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2" r:id="rId9"/>
    <p:sldId id="263" r:id="rId10"/>
    <p:sldId id="264" r:id="rId11"/>
    <p:sldId id="265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77" r:id="rId28"/>
    <p:sldId id="285" r:id="rId29"/>
    <p:sldId id="286" r:id="rId30"/>
    <p:sldId id="287" r:id="rId31"/>
    <p:sldId id="288" r:id="rId32"/>
    <p:sldId id="290" r:id="rId33"/>
    <p:sldId id="278" r:id="rId34"/>
    <p:sldId id="291" r:id="rId35"/>
    <p:sldId id="292" r:id="rId36"/>
    <p:sldId id="293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第一节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Java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学习</a:t>
            </a:r>
            <a:endParaRPr lang="zh-CN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基础篇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>
          <a:xfrm rot="16200000">
            <a:off x="3657600" y="-2449195"/>
            <a:ext cx="566420" cy="605726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 Java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程序工作流程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3693160" y="-967105"/>
            <a:ext cx="3774440" cy="8806815"/>
          </a:xfrm>
        </p:spPr>
        <p:txBody>
          <a:bodyPr>
            <a:normAutofit fontScale="7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⑴ 编辑Java源文件：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/>
              <a:t>   首先，编程人员使用Java语言编写好源代码，形成  源文件。文件名的后缀为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.java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⑵ 编译Java源文件：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/>
              <a:t>然后，使用Java编译器（javac）来编译Java源文件，生成一种二进制的中间码，称为字节码（byte code），形成字节码文件。文件名的后缀为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.class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⑶ 运行Java程序：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/>
              <a:t>最后，使用Java解释器(java)来解释执行编译生成的字节码，完成Java程序要实现的功能。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600" dirty="0">
                <a:latin typeface="+mj-lt"/>
                <a:ea typeface="+mj-ea"/>
              </a:rPr>
              <a:t>二、</a:t>
            </a:r>
            <a:r>
              <a:rPr lang="en-US" altLang="zh-CN" sz="3600" dirty="0">
                <a:latin typeface="+mj-lt"/>
                <a:ea typeface="+mj-ea"/>
              </a:rPr>
              <a:t>Java</a:t>
            </a:r>
            <a:r>
              <a:rPr lang="zh-CN" altLang="en-US" sz="3600" dirty="0">
                <a:latin typeface="+mj-lt"/>
                <a:ea typeface="+mj-ea"/>
              </a:rPr>
              <a:t>语言基础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b="15769"/>
          <a:stretch>
            <a:fillRect/>
          </a:stretch>
        </p:blipFill>
        <p:spPr>
          <a:xfrm>
            <a:off x="1083129" y="1671774"/>
            <a:ext cx="10025743" cy="2917372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539240" y="5053330"/>
            <a:ext cx="9569450" cy="121602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关键字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标示符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常量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变量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运算符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结构语句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函数（方法）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865" y="457200"/>
            <a:ext cx="5939790" cy="718185"/>
          </a:xfrm>
        </p:spPr>
        <p:txBody>
          <a:bodyPr/>
          <a:p>
            <a:r>
              <a:rPr lang="en-US" altLang="zh-CN" sz="4000"/>
              <a:t>2.1 </a:t>
            </a:r>
            <a:r>
              <a:rPr lang="zh-CN" altLang="en-US" sz="4000"/>
              <a:t>关键字</a:t>
            </a:r>
            <a:endParaRPr lang="zh-CN" altLang="en-US" sz="40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9500" y="1413510"/>
            <a:ext cx="10029190" cy="485584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accent5"/>
                </a:solidFill>
              </a:rPr>
              <a:t>定义：被</a:t>
            </a:r>
            <a:r>
              <a:rPr lang="en-US" altLang="zh-CN" sz="2800">
                <a:solidFill>
                  <a:schemeClr val="accent5"/>
                </a:solidFill>
              </a:rPr>
              <a:t>Java</a:t>
            </a:r>
            <a:r>
              <a:rPr lang="zh-CN" altLang="en-US" sz="2800">
                <a:solidFill>
                  <a:schemeClr val="accent5"/>
                </a:solidFill>
              </a:rPr>
              <a:t>语言赋予了特殊含义的单词</a:t>
            </a:r>
            <a:endParaRPr lang="zh-CN" altLang="en-US" sz="280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特点：关键字</a:t>
            </a:r>
            <a:r>
              <a:rPr lang="zh-CN" altLang="en-US" sz="2400">
                <a:solidFill>
                  <a:schemeClr val="accent5"/>
                </a:solidFill>
              </a:rPr>
              <a:t>所有字母都是小写</a:t>
            </a:r>
            <a:r>
              <a:rPr lang="zh-CN" altLang="en-US" sz="2400"/>
              <a:t>，在一些开发工具中会有颜色显示，和                 </a:t>
            </a:r>
            <a:endParaRPr lang="zh-CN" altLang="en-US" sz="2400"/>
          </a:p>
          <a:p>
            <a:pPr>
              <a:buFont typeface="Arial" panose="020B0604020202020204" pitchFamily="34" charset="0"/>
            </a:pPr>
            <a:r>
              <a:rPr lang="zh-CN" altLang="en-US" sz="2400"/>
              <a:t>        其他的不一样（比如</a:t>
            </a:r>
            <a:r>
              <a:rPr lang="en-US" altLang="zh-CN" sz="2400"/>
              <a:t>eclipse</a:t>
            </a:r>
            <a:r>
              <a:rPr lang="zh-CN" altLang="en-US" sz="2400"/>
              <a:t>中会变成红字）</a:t>
            </a:r>
            <a:endParaRPr lang="zh-CN" altLang="en-US" sz="2400"/>
          </a:p>
          <a:p>
            <a:pPr>
              <a:buFont typeface="Arial" panose="020B0604020202020204" pitchFamily="34" charset="0"/>
            </a:pPr>
            <a:r>
              <a:rPr lang="zh-CN" altLang="en-US" sz="2400"/>
              <a:t>   </a:t>
            </a:r>
            <a:r>
              <a:rPr lang="en-US" altLang="zh-CN" sz="2400"/>
              <a:t>Java</a:t>
            </a:r>
            <a:r>
              <a:rPr lang="zh-CN" altLang="en-US" sz="2400"/>
              <a:t>中的关键字：</a:t>
            </a:r>
            <a:endParaRPr lang="zh-CN" altLang="en-US" sz="2400"/>
          </a:p>
          <a:p>
            <a:pPr>
              <a:buFont typeface="Arial" panose="020B0604020202020204" pitchFamily="34" charset="0"/>
            </a:pPr>
            <a:r>
              <a:rPr lang="zh-CN" altLang="en-US" sz="2400"/>
              <a:t>   访问修饰符的关键字</a:t>
            </a:r>
            <a:endParaRPr lang="zh-CN" altLang="en-US" sz="2400"/>
          </a:p>
          <a:p>
            <a:pPr>
              <a:buFont typeface="Arial" panose="020B0604020202020204" pitchFamily="34" charset="0"/>
            </a:pPr>
            <a:r>
              <a:rPr lang="zh-CN" altLang="en-US" sz="2400"/>
              <a:t>        </a:t>
            </a:r>
            <a:r>
              <a:rPr lang="en-US" altLang="zh-CN" sz="2400"/>
              <a:t>public  </a:t>
            </a:r>
            <a:r>
              <a:rPr lang="zh-CN" altLang="en-US" sz="2400"/>
              <a:t>、</a:t>
            </a:r>
            <a:r>
              <a:rPr lang="en-US" altLang="zh-CN" sz="2400"/>
              <a:t> default </a:t>
            </a:r>
            <a:r>
              <a:rPr lang="zh-CN" altLang="en-US" sz="2400"/>
              <a:t>、</a:t>
            </a:r>
            <a:r>
              <a:rPr lang="en-US" altLang="zh-CN" sz="2400"/>
              <a:t> protected </a:t>
            </a:r>
            <a:r>
              <a:rPr lang="zh-CN" altLang="en-US" sz="2400"/>
              <a:t>、</a:t>
            </a:r>
            <a:r>
              <a:rPr lang="en-US" altLang="zh-CN" sz="2400"/>
              <a:t> private </a:t>
            </a:r>
            <a:endParaRPr lang="en-US" altLang="zh-CN" sz="2400"/>
          </a:p>
          <a:p>
            <a:pPr>
              <a:buFont typeface="Arial" panose="020B0604020202020204" pitchFamily="34" charset="0"/>
            </a:pPr>
            <a:r>
              <a:rPr lang="en-US" altLang="zh-CN" sz="2400"/>
              <a:t>   </a:t>
            </a:r>
            <a:r>
              <a:rPr lang="zh-CN" altLang="en-US" sz="2400"/>
              <a:t>定义类、接口、抽象类、实现接口、继承类的关键字、实例化对象</a:t>
            </a:r>
            <a:endParaRPr lang="en-US" altLang="zh-CN" sz="2400"/>
          </a:p>
          <a:p>
            <a:pPr>
              <a:buFont typeface="Arial" panose="020B0604020202020204" pitchFamily="34" charset="0"/>
            </a:pPr>
            <a:r>
              <a:rPr lang="zh-CN" altLang="en-US" sz="2400"/>
              <a:t>        </a:t>
            </a:r>
            <a:r>
              <a:rPr lang="en-US" altLang="zh-CN" sz="2400"/>
              <a:t>class</a:t>
            </a:r>
            <a:r>
              <a:rPr lang="zh-CN" altLang="en-US" sz="2400"/>
              <a:t>、</a:t>
            </a:r>
            <a:r>
              <a:rPr lang="en-US" altLang="zh-CN" sz="2400"/>
              <a:t> interface</a:t>
            </a:r>
            <a:r>
              <a:rPr lang="zh-CN" altLang="en-US" sz="2400"/>
              <a:t>、</a:t>
            </a:r>
            <a:r>
              <a:rPr lang="en-US" altLang="zh-CN" sz="2400"/>
              <a:t> abstract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endParaRPr lang="en-US" altLang="zh-CN" sz="2400"/>
          </a:p>
          <a:p>
            <a:pPr>
              <a:buFont typeface="Arial" panose="020B0604020202020204" pitchFamily="34" charset="0"/>
            </a:pPr>
            <a:r>
              <a:rPr lang="en-US" altLang="zh-CN" sz="2400"/>
              <a:t>        implements</a:t>
            </a:r>
            <a:r>
              <a:rPr lang="zh-CN" altLang="en-US" sz="2400"/>
              <a:t>、</a:t>
            </a:r>
            <a:r>
              <a:rPr lang="en-US" altLang="zh-CN" sz="2400"/>
              <a:t> extends</a:t>
            </a:r>
            <a:r>
              <a:rPr lang="zh-CN" altLang="en-US" sz="2400"/>
              <a:t>、</a:t>
            </a:r>
            <a:r>
              <a:rPr lang="en-US" altLang="zh-CN" sz="2400"/>
              <a:t> new</a:t>
            </a:r>
            <a:endParaRPr lang="en-US" altLang="zh-CN" sz="2400"/>
          </a:p>
          <a:p>
            <a:pPr>
              <a:buFont typeface="Arial" panose="020B0604020202020204" pitchFamily="34" charset="0"/>
            </a:pPr>
            <a:r>
              <a:rPr lang="zh-CN" altLang="en-US" sz="2400"/>
              <a:t>   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包的关键字：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数据类型的关键字：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基本数据类型）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（数据类型返回值）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流程控制语句的关键字：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 else   while  do  for  switch case  break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continue  return  instanceof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修饰方法、类、属性、变量的：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sychronized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strictfp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transient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volatile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错误处理的关键字：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catch  finally  throw throws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枚举和断言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enum  assert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2.2 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标示符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定义：在程序中自定义的一些具有特定含义的词，例如：类名称、</a:t>
            </a:r>
            <a:endParaRPr lang="zh-CN" altLang="en-US" sz="2800"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属性名称，变量名等。</a:t>
            </a:r>
            <a:endParaRPr lang="zh-CN" altLang="en-US" sz="2800"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构成：由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个英文字母（区分大小写），数字（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0-9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 $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符号     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组成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合法规则：	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1，必须以字母或下划线开始，数字不可以开头。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2，不可以使用关键字。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Java中严格区分大小写以及中英文输入法。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39155"/>
            <a:ext cx="10516800" cy="5810400"/>
          </a:xfrm>
        </p:spPr>
        <p:txBody>
          <a:bodyPr/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  **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起名称注意，为了提高阅读性，尽量有意义；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名称规范：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    包名：多单词组成，都</a:t>
            </a:r>
            <a:r>
              <a:rPr lang="zh-CN" altLang="en-US">
                <a:solidFill>
                  <a:schemeClr val="accent5"/>
                </a:solidFill>
              </a:rPr>
              <a:t>小写</a:t>
            </a:r>
            <a:r>
              <a:rPr lang="zh-CN" altLang="en-US"/>
              <a:t>；一般使用域名倒置的方式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en-US" altLang="zh-CN"/>
              <a:t>eg:com.baidu.hr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类名接口名：多单词组成，所有单词的首字母要</a:t>
            </a:r>
            <a:r>
              <a:rPr lang="zh-CN" altLang="en-US">
                <a:solidFill>
                  <a:schemeClr val="accent5"/>
                </a:solidFill>
              </a:rPr>
              <a:t>大写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 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en-US" altLang="zh-CN"/>
              <a:t>public  class HelloWorld{}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变量名，函数名：多单词组成时，第一个首字母小写，其他首字母都大写        </a:t>
            </a:r>
            <a:r>
              <a:rPr lang="en-US" altLang="zh-CN"/>
              <a:t>int a=10; String studentName=”</a:t>
            </a:r>
            <a:r>
              <a:rPr lang="zh-CN" altLang="en-US"/>
              <a:t>张三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          public void goSchool(){};</a:t>
            </a:r>
            <a:endParaRPr lang="en-US" altLang="zh-CN"/>
          </a:p>
          <a:p>
            <a:r>
              <a:rPr lang="zh-CN" altLang="en-US"/>
              <a:t>    常量名：所有字母都大写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2.3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注释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zh-CN" altLang="en-US" sz="360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定义：用于注解说明解释程序的文字</a:t>
            </a:r>
            <a:endParaRPr lang="zh-CN" altLang="en-US" sz="360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作用：提高代码的阅读性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格式：单行注释   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内容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多行注释   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/*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*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内容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*/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文档注释 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/**   (java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独有的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*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内容 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*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*/  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（还可以生成帮助文档）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2.4 </a:t>
            </a:r>
            <a:r>
              <a:rPr lang="zh-CN" altLang="en-US" sz="3600"/>
              <a:t>常量与变量</a:t>
            </a:r>
            <a:endParaRPr lang="zh-CN" altLang="en-US" sz="3600"/>
          </a:p>
          <a:p>
            <a:r>
              <a:rPr lang="zh-CN" altLang="en-US"/>
              <a:t>   定义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</a:rPr>
              <a:t>    常量：表示不能改变的数值</a:t>
            </a:r>
            <a:endParaRPr lang="zh-CN" alt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</a:rPr>
              <a:t>    变量：内存中的一个存储区域（用来不断存放同一类型的常量）</a:t>
            </a:r>
            <a:endParaRPr lang="zh-CN" altLang="en-US">
              <a:solidFill>
                <a:schemeClr val="accent5"/>
              </a:solidFill>
            </a:endParaRPr>
          </a:p>
          <a:p>
            <a:endParaRPr lang="zh-CN" altLang="en-US"/>
          </a:p>
          <a:p>
            <a:r>
              <a:rPr lang="zh-CN" altLang="en-US"/>
              <a:t>   声明方式：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常量：数据类型 常量名</a:t>
            </a:r>
            <a:r>
              <a:rPr lang="en-US" altLang="zh-CN"/>
              <a:t>=</a:t>
            </a:r>
            <a:r>
              <a:rPr lang="zh-CN" altLang="en-US"/>
              <a:t>常量值；</a:t>
            </a:r>
            <a:r>
              <a:rPr lang="en-US" altLang="zh-CN"/>
              <a:t>String NAME=”</a:t>
            </a:r>
            <a:r>
              <a:rPr lang="zh-CN" altLang="en-US"/>
              <a:t>张三</a:t>
            </a:r>
            <a:r>
              <a:rPr lang="en-US" altLang="zh-CN"/>
              <a:t>”; </a:t>
            </a:r>
            <a:r>
              <a:rPr lang="zh-CN" altLang="en-US"/>
              <a:t>（值可以改变）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变量：数据类型 变量名</a:t>
            </a:r>
            <a:r>
              <a:rPr lang="en-US" altLang="zh-CN"/>
              <a:t>=</a:t>
            </a:r>
            <a:r>
              <a:rPr lang="zh-CN" altLang="en-US"/>
              <a:t>初始化值；</a:t>
            </a:r>
            <a:r>
              <a:rPr lang="en-US" altLang="zh-CN"/>
              <a:t>String name=”</a:t>
            </a:r>
            <a:r>
              <a:rPr lang="zh-CN" altLang="en-US"/>
              <a:t>李四</a:t>
            </a:r>
            <a:r>
              <a:rPr lang="en-US" altLang="zh-CN"/>
              <a:t>”</a:t>
            </a:r>
            <a:r>
              <a:rPr lang="zh-CN" altLang="en-US"/>
              <a:t>；（值可以改变）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变量的作用范围：</a:t>
            </a:r>
            <a:r>
              <a:rPr lang="en-US" altLang="zh-CN"/>
              <a:t>{}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数据类型：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Java语言是强类型语言，对于每一种数据都定义了明确的具体数据类型，在内存总分配了不同大小的内存空间。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数据类型：基本数据类型（8种）+ 引用数据类型（3种）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基本：数值型（</a:t>
            </a:r>
            <a:r>
              <a:rPr lang="en-US" altLang="zh-CN"/>
              <a:t>byte short int long</a:t>
            </a:r>
            <a:r>
              <a:rPr lang="zh-CN" altLang="en-US"/>
              <a:t>）；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小数型（浮点型）：</a:t>
            </a:r>
            <a:r>
              <a:rPr lang="en-US" altLang="zh-CN"/>
              <a:t>float double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zh-CN" altLang="en-US"/>
              <a:t>字符型：</a:t>
            </a:r>
            <a:r>
              <a:rPr lang="en-US" altLang="zh-CN"/>
              <a:t>char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</a:t>
            </a:r>
            <a:r>
              <a:rPr lang="zh-CN" altLang="en-US"/>
              <a:t>布尔型：</a:t>
            </a:r>
            <a:r>
              <a:rPr lang="en-US" altLang="zh-CN"/>
              <a:t>boolean</a:t>
            </a:r>
            <a:r>
              <a:rPr lang="zh-CN" altLang="en-US"/>
              <a:t>（值</a:t>
            </a:r>
            <a:r>
              <a:rPr lang="en-US" altLang="zh-CN"/>
              <a:t>true false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引用：类 </a:t>
            </a:r>
            <a:r>
              <a:rPr lang="en-US" altLang="zh-CN"/>
              <a:t>class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接口</a:t>
            </a:r>
            <a:r>
              <a:rPr lang="en-US" altLang="zh-CN"/>
              <a:t>interface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数组 </a:t>
            </a:r>
            <a:r>
              <a:rPr lang="en-US" altLang="zh-CN"/>
              <a:t>[]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orient="vert" idx="1"/>
            <p:custDataLst>
              <p:tags r:id="rId1"/>
            </p:custDataLst>
          </p:nvPr>
        </p:nvSpPr>
        <p:spPr>
          <a:xfrm rot="16200000">
            <a:off x="3356610" y="-875665"/>
            <a:ext cx="5470525" cy="841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一、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java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语言的概述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   </a:t>
            </a:r>
            <a:r>
              <a:rPr lang="zh-CN" altLang="en-US" dirty="0">
                <a:latin typeface="+mn-lt"/>
                <a:ea typeface="+mn-ea"/>
              </a:rPr>
              <a:t>    </a:t>
            </a:r>
            <a:r>
              <a:rPr lang="en-US" altLang="zh-CN" dirty="0">
                <a:latin typeface="+mn-lt"/>
                <a:ea typeface="+mn-ea"/>
              </a:rPr>
              <a:t>1.1 </a:t>
            </a:r>
            <a:r>
              <a:rPr lang="zh-CN" altLang="en-US" dirty="0">
                <a:latin typeface="+mn-lt"/>
                <a:ea typeface="+mn-ea"/>
              </a:rPr>
              <a:t>发展史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</a:t>
            </a:r>
            <a:r>
              <a:rPr lang="en-US" altLang="zh-CN" dirty="0">
                <a:latin typeface="+mn-lt"/>
                <a:ea typeface="+mn-ea"/>
              </a:rPr>
              <a:t>1.2 </a:t>
            </a:r>
            <a:r>
              <a:rPr lang="zh-CN" altLang="en-US" dirty="0">
                <a:latin typeface="+mn-lt"/>
                <a:ea typeface="+mn-ea"/>
              </a:rPr>
              <a:t>语言特点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sym typeface="+mn-ea"/>
              </a:rPr>
              <a:t>        </a:t>
            </a:r>
            <a:r>
              <a:rPr lang="en-US" altLang="zh-CN" dirty="0">
                <a:latin typeface="+mn-lt"/>
                <a:ea typeface="+mn-ea"/>
                <a:sym typeface="+mn-ea"/>
              </a:rPr>
              <a:t>1.3 </a:t>
            </a:r>
            <a:r>
              <a:rPr lang="zh-CN" altLang="en-US" dirty="0">
                <a:latin typeface="+mn-lt"/>
                <a:ea typeface="+mn-ea"/>
                <a:sym typeface="+mn-ea"/>
              </a:rPr>
              <a:t>版本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     </a:t>
            </a:r>
            <a:r>
              <a:rPr lang="en-US" altLang="zh-CN" dirty="0">
                <a:latin typeface="+mn-lt"/>
                <a:ea typeface="+mn-ea"/>
              </a:rPr>
              <a:t>1.4 </a:t>
            </a:r>
            <a:r>
              <a:rPr lang="zh-CN" altLang="en-US" dirty="0">
                <a:latin typeface="+mn-lt"/>
                <a:ea typeface="+mn-ea"/>
              </a:rPr>
              <a:t>所需工具及搭建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sym typeface="+mn-ea"/>
              </a:rPr>
              <a:t>        </a:t>
            </a:r>
            <a:r>
              <a:rPr lang="en-US" altLang="zh-CN" dirty="0">
                <a:latin typeface="+mn-lt"/>
                <a:ea typeface="+mn-ea"/>
                <a:sym typeface="+mn-ea"/>
              </a:rPr>
              <a:t>1.5 Java</a:t>
            </a:r>
            <a:r>
              <a:rPr lang="zh-CN" altLang="en-US" dirty="0">
                <a:latin typeface="+mn-lt"/>
                <a:ea typeface="+mn-ea"/>
                <a:sym typeface="+mn-ea"/>
              </a:rPr>
              <a:t>程序工作流程</a:t>
            </a:r>
            <a:endParaRPr lang="zh-CN" altLang="en-US" dirty="0">
              <a:latin typeface="+mn-lt"/>
              <a:ea typeface="+mn-ea"/>
              <a:sym typeface="+mn-ea"/>
            </a:endParaRPr>
          </a:p>
          <a:p>
            <a:pPr marL="457200" indent="-457200"/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二、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java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语言基础构成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/>
          <p:nvPr>
            <p:ph type="title" orient="vert"/>
          </p:nvPr>
        </p:nvSpPr>
        <p:spPr>
          <a:xfrm>
            <a:off x="347436" y="523240"/>
            <a:ext cx="1055914" cy="5811838"/>
          </a:xfrm>
        </p:spPr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2.5 </a:t>
            </a:r>
            <a:r>
              <a:rPr lang="zh-CN" altLang="en-US" sz="4000"/>
              <a:t>运算符</a:t>
            </a:r>
            <a:endParaRPr lang="zh-CN" altLang="en-US" sz="4000"/>
          </a:p>
          <a:p>
            <a:endParaRPr lang="zh-CN" altLang="en-US"/>
          </a:p>
          <a:p>
            <a:pPr lvl="1"/>
            <a:r>
              <a:rPr lang="zh-CN" altLang="en-US" sz="2800"/>
              <a:t>算术运算符</a:t>
            </a:r>
            <a:endParaRPr lang="zh-CN" altLang="en-US" sz="2800"/>
          </a:p>
          <a:p>
            <a:pPr lvl="1"/>
            <a:r>
              <a:rPr lang="zh-CN" altLang="en-US" sz="2800"/>
              <a:t>赋值运算符</a:t>
            </a:r>
            <a:endParaRPr lang="zh-CN" altLang="en-US" sz="2800"/>
          </a:p>
          <a:p>
            <a:pPr lvl="1"/>
            <a:r>
              <a:rPr lang="zh-CN" altLang="en-US" sz="2800"/>
              <a:t>比较运算符</a:t>
            </a:r>
            <a:endParaRPr lang="zh-CN" altLang="en-US" sz="2800"/>
          </a:p>
          <a:p>
            <a:pPr lvl="1"/>
            <a:r>
              <a:rPr lang="zh-CN" altLang="en-US" sz="2800"/>
              <a:t>逻辑运算符</a:t>
            </a:r>
            <a:endParaRPr lang="zh-CN" altLang="en-US" sz="2800"/>
          </a:p>
          <a:p>
            <a:pPr lvl="1"/>
            <a:r>
              <a:rPr lang="zh-CN" altLang="en-US" sz="2800"/>
              <a:t>三元运算符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2" name="图片 11" descr="AYHE_Y0VXV(LJK48L7NCSCI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3430" y="536575"/>
            <a:ext cx="10184130" cy="5313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1" name="内容占位符 -21474826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875" y="350520"/>
            <a:ext cx="10470515" cy="554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0" name="内容占位符 -21474826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185" y="743585"/>
            <a:ext cx="10962005" cy="5002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7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685" y="946785"/>
            <a:ext cx="9973945" cy="4912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2.6 </a:t>
            </a:r>
            <a:r>
              <a:rPr lang="zh-CN" altLang="en-US" sz="3600"/>
              <a:t>结构语句</a:t>
            </a:r>
            <a:endParaRPr lang="zh-CN" altLang="en-US" sz="3600"/>
          </a:p>
          <a:p>
            <a:pPr marL="0" indent="0">
              <a:buNone/>
            </a:pPr>
            <a:endParaRPr lang="zh-CN" altLang="en-US" sz="3600"/>
          </a:p>
          <a:p>
            <a:r>
              <a:rPr lang="zh-CN" altLang="en-US"/>
              <a:t>    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.</a:t>
            </a:r>
            <a:r>
              <a:rPr lang="zh-CN" altLang="en-US"/>
              <a:t>判断结构： if语句 /if  else / if   else if.....else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选择结构  </a:t>
            </a:r>
            <a:r>
              <a:rPr lang="en-US" altLang="zh-CN"/>
              <a:t>switch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.</a:t>
            </a:r>
            <a:r>
              <a:rPr lang="zh-CN" altLang="en-US"/>
              <a:t>循环结构  </a:t>
            </a:r>
            <a:r>
              <a:rPr lang="en-US" altLang="zh-CN"/>
              <a:t>while ,do while ,for 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判断结构</a:t>
            </a:r>
            <a:endParaRPr lang="zh-CN" altLang="en-US" sz="3200"/>
          </a:p>
        </p:txBody>
      </p:sp>
      <p:pic>
        <p:nvPicPr>
          <p:cNvPr id="27656" name="图片 9" descr="2.6.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063625"/>
            <a:ext cx="9424035" cy="5048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选择结构</a:t>
            </a:r>
            <a:endParaRPr lang="zh-CN" altLang="en-US" sz="3200"/>
          </a:p>
        </p:txBody>
      </p:sp>
      <p:pic>
        <p:nvPicPr>
          <p:cNvPr id="28680" name="图片 9" descr="2.6.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118235"/>
            <a:ext cx="9239885" cy="5168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347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循环结构</a:t>
            </a:r>
            <a:br>
              <a:rPr lang="zh-CN" altLang="en-US"/>
            </a:br>
            <a:r>
              <a:rPr lang="en-US" altLang="zh-CN">
                <a:sym typeface="+mn-ea"/>
              </a:rPr>
              <a:t>while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do while</a:t>
            </a:r>
            <a:endParaRPr lang="zh-CN" altLang="en-US"/>
          </a:p>
        </p:txBody>
      </p:sp>
      <p:sp>
        <p:nvSpPr>
          <p:cNvPr id="2" name="内容占位符 1"/>
          <p:cNvSpPr/>
          <p:nvPr>
            <p:ph sz="half" idx="1"/>
          </p:nvPr>
        </p:nvSpPr>
        <p:spPr/>
        <p:txBody>
          <a:bodyPr>
            <a:normAutofit lnSpcReduction="20000"/>
          </a:bodyPr>
          <a:p>
            <a:endParaRPr lang="en-US" altLang="zh-CN" sz="3200"/>
          </a:p>
          <a:p>
            <a:endParaRPr lang="en-US" altLang="zh-CN" sz="3200"/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语句：    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条件表达式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执行语句；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语句：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do{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执行语句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}while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（条件表达式）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循环无论条件是否满足，都会执行一次）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/>
              <a:t>循环结构</a:t>
            </a:r>
            <a:r>
              <a:rPr lang="en-US" altLang="zh-CN" sz="3600"/>
              <a:t>-for</a:t>
            </a:r>
            <a:r>
              <a:rPr lang="zh-CN" altLang="en-US" sz="3600"/>
              <a:t>循环</a:t>
            </a:r>
            <a:endParaRPr lang="zh-CN" altLang="en-US" sz="3600"/>
          </a:p>
          <a:p>
            <a:pPr marL="0" indent="0">
              <a:buNone/>
            </a:pPr>
            <a:endParaRPr lang="zh-CN" altLang="en-US" sz="3600"/>
          </a:p>
          <a:p>
            <a:pPr marL="0" indent="0">
              <a:buNone/>
            </a:pP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初始化表达式；循环条件表达式；操作后的表达式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执行代码；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变形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初始化表达式；</a:t>
            </a:r>
            <a:endParaRPr lang="zh-CN" altLang="en-US" sz="2800" dirty="0">
              <a:solidFill>
                <a:srgbClr val="FF0000"/>
              </a:solidFill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x-none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for(</a:t>
            </a:r>
            <a:r>
              <a:rPr lang="en-US" altLang="x-none" sz="2800" dirty="0">
                <a:solidFill>
                  <a:srgbClr val="FF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r>
              <a:rPr lang="en-US" altLang="x-none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循</a:t>
            </a:r>
            <a:r>
              <a:rPr lang="zh-CN" altLang="en-US"/>
              <a:t>环</a:t>
            </a:r>
            <a:r>
              <a:rPr lang="zh-CN" altLang="en-US" sz="2800"/>
              <a:t>条件表达式</a:t>
            </a:r>
            <a:r>
              <a:rPr lang="en-US" altLang="x-none" sz="2800" dirty="0">
                <a:solidFill>
                  <a:srgbClr val="FF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r>
              <a:rPr lang="en-US" altLang="x-none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操作之后表达式</a:t>
            </a:r>
            <a:r>
              <a:rPr lang="en-US" altLang="x-none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){</a:t>
            </a:r>
            <a:endParaRPr lang="zh-CN" altLang="en-US" sz="2800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x-none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     </a:t>
            </a:r>
            <a:r>
              <a:rPr lang="zh-CN" altLang="en-US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执行语句</a:t>
            </a:r>
            <a:r>
              <a:rPr lang="en-US" altLang="x-none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zh-CN" altLang="en-US" sz="2800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x-none" sz="28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sz="2800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6260" y="457200"/>
            <a:ext cx="4072890" cy="718185"/>
          </a:xfrm>
        </p:spPr>
        <p:txBody>
          <a:bodyPr/>
          <a:p>
            <a:r>
              <a:rPr lang="en-US" altLang="zh-CN"/>
              <a:t>1.1 Java</a:t>
            </a:r>
            <a:r>
              <a:rPr lang="zh-CN" altLang="en-US"/>
              <a:t>发展史</a:t>
            </a:r>
            <a:endParaRPr lang="zh-CN" altLang="en-US"/>
          </a:p>
        </p:txBody>
      </p:sp>
      <p:pic>
        <p:nvPicPr>
          <p:cNvPr id="7" name="图片占位符 6" descr="8395be31cc57c922d91271a6f64f2f6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19225" y="1371600"/>
            <a:ext cx="3824605" cy="402209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811520" y="927100"/>
            <a:ext cx="5311775" cy="5342255"/>
          </a:xfrm>
        </p:spPr>
        <p:txBody>
          <a:bodyPr/>
          <a:p>
            <a:r>
              <a:rPr lang="en-US" altLang="zh-CN" sz="2000"/>
              <a:t>1995.5.23 Java</a:t>
            </a:r>
            <a:r>
              <a:rPr lang="zh-CN" altLang="en-US" sz="2000"/>
              <a:t>语言正式宣布诞生，至今。</a:t>
            </a:r>
            <a:endParaRPr lang="zh-CN" altLang="en-US" sz="2000"/>
          </a:p>
          <a:p>
            <a:r>
              <a:rPr lang="zh-CN" altLang="en-US" sz="2000"/>
              <a:t>   追溯到</a:t>
            </a:r>
            <a:r>
              <a:rPr lang="en-US" altLang="zh-CN" sz="2000"/>
              <a:t>1991</a:t>
            </a:r>
            <a:r>
              <a:rPr lang="zh-CN" altLang="en-US" sz="2000"/>
              <a:t>年，</a:t>
            </a:r>
            <a:r>
              <a:rPr lang="en-US" altLang="zh-CN" sz="2000"/>
              <a:t>sun</a:t>
            </a:r>
            <a:r>
              <a:rPr lang="zh-CN" altLang="en-US" sz="2000"/>
              <a:t>公司的詹姆士 高斯林（</a:t>
            </a:r>
            <a:r>
              <a:rPr lang="en-US" altLang="zh-CN" sz="2000"/>
              <a:t>James Gosling</a:t>
            </a:r>
            <a:r>
              <a:rPr lang="zh-CN" altLang="en-US" sz="2000"/>
              <a:t>）</a:t>
            </a:r>
            <a:r>
              <a:rPr lang="en-US" altLang="zh-CN" sz="2000"/>
              <a:t>------“java</a:t>
            </a:r>
            <a:r>
              <a:rPr lang="zh-CN" altLang="en-US" sz="2000"/>
              <a:t>之父</a:t>
            </a:r>
            <a:r>
              <a:rPr lang="en-US" altLang="zh-CN" sz="2000"/>
              <a:t>”</a:t>
            </a:r>
            <a:r>
              <a:rPr lang="zh-CN" altLang="en-US" sz="2000"/>
              <a:t>，领导的</a:t>
            </a:r>
            <a:r>
              <a:rPr lang="en-US" altLang="zh-CN" sz="2000"/>
              <a:t>Green Project</a:t>
            </a:r>
            <a:r>
              <a:rPr lang="zh-CN" altLang="en-US" sz="2000"/>
              <a:t>开始着力发展一种分布式结构。使其用在各种</a:t>
            </a:r>
            <a:r>
              <a:rPr lang="zh-CN" altLang="en-US" sz="2000" u="sng">
                <a:solidFill>
                  <a:schemeClr val="tx1">
                    <a:lumMod val="75000"/>
                  </a:schemeClr>
                </a:solidFill>
              </a:rPr>
              <a:t>消费类电子产品</a:t>
            </a:r>
            <a:r>
              <a:rPr lang="zh-CN" altLang="en-US" sz="2000"/>
              <a:t>上。</a:t>
            </a:r>
            <a:endParaRPr lang="zh-CN" altLang="en-US" sz="2000"/>
          </a:p>
          <a:p>
            <a:r>
              <a:rPr lang="zh-CN" altLang="en-US"/>
              <a:t>  </a:t>
            </a:r>
            <a:r>
              <a:rPr lang="zh-CN" altLang="en-US" sz="2000"/>
              <a:t> </a:t>
            </a:r>
            <a:r>
              <a:rPr lang="en-US" altLang="zh-CN" sz="2000"/>
              <a:t>c</a:t>
            </a:r>
            <a:r>
              <a:rPr lang="zh-CN" altLang="en-US" sz="2000"/>
              <a:t>语言的不足，项目的需求，</a:t>
            </a:r>
            <a:r>
              <a:rPr lang="en-US" altLang="zh-CN" sz="2000"/>
              <a:t>java</a:t>
            </a:r>
            <a:r>
              <a:rPr lang="zh-CN" altLang="en-US" sz="2000"/>
              <a:t>语言的开发。</a:t>
            </a:r>
            <a:endParaRPr lang="zh-CN" altLang="en-US" sz="2000"/>
          </a:p>
          <a:p>
            <a:r>
              <a:rPr lang="zh-CN" altLang="en-US"/>
              <a:t>   </a:t>
            </a:r>
            <a:r>
              <a:rPr lang="en-US" altLang="zh-CN"/>
              <a:t>oak</a:t>
            </a:r>
            <a:r>
              <a:rPr lang="zh-CN" altLang="en-US"/>
              <a:t>语言</a:t>
            </a:r>
            <a:r>
              <a:rPr lang="en-US" altLang="zh-CN"/>
              <a:t>---java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（爪哇岛，一个盛产咖啡的岛屿）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58595"/>
            <a:ext cx="5181600" cy="3830320"/>
          </a:xfrm>
        </p:spPr>
        <p:txBody>
          <a:bodyPr/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for</a:t>
            </a: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循环变形</a:t>
            </a:r>
            <a:r>
              <a:rPr lang="en-US" altLang="zh-CN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2:</a:t>
            </a:r>
            <a:endParaRPr lang="en-US" altLang="zh-CN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初始化表达式；</a:t>
            </a:r>
            <a:endParaRPr lang="zh-CN" altLang="en-US" dirty="0">
              <a:solidFill>
                <a:srgbClr val="FF0000"/>
              </a:solidFill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for(</a:t>
            </a:r>
            <a:r>
              <a:rPr lang="en-US" altLang="x-none" dirty="0">
                <a:solidFill>
                  <a:srgbClr val="FF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循环条件</a:t>
            </a:r>
            <a:r>
              <a:rPr lang="zh-CN" altLang="en-US" dirty="0">
                <a:solidFill>
                  <a:srgbClr val="00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表达式</a:t>
            </a:r>
            <a:r>
              <a:rPr lang="en-US" altLang="x-none" dirty="0">
                <a:solidFill>
                  <a:srgbClr val="FF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){</a:t>
            </a:r>
            <a:endParaRPr lang="zh-CN" altLang="en-US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zh-CN" altLang="en-US" dirty="0">
                <a:solidFill>
                  <a:srgbClr val="00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   操作之后表达式；</a:t>
            </a:r>
            <a:endParaRPr lang="en-US" altLang="x-none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     </a:t>
            </a: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执行语句</a:t>
            </a: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endParaRPr lang="zh-CN" altLang="en-US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x-none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11090"/>
          </a:xfrm>
        </p:spPr>
        <p:txBody>
          <a:bodyPr>
            <a:noAutofit/>
          </a:bodyPr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x-none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for</a:t>
            </a: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循环变形</a:t>
            </a:r>
            <a:r>
              <a:rPr lang="en-US" altLang="zh-CN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endParaRPr lang="zh-CN" altLang="en-US" sz="2000" dirty="0"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zh-CN" altLang="en-US" sz="3600" dirty="0"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初始化表达式；</a:t>
            </a:r>
            <a:endParaRPr lang="zh-CN" altLang="en-US" dirty="0">
              <a:solidFill>
                <a:srgbClr val="FF0000"/>
              </a:solidFill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74955" lvl="0" indent="-274955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x-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for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; ;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{</a:t>
            </a:r>
            <a:endParaRPr lang="en-US" altLang="zh-C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x-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      if(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循环条件表达式</a:t>
            </a:r>
            <a:r>
              <a:rPr lang="en-US" altLang="x-none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){</a:t>
            </a:r>
            <a:endParaRPr lang="en-US" altLang="x-none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Constantia" panose="02030602050306030303" charset="0"/>
              <a:sym typeface="Constantia" panose="02030602050306030303" charset="0"/>
            </a:endParaRPr>
          </a:p>
          <a:p>
            <a:pPr marL="0" lvl="0" indent="0">
              <a:buNone/>
            </a:pP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  操作表达式</a:t>
            </a:r>
            <a:r>
              <a:rPr lang="en-US" altLang="x-none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;</a:t>
            </a:r>
            <a:endParaRPr lang="en-US" altLang="x-none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Constantia" panose="02030602050306030303" charset="0"/>
              <a:sym typeface="Constantia" panose="02030602050306030303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   执行语句；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x-none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      </a:t>
            </a:r>
            <a:r>
              <a:rPr lang="en-US" altLang="x-none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  }else{</a:t>
            </a:r>
            <a:endParaRPr lang="en-US" altLang="x-none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Constantia" panose="02030602050306030303" charset="0"/>
              <a:sym typeface="Constantia" panose="02030602050306030303" charset="0"/>
            </a:endParaRPr>
          </a:p>
          <a:p>
            <a:pPr marL="0" lvl="0" indent="0">
              <a:buNone/>
            </a:pPr>
            <a:r>
              <a:rPr lang="en-US" altLang="x-none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            break;</a:t>
            </a:r>
            <a:endParaRPr lang="en-US" altLang="x-none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Constantia" panose="02030602050306030303" charset="0"/>
              <a:sym typeface="Constantia" panose="02030602050306030303" charset="0"/>
            </a:endParaRPr>
          </a:p>
          <a:p>
            <a:pPr marL="0" lvl="0" indent="0">
              <a:buNone/>
            </a:pPr>
            <a:r>
              <a:rPr lang="en-US" altLang="x-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         }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x-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}</a:t>
            </a:r>
            <a:endParaRPr lang="en-US" altLang="x-none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charset="0"/>
              <a:ea typeface="Constantia" panose="02030602050306030303" charset="0"/>
              <a:sym typeface="Constantia" panose="02030602050306030303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2.7 </a:t>
            </a:r>
            <a:r>
              <a:rPr lang="zh-CN" altLang="en-US" sz="3600"/>
              <a:t>函数</a:t>
            </a:r>
            <a:endParaRPr lang="zh-CN" altLang="en-US" sz="3600"/>
          </a:p>
          <a:p>
            <a:r>
              <a:rPr lang="zh-CN" altLang="en-US"/>
              <a:t>   定义：</a:t>
            </a:r>
            <a:r>
              <a:rPr lang="zh-CN" altLang="en-US">
                <a:solidFill>
                  <a:schemeClr val="accent5"/>
                </a:solidFill>
              </a:rPr>
              <a:t>定义在类中的具有特定功能的一段独立小程序，函数又称为方法。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   函数的格式：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chemeClr val="accent5"/>
                </a:solidFill>
              </a:rPr>
              <a:t>权限修饰符  返回值类型（void） 函数名称（参数类型，参数1，.....）</a:t>
            </a:r>
            <a:endParaRPr lang="zh-CN" alt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</a:rPr>
              <a:t>    {</a:t>
            </a:r>
            <a:endParaRPr lang="zh-CN" alt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</a:rPr>
              <a:t>       执行语句；</a:t>
            </a:r>
            <a:endParaRPr lang="zh-CN" alt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</a:rPr>
              <a:t>       return  返回值；</a:t>
            </a:r>
            <a:endParaRPr lang="zh-CN" alt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</a:rPr>
              <a:t>    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注意一点：1、如果在函数当中定义了具体的返回值类型，那么必须有一个return语句；</a:t>
            </a:r>
            <a:endParaRPr lang="zh-CN" altLang="en-US"/>
          </a:p>
          <a:p>
            <a:r>
              <a:rPr lang="zh-CN" altLang="en-US"/>
              <a:t>          2、如果函数当中没有定义具体的返回值类型，可以使用void来代替，此时return语句可以省略不写。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indent="0" defTabSz="0">
              <a:lnSpc>
                <a:spcPts val="1800"/>
              </a:lnSpc>
              <a:tabLst>
                <a:tab pos="114300" algn="l"/>
                <a:tab pos="406400" algn="l"/>
                <a:tab pos="1485900" algn="l"/>
                <a:tab pos="2336800" algn="l"/>
              </a:tabLst>
            </a:pPr>
            <a:endParaRPr lang="en-US" altLang="x-none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1800"/>
              </a:lnSpc>
              <a:tabLst>
                <a:tab pos="114300" algn="l"/>
                <a:tab pos="406400" algn="l"/>
                <a:tab pos="1485900" algn="l"/>
                <a:tab pos="2336800" algn="l"/>
              </a:tabLst>
            </a:pPr>
            <a:endParaRPr lang="en-US" altLang="x-none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1800"/>
              </a:lnSpc>
              <a:buNone/>
              <a:tabLst>
                <a:tab pos="114300" algn="l"/>
                <a:tab pos="406400" algn="l"/>
                <a:tab pos="1485900" algn="l"/>
                <a:tab pos="23368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返回值类型：函数运行后的结果的数据类型。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1900"/>
              </a:lnSpc>
              <a:buNone/>
              <a:tabLst>
                <a:tab pos="114300" algn="l"/>
                <a:tab pos="406400" algn="l"/>
                <a:tab pos="1485900" algn="l"/>
                <a:tab pos="23368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参数类型：是形式参数的数据类型。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1900"/>
              </a:lnSpc>
              <a:buNone/>
              <a:tabLst>
                <a:tab pos="114300" algn="l"/>
                <a:tab pos="406400" algn="l"/>
                <a:tab pos="1485900" algn="l"/>
                <a:tab pos="23368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形式参数：是一个变量，用于存储调用函数时传递给函数的实际参数。</a:t>
            </a: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	</a:t>
            </a:r>
            <a:endParaRPr lang="en-US" altLang="x-none" dirty="0">
              <a:solidFill>
                <a:srgbClr val="000000"/>
              </a:solidFill>
              <a:latin typeface="Constantia" panose="02030602050306030303" charset="0"/>
              <a:ea typeface="Constantia" panose="02030602050306030303" charset="0"/>
              <a:sym typeface="Constantia" panose="02030602050306030303" charset="0"/>
            </a:endParaRPr>
          </a:p>
          <a:p>
            <a:pPr lvl="0" indent="0" defTabSz="0">
              <a:lnSpc>
                <a:spcPts val="1900"/>
              </a:lnSpc>
              <a:buNone/>
              <a:tabLst>
                <a:tab pos="114300" algn="l"/>
                <a:tab pos="406400" algn="l"/>
                <a:tab pos="1485900" algn="l"/>
                <a:tab pos="23368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实际参数：传递给形式参数的具体数值。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000"/>
              </a:lnSpc>
              <a:buNone/>
              <a:tabLst>
                <a:tab pos="114300" algn="l"/>
                <a:tab pos="406400" algn="l"/>
                <a:tab pos="1485900" algn="l"/>
                <a:tab pos="23368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 return：用于结束函数。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1800"/>
              </a:lnSpc>
              <a:buNone/>
              <a:tabLst>
                <a:tab pos="114300" algn="l"/>
                <a:tab pos="406400" algn="l"/>
                <a:tab pos="1485900" algn="l"/>
                <a:tab pos="23368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返回值：该值会返回给调用者。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函数的应用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两个明确：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indent="0">
              <a:lnSpc>
                <a:spcPts val="1600"/>
              </a:lnSpc>
              <a:buNone/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明确要定义的功能最后的结果是什么？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>
              <a:lnSpc>
                <a:spcPts val="2300"/>
              </a:lnSpc>
              <a:buNone/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明确在定义该功能的过程中，是否需要未知内容参与运算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 indent="0" defTabSz="0">
              <a:lnSpc>
                <a:spcPts val="1600"/>
              </a:lnSpc>
              <a:tabLst>
                <a:tab pos="165100" algn="l"/>
                <a:tab pos="393700" algn="l"/>
                <a:tab pos="1079500" algn="l"/>
                <a:tab pos="1917700" algn="l"/>
              </a:tabLst>
            </a:pPr>
            <a:endParaRPr lang="en-US" altLang="x-none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16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需求：定义一个功能，可以实现两个整数的加法运算。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3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分析：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4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•  该功能的运算结果是什么？两个数的和，也是一个整数(int)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4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•  在实现该功能的过程中是否有未知内容参与运算？加数和被加数是不确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16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定的。(两个参数int，int)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5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•  代码：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0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 int  getSum(int x,int y)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3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3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	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return x+y;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indent="0" defTabSz="0">
              <a:lnSpc>
                <a:spcPts val="2300"/>
              </a:lnSpc>
              <a:buNone/>
              <a:tabLst>
                <a:tab pos="165100" algn="l"/>
                <a:tab pos="393700" algn="l"/>
                <a:tab pos="1079500" algn="l"/>
                <a:tab pos="1917700" algn="l"/>
              </a:tabLst>
            </a:pPr>
            <a:r>
              <a:rPr lang="en-US" altLang="x-none" dirty="0">
                <a:solidFill>
                  <a:srgbClr val="000000"/>
                </a:solidFill>
                <a:latin typeface="Constantia" panose="02030602050306030303" charset="0"/>
                <a:ea typeface="Constantia" panose="02030602050306030303" charset="0"/>
                <a:sym typeface="Constantia" panose="02030602050306030303" charset="0"/>
              </a:rPr>
              <a:t>	</a:t>
            </a:r>
            <a:r>
              <a:rPr lang="en-US" altLang="x-none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0000" y="350520"/>
            <a:ext cx="40036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1.2  Java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语言的特点：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8605" y="1545590"/>
            <a:ext cx="8217535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Java语言适用于Internet环境，是一种被广泛使用的网络编程语言，它具有简单、面向对象、可移植、分布性、解释器通用性、稳健、多线程、安全及高性能等语言特性。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   </a:t>
            </a:r>
            <a:r>
              <a:rPr lang="en-US" altLang="zh-CN" sz="2000"/>
              <a:t>1.</a:t>
            </a:r>
            <a:r>
              <a:rPr lang="zh-CN" altLang="en-US" sz="2000"/>
              <a:t>面向对象（</a:t>
            </a:r>
            <a:r>
              <a:rPr lang="en-US" altLang="zh-CN" sz="2000"/>
              <a:t>c</a:t>
            </a:r>
            <a:r>
              <a:rPr lang="zh-CN" altLang="en-US" sz="2000"/>
              <a:t>语言面向过程）</a:t>
            </a:r>
            <a:endParaRPr lang="zh-CN" altLang="en-US" sz="2000"/>
          </a:p>
          <a:p>
            <a:r>
              <a:rPr lang="zh-CN" altLang="en-US" sz="2000"/>
              <a:t>       面向对象的技术是当今软件开发的主流技术之一。Java语言是一个彻底的纯面向对象的程序设计语言。它具有面向对象的</a:t>
            </a:r>
            <a:r>
              <a:rPr lang="zh-CN" altLang="en-US" sz="2000" b="1"/>
              <a:t>封装、继承和多态</a:t>
            </a:r>
            <a:r>
              <a:rPr lang="zh-CN" altLang="en-US" sz="2000"/>
              <a:t>三大特征。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2.</a:t>
            </a:r>
            <a:r>
              <a:rPr lang="zh-CN" altLang="en-US" sz="2000"/>
              <a:t>跨平台（可移植性）</a:t>
            </a:r>
            <a:endParaRPr lang="zh-CN" altLang="en-US" sz="2000"/>
          </a:p>
          <a:p>
            <a:r>
              <a:rPr lang="zh-CN" altLang="en-US" sz="2000"/>
              <a:t>      一次编译，处处运行；与平台无关，不依赖具体系统，更适合商用</a:t>
            </a:r>
            <a:endParaRPr lang="zh-CN" altLang="en-US" sz="2000"/>
          </a:p>
          <a:p>
            <a:r>
              <a:rPr lang="en-US" altLang="zh-CN"/>
              <a:t>  </a:t>
            </a:r>
            <a:r>
              <a:rPr lang="en-US" altLang="zh-CN" sz="2000"/>
              <a:t> </a:t>
            </a:r>
            <a:endParaRPr lang="en-US" altLang="zh-CN" sz="2000"/>
          </a:p>
          <a:p>
            <a:r>
              <a:rPr lang="en-US" altLang="zh-CN" sz="2000"/>
              <a:t>   3.</a:t>
            </a:r>
            <a:r>
              <a:rPr lang="zh-CN" altLang="en-US" sz="2000"/>
              <a:t>安全性好</a:t>
            </a:r>
            <a:endParaRPr lang="zh-CN" altLang="en-US" sz="2000"/>
          </a:p>
          <a:p>
            <a:r>
              <a:rPr lang="zh-CN" altLang="en-US"/>
              <a:t>      </a:t>
            </a:r>
            <a:r>
              <a:rPr lang="zh-CN" altLang="en-US" sz="2000"/>
              <a:t> 除了Java语言具有的许多安全特性以外，Java提供了字节码校验器、文件访问限制机制、类装载器和运行时内存布局四级安全保证机制。</a:t>
            </a:r>
            <a:endParaRPr lang="zh-CN" altLang="en-US" sz="2000"/>
          </a:p>
          <a:p>
            <a:r>
              <a:rPr lang="zh-CN" altLang="en-US"/>
              <a:t> 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4294967295"/>
            <p:custDataLst>
              <p:tags r:id="rId1"/>
            </p:custDataLst>
          </p:nvPr>
        </p:nvSpPr>
        <p:spPr>
          <a:xfrm>
            <a:off x="817880" y="1169670"/>
            <a:ext cx="11418570" cy="43757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目前，Java主要有3个独立的版本。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</a:b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JavaSE: 标准版本（以前又叫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J2SE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）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</a:b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JavaEE：企业级应用程序。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(J2EE)(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大部分开发都会用到框架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)</a:t>
            </a:r>
            <a:b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</a:b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JavaME：微型版（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J2ME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），主要针对消费类电子设备的。（手机应用系统，汽车导航，数字机顶盒等）。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817880" y="444500"/>
            <a:ext cx="4830445" cy="469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+mn-lt"/>
                <a:ea typeface="+mn-ea"/>
              </a:rPr>
              <a:t>1.3  Java</a:t>
            </a:r>
            <a:r>
              <a:rPr lang="zh-CN" altLang="zh-CN" sz="3200" dirty="0">
                <a:latin typeface="+mn-lt"/>
                <a:ea typeface="+mn-ea"/>
              </a:rPr>
              <a:t>体系</a:t>
            </a:r>
            <a:endParaRPr lang="zh-CN" altLang="zh-CN" sz="3200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>
          <a:xfrm rot="16200000">
            <a:off x="2808605" y="-1463675"/>
            <a:ext cx="889000" cy="4711700"/>
          </a:xfrm>
        </p:spPr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1.4 Java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所需工具及搭建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3700145" y="-1048385"/>
            <a:ext cx="4198620" cy="980313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Java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仅仅只是语言，想要开发复杂的应用程序，必须要有一个强大的开发库支持，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公司推出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来支持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的开发工具包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的安装与配置。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595" name="内容占位符 -2147482596" descr="C:\Users\Administrator\AppData\Roaming\Tencent\Users\540013083\QQ\WinTemp\RichOle\JTASSRA)7I(A62HUOBIF%CX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5565" y="640080"/>
            <a:ext cx="9330690" cy="435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的下载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官网：</a:t>
            </a:r>
            <a:r>
              <a:rPr lang="zh-CN" altLang="en-US" sz="28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www.oracle.com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8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www.java.sun.com</a:t>
            </a:r>
            <a:endParaRPr lang="zh-CN" altLang="en-US" sz="28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8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85" t="13361" r="-507" b="634"/>
          <a:stretch>
            <a:fillRect/>
          </a:stretch>
        </p:blipFill>
        <p:spPr>
          <a:xfrm>
            <a:off x="1269365" y="1714500"/>
            <a:ext cx="9003030" cy="4136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501015"/>
            <a:ext cx="10853420" cy="581025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accent3"/>
                </a:solidFill>
              </a:rPr>
              <a:t>安装：</a:t>
            </a:r>
            <a:endParaRPr lang="zh-CN" altLang="en-US">
              <a:solidFill>
                <a:schemeClr val="accent3"/>
              </a:solidFill>
            </a:endParaRPr>
          </a:p>
          <a:p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环境变量配置：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   我的电脑</a:t>
            </a:r>
            <a:r>
              <a:rPr lang="en-US" altLang="zh-CN">
                <a:solidFill>
                  <a:schemeClr val="accent3"/>
                </a:solidFill>
              </a:rPr>
              <a:t>-----&gt;</a:t>
            </a:r>
            <a:r>
              <a:rPr lang="zh-CN" altLang="en-US">
                <a:solidFill>
                  <a:schemeClr val="accent3"/>
                </a:solidFill>
              </a:rPr>
              <a:t>属性</a:t>
            </a:r>
            <a:r>
              <a:rPr lang="en-US" altLang="zh-CN">
                <a:solidFill>
                  <a:schemeClr val="accent3"/>
                </a:solidFill>
              </a:rPr>
              <a:t>------&gt;</a:t>
            </a:r>
            <a:r>
              <a:rPr lang="zh-CN" altLang="en-US">
                <a:solidFill>
                  <a:schemeClr val="accent3"/>
                </a:solidFill>
              </a:rPr>
              <a:t>高级（高级系统配置）</a:t>
            </a:r>
            <a:r>
              <a:rPr lang="en-US" altLang="zh-CN">
                <a:solidFill>
                  <a:schemeClr val="accent3"/>
                </a:solidFill>
              </a:rPr>
              <a:t>----&gt;</a:t>
            </a:r>
            <a:r>
              <a:rPr lang="zh-CN" altLang="en-US">
                <a:solidFill>
                  <a:schemeClr val="accent3"/>
                </a:solidFill>
              </a:rPr>
              <a:t>环境变量</a:t>
            </a:r>
            <a:r>
              <a:rPr lang="en-US" altLang="zh-CN">
                <a:solidFill>
                  <a:schemeClr val="accent3"/>
                </a:solidFill>
              </a:rPr>
              <a:t>----&gt;</a:t>
            </a:r>
            <a:endParaRPr lang="en-US" altLang="zh-CN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系统变量</a:t>
            </a:r>
            <a:r>
              <a:rPr lang="en-US" altLang="zh-CN">
                <a:solidFill>
                  <a:schemeClr val="accent3"/>
                </a:solidFill>
              </a:rPr>
              <a:t>-----&gt;</a:t>
            </a:r>
            <a:endParaRPr lang="en-US" altLang="zh-CN">
              <a:solidFill>
                <a:schemeClr val="accent3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JAVA_HOME   C:\Program Files\Java\jdk1.6.0_45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安装路径，后面没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bin,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不加 ；）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path        %JAVA_HOME%\bin;  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(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一般在首添加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classpath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%JAVA_HOME%\lib\dt.jar;%JAVA_HOME%\lib\tools.jar;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注意：区分大小写及标点符号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测试环境变量是否配置正确：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开始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--&gt;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运行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--&gt;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cmd--&gt;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回车进入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DOS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命令窗口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--&gt;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-version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10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9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d"/>
  <p:tag name="KSO_WM_UNIT_INDEX" val="1"/>
  <p:tag name="KSO_WM_UNIT_ID" val="custom160428_19*d*1"/>
  <p:tag name="KSO_WM_UNIT_CLEAR" val="0"/>
  <p:tag name="KSO_WM_UNIT_LAYERLEVEL" val="1"/>
  <p:tag name="KSO_WM_UNIT_VALUE" val="810*2783"/>
  <p:tag name="KSO_WM_UNIT_HIGHLIGHT" val="0"/>
  <p:tag name="KSO_WM_UNIT_COMPATIBLE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f"/>
  <p:tag name="KSO_WM_UNIT_INDEX" val="1"/>
  <p:tag name="KSO_WM_UNIT_ID" val="custom160428_19*f*1"/>
  <p:tag name="KSO_WM_UNIT_CLEAR" val="1"/>
  <p:tag name="KSO_WM_UNIT_LAYERLEVEL" val="1"/>
  <p:tag name="KSO_WM_UNIT_VALUE" val="287"/>
  <p:tag name="KSO_WM_UNIT_HIGHLIGHT" val="0"/>
  <p:tag name="KSO_WM_UNIT_COMPATIBLE" val="0"/>
  <p:tag name="KSO_WM_UNIT_PRESET_TEXT_INDEX" val="4"/>
  <p:tag name="KSO_WM_UNIT_PRESET_TEXT_LEN" val="57"/>
</p:tagLst>
</file>

<file path=ppt/tags/tag14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85*94"/>
  <p:tag name="KSO_WM_SLIDE_SIZE" val="790*40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b"/>
  <p:tag name="KSO_WM_UNIT_INDEX" val="1"/>
  <p:tag name="KSO_WM_UNIT_ID" val="custom16042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b"/>
  <p:tag name="KSO_WM_UNIT_INDEX" val="1"/>
  <p:tag name="KSO_WM_UNIT_ID" val="custom16042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b"/>
  <p:tag name="KSO_WM_UNIT_INDEX" val="1"/>
  <p:tag name="KSO_WM_UNIT_ID" val="custom16042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4570</Words>
  <Application>WPS 演示</Application>
  <PresentationFormat>宽屏</PresentationFormat>
  <Paragraphs>282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黑体</vt:lpstr>
      <vt:lpstr>Wingdings 2</vt:lpstr>
      <vt:lpstr>微软雅黑</vt:lpstr>
      <vt:lpstr>Wingdings</vt:lpstr>
      <vt:lpstr>Calibri</vt:lpstr>
      <vt:lpstr>Constantia</vt:lpstr>
      <vt:lpstr>Times New Roman</vt:lpstr>
      <vt:lpstr>A000120140530A99PPBG</vt:lpstr>
      <vt:lpstr>第一节Java学习</vt:lpstr>
      <vt:lpstr>主要内容</vt:lpstr>
      <vt:lpstr>1.1 Java发展史</vt:lpstr>
      <vt:lpstr>PowerPoint 演示文稿</vt:lpstr>
      <vt:lpstr>目前，Java主要有3个独立的版本。  JavaSE: 标准版本（以前又叫J2SE）  JavaEE：企业级应用程序。(J2EE)(大部分开发都会用到框架)  JavaME：微型版（J2ME），主要针对消费类电子设备的。（手机应用系统，汽车导航，数字机顶盒等）。</vt:lpstr>
      <vt:lpstr>1.4 Java所需工具及搭建</vt:lpstr>
      <vt:lpstr>PowerPoint 演示文稿</vt:lpstr>
      <vt:lpstr>PowerPoint 演示文稿</vt:lpstr>
      <vt:lpstr>PowerPoint 演示文稿</vt:lpstr>
      <vt:lpstr>1.5 Java程序工作流程</vt:lpstr>
      <vt:lpstr>二、Java语言基础</vt:lpstr>
      <vt:lpstr>2.1 关键字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循环结构 while 与 do while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123</cp:lastModifiedBy>
  <cp:revision>33</cp:revision>
  <dcterms:created xsi:type="dcterms:W3CDTF">2016-10-12T03:24:00Z</dcterms:created>
  <dcterms:modified xsi:type="dcterms:W3CDTF">2016-10-17T14:45:27Z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