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15889"/>
            <a:ext cx="8839200" cy="1309894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231926"/>
            <a:ext cx="8839200" cy="64339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561600" y="2948400"/>
            <a:ext cx="4032000" cy="770400"/>
          </a:xfrm>
        </p:spPr>
        <p:txBody>
          <a:bodyPr anchor="t" anchorCtr="0">
            <a:normAutofit/>
          </a:bodyPr>
          <a:lstStyle>
            <a:lvl1pPr algn="l">
              <a:defRPr sz="44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359379" y="3981980"/>
            <a:ext cx="747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489600" y="4244400"/>
            <a:ext cx="5217600" cy="4140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986" y="1569584"/>
            <a:ext cx="5050286" cy="45699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514" y="1569583"/>
            <a:ext cx="5050286" cy="45699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2634190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60181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286171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2162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904900" y="703943"/>
            <a:ext cx="8356800" cy="752057"/>
          </a:xfrm>
        </p:spPr>
        <p:txBody>
          <a:bodyPr lIns="0" tIns="0" rIns="0" bIns="0" anchor="ctr" anchorCtr="0"/>
          <a:lstStyle>
            <a:lvl1pPr algn="ctr"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2045700" y="1661199"/>
            <a:ext cx="5472000" cy="446382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517700" y="1661199"/>
            <a:ext cx="2880000" cy="446382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849955" y="1661198"/>
            <a:ext cx="192617" cy="4466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07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50000"/>
          </a:schemeClr>
        </a:buClr>
        <a:buFont typeface="Webdings" panose="05030102010509060703" pitchFamily="18" charset="2"/>
        <a:buChar char=""/>
        <a:defRPr sz="24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0" y="1915889"/>
            <a:ext cx="8839200" cy="130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>
                <a:solidFill>
                  <a:srgbClr val="509E4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sz="4400" b="0" dirty="0">
                <a:latin typeface="+mj-lt"/>
                <a:ea typeface="+mj-ea"/>
              </a:rPr>
              <a:t>第九节 多线程机制</a:t>
            </a:r>
            <a:endParaRPr lang="da-DK" altLang="zh-CN" sz="4400" b="0" dirty="0">
              <a:latin typeface="+mj-lt"/>
              <a:ea typeface="+mj-ea"/>
            </a:endParaRPr>
          </a:p>
        </p:txBody>
      </p:sp>
      <p:sp>
        <p:nvSpPr>
          <p:cNvPr id="11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76400" y="3231926"/>
            <a:ext cx="8839200" cy="64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None/>
              <a:defRPr sz="2400" kern="1200">
                <a:solidFill>
                  <a:srgbClr val="509E4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altLang="zh-CN" dirty="0" smtClean="0">
                <a:latin typeface="+mn-lt"/>
                <a:ea typeface="+mn-ea"/>
              </a:rPr>
              <a:t>LOREM IPSUM DOLOR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3445"/>
            <a:ext cx="10515600" cy="5283835"/>
          </a:xfrm>
        </p:spPr>
        <p:txBody>
          <a:bodyPr/>
          <a:p>
            <a:r>
              <a:rPr lang="zh-CN" altLang="en-US"/>
              <a:t>启动一个线程需要使用start()方法 </a:t>
            </a:r>
            <a:r>
              <a:rPr lang="en-US" altLang="zh-CN"/>
              <a:t>,</a:t>
            </a:r>
            <a:r>
              <a:rPr lang="zh-CN" altLang="en-US"/>
              <a:t>而start()方法存在于Thread类当中，此时还需要Thread类来完成，</a:t>
            </a:r>
            <a:r>
              <a:rPr lang="en-US" altLang="zh-CN"/>
              <a:t>Thread</a:t>
            </a:r>
            <a:r>
              <a:rPr lang="zh-CN" altLang="en-US"/>
              <a:t>类中才有</a:t>
            </a:r>
            <a:r>
              <a:rPr lang="en-US" altLang="zh-CN"/>
              <a:t>start();</a:t>
            </a:r>
            <a:endParaRPr lang="en-US" altLang="zh-CN"/>
          </a:p>
          <a:p>
            <a:r>
              <a:rPr lang="en-US" altLang="zh-CN"/>
              <a:t> Thread类当中</a:t>
            </a:r>
            <a:r>
              <a:rPr lang="zh-CN" altLang="en-US"/>
              <a:t>还有一个</a:t>
            </a:r>
            <a:r>
              <a:rPr lang="en-US" altLang="zh-CN"/>
              <a:t>构造方法   public  Thread(Runnable  target)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-2147482619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2421255"/>
            <a:ext cx="9122410" cy="3286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5544820"/>
          </a:xfrm>
        </p:spPr>
        <p:txBody>
          <a:bodyPr/>
          <a:p>
            <a:r>
              <a:rPr lang="zh-CN" altLang="en-US"/>
              <a:t>解析一下方法当中的参数类型</a:t>
            </a:r>
            <a:endParaRPr lang="zh-CN" altLang="en-US"/>
          </a:p>
          <a:p>
            <a:r>
              <a:rPr lang="zh-CN" altLang="en-US"/>
              <a:t>            基本数据类型---八种</a:t>
            </a:r>
            <a:endParaRPr lang="zh-CN" altLang="en-US"/>
          </a:p>
          <a:p>
            <a:r>
              <a:rPr lang="zh-CN" altLang="en-US"/>
              <a:t>           例如：public  void  fun(int x);x的指必须符合int类型范围   代表的是具体数值</a:t>
            </a:r>
            <a:endParaRPr lang="zh-CN" altLang="en-US"/>
          </a:p>
          <a:p>
            <a:r>
              <a:rPr lang="zh-CN" altLang="en-US"/>
              <a:t>            引用数据类型---三种</a:t>
            </a:r>
            <a:endParaRPr lang="zh-CN" altLang="en-US"/>
          </a:p>
          <a:p>
            <a:r>
              <a:rPr lang="zh-CN" altLang="en-US"/>
              <a:t>            例如    public  Thread(Runnable  target) target必须符合Runnable，而且代表的是对象</a:t>
            </a:r>
            <a:endParaRPr lang="zh-CN" altLang="en-US"/>
          </a:p>
          <a:p>
            <a:r>
              <a:rPr lang="zh-CN" altLang="en-US"/>
              <a:t>           自己创建的类或接口或数组 是否可以充当参数类型？</a:t>
            </a:r>
            <a:endParaRPr lang="zh-CN" altLang="en-US"/>
          </a:p>
          <a:p>
            <a:r>
              <a:rPr lang="zh-CN" altLang="en-US"/>
              <a:t>            能，例如  public  void  fun(Person per)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2175"/>
            <a:ext cx="10515600" cy="5285105"/>
          </a:xfrm>
        </p:spPr>
        <p:txBody>
          <a:bodyPr/>
          <a:p>
            <a:r>
              <a:rPr lang="zh-CN" altLang="en-US">
                <a:sym typeface="+mn-ea"/>
              </a:rPr>
              <a:t>public  Thread(Runnable  target)构造方法，参数可以接受</a:t>
            </a:r>
            <a:r>
              <a:rPr lang="en-US" altLang="zh-CN">
                <a:sym typeface="+mn-ea"/>
              </a:rPr>
              <a:t>Runable</a:t>
            </a:r>
            <a:r>
              <a:rPr lang="zh-CN" altLang="en-US">
                <a:sym typeface="+mn-ea"/>
              </a:rPr>
              <a:t>接口的子类对象，所以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创建一个实现</a:t>
            </a:r>
            <a:r>
              <a:rPr lang="en-US" altLang="zh-CN">
                <a:sym typeface="+mn-ea"/>
              </a:rPr>
              <a:t>Runable</a:t>
            </a:r>
            <a:r>
              <a:rPr lang="zh-CN" altLang="en-US">
                <a:sym typeface="+mn-ea"/>
              </a:rPr>
              <a:t>接口的类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eg:  punlic class Demo impelments Runable(){----}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//</a:t>
            </a:r>
            <a:r>
              <a:rPr lang="zh-CN" altLang="en-US">
                <a:sym typeface="+mn-ea"/>
              </a:rPr>
              <a:t>创建子类的对象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Demo d1=new Demo();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//</a:t>
            </a:r>
            <a:r>
              <a:rPr lang="zh-CN" altLang="en-US">
                <a:sym typeface="+mn-ea"/>
              </a:rPr>
              <a:t>创建线程对象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Thread t1=new Thread(d1);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Runable</a:t>
            </a:r>
            <a:r>
              <a:rPr lang="zh-CN" altLang="en-US">
                <a:sym typeface="+mn-ea"/>
              </a:rPr>
              <a:t>子类对象传进去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latin typeface="+mj-lt"/>
                <a:ea typeface="+mj-ea"/>
              </a:rPr>
              <a:t>总结：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不管是继承Thread类还是实现Runnable接口，都需要使用到Thread类的start()方法。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在以后的开发当中，最好是实现Runnable接口，为什么呢？因为实现此接口，可以实现 资源共享。(</a:t>
            </a:r>
            <a:r>
              <a:rPr lang="zh-CN" altLang="en-US" kern="0" dirty="0" err="1" smtClean="0">
                <a:latin typeface="+mn-lt"/>
                <a:ea typeface="+mn-ea"/>
              </a:rPr>
              <a:t>适合多个相同程序代码的线程</a:t>
            </a:r>
            <a:r>
              <a:rPr lang="en-US" altLang="zh-CN" kern="0" dirty="0" err="1" smtClean="0">
                <a:latin typeface="+mn-lt"/>
                <a:ea typeface="+mn-ea"/>
              </a:rPr>
              <a:t>)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</a:t>
            </a: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da-DK" dirty="0" smtClean="0">
                <a:latin typeface="+mj-lt"/>
                <a:ea typeface="+mj-ea"/>
              </a:rPr>
              <a:t>思考：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实现</a:t>
            </a:r>
            <a:r>
              <a:rPr lang="en-US" altLang="zh-CN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Runable</a:t>
            </a:r>
            <a:r>
              <a:rPr lang="zh-CN" altLang="en-US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接口可以实现资源共享，而继承</a:t>
            </a:r>
            <a:r>
              <a:rPr lang="en-US" altLang="zh-CN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Thread</a:t>
            </a:r>
            <a:r>
              <a:rPr lang="zh-CN" altLang="en-US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类并不能。</a:t>
            </a:r>
            <a:endParaRPr lang="zh-CN" altLang="en-US" sz="2800" kern="0" dirty="0" err="1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endParaRPr lang="zh-CN" altLang="en-US" sz="2800" kern="0" dirty="0" err="1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   案例：售票系统</a:t>
            </a:r>
            <a:endParaRPr lang="zh-CN" altLang="en-US" sz="2800" kern="0" dirty="0" err="1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latin typeface="+mj-lt"/>
                <a:ea typeface="+mj-ea"/>
              </a:rPr>
              <a:t>三、线程的状态（线程的生命周期）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要想实现多线程，必须在主线程中创建新的线程对象。任何线程一般具有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5种状态</a:t>
            </a:r>
            <a:r>
              <a:rPr lang="en-US" altLang="zh-CN" u="sng" kern="0" dirty="0" err="1" smtClean="0">
                <a:latin typeface="+mn-lt"/>
                <a:ea typeface="+mn-ea"/>
              </a:rPr>
              <a:t>：</a:t>
            </a:r>
            <a:r>
              <a:rPr lang="en-US" altLang="zh-CN" u="sng" kern="0" dirty="0" err="1" smtClean="0">
                <a:solidFill>
                  <a:srgbClr val="FF0000"/>
                </a:solidFill>
                <a:latin typeface="+mn-lt"/>
                <a:ea typeface="+mn-ea"/>
              </a:rPr>
              <a:t>创建、就绪、运行、阻塞、终止。</a:t>
            </a:r>
            <a:endParaRPr lang="en-US" altLang="zh-CN" u="sng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1、创建状态： ------------</a:t>
            </a:r>
            <a:r>
              <a:rPr lang="en-US" altLang="zh-CN" kern="0" dirty="0" err="1" smtClean="0">
                <a:solidFill>
                  <a:srgbClr val="7030A0"/>
                </a:solidFill>
                <a:latin typeface="+mn-lt"/>
                <a:ea typeface="+mn-ea"/>
              </a:rPr>
              <a:t>new一个对象时</a:t>
            </a:r>
            <a:endParaRPr lang="en-US" altLang="zh-CN" kern="0" dirty="0" err="1" smtClean="0">
              <a:solidFill>
                <a:srgbClr val="7030A0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在程序中用构造方法创建了一个线程对象后，新的线程对象便处于新建状态，它已经有了相应的内存空间和其他资源，但是还处于不可运行状态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2、就绪状态：---------------</a:t>
            </a:r>
            <a:r>
              <a:rPr lang="en-US" altLang="zh-CN" kern="0" dirty="0" err="1" smtClean="0">
                <a:solidFill>
                  <a:srgbClr val="7030A0"/>
                </a:solidFill>
                <a:latin typeface="+mn-lt"/>
                <a:ea typeface="+mn-ea"/>
              </a:rPr>
              <a:t>start()</a:t>
            </a:r>
            <a:endParaRPr lang="en-US" altLang="zh-CN" kern="0" dirty="0" err="1" smtClean="0">
              <a:solidFill>
                <a:srgbClr val="7030A0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新建线程对象后，调用该线程的start()方法就可以启动线程，当线程启动时就进入就绪状态。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7855"/>
            <a:ext cx="10515600" cy="5559425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3、运行状态：</a:t>
            </a:r>
            <a:r>
              <a:rPr lang="en-US" altLang="zh-CN">
                <a:sym typeface="+mn-ea"/>
              </a:rPr>
              <a:t>------------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-run()</a:t>
            </a:r>
            <a:endParaRPr lang="en-US" altLang="zh-CN">
              <a:solidFill>
                <a:srgbClr val="7030A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    当就绪状态的线程被调用并获得处理器资源时，线程就进入了运行状态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4、堵塞状态：</a:t>
            </a:r>
            <a:r>
              <a:rPr lang="en-US" altLang="zh-CN">
                <a:sym typeface="+mn-ea"/>
              </a:rPr>
              <a:t>------------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sleep()/join()/interrupt()</a:t>
            </a:r>
            <a:endParaRPr lang="zh-CN" altLang="en-US">
              <a:solidFill>
                <a:srgbClr val="7030A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    一个正在执行的线程在某些特殊情况下，如被人为挂起或需要执行耗时的输入或输出操作时，将让出CPU并暂时中止自己的执行，进入堵塞状态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5、死亡状态：</a:t>
            </a:r>
            <a:r>
              <a:rPr lang="en-US" altLang="zh-CN">
                <a:sym typeface="+mn-ea"/>
              </a:rPr>
              <a:t>-----------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stop()</a:t>
            </a:r>
            <a:endParaRPr lang="en-US" altLang="zh-CN">
              <a:solidFill>
                <a:srgbClr val="7030A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   线程调用stop()方法或run()方法执行结束后，即处于死亡状态。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四、线程的常用方法</a:t>
            </a:r>
            <a:endParaRPr lang="zh-CN" altLang="en-US"/>
          </a:p>
        </p:txBody>
      </p:sp>
      <p:pic>
        <p:nvPicPr>
          <p:cNvPr id="-2147482616" name="图片 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630" y="1432560"/>
            <a:ext cx="10448290" cy="5219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5" name="图片 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15" y="269875"/>
            <a:ext cx="10982960" cy="60775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五、线程的同步  </a:t>
            </a:r>
            <a:r>
              <a:rPr lang="en-US" altLang="zh-CN"/>
              <a:t>synchronized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第一种：同步代码块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en-US" altLang="zh-CN">
                <a:solidFill>
                  <a:srgbClr val="7030A0"/>
                </a:solidFill>
              </a:rPr>
              <a:t>synchronized(</a:t>
            </a:r>
            <a:r>
              <a:rPr lang="zh-CN" altLang="en-US">
                <a:solidFill>
                  <a:srgbClr val="7030A0"/>
                </a:solidFill>
              </a:rPr>
              <a:t>对象</a:t>
            </a:r>
            <a:r>
              <a:rPr lang="en-US" altLang="zh-CN">
                <a:solidFill>
                  <a:srgbClr val="7030A0"/>
                </a:solidFill>
              </a:rPr>
              <a:t>){</a:t>
            </a:r>
            <a:endParaRPr lang="en-US" altLang="zh-CN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7030A0"/>
                </a:solidFill>
              </a:rPr>
              <a:t>           </a:t>
            </a:r>
            <a:r>
              <a:rPr lang="zh-CN" altLang="en-US">
                <a:solidFill>
                  <a:srgbClr val="7030A0"/>
                </a:solidFill>
              </a:rPr>
              <a:t>需要同步的代码；</a:t>
            </a:r>
            <a:endParaRPr lang="zh-CN" alt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7030A0"/>
                </a:solidFill>
              </a:rPr>
              <a:t>          }</a:t>
            </a:r>
            <a:endParaRPr lang="en-US" altLang="zh-CN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n-US" altLang="zh-CN">
                <a:solidFill>
                  <a:srgbClr val="FF0000"/>
                </a:solidFill>
              </a:rPr>
              <a:t> *</a:t>
            </a:r>
            <a:r>
              <a:rPr lang="zh-CN" altLang="en-US">
                <a:solidFill>
                  <a:srgbClr val="FF0000"/>
                </a:solidFill>
              </a:rPr>
              <a:t>注意：此处对象应该是传入此代码块所在类的字节码文件对象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  </a:t>
            </a:r>
            <a:r>
              <a:rPr lang="en-US" altLang="zh-CN">
                <a:solidFill>
                  <a:srgbClr val="FF0000"/>
                </a:solidFill>
              </a:rPr>
              <a:t>---&gt;</a:t>
            </a:r>
            <a:r>
              <a:rPr lang="zh-CN" altLang="en-US">
                <a:solidFill>
                  <a:srgbClr val="FF0000"/>
                </a:solidFill>
              </a:rPr>
              <a:t>（类名</a:t>
            </a:r>
            <a:r>
              <a:rPr lang="en-US" altLang="zh-CN">
                <a:solidFill>
                  <a:srgbClr val="FF0000"/>
                </a:solidFill>
              </a:rPr>
              <a:t>.class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格式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第二种：同步方法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   只要在方法上使用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synchronized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关键字修饰就行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7030A0"/>
                </a:solidFill>
              </a:rPr>
              <a:t>       权限修饰符 </a:t>
            </a:r>
            <a:r>
              <a:rPr lang="en-US" altLang="zh-CN">
                <a:solidFill>
                  <a:srgbClr val="7030A0"/>
                </a:solidFill>
              </a:rPr>
              <a:t>synchronized </a:t>
            </a:r>
            <a:r>
              <a:rPr lang="zh-CN" altLang="en-US">
                <a:solidFill>
                  <a:srgbClr val="7030A0"/>
                </a:solidFill>
              </a:rPr>
              <a:t>返回值类型（</a:t>
            </a:r>
            <a:r>
              <a:rPr lang="en-US" altLang="zh-CN">
                <a:solidFill>
                  <a:srgbClr val="7030A0"/>
                </a:solidFill>
              </a:rPr>
              <a:t>void</a:t>
            </a:r>
            <a:r>
              <a:rPr lang="zh-CN" altLang="en-US">
                <a:solidFill>
                  <a:srgbClr val="7030A0"/>
                </a:solidFill>
              </a:rPr>
              <a:t>） 方法名（）</a:t>
            </a:r>
            <a:r>
              <a:rPr lang="en-US" altLang="zh-CN">
                <a:solidFill>
                  <a:srgbClr val="7030A0"/>
                </a:solidFill>
              </a:rPr>
              <a:t>{</a:t>
            </a:r>
            <a:endParaRPr lang="en-US" altLang="zh-CN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7030A0"/>
                </a:solidFill>
              </a:rPr>
              <a:t>       </a:t>
            </a:r>
            <a:r>
              <a:rPr lang="zh-CN" altLang="en-US">
                <a:solidFill>
                  <a:srgbClr val="7030A0"/>
                </a:solidFill>
              </a:rPr>
              <a:t>需要同步的代码；</a:t>
            </a:r>
            <a:endParaRPr lang="zh-CN" alt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7030A0"/>
                </a:solidFill>
              </a:rPr>
              <a:t>      }</a:t>
            </a:r>
            <a:endParaRPr lang="en-US" altLang="zh-C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 bwMode="auto">
          <a:xfrm>
            <a:off x="3046413" y="1776413"/>
            <a:ext cx="6335712" cy="0"/>
          </a:xfrm>
          <a:prstGeom prst="line">
            <a:avLst/>
          </a:prstGeom>
          <a:solidFill>
            <a:srgbClr val="509E4F"/>
          </a:solidFill>
          <a:ln w="12700" cap="flat" cmpd="sng" algn="ctr">
            <a:solidFill>
              <a:srgbClr val="509E4F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04900" y="703943"/>
            <a:ext cx="8356800" cy="7520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da-DK" altLang="zh-CN" sz="4000" dirty="0" smtClean="0">
                <a:latin typeface="+mj-lt"/>
                <a:ea typeface="+mj-ea"/>
              </a:rPr>
              <a:t>一、线程概述</a:t>
            </a:r>
            <a:endParaRPr lang="da-DK" altLang="zh-CN" sz="4000" dirty="0" smtClean="0">
              <a:latin typeface="+mj-lt"/>
              <a:ea typeface="+mj-ea"/>
            </a:endParaRPr>
          </a:p>
        </p:txBody>
      </p:sp>
      <p:pic>
        <p:nvPicPr>
          <p:cNvPr id="16" name="图片占位符 6"/>
          <p:cNvPicPr>
            <a:picLocks noGrp="1" noChangeAspect="1"/>
          </p:cNvPicPr>
          <p:nvPr>
            <p:custDataLst>
              <p:tags r:id="rId3"/>
            </p:custDataLst>
          </p:nvPr>
        </p:nvPicPr>
        <p:blipFill>
          <a:blip r:embed="rId4"/>
          <a:srcRect t="4476" b="4476"/>
          <a:stretch>
            <a:fillRect/>
          </a:stretch>
        </p:blipFill>
        <p:spPr>
          <a:xfrm>
            <a:off x="2660165" y="1661199"/>
            <a:ext cx="4243070" cy="4463829"/>
          </a:xfrm>
          <a:prstGeom prst="rect">
            <a:avLst/>
          </a:prstGeom>
        </p:spPr>
      </p:pic>
      <p:sp>
        <p:nvSpPr>
          <p:cNvPr id="17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517700" y="1661199"/>
            <a:ext cx="2880000" cy="4463829"/>
          </a:xfrm>
          <a:prstGeom prst="rect">
            <a:avLst/>
          </a:prstGeom>
          <a:solidFill>
            <a:srgbClr val="509E4F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None/>
              <a:defRPr sz="1800" kern="120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lt"/>
                <a:ea typeface="+mn-ea"/>
              </a:rPr>
              <a:t>学习线程之前先了解一下什么是进程；</a:t>
            </a:r>
            <a:endParaRPr lang="en-US" altLang="zh-CN" sz="3200" dirty="0" err="1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dirty="0" err="1" smtClean="0">
              <a:latin typeface="+mn-lt"/>
              <a:ea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735"/>
            <a:ext cx="10515600" cy="5376545"/>
          </a:xfrm>
        </p:spPr>
        <p:txBody>
          <a:bodyPr/>
          <a:p>
            <a:r>
              <a:rPr lang="zh-CN" altLang="en-US" sz="3600">
                <a:solidFill>
                  <a:srgbClr val="FF0000"/>
                </a:solidFill>
              </a:rPr>
              <a:t>进程：</a:t>
            </a:r>
            <a:r>
              <a:rPr lang="zh-CN" altLang="en-US"/>
              <a:t> 是程序的一次动态执行过程，经历了从代码加载、执行到执行完毕的一个完整过程，这个过程也是进程本身从产生、发展到最终消亡的过程。多进程操作系统能同时运行多个进程（程序），由于CPU具备分时机制，所以每个进程都能循环获得自己的CPU时间片。由于CPU执行速度非常快，使得所有程序好像是在“同时”运行一样。</a:t>
            </a:r>
            <a:endParaRPr lang="zh-CN" altLang="en-US"/>
          </a:p>
          <a:p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600">
                <a:solidFill>
                  <a:srgbClr val="FF0000"/>
                </a:solidFill>
              </a:rPr>
              <a:t>多线程</a:t>
            </a:r>
            <a:r>
              <a:rPr lang="zh-CN" altLang="en-US"/>
              <a:t>是实现</a:t>
            </a:r>
            <a:r>
              <a:rPr lang="zh-CN" altLang="en-US">
                <a:solidFill>
                  <a:srgbClr val="FF0000"/>
                </a:solidFill>
              </a:rPr>
              <a:t>并发机制</a:t>
            </a:r>
            <a:r>
              <a:rPr lang="zh-CN" altLang="en-US"/>
              <a:t>的一种有效手段。进程和线程一样，都是实现并发的一个基本单位。</a:t>
            </a:r>
            <a:r>
              <a:rPr lang="zh-CN" altLang="en-US">
                <a:solidFill>
                  <a:srgbClr val="FF0000"/>
                </a:solidFill>
              </a:rPr>
              <a:t>线程是比进程更小的执行单位</a:t>
            </a:r>
            <a:r>
              <a:rPr lang="zh-CN" altLang="en-US"/>
              <a:t>，线程是在进程的基础之上进一步划分。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solidFill>
                  <a:srgbClr val="FF0000"/>
                </a:solidFill>
                <a:latin typeface="+mj-lt"/>
                <a:ea typeface="+mj-ea"/>
              </a:rPr>
              <a:t>多线程：</a:t>
            </a:r>
            <a:endParaRPr lang="da-DK" altLang="zh-CN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所谓多线程是指一个进程在执行过程中可以产生多个线程，这些线程可以同时存在、同时运行，一个进程可能包含了多个同时执行的线程。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线程</a:t>
            </a:r>
            <a:r>
              <a:rPr lang="en-US" altLang="zh-CN" kern="0" dirty="0" err="1" smtClean="0">
                <a:latin typeface="+mn-lt"/>
                <a:ea typeface="+mn-ea"/>
              </a:rPr>
              <a:t>：就是指程序的运行流程；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solidFill>
                  <a:srgbClr val="7030A0"/>
                </a:solidFill>
                <a:latin typeface="+mn-lt"/>
                <a:ea typeface="+mn-ea"/>
              </a:rPr>
              <a:t>多线程机制就是指可以同时运行多个程序块；使程序运行的效率变得更高</a:t>
            </a:r>
            <a:endParaRPr lang="en-US" altLang="zh-CN" kern="0" dirty="0" err="1" smtClean="0">
              <a:solidFill>
                <a:srgbClr val="7030A0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</a:t>
            </a: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sz="4000" dirty="0" smtClean="0">
                <a:latin typeface="+mj-lt"/>
                <a:ea typeface="+mj-ea"/>
              </a:rPr>
              <a:t>二、线程的创建</a:t>
            </a:r>
            <a:endParaRPr lang="da-DK" altLang="zh-CN" sz="4000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77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4400" kern="0" dirty="0" err="1" smtClean="0">
                <a:latin typeface="+mn-lt"/>
                <a:ea typeface="+mn-ea"/>
              </a:rPr>
              <a:t>实现多线程的两种手段：  </a:t>
            </a:r>
            <a:endParaRPr lang="en-US" altLang="zh-CN" sz="4400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4400" kern="0" dirty="0" err="1" smtClean="0">
                <a:latin typeface="+mn-lt"/>
                <a:ea typeface="+mn-ea"/>
              </a:rPr>
              <a:t>一种是继承Thread类， 一种是实现Runnable接口。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3600" kern="0" dirty="0" err="1" smtClean="0">
                <a:solidFill>
                  <a:srgbClr val="FF0000"/>
                </a:solidFill>
                <a:latin typeface="+mn-lt"/>
                <a:ea typeface="+mn-ea"/>
              </a:rPr>
              <a:t>方式一：继承Thread类</a:t>
            </a:r>
            <a:endParaRPr lang="en-US" altLang="zh-CN" sz="3600" kern="0" dirty="0" err="1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kern="0" dirty="0" err="1" smtClean="0">
                <a:latin typeface="+mn-lt"/>
                <a:ea typeface="+mn-ea"/>
              </a:rPr>
              <a:t>    </a:t>
            </a:r>
            <a:r>
              <a:rPr lang="en-US" altLang="zh-CN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Thread类是定义在java.lang包中的</a:t>
            </a:r>
            <a:r>
              <a:rPr lang="zh-CN" altLang="en-US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 一个类只要继承了Thread类，此类就称为多线程操作类；继承了Thread类还要明确覆写Thread类中的run()方法</a:t>
            </a:r>
            <a:r>
              <a:rPr lang="zh-CN" altLang="en-US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run()方法为线程主体，将执行的代码放到run()方法中；</a:t>
            </a:r>
            <a:endParaRPr lang="en-US" altLang="zh-CN" sz="3200" kern="0" dirty="0" err="1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创建子类对象的同时线程也被创建。</a:t>
            </a:r>
            <a:endParaRPr lang="en-US" altLang="zh-CN" sz="3200" kern="0" dirty="0" err="1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>
            <a:normAutofit lnSpcReduction="10000"/>
          </a:bodyPr>
          <a:p>
            <a:r>
              <a:rPr lang="zh-CN" altLang="en-US" sz="4000"/>
              <a:t>格式：</a:t>
            </a:r>
            <a:endParaRPr lang="zh-CN" altLang="en-US" sz="4000"/>
          </a:p>
          <a:p>
            <a:r>
              <a:rPr lang="zh-CN" altLang="en-US"/>
              <a:t> class 类名  extends Thread {              </a:t>
            </a:r>
            <a:r>
              <a:rPr lang="zh-CN" altLang="en-US">
                <a:solidFill>
                  <a:srgbClr val="0070C0"/>
                </a:solidFill>
              </a:rPr>
              <a:t>//继承Thread类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       属性；                             </a:t>
            </a:r>
            <a:r>
              <a:rPr lang="zh-CN" altLang="en-US">
                <a:solidFill>
                  <a:srgbClr val="0070C0"/>
                </a:solidFill>
              </a:rPr>
              <a:t>//类中定义的属性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       方法；                            </a:t>
            </a:r>
            <a:r>
              <a:rPr lang="zh-CN" altLang="en-US">
                <a:solidFill>
                  <a:srgbClr val="0070C0"/>
                </a:solidFill>
              </a:rPr>
              <a:t>//类中定义的方法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        public  void  run(){  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>
                <a:solidFill>
                  <a:srgbClr val="002060"/>
                </a:solidFill>
              </a:rPr>
              <a:t> </a:t>
            </a:r>
            <a:r>
              <a:rPr lang="zh-CN" altLang="en-US">
                <a:solidFill>
                  <a:srgbClr val="0070C0"/>
                </a:solidFill>
              </a:rPr>
              <a:t> //覆盖Thread类中run()方法，此方法是线程的主体     </a:t>
            </a:r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               线程主体；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通过main方法进行创建并启动，但是启动先看两个方法：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 1、</a:t>
            </a:r>
            <a:r>
              <a:rPr lang="zh-CN" altLang="en-US">
                <a:solidFill>
                  <a:srgbClr val="FF0000"/>
                </a:solidFill>
              </a:rPr>
              <a:t>run()方法 </a:t>
            </a:r>
            <a:r>
              <a:rPr lang="zh-CN" altLang="en-US"/>
              <a:t>  2、</a:t>
            </a:r>
            <a:r>
              <a:rPr lang="zh-CN" altLang="en-US">
                <a:solidFill>
                  <a:srgbClr val="FF0000"/>
                </a:solidFill>
              </a:rPr>
              <a:t>start()方法  </a:t>
            </a:r>
            <a:r>
              <a:rPr lang="zh-CN" altLang="en-US"/>
              <a:t> 从结果中分析两者区别。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algn="l"/>
            <a:r>
              <a:rPr lang="da-DK" altLang="zh-CN" dirty="0" smtClean="0">
                <a:latin typeface="+mj-lt"/>
                <a:ea typeface="+mj-ea"/>
              </a:rPr>
              <a:t>Thread类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Thread类定义如下： 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         public  class Thread extends Object 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kern="0" dirty="0" err="1" smtClean="0">
                <a:latin typeface="+mn-lt"/>
                <a:ea typeface="+mn-ea"/>
              </a:rPr>
              <a:t>    构造方法------&gt;public  Thread(String name){};  可以为线程命名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run()方法----&gt;线程的主体   执行代码放到此方法中  子类需要对其进行覆盖操作。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start()方法----&gt;它是启动线程的方法  启动之后，JVM会默认的再去调用run()方法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创建子类对象的同时，线程也被创建。</a:t>
            </a: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3420"/>
            <a:ext cx="10515600" cy="5483860"/>
          </a:xfrm>
        </p:spPr>
        <p:txBody>
          <a:bodyPr>
            <a:normAutofit fontScale="70000"/>
          </a:bodyPr>
          <a:p>
            <a:r>
              <a:rPr lang="zh-CN" altLang="en-US"/>
              <a:t>思考：启动一个线程是用</a:t>
            </a:r>
            <a:r>
              <a:rPr lang="en-US" altLang="zh-CN"/>
              <a:t>start()</a:t>
            </a:r>
            <a:r>
              <a:rPr lang="zh-CN" altLang="en-US"/>
              <a:t>还是</a:t>
            </a:r>
            <a:r>
              <a:rPr lang="en-US" altLang="zh-CN"/>
              <a:t>run()?</a:t>
            </a:r>
            <a:endParaRPr lang="en-US" altLang="zh-CN"/>
          </a:p>
          <a:p>
            <a:endParaRPr lang="en-US" altLang="zh-CN"/>
          </a:p>
          <a:p>
            <a:r>
              <a:rPr lang="en-US" altLang="zh-CN" sz="4400">
                <a:solidFill>
                  <a:srgbClr val="FF0000"/>
                </a:solidFill>
              </a:rPr>
              <a:t>方式二：实现Runnable接口</a:t>
            </a:r>
            <a:endParaRPr lang="en-US" altLang="zh-CN" sz="440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格式：  class  类名  implements Runnable{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//一个类去实现一个接口，如果此接口有抽象方法，子类需进行覆盖操作。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属性；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方法；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public void run(){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线程的主体；（需要执行的代码放到run方法当中）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}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}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</a:rPr>
              <a:t> 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latin typeface="+mj-lt"/>
                <a:ea typeface="+mj-ea"/>
              </a:rPr>
              <a:t>Runable接口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定义   public  interface Runnable{ }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//接口不能直接创建对象，所以在JDK当中没有任何的构造方法，                   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 Runable接口只有一个抽象方法 run()方法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 思考：Runnable接口中只有一个抽象方法即是run()方法，没有start()方法，那怎么启动线程呢？</a:t>
            </a:r>
            <a:endParaRPr lang="en-US" altLang="zh-CN" kern="0" dirty="0" err="1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0"/>
</p:tagLst>
</file>

<file path=ppt/tags/tag10.xml><?xml version="1.0" encoding="utf-8"?>
<p:tagLst xmlns:p="http://schemas.openxmlformats.org/presentationml/2006/main">
  <p:tag name="KSO_WM_SLIDE_ID" val="custom160410_19"/>
  <p:tag name="KSO_WM_SLIDE_INDEX" val="19"/>
  <p:tag name="KSO_WM_SLIDE_LAYOUT" val="a_f_d"/>
  <p:tag name="KSO_WM_SLIDE_LAYOUT_CNT" val="1_1_1"/>
  <p:tag name="KSO_WM_SLIDE_TYPE" val="text"/>
  <p:tag name="KSO_WM_BEAUTIFY_FLAG" val="#wm#"/>
  <p:tag name="KSO_WM_SLIDE_POSITION" val="161*131"/>
  <p:tag name="KSO_WM_SLIDE_SIZE" val="658*351"/>
  <p:tag name="KSO_WM_SLIDE_ITEM_CNT" val="2"/>
  <p:tag name="KSO_WM_TEMPLATE_CATEGORY" val="custom"/>
  <p:tag name="KSO_WM_TEMPLATE_INDEX" val="160410"/>
  <p:tag name="KSO_WM_TAG_VERSION" val="1.0"/>
</p:tagLst>
</file>

<file path=ppt/tags/tag11.xml><?xml version="1.0" encoding="utf-8"?>
<p:tagLst xmlns:p="http://schemas.openxmlformats.org/presentationml/2006/main">
  <p:tag name="KSO_WM_TEMPLATE_CATEGORY" val="custom"/>
  <p:tag name="KSO_WM_TEMPLATE_INDEX" val="16041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0"/>
</p:tagLst>
</file>

<file path=ppt/tags/tag20.xml><?xml version="1.0" encoding="utf-8"?>
<p:tagLst xmlns:p="http://schemas.openxmlformats.org/presentationml/2006/main">
  <p:tag name="KSO_WM_TEMPLATE_CATEGORY" val="custom"/>
  <p:tag name="KSO_WM_TEMPLATE_INDEX" val="16041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25.xml><?xml version="1.0" encoding="utf-8"?>
<p:tagLst xmlns:p="http://schemas.openxmlformats.org/presentationml/2006/main">
  <p:tag name="KSO_WM_TEMPLATE_CATEGORY" val="custom"/>
  <p:tag name="KSO_WM_TEMPLATE_INDEX" val="16041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10"/>
</p:tagLst>
</file>

<file path=ppt/tags/tag31.xml><?xml version="1.0" encoding="utf-8"?>
<p:tagLst xmlns:p="http://schemas.openxmlformats.org/presentationml/2006/main">
  <p:tag name="KSO_WM_TEMPLATE_CATEGORY" val="custom"/>
  <p:tag name="KSO_WM_TEMPLATE_INDEX" val="160410"/>
</p:tagLst>
</file>

<file path=ppt/tags/tag32.xml><?xml version="1.0" encoding="utf-8"?>
<p:tagLst xmlns:p="http://schemas.openxmlformats.org/presentationml/2006/main">
  <p:tag name="KSO_WM_TEMPLATE_CATEGORY" val="custom"/>
  <p:tag name="KSO_WM_TEMPLATE_INDEX" val="16041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*b*1"/>
  <p:tag name="KSO_WM_UNIT_TYPE" val="b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45.xml><?xml version="1.0" encoding="utf-8"?>
<p:tagLst xmlns:p="http://schemas.openxmlformats.org/presentationml/2006/main">
  <p:tag name="KSO_WM_TEMPLATE_CATEGORY" val="custom"/>
  <p:tag name="KSO_WM_TEMPLATE_INDEX" val="160410"/>
</p:tagLst>
</file>

<file path=ppt/tags/tag46.xml><?xml version="1.0" encoding="utf-8"?>
<p:tagLst xmlns:p="http://schemas.openxmlformats.org/presentationml/2006/main">
  <p:tag name="KSO_WM_TEMPLATE_CATEGORY" val="custom"/>
  <p:tag name="KSO_WM_TEMPLATE_INDEX" val="160410"/>
</p:tagLst>
</file>

<file path=ppt/tags/tag47.xml><?xml version="1.0" encoding="utf-8"?>
<p:tagLst xmlns:p="http://schemas.openxmlformats.org/presentationml/2006/main">
  <p:tag name="KSO_WM_TEMPLATE_CATEGORY" val="custom"/>
  <p:tag name="KSO_WM_TEMPLATE_INDEX" val="160410"/>
</p:tagLst>
</file>

<file path=ppt/tags/tag5.xml><?xml version="1.0" encoding="utf-8"?>
<p:tagLst xmlns:p="http://schemas.openxmlformats.org/presentationml/2006/main">
  <p:tag name="KSO_WM_TEMPLATE_CATEGORY" val="custom"/>
  <p:tag name="KSO_WM_TEMPLATE_INDEX" val="160410"/>
  <p:tag name="KSO_WM_TEMPLATE_THUMBS_INDEX" val="1、10、12、18、19、20、25、27"/>
  <p:tag name="KSO_WM_TAG_VERSION" val="1.0"/>
  <p:tag name="KSO_WM_SLIDE_ID" val="custom16041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19*i*0"/>
  <p:tag name="KSO_WM_TEMPLATE_CATEGORY" val="custom"/>
  <p:tag name="KSO_WM_TEMPLATE_INDEX" val="160410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9*a*1"/>
  <p:tag name="KSO_WM_UNIT_TYPE" val="a"/>
  <p:tag name="KSO_WM_UNIT_INDEX" val="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9*d*1"/>
  <p:tag name="KSO_WM_UNIT_TYPE" val="d"/>
  <p:tag name="KSO_WM_UNIT_INDEX" val="1"/>
  <p:tag name="KSO_WM_UNIT_CLEAR" val="0"/>
  <p:tag name="KSO_WM_UNIT_LAYERLEVEL" val="1"/>
  <p:tag name="KSO_WM_UNIT_VALUE" val="1239*1519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9*f*1"/>
  <p:tag name="KSO_WM_UNIT_TYPE" val="f"/>
  <p:tag name="KSO_WM_UNIT_INDEX" val="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3_A000120140530A99PPBG">
  <a:themeElements>
    <a:clrScheme name="12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509E4F"/>
      </a:accent1>
      <a:accent2>
        <a:srgbClr val="A2CA6A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3153</Words>
  <Application>WPS 演示</Application>
  <PresentationFormat>宽屏</PresentationFormat>
  <Paragraphs>141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黑体</vt:lpstr>
      <vt:lpstr>Webdings</vt:lpstr>
      <vt:lpstr>华文细黑</vt:lpstr>
      <vt:lpstr>Arial Narrow</vt:lpstr>
      <vt:lpstr>微软雅黑</vt:lpstr>
      <vt:lpstr>Calibri</vt:lpstr>
      <vt:lpstr>3_A000120140530A99PPBG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四、线程的常用方法</vt:lpstr>
      <vt:lpstr>PowerPoint 演示文稿</vt:lpstr>
      <vt:lpstr>五、线程的同步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My</cp:lastModifiedBy>
  <cp:revision>18</cp:revision>
  <dcterms:created xsi:type="dcterms:W3CDTF">2016-10-20T13:07:00Z</dcterms:created>
  <dcterms:modified xsi:type="dcterms:W3CDTF">2016-10-31T06:34:29Z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