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34602" cy="14938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26" y="4875748"/>
            <a:ext cx="4706754" cy="198225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zh-CN" noProof="0" dirty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zh-CN" noProof="0" dirty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2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6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image" Target="../media/image8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173818" y="2840039"/>
            <a:ext cx="7844367" cy="9477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latin typeface="+mj-lt"/>
              </a:rPr>
              <a:t>第八节 异常机制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167467" y="3886201"/>
            <a:ext cx="7857067" cy="669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+mn-lt"/>
              </a:rPr>
              <a:t>请在此输入您的副标题</a:t>
            </a:r>
            <a:endParaRPr lang="zh-CN" altLang="en-US" dirty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lnSpc>
                <a:spcPct val="130000"/>
              </a:lnSpc>
              <a:buSzTx/>
              <a:buFont typeface="Arial" panose="020B0604020202020204" pitchFamily="34" charset="0"/>
              <a:buNone/>
            </a:pPr>
            <a:r>
              <a:rPr lang="zh-CN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运行时异常：</a:t>
            </a:r>
            <a:endParaRPr lang="zh-CN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 algn="l">
              <a:lnSpc>
                <a:spcPct val="130000"/>
              </a:lnSpc>
              <a:buSzTx/>
              <a:buFont typeface="Arial" panose="020B0604020202020204" pitchFamily="34" charset="0"/>
              <a:buNone/>
            </a:pPr>
            <a:r>
              <a:rPr lang="zh-CN" altLang="en-US" dirty="0" err="1" smtClean="0">
                <a:sym typeface="+mn-ea"/>
              </a:rPr>
              <a:t>    我们可以不处理（实际是</a:t>
            </a:r>
            <a:r>
              <a:rPr lang="en-US" altLang="zh-CN" dirty="0" err="1" smtClean="0">
                <a:sym typeface="+mn-ea"/>
              </a:rPr>
              <a:t>JVM</a:t>
            </a:r>
            <a:r>
              <a:rPr lang="zh-CN" altLang="en-US" dirty="0" err="1" smtClean="0">
                <a:sym typeface="+mn-ea"/>
              </a:rPr>
              <a:t>虚拟机默认的处理了），比如</a:t>
            </a:r>
            <a:r>
              <a:rPr lang="en-US" altLang="zh-CN" dirty="0" err="1" smtClean="0">
                <a:sym typeface="+mn-ea"/>
              </a:rPr>
              <a:t>NullPointerException</a:t>
            </a:r>
            <a:r>
              <a:rPr lang="zh-CN" altLang="en-US" dirty="0" err="1" smtClean="0">
                <a:sym typeface="+mn-ea"/>
              </a:rPr>
              <a:t>之类，编译能通过，但不能运行。这种异常应该尽量避免。</a:t>
            </a:r>
            <a:endParaRPr lang="zh-CN" altLang="en-US" dirty="0" err="1" smtClean="0">
              <a:sym typeface="+mn-ea"/>
            </a:endParaRPr>
          </a:p>
          <a:p>
            <a:pPr marL="0" indent="0" algn="l">
              <a:lnSpc>
                <a:spcPct val="130000"/>
              </a:lnSpc>
              <a:buSzTx/>
              <a:buFont typeface="Arial" panose="020B0604020202020204" pitchFamily="34" charset="0"/>
              <a:buNone/>
            </a:pPr>
            <a:r>
              <a:rPr lang="zh-CN" altLang="en-US" dirty="0" err="1" smtClean="0">
                <a:sym typeface="+mn-ea"/>
              </a:rPr>
              <a:t>会抛出异常，但不会提出声明；一旦抛出了说明程序已经停止了。</a:t>
            </a:r>
            <a:endParaRPr lang="zh-CN" altLang="en-US" dirty="0" err="1" smtClean="0">
              <a:sym typeface="+mn-ea"/>
            </a:endParaRPr>
          </a:p>
          <a:p>
            <a:pPr marL="228600" indent="-228600" algn="l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非运行时异常（检查异常</a:t>
            </a:r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Checked Exception</a:t>
            </a:r>
            <a:r>
              <a:rPr lang="zh-CN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）：</a:t>
            </a:r>
            <a:endParaRPr lang="zh-CN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228600" indent="-228600" algn="l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dirty="0" err="1" smtClean="0">
                <a:sym typeface="+mn-ea"/>
              </a:rPr>
              <a:t>   需要接受检查（</a:t>
            </a:r>
            <a:r>
              <a:rPr lang="en-US" altLang="zh-CN" dirty="0" err="1" smtClean="0">
                <a:sym typeface="+mn-ea"/>
              </a:rPr>
              <a:t>check</a:t>
            </a:r>
            <a:r>
              <a:rPr lang="zh-CN" altLang="en-US" dirty="0" err="1" smtClean="0">
                <a:sym typeface="+mn-ea"/>
              </a:rPr>
              <a:t>），比如</a:t>
            </a:r>
            <a:r>
              <a:rPr lang="en-US" altLang="zh-CN" dirty="0" err="1" smtClean="0">
                <a:sym typeface="+mn-ea"/>
              </a:rPr>
              <a:t>IO</a:t>
            </a:r>
            <a:r>
              <a:rPr lang="zh-CN" altLang="en-US" dirty="0" err="1" smtClean="0">
                <a:sym typeface="+mn-ea"/>
              </a:rPr>
              <a:t>异常，</a:t>
            </a:r>
            <a:r>
              <a:rPr lang="en-US" altLang="zh-CN" dirty="0" err="1" smtClean="0">
                <a:sym typeface="+mn-ea"/>
              </a:rPr>
              <a:t>SQL</a:t>
            </a:r>
            <a:r>
              <a:rPr lang="zh-CN" altLang="en-US" dirty="0" err="1" smtClean="0">
                <a:sym typeface="+mn-ea"/>
              </a:rPr>
              <a:t>异常，对于这种异常，编译器强制要我们对这类异常处理，去</a:t>
            </a:r>
            <a:r>
              <a:rPr lang="en-US" altLang="zh-CN" dirty="0" err="1" smtClean="0">
                <a:sym typeface="+mn-ea"/>
              </a:rPr>
              <a:t>catch</a:t>
            </a:r>
            <a:r>
              <a:rPr lang="zh-CN" altLang="en-US" dirty="0" err="1" smtClean="0">
                <a:sym typeface="+mn-ea"/>
              </a:rPr>
              <a:t>，否则编译无法通过；抛出的函数必须要声明，说明是需要被调用者对该异常进行处理的。</a:t>
            </a:r>
            <a:endParaRPr lang="en-US" altLang="zh-CN" dirty="0" err="1" smtClean="0">
              <a:sym typeface="+mn-ea"/>
            </a:endParaRPr>
          </a:p>
          <a:p>
            <a:pPr marL="228600" indent="-228600" algn="ctr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zh-CN" altLang="en-US" dirty="0" err="1" smtClean="0">
              <a:sym typeface="+mn-ea"/>
            </a:endParaRPr>
          </a:p>
          <a:p>
            <a:pPr marL="228600" indent="-228600" algn="ctr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zh-CN" altLang="en-US" dirty="0" err="1" smtClean="0">
              <a:sym typeface="+mn-ea"/>
            </a:endParaRPr>
          </a:p>
          <a:p>
            <a:pPr marL="228600" indent="-228600" algn="ctr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zh-CN" altLang="en-US" dirty="0" err="1" smtClean="0">
              <a:sym typeface="+mn-ea"/>
            </a:endParaRPr>
          </a:p>
          <a:p>
            <a:pPr marL="228600" indent="-228600" algn="ctr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000" smtClean="0">
                <a:latin typeface="+mj-lt"/>
              </a:rPr>
              <a:t>三、异常处理方式</a:t>
            </a:r>
            <a:endParaRPr lang="zh-CN" altLang="en-US" sz="4000" smtClean="0">
              <a:latin typeface="+mj-lt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处理方式一：捕捉异常 try   catch   finally</a:t>
            </a:r>
            <a:endParaRPr lang="zh-CN" altLang="en-US" sz="28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0" indent="0">
              <a:buSzTx/>
              <a:buFont typeface="Arial" panose="020B0604020202020204" pitchFamily="34" charset="0"/>
              <a:buNone/>
            </a:pPr>
            <a:r>
              <a:rPr lang="zh-CN" altLang="en-US" dirty="0" err="1" smtClean="0">
                <a:latin typeface="+mn-lt"/>
              </a:rPr>
              <a:t>  </a:t>
            </a:r>
            <a:r>
              <a:rPr lang="zh-CN" altLang="en-US" dirty="0" err="1" smtClean="0">
                <a:solidFill>
                  <a:srgbClr val="0070C0"/>
                </a:solidFill>
                <a:latin typeface="+mn-lt"/>
              </a:rPr>
              <a:t>   </a:t>
            </a:r>
            <a:endParaRPr lang="zh-CN" altLang="en-US" dirty="0" err="1" smtClean="0">
              <a:solidFill>
                <a:srgbClr val="0070C0"/>
              </a:solidFill>
              <a:latin typeface="+mn-lt"/>
            </a:endParaRPr>
          </a:p>
          <a:p>
            <a:pPr marL="0" indent="0">
              <a:buSzTx/>
              <a:buFont typeface="Arial" panose="020B0604020202020204" pitchFamily="34" charset="0"/>
              <a:buNone/>
            </a:pPr>
            <a:r>
              <a:rPr lang="zh-CN" altLang="en-US" dirty="0" err="1" smtClean="0">
                <a:solidFill>
                  <a:srgbClr val="0070C0"/>
                </a:solidFill>
                <a:latin typeface="+mn-lt"/>
              </a:rPr>
              <a:t>        try{</a:t>
            </a:r>
            <a:endParaRPr lang="zh-CN" altLang="en-US" dirty="0" err="1" smtClean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solidFill>
                  <a:srgbClr val="0070C0"/>
                </a:solidFill>
                <a:latin typeface="+mn-lt"/>
              </a:rPr>
              <a:t>             可能要发生异常的语句；</a:t>
            </a:r>
            <a:endParaRPr lang="zh-CN" altLang="en-US" dirty="0" err="1" smtClean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solidFill>
                  <a:srgbClr val="0070C0"/>
                </a:solidFill>
                <a:latin typeface="+mn-lt"/>
              </a:rPr>
              <a:t>          }catch(异常类型    异常对象){</a:t>
            </a:r>
            <a:endParaRPr lang="zh-CN" altLang="en-US" dirty="0" err="1" smtClean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solidFill>
                  <a:srgbClr val="0070C0"/>
                </a:solidFill>
                <a:latin typeface="+mn-lt"/>
              </a:rPr>
              <a:t>              对可能要发生的异常进行处理；</a:t>
            </a:r>
            <a:endParaRPr lang="zh-CN" altLang="en-US" dirty="0" err="1" smtClean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solidFill>
                  <a:srgbClr val="0070C0"/>
                </a:solidFill>
                <a:latin typeface="+mn-lt"/>
              </a:rPr>
              <a:t>          }finally{</a:t>
            </a:r>
            <a:endParaRPr lang="zh-CN" altLang="en-US" dirty="0" err="1" smtClean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solidFill>
                  <a:srgbClr val="0070C0"/>
                </a:solidFill>
                <a:latin typeface="+mn-lt"/>
              </a:rPr>
              <a:t>             此代码块放的语句，必须执行。</a:t>
            </a:r>
            <a:endParaRPr lang="zh-CN" altLang="en-US" dirty="0" err="1" smtClean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solidFill>
                  <a:srgbClr val="0070C0"/>
                </a:solidFill>
                <a:latin typeface="+mn-lt"/>
              </a:rPr>
              <a:t>          }</a:t>
            </a:r>
            <a:endParaRPr lang="zh-CN" altLang="en-US" dirty="0" err="1" smtClean="0">
              <a:solidFill>
                <a:srgbClr val="0070C0"/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3445"/>
            <a:ext cx="10515600" cy="5283835"/>
          </a:xfrm>
        </p:spPr>
        <p:txBody>
          <a:bodyPr/>
          <a:p>
            <a:pPr marL="0" indent="0">
              <a:buNone/>
            </a:pPr>
            <a:r>
              <a:rPr lang="zh-CN" altLang="en-US" sz="3600"/>
              <a:t>注意：</a:t>
            </a:r>
            <a:endParaRPr lang="zh-CN" altLang="en-US" sz="3600"/>
          </a:p>
          <a:p>
            <a:r>
              <a:rPr lang="en-US" altLang="zh-CN"/>
              <a:t>在解决异常时，有一个关键字：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inally</a:t>
            </a:r>
            <a:r>
              <a:rPr lang="en-US" altLang="zh-CN"/>
              <a:t>,</a:t>
            </a:r>
            <a:r>
              <a:rPr lang="zh-CN" altLang="en-US"/>
              <a:t>不管 try  catch块中的内容是否执行，finally块中的内容是一定要执行的。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捕捉多个异常时，异常范围小的排在最前面，异常范围大的排在后面；</a:t>
            </a:r>
            <a:endParaRPr lang="zh-CN" altLang="en-US"/>
          </a:p>
          <a:p>
            <a:r>
              <a:rPr lang="zh-CN" altLang="en-US"/>
              <a:t> 如果异常范围大的排在前面(Exception)，异常范围小的排在后面(ArithmeticException)，那么就会出现编译无法通过，强制运行会现“xx异常已经捕捉”的异常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0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0390" y="758190"/>
            <a:ext cx="10173970" cy="47428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mtClean="0">
                <a:latin typeface="+mj-lt"/>
              </a:rPr>
              <a:t>处理方式二：抛出异常  throws    throw</a:t>
            </a:r>
            <a:endParaRPr lang="zh-CN" altLang="en-US" smtClean="0">
              <a:latin typeface="+mj-lt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throws </a:t>
            </a:r>
            <a:r>
              <a:rPr lang="zh-CN" altLang="en-US" dirty="0" err="1" smtClean="0">
                <a:latin typeface="+mn-lt"/>
              </a:rPr>
              <a:t>关键字 抛出异常，</a:t>
            </a:r>
            <a:r>
              <a:rPr lang="zh-CN" altLang="en-US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一般用在方法上，后面跟异常类名；</a:t>
            </a:r>
            <a:endParaRPr lang="zh-CN" altLang="en-US" u="sng" dirty="0" err="1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u="sng" dirty="0" err="1" smtClean="0"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latin typeface="+mn-lt"/>
              </a:rPr>
              <a:t>    </a:t>
            </a:r>
            <a:r>
              <a:rPr lang="zh-CN" altLang="en-US" dirty="0" err="1" smtClean="0">
                <a:solidFill>
                  <a:srgbClr val="FF0000"/>
                </a:solidFill>
                <a:latin typeface="+mn-lt"/>
              </a:rPr>
              <a:t>  public 返回值类型 方法名称(参数列表....) throws 异常类{</a:t>
            </a:r>
            <a:endParaRPr lang="zh-CN" altLang="en-US" dirty="0" err="1" smtClean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solidFill>
                  <a:srgbClr val="FF0000"/>
                </a:solidFill>
                <a:latin typeface="+mn-lt"/>
              </a:rPr>
              <a:t>     }</a:t>
            </a:r>
            <a:endParaRPr lang="zh-CN" altLang="en-US" dirty="0" err="1" smtClean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zh-CN" altLang="en-US" dirty="0" err="1" smtClean="0"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latin typeface="+mn-lt"/>
              </a:rPr>
              <a:t>        throws关键字是跟着方法抛出，但是不建议大家在主方法main()中抛出异常， 以免发生程序中断。</a:t>
            </a:r>
            <a:endParaRPr lang="zh-CN" altLang="en-US" dirty="0" err="1" smtClean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9775"/>
            <a:ext cx="10515600" cy="5437505"/>
          </a:xfrm>
        </p:spPr>
        <p:txBody>
          <a:bodyPr/>
          <a:p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 throw</a:t>
            </a:r>
            <a:r>
              <a:rPr lang="zh-CN" altLang="en-US"/>
              <a:t>  ：用于</a:t>
            </a:r>
            <a:r>
              <a:rPr lang="zh-CN" altLang="en-US" u="sng">
                <a:solidFill>
                  <a:schemeClr val="tx1">
                    <a:lumMod val="95000"/>
                    <a:lumOff val="5000"/>
                  </a:schemeClr>
                </a:solidFill>
              </a:rPr>
              <a:t>方法内</a:t>
            </a:r>
            <a:r>
              <a:rPr lang="zh-CN" altLang="en-US"/>
              <a:t>，后面跟的是</a:t>
            </a:r>
            <a:r>
              <a:rPr lang="zh-CN" altLang="en-US" u="sng">
                <a:solidFill>
                  <a:schemeClr val="tx1">
                    <a:lumMod val="95000"/>
                    <a:lumOff val="5000"/>
                  </a:schemeClr>
                </a:solidFill>
              </a:rPr>
              <a:t>异常对象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798320"/>
            <a:ext cx="9298940" cy="4378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mtClean="0">
                <a:latin typeface="+mj-lt"/>
              </a:rPr>
              <a:t>四、自定义异常类</a:t>
            </a:r>
            <a:endParaRPr lang="zh-CN" altLang="en-US" smtClean="0">
              <a:latin typeface="+mj-lt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自定义类继承Exception或者其子类。</a:t>
            </a:r>
            <a:endParaRPr lang="zh-CN" altLang="en-US" sz="3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mtClean="0">
                <a:latin typeface="+mj-lt"/>
              </a:rPr>
              <a:t>一、异常的概述</a:t>
            </a:r>
            <a:endParaRPr lang="zh-CN" altLang="en-US" smtClean="0">
              <a:latin typeface="+mj-lt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800" dirty="0" err="1" smtClean="0">
                <a:latin typeface="+mn-lt"/>
              </a:rPr>
              <a:t>定义：异常是程序在运行过程中出现的错误，它是导致程序中断的一种指令流；</a:t>
            </a:r>
            <a:endParaRPr lang="zh-CN" altLang="en-US" sz="2800" dirty="0" err="1" smtClean="0">
              <a:latin typeface="+mn-lt"/>
            </a:endParaRPr>
          </a:p>
          <a:p>
            <a:pPr marL="0" indent="0">
              <a:buSzTx/>
              <a:buFont typeface="Arial" panose="020B0604020202020204" pitchFamily="34" charset="0"/>
              <a:buNone/>
            </a:pPr>
            <a:endParaRPr lang="zh-CN" altLang="en-US" sz="2800" dirty="0" err="1" smtClean="0">
              <a:latin typeface="+mn-lt"/>
            </a:endParaRPr>
          </a:p>
          <a:p>
            <a:pPr marL="0" indent="0">
              <a:buSzTx/>
              <a:buFont typeface="Arial" panose="020B0604020202020204" pitchFamily="34" charset="0"/>
              <a:buNone/>
            </a:pPr>
            <a:r>
              <a:rPr lang="zh-CN" altLang="en-US" sz="2800" dirty="0" err="1" smtClean="0">
                <a:latin typeface="+mn-lt"/>
              </a:rPr>
              <a:t>       Java世界中一切皆对象，Java把异常当做对象来处理，定义了一个基类</a:t>
            </a:r>
            <a:r>
              <a:rPr lang="zh-CN" altLang="en-US" sz="2800" dirty="0" err="1" smtClean="0">
                <a:solidFill>
                  <a:srgbClr val="7030A0"/>
                </a:solidFill>
                <a:latin typeface="+mn-lt"/>
              </a:rPr>
              <a:t>java.lang.Throwable,</a:t>
            </a:r>
            <a:r>
              <a:rPr lang="zh-CN" altLang="en-US" sz="2800" dirty="0" err="1" smtClean="0">
                <a:latin typeface="+mn-lt"/>
              </a:rPr>
              <a:t>作为所有异常的超类，其中最常用的两个子类：</a:t>
            </a:r>
            <a:r>
              <a:rPr lang="zh-CN" altLang="en-US" sz="2800" dirty="0" err="1" smtClean="0">
                <a:solidFill>
                  <a:srgbClr val="7030A0"/>
                </a:solidFill>
                <a:latin typeface="+mn-lt"/>
              </a:rPr>
              <a:t>Error 和Exception.</a:t>
            </a:r>
            <a:endParaRPr lang="zh-CN" altLang="en-US" sz="2800" dirty="0" err="1" smtClean="0">
              <a:solidFill>
                <a:srgbClr val="7030A0"/>
              </a:solidFill>
              <a:latin typeface="+mn-lt"/>
            </a:endParaRPr>
          </a:p>
          <a:p>
            <a:pPr marL="0" indent="0">
              <a:buSzTx/>
              <a:buFont typeface="Arial" panose="020B0604020202020204" pitchFamily="34" charset="0"/>
              <a:buNone/>
            </a:pPr>
            <a:endParaRPr lang="zh-CN" altLang="en-US" sz="2800" dirty="0" err="1" smtClean="0">
              <a:solidFill>
                <a:srgbClr val="7030A0"/>
              </a:solidFill>
              <a:latin typeface="+mn-lt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800" dirty="0" err="1" smtClean="0">
                <a:latin typeface="+mn-lt"/>
              </a:rPr>
              <a:t>      任何语言都有问题，在异常类之前处理异常可能需要大量的判断语句，代码量大，效率也低，为了避免出现异常，Java提供了一套异常处理机制，编写了很多异常类处理可能会发生的错误，以提高效率。</a:t>
            </a:r>
            <a:endParaRPr lang="zh-CN" altLang="en-US" sz="2800" dirty="0" err="1" smtClean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latin typeface="+mj-lt"/>
              </a:rPr>
              <a:t>异常体系: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dirty="0" err="1" smtClean="0">
                <a:latin typeface="+mn-lt"/>
              </a:rPr>
              <a:t>Throwable包括两个子类</a:t>
            </a:r>
            <a:endParaRPr lang="zh-CN" altLang="en-US" dirty="0" err="1" smtClean="0">
              <a:latin typeface="+mn-lt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dirty="0" err="1" smtClean="0"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latin typeface="+mn-lt"/>
              </a:rPr>
              <a:t>Error:  一般指的是JVM虚拟机错误，程序无法处理；或系统原因            </a:t>
            </a:r>
            <a:endParaRPr lang="zh-CN" altLang="en-US" dirty="0" err="1" smtClean="0"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latin typeface="+mn-lt"/>
              </a:rPr>
              <a:t>             造成的；</a:t>
            </a:r>
            <a:endParaRPr lang="zh-CN" altLang="en-US" dirty="0" err="1" smtClean="0"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latin typeface="+mn-lt"/>
              </a:rPr>
              <a:t> Exception:  在程序运行时出现的异常，可以通过try catch 来进行捕    </a:t>
            </a:r>
            <a:endParaRPr lang="zh-CN" altLang="en-US" dirty="0" err="1" smtClean="0"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latin typeface="+mn-lt"/>
              </a:rPr>
              <a:t>                      捉处理或throw、throws来处理</a:t>
            </a:r>
            <a:endParaRPr lang="zh-CN" altLang="en-US" dirty="0" err="1" smtClean="0">
              <a:latin typeface="+mn-lt"/>
            </a:endParaRPr>
          </a:p>
          <a:p>
            <a:pPr marL="0" indent="0">
              <a:buNone/>
            </a:pPr>
            <a:r>
              <a:rPr lang="zh-CN" altLang="en-US" dirty="0" err="1" smtClean="0">
                <a:latin typeface="+mn-lt"/>
              </a:rPr>
              <a:t>                    Exception异常还有子类</a:t>
            </a:r>
            <a:r>
              <a:rPr lang="zh-CN" altLang="en-US" u="sng" dirty="0" err="1" smtClean="0">
                <a:latin typeface="+mn-lt"/>
              </a:rPr>
              <a:t>运行时异常</a:t>
            </a:r>
            <a:r>
              <a:rPr lang="zh-CN" altLang="en-US" dirty="0" err="1" smtClean="0">
                <a:latin typeface="+mn-lt"/>
              </a:rPr>
              <a:t>（RuntimeException）和</a:t>
            </a:r>
            <a:r>
              <a:rPr lang="zh-CN" altLang="en-US" u="sng" dirty="0" err="1" smtClean="0">
                <a:latin typeface="+mn-lt"/>
              </a:rPr>
              <a:t>非运行时异常（或受检查异常）</a:t>
            </a:r>
            <a:endParaRPr lang="zh-CN" altLang="en-US" u="sng" dirty="0" err="1" smtClean="0">
              <a:latin typeface="+mn-lt"/>
            </a:endParaRPr>
          </a:p>
          <a:p>
            <a:pPr marL="0" indent="0">
              <a:buNone/>
            </a:pPr>
            <a:r>
              <a:rPr lang="zh-CN" altLang="en-US" u="sng" dirty="0" err="1" smtClean="0">
                <a:latin typeface="+mn-lt"/>
              </a:rPr>
              <a:t> </a:t>
            </a:r>
            <a:r>
              <a:rPr lang="zh-CN" altLang="en-US" dirty="0" err="1" smtClean="0">
                <a:latin typeface="+mn-lt"/>
              </a:rPr>
              <a:t>                 </a:t>
            </a:r>
            <a:endParaRPr lang="zh-CN" altLang="en-US" dirty="0" err="1" smtClean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mtClean="0">
                <a:latin typeface="+mj-lt"/>
                <a:sym typeface="+mn-ea"/>
              </a:rPr>
              <a:t>二、常见的运行时异常---RuntimeException</a:t>
            </a:r>
            <a:br>
              <a:rPr lang="zh-CN" altLang="en-US" smtClean="0"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&lt;1&gt;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、空指针异常 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NullPointerException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2428875"/>
            <a:ext cx="9093200" cy="3696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5170"/>
            <a:ext cx="10515600" cy="5452110"/>
          </a:xfrm>
        </p:spPr>
        <p:txBody>
          <a:bodyPr/>
          <a:p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&lt;2&gt;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、算术异常 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AirthmeticException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1341755"/>
            <a:ext cx="9530080" cy="5156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885"/>
            <a:ext cx="10515600" cy="5192395"/>
          </a:xfrm>
        </p:spPr>
        <p:txBody>
          <a:bodyPr/>
          <a:p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&lt;3&gt;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数组下标越界异常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ArrayIndexOutOfBoundsException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1493520"/>
            <a:ext cx="9434195" cy="4683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885"/>
            <a:ext cx="10515600" cy="5192395"/>
          </a:xfrm>
        </p:spPr>
        <p:txBody>
          <a:bodyPr/>
          <a:p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&lt;4&gt;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类转换异常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ClassCastException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494155"/>
            <a:ext cx="9408795" cy="5108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3705"/>
            <a:ext cx="10515600" cy="5743575"/>
          </a:xfrm>
        </p:spPr>
        <p:txBody>
          <a:bodyPr/>
          <a:p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&lt;5&gt; 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数字转换异常 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NumberFormatException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880110"/>
            <a:ext cx="11626850" cy="5460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zh-CN" altLang="en-US" sz="3600" smtClean="0">
                <a:latin typeface="+mj-lt"/>
                <a:ea typeface="+mj-ea"/>
                <a:cs typeface="+mj-cs"/>
              </a:rPr>
              <a:t>运行时异常和非运行时异常（检查异常）</a:t>
            </a:r>
            <a:r>
              <a:rPr lang="en-US" altLang="zh-CN" sz="3600" smtClean="0">
                <a:latin typeface="+mj-lt"/>
                <a:ea typeface="+mj-ea"/>
                <a:cs typeface="+mj-cs"/>
              </a:rPr>
              <a:t>:</a:t>
            </a:r>
            <a:endParaRPr lang="en-US" altLang="zh-CN" sz="3600" smtClean="0"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4480" y="5379720"/>
            <a:ext cx="9083040" cy="12230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228600" indent="-228600" algn="ctr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dirty="0" err="1" smtClean="0"/>
              <a:t>运行时异常：编译能通过，运行时会出错；</a:t>
            </a:r>
            <a:endParaRPr lang="zh-CN" altLang="en-US" sz="2400" dirty="0" err="1" smtClean="0"/>
          </a:p>
          <a:p>
            <a:pPr marL="228600" indent="-228600" algn="ctr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dirty="0" err="1" smtClean="0"/>
              <a:t>非运行时异常：编译都无法通过的异常；</a:t>
            </a:r>
            <a:endParaRPr lang="zh-CN" altLang="en-US" sz="2400" dirty="0" err="1" smtClean="0"/>
          </a:p>
          <a:p>
            <a:pPr marL="228600" indent="-228600" algn="ctr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zh-CN" altLang="en-US" dirty="0" err="1" smtClean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5750" y="1100455"/>
            <a:ext cx="9080500" cy="4279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b*1"/>
  <p:tag name="KSO_WM_UNIT_TYPE" val="b"/>
  <p:tag name="KSO_WM_UNIT_INDEX" val="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1"/>
  <p:tag name="KSO_WM_UNIT_PRESET_TEXT_INDEX" val="1"/>
  <p:tag name="KSO_WM_UNIT_PRESET_TEXT_LEN" val="10"/>
</p:tagLst>
</file>

<file path=ppt/tags/tag11.xml><?xml version="1.0" encoding="utf-8"?>
<p:tagLst xmlns:p="http://schemas.openxmlformats.org/presentationml/2006/main">
  <p:tag name="KSO_WM_TEMPLATE_THUMBS_INDEX" val="1、10、11、15、17、19、21、23、27、32、34、35、38"/>
  <p:tag name="KSO_WM_TEMPLATE_CATEGORY" val="custom"/>
  <p:tag name="KSO_WM_TEMPLATE_INDEX" val="160054"/>
  <p:tag name="KSO_WM_TAG_VERSION" val="1.0"/>
  <p:tag name="KSO_WM_SLIDE_ID" val="custom1600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a"/>
  <p:tag name="KSO_WM_UNIT_INDEX" val="1"/>
  <p:tag name="KSO_WM_UNIT_ID" val="custom160054_2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f"/>
  <p:tag name="KSO_WM_UNIT_INDEX" val="1"/>
  <p:tag name="KSO_WM_UNIT_ID" val="custom160054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6"/>
  <p:tag name="KSO_WM_UNIT_PRESET_TEXT_LEN" val="50"/>
</p:tagLst>
</file>

<file path=ppt/tags/tag14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07"/>
  <p:tag name="KSO_WM_SLIDE_SIZE" val="864*37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a"/>
  <p:tag name="KSO_WM_UNIT_INDEX" val="1"/>
  <p:tag name="KSO_WM_UNIT_ID" val="custom160054_2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f"/>
  <p:tag name="KSO_WM_UNIT_INDEX" val="1"/>
  <p:tag name="KSO_WM_UNIT_ID" val="custom160054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6"/>
  <p:tag name="KSO_WM_UNIT_PRESET_TEXT_LEN" val="50"/>
</p:tagLst>
</file>

<file path=ppt/tags/tag17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07"/>
  <p:tag name="KSO_WM_SLIDE_SIZE" val="864*376"/>
</p:tagLst>
</file>

<file path=ppt/tags/tag18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9.xml><?xml version="1.0" encoding="utf-8"?>
<p:tagLst xmlns:p="http://schemas.openxmlformats.org/presentationml/2006/main">
  <p:tag name="KSO_WM_TEMPLATE_CATEGORY" val="custom"/>
  <p:tag name="KSO_WM_TEMPLATE_INDEX" val="160054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20.xml><?xml version="1.0" encoding="utf-8"?>
<p:tagLst xmlns:p="http://schemas.openxmlformats.org/presentationml/2006/main">
  <p:tag name="KSO_WM_TEMPLATE_CATEGORY" val="custom"/>
  <p:tag name="KSO_WM_TEMPLATE_INDEX" val="160054"/>
</p:tagLst>
</file>

<file path=ppt/tags/tag21.xml><?xml version="1.0" encoding="utf-8"?>
<p:tagLst xmlns:p="http://schemas.openxmlformats.org/presentationml/2006/main">
  <p:tag name="KSO_WM_TEMPLATE_CATEGORY" val="custom"/>
  <p:tag name="KSO_WM_TEMPLATE_INDEX" val="160054"/>
</p:tagLst>
</file>

<file path=ppt/tags/tag22.xml><?xml version="1.0" encoding="utf-8"?>
<p:tagLst xmlns:p="http://schemas.openxmlformats.org/presentationml/2006/main">
  <p:tag name="KSO_WM_TEMPLATE_CATEGORY" val="custom"/>
  <p:tag name="KSO_WM_TEMPLATE_INDEX" val="16005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a"/>
  <p:tag name="KSO_WM_UNIT_INDEX" val="1"/>
  <p:tag name="KSO_WM_UNIT_ID" val="custom160054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f"/>
  <p:tag name="KSO_WM_UNIT_INDEX" val="1"/>
  <p:tag name="KSO_WM_UNIT_ID" val="custom160054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6"/>
  <p:tag name="KSO_WM_UNIT_PRESET_TEXT_LEN" val="3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d"/>
  <p:tag name="KSO_WM_UNIT_INDEX" val="1"/>
  <p:tag name="KSO_WM_UNIT_ID" val="custom160054_5*d*1"/>
  <p:tag name="KSO_WM_UNIT_CLEAR" val="0"/>
  <p:tag name="KSO_WM_UNIT_LAYERLEVEL" val="1"/>
  <p:tag name="KSO_WM_UNIT_VALUE" val="1261*2520"/>
  <p:tag name="KSO_WM_UNIT_HIGHLIGHT" val="0"/>
  <p:tag name="KSO_WM_UNIT_COMPATIBLE" val="0"/>
</p:tagLst>
</file>

<file path=ppt/tags/tag26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97"/>
  <p:tag name="KSO_WM_SLIDE_SIZE" val="716*42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a"/>
  <p:tag name="KSO_WM_UNIT_INDEX" val="1"/>
  <p:tag name="KSO_WM_UNIT_ID" val="custom160054_2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f"/>
  <p:tag name="KSO_WM_UNIT_INDEX" val="1"/>
  <p:tag name="KSO_WM_UNIT_ID" val="custom160054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6"/>
  <p:tag name="KSO_WM_UNIT_PRESET_TEXT_LEN" val="50"/>
</p:tagLst>
</file>

<file path=ppt/tags/tag29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07"/>
  <p:tag name="KSO_WM_SLIDE_SIZE" val="864*376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30.xml><?xml version="1.0" encoding="utf-8"?>
<p:tagLst xmlns:p="http://schemas.openxmlformats.org/presentationml/2006/main">
  <p:tag name="KSO_WM_TEMPLATE_CATEGORY" val="custom"/>
  <p:tag name="KSO_WM_TEMPLATE_INDEX" val="160054"/>
</p:tagLst>
</file>

<file path=ppt/tags/tag31.xml><?xml version="1.0" encoding="utf-8"?>
<p:tagLst xmlns:p="http://schemas.openxmlformats.org/presentationml/2006/main">
  <p:tag name="KSO_WM_TEMPLATE_CATEGORY" val="custom"/>
  <p:tag name="KSO_WM_TEMPLATE_INDEX" val="16005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a"/>
  <p:tag name="KSO_WM_UNIT_INDEX" val="1"/>
  <p:tag name="KSO_WM_UNIT_ID" val="custom160054_2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f"/>
  <p:tag name="KSO_WM_UNIT_INDEX" val="1"/>
  <p:tag name="KSO_WM_UNIT_ID" val="custom160054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6"/>
  <p:tag name="KSO_WM_UNIT_PRESET_TEXT_LEN" val="50"/>
</p:tagLst>
</file>

<file path=ppt/tags/tag34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07"/>
  <p:tag name="KSO_WM_SLIDE_SIZE" val="864*376"/>
</p:tagLst>
</file>

<file path=ppt/tags/tag35.xml><?xml version="1.0" encoding="utf-8"?>
<p:tagLst xmlns:p="http://schemas.openxmlformats.org/presentationml/2006/main">
  <p:tag name="KSO_WM_TEMPLATE_CATEGORY" val="custom"/>
  <p:tag name="KSO_WM_TEMPLATE_INDEX" val="16005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a"/>
  <p:tag name="KSO_WM_UNIT_INDEX" val="1"/>
  <p:tag name="KSO_WM_UNIT_ID" val="custom160054_2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f"/>
  <p:tag name="KSO_WM_UNIT_INDEX" val="1"/>
  <p:tag name="KSO_WM_UNIT_ID" val="custom160054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6"/>
  <p:tag name="KSO_WM_UNIT_PRESET_TEXT_LEN" val="50"/>
</p:tagLst>
</file>

<file path=ppt/tags/tag38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07"/>
  <p:tag name="KSO_WM_SLIDE_SIZE" val="864*376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a*1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heme/theme1.xml><?xml version="1.0" encoding="utf-8"?>
<a:theme xmlns:a="http://schemas.openxmlformats.org/drawingml/2006/main" name="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演示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Calibri</vt:lpstr>
      <vt:lpstr>默认设计模板</vt:lpstr>
      <vt:lpstr>PowerPoint 演示文稿</vt:lpstr>
      <vt:lpstr>PowerPoint 演示文稿</vt:lpstr>
      <vt:lpstr>PowerPoint 演示文稿</vt:lpstr>
      <vt:lpstr>二、常见的运行时异常---RuntimeException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My</cp:lastModifiedBy>
  <cp:revision>23</cp:revision>
  <dcterms:created xsi:type="dcterms:W3CDTF">2016-10-20T06:51:00Z</dcterms:created>
  <dcterms:modified xsi:type="dcterms:W3CDTF">2016-10-31T02:11:17Z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