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1" r:id="rId6"/>
    <p:sldId id="258" r:id="rId7"/>
    <p:sldId id="262" r:id="rId8"/>
    <p:sldId id="263" r:id="rId9"/>
    <p:sldId id="264" r:id="rId10"/>
    <p:sldId id="265" r:id="rId11"/>
    <p:sldId id="266" r:id="rId12"/>
    <p:sldId id="271" r:id="rId13"/>
    <p:sldId id="272" r:id="rId14"/>
    <p:sldId id="273" r:id="rId15"/>
    <p:sldId id="274"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60"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29800" cy="2387600"/>
          </a:xfrm>
          <a:prstGeom prst="rect">
            <a:avLst/>
          </a:prstGeom>
        </p:spPr>
        <p:txBody>
          <a:bodyPr anchor="b">
            <a:normAutofit/>
          </a:bodyPr>
          <a:lstStyle>
            <a:lvl1pPr algn="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829800" cy="1655762"/>
          </a:xfrm>
          <a:prstGeom prst="rect">
            <a:avLst/>
          </a:prstGeom>
        </p:spPr>
        <p:txBody>
          <a:bodyPr/>
          <a:lstStyle>
            <a:lvl1pPr marL="0" indent="0" algn="r">
              <a:buNone/>
              <a:defRPr sz="2400">
                <a:solidFill>
                  <a:srgbClr val="80808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838200" y="1059543"/>
            <a:ext cx="10515600" cy="5117420"/>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0" y="2191657"/>
            <a:ext cx="12192001" cy="2989471"/>
            <a:chOff x="0" y="2191657"/>
            <a:chExt cx="12192001" cy="2989471"/>
          </a:xfrm>
        </p:grpSpPr>
        <p:sp>
          <p:nvSpPr>
            <p:cNvPr id="8" name="任意多边形 7"/>
            <p:cNvSpPr/>
            <p:nvPr userDrawn="1"/>
          </p:nvSpPr>
          <p:spPr>
            <a:xfrm>
              <a:off x="213978" y="2191657"/>
              <a:ext cx="11978023" cy="2989471"/>
            </a:xfrm>
            <a:custGeom>
              <a:avLst/>
              <a:gdLst>
                <a:gd name="connsiteX0" fmla="*/ 0 w 11978023"/>
                <a:gd name="connsiteY0" fmla="*/ 0 h 2989471"/>
                <a:gd name="connsiteX1" fmla="*/ 11978023 w 11978023"/>
                <a:gd name="connsiteY1" fmla="*/ 0 h 2989471"/>
                <a:gd name="connsiteX2" fmla="*/ 11978023 w 11978023"/>
                <a:gd name="connsiteY2" fmla="*/ 2989471 h 2989471"/>
                <a:gd name="connsiteX3" fmla="*/ 2989471 w 11978023"/>
                <a:gd name="connsiteY3" fmla="*/ 2989471 h 2989471"/>
              </a:gdLst>
              <a:ahLst/>
              <a:cxnLst>
                <a:cxn ang="0">
                  <a:pos x="connsiteX0" y="connsiteY0"/>
                </a:cxn>
                <a:cxn ang="0">
                  <a:pos x="connsiteX1" y="connsiteY1"/>
                </a:cxn>
                <a:cxn ang="0">
                  <a:pos x="connsiteX2" y="connsiteY2"/>
                </a:cxn>
                <a:cxn ang="0">
                  <a:pos x="connsiteX3" y="connsiteY3"/>
                </a:cxn>
              </a:cxnLst>
              <a:rect l="l" t="t" r="r" b="b"/>
              <a:pathLst>
                <a:path w="11978023" h="2989471">
                  <a:moveTo>
                    <a:pt x="0" y="0"/>
                  </a:moveTo>
                  <a:lnTo>
                    <a:pt x="11978023" y="0"/>
                  </a:lnTo>
                  <a:lnTo>
                    <a:pt x="11978023" y="2989471"/>
                  </a:lnTo>
                  <a:lnTo>
                    <a:pt x="2989471" y="29894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endParaRPr lang="zh-CN" altLang="en-US" dirty="0">
                <a:solidFill>
                  <a:srgbClr val="FFFFFF"/>
                </a:solidFill>
              </a:endParaRPr>
            </a:p>
          </p:txBody>
        </p:sp>
        <p:sp>
          <p:nvSpPr>
            <p:cNvPr id="9" name="直角三角形 8"/>
            <p:cNvSpPr/>
            <p:nvPr userDrawn="1"/>
          </p:nvSpPr>
          <p:spPr>
            <a:xfrm>
              <a:off x="0" y="2340939"/>
              <a:ext cx="2840189" cy="284018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sp>
          <p:nvSpPr>
            <p:cNvPr id="10" name="任意多边形 9"/>
            <p:cNvSpPr/>
            <p:nvPr userDrawn="1"/>
          </p:nvSpPr>
          <p:spPr>
            <a:xfrm>
              <a:off x="214160" y="2294897"/>
              <a:ext cx="2696680" cy="2696680"/>
            </a:xfrm>
            <a:custGeom>
              <a:avLst/>
              <a:gdLst>
                <a:gd name="connsiteX0" fmla="*/ 0 w 3538728"/>
                <a:gd name="connsiteY0" fmla="*/ 0 h 3538728"/>
                <a:gd name="connsiteX1" fmla="*/ 3538728 w 3538728"/>
                <a:gd name="connsiteY1" fmla="*/ 3538728 h 3538728"/>
                <a:gd name="connsiteX2" fmla="*/ 3405621 w 3538728"/>
                <a:gd name="connsiteY2" fmla="*/ 3538728 h 3538728"/>
                <a:gd name="connsiteX3" fmla="*/ 0 w 3538728"/>
                <a:gd name="connsiteY3" fmla="*/ 133107 h 3538728"/>
              </a:gdLst>
              <a:ahLst/>
              <a:cxnLst>
                <a:cxn ang="0">
                  <a:pos x="connsiteX0" y="connsiteY0"/>
                </a:cxn>
                <a:cxn ang="0">
                  <a:pos x="connsiteX1" y="connsiteY1"/>
                </a:cxn>
                <a:cxn ang="0">
                  <a:pos x="connsiteX2" y="connsiteY2"/>
                </a:cxn>
                <a:cxn ang="0">
                  <a:pos x="connsiteX3" y="connsiteY3"/>
                </a:cxn>
              </a:cxnLst>
              <a:rect l="l" t="t" r="r" b="b"/>
              <a:pathLst>
                <a:path w="3538728" h="3538728">
                  <a:moveTo>
                    <a:pt x="0" y="0"/>
                  </a:moveTo>
                  <a:lnTo>
                    <a:pt x="3538728" y="3538728"/>
                  </a:lnTo>
                  <a:lnTo>
                    <a:pt x="3405621" y="3538728"/>
                  </a:lnTo>
                  <a:lnTo>
                    <a:pt x="0" y="13310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cxnSp>
          <p:nvCxnSpPr>
            <p:cNvPr id="13" name="直接连接符 12"/>
            <p:cNvCxnSpPr/>
            <p:nvPr userDrawn="1"/>
          </p:nvCxnSpPr>
          <p:spPr>
            <a:xfrm>
              <a:off x="6238398" y="3609839"/>
              <a:ext cx="445586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6109200" y="2869200"/>
            <a:ext cx="4982400" cy="741600"/>
          </a:xfrm>
          <a:prstGeom prst="rect">
            <a:avLst/>
          </a:prstGeom>
        </p:spPr>
        <p:txBody>
          <a:bodyPr anchor="ctr" anchorCtr="0">
            <a:normAutofit/>
          </a:bodyPr>
          <a:lstStyle>
            <a:lvl1pPr>
              <a:defRPr sz="3200" b="1">
                <a:solidFill>
                  <a:schemeClr val="bg1"/>
                </a:solidFill>
              </a:defRPr>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0"/>
            <a:ext cx="10515600" cy="899886"/>
          </a:xfrm>
          <a:prstGeom prst="rect">
            <a:avLst/>
          </a:prstGeo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lvl1pPr>
              <a:defRPr sz="2400"/>
            </a:lvl1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2800" y="1123200"/>
            <a:ext cx="9831600" cy="2386800"/>
          </a:xfrm>
          <a:prstGeom prst="rect">
            <a:avLst/>
          </a:prstGeom>
        </p:spPr>
        <p:txBody>
          <a:bodyPr lIns="0" tIns="0" rIns="0" bIns="0" anchor="b" anchorCtr="0">
            <a:normAutofit/>
          </a:bodyPr>
          <a:lstStyle>
            <a:lvl1pPr algn="r">
              <a:defRPr sz="115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email"/>
          <a:stretch>
            <a:fillRect/>
          </a:stretch>
        </p:blipFill>
        <p:spPr>
          <a:xfrm>
            <a:off x="4142971" y="1476928"/>
            <a:ext cx="7764034" cy="4744688"/>
          </a:xfrm>
          <a:prstGeom prst="rect">
            <a:avLst/>
          </a:prstGeom>
        </p:spPr>
      </p:pic>
      <p:sp>
        <p:nvSpPr>
          <p:cNvPr id="2" name="标题 1"/>
          <p:cNvSpPr>
            <a:spLocks noGrp="1"/>
          </p:cNvSpPr>
          <p:nvPr>
            <p:ph type="title"/>
          </p:nvPr>
        </p:nvSpPr>
        <p:spPr>
          <a:xfrm>
            <a:off x="839787" y="0"/>
            <a:ext cx="10515600" cy="900000"/>
          </a:xfrm>
          <a:prstGeom prst="rect">
            <a:avLst/>
          </a:prstGeom>
        </p:spPr>
        <p:txBody>
          <a:bodyPr anchor="ctr" anchorCtr="0">
            <a:normAutofit/>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335200" y="2001600"/>
            <a:ext cx="5526000" cy="3506400"/>
          </a:xfrm>
          <a:prstGeom prst="rect">
            <a:avLst/>
          </a:prstGeo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801600" cy="4190400"/>
          </a:xfrm>
          <a:prstGeom prst="rect">
            <a:avLst/>
          </a:prstGeom>
        </p:spPr>
        <p:txBody>
          <a:bodyPr>
            <a:normAutofit/>
          </a:bodyPr>
          <a:lstStyle>
            <a:lvl1pPr marL="0" indent="0" algn="l">
              <a:spcBef>
                <a:spcPts val="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79280" y="365125"/>
            <a:ext cx="187452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503920" cy="5811838"/>
          </a:xfrm>
          <a:prstGeom prst="rect">
            <a:avLst/>
          </a:prstGeo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4.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12" name="标题占位符 1"/>
          <p:cNvSpPr>
            <a:spLocks noGrp="1"/>
          </p:cNvSpPr>
          <p:nvPr>
            <p:ph type="title"/>
          </p:nvPr>
        </p:nvSpPr>
        <p:spPr>
          <a:xfrm>
            <a:off x="838200" y="203201"/>
            <a:ext cx="10515600" cy="56605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3" name="文本占位符 2"/>
          <p:cNvSpPr>
            <a:spLocks noGrp="1"/>
          </p:cNvSpPr>
          <p:nvPr>
            <p:ph type="body" idx="1"/>
          </p:nvPr>
        </p:nvSpPr>
        <p:spPr>
          <a:xfrm>
            <a:off x="838200" y="928914"/>
            <a:ext cx="10515600" cy="5248049"/>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endParaRPr lang="zh-CN" altLang="en-US">
              <a:solidFill>
                <a:prstClr val="black">
                  <a:tint val="75000"/>
                </a:prstClr>
              </a:solidFill>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just" defTabSz="914400" rtl="0" eaLnBrk="1" latinLnBrk="0" hangingPunct="1">
        <a:lnSpc>
          <a:spcPct val="150000"/>
        </a:lnSpc>
        <a:spcBef>
          <a:spcPts val="600"/>
        </a:spcBef>
        <a:spcAft>
          <a:spcPts val="600"/>
        </a:spcAft>
        <a:buFont typeface="Arial" panose="020B0604020202020204" pitchFamily="34" charset="0"/>
        <a:buChar char="•"/>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just" defTabSz="914400" rtl="0" eaLnBrk="1" latinLnBrk="0" hangingPunct="1">
        <a:lnSpc>
          <a:spcPct val="150000"/>
        </a:lnSpc>
        <a:spcBef>
          <a:spcPts val="600"/>
        </a:spcBef>
        <a:spcAft>
          <a:spcPts val="600"/>
        </a:spcAft>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11430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6002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20574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tags" Target="../tags/tag1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6.png"/><Relationship Id="rId2" Type="http://schemas.openxmlformats.org/officeDocument/2006/relationships/tags" Target="../tags/tag19.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latin typeface="+mj-lt"/>
                <a:ea typeface="+mj-ea"/>
                <a:cs typeface="+mj-cs"/>
              </a:rPr>
              <a:t>第十二节 集合框架</a:t>
            </a:r>
            <a:endParaRPr lang="zh-CN" altLang="en-US" dirty="0">
              <a:latin typeface="+mj-lt"/>
              <a:ea typeface="+mj-ea"/>
              <a:cs typeface="+mj-cs"/>
            </a:endParaRPr>
          </a:p>
        </p:txBody>
      </p:sp>
      <p:sp>
        <p:nvSpPr>
          <p:cNvPr id="3" name="副标题 2"/>
          <p:cNvSpPr>
            <a:spLocks noGrp="1"/>
          </p:cNvSpPr>
          <p:nvPr>
            <p:ph type="subTitle" idx="1"/>
            <p:custDataLst>
              <p:tags r:id="rId2"/>
            </p:custDataLst>
          </p:nvPr>
        </p:nvSpPr>
        <p:spPr/>
        <p:txBody>
          <a:bodyPr/>
          <a:lstStyle/>
          <a:p>
            <a:r>
              <a:rPr lang="en-US" altLang="zh-CN" smtClean="0">
                <a:latin typeface="+mn-lt"/>
                <a:ea typeface="+mn-ea"/>
                <a:cs typeface="+mn-cs"/>
              </a:rPr>
              <a:t>LOREM IPSUM DOLOR</a:t>
            </a:r>
            <a:endParaRPr lang="zh-CN" altLang="en-US" dirty="0">
              <a:latin typeface="+mn-lt"/>
              <a:ea typeface="+mn-ea"/>
              <a:cs typeface="+mn-cs"/>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66335" y="50012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t> ArrayList</a:t>
            </a:r>
            <a:r>
              <a:rPr lang="zh-CN" altLang="en-US" sz="3600" dirty="0"/>
              <a:t>实现</a:t>
            </a:r>
            <a:r>
              <a:rPr lang="en-US" altLang="zh-CN" sz="3600" dirty="0"/>
              <a:t>List</a:t>
            </a:r>
            <a:endParaRPr lang="en-US" altLang="zh-CN" sz="3600" dirty="0"/>
          </a:p>
        </p:txBody>
      </p:sp>
      <p:sp>
        <p:nvSpPr>
          <p:cNvPr id="3" name="文本框 2"/>
          <p:cNvSpPr txBox="1"/>
          <p:nvPr>
            <p:custDataLst>
              <p:tags r:id="rId2"/>
            </p:custDataLst>
          </p:nvPr>
        </p:nvSpPr>
        <p:spPr>
          <a:xfrm>
            <a:off x="838165"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lumMod val="95000"/>
                    <a:lumOff val="5000"/>
                  </a:schemeClr>
                </a:solidFill>
              </a:rPr>
              <a:t>《</a:t>
            </a:r>
            <a:r>
              <a:rPr lang="en-US" altLang="zh-CN" dirty="0">
                <a:solidFill>
                  <a:schemeClr val="tx1">
                    <a:lumMod val="95000"/>
                    <a:lumOff val="5000"/>
                  </a:schemeClr>
                </a:solidFill>
              </a:rPr>
              <a:t>1</a:t>
            </a:r>
            <a:r>
              <a:rPr lang="zh-CN" altLang="en-US" dirty="0">
                <a:solidFill>
                  <a:schemeClr val="tx1">
                    <a:lumMod val="95000"/>
                    <a:lumOff val="5000"/>
                  </a:schemeClr>
                </a:solidFill>
              </a:rPr>
              <a:t>》、添加元素</a:t>
            </a:r>
            <a:endParaRPr lang="zh-CN" altLang="en-US" dirty="0">
              <a:solidFill>
                <a:schemeClr val="tx1">
                  <a:lumMod val="95000"/>
                  <a:lumOff val="5000"/>
                </a:schemeClr>
              </a:solidFill>
            </a:endParaRPr>
          </a:p>
          <a:p>
            <a:r>
              <a:rPr lang="zh-CN" altLang="en-US" dirty="0">
                <a:solidFill>
                  <a:schemeClr val="tx1">
                    <a:lumMod val="95000"/>
                    <a:lumOff val="5000"/>
                  </a:schemeClr>
                </a:solidFill>
              </a:rPr>
              <a:t>             add(E e)                         根据泛型而定的数据类型</a:t>
            </a:r>
            <a:endParaRPr lang="zh-CN" altLang="en-US" dirty="0">
              <a:solidFill>
                <a:schemeClr val="tx1">
                  <a:lumMod val="95000"/>
                  <a:lumOff val="5000"/>
                </a:schemeClr>
              </a:solidFill>
            </a:endParaRPr>
          </a:p>
          <a:p>
            <a:r>
              <a:rPr lang="zh-CN" altLang="en-US" dirty="0">
                <a:solidFill>
                  <a:schemeClr val="tx1">
                    <a:lumMod val="95000"/>
                    <a:lumOff val="5000"/>
                  </a:schemeClr>
                </a:solidFill>
              </a:rPr>
              <a:t>             add</a:t>
            </a:r>
            <a:r>
              <a:rPr lang="en-US" altLang="zh-CN" dirty="0">
                <a:solidFill>
                  <a:schemeClr val="tx1">
                    <a:lumMod val="95000"/>
                    <a:lumOff val="5000"/>
                  </a:schemeClr>
                </a:solidFill>
              </a:rPr>
              <a:t>All</a:t>
            </a:r>
            <a:r>
              <a:rPr lang="zh-CN" altLang="en-US" dirty="0">
                <a:solidFill>
                  <a:schemeClr val="tx1">
                    <a:lumMod val="95000"/>
                    <a:lumOff val="5000"/>
                  </a:schemeClr>
                </a:solidFill>
              </a:rPr>
              <a:t>(collection&lt;? extends E&gt; c)   添加的整个集合</a:t>
            </a:r>
            <a:endParaRPr lang="zh-CN" altLang="en-US" dirty="0">
              <a:solidFill>
                <a:schemeClr val="tx1">
                  <a:lumMod val="95000"/>
                  <a:lumOff val="5000"/>
                </a:schemeClr>
              </a:solidFill>
            </a:endParaRPr>
          </a:p>
          <a:p>
            <a:r>
              <a:rPr lang="zh-CN" altLang="en-US" dirty="0">
                <a:solidFill>
                  <a:schemeClr val="tx1">
                    <a:lumMod val="95000"/>
                    <a:lumOff val="5000"/>
                  </a:schemeClr>
                </a:solidFill>
              </a:rPr>
              <a:t>             。。。</a:t>
            </a:r>
            <a:endParaRPr lang="zh-CN" altLang="en-US" dirty="0">
              <a:solidFill>
                <a:schemeClr val="tx1">
                  <a:lumMod val="95000"/>
                  <a:lumOff val="5000"/>
                </a:schemeClr>
              </a:solidFill>
            </a:endParaRPr>
          </a:p>
          <a:p>
            <a:r>
              <a:rPr lang="zh-CN" altLang="en-US" dirty="0">
                <a:solidFill>
                  <a:schemeClr val="tx1">
                    <a:lumMod val="95000"/>
                    <a:lumOff val="5000"/>
                  </a:schemeClr>
                </a:solidFill>
              </a:rPr>
              <a:t>《</a:t>
            </a:r>
            <a:r>
              <a:rPr lang="en-US" altLang="zh-CN" dirty="0">
                <a:solidFill>
                  <a:schemeClr val="tx1">
                    <a:lumMod val="95000"/>
                    <a:lumOff val="5000"/>
                  </a:schemeClr>
                </a:solidFill>
              </a:rPr>
              <a:t>2</a:t>
            </a:r>
            <a:r>
              <a:rPr lang="zh-CN" altLang="en-US" dirty="0">
                <a:solidFill>
                  <a:schemeClr val="tx1">
                    <a:lumMod val="95000"/>
                    <a:lumOff val="5000"/>
                  </a:schemeClr>
                </a:solidFill>
              </a:rPr>
              <a:t>》、删除元素</a:t>
            </a:r>
            <a:endParaRPr lang="zh-CN" altLang="en-US" dirty="0">
              <a:solidFill>
                <a:schemeClr val="tx1">
                  <a:lumMod val="95000"/>
                  <a:lumOff val="5000"/>
                </a:schemeClr>
              </a:solidFill>
            </a:endParaRPr>
          </a:p>
          <a:p>
            <a:r>
              <a:rPr lang="zh-CN" altLang="en-US" dirty="0">
                <a:solidFill>
                  <a:schemeClr val="tx1">
                    <a:lumMod val="95000"/>
                    <a:lumOff val="5000"/>
                  </a:schemeClr>
                </a:solidFill>
              </a:rPr>
              <a:t>          public  E remove(int index) 根据下标来删除指定元素</a:t>
            </a:r>
            <a:endParaRPr lang="zh-CN" altLang="en-US" dirty="0">
              <a:solidFill>
                <a:schemeClr val="tx1">
                  <a:lumMod val="95000"/>
                  <a:lumOff val="5000"/>
                </a:schemeClr>
              </a:solidFill>
            </a:endParaRPr>
          </a:p>
          <a:p>
            <a:r>
              <a:rPr lang="zh-CN" altLang="en-US" dirty="0">
                <a:solidFill>
                  <a:schemeClr val="tx1">
                    <a:lumMod val="95000"/>
                    <a:lumOff val="5000"/>
                  </a:schemeClr>
                </a:solidFill>
              </a:rPr>
              <a:t>         public  boolean remove(Object obj) 根据元素对象进行删除 </a:t>
            </a:r>
            <a:endParaRPr lang="zh-CN" altLang="en-US" dirty="0">
              <a:solidFill>
                <a:schemeClr val="tx1">
                  <a:lumMod val="95000"/>
                  <a:lumOff val="5000"/>
                </a:schemeClr>
              </a:solidFill>
            </a:endParaRPr>
          </a:p>
          <a:p>
            <a:r>
              <a:rPr lang="zh-CN" altLang="en-US" dirty="0">
                <a:solidFill>
                  <a:schemeClr val="tx1">
                    <a:lumMod val="95000"/>
                    <a:lumOff val="5000"/>
                  </a:schemeClr>
                </a:solidFill>
              </a:rPr>
              <a:t>         。。</a:t>
            </a:r>
            <a:endParaRPr lang="zh-CN" altLang="en-US" dirty="0">
              <a:solidFill>
                <a:schemeClr val="tx1">
                  <a:lumMod val="95000"/>
                  <a:lumOff val="5000"/>
                </a:schemeClr>
              </a:solidFill>
            </a:endParaRPr>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3"/>
          </p:nvPr>
        </p:nvSpPr>
        <p:spPr/>
        <p:txBody>
          <a:bodyPr/>
          <a:p>
            <a:r>
              <a:rPr lang="zh-CN" altLang="en-US"/>
              <a:t>《</a:t>
            </a:r>
            <a:r>
              <a:rPr lang="en-US" altLang="zh-CN"/>
              <a:t>3</a:t>
            </a:r>
            <a:r>
              <a:rPr lang="zh-CN" altLang="en-US"/>
              <a:t>》、输出集合当中的内容</a:t>
            </a:r>
            <a:endParaRPr lang="zh-CN" altLang="en-US"/>
          </a:p>
          <a:p>
            <a:r>
              <a:rPr lang="zh-CN" altLang="en-US"/>
              <a:t>        取得数组的长度使用length属性  取得字符串的长度使用length()方法，获取</a:t>
            </a:r>
            <a:r>
              <a:rPr lang="zh-CN" altLang="en-US">
                <a:solidFill>
                  <a:srgbClr val="FF0000"/>
                </a:solidFill>
              </a:rPr>
              <a:t>集合的长度</a:t>
            </a:r>
            <a:r>
              <a:rPr lang="zh-CN" altLang="en-US"/>
              <a:t>用什么？</a:t>
            </a:r>
            <a:r>
              <a:rPr lang="en-US" altLang="zh-CN"/>
              <a:t>--------------size()</a:t>
            </a:r>
            <a:r>
              <a:rPr lang="zh-CN" altLang="en-US"/>
              <a:t>方法</a:t>
            </a:r>
            <a:endParaRPr lang="zh-CN" altLang="en-US"/>
          </a:p>
          <a:p>
            <a:r>
              <a:rPr lang="zh-CN" altLang="en-US"/>
              <a:t>可以根据下标输出元素：</a:t>
            </a:r>
            <a:endParaRPr lang="zh-CN" altLang="en-US"/>
          </a:p>
          <a:p>
            <a:r>
              <a:rPr lang="zh-CN" altLang="en-US"/>
              <a:t>       在JDK当中定义如下：public E get(int index)；</a:t>
            </a:r>
            <a:endParaRPr lang="zh-CN" altLang="en-US"/>
          </a:p>
          <a:p>
            <a:r>
              <a:rPr lang="zh-CN" altLang="en-US"/>
              <a:t>《</a:t>
            </a:r>
            <a:r>
              <a:rPr lang="en-US" altLang="zh-CN"/>
              <a:t>4</a:t>
            </a:r>
            <a:r>
              <a:rPr lang="zh-CN" altLang="en-US"/>
              <a:t>》、集合向数组转换</a:t>
            </a:r>
            <a:endParaRPr lang="zh-CN" altLang="en-US"/>
          </a:p>
          <a:p>
            <a:r>
              <a:rPr lang="zh-CN" altLang="en-US"/>
              <a:t>        集合向数组进行转换----&gt;toArray()</a:t>
            </a:r>
            <a:endParaRPr lang="zh-CN" altLang="en-US"/>
          </a:p>
          <a:p>
            <a:r>
              <a:rPr lang="zh-CN" altLang="en-US"/>
              <a:t>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3"/>
          </p:nvPr>
        </p:nvSpPr>
        <p:spPr/>
        <p:txBody>
          <a:bodyPr/>
          <a:p>
            <a:r>
              <a:rPr lang="zh-CN" altLang="en-US"/>
              <a:t> 1、无参的方法   Object[] toArray()  返回按适当顺序包含列表中的所有元素的数组（从第一个元素到最后一个元素）。   </a:t>
            </a:r>
            <a:endParaRPr lang="zh-CN" altLang="en-US"/>
          </a:p>
          <a:p>
            <a:r>
              <a:rPr lang="zh-CN" altLang="en-US"/>
              <a:t>  2、有参的方法&lt;T&gt; T[] toArray(T[] a) ----&gt;泛型方法   根据传入的值是什么类型，那么泛型就是什么类型了。</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Vector类</a:t>
            </a:r>
            <a:endParaRPr lang="zh-CN" altLang="en-US"/>
          </a:p>
        </p:txBody>
      </p:sp>
      <p:sp>
        <p:nvSpPr>
          <p:cNvPr id="5" name="内容占位符 4"/>
          <p:cNvSpPr>
            <a:spLocks noGrp="1"/>
          </p:cNvSpPr>
          <p:nvPr>
            <p:ph idx="1"/>
          </p:nvPr>
        </p:nvSpPr>
        <p:spPr/>
        <p:txBody>
          <a:bodyPr/>
          <a:p>
            <a:r>
              <a:rPr lang="zh-CN" altLang="en-US"/>
              <a:t>vector类是List接口的一个子类，它是属于被挽救的子类</a:t>
            </a:r>
            <a:endParaRPr lang="zh-CN" altLang="en-US"/>
          </a:p>
          <a:p>
            <a:r>
              <a:rPr lang="zh-CN" altLang="en-US"/>
              <a:t> 此类当中的一些方法与新类ArrayList用法相似</a:t>
            </a:r>
            <a:endParaRPr lang="zh-CN" altLang="en-US"/>
          </a:p>
          <a:p>
            <a:r>
              <a:rPr lang="zh-CN" altLang="en-US"/>
              <a:t>比如添加元素：</a:t>
            </a:r>
            <a:endParaRPr lang="zh-CN" altLang="en-US"/>
          </a:p>
          <a:p>
            <a:r>
              <a:rPr lang="zh-CN" altLang="en-US"/>
              <a:t>  vector类  addElement(E e)方法  它是最早的向集合当中增加元素的方法。</a:t>
            </a:r>
            <a:endParaRPr lang="zh-CN" altLang="en-US"/>
          </a:p>
          <a:p>
            <a:r>
              <a:rPr lang="zh-CN" altLang="en-US"/>
              <a:t> 在新类党中ArrayList  add(E e)  他们两者的功能都是一样的，都是添加元素。</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LinkedList子类以及Queue接口</a:t>
            </a:r>
            <a:endParaRPr lang="en-US" altLang="zh-CN"/>
          </a:p>
        </p:txBody>
      </p:sp>
      <p:sp>
        <p:nvSpPr>
          <p:cNvPr id="5" name="内容占位符 4"/>
          <p:cNvSpPr>
            <a:spLocks noGrp="1"/>
          </p:cNvSpPr>
          <p:nvPr>
            <p:ph idx="1"/>
          </p:nvPr>
        </p:nvSpPr>
        <p:spPr/>
        <p:txBody>
          <a:bodyPr>
            <a:normAutofit/>
          </a:bodyPr>
          <a:p>
            <a:r>
              <a:rPr lang="zh-CN" altLang="en-US" sz="2800"/>
              <a:t> 表示的是一个链表的操作类，即Java中已经为开发者提供好了一个链表程序，直接使用即可。此类定义如下：</a:t>
            </a:r>
            <a:endParaRPr lang="zh-CN" altLang="en-US" sz="2800"/>
          </a:p>
          <a:p>
            <a:r>
              <a:rPr lang="zh-CN" altLang="en-US" sz="2800"/>
              <a:t>     public  class   LinkedList&lt;E&gt; extends AbstractSequentialList&lt;E&gt; implements  Queue&lt;E&gt;, List&lt;E&gt;,Cloneable,Serializable</a:t>
            </a:r>
            <a:endParaRPr lang="zh-CN" altLang="en-US" sz="2800"/>
          </a:p>
          <a:p>
            <a:r>
              <a:rPr lang="zh-CN" altLang="en-US" sz="2800"/>
              <a:t>   此类实现了List接口，同时实现了Queue接口。</a:t>
            </a:r>
            <a:endParaRPr lang="zh-CN" altLang="en-US" sz="2800"/>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5" name="内容占位符 4"/>
          <p:cNvSpPr>
            <a:spLocks noGrp="1"/>
          </p:cNvSpPr>
          <p:nvPr>
            <p:ph idx="1"/>
          </p:nvPr>
        </p:nvSpPr>
        <p:spPr/>
        <p:txBody>
          <a:bodyPr>
            <a:normAutofit fontScale="90000"/>
          </a:bodyPr>
          <a:p>
            <a:r>
              <a:rPr lang="zh-CN" altLang="en-US">
                <a:sym typeface="+mn-ea"/>
              </a:rPr>
              <a:t>Queue接口：表示的是队列操作接口，采用FIFo(First  Input  First  Output)方式操作</a:t>
            </a:r>
            <a:r>
              <a:rPr lang="en-US" altLang="zh-CN">
                <a:sym typeface="+mn-ea"/>
              </a:rPr>
              <a:t>;(</a:t>
            </a:r>
            <a:r>
              <a:rPr lang="zh-CN" altLang="en-US">
                <a:sym typeface="+mn-ea"/>
              </a:rPr>
              <a:t>先进先出</a:t>
            </a:r>
            <a:r>
              <a:rPr lang="en-US" altLang="zh-CN">
                <a:sym typeface="+mn-ea"/>
              </a:rPr>
              <a:t>)</a:t>
            </a:r>
            <a:endParaRPr lang="en-US" altLang="zh-CN"/>
          </a:p>
          <a:p>
            <a:r>
              <a:rPr lang="en-US" altLang="zh-CN">
                <a:sym typeface="+mn-ea"/>
              </a:rPr>
              <a:t>   此接口是collection的子接口，定义如下：</a:t>
            </a:r>
            <a:endParaRPr lang="en-US" altLang="zh-CN"/>
          </a:p>
          <a:p>
            <a:r>
              <a:rPr lang="en-US" altLang="zh-CN">
                <a:sym typeface="+mn-ea"/>
              </a:rPr>
              <a:t>   Public  interface   Queue&lt;E&gt; extends collection&lt;E&gt;</a:t>
            </a:r>
            <a:endParaRPr lang="zh-CN" altLang="en-US">
              <a:sym typeface="+mn-ea"/>
            </a:endParaRPr>
          </a:p>
          <a:p>
            <a:r>
              <a:rPr lang="zh-CN" altLang="en-US">
                <a:sym typeface="+mn-ea"/>
              </a:rPr>
              <a:t> * 找到链表头的操作：</a:t>
            </a:r>
            <a:r>
              <a:rPr lang="en-US" altLang="zh-CN">
                <a:sym typeface="+mn-ea"/>
              </a:rPr>
              <a:t>(</a:t>
            </a:r>
            <a:r>
              <a:rPr lang="zh-CN" altLang="en-US">
                <a:sym typeface="+mn-ea"/>
              </a:rPr>
              <a:t>查看</a:t>
            </a:r>
            <a:r>
              <a:rPr lang="en-US" altLang="zh-CN">
                <a:sym typeface="+mn-ea"/>
              </a:rPr>
              <a:t>JDK</a:t>
            </a:r>
            <a:r>
              <a:rPr lang="en-US" altLang="zh-CN">
                <a:sym typeface="+mn-ea"/>
              </a:rPr>
              <a:t>)</a:t>
            </a:r>
            <a:endParaRPr lang="en-US" altLang="zh-CN">
              <a:sym typeface="+mn-ea"/>
            </a:endParaRPr>
          </a:p>
          <a:p>
            <a:r>
              <a:rPr lang="zh-CN" altLang="en-US">
                <a:sym typeface="+mn-ea"/>
              </a:rPr>
              <a:t>    1、找到表头：              public   E    element（）；</a:t>
            </a:r>
            <a:endParaRPr lang="zh-CN" altLang="en-US">
              <a:sym typeface="+mn-ea"/>
            </a:endParaRPr>
          </a:p>
          <a:p>
            <a:r>
              <a:rPr lang="zh-CN" altLang="en-US">
                <a:sym typeface="+mn-ea"/>
              </a:rPr>
              <a:t>    2、找到不删除表头       public   E    peek（）；</a:t>
            </a:r>
            <a:endParaRPr lang="zh-CN" altLang="en-US">
              <a:sym typeface="+mn-ea"/>
            </a:endParaRPr>
          </a:p>
          <a:p>
            <a:r>
              <a:rPr lang="zh-CN" altLang="en-US">
                <a:sym typeface="+mn-ea"/>
              </a:rPr>
              <a:t>    3、找到并删除表头       public   E    pol1 （）；</a:t>
            </a:r>
            <a:endParaRPr lang="zh-CN" altLang="en-US">
              <a:sym typeface="+mn-ea"/>
            </a:endParaRPr>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sz="3600"/>
              <a:t> </a:t>
            </a:r>
            <a:r>
              <a:rPr lang="en-US" altLang="zh-CN" sz="3600"/>
              <a:t>2.3 </a:t>
            </a:r>
            <a:r>
              <a:rPr lang="zh-CN" altLang="en-US" sz="3600"/>
              <a:t>Set接口及常用子类（元素不可重复）</a:t>
            </a:r>
            <a:endParaRPr lang="zh-CN" altLang="en-US" sz="3600"/>
          </a:p>
        </p:txBody>
      </p:sp>
      <p:sp>
        <p:nvSpPr>
          <p:cNvPr id="5" name="内容占位符 4"/>
          <p:cNvSpPr>
            <a:spLocks noGrp="1"/>
          </p:cNvSpPr>
          <p:nvPr>
            <p:ph idx="1"/>
          </p:nvPr>
        </p:nvSpPr>
        <p:spPr/>
        <p:txBody>
          <a:bodyPr/>
          <a:p>
            <a:r>
              <a:rPr lang="zh-CN" altLang="en-US"/>
              <a:t>Set接口简介</a:t>
            </a:r>
            <a:endParaRPr lang="zh-CN" altLang="en-US"/>
          </a:p>
          <a:p>
            <a:r>
              <a:rPr lang="zh-CN" altLang="en-US"/>
              <a:t>Set接口是Collection接口的子接口，同时继承了Collection接口的方法。</a:t>
            </a:r>
            <a:endParaRPr lang="zh-CN" altLang="en-US"/>
          </a:p>
          <a:p>
            <a:r>
              <a:rPr lang="zh-CN" altLang="en-US"/>
              <a:t>Set接口的常用子类：</a:t>
            </a:r>
            <a:endParaRPr lang="zh-CN" altLang="en-US"/>
          </a:p>
          <a:p>
            <a:r>
              <a:rPr lang="zh-CN" altLang="en-US"/>
              <a:t>1、HashSet类：里面不能存放重复元素，而是采用散列的存储方式，没有顺序。</a:t>
            </a:r>
            <a:endParaRPr lang="zh-CN" altLang="en-US"/>
          </a:p>
          <a:p>
            <a:r>
              <a:rPr lang="zh-CN" altLang="en-US"/>
              <a:t>2、TreeSet类：如果想对输入的数据进行有序排列，则要使用TreeSet类。</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5" name="内容占位符 4"/>
          <p:cNvSpPr>
            <a:spLocks noGrp="1"/>
          </p:cNvSpPr>
          <p:nvPr>
            <p:ph idx="1"/>
          </p:nvPr>
        </p:nvSpPr>
        <p:spPr/>
        <p:txBody>
          <a:bodyPr/>
          <a:p>
            <a:endParaRPr lang="zh-CN" altLang="en-US"/>
          </a:p>
          <a:p>
            <a:r>
              <a:rPr lang="zh-CN" altLang="en-US"/>
              <a:t>HashSet：线程不安全，存取速度快。</a:t>
            </a:r>
            <a:endParaRPr lang="zh-CN" altLang="en-US"/>
          </a:p>
          <a:p>
            <a:r>
              <a:rPr lang="zh-CN" altLang="en-US"/>
              <a:t>                 它是如何保证元素唯一性的呢？</a:t>
            </a:r>
            <a:endParaRPr lang="zh-CN" altLang="en-US"/>
          </a:p>
          <a:p>
            <a:endParaRPr lang="zh-CN" altLang="en-US"/>
          </a:p>
          <a:p>
            <a:r>
              <a:rPr lang="zh-CN" altLang="en-US"/>
              <a:t>TreeSet： 线程不安全，可以对Set集合中的元素进行排序。使用元素的自然顺序对元素进行排序。</a:t>
            </a:r>
            <a:endParaRPr lang="zh-CN" altLang="en-US"/>
          </a:p>
          <a:p>
            <a:r>
              <a:rPr lang="zh-CN" altLang="en-US"/>
              <a:t>              它的排序是如何进行的呢？</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2.4  Iterator</a:t>
            </a:r>
            <a:r>
              <a:rPr lang="zh-CN" altLang="en-US"/>
              <a:t>接口和Comparable接口</a:t>
            </a:r>
            <a:endParaRPr lang="zh-CN" altLang="en-US"/>
          </a:p>
        </p:txBody>
      </p:sp>
      <p:sp>
        <p:nvSpPr>
          <p:cNvPr id="5" name="内容占位符 4"/>
          <p:cNvSpPr>
            <a:spLocks noGrp="1"/>
          </p:cNvSpPr>
          <p:nvPr>
            <p:ph idx="1"/>
          </p:nvPr>
        </p:nvSpPr>
        <p:spPr/>
        <p:txBody>
          <a:bodyPr/>
          <a:p>
            <a:r>
              <a:rPr lang="zh-CN" altLang="en-US"/>
              <a:t>它们也是集合框架中重要的两个接口。</a:t>
            </a:r>
            <a:endParaRPr lang="zh-CN" altLang="en-US"/>
          </a:p>
          <a:p>
            <a:r>
              <a:rPr lang="zh-CN" altLang="en-US">
                <a:solidFill>
                  <a:srgbClr val="FF0000"/>
                </a:solidFill>
              </a:rPr>
              <a:t> Iterator接口</a:t>
            </a:r>
            <a:r>
              <a:rPr lang="zh-CN" altLang="en-US"/>
              <a:t>，在C#里有例外一种说法IEnumerator，他们都是集合访问器，用于循环访问集合中的对象。</a:t>
            </a:r>
            <a:endParaRPr lang="zh-CN" altLang="en-US"/>
          </a:p>
          <a:p>
            <a:r>
              <a:rPr lang="zh-CN" altLang="en-US"/>
              <a:t>     所有实现了Collection接口的容器类都有</a:t>
            </a:r>
            <a:r>
              <a:rPr lang="zh-CN" altLang="en-US">
                <a:solidFill>
                  <a:srgbClr val="FF0000"/>
                </a:solidFill>
              </a:rPr>
              <a:t>iterator（）</a:t>
            </a:r>
            <a:r>
              <a:rPr lang="zh-CN" altLang="en-US"/>
              <a:t>方法，用于返回一个实现了Iterator接口的对象。</a:t>
            </a:r>
            <a:r>
              <a:rPr lang="zh-CN" altLang="en-US">
                <a:solidFill>
                  <a:srgbClr val="FF0000"/>
                </a:solidFill>
              </a:rPr>
              <a:t>Iterator对象称作迭代器</a:t>
            </a:r>
            <a:r>
              <a:rPr lang="zh-CN" altLang="en-US"/>
              <a:t>，Iterator接口方法能以迭代方式逐个访问集合中各个元素，并可以从Collection中除去适当的元素。</a:t>
            </a:r>
            <a:endParaRPr lang="zh-CN" altLang="en-US"/>
          </a:p>
          <a:p>
            <a:r>
              <a:rPr lang="zh-CN" altLang="en-US">
                <a:solidFill>
                  <a:srgbClr val="FF0000"/>
                </a:solidFill>
              </a:rPr>
              <a:t> Comparable</a:t>
            </a:r>
            <a:r>
              <a:rPr lang="zh-CN" altLang="en-US"/>
              <a:t>可以用于比较的实现，实现了Comparable接口的类可以通过实现comparaTo方法从而确定该类对象的排序方式。</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三、集合的标准输出方式--迭代输出</a:t>
            </a:r>
            <a:endParaRPr lang="zh-CN" altLang="en-US"/>
          </a:p>
        </p:txBody>
      </p:sp>
      <p:sp>
        <p:nvSpPr>
          <p:cNvPr id="5" name="内容占位符 4"/>
          <p:cNvSpPr>
            <a:spLocks noGrp="1"/>
          </p:cNvSpPr>
          <p:nvPr>
            <p:ph idx="1"/>
          </p:nvPr>
        </p:nvSpPr>
        <p:spPr/>
        <p:txBody>
          <a:bodyPr/>
          <a:p>
            <a:r>
              <a:rPr lang="zh-CN" altLang="en-US"/>
              <a:t>四种常见输出方式</a:t>
            </a:r>
            <a:endParaRPr lang="zh-CN" altLang="en-US"/>
          </a:p>
          <a:p>
            <a:r>
              <a:rPr lang="zh-CN" altLang="en-US"/>
              <a:t>一、Iterator:迭代输出，使用最多的输出方式。</a:t>
            </a:r>
            <a:endParaRPr lang="zh-CN" altLang="en-US"/>
          </a:p>
          <a:p>
            <a:r>
              <a:rPr lang="zh-CN" altLang="en-US"/>
              <a:t>二、ListIterator:是Iterator子接口，专门用于输出List中的内容</a:t>
            </a:r>
            <a:endParaRPr lang="zh-CN" altLang="en-US"/>
          </a:p>
          <a:p>
            <a:r>
              <a:rPr lang="zh-CN" altLang="en-US"/>
              <a:t>三、Enumeration:是一个旧的接口，功能与Iterator类似</a:t>
            </a:r>
            <a:endParaRPr lang="zh-CN" altLang="en-US"/>
          </a:p>
          <a:p>
            <a:r>
              <a:rPr lang="zh-CN" altLang="en-US"/>
              <a:t>四、foreach:它是JDK1.5之后推出的，可以输出数组或集合。</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t>一、集合类</a:t>
            </a:r>
            <a:endParaRPr lang="zh-CN" altLang="en-US" dirty="0"/>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集合类存放于</a:t>
            </a:r>
            <a:r>
              <a:rPr lang="en-US" altLang="zh-CN" dirty="0">
                <a:solidFill>
                  <a:srgbClr val="FF0000"/>
                </a:solidFill>
              </a:rPr>
              <a:t>java.util</a:t>
            </a:r>
            <a:r>
              <a:rPr lang="zh-CN" altLang="en-US" dirty="0"/>
              <a:t>包中</a:t>
            </a:r>
            <a:r>
              <a:rPr lang="en-US" altLang="zh-CN" dirty="0"/>
              <a:t>.</a:t>
            </a:r>
            <a:endParaRPr lang="en-US" altLang="zh-CN" dirty="0"/>
          </a:p>
          <a:p>
            <a:r>
              <a:rPr lang="zh-CN" altLang="en-US" dirty="0"/>
              <a:t>集合类存放的都是</a:t>
            </a:r>
            <a:r>
              <a:rPr lang="zh-CN" altLang="en-US" dirty="0">
                <a:solidFill>
                  <a:srgbClr val="FF0000"/>
                </a:solidFill>
              </a:rPr>
              <a:t>对象的引用</a:t>
            </a:r>
            <a:r>
              <a:rPr lang="zh-CN" altLang="en-US" dirty="0"/>
              <a:t>，而非对象本身，出于表达上的便利，我们称集合中的对象就是指集合中对象的引用。</a:t>
            </a:r>
            <a:endParaRPr lang="zh-CN" altLang="en-US" dirty="0"/>
          </a:p>
          <a:p>
            <a:endParaRPr lang="zh-CN" altLang="en-US" dirty="0"/>
          </a:p>
          <a:p>
            <a:r>
              <a:rPr lang="zh-CN" altLang="en-US" dirty="0"/>
              <a:t>集合类型主要有</a:t>
            </a:r>
            <a:r>
              <a:rPr lang="en-US" altLang="zh-CN" dirty="0"/>
              <a:t>3</a:t>
            </a:r>
            <a:r>
              <a:rPr lang="zh-CN" altLang="en-US" dirty="0"/>
              <a:t>种：</a:t>
            </a:r>
            <a:r>
              <a:rPr lang="en-US" altLang="zh-CN" dirty="0"/>
              <a:t>set</a:t>
            </a:r>
            <a:r>
              <a:rPr lang="zh-CN" altLang="en-US" dirty="0"/>
              <a:t>（集）、</a:t>
            </a:r>
            <a:r>
              <a:rPr lang="en-US" altLang="zh-CN" dirty="0"/>
              <a:t>list(</a:t>
            </a:r>
            <a:r>
              <a:rPr lang="zh-CN" altLang="en-US" dirty="0"/>
              <a:t>列表</a:t>
            </a:r>
            <a:r>
              <a:rPr lang="en-US" altLang="zh-CN" dirty="0"/>
              <a:t>)</a:t>
            </a:r>
            <a:r>
              <a:rPr lang="zh-CN" altLang="en-US" dirty="0"/>
              <a:t>、</a:t>
            </a:r>
            <a:r>
              <a:rPr lang="en-US" altLang="zh-CN" dirty="0"/>
              <a:t>map(</a:t>
            </a:r>
            <a:r>
              <a:rPr lang="zh-CN" altLang="en-US" dirty="0"/>
              <a:t>映射</a:t>
            </a:r>
            <a:r>
              <a:rPr lang="en-US" altLang="zh-CN" dirty="0"/>
              <a:t>)</a:t>
            </a:r>
            <a:endParaRPr lang="en-US" altLang="zh-CN" dirty="0"/>
          </a:p>
        </p:txBody>
      </p:sp>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3.1 </a:t>
            </a:r>
            <a:r>
              <a:rPr lang="zh-CN" altLang="en-US"/>
              <a:t>迭代输出</a:t>
            </a:r>
            <a:endParaRPr lang="zh-CN" altLang="en-US"/>
          </a:p>
        </p:txBody>
      </p:sp>
      <p:sp>
        <p:nvSpPr>
          <p:cNvPr id="5" name="内容占位符 4"/>
          <p:cNvSpPr>
            <a:spLocks noGrp="1"/>
          </p:cNvSpPr>
          <p:nvPr>
            <p:ph idx="1"/>
          </p:nvPr>
        </p:nvSpPr>
        <p:spPr/>
        <p:txBody>
          <a:bodyPr/>
          <a:p>
            <a:r>
              <a:rPr lang="zh-CN" altLang="en-US"/>
              <a:t>定义：它就是将元素一个个进行判断，判断其是否有内容，如果有内容，则把内容取出</a:t>
            </a:r>
            <a:endParaRPr lang="zh-CN" altLang="en-US"/>
          </a:p>
          <a:p>
            <a:r>
              <a:rPr lang="zh-CN" altLang="en-US"/>
              <a:t>迭代接口的定义：</a:t>
            </a:r>
            <a:endParaRPr lang="zh-CN" altLang="en-US"/>
          </a:p>
          <a:p>
            <a:r>
              <a:rPr lang="zh-CN" altLang="en-US"/>
              <a:t>Public interface  Iterator&lt;E&gt; //使用到了泛型</a:t>
            </a:r>
            <a:endParaRPr lang="zh-CN" altLang="en-US"/>
          </a:p>
          <a:p>
            <a:endParaRPr lang="zh-CN" altLang="en-US"/>
          </a:p>
        </p:txBody>
      </p:sp>
      <p:pic>
        <p:nvPicPr>
          <p:cNvPr id="-2147482615" name="图片 -2147482616"/>
          <p:cNvPicPr>
            <a:picLocks noChangeAspect="1"/>
          </p:cNvPicPr>
          <p:nvPr/>
        </p:nvPicPr>
        <p:blipFill>
          <a:blip r:embed="rId1"/>
          <a:stretch>
            <a:fillRect/>
          </a:stretch>
        </p:blipFill>
        <p:spPr>
          <a:xfrm>
            <a:off x="981710" y="3665220"/>
            <a:ext cx="9701530" cy="251206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3.2 </a:t>
            </a:r>
            <a:r>
              <a:rPr lang="zh-CN" altLang="en-US"/>
              <a:t>迭代器</a:t>
            </a:r>
            <a:endParaRPr lang="zh-CN" altLang="en-US"/>
          </a:p>
        </p:txBody>
      </p:sp>
      <p:sp>
        <p:nvSpPr>
          <p:cNvPr id="5" name="内容占位符 4"/>
          <p:cNvSpPr>
            <a:spLocks noGrp="1"/>
          </p:cNvSpPr>
          <p:nvPr>
            <p:ph idx="1"/>
          </p:nvPr>
        </p:nvSpPr>
        <p:spPr/>
        <p:txBody>
          <a:bodyPr>
            <a:normAutofit fontScale="90000" lnSpcReduction="20000"/>
          </a:bodyPr>
          <a:p>
            <a:r>
              <a:rPr lang="zh-CN" altLang="en-US"/>
              <a:t>迭代器：它是一个接口  Iterator&lt;E&gt;  &lt;E&gt;此泛型是根据对象是什么类型，那么泛型的具体数据就是对象的数据类型。</a:t>
            </a:r>
            <a:endParaRPr lang="zh-CN" altLang="en-US"/>
          </a:p>
          <a:p>
            <a:r>
              <a:rPr lang="zh-CN" altLang="en-US"/>
              <a:t>首先 它常用的三个方法：</a:t>
            </a:r>
            <a:endParaRPr lang="zh-CN" altLang="en-US"/>
          </a:p>
          <a:p>
            <a:r>
              <a:rPr lang="zh-CN" altLang="en-US"/>
              <a:t>第</a:t>
            </a:r>
            <a:r>
              <a:rPr lang="en-US" altLang="zh-CN"/>
              <a:t>1</a:t>
            </a:r>
            <a:r>
              <a:rPr lang="zh-CN" altLang="en-US"/>
              <a:t>个：判断集合当中是否有元素（对象） </a:t>
            </a:r>
            <a:r>
              <a:rPr lang="zh-CN" altLang="en-US">
                <a:solidFill>
                  <a:srgbClr val="FF0000"/>
                </a:solidFill>
              </a:rPr>
              <a:t>hasNext()</a:t>
            </a:r>
            <a:r>
              <a:rPr lang="zh-CN" altLang="en-US"/>
              <a:t> 返回值是boolean值</a:t>
            </a:r>
            <a:endParaRPr lang="zh-CN" altLang="en-US"/>
          </a:p>
          <a:p>
            <a:r>
              <a:rPr lang="zh-CN" altLang="en-US"/>
              <a:t>第</a:t>
            </a:r>
            <a:r>
              <a:rPr lang="en-US" altLang="zh-CN"/>
              <a:t>2</a:t>
            </a:r>
            <a:r>
              <a:rPr lang="zh-CN" altLang="en-US"/>
              <a:t>个:自动获取元素(对象)   </a:t>
            </a:r>
            <a:r>
              <a:rPr lang="zh-CN" altLang="en-US">
                <a:solidFill>
                  <a:srgbClr val="FF0000"/>
                </a:solidFill>
              </a:rPr>
              <a:t>next() </a:t>
            </a:r>
            <a:r>
              <a:rPr lang="zh-CN" altLang="en-US"/>
              <a:t> 返回值是根据泛型的具体数据类型而定。</a:t>
            </a:r>
            <a:endParaRPr lang="zh-CN" altLang="en-US"/>
          </a:p>
          <a:p>
            <a:r>
              <a:rPr lang="zh-CN" altLang="en-US"/>
              <a:t>第</a:t>
            </a:r>
            <a:r>
              <a:rPr lang="en-US" altLang="zh-CN"/>
              <a:t>3</a:t>
            </a:r>
            <a:r>
              <a:rPr lang="zh-CN" altLang="en-US"/>
              <a:t>个：删除当前元素                     </a:t>
            </a:r>
            <a:r>
              <a:rPr lang="zh-CN" altLang="en-US">
                <a:solidFill>
                  <a:srgbClr val="FF0000"/>
                </a:solidFill>
              </a:rPr>
              <a:t>remove()</a:t>
            </a:r>
            <a:r>
              <a:rPr lang="zh-CN" altLang="en-US"/>
              <a:t>方法</a:t>
            </a:r>
            <a:endParaRPr lang="zh-CN" altLang="en-US"/>
          </a:p>
          <a:p>
            <a:r>
              <a:rPr lang="zh-CN" altLang="en-US">
                <a:sym typeface="+mn-ea"/>
              </a:rPr>
              <a:t> 创建迭代器器对象：</a:t>
            </a:r>
            <a:endParaRPr lang="zh-CN" altLang="en-US"/>
          </a:p>
          <a:p>
            <a:r>
              <a:rPr lang="zh-CN" altLang="en-US">
                <a:sym typeface="+mn-ea"/>
              </a:rPr>
              <a:t>     因为Iterator是一个接口，不能直接创建对象，在JDK当中，调用一个方法即可完成创建迭代器对象。</a:t>
            </a:r>
            <a:r>
              <a:rPr lang="en-US" altLang="zh-CN">
                <a:sym typeface="+mn-ea"/>
              </a:rPr>
              <a:t>--------iterator()方法</a:t>
            </a:r>
            <a:endParaRPr lang="en-US" altLang="zh-CN"/>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427990"/>
            <a:ext cx="10515600" cy="501015"/>
          </a:xfrm>
        </p:spPr>
        <p:txBody>
          <a:bodyPr>
            <a:normAutofit fontScale="90000"/>
          </a:bodyPr>
          <a:p>
            <a:r>
              <a:rPr lang="en-US" altLang="zh-CN">
                <a:sym typeface="+mn-ea"/>
              </a:rPr>
              <a:t>3.3 </a:t>
            </a:r>
            <a:r>
              <a:rPr lang="zh-CN" altLang="en-US">
                <a:sym typeface="+mn-ea"/>
              </a:rPr>
              <a:t>ListIterator迭代器</a:t>
            </a:r>
            <a:r>
              <a:rPr lang="en-US" altLang="zh-CN">
                <a:sym typeface="+mn-ea"/>
              </a:rPr>
              <a:t>----</a:t>
            </a:r>
            <a:r>
              <a:rPr lang="zh-CN" altLang="en-US">
                <a:sym typeface="+mn-ea"/>
              </a:rPr>
              <a:t>双向输出</a:t>
            </a:r>
            <a:br>
              <a:rPr lang="zh-CN" altLang="en-US"/>
            </a:br>
            <a:endParaRPr lang="zh-CN" altLang="en-US"/>
          </a:p>
        </p:txBody>
      </p:sp>
      <p:sp>
        <p:nvSpPr>
          <p:cNvPr id="5" name="内容占位符 4"/>
          <p:cNvSpPr>
            <a:spLocks noGrp="1"/>
          </p:cNvSpPr>
          <p:nvPr>
            <p:ph idx="1"/>
          </p:nvPr>
        </p:nvSpPr>
        <p:spPr/>
        <p:txBody>
          <a:bodyPr/>
          <a:p>
            <a:r>
              <a:rPr lang="zh-CN" altLang="en-US">
                <a:sym typeface="+mn-ea"/>
              </a:rPr>
              <a:t>Iterator接口，主要功能是由前向后进行输出。此时如果想实现由后向前或由前向后进行双向输出，则需要使用ListIterator接口。</a:t>
            </a:r>
            <a:endParaRPr lang="zh-CN" altLang="en-US"/>
          </a:p>
          <a:p>
            <a:r>
              <a:rPr lang="zh-CN" altLang="en-US">
                <a:sym typeface="+mn-ea"/>
              </a:rPr>
              <a:t> public interface  ListIterator&lt;E&gt; extends Iterator&lt;E&gt;</a:t>
            </a:r>
            <a:endParaRPr lang="zh-CN" altLang="en-US">
              <a:sym typeface="+mn-ea"/>
            </a:endParaRPr>
          </a:p>
          <a:p>
            <a:r>
              <a:rPr lang="zh-CN" altLang="en-US">
                <a:sym typeface="+mn-ea"/>
              </a:rPr>
              <a:t>关于ListIterator&lt;E&gt;接口：</a:t>
            </a:r>
            <a:endParaRPr lang="zh-CN" altLang="en-US">
              <a:sym typeface="+mn-ea"/>
            </a:endParaRPr>
          </a:p>
          <a:p>
            <a:r>
              <a:rPr lang="en-US" altLang="zh-CN"/>
              <a:t>      第一：它的父接口是Iterator&lt;E&gt; </a:t>
            </a:r>
            <a:endParaRPr lang="en-US" altLang="zh-CN"/>
          </a:p>
          <a:p>
            <a:r>
              <a:rPr lang="en-US" altLang="zh-CN"/>
              <a:t>      第二：创建对象调用一个方法即可-----listIterator()；</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5" name="内容占位符 4"/>
          <p:cNvSpPr>
            <a:spLocks noGrp="1"/>
          </p:cNvSpPr>
          <p:nvPr>
            <p:ph idx="1"/>
          </p:nvPr>
        </p:nvSpPr>
        <p:spPr/>
        <p:txBody>
          <a:bodyPr/>
          <a:p>
            <a:endParaRPr lang="zh-CN" altLang="en-US"/>
          </a:p>
          <a:p>
            <a:endParaRPr lang="zh-CN" altLang="en-US"/>
          </a:p>
        </p:txBody>
      </p:sp>
      <p:pic>
        <p:nvPicPr>
          <p:cNvPr id="-2147482614" name="Picture 2"/>
          <p:cNvPicPr>
            <a:picLocks noChangeAspect="1"/>
          </p:cNvPicPr>
          <p:nvPr/>
        </p:nvPicPr>
        <p:blipFill>
          <a:blip r:embed="rId1"/>
          <a:stretch>
            <a:fillRect/>
          </a:stretch>
        </p:blipFill>
        <p:spPr>
          <a:xfrm>
            <a:off x="838200" y="654685"/>
            <a:ext cx="10189845" cy="57943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四、</a:t>
            </a:r>
            <a:r>
              <a:rPr lang="en-US" altLang="zh-CN"/>
              <a:t>Map</a:t>
            </a:r>
            <a:r>
              <a:rPr lang="zh-CN" altLang="en-US"/>
              <a:t>集合</a:t>
            </a:r>
            <a:endParaRPr lang="zh-CN" altLang="en-US"/>
          </a:p>
        </p:txBody>
      </p:sp>
      <p:sp>
        <p:nvSpPr>
          <p:cNvPr id="5" name="内容占位符 4"/>
          <p:cNvSpPr>
            <a:spLocks noGrp="1"/>
          </p:cNvSpPr>
          <p:nvPr>
            <p:ph idx="1"/>
          </p:nvPr>
        </p:nvSpPr>
        <p:spPr/>
        <p:txBody>
          <a:bodyPr>
            <a:normAutofit lnSpcReduction="10000"/>
          </a:bodyPr>
          <a:p>
            <a:r>
              <a:rPr lang="zh-CN" altLang="en-US"/>
              <a:t>Map集合简介：</a:t>
            </a:r>
            <a:endParaRPr lang="zh-CN" altLang="en-US"/>
          </a:p>
          <a:p>
            <a:r>
              <a:rPr lang="zh-CN" altLang="en-US"/>
              <a:t>Map 它是一个接口，与Collection、Set、List集合不同，它每次操作的是一对对象，Map中的每个元素都使用“key--&gt;value”形式存储在集合中。</a:t>
            </a:r>
            <a:endParaRPr lang="zh-CN" altLang="en-US"/>
          </a:p>
          <a:p>
            <a:r>
              <a:rPr lang="zh-CN" altLang="en-US"/>
              <a:t>定义如下：public interface Map&lt;K,V&gt;</a:t>
            </a:r>
            <a:endParaRPr lang="zh-CN" altLang="en-US"/>
          </a:p>
          <a:p>
            <a:r>
              <a:rPr lang="zh-CN" altLang="en-US"/>
              <a:t>Map接口中常用子类：</a:t>
            </a:r>
            <a:endParaRPr lang="zh-CN" altLang="en-US"/>
          </a:p>
          <a:p>
            <a:r>
              <a:rPr lang="zh-CN" altLang="en-US"/>
              <a:t>HashMap:无序存放的，是新的操作类，key不允许重复</a:t>
            </a:r>
            <a:endParaRPr lang="zh-CN" altLang="en-US"/>
          </a:p>
          <a:p>
            <a:r>
              <a:rPr lang="zh-CN" altLang="en-US"/>
              <a:t>Hashtable:无序存放的，是旧的操作类，key不允许重复</a:t>
            </a:r>
            <a:endParaRPr lang="zh-CN" altLang="en-US"/>
          </a:p>
          <a:p>
            <a:r>
              <a:rPr lang="zh-CN" altLang="en-US"/>
              <a:t>TreeMap:可以排序的Map集合，按集合中的key排序，key不允许重复</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Map集合常用类</a:t>
            </a:r>
            <a:endParaRPr lang="zh-CN" altLang="en-US"/>
          </a:p>
        </p:txBody>
      </p:sp>
      <p:sp>
        <p:nvSpPr>
          <p:cNvPr id="3" name="内容占位符 2"/>
          <p:cNvSpPr>
            <a:spLocks noGrp="1"/>
          </p:cNvSpPr>
          <p:nvPr>
            <p:ph idx="1"/>
          </p:nvPr>
        </p:nvSpPr>
        <p:spPr/>
        <p:txBody>
          <a:bodyPr/>
          <a:p>
            <a:endParaRPr lang="zh-CN" altLang="en-US"/>
          </a:p>
          <a:p>
            <a:r>
              <a:rPr lang="zh-CN" altLang="en-US"/>
              <a:t>Hashtable：线程安全，速度慢，不允许存放null键，null值，已被HashMap替代。</a:t>
            </a:r>
            <a:endParaRPr lang="zh-CN" altLang="en-US"/>
          </a:p>
          <a:p>
            <a:r>
              <a:rPr lang="zh-CN" altLang="en-US"/>
              <a:t>HashMap：线程不安全，速度快，允许存放null键，null值。</a:t>
            </a:r>
            <a:endParaRPr lang="zh-CN" altLang="en-US"/>
          </a:p>
          <a:p>
            <a:r>
              <a:rPr lang="zh-CN" altLang="en-US"/>
              <a:t>TreeMap：对键进行排序，排序原理与TreeSet相同。</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HashMap</a:t>
            </a:r>
            <a:r>
              <a:rPr lang="zh-CN" altLang="en-US"/>
              <a:t>与</a:t>
            </a:r>
            <a:r>
              <a:rPr lang="en-US" altLang="zh-CN"/>
              <a:t>HashTale</a:t>
            </a:r>
            <a:r>
              <a:rPr lang="zh-CN" altLang="en-US"/>
              <a:t>的区别？</a:t>
            </a:r>
            <a:endParaRPr lang="zh-CN" altLang="en-US"/>
          </a:p>
        </p:txBody>
      </p:sp>
      <p:sp>
        <p:nvSpPr>
          <p:cNvPr id="3" name="内容占位符 2"/>
          <p:cNvSpPr>
            <a:spLocks noGrp="1"/>
          </p:cNvSpPr>
          <p:nvPr>
            <p:ph idx="1"/>
          </p:nvPr>
        </p:nvSpPr>
        <p:spPr/>
        <p:txBody>
          <a:bodyPr/>
          <a:p>
            <a:r>
              <a:rPr lang="zh-CN" altLang="en-US"/>
              <a:t>答：两者都是Map集合接口的子类，都可以为其进行实例化对象。</a:t>
            </a:r>
            <a:endParaRPr lang="zh-CN" altLang="en-US"/>
          </a:p>
          <a:p>
            <a:r>
              <a:rPr lang="zh-CN" altLang="en-US"/>
              <a:t>    HashMap：采用异步处理方式，性能更高，允许将key设置为null；</a:t>
            </a:r>
            <a:endParaRPr lang="zh-CN" altLang="en-US"/>
          </a:p>
          <a:p>
            <a:r>
              <a:rPr lang="zh-CN" altLang="en-US"/>
              <a:t>Hashtable：采用同步处理方式，性能较低，不允许将key设置为null；</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常用方法</a:t>
            </a:r>
            <a:endParaRPr lang="zh-CN" altLang="en-US"/>
          </a:p>
        </p:txBody>
      </p:sp>
      <p:pic>
        <p:nvPicPr>
          <p:cNvPr id="4" name="内容占位符 3"/>
          <p:cNvPicPr>
            <a:picLocks noChangeAspect="1"/>
          </p:cNvPicPr>
          <p:nvPr>
            <p:ph idx="1"/>
          </p:nvPr>
        </p:nvPicPr>
        <p:blipFill>
          <a:blip r:embed="rId1"/>
          <a:stretch>
            <a:fillRect/>
          </a:stretch>
        </p:blipFill>
        <p:spPr>
          <a:xfrm>
            <a:off x="518160" y="928370"/>
            <a:ext cx="10650855" cy="5377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217295" y="1049655"/>
            <a:ext cx="9450070" cy="32397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smtClean="0">
                <a:latin typeface="+mj-lt"/>
                <a:ea typeface="+mj-ea"/>
                <a:cs typeface="+mj-cs"/>
              </a:rPr>
              <a:t>谢谢大家！</a:t>
            </a:r>
            <a:endParaRPr lang="zh-CN" altLang="en-US" smtClean="0">
              <a:latin typeface="+mj-lt"/>
              <a:ea typeface="+mj-ea"/>
              <a:cs typeface="+mj-cs"/>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48605" y="50012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t>  </a:t>
            </a:r>
            <a:r>
              <a:rPr lang="zh-CN" altLang="en-US" sz="3600" dirty="0"/>
              <a:t>为什么出现集合类？</a:t>
            </a:r>
            <a:endParaRPr lang="zh-CN" altLang="en-US" sz="3600" dirty="0"/>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      面向对象语言对事物的体现都是以对象的形式，所以为了方便对多个对象的操作，就对对象进行存储，集合就是存储对象最常用的一种方式。</a:t>
            </a:r>
            <a:endParaRPr lang="en-US" altLang="zh-CN" dirty="0"/>
          </a:p>
          <a:p>
            <a:endParaRPr lang="en-US" altLang="zh-CN" dirty="0"/>
          </a:p>
          <a:p>
            <a:pPr marL="0" indent="0">
              <a:buNone/>
            </a:pPr>
            <a:r>
              <a:rPr lang="zh-CN" altLang="en-US" sz="3200" dirty="0"/>
              <a:t>集合类的特点：</a:t>
            </a:r>
            <a:endParaRPr lang="zh-CN" altLang="en-US" sz="3200" dirty="0"/>
          </a:p>
          <a:p>
            <a:pPr marL="0" indent="0">
              <a:buNone/>
            </a:pPr>
            <a:r>
              <a:rPr lang="zh-CN" altLang="en-US" sz="3200" dirty="0"/>
              <a:t>    </a:t>
            </a:r>
            <a:r>
              <a:rPr lang="zh-CN" altLang="en-US" dirty="0"/>
              <a:t> </a:t>
            </a:r>
            <a:r>
              <a:rPr lang="en-US" altLang="zh-CN" dirty="0"/>
              <a:t>1</a:t>
            </a:r>
            <a:r>
              <a:rPr lang="zh-CN" altLang="en-US" dirty="0"/>
              <a:t>、集合只用于存储对象，</a:t>
            </a:r>
            <a:endParaRPr lang="zh-CN" altLang="en-US" dirty="0"/>
          </a:p>
          <a:p>
            <a:pPr marL="0" indent="0">
              <a:buNone/>
            </a:pPr>
            <a:r>
              <a:rPr lang="en-US" altLang="zh-CN" dirty="0"/>
              <a:t>     2</a:t>
            </a:r>
            <a:r>
              <a:rPr lang="zh-CN" altLang="en-US" dirty="0"/>
              <a:t>、集合长度是可变的，</a:t>
            </a:r>
            <a:endParaRPr lang="zh-CN" altLang="en-US" dirty="0"/>
          </a:p>
          <a:p>
            <a:pPr marL="0" indent="0">
              <a:buNone/>
            </a:pPr>
            <a:r>
              <a:rPr lang="en-US" altLang="zh-CN" dirty="0"/>
              <a:t>     3</a:t>
            </a:r>
            <a:r>
              <a:rPr lang="zh-CN" altLang="en-US" dirty="0"/>
              <a:t>、集合可以存储不同类型的对象</a:t>
            </a:r>
            <a:endParaRPr lang="zh-CN" altLang="en-US" dirty="0"/>
          </a:p>
          <a:p>
            <a:endParaRPr lang="en-US" altLang="zh-CN"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50076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dirty="0"/>
              <a:t>集合类和数组的区别？</a:t>
            </a:r>
            <a:endParaRPr lang="zh-CN" altLang="en-US" dirty="0"/>
          </a:p>
        </p:txBody>
      </p:sp>
      <p:sp>
        <p:nvSpPr>
          <p:cNvPr id="6" name="文本框 5"/>
          <p:cNvSpPr txBox="1"/>
          <p:nvPr>
            <p:custDataLst>
              <p:tags r:id="rId2"/>
            </p:custDataLst>
          </p:nvPr>
        </p:nvSpPr>
        <p:spPr>
          <a:xfrm>
            <a:off x="838200" y="1824990"/>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集合类</a:t>
            </a:r>
            <a:endParaRPr lang="zh-CN" altLang="en-US" dirty="0"/>
          </a:p>
        </p:txBody>
      </p:sp>
      <p:sp>
        <p:nvSpPr>
          <p:cNvPr id="7" name="文本框 6"/>
          <p:cNvSpPr txBox="1"/>
          <p:nvPr>
            <p:custDataLst>
              <p:tags r:id="rId3"/>
            </p:custDataLst>
          </p:nvPr>
        </p:nvSpPr>
        <p:spPr>
          <a:xfrm>
            <a:off x="6172200" y="1825625"/>
            <a:ext cx="5181600" cy="4351338"/>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数组</a:t>
            </a:r>
            <a:endParaRPr lang="zh-CN" altLang="en-US" dirty="0"/>
          </a:p>
        </p:txBody>
      </p:sp>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48605" y="50012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t>二、集合框架</a:t>
            </a:r>
            <a:endParaRPr lang="zh-CN" altLang="en-US" dirty="0"/>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      集合框架是为表示和操作集合而规定的一种统一的标准的体系结构。</a:t>
            </a:r>
            <a:endParaRPr lang="en-US" altLang="zh-CN" dirty="0"/>
          </a:p>
          <a:p>
            <a:endParaRPr lang="en-US" altLang="zh-CN" dirty="0"/>
          </a:p>
          <a:p>
            <a:endParaRPr lang="en-US" altLang="zh-CN" dirty="0"/>
          </a:p>
          <a:p>
            <a:r>
              <a:rPr lang="en-US" altLang="zh-CN" dirty="0"/>
              <a:t>      任何集合框架都包含三大块内容：</a:t>
            </a:r>
            <a:endParaRPr lang="en-US" altLang="zh-CN" dirty="0"/>
          </a:p>
          <a:p>
            <a:r>
              <a:rPr lang="en-US" altLang="zh-CN" dirty="0"/>
              <a:t>       对外的接口、</a:t>
            </a:r>
            <a:endParaRPr lang="en-US" altLang="zh-CN" dirty="0"/>
          </a:p>
          <a:p>
            <a:r>
              <a:rPr lang="en-US" altLang="zh-CN" dirty="0"/>
              <a:t>       接口的实现</a:t>
            </a:r>
            <a:r>
              <a:rPr lang="zh-CN" altLang="en-US" dirty="0"/>
              <a:t>、</a:t>
            </a:r>
            <a:endParaRPr lang="zh-CN" altLang="en-US" dirty="0"/>
          </a:p>
          <a:p>
            <a:r>
              <a:rPr lang="en-US" altLang="zh-CN" dirty="0"/>
              <a:t>       对集合运算的算法</a:t>
            </a:r>
            <a:r>
              <a:rPr lang="zh-CN" altLang="en-US" dirty="0"/>
              <a:t>（添加，删除，查找、排序等）</a:t>
            </a:r>
            <a:endParaRPr lang="zh-CN" altLang="en-US" dirty="0"/>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p>
            <a:endParaRPr lang="zh-CN" altLang="en-US"/>
          </a:p>
        </p:txBody>
      </p:sp>
      <p:pic>
        <p:nvPicPr>
          <p:cNvPr id="5" name="图片 4" descr="111"/>
          <p:cNvPicPr>
            <a:picLocks noChangeAspect="1"/>
          </p:cNvPicPr>
          <p:nvPr/>
        </p:nvPicPr>
        <p:blipFill>
          <a:blip r:embed="rId1"/>
          <a:stretch>
            <a:fillRect/>
          </a:stretch>
        </p:blipFill>
        <p:spPr>
          <a:xfrm>
            <a:off x="1122045" y="198755"/>
            <a:ext cx="10233025" cy="5975350"/>
          </a:xfrm>
          <a:prstGeom prst="rect">
            <a:avLst/>
          </a:prstGeom>
        </p:spPr>
      </p:pic>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33400" y="500380"/>
            <a:ext cx="9996805" cy="544195"/>
          </a:xfrm>
          <a:prstGeom prst="rect">
            <a:avLst/>
          </a:prstGeom>
        </p:spPr>
        <p:txBody>
          <a:bodyPr anchor="ctr" anchorCtr="0">
            <a:normAutofit fontScale="70000"/>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t>集合框架的构成及分类</a:t>
            </a:r>
            <a:endParaRPr lang="zh-CN" altLang="en-US" dirty="0"/>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Lorem ipsum dolor sit amet, consectetur adipisicing elit, sed do eiusmod tempor incididunt ut labore et dolore magna aliqua. Ut enim ad minim veniam, quis nostrud exercitation ullamco laboris nisi ut aliquip ex ea commodo consequat.</a:t>
            </a:r>
            <a:endParaRPr lang="en-US" altLang="zh-CN" dirty="0"/>
          </a:p>
        </p:txBody>
      </p:sp>
      <p:pic>
        <p:nvPicPr>
          <p:cNvPr id="-2147482623" name="图片 -2147482624"/>
          <p:cNvPicPr>
            <a:picLocks noChangeAspect="1"/>
          </p:cNvPicPr>
          <p:nvPr/>
        </p:nvPicPr>
        <p:blipFill>
          <a:blip r:embed="rId3"/>
          <a:stretch>
            <a:fillRect/>
          </a:stretch>
        </p:blipFill>
        <p:spPr>
          <a:xfrm>
            <a:off x="839470" y="1226185"/>
            <a:ext cx="10514965" cy="495109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33365" y="50012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t>2.1 集合框架常用的接口</a:t>
            </a:r>
            <a:endParaRPr lang="en-US" altLang="zh-CN" dirty="0"/>
          </a:p>
        </p:txBody>
      </p:sp>
      <p:sp>
        <p:nvSpPr>
          <p:cNvPr id="3" name="文本框 2"/>
          <p:cNvSpPr txBox="1"/>
          <p:nvPr>
            <p:custDataLst>
              <p:tags r:id="rId2"/>
            </p:custDataLst>
          </p:nvPr>
        </p:nvSpPr>
        <p:spPr>
          <a:xfrm>
            <a:off x="838165"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600" dirty="0"/>
              <a:t>三个核心的接口：</a:t>
            </a:r>
            <a:r>
              <a:rPr lang="en-US" altLang="zh-CN" sz="3600" dirty="0">
                <a:solidFill>
                  <a:srgbClr val="FF0000"/>
                </a:solidFill>
              </a:rPr>
              <a:t>List </a:t>
            </a:r>
            <a:r>
              <a:rPr lang="zh-CN" altLang="en-US" sz="3600" dirty="0">
                <a:solidFill>
                  <a:srgbClr val="FF0000"/>
                </a:solidFill>
              </a:rPr>
              <a:t>、</a:t>
            </a:r>
            <a:r>
              <a:rPr lang="en-US" altLang="zh-CN" sz="3600" dirty="0">
                <a:solidFill>
                  <a:srgbClr val="FF0000"/>
                </a:solidFill>
              </a:rPr>
              <a:t>Set</a:t>
            </a:r>
            <a:r>
              <a:rPr lang="zh-CN" altLang="en-US" sz="3600" dirty="0"/>
              <a:t>和</a:t>
            </a:r>
            <a:r>
              <a:rPr lang="en-US" altLang="zh-CN" sz="3600" dirty="0">
                <a:solidFill>
                  <a:srgbClr val="FF0000"/>
                </a:solidFill>
              </a:rPr>
              <a:t>Map</a:t>
            </a:r>
            <a:endParaRPr lang="en-US" altLang="zh-CN" sz="3600" dirty="0">
              <a:solidFill>
                <a:srgbClr val="FF0000"/>
              </a:solidFill>
            </a:endParaRPr>
          </a:p>
          <a:p>
            <a:r>
              <a:rPr lang="zh-CN" altLang="en-US" dirty="0"/>
              <a:t>其中</a:t>
            </a:r>
            <a:r>
              <a:rPr lang="en-US" altLang="zh-CN" dirty="0"/>
              <a:t>List</a:t>
            </a:r>
            <a:r>
              <a:rPr lang="zh-CN" altLang="en-US" dirty="0"/>
              <a:t>和</a:t>
            </a:r>
            <a:r>
              <a:rPr lang="en-US" altLang="zh-CN" dirty="0"/>
              <a:t>Set</a:t>
            </a:r>
            <a:r>
              <a:rPr lang="zh-CN" altLang="en-US" dirty="0"/>
              <a:t>的父接口是</a:t>
            </a:r>
            <a:r>
              <a:rPr lang="en-US" altLang="zh-CN" dirty="0"/>
              <a:t>-----------</a:t>
            </a:r>
            <a:r>
              <a:rPr lang="en-US" altLang="zh-CN" dirty="0">
                <a:solidFill>
                  <a:srgbClr val="FF0000"/>
                </a:solidFill>
              </a:rPr>
              <a:t>-Collection</a:t>
            </a:r>
            <a:r>
              <a:rPr lang="zh-CN" altLang="en-US" dirty="0"/>
              <a:t>接口；</a:t>
            </a:r>
            <a:endParaRPr lang="zh-CN" altLang="en-US" dirty="0"/>
          </a:p>
          <a:p>
            <a:r>
              <a:rPr lang="zh-CN" altLang="en-US" dirty="0"/>
              <a:t>      </a:t>
            </a:r>
            <a:r>
              <a:rPr lang="en-US" altLang="zh-CN" dirty="0"/>
              <a:t>Collection</a:t>
            </a:r>
            <a:r>
              <a:rPr lang="zh-CN" altLang="en-US" dirty="0"/>
              <a:t>接口是</a:t>
            </a:r>
            <a:r>
              <a:rPr lang="zh-CN" altLang="en-US" b="1" u="sng" dirty="0">
                <a:solidFill>
                  <a:srgbClr val="00B050"/>
                </a:solidFill>
              </a:rPr>
              <a:t>存放单值集合</a:t>
            </a:r>
            <a:r>
              <a:rPr lang="zh-CN" altLang="en-US" dirty="0"/>
              <a:t>的最大接口，但是很少使用此接口进行开发，而是使用其子类List   Set接口操作。</a:t>
            </a:r>
            <a:r>
              <a:rPr lang="en-US" altLang="zh-CN" dirty="0"/>
              <a:t>List</a:t>
            </a:r>
            <a:r>
              <a:rPr lang="zh-CN" altLang="en-US" dirty="0"/>
              <a:t>和</a:t>
            </a:r>
            <a:r>
              <a:rPr lang="en-US" altLang="zh-CN" dirty="0"/>
              <a:t>Set</a:t>
            </a:r>
            <a:r>
              <a:rPr lang="zh-CN" altLang="en-US" dirty="0"/>
              <a:t>集合对</a:t>
            </a:r>
            <a:r>
              <a:rPr lang="en-US" altLang="zh-CN" dirty="0"/>
              <a:t>Collection</a:t>
            </a:r>
            <a:r>
              <a:rPr lang="zh-CN" altLang="en-US" dirty="0"/>
              <a:t>接口进行了大量功能扩充；</a:t>
            </a:r>
            <a:endParaRPr lang="zh-CN" altLang="en-US" dirty="0"/>
          </a:p>
          <a:p>
            <a:endParaRPr lang="zh-CN" altLang="en-US" dirty="0"/>
          </a:p>
          <a:p>
            <a:r>
              <a:rPr lang="en-US" altLang="zh-CN" dirty="0">
                <a:solidFill>
                  <a:srgbClr val="FF0000"/>
                </a:solidFill>
              </a:rPr>
              <a:t>Map</a:t>
            </a:r>
            <a:r>
              <a:rPr lang="zh-CN" altLang="en-US" dirty="0"/>
              <a:t>和</a:t>
            </a:r>
            <a:r>
              <a:rPr lang="en-US" altLang="zh-CN" dirty="0"/>
              <a:t>Collection</a:t>
            </a:r>
            <a:r>
              <a:rPr lang="zh-CN" altLang="en-US" dirty="0"/>
              <a:t>是平行关系，独成一体；</a:t>
            </a:r>
            <a:endParaRPr lang="zh-CN" altLang="en-US" dirty="0"/>
          </a:p>
          <a:p>
            <a:r>
              <a:rPr lang="en-US" altLang="zh-CN" dirty="0"/>
              <a:t>     Map</a:t>
            </a:r>
            <a:r>
              <a:rPr lang="zh-CN" altLang="en-US" dirty="0"/>
              <a:t>集合是</a:t>
            </a:r>
            <a:r>
              <a:rPr lang="zh-CN" altLang="en-US" b="1" dirty="0">
                <a:solidFill>
                  <a:srgbClr val="00B050"/>
                </a:solidFill>
              </a:rPr>
              <a:t>存放一对值</a:t>
            </a:r>
            <a:r>
              <a:rPr lang="zh-CN" altLang="en-US" dirty="0"/>
              <a:t>的最大接口，接口中的元素都是以键值对（</a:t>
            </a:r>
            <a:r>
              <a:rPr lang="en-US" altLang="zh-CN" dirty="0"/>
              <a:t>Key,Value</a:t>
            </a:r>
            <a:r>
              <a:rPr lang="zh-CN" altLang="en-US" dirty="0"/>
              <a:t>）形似保存的；</a:t>
            </a:r>
            <a:endParaRPr lang="zh-CN" altLang="en-US" dirty="0"/>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382270"/>
            <a:ext cx="10515600" cy="821055"/>
          </a:xfrm>
        </p:spPr>
        <p:txBody>
          <a:bodyPr>
            <a:normAutofit fontScale="90000"/>
          </a:bodyPr>
          <a:p>
            <a:r>
              <a:rPr lang="en-US" altLang="zh-CN" sz="4400" dirty="0">
                <a:sym typeface="+mn-ea"/>
              </a:rPr>
              <a:t>2.2 List接口及常用子类</a:t>
            </a:r>
            <a:r>
              <a:rPr lang="zh-CN" altLang="en-US" sz="4400" dirty="0">
                <a:sym typeface="+mn-ea"/>
              </a:rPr>
              <a:t>（元素可重复）</a:t>
            </a:r>
            <a:br>
              <a:rPr lang="en-US" altLang="zh-CN" dirty="0"/>
            </a:br>
            <a:endParaRPr lang="zh-CN" altLang="en-US"/>
          </a:p>
        </p:txBody>
      </p:sp>
      <p:sp>
        <p:nvSpPr>
          <p:cNvPr id="3" name="文本框 2"/>
          <p:cNvSpPr txBox="1"/>
          <p:nvPr>
            <p:custDataLst>
              <p:tags r:id="rId1"/>
            </p:custDataLst>
          </p:nvPr>
        </p:nvSpPr>
        <p:spPr>
          <a:xfrm>
            <a:off x="838200" y="1061085"/>
            <a:ext cx="10515600" cy="511619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ym typeface="+mn-ea"/>
              </a:rPr>
              <a:t>List接口---&gt;它是collection接口的子接口。</a:t>
            </a:r>
            <a:endParaRPr lang="en-US" altLang="zh-CN" dirty="0"/>
          </a:p>
          <a:p>
            <a:r>
              <a:rPr lang="en-US" altLang="zh-CN" dirty="0">
                <a:sym typeface="+mn-ea"/>
              </a:rPr>
              <a:t>特点：大量的扩充了collection集合当中的内容</a:t>
            </a:r>
            <a:r>
              <a:rPr lang="zh-CN" altLang="en-US" dirty="0">
                <a:sym typeface="+mn-ea"/>
              </a:rPr>
              <a:t>，</a:t>
            </a:r>
            <a:endParaRPr lang="zh-CN" altLang="en-US" dirty="0"/>
          </a:p>
          <a:p>
            <a:r>
              <a:rPr lang="en-US" altLang="zh-CN" dirty="0">
                <a:sym typeface="+mn-ea"/>
              </a:rPr>
              <a:t>          </a:t>
            </a:r>
            <a:r>
              <a:rPr lang="en-US" altLang="zh-CN" dirty="0">
                <a:solidFill>
                  <a:srgbClr val="FF0000"/>
                </a:solidFill>
                <a:sym typeface="+mn-ea"/>
              </a:rPr>
              <a:t>允许元素重复</a:t>
            </a:r>
            <a:r>
              <a:rPr lang="zh-CN" altLang="en-US" dirty="0">
                <a:solidFill>
                  <a:srgbClr val="FF0000"/>
                </a:solidFill>
                <a:sym typeface="+mn-ea"/>
              </a:rPr>
              <a:t>；</a:t>
            </a:r>
            <a:endParaRPr lang="zh-CN" altLang="en-US" dirty="0">
              <a:solidFill>
                <a:srgbClr val="FF0000"/>
              </a:solidFill>
            </a:endParaRPr>
          </a:p>
          <a:p>
            <a:r>
              <a:rPr lang="zh-CN" altLang="en-US" dirty="0">
                <a:solidFill>
                  <a:schemeClr val="tx1">
                    <a:lumMod val="95000"/>
                    <a:lumOff val="5000"/>
                  </a:schemeClr>
                </a:solidFill>
                <a:sym typeface="+mn-ea"/>
              </a:rPr>
              <a:t>此接口下有三个常用的子类</a:t>
            </a:r>
            <a:endParaRPr lang="zh-CN" altLang="en-US" dirty="0">
              <a:solidFill>
                <a:schemeClr val="tx1">
                  <a:lumMod val="95000"/>
                  <a:lumOff val="5000"/>
                </a:schemeClr>
              </a:solidFill>
            </a:endParaRPr>
          </a:p>
          <a:p>
            <a:r>
              <a:rPr lang="zh-CN" altLang="en-US" dirty="0">
                <a:solidFill>
                  <a:schemeClr val="tx1">
                    <a:lumMod val="95000"/>
                    <a:lumOff val="5000"/>
                  </a:schemeClr>
                </a:solidFill>
                <a:sym typeface="+mn-ea"/>
              </a:rPr>
              <a:t>      </a:t>
            </a:r>
            <a:r>
              <a:rPr lang="zh-CN" altLang="en-US" dirty="0">
                <a:solidFill>
                  <a:srgbClr val="FF0000"/>
                </a:solidFill>
                <a:sym typeface="+mn-ea"/>
              </a:rPr>
              <a:t> vector</a:t>
            </a:r>
            <a:r>
              <a:rPr lang="zh-CN" altLang="en-US" dirty="0">
                <a:solidFill>
                  <a:schemeClr val="tx1">
                    <a:lumMod val="95000"/>
                    <a:lumOff val="5000"/>
                  </a:schemeClr>
                </a:solidFill>
                <a:sym typeface="+mn-ea"/>
              </a:rPr>
              <a:t>:它是JDK1.0版本推出的，它是线程同步安全的，但是运行效率要低，它已经被ArrayList替代。</a:t>
            </a:r>
            <a:endParaRPr lang="zh-CN" altLang="en-US" dirty="0">
              <a:solidFill>
                <a:schemeClr val="tx1">
                  <a:lumMod val="95000"/>
                  <a:lumOff val="5000"/>
                </a:schemeClr>
              </a:solidFill>
            </a:endParaRPr>
          </a:p>
          <a:p>
            <a:r>
              <a:rPr lang="zh-CN" altLang="en-US" dirty="0">
                <a:solidFill>
                  <a:schemeClr val="tx1">
                    <a:lumMod val="95000"/>
                    <a:lumOff val="5000"/>
                  </a:schemeClr>
                </a:solidFill>
                <a:sym typeface="+mn-ea"/>
              </a:rPr>
              <a:t>     </a:t>
            </a:r>
            <a:r>
              <a:rPr lang="zh-CN" altLang="en-US" dirty="0">
                <a:solidFill>
                  <a:srgbClr val="FF0000"/>
                </a:solidFill>
                <a:sym typeface="+mn-ea"/>
              </a:rPr>
              <a:t> ArrayList:</a:t>
            </a:r>
            <a:r>
              <a:rPr lang="zh-CN" altLang="en-US" dirty="0">
                <a:solidFill>
                  <a:schemeClr val="tx1">
                    <a:lumMod val="95000"/>
                    <a:lumOff val="5000"/>
                  </a:schemeClr>
                </a:solidFill>
                <a:sym typeface="+mn-ea"/>
              </a:rPr>
              <a:t>它是JDK1.2版本推出的  它是线程异步不安全的，但是运行效率高。</a:t>
            </a:r>
            <a:endParaRPr lang="zh-CN" altLang="en-US" dirty="0">
              <a:solidFill>
                <a:schemeClr val="tx1">
                  <a:lumMod val="95000"/>
                  <a:lumOff val="5000"/>
                </a:schemeClr>
              </a:solidFill>
            </a:endParaRPr>
          </a:p>
          <a:p>
            <a:r>
              <a:rPr lang="zh-CN" altLang="en-US" dirty="0">
                <a:solidFill>
                  <a:schemeClr val="tx1">
                    <a:lumMod val="95000"/>
                    <a:lumOff val="5000"/>
                  </a:schemeClr>
                </a:solidFill>
                <a:sym typeface="+mn-ea"/>
              </a:rPr>
              <a:t>     </a:t>
            </a:r>
            <a:r>
              <a:rPr lang="en-US" altLang="zh-CN" dirty="0">
                <a:solidFill>
                  <a:srgbClr val="FF0000"/>
                </a:solidFill>
                <a:sym typeface="+mn-ea"/>
              </a:rPr>
              <a:t>LinkedList</a:t>
            </a:r>
            <a:r>
              <a:rPr lang="zh-CN" altLang="en-US" dirty="0">
                <a:solidFill>
                  <a:schemeClr val="tx1">
                    <a:lumMod val="95000"/>
                    <a:lumOff val="5000"/>
                  </a:schemeClr>
                </a:solidFill>
                <a:sym typeface="+mn-ea"/>
              </a:rPr>
              <a:t>：表示的是一个链表的操作类，即Java中已经为开发者提供好了一个链表程序，直接使用即可</a:t>
            </a:r>
            <a:endParaRPr lang="zh-CN" altLang="en-US" dirty="0">
              <a:solidFill>
                <a:schemeClr val="tx1">
                  <a:lumMod val="95000"/>
                  <a:lumOff val="5000"/>
                </a:schemeClr>
              </a:solidFill>
            </a:endParaRPr>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1"/>
  <p:tag name="KSO_WM_UNIT_ID" val="custom160162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2"/>
  <p:tag name="KSO_WM_UNIT_ID" val="custom160162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3.xml><?xml version="1.0" encoding="utf-8"?>
<p:tagLst xmlns:p="http://schemas.openxmlformats.org/presentationml/2006/main">
  <p:tag name="KSO_WM_TEMPLATE_CATEGORY" val="custom"/>
  <p:tag name="KSO_WM_TEMPLATE_INDEX" val="160162"/>
  <p:tag name="KSO_WM_TAG_VERSION" val="1.0"/>
  <p:tag name="KSO_WM_SLIDE_ID" val="custom160162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1"/>
  <p:tag name="KSO_WM_UNIT_ID" val="custom160162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EMPLATE_CATEGORY" val="custom"/>
  <p:tag name="KSO_WM_TEMPLATE_INDEX" val="160162"/>
  <p:tag name="KSO_WM_TAG_VERSION" val="1.0"/>
  <p:tag name="KSO_WM_SLIDE_ID" val="custom160162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7.xml><?xml version="1.0" encoding="utf-8"?>
<p:tagLst xmlns:p="http://schemas.openxmlformats.org/presentationml/2006/main">
  <p:tag name="KSO_WM_TEMPLATE_CATEGORY" val="custom"/>
  <p:tag name="KSO_WM_TEMPLATE_INDEX" val="160162"/>
  <p:tag name="KSO_WM_TAG_VERSION" val="1.0"/>
  <p:tag name="KSO_WM_SLIDE_ID" val="custom160162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1"/>
  <p:tag name="KSO_WM_UNIT_ID" val="custom160162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62"/>
  <p:tag name="KSO_WM_UNIT_TYPE" val="b"/>
  <p:tag name="KSO_WM_UNIT_INDEX" val="1"/>
  <p:tag name="KSO_WM_UNIT_ID" val="custom160162_1*b*1"/>
  <p:tag name="KSO_WM_UNIT_CLEAR" val="1"/>
  <p:tag name="KSO_WM_UNIT_LAYERLEVEL" val="1"/>
  <p:tag name="KSO_WM_UNIT_VALUE" val="111"/>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EMPLATE_CATEGORY" val="custom"/>
  <p:tag name="KSO_WM_TEMPLATE_INDEX" val="160162"/>
  <p:tag name="KSO_WM_TAG_VERSION" val="1.0"/>
  <p:tag name="KSO_WM_SLIDE_ID" val="custom160162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1"/>
  <p:tag name="KSO_WM_UNIT_ID" val="custom160162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EMPLATE_CATEGORY" val="custom"/>
  <p:tag name="KSO_WM_TEMPLATE_INDEX" val="160162"/>
  <p:tag name="KSO_WM_TAG_VERSION" val="1.0"/>
  <p:tag name="KSO_WM_SLIDE_ID" val="custom160162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1"/>
  <p:tag name="KSO_WM_UNIT_ID" val="custom160162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EMPLATE_CATEGORY" val="custom"/>
  <p:tag name="KSO_WM_TEMPLATE_INDEX" val="160162"/>
  <p:tag name="KSO_WM_TAG_VERSION" val="1.0"/>
  <p:tag name="KSO_WM_SLIDE_ID" val="custom160162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1"/>
  <p:tag name="KSO_WM_UNIT_ID" val="custom160162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KSO_WM_TEMPLATE_CATEGORY" val="custom"/>
  <p:tag name="KSO_WM_TEMPLATE_INDEX" val="160162"/>
  <p:tag name="KSO_WM_TAG_VERSION" val="1.0"/>
  <p:tag name="KSO_WM_SLIDE_ID" val="custom160162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30*a*1"/>
  <p:tag name="KSO_WM_UNIT_CLEAR" val="1"/>
  <p:tag name="KSO_WM_UNIT_LAYERLEVEL" val="1"/>
  <p:tag name="KSO_WM_UNIT_VALUE" val="8"/>
  <p:tag name="KSO_WM_UNIT_ISCONTENTSTITLE" val="0"/>
  <p:tag name="KSO_WM_UNIT_HIGHLIGHT" val="0"/>
  <p:tag name="KSO_WM_UNIT_COMPATIBLE" val="0"/>
  <p:tag name="KSO_WM_UNIT_PRESET_TEXT" val="谢谢大家！"/>
</p:tagLst>
</file>

<file path=ppt/tags/tag3.xml><?xml version="1.0" encoding="utf-8"?>
<p:tagLst xmlns:p="http://schemas.openxmlformats.org/presentationml/2006/main">
  <p:tag name="KSO_WM_TEMPLATE_THUMBS_INDEX" val="1、6、8、12、20、21、22、23、25"/>
  <p:tag name="KSO_WM_TEMPLATE_CATEGORY" val="custom"/>
  <p:tag name="KSO_WM_TEMPLATE_INDEX" val="160162"/>
  <p:tag name="KSO_WM_TAG_VERSION" val="1.0"/>
  <p:tag name="KSO_WM_SLIDE_ID" val="custom160162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p="http://schemas.openxmlformats.org/presentationml/2006/main">
  <p:tag name="KSO_WM_TEMPLATE_CATEGORY" val="custom"/>
  <p:tag name="KSO_WM_TEMPLATE_INDEX" val="160162"/>
  <p:tag name="KSO_WM_TAG_VERSION" val="1.0"/>
  <p:tag name="KSO_WM_SLIDE_ID" val="custom160162_29"/>
  <p:tag name="KSO_WM_SLIDE_INDEX" val="29"/>
  <p:tag name="KSO_WM_SLIDE_ITEM_CNT" val="1"/>
  <p:tag name="KSO_WM_SLIDE_LAYOUT" val="a"/>
  <p:tag name="KSO_WM_SLIDE_LAYOUT_CNT" val="1"/>
  <p:tag name="KSO_WM_SLIDE_TYPE" val="endPage"/>
  <p:tag name="KSO_WM_BEAUTIFY_FLAG" val="#wm#"/>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1"/>
  <p:tag name="KSO_WM_UNIT_ID" val="custom160162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EMPLATE_CATEGORY" val="custom"/>
  <p:tag name="KSO_WM_TEMPLATE_INDEX" val="160162"/>
  <p:tag name="KSO_WM_TAG_VERSION" val="1.0"/>
  <p:tag name="KSO_WM_SLIDE_ID" val="custom160162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1"/>
  <p:tag name="KSO_WM_UNIT_ID" val="custom160162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EMPLATE_CATEGORY" val="custom"/>
  <p:tag name="KSO_WM_TEMPLATE_INDEX" val="160162"/>
  <p:tag name="KSO_WM_TAG_VERSION" val="1.0"/>
  <p:tag name="KSO_WM_SLIDE_ID" val="custom160162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1_Office 主题">
  <a:themeElements>
    <a:clrScheme name="自定义 125">
      <a:dk1>
        <a:sysClr val="windowText" lastClr="000000"/>
      </a:dk1>
      <a:lt1>
        <a:sysClr val="window" lastClr="FFFFFF"/>
      </a:lt1>
      <a:dk2>
        <a:srgbClr val="44546A"/>
      </a:dk2>
      <a:lt2>
        <a:srgbClr val="E7E6E6"/>
      </a:lt2>
      <a:accent1>
        <a:srgbClr val="0070BE"/>
      </a:accent1>
      <a:accent2>
        <a:srgbClr val="7F7F7F"/>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4344</Words>
  <Application>WPS 演示</Application>
  <PresentationFormat>宽屏</PresentationFormat>
  <Paragraphs>189</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黑体</vt:lpstr>
      <vt:lpstr>微软雅黑</vt:lpstr>
      <vt:lpstr>Calibri</vt:lpstr>
      <vt:lpstr>Courier New</vt:lpstr>
      <vt:lpstr>1_Office 主题</vt:lpstr>
      <vt:lpstr>第十二节 集合框架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123</cp:lastModifiedBy>
  <cp:revision>25</cp:revision>
  <dcterms:created xsi:type="dcterms:W3CDTF">2016-10-22T13:13:00Z</dcterms:created>
  <dcterms:modified xsi:type="dcterms:W3CDTF">2016-10-23T10:51:24Z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