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257" r:id="rId6"/>
    <p:sldId id="285" r:id="rId7"/>
    <p:sldId id="286" r:id="rId8"/>
    <p:sldId id="287" r:id="rId9"/>
    <p:sldId id="258" r:id="rId10"/>
    <p:sldId id="315" r:id="rId11"/>
    <p:sldId id="259" r:id="rId12"/>
    <p:sldId id="316" r:id="rId13"/>
    <p:sldId id="317" r:id="rId14"/>
    <p:sldId id="318" r:id="rId15"/>
    <p:sldId id="319" r:id="rId16"/>
    <p:sldId id="320" r:id="rId17"/>
    <p:sldId id="321" r:id="rId18"/>
    <p:sldId id="322" r:id="rId19"/>
    <p:sldId id="323" r:id="rId20"/>
    <p:sldId id="324" r:id="rId21"/>
    <p:sldId id="284"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buFont typeface="Arial" panose="020B0604020202020204" pitchFamily="34" charset="0"/>
              <a:buNone/>
            </a:pPr>
            <a:fld id="{AB76A2CE-82D0-43F8-9080-B00444351D9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CD767"/>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66701" y="1028700"/>
            <a:ext cx="5489902" cy="5829300"/>
          </a:xfrm>
          <a:prstGeom prst="rect">
            <a:avLst/>
          </a:prstGeom>
        </p:spPr>
      </p:pic>
      <p:sp>
        <p:nvSpPr>
          <p:cNvPr id="4" name="日期占位符 3"/>
          <p:cNvSpPr>
            <a:spLocks noGrp="1"/>
          </p:cNvSpPr>
          <p:nvPr>
            <p:ph type="dt" sz="half" idx="10"/>
          </p:nvPr>
        </p:nvSpPr>
        <p:spPr>
          <a:xfrm>
            <a:off x="838200" y="6394450"/>
            <a:ext cx="2743200" cy="365125"/>
          </a:xfrm>
        </p:spPr>
        <p:txBody>
          <a:bodyPr/>
          <a:lstStyle>
            <a:lvl1pPr>
              <a:defRPr>
                <a:solidFill>
                  <a:schemeClr val="tx1"/>
                </a:solidFill>
              </a:defRPr>
            </a:lvl1pPr>
          </a:lstStyle>
          <a:p>
            <a:fld id="{C9E60F58-3108-4415-857A-6D0360DF626E}" type="datetimeFigureOut">
              <a:rPr lang="zh-CN" altLang="en-US" smtClean="0"/>
            </a:fld>
            <a:endParaRPr lang="zh-CN" altLang="en-US"/>
          </a:p>
        </p:txBody>
      </p:sp>
      <p:sp>
        <p:nvSpPr>
          <p:cNvPr id="5" name="页脚占位符 4"/>
          <p:cNvSpPr>
            <a:spLocks noGrp="1"/>
          </p:cNvSpPr>
          <p:nvPr>
            <p:ph type="ftr" sz="quarter" idx="11"/>
          </p:nvPr>
        </p:nvSpPr>
        <p:spPr>
          <a:xfrm>
            <a:off x="4038600" y="6394450"/>
            <a:ext cx="4114800" cy="365125"/>
          </a:xfrm>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a:xfrm>
            <a:off x="8610600" y="6394450"/>
            <a:ext cx="2743200" cy="365125"/>
          </a:xfrm>
        </p:spPr>
        <p:txBody>
          <a:bodyPr/>
          <a:lstStyle>
            <a:lvl1pPr>
              <a:defRPr>
                <a:solidFill>
                  <a:schemeClr val="tx1"/>
                </a:solidFill>
              </a:defRPr>
            </a:lvl1pPr>
          </a:lstStyle>
          <a:p>
            <a:fld id="{4AE85CE2-CEAD-46BB-861E-7D62265DC969}" type="slidenum">
              <a:rPr lang="zh-CN" altLang="en-US" smtClean="0"/>
            </a:fld>
            <a:endParaRPr lang="zh-CN" altLang="en-US"/>
          </a:p>
        </p:txBody>
      </p:sp>
      <p:sp>
        <p:nvSpPr>
          <p:cNvPr id="3" name="副标题 2"/>
          <p:cNvSpPr>
            <a:spLocks noGrp="1"/>
          </p:cNvSpPr>
          <p:nvPr>
            <p:ph type="subTitle" idx="1"/>
          </p:nvPr>
        </p:nvSpPr>
        <p:spPr>
          <a:xfrm>
            <a:off x="5756603" y="4965155"/>
            <a:ext cx="6224401" cy="734638"/>
          </a:xfrm>
        </p:spPr>
        <p:txBody>
          <a:bodyPr anchor="ctr">
            <a:normAutofit/>
          </a:bodyPr>
          <a:lstStyle>
            <a:lvl1pPr marL="0" indent="0" algn="ctr">
              <a:lnSpc>
                <a:spcPct val="150000"/>
              </a:lnSpc>
              <a:buNone/>
              <a:defRPr sz="2400" b="0">
                <a:ln>
                  <a:noFill/>
                </a:ln>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2" name="标题 1"/>
          <p:cNvSpPr>
            <a:spLocks noGrp="1"/>
          </p:cNvSpPr>
          <p:nvPr>
            <p:ph type="ctrTitle"/>
          </p:nvPr>
        </p:nvSpPr>
        <p:spPr>
          <a:xfrm>
            <a:off x="5756604" y="2048462"/>
            <a:ext cx="6224400" cy="2761077"/>
          </a:xfrm>
          <a:noFill/>
          <a:ln w="3175">
            <a:noFill/>
          </a:ln>
        </p:spPr>
        <p:txBody>
          <a:bodyPr anchor="ctr">
            <a:noAutofit/>
          </a:bodyPr>
          <a:lstStyle>
            <a:lvl1pPr algn="ctr">
              <a:lnSpc>
                <a:spcPct val="150000"/>
              </a:lnSpc>
              <a:defRPr sz="4400" b="1">
                <a:ln w="3175">
                  <a:solidFill>
                    <a:schemeClr val="accent1"/>
                  </a:solidFill>
                </a:ln>
                <a:solidFill>
                  <a:schemeClr val="accent1"/>
                </a:solidFill>
                <a:effectLst/>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EF906490-237C-474C-BA2E-D98840BC1F8F}" type="slidenum">
              <a:rPr lang="zh-CN" altLang="en-US" smtClean="0"/>
            </a:fld>
            <a:endParaRPr lang="zh-CN" altLang="en-US"/>
          </a:p>
        </p:txBody>
      </p:sp>
      <p:sp>
        <p:nvSpPr>
          <p:cNvPr id="7" name="内容占位符 6"/>
          <p:cNvSpPr>
            <a:spLocks noGrp="1"/>
          </p:cNvSpPr>
          <p:nvPr>
            <p:ph sz="quarter" idx="13" hasCustomPrompt="1"/>
          </p:nvPr>
        </p:nvSpPr>
        <p:spPr>
          <a:xfrm>
            <a:off x="838800" y="363600"/>
            <a:ext cx="10515600" cy="5810400"/>
          </a:xfrm>
        </p:spPr>
        <p:txBody>
          <a:bodyPr>
            <a:normAutofit/>
          </a:bodyPr>
          <a:lstStyle>
            <a:lvl1pPr marL="342900" indent="-342900">
              <a:buFont typeface="Arial" panose="020B0604020202020204" pitchFamily="34" charset="0"/>
              <a:buChar char="•"/>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CD76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98450"/>
            <a:ext cx="8330400" cy="892175"/>
          </a:xfrm>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2700000" y="2059200"/>
            <a:ext cx="8312400" cy="1990800"/>
          </a:xfrm>
        </p:spPr>
        <p:txBody>
          <a:bodyPr>
            <a:normAutofit/>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solidFill>
                  <a:schemeClr val="tx1"/>
                </a:solidFill>
              </a:defRPr>
            </a:lvl1p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EF906490-237C-474C-BA2E-D98840BC1F8F}" type="slidenum">
              <a:rPr lang="zh-CN" altLang="en-US" smtClean="0"/>
            </a:fld>
            <a:endParaRPr lang="zh-CN" altLang="en-US"/>
          </a:p>
        </p:txBody>
      </p:sp>
      <p:sp>
        <p:nvSpPr>
          <p:cNvPr id="3" name="文本占位符 2"/>
          <p:cNvSpPr>
            <a:spLocks noGrp="1"/>
          </p:cNvSpPr>
          <p:nvPr>
            <p:ph type="body" idx="1"/>
          </p:nvPr>
        </p:nvSpPr>
        <p:spPr>
          <a:xfrm>
            <a:off x="2861916" y="4142197"/>
            <a:ext cx="6468168" cy="641910"/>
          </a:xfrm>
          <a:noFill/>
        </p:spPr>
        <p:txBody>
          <a:bodyPr anchor="ctr">
            <a:normAutofit/>
          </a:bodyPr>
          <a:lstStyle>
            <a:lvl1pPr marL="0" indent="0" algn="ctr">
              <a:lnSpc>
                <a:spcPct val="150000"/>
              </a:lnSpc>
              <a:buNone/>
              <a:defRPr sz="20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2" name="标题 1"/>
          <p:cNvSpPr>
            <a:spLocks noGrp="1"/>
          </p:cNvSpPr>
          <p:nvPr>
            <p:ph type="title"/>
          </p:nvPr>
        </p:nvSpPr>
        <p:spPr>
          <a:xfrm>
            <a:off x="2861917" y="1961666"/>
            <a:ext cx="6468167" cy="2063645"/>
          </a:xfrm>
          <a:noFill/>
        </p:spPr>
        <p:txBody>
          <a:bodyPr lIns="0" anchor="ctr">
            <a:noAutofit/>
          </a:bodyPr>
          <a:lstStyle>
            <a:lvl1pPr algn="ctr">
              <a:lnSpc>
                <a:spcPct val="150000"/>
              </a:lnSpc>
              <a:defRPr sz="4400">
                <a:solidFill>
                  <a:schemeClr val="accent1"/>
                </a:solidFill>
              </a:defRPr>
            </a:lvl1pPr>
          </a:lstStyle>
          <a:p>
            <a:r>
              <a:rPr lang="zh-CN" altLang="en-US" dirty="0" smtClean="0"/>
              <a:t>单击此处编辑母版标题样式</a:t>
            </a:r>
            <a:endParaRPr lang="zh-CN" altLang="en-US" dirty="0"/>
          </a:p>
        </p:txBody>
      </p:sp>
      <p:cxnSp>
        <p:nvCxnSpPr>
          <p:cNvPr id="8" name="直接连接符 7"/>
          <p:cNvCxnSpPr/>
          <p:nvPr/>
        </p:nvCxnSpPr>
        <p:spPr>
          <a:xfrm flipV="1">
            <a:off x="0" y="4669394"/>
            <a:ext cx="2188606" cy="218860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10109359" y="1998638"/>
            <a:ext cx="871473" cy="877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799028" y="2658471"/>
            <a:ext cx="1531202" cy="1531202"/>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695325" y="3773978"/>
            <a:ext cx="1181994" cy="11819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246407" y="2269559"/>
            <a:ext cx="465513" cy="465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FFFF"/>
                </a:solidFill>
                <a:latin typeface="+mj-ea"/>
                <a:ea typeface="+mj-ea"/>
              </a:rPr>
              <a:t>第</a:t>
            </a:r>
            <a:endParaRPr lang="zh-CN" altLang="en-US" sz="2000" dirty="0">
              <a:solidFill>
                <a:srgbClr val="FFFFFF"/>
              </a:solidFill>
              <a:latin typeface="+mj-ea"/>
              <a:ea typeface="+mj-ea"/>
            </a:endParaRPr>
          </a:p>
        </p:txBody>
      </p:sp>
      <p:sp>
        <p:nvSpPr>
          <p:cNvPr id="43" name="椭圆 42"/>
          <p:cNvSpPr/>
          <p:nvPr/>
        </p:nvSpPr>
        <p:spPr>
          <a:xfrm>
            <a:off x="1822806" y="3392297"/>
            <a:ext cx="465513" cy="465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FFFF"/>
                </a:solidFill>
                <a:latin typeface="+mj-ea"/>
                <a:ea typeface="+mj-ea"/>
              </a:rPr>
              <a:t>一</a:t>
            </a:r>
            <a:endParaRPr lang="zh-CN" altLang="en-US" sz="2000" dirty="0">
              <a:solidFill>
                <a:srgbClr val="FFFFFF"/>
              </a:solidFill>
              <a:latin typeface="+mj-ea"/>
              <a:ea typeface="+mj-ea"/>
            </a:endParaRPr>
          </a:p>
        </p:txBody>
      </p:sp>
      <p:sp>
        <p:nvSpPr>
          <p:cNvPr id="44" name="椭圆 43"/>
          <p:cNvSpPr/>
          <p:nvPr/>
        </p:nvSpPr>
        <p:spPr>
          <a:xfrm>
            <a:off x="2101968" y="4286273"/>
            <a:ext cx="465513" cy="465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FFFF"/>
                </a:solidFill>
                <a:latin typeface="+mj-ea"/>
                <a:ea typeface="+mj-ea"/>
              </a:rPr>
              <a:t>章</a:t>
            </a:r>
            <a:endParaRPr lang="zh-CN" altLang="en-US" sz="2000" dirty="0">
              <a:solidFill>
                <a:srgbClr val="FFFFFF"/>
              </a:solidFill>
              <a:latin typeface="+mj-ea"/>
              <a:ea typeface="+mj-ea"/>
            </a:endParaRPr>
          </a:p>
        </p:txBody>
      </p:sp>
      <p:cxnSp>
        <p:nvCxnSpPr>
          <p:cNvPr id="15" name="直接连接符 14"/>
          <p:cNvCxnSpPr/>
          <p:nvPr/>
        </p:nvCxnSpPr>
        <p:spPr>
          <a:xfrm flipV="1">
            <a:off x="10239911" y="105307"/>
            <a:ext cx="1893331" cy="18933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0708003" y="372007"/>
            <a:ext cx="774027" cy="77402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298450"/>
            <a:ext cx="8330400" cy="892175"/>
          </a:xfr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2700000" y="1670400"/>
            <a:ext cx="8312400" cy="1990800"/>
          </a:xfrm>
        </p:spPr>
        <p:txBody>
          <a:bodyPr>
            <a:normAutofit/>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内容占位符 3"/>
          <p:cNvSpPr>
            <a:spLocks noGrp="1"/>
          </p:cNvSpPr>
          <p:nvPr>
            <p:ph sz="half" idx="2" hasCustomPrompt="1"/>
          </p:nvPr>
        </p:nvSpPr>
        <p:spPr>
          <a:xfrm>
            <a:off x="2700000" y="3801600"/>
            <a:ext cx="8312400" cy="1990800"/>
          </a:xfrm>
        </p:spPr>
        <p:txBody>
          <a:bodyPr>
            <a:normAutofit/>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8902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4935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9" y="2505075"/>
            <a:ext cx="4935370" cy="3318209"/>
          </a:xfrm>
        </p:spPr>
        <p:txBody>
          <a:bodyPr>
            <a:normAutofit/>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文本占位符 4"/>
          <p:cNvSpPr>
            <a:spLocks noGrp="1"/>
          </p:cNvSpPr>
          <p:nvPr>
            <p:ph type="body" sz="quarter" idx="3"/>
          </p:nvPr>
        </p:nvSpPr>
        <p:spPr>
          <a:xfrm>
            <a:off x="6418200" y="1726031"/>
            <a:ext cx="4935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hasCustomPrompt="1"/>
          </p:nvPr>
        </p:nvSpPr>
        <p:spPr>
          <a:xfrm>
            <a:off x="6418200" y="2549943"/>
            <a:ext cx="4935600" cy="3318209"/>
          </a:xfrm>
        </p:spPr>
        <p:txBody>
          <a:bodyPr>
            <a:normAutofit/>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7" name="日期占位符 6"/>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E85CE2-CEAD-46BB-861E-7D62265DC9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30400" y="2526632"/>
            <a:ext cx="8331200" cy="1804736"/>
          </a:xfrm>
          <a:noFill/>
        </p:spPr>
        <p:txBody>
          <a:bodyPr>
            <a:normAutofit/>
          </a:bodyPr>
          <a:lstStyle>
            <a:lvl1pPr algn="ctr">
              <a:defRPr sz="6000">
                <a:solidFill>
                  <a:schemeClr val="accent1"/>
                </a:solidFill>
              </a:defRPr>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199"/>
            <a:ext cx="4165200" cy="16020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7" y="2059200"/>
            <a:ext cx="4165200"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normAutofit/>
          </a:bodyPr>
          <a:lstStyle>
            <a:lvl1pPr>
              <a:defRPr sz="3200"/>
            </a:lvl1p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normAutofit/>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D767"/>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396999"/>
            <a:ext cx="10515600" cy="4732867"/>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90216"/>
            <a:ext cx="2743200" cy="365125"/>
          </a:xfrm>
          <a:prstGeom prst="rect">
            <a:avLst/>
          </a:prstGeom>
        </p:spPr>
        <p:txBody>
          <a:bodyPr vert="horz" lIns="91440" tIns="45720" rIns="91440" bIns="45720" rtlCol="0" anchor="ctr">
            <a:normAutofit/>
          </a:bodyPr>
          <a:lstStyle>
            <a:lvl1pPr algn="l">
              <a:defRPr sz="1500">
                <a:solidFill>
                  <a:schemeClr val="tx1"/>
                </a:solidFill>
              </a:defRPr>
            </a:lvl1pPr>
          </a:lstStyle>
          <a:p>
            <a:fld id="{13D0CE79-49FB-443D-BEF8-6B709DE8FD0C}" type="datetimeFigureOut">
              <a:rPr lang="zh-CN" altLang="en-US" smtClean="0"/>
            </a:fld>
            <a:endParaRPr lang="zh-CN" altLang="en-US"/>
          </a:p>
        </p:txBody>
      </p:sp>
      <p:sp>
        <p:nvSpPr>
          <p:cNvPr id="5" name="页脚占位符 4"/>
          <p:cNvSpPr>
            <a:spLocks noGrp="1"/>
          </p:cNvSpPr>
          <p:nvPr>
            <p:ph type="ftr" sz="quarter" idx="3"/>
          </p:nvPr>
        </p:nvSpPr>
        <p:spPr>
          <a:xfrm>
            <a:off x="4038600" y="6390216"/>
            <a:ext cx="4114800" cy="365125"/>
          </a:xfrm>
          <a:prstGeom prst="rect">
            <a:avLst/>
          </a:prstGeom>
        </p:spPr>
        <p:txBody>
          <a:bodyPr vert="horz" lIns="91440" tIns="45720" rIns="91440" bIns="45720" rtlCol="0" anchor="ctr">
            <a:normAutofit/>
          </a:bodyPr>
          <a:lstStyle>
            <a:lvl1pPr algn="ctr">
              <a:defRPr sz="15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90216"/>
            <a:ext cx="2743200" cy="365125"/>
          </a:xfrm>
          <a:prstGeom prst="rect">
            <a:avLst/>
          </a:prstGeom>
        </p:spPr>
        <p:txBody>
          <a:bodyPr vert="horz" lIns="91440" tIns="45720" rIns="91440" bIns="45720" rtlCol="0" anchor="ctr">
            <a:normAutofit/>
          </a:bodyPr>
          <a:lstStyle>
            <a:lvl1pPr algn="r">
              <a:defRPr sz="1500">
                <a:solidFill>
                  <a:schemeClr val="tx1"/>
                </a:solidFill>
              </a:defRPr>
            </a:lvl1pPr>
          </a:lstStyle>
          <a:p>
            <a:fld id="{EF906490-237C-474C-BA2E-D98840BC1F8F}" type="slidenum">
              <a:rPr lang="zh-CN" altLang="en-US" smtClean="0"/>
            </a:fld>
            <a:endParaRPr lang="zh-CN" altLang="en-US"/>
          </a:p>
        </p:txBody>
      </p:sp>
      <p:sp>
        <p:nvSpPr>
          <p:cNvPr id="2" name="标题占位符 1"/>
          <p:cNvSpPr>
            <a:spLocks noGrp="1"/>
          </p:cNvSpPr>
          <p:nvPr>
            <p:ph type="title"/>
          </p:nvPr>
        </p:nvSpPr>
        <p:spPr>
          <a:xfrm>
            <a:off x="838200" y="298450"/>
            <a:ext cx="10515601"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342900" indent="-3429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47.xml"/><Relationship Id="rId3" Type="http://schemas.openxmlformats.org/officeDocument/2006/relationships/image" Target="../media/image2.jpeg"/><Relationship Id="rId2" Type="http://schemas.openxmlformats.org/officeDocument/2006/relationships/tags" Target="../tags/tag46.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8.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p:txBody>
          <a:bodyPr>
            <a:noAutofit/>
          </a:bodyPr>
          <a:lstStyle/>
          <a:p>
            <a:r>
              <a:rPr lang="en-US" altLang="zh-CN" sz="3200" dirty="0">
                <a:sym typeface="+mn-lt"/>
              </a:rPr>
              <a:t>Object-orient</a:t>
            </a:r>
            <a:endParaRPr lang="en-US" altLang="zh-CN" sz="3200" dirty="0">
              <a:sym typeface="+mn-lt"/>
            </a:endParaRPr>
          </a:p>
        </p:txBody>
      </p:sp>
      <p:sp>
        <p:nvSpPr>
          <p:cNvPr id="2" name="标题 1"/>
          <p:cNvSpPr>
            <a:spLocks noGrp="1"/>
          </p:cNvSpPr>
          <p:nvPr>
            <p:ph type="ctrTitle"/>
            <p:custDataLst>
              <p:tags r:id="rId2"/>
            </p:custDataLst>
          </p:nvPr>
        </p:nvSpPr>
        <p:spPr/>
        <p:txBody>
          <a:bodyPr>
            <a:normAutofit/>
          </a:bodyPr>
          <a:lstStyle/>
          <a:p>
            <a:r>
              <a:rPr lang="zh-CN" altLang="en-US" sz="5400" dirty="0"/>
              <a:t>第四节  面向对象</a:t>
            </a:r>
            <a:endParaRPr lang="zh-CN" altLang="en-US" sz="5400"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rgbClr val="00B050"/>
                </a:solidFill>
              </a:rPr>
              <a:t>格式二：</a:t>
            </a:r>
            <a:endParaRPr lang="zh-CN" altLang="en-US" sz="3600" dirty="0">
              <a:solidFill>
                <a:srgbClr val="00B050"/>
              </a:solidFill>
            </a:endParaRPr>
          </a:p>
        </p:txBody>
      </p:sp>
      <p:sp>
        <p:nvSpPr>
          <p:cNvPr id="7" name="文本框 6"/>
          <p:cNvSpPr txBox="1"/>
          <p:nvPr>
            <p:custDataLst>
              <p:tags r:id="rId2"/>
            </p:custDataLst>
          </p:nvPr>
        </p:nvSpPr>
        <p:spPr>
          <a:xfrm>
            <a:off x="838165" y="179472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olidFill>
                  <a:srgbClr val="FF0000"/>
                </a:solidFill>
              </a:rPr>
              <a:t>  </a:t>
            </a:r>
            <a:r>
              <a:rPr lang="zh-CN" altLang="en-US" dirty="0">
                <a:solidFill>
                  <a:srgbClr val="FF0000"/>
                </a:solidFill>
              </a:rPr>
              <a:t>声明实例化对象</a:t>
            </a:r>
            <a:endParaRPr lang="zh-CN" altLang="en-US" dirty="0">
              <a:solidFill>
                <a:srgbClr val="FF0000"/>
              </a:solidFill>
            </a:endParaRPr>
          </a:p>
          <a:p>
            <a:pPr marL="0" indent="0">
              <a:buNone/>
            </a:pPr>
            <a:endParaRPr lang="zh-CN" altLang="en-US" dirty="0">
              <a:solidFill>
                <a:srgbClr val="FF0000"/>
              </a:solidFill>
            </a:endParaRPr>
          </a:p>
          <a:p>
            <a:pPr marL="0" indent="0">
              <a:buNone/>
            </a:pPr>
            <a:r>
              <a:rPr lang="zh-CN" altLang="en-US" dirty="0">
                <a:solidFill>
                  <a:schemeClr val="tx1">
                    <a:lumMod val="50000"/>
                  </a:schemeClr>
                </a:solidFill>
              </a:rPr>
              <a:t>类名 对象名称</a:t>
            </a:r>
            <a:r>
              <a:rPr lang="en-US" altLang="zh-CN" dirty="0">
                <a:solidFill>
                  <a:schemeClr val="tx1">
                    <a:lumMod val="50000"/>
                  </a:schemeClr>
                </a:solidFill>
              </a:rPr>
              <a:t>=new </a:t>
            </a:r>
            <a:r>
              <a:rPr lang="zh-CN" altLang="en-US" dirty="0">
                <a:solidFill>
                  <a:schemeClr val="tx1">
                    <a:lumMod val="50000"/>
                  </a:schemeClr>
                </a:solidFill>
              </a:rPr>
              <a:t>类名（）</a:t>
            </a:r>
            <a:r>
              <a:rPr lang="en-US" altLang="zh-CN" dirty="0">
                <a:solidFill>
                  <a:schemeClr val="tx1">
                    <a:lumMod val="50000"/>
                  </a:schemeClr>
                </a:solidFill>
              </a:rPr>
              <a:t>;</a:t>
            </a:r>
            <a:endParaRPr lang="en-US" altLang="zh-CN" dirty="0">
              <a:solidFill>
                <a:schemeClr val="tx1">
                  <a:lumMod val="50000"/>
                </a:schemeClr>
              </a:solidFill>
            </a:endParaRPr>
          </a:p>
          <a:p>
            <a:pPr marL="0" indent="0">
              <a:buNone/>
            </a:pPr>
            <a:endParaRPr lang="en-US" altLang="zh-CN" dirty="0">
              <a:solidFill>
                <a:schemeClr val="tx1">
                  <a:lumMod val="50000"/>
                </a:schemeClr>
              </a:solidFill>
            </a:endParaRPr>
          </a:p>
          <a:p>
            <a:pPr marL="0" indent="0">
              <a:buNone/>
            </a:pPr>
            <a:r>
              <a:rPr lang="en-US" altLang="zh-CN" dirty="0">
                <a:solidFill>
                  <a:schemeClr val="tx1">
                    <a:lumMod val="50000"/>
                  </a:schemeClr>
                </a:solidFill>
              </a:rPr>
              <a:t>     eg: Person p2=new Person();</a:t>
            </a:r>
            <a:endParaRPr lang="en-US" altLang="zh-CN" dirty="0">
              <a:solidFill>
                <a:schemeClr val="tx1">
                  <a:lumMod val="50000"/>
                </a:schemeClr>
              </a:solidFill>
            </a:endParaRPr>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rgbClr val="00B050"/>
                </a:solidFill>
              </a:rPr>
              <a:t>格式三：</a:t>
            </a:r>
            <a:endParaRPr lang="zh-CN" altLang="en-US" sz="3600" dirty="0">
              <a:solidFill>
                <a:srgbClr val="00B050"/>
              </a:solidFill>
            </a:endParaRPr>
          </a:p>
        </p:txBody>
      </p:sp>
      <p:sp>
        <p:nvSpPr>
          <p:cNvPr id="7" name="文本框 6"/>
          <p:cNvSpPr txBox="1"/>
          <p:nvPr>
            <p:custDataLst>
              <p:tags r:id="rId2"/>
            </p:custDataLst>
          </p:nvPr>
        </p:nvSpPr>
        <p:spPr>
          <a:xfrm>
            <a:off x="547335" y="1688675"/>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olidFill>
                  <a:srgbClr val="FF0000"/>
                </a:solidFill>
              </a:rPr>
              <a:t>  </a:t>
            </a:r>
            <a:r>
              <a:rPr lang="zh-CN" altLang="en-US" dirty="0">
                <a:solidFill>
                  <a:srgbClr val="FF0000"/>
                </a:solidFill>
              </a:rPr>
              <a:t>匿名对象    对象的简化形式</a:t>
            </a:r>
            <a:endParaRPr lang="en-US" altLang="zh-CN" dirty="0">
              <a:solidFill>
                <a:srgbClr val="FF0000"/>
              </a:solidFill>
            </a:endParaRPr>
          </a:p>
          <a:p>
            <a:pPr marL="0" indent="0">
              <a:buNone/>
            </a:pPr>
            <a:endParaRPr lang="zh-CN" altLang="en-US" dirty="0">
              <a:solidFill>
                <a:srgbClr val="FF0000"/>
              </a:solidFill>
            </a:endParaRPr>
          </a:p>
          <a:p>
            <a:pPr marL="0" indent="0">
              <a:buNone/>
            </a:pPr>
            <a:r>
              <a:rPr lang="en-US" altLang="zh-CN" dirty="0">
                <a:solidFill>
                  <a:schemeClr val="tx1">
                    <a:lumMod val="50000"/>
                  </a:schemeClr>
                </a:solidFill>
              </a:rPr>
              <a:t>   new </a:t>
            </a:r>
            <a:r>
              <a:rPr lang="zh-CN" altLang="en-US" dirty="0">
                <a:solidFill>
                  <a:schemeClr val="tx1">
                    <a:lumMod val="50000"/>
                  </a:schemeClr>
                </a:solidFill>
              </a:rPr>
              <a:t>类名（）</a:t>
            </a:r>
            <a:r>
              <a:rPr lang="en-US" altLang="zh-CN" dirty="0">
                <a:solidFill>
                  <a:schemeClr val="tx1">
                    <a:lumMod val="50000"/>
                  </a:schemeClr>
                </a:solidFill>
              </a:rPr>
              <a:t>;</a:t>
            </a:r>
            <a:endParaRPr lang="en-US" altLang="zh-CN" dirty="0">
              <a:solidFill>
                <a:schemeClr val="tx1">
                  <a:lumMod val="50000"/>
                </a:schemeClr>
              </a:solidFill>
            </a:endParaRPr>
          </a:p>
          <a:p>
            <a:pPr marL="0" indent="0">
              <a:buNone/>
            </a:pPr>
            <a:endParaRPr lang="en-US" altLang="zh-CN" dirty="0">
              <a:solidFill>
                <a:schemeClr val="tx1">
                  <a:lumMod val="50000"/>
                </a:schemeClr>
              </a:solidFill>
            </a:endParaRPr>
          </a:p>
          <a:p>
            <a:pPr marL="0" indent="0">
              <a:buNone/>
            </a:pPr>
            <a:r>
              <a:rPr lang="en-US" altLang="zh-CN" dirty="0">
                <a:solidFill>
                  <a:schemeClr val="tx1">
                    <a:lumMod val="50000"/>
                  </a:schemeClr>
                </a:solidFill>
              </a:rPr>
              <a:t>   </a:t>
            </a:r>
            <a:r>
              <a:rPr lang="zh-CN" altLang="en-US" dirty="0">
                <a:solidFill>
                  <a:schemeClr val="tx1">
                    <a:lumMod val="50000"/>
                  </a:schemeClr>
                </a:solidFill>
              </a:rPr>
              <a:t>两种使用情况</a:t>
            </a:r>
            <a:r>
              <a:rPr lang="zh-CN" altLang="en-US" dirty="0">
                <a:solidFill>
                  <a:schemeClr val="tx1">
                    <a:lumMod val="50000"/>
                  </a:schemeClr>
                </a:solidFill>
              </a:rPr>
              <a:t>：</a:t>
            </a:r>
            <a:endParaRPr lang="zh-CN" altLang="en-US" dirty="0">
              <a:solidFill>
                <a:schemeClr val="tx1">
                  <a:lumMod val="50000"/>
                </a:schemeClr>
              </a:solidFill>
            </a:endParaRPr>
          </a:p>
          <a:p>
            <a:pPr marL="0" indent="0">
              <a:buNone/>
            </a:pPr>
            <a:r>
              <a:rPr lang="zh-CN" altLang="en-US" dirty="0">
                <a:solidFill>
                  <a:schemeClr val="tx1">
                    <a:lumMod val="50000"/>
                  </a:schemeClr>
                </a:solidFill>
              </a:rPr>
              <a:t>     </a:t>
            </a:r>
            <a:r>
              <a:rPr lang="en-US" altLang="zh-CN" dirty="0">
                <a:solidFill>
                  <a:schemeClr val="tx1">
                    <a:lumMod val="50000"/>
                  </a:schemeClr>
                </a:solidFill>
              </a:rPr>
              <a:t>1</a:t>
            </a:r>
            <a:r>
              <a:rPr lang="zh-CN" altLang="en-US" dirty="0">
                <a:solidFill>
                  <a:schemeClr val="tx1">
                    <a:lumMod val="50000"/>
                  </a:schemeClr>
                </a:solidFill>
              </a:rPr>
              <a:t>、对对象的方法仅一次调用时</a:t>
            </a:r>
            <a:endParaRPr lang="zh-CN" altLang="en-US" dirty="0">
              <a:solidFill>
                <a:schemeClr val="tx1">
                  <a:lumMod val="50000"/>
                </a:schemeClr>
              </a:solidFill>
            </a:endParaRPr>
          </a:p>
          <a:p>
            <a:pPr marL="0" indent="0">
              <a:buNone/>
            </a:pPr>
            <a:r>
              <a:rPr lang="en-US" altLang="zh-CN" dirty="0">
                <a:solidFill>
                  <a:schemeClr val="tx1">
                    <a:lumMod val="50000"/>
                  </a:schemeClr>
                </a:solidFill>
              </a:rPr>
              <a:t>            </a:t>
            </a:r>
            <a:r>
              <a:rPr lang="zh-CN" altLang="en-US" dirty="0">
                <a:solidFill>
                  <a:schemeClr val="tx1">
                    <a:lumMod val="50000"/>
                  </a:schemeClr>
                </a:solidFill>
              </a:rPr>
              <a:t>之后会被</a:t>
            </a:r>
            <a:r>
              <a:rPr lang="en-US" altLang="zh-CN" dirty="0">
                <a:solidFill>
                  <a:schemeClr val="tx1">
                    <a:lumMod val="50000"/>
                  </a:schemeClr>
                </a:solidFill>
              </a:rPr>
              <a:t>GC</a:t>
            </a:r>
            <a:r>
              <a:rPr lang="zh-CN" altLang="en-US" dirty="0">
                <a:solidFill>
                  <a:schemeClr val="tx1">
                    <a:lumMod val="50000"/>
                  </a:schemeClr>
                </a:solidFill>
              </a:rPr>
              <a:t>回收</a:t>
            </a:r>
            <a:endParaRPr lang="zh-CN" altLang="en-US" dirty="0">
              <a:solidFill>
                <a:schemeClr val="tx1">
                  <a:lumMod val="50000"/>
                </a:schemeClr>
              </a:solidFill>
            </a:endParaRPr>
          </a:p>
          <a:p>
            <a:pPr marL="0" indent="0">
              <a:buNone/>
            </a:pPr>
            <a:r>
              <a:rPr lang="en-US" altLang="zh-CN" dirty="0">
                <a:solidFill>
                  <a:schemeClr val="tx1">
                    <a:lumMod val="50000"/>
                  </a:schemeClr>
                </a:solidFill>
              </a:rPr>
              <a:t>     2</a:t>
            </a:r>
            <a:r>
              <a:rPr lang="zh-CN" altLang="en-US" dirty="0">
                <a:solidFill>
                  <a:schemeClr val="tx1">
                    <a:lumMod val="50000"/>
                  </a:schemeClr>
                </a:solidFill>
              </a:rPr>
              <a:t>、</a:t>
            </a:r>
            <a:r>
              <a:rPr lang="zh-CN" altLang="en-US" dirty="0">
                <a:solidFill>
                  <a:schemeClr val="tx1">
                    <a:lumMod val="50000"/>
                  </a:schemeClr>
                </a:solidFill>
              </a:rPr>
              <a:t>匿名对象还可以作为实际参数进行传递；</a:t>
            </a:r>
            <a:endParaRPr lang="zh-CN" altLang="en-US" dirty="0">
              <a:solidFill>
                <a:schemeClr val="tx1">
                  <a:lumMod val="50000"/>
                </a:schemeClr>
              </a:solidFill>
            </a:endParaRPr>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rgbClr val="00B050"/>
                </a:solidFill>
              </a:rPr>
              <a:t>2.3</a:t>
            </a:r>
            <a:r>
              <a:rPr lang="zh-CN" altLang="en-US" sz="3600" dirty="0">
                <a:solidFill>
                  <a:srgbClr val="00B050"/>
                </a:solidFill>
              </a:rPr>
              <a:t>对象的创建与堆内存、栈内存</a:t>
            </a:r>
            <a:endParaRPr lang="zh-CN" altLang="en-US" sz="3600" dirty="0">
              <a:solidFill>
                <a:srgbClr val="00B050"/>
              </a:solidFill>
            </a:endParaRPr>
          </a:p>
          <a:p>
            <a:pPr algn="l"/>
            <a:endParaRPr lang="zh-CN" altLang="en-US" sz="3600" dirty="0">
              <a:solidFill>
                <a:srgbClr val="00B050"/>
              </a:solidFill>
            </a:endParaRPr>
          </a:p>
          <a:p>
            <a:pPr algn="l"/>
            <a:endParaRPr lang="zh-CN" altLang="en-US" sz="3600" dirty="0">
              <a:solidFill>
                <a:srgbClr val="00B050"/>
              </a:solidFill>
            </a:endParaRPr>
          </a:p>
        </p:txBody>
      </p:sp>
      <p:sp>
        <p:nvSpPr>
          <p:cNvPr id="7" name="文本框 6"/>
          <p:cNvSpPr txBox="1"/>
          <p:nvPr>
            <p:custDataLst>
              <p:tags r:id="rId2"/>
            </p:custDataLst>
          </p:nvPr>
        </p:nvSpPr>
        <p:spPr>
          <a:xfrm>
            <a:off x="714975" y="156548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olidFill>
                  <a:srgbClr val="FF0000"/>
                </a:solidFill>
              </a:rPr>
              <a:t>  java</a:t>
            </a:r>
            <a:r>
              <a:rPr lang="zh-CN" altLang="en-US" dirty="0">
                <a:solidFill>
                  <a:srgbClr val="FF0000"/>
                </a:solidFill>
              </a:rPr>
              <a:t>的内存机制</a:t>
            </a:r>
            <a:endParaRPr lang="zh-CN" altLang="en-US" dirty="0">
              <a:solidFill>
                <a:srgbClr val="FF0000"/>
              </a:solidFill>
            </a:endParaRPr>
          </a:p>
          <a:p>
            <a:pPr marL="0" indent="0">
              <a:buNone/>
            </a:pPr>
            <a:endParaRPr lang="zh-CN" altLang="en-US" dirty="0">
              <a:solidFill>
                <a:srgbClr val="FF0000"/>
              </a:solidFill>
            </a:endParaRPr>
          </a:p>
          <a:p>
            <a:pPr marL="0" indent="0">
              <a:buNone/>
            </a:pPr>
            <a:r>
              <a:rPr lang="zh-CN" altLang="en-US" dirty="0">
                <a:solidFill>
                  <a:srgbClr val="FF0000"/>
                </a:solidFill>
              </a:rPr>
              <a:t>堆内存： 用来存放</a:t>
            </a:r>
            <a:r>
              <a:rPr lang="en-US" altLang="zh-CN" dirty="0">
                <a:solidFill>
                  <a:srgbClr val="FF0000"/>
                </a:solidFill>
              </a:rPr>
              <a:t>new</a:t>
            </a:r>
            <a:r>
              <a:rPr lang="zh-CN" altLang="en-US" dirty="0">
                <a:solidFill>
                  <a:srgbClr val="FF0000"/>
                </a:solidFill>
              </a:rPr>
              <a:t>出来的对象和数组</a:t>
            </a:r>
            <a:endParaRPr lang="zh-CN" altLang="en-US" dirty="0">
              <a:solidFill>
                <a:srgbClr val="FF0000"/>
              </a:solidFill>
            </a:endParaRPr>
          </a:p>
          <a:p>
            <a:pPr marL="0" indent="0">
              <a:buNone/>
            </a:pPr>
            <a:endParaRPr lang="zh-CN" altLang="en-US" dirty="0">
              <a:solidFill>
                <a:srgbClr val="FF0000"/>
              </a:solidFill>
            </a:endParaRPr>
          </a:p>
          <a:p>
            <a:pPr marL="0" indent="0">
              <a:buNone/>
            </a:pPr>
            <a:r>
              <a:rPr lang="zh-CN" altLang="en-US" dirty="0">
                <a:solidFill>
                  <a:srgbClr val="FF0000"/>
                </a:solidFill>
              </a:rPr>
              <a:t>栈内存：引用变量（就相当于为对象或数组起的一个名称）</a:t>
            </a:r>
            <a:endParaRPr lang="zh-CN" altLang="en-US" dirty="0">
              <a:solidFill>
                <a:srgbClr val="FF0000"/>
              </a:solidFill>
            </a:endParaRPr>
          </a:p>
          <a:p>
            <a:pPr marL="0" indent="0">
              <a:buNone/>
            </a:pPr>
            <a:r>
              <a:rPr lang="zh-CN" altLang="en-US" dirty="0">
                <a:solidFill>
                  <a:srgbClr val="FF0000"/>
                </a:solidFill>
              </a:rPr>
              <a:t>                  对象名称、数组名称</a:t>
            </a:r>
            <a:endParaRPr lang="zh-CN" altLang="en-US" dirty="0">
              <a:solidFill>
                <a:srgbClr val="FF0000"/>
              </a:solidFill>
            </a:endParaRPr>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7565" y="287655"/>
            <a:ext cx="10515600" cy="1539240"/>
          </a:xfrm>
          <a:prstGeom prst="rect">
            <a:avLst/>
          </a:prstGeom>
        </p:spPr>
        <p:txBody>
          <a:bodyPr anchor="ctr" anchorCtr="0">
            <a:normAutofit fontScale="90000"/>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rgbClr val="00B050"/>
                </a:solidFill>
                <a:sym typeface="+mn-ea"/>
              </a:rPr>
              <a:t>创建一个对象：</a:t>
            </a:r>
            <a:endParaRPr lang="zh-CN" altLang="en-US" sz="3600" dirty="0">
              <a:solidFill>
                <a:srgbClr val="00B050"/>
              </a:solidFill>
              <a:sym typeface="+mn-ea"/>
            </a:endParaRPr>
          </a:p>
          <a:p>
            <a:pPr algn="l"/>
            <a:r>
              <a:rPr lang="zh-CN" altLang="en-US" sz="3600" dirty="0">
                <a:solidFill>
                  <a:schemeClr val="tx1">
                    <a:lumMod val="50000"/>
                  </a:schemeClr>
                </a:solidFill>
              </a:rPr>
              <a:t>当</a:t>
            </a:r>
            <a:r>
              <a:rPr lang="en-US" altLang="zh-CN" sz="3600" dirty="0">
                <a:solidFill>
                  <a:srgbClr val="FF0000"/>
                </a:solidFill>
              </a:rPr>
              <a:t>new</a:t>
            </a:r>
            <a:r>
              <a:rPr lang="zh-CN" altLang="en-US" sz="3600" dirty="0">
                <a:solidFill>
                  <a:schemeClr val="tx1">
                    <a:lumMod val="50000"/>
                  </a:schemeClr>
                </a:solidFill>
              </a:rPr>
              <a:t>一个对象（也就是实例化一个对象），就会在内存中开辟空间，包括堆内存和栈内存</a:t>
            </a:r>
            <a:endParaRPr lang="zh-CN" altLang="en-US" sz="3600" dirty="0">
              <a:solidFill>
                <a:schemeClr val="tx1">
                  <a:lumMod val="50000"/>
                </a:schemeClr>
              </a:solidFill>
            </a:endParaRPr>
          </a:p>
          <a:p>
            <a:pPr algn="l"/>
            <a:endParaRPr lang="zh-CN" altLang="en-US" sz="3600" dirty="0">
              <a:solidFill>
                <a:srgbClr val="00B050"/>
              </a:solidFill>
            </a:endParaRPr>
          </a:p>
        </p:txBody>
      </p:sp>
      <p:sp>
        <p:nvSpPr>
          <p:cNvPr id="7" name="文本框 6"/>
          <p:cNvSpPr txBox="1"/>
          <p:nvPr>
            <p:custDataLst>
              <p:tags r:id="rId2"/>
            </p:custDataLst>
          </p:nvPr>
        </p:nvSpPr>
        <p:spPr>
          <a:xfrm>
            <a:off x="714975" y="156548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solidFill>
                  <a:srgbClr val="FF0000"/>
                </a:solidFill>
              </a:rPr>
              <a:t>Lorem ipsum dolor sit amet, consectetur adipisicing elit, sed do eiusmod tempor incididunt ut labore et dolore magna aliqua. Ut enim ad minim veniam, quis nostrud exercitation ullamco laboris nisi ut aliquip ex ea commodo consequat.</a:t>
            </a:r>
            <a:endParaRPr lang="zh-CN" altLang="en-US" dirty="0">
              <a:solidFill>
                <a:srgbClr val="FF0000"/>
              </a:solidFill>
            </a:endParaRPr>
          </a:p>
        </p:txBody>
      </p:sp>
      <p:pic>
        <p:nvPicPr>
          <p:cNvPr id="2" name="图片 1" descr="2012040615160443"/>
          <p:cNvPicPr>
            <a:picLocks noChangeAspect="1"/>
          </p:cNvPicPr>
          <p:nvPr/>
        </p:nvPicPr>
        <p:blipFill>
          <a:blip r:embed="rId3"/>
          <a:stretch>
            <a:fillRect/>
          </a:stretch>
        </p:blipFill>
        <p:spPr>
          <a:xfrm>
            <a:off x="837565" y="1658620"/>
            <a:ext cx="10392410" cy="4556760"/>
          </a:xfrm>
          <a:prstGeom prst="rect">
            <a:avLst/>
          </a:prstGeom>
        </p:spPr>
      </p:pic>
    </p:spTree>
    <p:custDataLst>
      <p:tags r:id="rId4"/>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609600" y="363855"/>
            <a:ext cx="10744835" cy="204279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tx1">
                    <a:lumMod val="50000"/>
                  </a:schemeClr>
                </a:solidFill>
              </a:rPr>
              <a:t>  </a:t>
            </a:r>
            <a:endParaRPr lang="en-US" altLang="zh-CN" sz="3600" dirty="0">
              <a:solidFill>
                <a:schemeClr val="tx1">
                  <a:lumMod val="50000"/>
                </a:schemeClr>
              </a:solidFill>
            </a:endParaRPr>
          </a:p>
          <a:p>
            <a:pPr algn="l"/>
            <a:r>
              <a:rPr lang="en-US" altLang="zh-CN" sz="3600" dirty="0">
                <a:solidFill>
                  <a:schemeClr val="tx1">
                    <a:lumMod val="50000"/>
                  </a:schemeClr>
                </a:solidFill>
              </a:rPr>
              <a:t> </a:t>
            </a:r>
            <a:r>
              <a:rPr lang="zh-CN" altLang="en-US" sz="3600" dirty="0">
                <a:solidFill>
                  <a:schemeClr val="tx1">
                    <a:lumMod val="50000"/>
                  </a:schemeClr>
                </a:solidFill>
              </a:rPr>
              <a:t>对象名称per被保存在了栈内存中（更加准确的说法是，在栈内存中保存的是堆内存空间的访问地址）</a:t>
            </a:r>
            <a:endParaRPr lang="zh-CN" altLang="en-US" sz="3600" dirty="0">
              <a:solidFill>
                <a:schemeClr val="tx1">
                  <a:lumMod val="50000"/>
                </a:schemeClr>
              </a:solidFill>
            </a:endParaRPr>
          </a:p>
        </p:txBody>
      </p:sp>
      <p:sp>
        <p:nvSpPr>
          <p:cNvPr id="7" name="文本框 6"/>
          <p:cNvSpPr txBox="1"/>
          <p:nvPr>
            <p:custDataLst>
              <p:tags r:id="rId2"/>
            </p:custDataLst>
          </p:nvPr>
        </p:nvSpPr>
        <p:spPr>
          <a:xfrm>
            <a:off x="501650" y="2621915"/>
            <a:ext cx="10515600" cy="341884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olidFill>
                  <a:srgbClr val="FF0000"/>
                </a:solidFill>
              </a:rPr>
              <a:t>  </a:t>
            </a:r>
            <a:endParaRPr lang="zh-CN" altLang="en-US" dirty="0">
              <a:solidFill>
                <a:srgbClr val="FF0000"/>
              </a:solidFill>
            </a:endParaRPr>
          </a:p>
          <a:p>
            <a:pPr marL="0" indent="0">
              <a:buNone/>
            </a:pPr>
            <a:r>
              <a:rPr lang="zh-CN" altLang="en-US" sz="3200" dirty="0">
                <a:solidFill>
                  <a:srgbClr val="FF0000"/>
                </a:solidFill>
              </a:rPr>
              <a:t>     而对象的具体内容，比如属性name和age，被保存在了堆内存中。因为per对象只是被实例化，还没有具体被赋值，所以都是默认值。字符串的默认值为null，int类型的默认值为0</a:t>
            </a:r>
            <a:endParaRPr lang="zh-CN" altLang="en-US" sz="3200" dirty="0">
              <a:solidFill>
                <a:srgbClr val="FF0000"/>
              </a:solidFill>
            </a:endParaRPr>
          </a:p>
          <a:p>
            <a:pPr marL="0" indent="0">
              <a:buNone/>
            </a:pPr>
            <a:endParaRPr lang="zh-CN" altLang="en-US" dirty="0">
              <a:solidFill>
                <a:schemeClr val="tx1">
                  <a:lumMod val="50000"/>
                </a:schemeClr>
              </a:solidFill>
            </a:endParaRPr>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rgbClr val="00B050"/>
                </a:solidFill>
              </a:rPr>
              <a:t>创建多个对象：</a:t>
            </a:r>
            <a:endParaRPr lang="zh-CN" altLang="en-US" sz="3600" dirty="0">
              <a:solidFill>
                <a:srgbClr val="00B050"/>
              </a:solidFill>
            </a:endParaRPr>
          </a:p>
          <a:p>
            <a:pPr algn="l"/>
            <a:endParaRPr lang="zh-CN" altLang="en-US" sz="3600" dirty="0">
              <a:solidFill>
                <a:srgbClr val="00B050"/>
              </a:solidFill>
            </a:endParaRPr>
          </a:p>
          <a:p>
            <a:pPr algn="l"/>
            <a:endParaRPr lang="zh-CN" altLang="en-US" sz="3600" dirty="0">
              <a:solidFill>
                <a:srgbClr val="00B050"/>
              </a:solidFill>
            </a:endParaRPr>
          </a:p>
        </p:txBody>
      </p:sp>
      <p:sp>
        <p:nvSpPr>
          <p:cNvPr id="7" name="文本框 6"/>
          <p:cNvSpPr txBox="1"/>
          <p:nvPr>
            <p:custDataLst>
              <p:tags r:id="rId2"/>
            </p:custDataLst>
          </p:nvPr>
        </p:nvSpPr>
        <p:spPr>
          <a:xfrm>
            <a:off x="714975" y="156548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olidFill>
                  <a:srgbClr val="FF0000"/>
                </a:solidFill>
              </a:rPr>
              <a:t> Person per1=new Person();</a:t>
            </a:r>
            <a:endParaRPr lang="en-US" altLang="zh-CN" dirty="0">
              <a:solidFill>
                <a:srgbClr val="FF0000"/>
              </a:solidFill>
            </a:endParaRPr>
          </a:p>
          <a:p>
            <a:pPr marL="0" indent="0">
              <a:buNone/>
            </a:pPr>
            <a:r>
              <a:rPr lang="en-US" altLang="zh-CN" dirty="0">
                <a:solidFill>
                  <a:srgbClr val="FF0000"/>
                </a:solidFill>
              </a:rPr>
              <a:t>Person per2=new Person();</a:t>
            </a:r>
            <a:endParaRPr lang="en-US" altLang="zh-CN" dirty="0">
              <a:solidFill>
                <a:srgbClr val="FF0000"/>
              </a:solidFill>
            </a:endParaRPr>
          </a:p>
          <a:p>
            <a:pPr marL="0" indent="0">
              <a:buNone/>
            </a:pP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?per1</a:t>
            </a:r>
            <a:r>
              <a:rPr lang="zh-CN" altLang="en-US" dirty="0">
                <a:solidFill>
                  <a:srgbClr val="FF0000"/>
                </a:solidFill>
              </a:rPr>
              <a:t>和</a:t>
            </a:r>
            <a:r>
              <a:rPr lang="en-US" altLang="zh-CN" dirty="0">
                <a:solidFill>
                  <a:srgbClr val="FF0000"/>
                </a:solidFill>
              </a:rPr>
              <a:t>per2</a:t>
            </a:r>
            <a:r>
              <a:rPr lang="zh-CN" altLang="en-US" dirty="0">
                <a:solidFill>
                  <a:srgbClr val="FF0000"/>
                </a:solidFill>
              </a:rPr>
              <a:t>相等吗</a:t>
            </a:r>
            <a:endParaRPr lang="zh-CN" altLang="en-US" dirty="0">
              <a:solidFill>
                <a:srgbClr val="FF0000"/>
              </a:solidFill>
            </a:endParaRPr>
          </a:p>
          <a:p>
            <a:pPr marL="0" indent="0">
              <a:buNone/>
            </a:pPr>
            <a:endParaRPr lang="zh-CN" altLang="en-US" dirty="0">
              <a:solidFill>
                <a:srgbClr val="FF0000"/>
              </a:solidFill>
            </a:endParaRPr>
          </a:p>
          <a:p>
            <a:pPr marL="0" indent="0">
              <a:buNone/>
            </a:pPr>
            <a:r>
              <a:rPr lang="zh-CN" altLang="en-US" dirty="0">
                <a:solidFill>
                  <a:srgbClr val="00B050"/>
                </a:solidFill>
              </a:rPr>
              <a:t>注意一点：</a:t>
            </a:r>
            <a:endParaRPr lang="zh-CN" altLang="en-US" dirty="0">
              <a:solidFill>
                <a:srgbClr val="00B050"/>
              </a:solidFill>
            </a:endParaRPr>
          </a:p>
          <a:p>
            <a:pPr marL="0" indent="0">
              <a:buNone/>
            </a:pPr>
            <a:r>
              <a:rPr lang="zh-CN" altLang="en-US" dirty="0">
                <a:solidFill>
                  <a:srgbClr val="00B050"/>
                </a:solidFill>
              </a:rPr>
              <a:t>在使用对象时，必须进行实例化，声明而没有创建对象，则对象的属性无法被调用</a:t>
            </a:r>
            <a:endParaRPr lang="zh-CN" altLang="en-US" dirty="0">
              <a:solidFill>
                <a:srgbClr val="00B050"/>
              </a:solidFill>
            </a:endParaRPr>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rgbClr val="00B050"/>
                </a:solidFill>
              </a:rPr>
              <a:t>创建多个对象：</a:t>
            </a:r>
            <a:endParaRPr lang="zh-CN" altLang="en-US" sz="3600" dirty="0">
              <a:solidFill>
                <a:srgbClr val="00B050"/>
              </a:solidFill>
            </a:endParaRPr>
          </a:p>
          <a:p>
            <a:pPr algn="l"/>
            <a:endParaRPr lang="zh-CN" altLang="en-US" sz="3600" dirty="0">
              <a:solidFill>
                <a:srgbClr val="00B050"/>
              </a:solidFill>
            </a:endParaRPr>
          </a:p>
          <a:p>
            <a:pPr algn="l"/>
            <a:endParaRPr lang="zh-CN" altLang="en-US" sz="3600" dirty="0">
              <a:solidFill>
                <a:srgbClr val="00B050"/>
              </a:solidFill>
            </a:endParaRPr>
          </a:p>
        </p:txBody>
      </p:sp>
      <p:sp>
        <p:nvSpPr>
          <p:cNvPr id="7" name="文本框 6"/>
          <p:cNvSpPr txBox="1"/>
          <p:nvPr>
            <p:custDataLst>
              <p:tags r:id="rId2"/>
            </p:custDataLst>
          </p:nvPr>
        </p:nvSpPr>
        <p:spPr>
          <a:xfrm>
            <a:off x="714975" y="156548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olidFill>
                  <a:srgbClr val="FF0000"/>
                </a:solidFill>
              </a:rPr>
              <a:t> Person per1=new Person();</a:t>
            </a:r>
            <a:endParaRPr lang="en-US" altLang="zh-CN" dirty="0">
              <a:solidFill>
                <a:srgbClr val="FF0000"/>
              </a:solidFill>
            </a:endParaRPr>
          </a:p>
          <a:p>
            <a:pPr marL="0" indent="0">
              <a:buNone/>
            </a:pPr>
            <a:r>
              <a:rPr lang="en-US" altLang="zh-CN" dirty="0">
                <a:solidFill>
                  <a:srgbClr val="FF0000"/>
                </a:solidFill>
              </a:rPr>
              <a:t>Person per2=new Person();</a:t>
            </a:r>
            <a:endParaRPr lang="en-US" altLang="zh-CN" dirty="0">
              <a:solidFill>
                <a:srgbClr val="FF0000"/>
              </a:solidFill>
            </a:endParaRPr>
          </a:p>
          <a:p>
            <a:pPr marL="0" indent="0">
              <a:buNone/>
            </a:pP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?per1</a:t>
            </a:r>
            <a:r>
              <a:rPr lang="zh-CN" altLang="en-US" dirty="0">
                <a:solidFill>
                  <a:srgbClr val="FF0000"/>
                </a:solidFill>
              </a:rPr>
              <a:t>和</a:t>
            </a:r>
            <a:r>
              <a:rPr lang="en-US" altLang="zh-CN" dirty="0">
                <a:solidFill>
                  <a:srgbClr val="FF0000"/>
                </a:solidFill>
              </a:rPr>
              <a:t>per2</a:t>
            </a:r>
            <a:r>
              <a:rPr lang="zh-CN" altLang="en-US" dirty="0">
                <a:solidFill>
                  <a:srgbClr val="FF0000"/>
                </a:solidFill>
              </a:rPr>
              <a:t>相等吗</a:t>
            </a:r>
            <a:endParaRPr lang="zh-CN" altLang="en-US" dirty="0">
              <a:solidFill>
                <a:srgbClr val="FF0000"/>
              </a:solidFill>
            </a:endParaRPr>
          </a:p>
          <a:p>
            <a:pPr marL="0" indent="0">
              <a:buNone/>
            </a:pPr>
            <a:endParaRPr lang="zh-CN" altLang="en-US" dirty="0">
              <a:solidFill>
                <a:srgbClr val="FF0000"/>
              </a:solidFill>
            </a:endParaRPr>
          </a:p>
          <a:p>
            <a:pPr marL="0" indent="0">
              <a:buNone/>
            </a:pPr>
            <a:r>
              <a:rPr lang="zh-CN" altLang="en-US" dirty="0">
                <a:solidFill>
                  <a:srgbClr val="00B050"/>
                </a:solidFill>
              </a:rPr>
              <a:t>注意一点：</a:t>
            </a:r>
            <a:endParaRPr lang="zh-CN" altLang="en-US" dirty="0">
              <a:solidFill>
                <a:srgbClr val="00B050"/>
              </a:solidFill>
            </a:endParaRPr>
          </a:p>
          <a:p>
            <a:pPr marL="0" indent="0">
              <a:buNone/>
            </a:pPr>
            <a:r>
              <a:rPr lang="zh-CN" altLang="en-US" dirty="0">
                <a:solidFill>
                  <a:srgbClr val="00B050"/>
                </a:solidFill>
              </a:rPr>
              <a:t>在使用对象时，必须进行实例化，声明而没有创建对象，则对象的属性无法被调用</a:t>
            </a:r>
            <a:endParaRPr lang="zh-CN" altLang="en-US" dirty="0">
              <a:solidFill>
                <a:srgbClr val="00B050"/>
              </a:solidFill>
            </a:endParaRPr>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rgbClr val="00B050"/>
                </a:solidFill>
              </a:rPr>
              <a:t>对象的引用传递</a:t>
            </a:r>
            <a:r>
              <a:rPr lang="en-US" altLang="zh-CN" sz="3600" dirty="0">
                <a:solidFill>
                  <a:srgbClr val="00B050"/>
                </a:solidFill>
              </a:rPr>
              <a:t>:</a:t>
            </a:r>
            <a:endParaRPr lang="en-US" altLang="zh-CN" sz="3600" dirty="0">
              <a:solidFill>
                <a:srgbClr val="00B050"/>
              </a:solidFill>
            </a:endParaRPr>
          </a:p>
          <a:p>
            <a:pPr algn="l"/>
            <a:endParaRPr lang="zh-CN" altLang="en-US" sz="3600" dirty="0">
              <a:solidFill>
                <a:srgbClr val="00B050"/>
              </a:solidFill>
            </a:endParaRPr>
          </a:p>
          <a:p>
            <a:pPr algn="l"/>
            <a:endParaRPr lang="zh-CN" altLang="en-US" sz="3600" dirty="0">
              <a:solidFill>
                <a:srgbClr val="00B050"/>
              </a:solidFill>
            </a:endParaRPr>
          </a:p>
        </p:txBody>
      </p:sp>
      <p:sp>
        <p:nvSpPr>
          <p:cNvPr id="7" name="文本框 6"/>
          <p:cNvSpPr txBox="1"/>
          <p:nvPr>
            <p:custDataLst>
              <p:tags r:id="rId2"/>
            </p:custDataLst>
          </p:nvPr>
        </p:nvSpPr>
        <p:spPr>
          <a:xfrm>
            <a:off x="838800" y="168867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olidFill>
                  <a:schemeClr val="tx1">
                    <a:lumMod val="50000"/>
                  </a:schemeClr>
                </a:solidFill>
              </a:rPr>
              <a:t>类属于=====引用数据类型：</a:t>
            </a:r>
            <a:endParaRPr lang="en-US" altLang="zh-CN" dirty="0">
              <a:solidFill>
                <a:schemeClr val="tx1">
                  <a:lumMod val="50000"/>
                </a:schemeClr>
              </a:solidFill>
            </a:endParaRPr>
          </a:p>
          <a:p>
            <a:pPr marL="0" indent="0">
              <a:buNone/>
            </a:pPr>
            <a:r>
              <a:rPr lang="en-US" altLang="zh-CN" u="sng" dirty="0">
                <a:solidFill>
                  <a:schemeClr val="tx1">
                    <a:lumMod val="50000"/>
                  </a:schemeClr>
                </a:solidFill>
              </a:rPr>
              <a:t>引用数据类型</a:t>
            </a:r>
            <a:r>
              <a:rPr lang="en-US" altLang="zh-CN" dirty="0">
                <a:solidFill>
                  <a:schemeClr val="tx1">
                    <a:lumMod val="50000"/>
                  </a:schemeClr>
                </a:solidFill>
              </a:rPr>
              <a:t>的特点：一段堆内存空间可以同时被多个栈内存指向</a:t>
            </a:r>
            <a:r>
              <a:rPr lang="en-US" altLang="zh-CN" dirty="0">
                <a:solidFill>
                  <a:srgbClr val="FF0000"/>
                </a:solidFill>
              </a:rPr>
              <a:t>。</a:t>
            </a:r>
            <a:endParaRPr lang="en-US" altLang="zh-CN" dirty="0">
              <a:solidFill>
                <a:srgbClr val="FF0000"/>
              </a:solidFill>
            </a:endParaRPr>
          </a:p>
          <a:p>
            <a:pPr marL="0" indent="0">
              <a:buNone/>
            </a:pPr>
            <a:r>
              <a:rPr lang="en-US" altLang="zh-CN" dirty="0">
                <a:solidFill>
                  <a:srgbClr val="FF0000"/>
                </a:solidFill>
              </a:rPr>
              <a:t> Person per1=new Person();</a:t>
            </a:r>
            <a:endParaRPr lang="en-US" altLang="zh-CN" dirty="0">
              <a:solidFill>
                <a:srgbClr val="FF0000"/>
              </a:solidFill>
            </a:endParaRPr>
          </a:p>
          <a:p>
            <a:pPr marL="0" indent="0">
              <a:buNone/>
            </a:pPr>
            <a:r>
              <a:rPr lang="en-US" altLang="zh-CN" dirty="0">
                <a:solidFill>
                  <a:srgbClr val="FF0000"/>
                </a:solidFill>
              </a:rPr>
              <a:t>Person per2=null;</a:t>
            </a:r>
            <a:endParaRPr lang="en-US" altLang="zh-CN" dirty="0">
              <a:solidFill>
                <a:srgbClr val="FF0000"/>
              </a:solidFill>
            </a:endParaRPr>
          </a:p>
          <a:p>
            <a:pPr marL="0" indent="0">
              <a:buNone/>
            </a:pPr>
            <a:r>
              <a:rPr lang="en-US" altLang="zh-CN" dirty="0">
                <a:solidFill>
                  <a:srgbClr val="FF0000"/>
                </a:solidFill>
              </a:rPr>
              <a:t> </a:t>
            </a:r>
            <a:endParaRPr lang="en-US" altLang="zh-CN" dirty="0">
              <a:solidFill>
                <a:srgbClr val="FF0000"/>
              </a:solidFill>
            </a:endParaRPr>
          </a:p>
          <a:p>
            <a:pPr marL="0" indent="0">
              <a:buNone/>
            </a:pPr>
            <a:r>
              <a:rPr lang="en-US" dirty="0">
                <a:solidFill>
                  <a:srgbClr val="FF0000"/>
                </a:solidFill>
              </a:rPr>
              <a:t>per1=per2  //</a:t>
            </a:r>
            <a:r>
              <a:rPr lang="zh-CN" altLang="en-US" dirty="0">
                <a:solidFill>
                  <a:srgbClr val="FF0000"/>
                </a:solidFill>
              </a:rPr>
              <a:t>引用传递</a:t>
            </a:r>
            <a:endParaRPr lang="zh-CN" altLang="en-US" dirty="0">
              <a:solidFill>
                <a:srgbClr val="FF0000"/>
              </a:solidFill>
            </a:endParaRPr>
          </a:p>
          <a:p>
            <a:pPr marL="0" indent="0">
              <a:buNone/>
            </a:pPr>
            <a:endParaRPr lang="zh-CN" altLang="en-US" dirty="0">
              <a:solidFill>
                <a:srgbClr val="FF0000"/>
              </a:solidFill>
            </a:endParaRPr>
          </a:p>
          <a:p>
            <a:pPr marL="0" indent="0">
              <a:buNone/>
            </a:pPr>
            <a:endParaRPr lang="zh-CN" altLang="en-US" dirty="0">
              <a:solidFill>
                <a:srgbClr val="FF0000"/>
              </a:solidFill>
            </a:endParaRPr>
          </a:p>
          <a:p>
            <a:pPr marL="0" indent="0">
              <a:buNone/>
            </a:pPr>
            <a:endParaRPr lang="zh-CN" altLang="en-US" dirty="0">
              <a:solidFill>
                <a:srgbClr val="00B050"/>
              </a:solidFill>
            </a:endParaRPr>
          </a:p>
        </p:txBody>
      </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08" name="Picture 2"/>
          <p:cNvPicPr>
            <a:picLocks noChangeAspect="1"/>
          </p:cNvPicPr>
          <p:nvPr>
            <p:ph sz="quarter" idx="13"/>
          </p:nvPr>
        </p:nvPicPr>
        <p:blipFill>
          <a:blip r:embed="rId1"/>
          <a:stretch>
            <a:fillRect/>
          </a:stretch>
        </p:blipFill>
        <p:spPr>
          <a:xfrm>
            <a:off x="360680" y="873125"/>
            <a:ext cx="11327765" cy="47910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2"/>
          <p:cNvSpPr>
            <a:spLocks noChangeArrowheads="1"/>
          </p:cNvSpPr>
          <p:nvPr>
            <p:custDataLst>
              <p:tags r:id="rId1"/>
            </p:custDataLst>
          </p:nvPr>
        </p:nvSpPr>
        <p:spPr bwMode="auto">
          <a:xfrm rot="21210126">
            <a:off x="2843763" y="2724557"/>
            <a:ext cx="1135993" cy="1809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800" smtClean="0">
                <a:solidFill>
                  <a:srgbClr val="FFFFFF"/>
                </a:solidFill>
                <a:latin typeface="+mn-lt"/>
                <a:ea typeface="+mn-ea"/>
              </a:rPr>
              <a:t>感</a:t>
            </a:r>
            <a:endParaRPr lang="zh-CN" altLang="en-US" sz="4800" smtClean="0">
              <a:solidFill>
                <a:srgbClr val="FFFFFF"/>
              </a:solidFill>
              <a:latin typeface="+mn-lt"/>
              <a:ea typeface="+mn-ea"/>
            </a:endParaRPr>
          </a:p>
        </p:txBody>
      </p:sp>
      <p:sp>
        <p:nvSpPr>
          <p:cNvPr id="3075" name="矩形 3"/>
          <p:cNvSpPr>
            <a:spLocks noChangeArrowheads="1"/>
          </p:cNvSpPr>
          <p:nvPr>
            <p:custDataLst>
              <p:tags r:id="rId2"/>
            </p:custDataLst>
          </p:nvPr>
        </p:nvSpPr>
        <p:spPr bwMode="auto">
          <a:xfrm rot="422379">
            <a:off x="4185883" y="2474914"/>
            <a:ext cx="1135993" cy="180934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800" smtClean="0">
                <a:solidFill>
                  <a:srgbClr val="FFFFFF"/>
                </a:solidFill>
                <a:latin typeface="+mn-lt"/>
                <a:ea typeface="+mn-ea"/>
              </a:rPr>
              <a:t>谢</a:t>
            </a:r>
            <a:endParaRPr lang="zh-CN" altLang="en-US" sz="4800" smtClean="0">
              <a:solidFill>
                <a:srgbClr val="FFFFFF"/>
              </a:solidFill>
              <a:latin typeface="+mn-lt"/>
              <a:ea typeface="+mn-ea"/>
            </a:endParaRPr>
          </a:p>
        </p:txBody>
      </p:sp>
      <p:sp>
        <p:nvSpPr>
          <p:cNvPr id="3076" name="矩形 4"/>
          <p:cNvSpPr>
            <a:spLocks noChangeArrowheads="1"/>
          </p:cNvSpPr>
          <p:nvPr>
            <p:custDataLst>
              <p:tags r:id="rId3"/>
            </p:custDataLst>
          </p:nvPr>
        </p:nvSpPr>
        <p:spPr bwMode="auto">
          <a:xfrm rot="21179011">
            <a:off x="5528004" y="2724557"/>
            <a:ext cx="1135993" cy="1809343"/>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800" smtClean="0">
                <a:solidFill>
                  <a:srgbClr val="FFFFFF"/>
                </a:solidFill>
                <a:latin typeface="+mn-lt"/>
                <a:ea typeface="+mn-ea"/>
              </a:rPr>
              <a:t>聆</a:t>
            </a:r>
            <a:endParaRPr lang="zh-CN" altLang="en-US" sz="4800" smtClean="0">
              <a:solidFill>
                <a:srgbClr val="FFFFFF"/>
              </a:solidFill>
              <a:latin typeface="+mn-lt"/>
              <a:ea typeface="+mn-ea"/>
            </a:endParaRPr>
          </a:p>
        </p:txBody>
      </p:sp>
      <p:sp>
        <p:nvSpPr>
          <p:cNvPr id="3077" name="矩形 5"/>
          <p:cNvSpPr>
            <a:spLocks noChangeArrowheads="1"/>
          </p:cNvSpPr>
          <p:nvPr>
            <p:custDataLst>
              <p:tags r:id="rId4"/>
            </p:custDataLst>
          </p:nvPr>
        </p:nvSpPr>
        <p:spPr bwMode="auto">
          <a:xfrm rot="352131">
            <a:off x="6867833" y="2474914"/>
            <a:ext cx="1138284" cy="1809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800" smtClean="0">
                <a:solidFill>
                  <a:srgbClr val="FFFFFF"/>
                </a:solidFill>
                <a:latin typeface="+mn-lt"/>
                <a:ea typeface="+mn-ea"/>
              </a:rPr>
              <a:t>听</a:t>
            </a:r>
            <a:endParaRPr lang="zh-CN" altLang="en-US" sz="4800" smtClean="0">
              <a:solidFill>
                <a:srgbClr val="FFFFFF"/>
              </a:solidFill>
              <a:latin typeface="+mn-lt"/>
              <a:ea typeface="+mn-ea"/>
            </a:endParaRPr>
          </a:p>
        </p:txBody>
      </p:sp>
      <p:sp>
        <p:nvSpPr>
          <p:cNvPr id="3078" name="矩形 6"/>
          <p:cNvSpPr>
            <a:spLocks noChangeArrowheads="1"/>
          </p:cNvSpPr>
          <p:nvPr>
            <p:custDataLst>
              <p:tags r:id="rId5"/>
            </p:custDataLst>
          </p:nvPr>
        </p:nvSpPr>
        <p:spPr bwMode="auto">
          <a:xfrm rot="21112894">
            <a:off x="8209953" y="2724557"/>
            <a:ext cx="1138284" cy="180934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smtClean="0">
                <a:solidFill>
                  <a:srgbClr val="FFFFFF"/>
                </a:solidFill>
                <a:latin typeface="+mn-lt"/>
                <a:ea typeface="+mn-ea"/>
              </a:rPr>
              <a:t>~</a:t>
            </a:r>
            <a:endParaRPr lang="en-US" altLang="zh-CN" sz="4400" smtClean="0">
              <a:solidFill>
                <a:srgbClr val="FFFFFF"/>
              </a:solidFill>
              <a:latin typeface="+mn-lt"/>
              <a:ea typeface="+mn-ea"/>
            </a:endParaRPr>
          </a:p>
        </p:txBody>
      </p:sp>
    </p:spTree>
    <p:custDataLst>
      <p:tags r:id="rId6"/>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4620084" y="1332054"/>
            <a:ext cx="5093335" cy="1193163"/>
            <a:chOff x="4429648" y="2411505"/>
            <a:chExt cx="4323528" cy="367581"/>
          </a:xfrm>
        </p:grpSpPr>
        <p:sp>
          <p:nvSpPr>
            <p:cNvPr id="4" name="矩形 3"/>
            <p:cNvSpPr/>
            <p:nvPr>
              <p:custDataLst>
                <p:tags r:id="rId2"/>
              </p:custDataLst>
            </p:nvPr>
          </p:nvSpPr>
          <p:spPr>
            <a:xfrm>
              <a:off x="4429648" y="2411505"/>
              <a:ext cx="3861621" cy="367554"/>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rtlCol="0" anchor="ctr">
              <a:noAutofit/>
            </a:bodyPr>
            <a:lstStyle/>
            <a:p>
              <a:r>
                <a:rPr lang="zh-CN" altLang="en-US" sz="4400" spc="200" dirty="0">
                  <a:solidFill>
                    <a:schemeClr val="accent1"/>
                  </a:solidFill>
                </a:rPr>
                <a:t>面向对象的概述</a:t>
              </a:r>
              <a:endParaRPr lang="zh-CN" altLang="en-US" sz="4400" spc="200" dirty="0">
                <a:solidFill>
                  <a:schemeClr val="accent1"/>
                </a:solidFill>
              </a:endParaRPr>
            </a:p>
          </p:txBody>
        </p:sp>
        <p:sp>
          <p:nvSpPr>
            <p:cNvPr id="2" name="矩形 1"/>
            <p:cNvSpPr/>
            <p:nvPr>
              <p:custDataLst>
                <p:tags r:id="rId3"/>
              </p:custDataLst>
            </p:nvPr>
          </p:nvSpPr>
          <p:spPr>
            <a:xfrm>
              <a:off x="8188277" y="2411505"/>
              <a:ext cx="564899" cy="367581"/>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4800" dirty="0" smtClean="0"/>
                <a:t>1</a:t>
              </a:r>
              <a:endParaRPr lang="en-US" altLang="zh-CN" sz="4800" dirty="0" smtClean="0"/>
            </a:p>
          </p:txBody>
        </p:sp>
      </p:grpSp>
      <p:grpSp>
        <p:nvGrpSpPr>
          <p:cNvPr id="6" name="组合 5"/>
          <p:cNvGrpSpPr/>
          <p:nvPr>
            <p:custDataLst>
              <p:tags r:id="rId4"/>
            </p:custDataLst>
          </p:nvPr>
        </p:nvGrpSpPr>
        <p:grpSpPr>
          <a:xfrm>
            <a:off x="4620260" y="3967181"/>
            <a:ext cx="5093335" cy="1145204"/>
            <a:chOff x="4429648" y="3229097"/>
            <a:chExt cx="4323528" cy="292940"/>
          </a:xfrm>
        </p:grpSpPr>
        <p:sp>
          <p:nvSpPr>
            <p:cNvPr id="7" name="矩形 6"/>
            <p:cNvSpPr/>
            <p:nvPr>
              <p:custDataLst>
                <p:tags r:id="rId5"/>
              </p:custDataLst>
            </p:nvPr>
          </p:nvSpPr>
          <p:spPr>
            <a:xfrm>
              <a:off x="4891593" y="3229097"/>
              <a:ext cx="3861583" cy="29294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rtlCol="0" anchor="ctr">
              <a:normAutofit/>
            </a:bodyPr>
            <a:lstStyle/>
            <a:p>
              <a:r>
                <a:rPr lang="zh-CN" altLang="en-US" sz="4400" spc="200" dirty="0">
                  <a:solidFill>
                    <a:schemeClr val="accent1"/>
                  </a:solidFill>
                </a:rPr>
                <a:t>类和对象</a:t>
              </a:r>
              <a:endParaRPr lang="zh-CN" altLang="en-US" sz="4400" spc="200" dirty="0">
                <a:solidFill>
                  <a:schemeClr val="accent1"/>
                </a:solidFill>
              </a:endParaRPr>
            </a:p>
          </p:txBody>
        </p:sp>
        <p:sp>
          <p:nvSpPr>
            <p:cNvPr id="8" name="矩形 7"/>
            <p:cNvSpPr/>
            <p:nvPr>
              <p:custDataLst>
                <p:tags r:id="rId6"/>
              </p:custDataLst>
            </p:nvPr>
          </p:nvSpPr>
          <p:spPr>
            <a:xfrm>
              <a:off x="4429648" y="3229259"/>
              <a:ext cx="461945" cy="292701"/>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4800" dirty="0" smtClean="0"/>
                <a:t>2</a:t>
              </a:r>
              <a:endParaRPr lang="en-US" altLang="zh-CN" sz="4800" dirty="0" smtClean="0"/>
            </a:p>
          </p:txBody>
        </p:sp>
      </p:grpSp>
      <p:sp>
        <p:nvSpPr>
          <p:cNvPr id="26" name="矩形 25"/>
          <p:cNvSpPr/>
          <p:nvPr>
            <p:custDataLst>
              <p:tags r:id="rId7"/>
            </p:custDataLst>
          </p:nvPr>
        </p:nvSpPr>
        <p:spPr>
          <a:xfrm rot="5400000">
            <a:off x="180689" y="3219780"/>
            <a:ext cx="3869111" cy="1107996"/>
          </a:xfrm>
          <a:prstGeom prst="rect">
            <a:avLst/>
          </a:prstGeom>
        </p:spPr>
        <p:txBody>
          <a:bodyPr wrap="square">
            <a:normAutofit/>
          </a:bodyPr>
          <a:lstStyle/>
          <a:p>
            <a:pPr algn="ctr" eaLnBrk="1" hangingPunct="1">
              <a:spcBef>
                <a:spcPts val="0"/>
              </a:spcBef>
              <a:spcAft>
                <a:spcPts val="0"/>
              </a:spcAft>
              <a:defRPr/>
            </a:pPr>
            <a:r>
              <a:rPr lang="en-US" altLang="zh-CN" sz="6600" smtClean="0">
                <a:solidFill>
                  <a:schemeClr val="accent1"/>
                </a:solidFill>
                <a:sym typeface="Arial" panose="020B0604020202020204" pitchFamily="34" charset="0"/>
              </a:rPr>
              <a:t>Contents</a:t>
            </a:r>
            <a:endParaRPr lang="en-US" altLang="zh-CN" sz="6600" smtClean="0">
              <a:solidFill>
                <a:schemeClr val="accent1"/>
              </a:solidFill>
              <a:sym typeface="Arial" panose="020B0604020202020204" pitchFamily="34" charset="0"/>
            </a:endParaRPr>
          </a:p>
        </p:txBody>
      </p:sp>
      <p:cxnSp>
        <p:nvCxnSpPr>
          <p:cNvPr id="25" name="直接连接符 24"/>
          <p:cNvCxnSpPr/>
          <p:nvPr>
            <p:custDataLst>
              <p:tags r:id="rId8"/>
            </p:custDataLst>
          </p:nvPr>
        </p:nvCxnSpPr>
        <p:spPr>
          <a:xfrm>
            <a:off x="2657475" y="1907858"/>
            <a:ext cx="0" cy="3800475"/>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9"/>
            </p:custDataLst>
          </p:nvPr>
        </p:nvSpPr>
        <p:spPr>
          <a:xfrm>
            <a:off x="2319858" y="1149668"/>
            <a:ext cx="662940" cy="66294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dirty="0" smtClean="0">
                <a:solidFill>
                  <a:srgbClr val="FFFFFF"/>
                </a:solidFill>
                <a:latin typeface="微软雅黑" panose="020B0503020204020204" pitchFamily="34" charset="-122"/>
                <a:ea typeface="微软雅黑" panose="020B0503020204020204" pitchFamily="34" charset="-122"/>
              </a:rPr>
              <a:t>目</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9" name="矩形 28"/>
          <p:cNvSpPr/>
          <p:nvPr>
            <p:custDataLst>
              <p:tags r:id="rId10"/>
            </p:custDataLst>
          </p:nvPr>
        </p:nvSpPr>
        <p:spPr>
          <a:xfrm>
            <a:off x="2882431" y="1705031"/>
            <a:ext cx="662940" cy="66294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dirty="0" smtClean="0">
                <a:solidFill>
                  <a:srgbClr val="FFFFFF"/>
                </a:solidFill>
                <a:latin typeface="微软雅黑" panose="020B0503020204020204" pitchFamily="34" charset="-122"/>
                <a:ea typeface="微软雅黑" panose="020B0503020204020204" pitchFamily="34" charset="-122"/>
              </a:rPr>
              <a:t>录</a:t>
            </a:r>
            <a:endParaRPr lang="zh-CN" altLang="en-US" dirty="0">
              <a:solidFill>
                <a:srgbClr val="FFFFFF"/>
              </a:solidFill>
              <a:latin typeface="微软雅黑" panose="020B0503020204020204" pitchFamily="34" charset="-122"/>
              <a:ea typeface="微软雅黑" panose="020B0503020204020204" pitchFamily="34" charset="-122"/>
            </a:endParaRPr>
          </a:p>
        </p:txBody>
      </p:sp>
    </p:spTree>
    <p:custDataLst>
      <p:tags r:id="rId1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t>一、面向对象的概述：</a:t>
            </a:r>
            <a:endParaRPr lang="zh-CN" altLang="en-US" dirty="0"/>
          </a:p>
        </p:txBody>
      </p:sp>
      <p:sp>
        <p:nvSpPr>
          <p:cNvPr id="7" name="文本框 6"/>
          <p:cNvSpPr txBox="1"/>
          <p:nvPr>
            <p:custDataLst>
              <p:tags r:id="rId2"/>
            </p:custDataLst>
          </p:nvPr>
        </p:nvSpPr>
        <p:spPr>
          <a:xfrm>
            <a:off x="990565" y="179472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solidFill>
                  <a:srgbClr val="FF0000"/>
                </a:solidFill>
              </a:rPr>
              <a:t>在</a:t>
            </a:r>
            <a:r>
              <a:rPr lang="en-US" altLang="zh-CN" sz="3200" dirty="0">
                <a:solidFill>
                  <a:srgbClr val="FF0000"/>
                </a:solidFill>
              </a:rPr>
              <a:t>Java</a:t>
            </a:r>
            <a:r>
              <a:rPr lang="zh-CN" altLang="en-US" sz="3200" dirty="0">
                <a:solidFill>
                  <a:srgbClr val="FF0000"/>
                </a:solidFill>
              </a:rPr>
              <a:t>世界中，一切皆对象</a:t>
            </a:r>
            <a:endParaRPr lang="zh-CN" altLang="en-US" sz="3200" dirty="0">
              <a:solidFill>
                <a:srgbClr val="FF0000"/>
              </a:solidFill>
            </a:endParaRPr>
          </a:p>
          <a:p>
            <a:r>
              <a:rPr lang="en-US" altLang="zh-CN" sz="3200" dirty="0">
                <a:solidFill>
                  <a:srgbClr val="00B050"/>
                </a:solidFill>
              </a:rPr>
              <a:t>1.1 </a:t>
            </a:r>
            <a:r>
              <a:rPr lang="zh-CN" altLang="en-US" sz="3200" dirty="0">
                <a:solidFill>
                  <a:srgbClr val="00B050"/>
                </a:solidFill>
              </a:rPr>
              <a:t>面向对象该怎么理解？</a:t>
            </a:r>
            <a:endParaRPr lang="zh-CN" altLang="en-US" sz="3200" dirty="0">
              <a:solidFill>
                <a:srgbClr val="00B050"/>
              </a:solidFill>
            </a:endParaRPr>
          </a:p>
          <a:p>
            <a:r>
              <a:rPr lang="zh-CN" altLang="en-US" dirty="0"/>
              <a:t>      </a:t>
            </a:r>
            <a:r>
              <a:rPr lang="zh-CN" altLang="en-US" dirty="0">
                <a:solidFill>
                  <a:srgbClr val="FF0000"/>
                </a:solidFill>
              </a:rPr>
              <a:t>对象</a:t>
            </a:r>
            <a:r>
              <a:rPr lang="zh-CN" altLang="en-US" dirty="0"/>
              <a:t>是什么？</a:t>
            </a:r>
            <a:endParaRPr lang="zh-CN" altLang="en-US" dirty="0"/>
          </a:p>
          <a:p>
            <a:r>
              <a:rPr lang="zh-CN" altLang="en-US" dirty="0"/>
              <a:t>     这里的对象可以是任何事物，比如说人，动物，汽车。。等等，是对客观存在的事物的一种概念；</a:t>
            </a:r>
            <a:endParaRPr lang="zh-CN" altLang="en-US" dirty="0"/>
          </a:p>
          <a:p>
            <a:r>
              <a:rPr lang="en-US" altLang="zh-CN" dirty="0"/>
              <a:t>      </a:t>
            </a:r>
            <a:r>
              <a:rPr lang="zh-CN" altLang="en-US" dirty="0"/>
              <a:t>对象都有</a:t>
            </a:r>
            <a:r>
              <a:rPr lang="zh-CN" altLang="en-US" dirty="0">
                <a:solidFill>
                  <a:srgbClr val="FF0000"/>
                </a:solidFill>
              </a:rPr>
              <a:t>属性：</a:t>
            </a:r>
            <a:r>
              <a:rPr lang="zh-CN" altLang="en-US" dirty="0">
                <a:solidFill>
                  <a:schemeClr val="tx1"/>
                </a:solidFill>
              </a:rPr>
              <a:t>人的年龄，性别，名字等，颜色，体积等等；</a:t>
            </a:r>
            <a:endParaRPr lang="zh-CN" altLang="en-US" dirty="0">
              <a:solidFill>
                <a:schemeClr val="tx1"/>
              </a:solidFill>
            </a:endParaRPr>
          </a:p>
          <a:p>
            <a:r>
              <a:rPr lang="zh-CN" altLang="en-US" dirty="0">
                <a:solidFill>
                  <a:schemeClr val="tx1"/>
                </a:solidFill>
              </a:rPr>
              <a:t>      对象都有</a:t>
            </a:r>
            <a:r>
              <a:rPr lang="zh-CN" altLang="en-US" dirty="0">
                <a:solidFill>
                  <a:srgbClr val="FF0000"/>
                </a:solidFill>
              </a:rPr>
              <a:t>行为</a:t>
            </a:r>
            <a:r>
              <a:rPr lang="zh-CN" altLang="en-US" dirty="0">
                <a:solidFill>
                  <a:schemeClr val="tx1"/>
                </a:solidFill>
              </a:rPr>
              <a:t>：跑，跳，吃饭，睡觉等等；</a:t>
            </a:r>
            <a:endParaRPr lang="zh-CN" altLang="en-US" dirty="0">
              <a:solidFill>
                <a:schemeClr val="tx1"/>
              </a:solidFill>
            </a:endParaRPr>
          </a:p>
          <a:p>
            <a:endParaRPr lang="zh-CN" altLang="en-US" dirty="0">
              <a:solidFill>
                <a:schemeClr val="tx1"/>
              </a:solidFill>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990600" y="880110"/>
            <a:ext cx="10515600" cy="526669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1">
                    <a:lumMod val="50000"/>
                  </a:schemeClr>
                </a:solidFill>
              </a:rPr>
              <a:t>      </a:t>
            </a:r>
            <a:r>
              <a:rPr lang="zh-CN" altLang="en-US" dirty="0">
                <a:solidFill>
                  <a:schemeClr val="tx1">
                    <a:lumMod val="50000"/>
                  </a:schemeClr>
                </a:solidFill>
              </a:rPr>
              <a:t>面向对象更注重的是对象本身，相对于面向过程，面向过程更注重功能行为。</a:t>
            </a:r>
            <a:endParaRPr lang="zh-CN" altLang="en-US" dirty="0">
              <a:solidFill>
                <a:schemeClr val="tx1">
                  <a:lumMod val="50000"/>
                </a:schemeClr>
              </a:solidFill>
            </a:endParaRPr>
          </a:p>
          <a:p>
            <a:r>
              <a:rPr lang="zh-CN" altLang="en-US" dirty="0">
                <a:solidFill>
                  <a:schemeClr val="tx1">
                    <a:lumMod val="50000"/>
                  </a:schemeClr>
                </a:solidFill>
              </a:rPr>
              <a:t>      面向对象就是把对象的功能或行为封装进对象，再由对象调用这些功能或行为。</a:t>
            </a:r>
            <a:endParaRPr lang="zh-CN" altLang="en-US" dirty="0">
              <a:solidFill>
                <a:schemeClr val="tx1">
                  <a:lumMod val="50000"/>
                </a:schemeClr>
              </a:solidFill>
            </a:endParaRPr>
          </a:p>
          <a:p>
            <a:endParaRPr lang="zh-CN" altLang="en-US" dirty="0">
              <a:solidFill>
                <a:schemeClr val="tx1">
                  <a:lumMod val="50000"/>
                </a:schemeClr>
              </a:solidFill>
            </a:endParaRPr>
          </a:p>
          <a:p>
            <a:r>
              <a:rPr lang="zh-CN" altLang="en-US" dirty="0">
                <a:solidFill>
                  <a:schemeClr val="tx1">
                    <a:lumMod val="50000"/>
                  </a:schemeClr>
                </a:solidFill>
              </a:rPr>
              <a:t>   举例：猪八戒 背  媳妇</a:t>
            </a:r>
            <a:endParaRPr lang="zh-CN" altLang="en-US" dirty="0">
              <a:solidFill>
                <a:schemeClr val="tx1">
                  <a:lumMod val="50000"/>
                </a:schemeClr>
              </a:solidFill>
            </a:endParaRPr>
          </a:p>
          <a:p>
            <a:endParaRPr lang="en-US" altLang="zh-CN" dirty="0">
              <a:solidFill>
                <a:schemeClr val="tx1">
                  <a:lumMod val="50000"/>
                </a:schemeClr>
              </a:solidFill>
            </a:endParaRPr>
          </a:p>
          <a:p>
            <a:r>
              <a:rPr lang="en-US" altLang="zh-CN" dirty="0">
                <a:solidFill>
                  <a:schemeClr val="tx1">
                    <a:lumMod val="50000"/>
                  </a:schemeClr>
                </a:solidFill>
              </a:rPr>
              <a:t>    </a:t>
            </a:r>
            <a:r>
              <a:rPr lang="zh-CN" altLang="en-US" dirty="0">
                <a:solidFill>
                  <a:schemeClr val="tx1">
                    <a:lumMod val="50000"/>
                  </a:schemeClr>
                </a:solidFill>
              </a:rPr>
              <a:t>猪八戒  吃  西瓜</a:t>
            </a:r>
            <a:endParaRPr lang="zh-CN" altLang="en-US" dirty="0">
              <a:solidFill>
                <a:schemeClr val="tx1">
                  <a:lumMod val="50000"/>
                </a:schemeClr>
              </a:solidFill>
            </a:endParaRPr>
          </a:p>
          <a:p>
            <a:endParaRPr lang="zh-CN" altLang="en-US" dirty="0">
              <a:solidFill>
                <a:schemeClr val="tx1">
                  <a:lumMod val="50000"/>
                </a:schemeClr>
              </a:solidFill>
            </a:endParaRPr>
          </a:p>
          <a:p>
            <a:endParaRPr lang="zh-CN" altLang="en-US" dirty="0">
              <a:solidFill>
                <a:schemeClr val="tx1">
                  <a:lumMod val="50000"/>
                </a:schemeClr>
              </a:solidFill>
            </a:endParaRPr>
          </a:p>
          <a:p>
            <a:pPr marL="0" indent="0">
              <a:buNone/>
            </a:pPr>
            <a:endParaRPr lang="zh-CN" altLang="en-US" dirty="0">
              <a:solidFill>
                <a:schemeClr val="tx1"/>
              </a:solidFill>
            </a:endParaRPr>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4000" dirty="0">
                <a:solidFill>
                  <a:srgbClr val="00B050"/>
                </a:solidFill>
              </a:rPr>
              <a:t>1.2</a:t>
            </a:r>
            <a:r>
              <a:rPr lang="zh-CN" altLang="en-US" sz="4000" dirty="0">
                <a:solidFill>
                  <a:srgbClr val="00B050"/>
                </a:solidFill>
              </a:rPr>
              <a:t>面向对象思想的特点：</a:t>
            </a:r>
            <a:endParaRPr lang="zh-CN" altLang="en-US" sz="4000" dirty="0">
              <a:solidFill>
                <a:srgbClr val="00B050"/>
              </a:solidFill>
            </a:endParaRPr>
          </a:p>
        </p:txBody>
      </p:sp>
      <p:sp>
        <p:nvSpPr>
          <p:cNvPr id="7" name="文本框 6"/>
          <p:cNvSpPr txBox="1"/>
          <p:nvPr>
            <p:custDataLst>
              <p:tags r:id="rId2"/>
            </p:custDataLst>
          </p:nvPr>
        </p:nvSpPr>
        <p:spPr>
          <a:xfrm>
            <a:off x="838800" y="179472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olidFill>
                <a:schemeClr val="tx1"/>
              </a:solidFill>
            </a:endParaRPr>
          </a:p>
          <a:p>
            <a:r>
              <a:rPr lang="en-US" altLang="zh-CN" dirty="0">
                <a:solidFill>
                  <a:schemeClr val="tx1"/>
                </a:solidFill>
              </a:rPr>
              <a:t>1&gt; </a:t>
            </a:r>
            <a:r>
              <a:rPr lang="zh-CN" altLang="en-US" dirty="0">
                <a:solidFill>
                  <a:schemeClr val="tx1"/>
                </a:solidFill>
              </a:rPr>
              <a:t>可以将复杂的事情简单化，符合人们的思考习惯；</a:t>
            </a:r>
            <a:endParaRPr lang="zh-CN" altLang="en-US" dirty="0">
              <a:solidFill>
                <a:schemeClr val="tx1"/>
              </a:solidFill>
            </a:endParaRPr>
          </a:p>
          <a:p>
            <a:endParaRPr lang="en-US" altLang="zh-CN" dirty="0">
              <a:solidFill>
                <a:schemeClr val="tx1"/>
              </a:solidFill>
            </a:endParaRPr>
          </a:p>
          <a:p>
            <a:r>
              <a:rPr lang="en-US" altLang="zh-CN" dirty="0">
                <a:solidFill>
                  <a:schemeClr val="tx1"/>
                </a:solidFill>
              </a:rPr>
              <a:t>2&gt; </a:t>
            </a:r>
            <a:r>
              <a:rPr lang="zh-CN" altLang="en-US" dirty="0">
                <a:solidFill>
                  <a:schemeClr val="tx1"/>
                </a:solidFill>
              </a:rPr>
              <a:t>提高代码的复用性</a:t>
            </a:r>
            <a:endParaRPr lang="zh-CN" altLang="en-US" dirty="0">
              <a:solidFill>
                <a:schemeClr val="tx1"/>
              </a:solidFill>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4000" dirty="0">
                <a:solidFill>
                  <a:srgbClr val="00B050"/>
                </a:solidFill>
              </a:rPr>
              <a:t>1.2</a:t>
            </a:r>
            <a:r>
              <a:rPr lang="zh-CN" altLang="en-US" sz="4000" dirty="0">
                <a:solidFill>
                  <a:srgbClr val="00B050"/>
                </a:solidFill>
              </a:rPr>
              <a:t>面向对象的特征：</a:t>
            </a:r>
            <a:endParaRPr lang="zh-CN" altLang="en-US" sz="4000" dirty="0">
              <a:solidFill>
                <a:srgbClr val="00B050"/>
              </a:solidFill>
            </a:endParaRPr>
          </a:p>
        </p:txBody>
      </p:sp>
      <p:sp>
        <p:nvSpPr>
          <p:cNvPr id="7" name="文本框 6"/>
          <p:cNvSpPr txBox="1"/>
          <p:nvPr>
            <p:custDataLst>
              <p:tags r:id="rId2"/>
            </p:custDataLst>
          </p:nvPr>
        </p:nvSpPr>
        <p:spPr>
          <a:xfrm>
            <a:off x="838800" y="179472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olidFill>
                <a:schemeClr val="tx1"/>
              </a:solidFill>
            </a:endParaRPr>
          </a:p>
          <a:p>
            <a:r>
              <a:rPr lang="en-US" altLang="zh-CN" dirty="0">
                <a:solidFill>
                  <a:schemeClr val="tx1"/>
                </a:solidFill>
              </a:rPr>
              <a:t>1&gt; </a:t>
            </a:r>
            <a:r>
              <a:rPr lang="zh-CN" altLang="en-US" dirty="0">
                <a:solidFill>
                  <a:schemeClr val="tx1"/>
                </a:solidFill>
              </a:rPr>
              <a:t>封装</a:t>
            </a:r>
            <a:endParaRPr lang="zh-CN" altLang="en-US" dirty="0">
              <a:solidFill>
                <a:schemeClr val="tx1"/>
              </a:solidFill>
            </a:endParaRPr>
          </a:p>
          <a:p>
            <a:endParaRPr lang="en-US" altLang="zh-CN" dirty="0">
              <a:solidFill>
                <a:schemeClr val="tx1"/>
              </a:solidFill>
            </a:endParaRPr>
          </a:p>
          <a:p>
            <a:r>
              <a:rPr lang="en-US" altLang="zh-CN" dirty="0">
                <a:solidFill>
                  <a:schemeClr val="tx1"/>
                </a:solidFill>
              </a:rPr>
              <a:t>2&gt;</a:t>
            </a:r>
            <a:r>
              <a:rPr lang="zh-CN" altLang="en-US" dirty="0">
                <a:solidFill>
                  <a:schemeClr val="tx1"/>
                </a:solidFill>
              </a:rPr>
              <a:t>继承</a:t>
            </a:r>
            <a:endParaRPr lang="zh-CN" altLang="en-US" dirty="0">
              <a:solidFill>
                <a:schemeClr val="tx1"/>
              </a:solidFill>
            </a:endParaRPr>
          </a:p>
          <a:p>
            <a:endParaRPr lang="zh-CN" altLang="en-US" dirty="0">
              <a:solidFill>
                <a:schemeClr val="tx1"/>
              </a:solidFill>
            </a:endParaRPr>
          </a:p>
          <a:p>
            <a:r>
              <a:rPr lang="en-US" altLang="zh-CN" dirty="0">
                <a:solidFill>
                  <a:schemeClr val="tx1"/>
                </a:solidFill>
              </a:rPr>
              <a:t>3&gt;</a:t>
            </a:r>
            <a:r>
              <a:rPr lang="zh-CN" altLang="en-US" dirty="0">
                <a:solidFill>
                  <a:schemeClr val="tx1"/>
                </a:solidFill>
              </a:rPr>
              <a:t>多态</a:t>
            </a:r>
            <a:endParaRPr lang="zh-CN" altLang="en-US" dirty="0">
              <a:solidFill>
                <a:schemeClr val="tx1"/>
              </a:solidFill>
            </a:endParaRPr>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dirty="0"/>
              <a:t>二、类和对象</a:t>
            </a:r>
            <a:endParaRPr lang="zh-CN" altLang="en-US" dirty="0"/>
          </a:p>
        </p:txBody>
      </p:sp>
      <p:sp>
        <p:nvSpPr>
          <p:cNvPr id="3" name="文本框 2"/>
          <p:cNvSpPr txBox="1"/>
          <p:nvPr>
            <p:custDataLst>
              <p:tags r:id="rId2"/>
            </p:custDataLst>
          </p:nvPr>
        </p:nvSpPr>
        <p:spPr>
          <a:xfrm>
            <a:off x="838200" y="1825625"/>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对象是对客观事物的抽象；</a:t>
            </a:r>
            <a:endParaRPr lang="zh-CN" altLang="en-US" dirty="0"/>
          </a:p>
          <a:p>
            <a:endParaRPr lang="zh-CN" altLang="en-US" dirty="0"/>
          </a:p>
          <a:p>
            <a:r>
              <a:rPr lang="zh-CN" altLang="en-US" dirty="0">
                <a:sym typeface="+mn-ea"/>
              </a:rPr>
              <a:t>类是对对象的抽象</a:t>
            </a:r>
            <a:endParaRPr lang="zh-CN" altLang="en-US" dirty="0"/>
          </a:p>
          <a:p>
            <a:r>
              <a:rPr lang="zh-CN" altLang="en-US" dirty="0">
                <a:sym typeface="+mn-ea"/>
              </a:rPr>
              <a:t>（类是一种抽象的数据类型）</a:t>
            </a:r>
            <a:endParaRPr lang="en-US" altLang="zh-CN" dirty="0"/>
          </a:p>
          <a:p>
            <a:endParaRPr lang="zh-CN" altLang="en-US" dirty="0"/>
          </a:p>
          <a:p>
            <a:r>
              <a:rPr lang="zh-CN" altLang="en-US" dirty="0"/>
              <a:t>比如学生</a:t>
            </a:r>
            <a:r>
              <a:rPr lang="en-US" altLang="zh-CN" dirty="0"/>
              <a:t>student </a:t>
            </a:r>
            <a:r>
              <a:rPr lang="zh-CN" altLang="en-US" dirty="0"/>
              <a:t>、工人</a:t>
            </a:r>
            <a:r>
              <a:rPr lang="en-US" altLang="zh-CN" dirty="0"/>
              <a:t>worker</a:t>
            </a:r>
            <a:r>
              <a:rPr lang="zh-CN" altLang="en-US" dirty="0"/>
              <a:t>就可以归结为</a:t>
            </a:r>
            <a:r>
              <a:rPr lang="en-US" altLang="zh-CN" dirty="0"/>
              <a:t>Person</a:t>
            </a:r>
            <a:r>
              <a:rPr lang="zh-CN" altLang="en-US" dirty="0"/>
              <a:t>类</a:t>
            </a:r>
            <a:endParaRPr lang="zh-CN" altLang="en-US" dirty="0"/>
          </a:p>
        </p:txBody>
      </p:sp>
      <p:sp>
        <p:nvSpPr>
          <p:cNvPr id="4" name="文本框 3"/>
          <p:cNvSpPr txBox="1"/>
          <p:nvPr>
            <p:custDataLst>
              <p:tags r:id="rId3"/>
            </p:custDataLst>
          </p:nvPr>
        </p:nvSpPr>
        <p:spPr>
          <a:xfrm>
            <a:off x="6172200" y="1825625"/>
            <a:ext cx="5181600"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关系？</a:t>
            </a:r>
            <a:endParaRPr lang="zh-CN" altLang="en-US" sz="2400" dirty="0"/>
          </a:p>
          <a:p>
            <a:r>
              <a:rPr lang="zh-CN" altLang="en-US" sz="2400" dirty="0"/>
              <a:t>对象是类的实例，类是对象的模板。</a:t>
            </a:r>
            <a:endParaRPr lang="zh-CN" altLang="en-US" sz="2400" dirty="0"/>
          </a:p>
          <a:p>
            <a:r>
              <a:rPr lang="en-US" altLang="zh-CN" sz="2400" dirty="0"/>
              <a:t>1.</a:t>
            </a:r>
            <a:r>
              <a:rPr lang="zh-CN" altLang="en-US" sz="2400" dirty="0"/>
              <a:t>类是抽象的，对象是具体存在的；</a:t>
            </a:r>
            <a:endParaRPr lang="zh-CN" altLang="en-US" sz="2400" dirty="0"/>
          </a:p>
          <a:p>
            <a:r>
              <a:rPr lang="en-US" altLang="zh-CN" sz="2400" dirty="0"/>
              <a:t>2.</a:t>
            </a:r>
            <a:r>
              <a:rPr lang="zh-CN" altLang="en-US" sz="2400" dirty="0"/>
              <a:t>对象是存在于类中的，类包含对象。</a:t>
            </a:r>
            <a:endParaRPr lang="zh-CN" altLang="en-US" sz="2400" dirty="0"/>
          </a:p>
          <a:p>
            <a:r>
              <a:rPr lang="en-US" altLang="zh-CN" sz="2400" dirty="0"/>
              <a:t>3.</a:t>
            </a:r>
            <a:r>
              <a:rPr lang="zh-CN" altLang="en-US" sz="2400" dirty="0"/>
              <a:t>一个类中可以创建多个对象，但要与本类相关。</a:t>
            </a:r>
            <a:endParaRPr lang="zh-CN" altLang="en-US" sz="2400" dirty="0"/>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4000" dirty="0">
                <a:solidFill>
                  <a:srgbClr val="00B050"/>
                </a:solidFill>
              </a:rPr>
              <a:t>2.1</a:t>
            </a:r>
            <a:r>
              <a:rPr lang="zh-CN" altLang="zh-CN" sz="4000" dirty="0">
                <a:solidFill>
                  <a:srgbClr val="00B050"/>
                </a:solidFill>
              </a:rPr>
              <a:t>类的定义</a:t>
            </a:r>
            <a:r>
              <a:rPr lang="zh-CN" altLang="en-US" sz="4000" dirty="0">
                <a:solidFill>
                  <a:srgbClr val="00B050"/>
                </a:solidFill>
              </a:rPr>
              <a:t>：</a:t>
            </a:r>
            <a:endParaRPr lang="zh-CN" altLang="en-US" sz="4000" dirty="0">
              <a:solidFill>
                <a:srgbClr val="00B050"/>
              </a:solidFill>
            </a:endParaRPr>
          </a:p>
        </p:txBody>
      </p:sp>
      <p:sp>
        <p:nvSpPr>
          <p:cNvPr id="7" name="文本框 6"/>
          <p:cNvSpPr txBox="1"/>
          <p:nvPr>
            <p:custDataLst>
              <p:tags r:id="rId2"/>
            </p:custDataLst>
          </p:nvPr>
        </p:nvSpPr>
        <p:spPr>
          <a:xfrm>
            <a:off x="838165" y="179472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1"/>
                </a:solidFill>
              </a:rPr>
              <a:t>Java</a:t>
            </a:r>
            <a:r>
              <a:rPr lang="zh-CN" altLang="en-US" dirty="0">
                <a:solidFill>
                  <a:schemeClr val="tx1"/>
                </a:solidFill>
              </a:rPr>
              <a:t>中用类</a:t>
            </a:r>
            <a:r>
              <a:rPr lang="en-US" altLang="zh-CN" dirty="0">
                <a:solidFill>
                  <a:schemeClr val="tx1"/>
                </a:solidFill>
              </a:rPr>
              <a:t>lass</a:t>
            </a:r>
            <a:r>
              <a:rPr lang="zh-CN" altLang="en-US" dirty="0">
                <a:solidFill>
                  <a:schemeClr val="tx1"/>
                </a:solidFill>
              </a:rPr>
              <a:t>来描述事物</a:t>
            </a:r>
            <a:endParaRPr lang="zh-CN" altLang="en-US" dirty="0">
              <a:solidFill>
                <a:schemeClr val="tx1"/>
              </a:solidFill>
            </a:endParaRPr>
          </a:p>
          <a:p>
            <a:r>
              <a:rPr lang="zh-CN" altLang="en-US" dirty="0">
                <a:solidFill>
                  <a:schemeClr val="tx1"/>
                </a:solidFill>
              </a:rPr>
              <a:t>属性：对应类中的成员变量或常量</a:t>
            </a:r>
            <a:endParaRPr lang="zh-CN" altLang="en-US" dirty="0">
              <a:solidFill>
                <a:schemeClr val="tx1"/>
              </a:solidFill>
            </a:endParaRPr>
          </a:p>
          <a:p>
            <a:r>
              <a:rPr lang="zh-CN" altLang="en-US" dirty="0">
                <a:solidFill>
                  <a:schemeClr val="tx1"/>
                </a:solidFill>
              </a:rPr>
              <a:t>行为：对应类中的成员函数</a:t>
            </a:r>
            <a:endParaRPr lang="zh-CN" altLang="en-US" dirty="0">
              <a:solidFill>
                <a:schemeClr val="tx1"/>
              </a:solidFill>
            </a:endParaRPr>
          </a:p>
          <a:p>
            <a:r>
              <a:rPr lang="zh-CN" altLang="en-US" dirty="0">
                <a:solidFill>
                  <a:schemeClr val="tx1"/>
                </a:solidFill>
              </a:rPr>
              <a:t>格式：</a:t>
            </a:r>
            <a:endParaRPr lang="zh-CN" altLang="en-US" dirty="0">
              <a:solidFill>
                <a:schemeClr val="tx1"/>
              </a:solidFill>
            </a:endParaRPr>
          </a:p>
          <a:p>
            <a:r>
              <a:rPr lang="zh-CN" altLang="en-US" dirty="0">
                <a:solidFill>
                  <a:schemeClr val="tx1"/>
                </a:solidFill>
              </a:rPr>
              <a:t>   </a:t>
            </a:r>
            <a:r>
              <a:rPr lang="en-US" altLang="zh-CN" dirty="0">
                <a:solidFill>
                  <a:schemeClr val="tx1"/>
                </a:solidFill>
              </a:rPr>
              <a:t>class </a:t>
            </a:r>
            <a:r>
              <a:rPr lang="zh-CN" altLang="en-US" dirty="0">
                <a:solidFill>
                  <a:schemeClr val="tx1"/>
                </a:solidFill>
              </a:rPr>
              <a:t>类名称</a:t>
            </a:r>
            <a:r>
              <a:rPr lang="en-US" altLang="zh-CN" dirty="0">
                <a:solidFill>
                  <a:schemeClr val="tx1"/>
                </a:solidFill>
              </a:rPr>
              <a:t>{</a:t>
            </a:r>
            <a:endParaRPr lang="en-US" altLang="zh-CN" dirty="0">
              <a:solidFill>
                <a:schemeClr val="tx1"/>
              </a:solidFill>
            </a:endParaRPr>
          </a:p>
          <a:p>
            <a:pPr marL="0" indent="0">
              <a:buNone/>
            </a:pPr>
            <a:r>
              <a:rPr lang="en-US" altLang="zh-CN" dirty="0">
                <a:solidFill>
                  <a:schemeClr val="tx1"/>
                </a:solidFill>
              </a:rPr>
              <a:t>       </a:t>
            </a:r>
            <a:r>
              <a:rPr lang="zh-CN" altLang="en-US" dirty="0">
                <a:solidFill>
                  <a:schemeClr val="tx1"/>
                </a:solidFill>
              </a:rPr>
              <a:t>属性；（变量或常量）</a:t>
            </a:r>
            <a:endParaRPr lang="zh-CN" altLang="en-US" dirty="0">
              <a:solidFill>
                <a:schemeClr val="tx1"/>
              </a:solidFill>
            </a:endParaRPr>
          </a:p>
          <a:p>
            <a:pPr marL="0" indent="0">
              <a:buNone/>
            </a:pPr>
            <a:r>
              <a:rPr lang="zh-CN" altLang="en-US" dirty="0">
                <a:solidFill>
                  <a:schemeClr val="tx1"/>
                </a:solidFill>
              </a:rPr>
              <a:t>       行为；（方法或函数）</a:t>
            </a:r>
            <a:endParaRPr lang="zh-CN" altLang="en-US" dirty="0">
              <a:solidFill>
                <a:schemeClr val="tx1"/>
              </a:solidFill>
            </a:endParaRPr>
          </a:p>
          <a:p>
            <a:pPr marL="0" indent="0">
              <a:buNone/>
            </a:pPr>
            <a:r>
              <a:rPr lang="en-US" altLang="zh-CN" dirty="0">
                <a:solidFill>
                  <a:schemeClr val="tx1"/>
                </a:solidFill>
              </a:rPr>
              <a:t>     }</a:t>
            </a:r>
            <a:endParaRPr lang="en-US" altLang="zh-CN" dirty="0">
              <a:solidFill>
                <a:schemeClr val="tx1"/>
              </a:solidFill>
            </a:endParaRPr>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40105" y="457200"/>
            <a:ext cx="9182735" cy="1266190"/>
          </a:xfrm>
        </p:spPr>
        <p:txBody>
          <a:bodyPr/>
          <a:lstStyle/>
          <a:p>
            <a:r>
              <a:rPr lang="en-US" altLang="zh-CN" dirty="0">
                <a:solidFill>
                  <a:srgbClr val="00B050"/>
                </a:solidFill>
              </a:rPr>
              <a:t>2.2 </a:t>
            </a:r>
            <a:r>
              <a:rPr lang="zh-CN" altLang="en-US" dirty="0">
                <a:solidFill>
                  <a:srgbClr val="00B050"/>
                </a:solidFill>
              </a:rPr>
              <a:t>对象的创建</a:t>
            </a:r>
            <a:endParaRPr lang="zh-CN" altLang="en-US" dirty="0">
              <a:solidFill>
                <a:srgbClr val="00B050"/>
              </a:solidFill>
            </a:endParaRPr>
          </a:p>
        </p:txBody>
      </p:sp>
      <p:sp>
        <p:nvSpPr>
          <p:cNvPr id="4" name="文本占位符 3"/>
          <p:cNvSpPr>
            <a:spLocks noGrp="1"/>
          </p:cNvSpPr>
          <p:nvPr>
            <p:ph type="body" sz="half" idx="2"/>
            <p:custDataLst>
              <p:tags r:id="rId2"/>
            </p:custDataLst>
          </p:nvPr>
        </p:nvSpPr>
        <p:spPr>
          <a:xfrm>
            <a:off x="839470" y="2059305"/>
            <a:ext cx="8432800" cy="3812540"/>
          </a:xfrm>
        </p:spPr>
        <p:txBody>
          <a:bodyPr>
            <a:normAutofit lnSpcReduction="10000"/>
          </a:bodyPr>
          <a:lstStyle/>
          <a:p>
            <a:r>
              <a:rPr lang="zh-CN" altLang="en-US" sz="2800" dirty="0"/>
              <a:t>格式一：</a:t>
            </a:r>
            <a:r>
              <a:rPr lang="zh-CN" altLang="en-US" sz="2800" dirty="0">
                <a:solidFill>
                  <a:srgbClr val="FF0000"/>
                </a:solidFill>
                <a:sym typeface="+mn-ea"/>
              </a:rPr>
              <a:t>  </a:t>
            </a:r>
            <a:r>
              <a:rPr lang="zh-CN" altLang="en-US" sz="2800" dirty="0">
                <a:solidFill>
                  <a:srgbClr val="FF0000"/>
                </a:solidFill>
                <a:effectLst>
                  <a:outerShdw blurRad="38100" dist="25400" dir="5400000" algn="ctr" rotWithShape="0">
                    <a:srgbClr val="6E747A">
                      <a:alpha val="43000"/>
                    </a:srgbClr>
                  </a:outerShdw>
                </a:effectLst>
                <a:sym typeface="+mn-ea"/>
              </a:rPr>
              <a:t>先声明后实例化对象</a:t>
            </a:r>
            <a:endParaRPr lang="zh-CN" altLang="en-US" sz="2800" dirty="0"/>
          </a:p>
          <a:p>
            <a:r>
              <a:rPr lang="zh-CN" altLang="en-US" dirty="0"/>
              <a:t>  </a:t>
            </a:r>
            <a:endParaRPr lang="zh-CN" altLang="en-US" dirty="0">
              <a:ln/>
              <a:solidFill>
                <a:srgbClr val="FF0000"/>
              </a:solidFill>
              <a:effectLst>
                <a:outerShdw blurRad="38100" dist="25400" dir="5400000" algn="ctr" rotWithShape="0">
                  <a:srgbClr val="6E747A">
                    <a:alpha val="43000"/>
                  </a:srgbClr>
                </a:outerShdw>
              </a:effectLst>
            </a:endParaRPr>
          </a:p>
          <a:p>
            <a:r>
              <a:rPr lang="zh-CN" altLang="en-US" dirty="0"/>
              <a:t>   </a:t>
            </a:r>
            <a:r>
              <a:rPr lang="zh-CN" altLang="en-US" dirty="0">
                <a:solidFill>
                  <a:schemeClr val="tx1">
                    <a:lumMod val="50000"/>
                  </a:schemeClr>
                </a:solidFill>
              </a:rPr>
              <a:t> </a:t>
            </a:r>
            <a:r>
              <a:rPr lang="zh-CN" altLang="en-US" sz="2800" dirty="0">
                <a:solidFill>
                  <a:schemeClr val="tx1">
                    <a:lumMod val="50000"/>
                  </a:schemeClr>
                </a:solidFill>
              </a:rPr>
              <a:t>类名 对象名称</a:t>
            </a:r>
            <a:r>
              <a:rPr lang="en-US" altLang="zh-CN" sz="2800" dirty="0">
                <a:solidFill>
                  <a:schemeClr val="tx1">
                    <a:lumMod val="50000"/>
                  </a:schemeClr>
                </a:solidFill>
              </a:rPr>
              <a:t>=null; </a:t>
            </a:r>
            <a:r>
              <a:rPr lang="en-US" altLang="zh-CN" sz="2800" dirty="0"/>
              <a:t> //</a:t>
            </a:r>
            <a:r>
              <a:rPr lang="zh-CN" altLang="en-US" sz="2800" dirty="0"/>
              <a:t>声明</a:t>
            </a:r>
            <a:endParaRPr lang="zh-CN" altLang="en-US" sz="2800" dirty="0"/>
          </a:p>
          <a:p>
            <a:r>
              <a:rPr lang="zh-CN" altLang="en-US" sz="2800" dirty="0"/>
              <a:t>   </a:t>
            </a:r>
            <a:r>
              <a:rPr lang="zh-CN" altLang="en-US" sz="2800" dirty="0">
                <a:solidFill>
                  <a:schemeClr val="tx1">
                    <a:lumMod val="50000"/>
                  </a:schemeClr>
                </a:solidFill>
              </a:rPr>
              <a:t>对象名称</a:t>
            </a:r>
            <a:r>
              <a:rPr lang="en-US" altLang="zh-CN" sz="2800" dirty="0">
                <a:solidFill>
                  <a:schemeClr val="tx1">
                    <a:lumMod val="50000"/>
                  </a:schemeClr>
                </a:solidFill>
              </a:rPr>
              <a:t>=new </a:t>
            </a:r>
            <a:r>
              <a:rPr lang="zh-CN" altLang="en-US" sz="2800" dirty="0">
                <a:solidFill>
                  <a:schemeClr val="tx1">
                    <a:lumMod val="50000"/>
                  </a:schemeClr>
                </a:solidFill>
              </a:rPr>
              <a:t>类名（）</a:t>
            </a:r>
            <a:r>
              <a:rPr lang="en-US" altLang="zh-CN" sz="2800" dirty="0"/>
              <a:t>;//</a:t>
            </a:r>
            <a:r>
              <a:rPr lang="zh-CN" altLang="en-US" sz="2800" dirty="0"/>
              <a:t>实例化对象</a:t>
            </a:r>
            <a:endParaRPr lang="zh-CN" altLang="en-US" sz="2800" dirty="0"/>
          </a:p>
          <a:p>
            <a:endParaRPr lang="zh-CN" altLang="en-US" sz="2800" dirty="0"/>
          </a:p>
          <a:p>
            <a:r>
              <a:rPr lang="zh-CN" altLang="en-US" sz="2800" dirty="0"/>
              <a:t>   </a:t>
            </a:r>
            <a:r>
              <a:rPr lang="en-US" altLang="zh-CN" sz="2800" dirty="0"/>
              <a:t>eg</a:t>
            </a:r>
            <a:r>
              <a:rPr lang="zh-CN" altLang="en-US" sz="2800" dirty="0"/>
              <a:t>： 有一个</a:t>
            </a:r>
            <a:r>
              <a:rPr lang="en-US" altLang="zh-CN" sz="2800" dirty="0"/>
              <a:t>Person</a:t>
            </a:r>
            <a:r>
              <a:rPr lang="zh-CN" altLang="en-US" sz="2800" dirty="0"/>
              <a:t>类</a:t>
            </a:r>
            <a:endParaRPr lang="zh-CN" altLang="en-US" sz="2800" dirty="0"/>
          </a:p>
          <a:p>
            <a:r>
              <a:rPr lang="zh-CN" altLang="en-US" sz="2800" dirty="0"/>
              <a:t>   </a:t>
            </a:r>
            <a:r>
              <a:rPr lang="en-US" altLang="zh-CN" sz="2800" dirty="0"/>
              <a:t>Person p1=null;</a:t>
            </a:r>
            <a:endParaRPr lang="en-US" altLang="zh-CN" sz="2800" dirty="0"/>
          </a:p>
          <a:p>
            <a:r>
              <a:rPr lang="en-US" altLang="zh-CN" sz="2800" dirty="0"/>
              <a:t>   p1=new Person();</a:t>
            </a:r>
            <a:endParaRPr lang="en-US" altLang="zh-CN" sz="2800" dirty="0"/>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220"/>
  <p:tag name="KSO_WM_UNIT_TYPE" val="b"/>
  <p:tag name="KSO_WM_UNIT_INDEX" val="1"/>
  <p:tag name="KSO_WM_UNIT_ID" val="custom160220_1*b*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220"/>
  <p:tag name="KSO_WM_UNIT_TYPE" val="b"/>
  <p:tag name="KSO_WM_UNIT_INDEX" val="1"/>
  <p:tag name="KSO_WM_UNIT_ID" val="custom160220_7*b*1"/>
  <p:tag name="KSO_WM_UNIT_CLEAR" val="1"/>
  <p:tag name="KSO_WM_UNIT_LAYERLEVEL" val="1"/>
  <p:tag name="KSO_WM_UNIT_VALUE" val="4"/>
  <p:tag name="KSO_WM_UNIT_ISCONTENTSTITLE" val="0"/>
  <p:tag name="KSO_WM_UNIT_HIGHLIGHT" val="0"/>
  <p:tag name="KSO_WM_UNIT_COMPATIBLE" val="0"/>
  <p:tag name="KSO_WM_UNIT_PRESET_TEXT" val="Contents"/>
</p:tagLst>
</file>

<file path=ppt/tags/tag11.xml><?xml version="1.0" encoding="utf-8"?>
<p:tagLst xmlns:p="http://schemas.openxmlformats.org/presentationml/2006/main">
  <p:tag name="KSO_WM_TAG_VERSION" val="1.0"/>
  <p:tag name="KSO_WM_BEAUTIFY_FLAG" val="#wm#"/>
  <p:tag name="KSO_WM_UNIT_TYPE" val="i"/>
  <p:tag name="KSO_WM_UNIT_ID" val="custom160220_7*i*11"/>
  <p:tag name="KSO_WM_TEMPLATE_CATEGORY" val="custom"/>
  <p:tag name="KSO_WM_TEMPLATE_INDEX" val="160220"/>
</p:tagLst>
</file>

<file path=ppt/tags/tag12.xml><?xml version="1.0" encoding="utf-8"?>
<p:tagLst xmlns:p="http://schemas.openxmlformats.org/presentationml/2006/main">
  <p:tag name="KSO_WM_TAG_VERSION" val="1.0"/>
  <p:tag name="KSO_WM_BEAUTIFY_FLAG" val="#wm#"/>
  <p:tag name="KSO_WM_UNIT_TYPE" val="i"/>
  <p:tag name="KSO_WM_UNIT_ID" val="custom160220_7*i*12"/>
  <p:tag name="KSO_WM_TEMPLATE_CATEGORY" val="custom"/>
  <p:tag name="KSO_WM_TEMPLATE_INDEX" val="160220"/>
</p:tagLst>
</file>

<file path=ppt/tags/tag13.xml><?xml version="1.0" encoding="utf-8"?>
<p:tagLst xmlns:p="http://schemas.openxmlformats.org/presentationml/2006/main">
  <p:tag name="KSO_WM_TAG_VERSION" val="1.0"/>
  <p:tag name="KSO_WM_BEAUTIFY_FLAG" val="#wm#"/>
  <p:tag name="KSO_WM_UNIT_TYPE" val="i"/>
  <p:tag name="KSO_WM_UNIT_ID" val="custom160220_7*i*13"/>
  <p:tag name="KSO_WM_TEMPLATE_CATEGORY" val="custom"/>
  <p:tag name="KSO_WM_TEMPLATE_INDEX" val="160220"/>
</p:tagLst>
</file>

<file path=ppt/tags/tag14.xml><?xml version="1.0" encoding="utf-8"?>
<p:tagLst xmlns:p="http://schemas.openxmlformats.org/presentationml/2006/main">
  <p:tag name="MH" val="20151117153543"/>
  <p:tag name="MH_LIBRARY" val="CONTENTS"/>
  <p:tag name="MH_AUTOCOLOR" val="TRUE"/>
  <p:tag name="MH_TYPE" val="CONTENTS"/>
  <p:tag name="ID" val="553526"/>
  <p:tag name="KSO_WM_TEMPLATE_CATEGORY" val="custom"/>
  <p:tag name="KSO_WM_TEMPLATE_INDEX" val="160220"/>
  <p:tag name="KSO_WM_TAG_VERSION" val="1.0"/>
  <p:tag name="KSO_WM_SLIDE_ID" val="custom160220_7"/>
  <p:tag name="KSO_WM_SLIDE_INDEX" val="7"/>
  <p:tag name="KSO_WM_SLIDE_ITEM_CNT" val="2"/>
  <p:tag name="KSO_WM_SLIDE_LAYOUT" val="b_l"/>
  <p:tag name="KSO_WM_SLIDE_LAYOUT_CNT" val="1_1"/>
  <p:tag name="KSO_WM_SLIDE_TYPE" val="contents"/>
  <p:tag name="KSO_WM_BEAUTIFY_FLAG" val="#wm#"/>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7.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2.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2"/>
  <p:tag name="KSO_WM_UNIT_ID" val="custom160220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29.xml><?xml version="1.0" encoding="utf-8"?>
<p:tagLst xmlns:p="http://schemas.openxmlformats.org/presentationml/2006/main">
  <p:tag name="KSO_WM_TEMPLATE_CATEGORY" val="custom"/>
  <p:tag name="KSO_WM_TEMPLATE_INDEX" val="160220"/>
  <p:tag name="KSO_WM_TAG_VERSION" val="1.0"/>
  <p:tag name="KSO_WM_SLIDE_ID" val="custom160220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xml><?xml version="1.0" encoding="utf-8"?>
<p:tagLst xmlns:p="http://schemas.openxmlformats.org/presentationml/2006/main">
  <p:tag name="KSO_WM_TEMPLATE_THUMBS_INDEX" val="1、5、8、11、16、22、23、24、25"/>
  <p:tag name="KSO_WM_TEMPLATE_CATEGORY" val="custom"/>
  <p:tag name="KSO_WM_TEMPLATE_INDEX" val="160220"/>
  <p:tag name="KSO_WM_TAG_VERSION" val="1.0"/>
  <p:tag name="KSO_WM_SLIDE_ID" val="custom160220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2.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4*f*1"/>
  <p:tag name="KSO_WM_UNIT_CLEAR" val="1"/>
  <p:tag name="KSO_WM_UNIT_LAYERLEVEL" val="1"/>
  <p:tag name="KSO_WM_UNIT_VALUE" val="195"/>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EMPLATE_CATEGORY" val="custom"/>
  <p:tag name="KSO_WM_TEMPLATE_INDEX" val="160220"/>
  <p:tag name="KSO_WM_TAG_VERSION" val="1.0"/>
  <p:tag name="KSO_WM_SLIDE_ID" val="custom16022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160220_7*i*0"/>
  <p:tag name="KSO_WM_TEMPLATE_CATEGORY" val="custom"/>
  <p:tag name="KSO_WM_TEMPLATE_INDEX" val="160220"/>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1.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7.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220"/>
  <p:tag name="KSO_WM_UNIT_TYPE" val="l_h_f"/>
  <p:tag name="KSO_WM_UNIT_INDEX" val="1_1_1"/>
  <p:tag name="KSO_WM_UNIT_ID" val="custom160220_7*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50.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3.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6.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220"/>
  <p:tag name="KSO_WM_UNIT_TYPE" val="a"/>
  <p:tag name="KSO_WM_UNIT_INDEX" val="1"/>
  <p:tag name="KSO_WM_UNIT_ID" val="custom16022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220"/>
  <p:tag name="KSO_WM_UNIT_TYPE" val="f"/>
  <p:tag name="KSO_WM_UNIT_INDEX" val="1"/>
  <p:tag name="KSO_WM_UNIT_ID" val="custom16022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9.xml><?xml version="1.0" encoding="utf-8"?>
<p:tagLst xmlns:p="http://schemas.openxmlformats.org/presentationml/2006/main">
  <p:tag name="KSO_WM_TEMPLATE_CATEGORY" val="custom"/>
  <p:tag name="KSO_WM_TEMPLATE_INDEX" val="160220"/>
  <p:tag name="KSO_WM_TAG_VERSION" val="1.0"/>
  <p:tag name="KSO_WM_SLIDE_ID" val="custom16022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220"/>
  <p:tag name="KSO_WM_UNIT_TYPE" val="l_i"/>
  <p:tag name="KSO_WM_UNIT_INDEX" val="1_1"/>
  <p:tag name="KSO_WM_UNIT_ID" val="custom160220_7*l_i*1_1"/>
  <p:tag name="KSO_WM_UNIT_CLEAR" val="1"/>
  <p:tag name="KSO_WM_UNIT_LAYERLEVEL" val="1_1"/>
  <p:tag name="KSO_WM_DIAGRAM_GROUP_CODE" val="l1-1"/>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220"/>
  <p:tag name="MH" val="20151119110340"/>
  <p:tag name="MH_LIBRARY" val="GRAPHIC"/>
  <p:tag name="MH_ORDER" val="矩形 2"/>
  <p:tag name="KSO_WM_UNIT_TYPE" val="f"/>
  <p:tag name="KSO_WM_UNIT_INDEX" val="1"/>
  <p:tag name="KSO_WM_UNIT_ID" val="custom160220_30*f*1"/>
  <p:tag name="KSO_WM_UNIT_CLEAR" val="1"/>
  <p:tag name="KSO_WM_UNIT_LAYERLEVEL" val="1"/>
  <p:tag name="KSO_WM_UNIT_VALUE" val="2"/>
  <p:tag name="KSO_WM_UNIT_HIGHLIGHT" val="0"/>
  <p:tag name="KSO_WM_UNIT_COMPATIBLE" val="0"/>
  <p:tag name="KSO_WM_UNIT_PRESET_TEXT" val="感"/>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220"/>
  <p:tag name="MH" val="20151119110340"/>
  <p:tag name="MH_LIBRARY" val="GRAPHIC"/>
  <p:tag name="MH_ORDER" val="矩形 3"/>
  <p:tag name="KSO_WM_UNIT_TYPE" val="f"/>
  <p:tag name="KSO_WM_UNIT_INDEX" val="2"/>
  <p:tag name="KSO_WM_UNIT_ID" val="custom160220_30*f*2"/>
  <p:tag name="KSO_WM_UNIT_CLEAR" val="1"/>
  <p:tag name="KSO_WM_UNIT_LAYERLEVEL" val="1"/>
  <p:tag name="KSO_WM_UNIT_VALUE" val="2"/>
  <p:tag name="KSO_WM_UNIT_HIGHLIGHT" val="0"/>
  <p:tag name="KSO_WM_UNIT_COMPATIBLE" val="0"/>
  <p:tag name="KSO_WM_UNIT_PRESET_TEXT" val="谢"/>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220"/>
  <p:tag name="MH" val="20151119110340"/>
  <p:tag name="MH_LIBRARY" val="GRAPHIC"/>
  <p:tag name="MH_ORDER" val="矩形 4"/>
  <p:tag name="KSO_WM_UNIT_TYPE" val="f"/>
  <p:tag name="KSO_WM_UNIT_INDEX" val="3"/>
  <p:tag name="KSO_WM_UNIT_ID" val="custom160220_30*f*3"/>
  <p:tag name="KSO_WM_UNIT_CLEAR" val="1"/>
  <p:tag name="KSO_WM_UNIT_LAYERLEVEL" val="1"/>
  <p:tag name="KSO_WM_UNIT_VALUE" val="2"/>
  <p:tag name="KSO_WM_UNIT_HIGHLIGHT" val="0"/>
  <p:tag name="KSO_WM_UNIT_COMPATIBLE" val="0"/>
  <p:tag name="KSO_WM_UNIT_PRESET_TEXT" val="聆"/>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220"/>
  <p:tag name="MH" val="20151119110340"/>
  <p:tag name="MH_LIBRARY" val="GRAPHIC"/>
  <p:tag name="MH_ORDER" val="矩形 5"/>
  <p:tag name="KSO_WM_UNIT_TYPE" val="f"/>
  <p:tag name="KSO_WM_UNIT_INDEX" val="4"/>
  <p:tag name="KSO_WM_UNIT_ID" val="custom160220_30*f*4"/>
  <p:tag name="KSO_WM_UNIT_CLEAR" val="1"/>
  <p:tag name="KSO_WM_UNIT_LAYERLEVEL" val="1"/>
  <p:tag name="KSO_WM_UNIT_VALUE" val="2"/>
  <p:tag name="KSO_WM_UNIT_HIGHLIGHT" val="0"/>
  <p:tag name="KSO_WM_UNIT_COMPATIBLE" val="0"/>
  <p:tag name="KSO_WM_UNIT_PRESET_TEXT" val="听"/>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220"/>
  <p:tag name="MH" val="20151119110340"/>
  <p:tag name="MH_LIBRARY" val="GRAPHIC"/>
  <p:tag name="MH_ORDER" val="矩形 6"/>
  <p:tag name="KSO_WM_UNIT_TYPE" val="f"/>
  <p:tag name="KSO_WM_UNIT_INDEX" val="5"/>
  <p:tag name="KSO_WM_UNIT_ID" val="custom160220_30*f*5"/>
  <p:tag name="KSO_WM_UNIT_CLEAR" val="1"/>
  <p:tag name="KSO_WM_UNIT_LAYERLEVEL" val="1"/>
  <p:tag name="KSO_WM_UNIT_VALUE" val="2"/>
  <p:tag name="KSO_WM_UNIT_HIGHLIGHT" val="0"/>
  <p:tag name="KSO_WM_UNIT_COMPATIBLE" val="0"/>
  <p:tag name="KSO_WM_UNIT_PRESET_TEXT" val="~"/>
</p:tagLst>
</file>

<file path=ppt/tags/tag65.xml><?xml version="1.0" encoding="utf-8"?>
<p:tagLst xmlns:p="http://schemas.openxmlformats.org/presentationml/2006/main">
  <p:tag name="MH" val="20151119110340"/>
  <p:tag name="MH_LIBRARY" val="GRAPHIC"/>
  <p:tag name="KSO_WM_TEMPLATE_CATEGORY" val="custom"/>
  <p:tag name="KSO_WM_TEMPLATE_INDEX" val="160220"/>
  <p:tag name="KSO_WM_TAG_VERSION" val="1.0"/>
  <p:tag name="KSO_WM_SLIDE_ID" val="custom160220_29"/>
  <p:tag name="KSO_WM_SLIDE_INDEX" val="29"/>
  <p:tag name="KSO_WM_SLIDE_ITEM_CNT" val="5"/>
  <p:tag name="KSO_WM_SLIDE_LAYOUT" val="f"/>
  <p:tag name="KSO_WM_SLIDE_LAYOUT_CNT" val="5"/>
  <p:tag name="KSO_WM_SLIDE_TYPE" val="endPage"/>
  <p:tag name="KSO_WM_BEAUTIFY_FLAG" val="#wm#"/>
</p:tagLst>
</file>

<file path=ppt/tags/tag7.xml><?xml version="1.0" encoding="utf-8"?>
<p:tagLst xmlns:p="http://schemas.openxmlformats.org/presentationml/2006/main">
  <p:tag name="KSO_WM_TAG_VERSION" val="1.0"/>
  <p:tag name="KSO_WM_BEAUTIFY_FLAG" val="#wm#"/>
  <p:tag name="KSO_WM_UNIT_TYPE" val="i"/>
  <p:tag name="KSO_WM_UNIT_ID" val="custom160220_7*i*5"/>
  <p:tag name="KSO_WM_TEMPLATE_CATEGORY" val="custom"/>
  <p:tag name="KSO_WM_TEMPLATE_INDEX" val="160220"/>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220"/>
  <p:tag name="KSO_WM_UNIT_TYPE" val="l_h_f"/>
  <p:tag name="KSO_WM_UNIT_INDEX" val="1_2_1"/>
  <p:tag name="KSO_WM_UNIT_ID" val="custom160220_7*l_h_f*1_2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220"/>
  <p:tag name="KSO_WM_UNIT_TYPE" val="l_i"/>
  <p:tag name="KSO_WM_UNIT_INDEX" val="1_2"/>
  <p:tag name="KSO_WM_UNIT_ID" val="custom160220_7*l_i*1_2"/>
  <p:tag name="KSO_WM_UNIT_CLEAR" val="1"/>
  <p:tag name="KSO_WM_UNIT_LAYERLEVEL" val="1_1"/>
  <p:tag name="KSO_WM_DIAGRAM_GROUP_CODE" val="l1-1"/>
</p:tagLst>
</file>

<file path=ppt/theme/theme1.xml><?xml version="1.0" encoding="utf-8"?>
<a:theme xmlns:a="http://schemas.openxmlformats.org/drawingml/2006/main" name="向天歌稻壳儿模板23XIN - 副本">
  <a:themeElements>
    <a:clrScheme name="自定义 20">
      <a:dk1>
        <a:srgbClr val="4B4B4B"/>
      </a:dk1>
      <a:lt1>
        <a:srgbClr val="FFFFFF"/>
      </a:lt1>
      <a:dk2>
        <a:srgbClr val="4B4B4B"/>
      </a:dk2>
      <a:lt2>
        <a:srgbClr val="FFFFFF"/>
      </a:lt2>
      <a:accent1>
        <a:srgbClr val="D74C19"/>
      </a:accent1>
      <a:accent2>
        <a:srgbClr val="B76167"/>
      </a:accent2>
      <a:accent3>
        <a:srgbClr val="D9AA33"/>
      </a:accent3>
      <a:accent4>
        <a:srgbClr val="9E7A9B"/>
      </a:accent4>
      <a:accent5>
        <a:srgbClr val="4D9560"/>
      </a:accent5>
      <a:accent6>
        <a:srgbClr val="488493"/>
      </a:accent6>
      <a:hlink>
        <a:srgbClr val="5699C2"/>
      </a:hlink>
      <a:folHlink>
        <a:srgbClr val="9FCE4A"/>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1807</Words>
  <Application>WPS 演示</Application>
  <PresentationFormat>宽屏</PresentationFormat>
  <Paragraphs>180</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微软雅黑</vt:lpstr>
      <vt:lpstr>Arial Narrow</vt:lpstr>
      <vt:lpstr>Calibri</vt:lpstr>
      <vt:lpstr>黑体</vt:lpstr>
      <vt:lpstr>向天歌稻壳儿模板23XIN - 副本</vt:lpstr>
      <vt:lpstr>第四节  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lastModifiedBy>123</cp:lastModifiedBy>
  <cp:revision>13</cp:revision>
  <dcterms:created xsi:type="dcterms:W3CDTF">2016-10-18T09:12:00Z</dcterms:created>
  <dcterms:modified xsi:type="dcterms:W3CDTF">2016-10-18T14:46:17Z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