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739" r:id="rId2"/>
    <p:sldId id="574" r:id="rId3"/>
    <p:sldId id="534" r:id="rId4"/>
    <p:sldId id="713" r:id="rId5"/>
    <p:sldId id="719" r:id="rId6"/>
    <p:sldId id="634" r:id="rId7"/>
    <p:sldId id="636" r:id="rId8"/>
    <p:sldId id="637" r:id="rId9"/>
    <p:sldId id="638" r:id="rId10"/>
    <p:sldId id="639" r:id="rId11"/>
    <p:sldId id="640" r:id="rId12"/>
    <p:sldId id="641" r:id="rId13"/>
    <p:sldId id="644" r:id="rId14"/>
    <p:sldId id="645" r:id="rId15"/>
    <p:sldId id="646" r:id="rId16"/>
    <p:sldId id="648" r:id="rId17"/>
    <p:sldId id="649" r:id="rId18"/>
    <p:sldId id="650" r:id="rId19"/>
    <p:sldId id="651" r:id="rId20"/>
    <p:sldId id="652" r:id="rId21"/>
    <p:sldId id="653" r:id="rId22"/>
    <p:sldId id="654" r:id="rId23"/>
    <p:sldId id="655" r:id="rId24"/>
    <p:sldId id="656" r:id="rId25"/>
    <p:sldId id="657" r:id="rId26"/>
    <p:sldId id="721" r:id="rId27"/>
    <p:sldId id="661" r:id="rId28"/>
    <p:sldId id="722" r:id="rId29"/>
    <p:sldId id="723" r:id="rId30"/>
    <p:sldId id="724" r:id="rId31"/>
    <p:sldId id="725" r:id="rId32"/>
    <p:sldId id="666" r:id="rId33"/>
    <p:sldId id="667" r:id="rId34"/>
    <p:sldId id="668" r:id="rId35"/>
    <p:sldId id="669" r:id="rId36"/>
    <p:sldId id="670" r:id="rId37"/>
    <p:sldId id="671" r:id="rId38"/>
    <p:sldId id="658" r:id="rId39"/>
    <p:sldId id="659" r:id="rId40"/>
    <p:sldId id="726" r:id="rId41"/>
    <p:sldId id="727" r:id="rId42"/>
    <p:sldId id="672" r:id="rId43"/>
    <p:sldId id="673" r:id="rId44"/>
    <p:sldId id="674" r:id="rId45"/>
    <p:sldId id="675" r:id="rId46"/>
    <p:sldId id="677" r:id="rId47"/>
    <p:sldId id="678" r:id="rId48"/>
    <p:sldId id="728" r:id="rId49"/>
    <p:sldId id="729" r:id="rId50"/>
    <p:sldId id="679" r:id="rId51"/>
    <p:sldId id="680" r:id="rId52"/>
    <p:sldId id="740" r:id="rId53"/>
    <p:sldId id="681" r:id="rId54"/>
    <p:sldId id="682" r:id="rId55"/>
    <p:sldId id="683" r:id="rId56"/>
    <p:sldId id="684" r:id="rId57"/>
    <p:sldId id="685" r:id="rId58"/>
    <p:sldId id="686" r:id="rId59"/>
    <p:sldId id="687" r:id="rId60"/>
    <p:sldId id="688" r:id="rId61"/>
    <p:sldId id="689" r:id="rId62"/>
    <p:sldId id="690" r:id="rId63"/>
    <p:sldId id="691" r:id="rId64"/>
    <p:sldId id="692" r:id="rId65"/>
    <p:sldId id="730" r:id="rId66"/>
    <p:sldId id="731" r:id="rId67"/>
    <p:sldId id="732" r:id="rId68"/>
    <p:sldId id="733" r:id="rId69"/>
    <p:sldId id="734" r:id="rId70"/>
    <p:sldId id="735" r:id="rId71"/>
    <p:sldId id="736" r:id="rId72"/>
    <p:sldId id="737" r:id="rId73"/>
    <p:sldId id="738" r:id="rId74"/>
    <p:sldId id="693" r:id="rId75"/>
    <p:sldId id="706" r:id="rId76"/>
    <p:sldId id="720" r:id="rId7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CC33"/>
    <a:srgbClr val="008000"/>
    <a:srgbClr val="663300"/>
    <a:srgbClr val="009999"/>
    <a:srgbClr val="0066FF"/>
    <a:srgbClr val="CCFF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270" autoAdjust="0"/>
  </p:normalViewPr>
  <p:slideViewPr>
    <p:cSldViewPr>
      <p:cViewPr varScale="1">
        <p:scale>
          <a:sx n="68" d="100"/>
          <a:sy n="68" d="100"/>
        </p:scale>
        <p:origin x="1440" y="48"/>
      </p:cViewPr>
      <p:guideLst>
        <p:guide orient="horz" pos="12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dirty="0"/>
              <a:t>MATLAB</a:t>
            </a:r>
            <a:r>
              <a:rPr lang="zh-CN" altLang="en-US" dirty="0"/>
              <a:t>应用培训（谢中华主讲）</a:t>
            </a:r>
            <a:endParaRPr lang="en-US" altLang="zh-CN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dirty="0"/>
              <a:t>MATLAB</a:t>
            </a:r>
            <a:r>
              <a:rPr lang="zh-CN" altLang="en-US" dirty="0"/>
              <a:t>基本操作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4269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仿宋_GB2312" pitchFamily="49" charset="-122"/>
              </a:defRPr>
            </a:lvl1pPr>
          </a:lstStyle>
          <a:p>
            <a:pPr>
              <a:defRPr/>
            </a:pPr>
            <a:fld id="{9372979F-55EB-453E-8A40-61B8ED8E89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378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r" eaLnBrk="1" hangingPunct="1"/>
            <a:fld id="{68013371-4721-4218-B055-A0994F8A62D9}" type="slidenum">
              <a:rPr lang="en-US" altLang="zh-CN" sz="1200">
                <a:ea typeface="仿宋_GB2312" pitchFamily="49" charset="-122"/>
              </a:rPr>
              <a:pPr algn="r" eaLnBrk="1" hangingPunct="1"/>
              <a:t>2</a:t>
            </a:fld>
            <a:endParaRPr lang="en-US" altLang="zh-CN" sz="1200">
              <a:ea typeface="仿宋_GB2312" pitchFamily="49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华文行楷，字号</a:t>
            </a:r>
            <a:r>
              <a:rPr lang="en-US" altLang="zh-CN"/>
              <a:t>88</a:t>
            </a:r>
            <a:r>
              <a:rPr lang="zh-CN" altLang="en-US"/>
              <a:t>，颜色红，位于每一章的第一节的最前面。　不使用动画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D41FF-D5F8-4CD6-927A-0A2B3A537ADB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71D83-45D7-4074-A8F9-0C58FDED5E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1680770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CEE3F-B647-4416-B287-BEF0AF1E1BF8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B9FE2-55C9-4CDA-B908-4CEB910B9A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1030794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F5946-834A-4827-9469-3A1D12B86B1A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43AFB-FB9B-4B51-9674-CD9ACCC1B1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3421609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5DCAE-47F6-4A9C-92A2-3BC8713F0ED2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8992D-4FC3-4968-B3E4-F65913CB89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1157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41752-3C46-4A79-9DFB-AF9784E1D709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9D297-887D-4FD6-8399-E9E80E86BA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62355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3398F-CCC1-4B75-963B-458E4A5474AD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503D2-BD6A-43E8-B02F-9C943EAF62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762345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B1FE8-6C7F-41CC-9169-EAF67A272B21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81DFC-27A3-4FCF-9C28-BE70714850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516070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2A7D9-D220-46B1-9D1A-10DC41DF0F3A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  <p:sp>
        <p:nvSpPr>
          <p:cNvPr id="9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43CC4-0BDD-47C6-8B00-787B62DF15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232642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C4827-F835-41EC-9FD8-C0A5B2007732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D53B0-4DBD-46B3-BCCA-3C3BB84F6E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198604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E03CF-7EF2-46D0-9121-D9A7CDC23893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FD37F-17B5-4B4C-A999-57155F313D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08251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7DD18-0B4A-4759-919E-9934A4B00FEF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A885B-12DA-48EA-96D8-3C4E44CCF6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9406926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08A78-7FE4-43A0-AB25-41A0E6E70EB7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8D3A7-1F8A-4DE9-AF1A-B8EB3FE465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707357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1125" y="6567488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F2995759-8DF0-4C27-817E-7C31DABC9120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19460" y="6593281"/>
            <a:ext cx="428904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lang="en-US" altLang="zh-CN" sz="1600" b="1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spcBef>
                <a:spcPct val="50000"/>
              </a:spcBef>
            </a:pPr>
            <a:r>
              <a:rPr lang="en-US" altLang="zh-CN" dirty="0"/>
              <a:t>© </a:t>
            </a:r>
            <a:r>
              <a:rPr lang="zh-CN" altLang="en-US" dirty="0"/>
              <a:t>谢中华</a:t>
            </a:r>
            <a:r>
              <a:rPr lang="en-US" altLang="zh-CN" dirty="0"/>
              <a:t>,  MATLAB</a:t>
            </a:r>
            <a:r>
              <a:rPr lang="zh-CN" altLang="en-US" dirty="0"/>
              <a:t>数学建模方法与应用</a:t>
            </a:r>
          </a:p>
        </p:txBody>
      </p:sp>
      <p:sp>
        <p:nvSpPr>
          <p:cNvPr id="1052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12D190EA-A9DF-4EEB-8837-8659E5F699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Text Box 29"/>
          <p:cNvSpPr txBox="1">
            <a:spLocks noChangeArrowheads="1"/>
          </p:cNvSpPr>
          <p:nvPr/>
        </p:nvSpPr>
        <p:spPr bwMode="auto">
          <a:xfrm>
            <a:off x="6515869" y="169863"/>
            <a:ext cx="2160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kumimoji="0" lang="zh-CN" altLang="en-US" sz="1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数组运算</a:t>
            </a:r>
          </a:p>
        </p:txBody>
      </p:sp>
      <p:sp>
        <p:nvSpPr>
          <p:cNvPr id="1034" name="日期占位符 3"/>
          <p:cNvSpPr txBox="1">
            <a:spLocks noGrp="1"/>
          </p:cNvSpPr>
          <p:nvPr userDrawn="1"/>
        </p:nvSpPr>
        <p:spPr bwMode="auto">
          <a:xfrm>
            <a:off x="115888" y="6565900"/>
            <a:ext cx="2133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9B34EC79-8967-44C3-AB27-DDD7D3938FA4}" type="datetime1">
              <a:rPr kumimoji="0" lang="zh-CN" altLang="en-US" sz="1400" smtClean="0">
                <a:latin typeface="Arial" charset="0"/>
                <a:ea typeface="宋体" pitchFamily="2" charset="-122"/>
              </a:rPr>
              <a:pPr eaLnBrk="1" hangingPunct="1">
                <a:defRPr/>
              </a:pPr>
              <a:t>2022/11/23</a:t>
            </a:fld>
            <a:endParaRPr kumimoji="0" lang="en-US" altLang="zh-CN" sz="1400">
              <a:latin typeface="Arial" charset="0"/>
              <a:ea typeface="宋体" pitchFamily="2" charset="-122"/>
            </a:endParaRPr>
          </a:p>
        </p:txBody>
      </p:sp>
      <p:pic>
        <p:nvPicPr>
          <p:cNvPr id="1035" name="Picture 33" descr="matlab_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825" y="0"/>
            <a:ext cx="3714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ipe dir="r"/>
  </p:transition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648403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539552" y="1169001"/>
            <a:ext cx="723974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pi             %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查看圆周率的值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pi = 1      %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对变量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pi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重新赋值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clear pi   %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清除变量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pi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pi</a:t>
            </a:r>
          </a:p>
          <a:p>
            <a:pPr>
              <a:lnSpc>
                <a:spcPct val="140000"/>
              </a:lnSpc>
            </a:pP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ans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=  3.1416</a:t>
            </a:r>
            <a:endParaRPr lang="en-US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285721" y="520929"/>
            <a:ext cx="6479910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清除变量和恢复内部函数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9552" y="4158779"/>
            <a:ext cx="8064896" cy="107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思考：如果用户对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clear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进行赋值，则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clear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函数失效，此时怎么清除变量呢？</a:t>
            </a:r>
            <a:endParaRPr lang="en-US" altLang="en-US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93BA06-47C4-467E-9E01-1666A7B5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15A4BF-BE61-4BA8-8B52-D7D09F71AABB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50C0E-52F2-C765-B084-4E2FCA7F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682022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6"/>
          <p:cNvSpPr>
            <a:spLocks noChangeArrowheads="1"/>
          </p:cNvSpPr>
          <p:nvPr/>
        </p:nvSpPr>
        <p:spPr bwMode="auto">
          <a:xfrm>
            <a:off x="428596" y="1268760"/>
            <a:ext cx="7959828" cy="313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   作为一种编程语言，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MATLAB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中为编程保留了一些关键字：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break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case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catch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</a:t>
            </a:r>
            <a:r>
              <a:rPr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classdef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continue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else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</a:t>
            </a:r>
            <a:r>
              <a:rPr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elseif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end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for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function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global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if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otherwise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</a:t>
            </a:r>
            <a:r>
              <a:rPr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parfor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persistent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return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</a:t>
            </a:r>
            <a:r>
              <a:rPr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spmd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switch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try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while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，这些关键字在程序编辑窗口中会以蓝色显示，它们是不能作为变量名的，否则会出现错误。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1500B5E-744D-4B43-8B87-A438D66D1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21" y="520929"/>
            <a:ext cx="6479910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中的关键字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0071CB-F5ED-48D5-995E-AE378E4D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B14F8E-DED9-4CE0-9D6C-760F013541AE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0B247-C6F7-1F2C-2CCA-89851B04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650479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9"/>
          <p:cNvSpPr>
            <a:spLocks noChangeArrowheads="1"/>
          </p:cNvSpPr>
          <p:nvPr/>
        </p:nvSpPr>
        <p:spPr bwMode="auto">
          <a:xfrm>
            <a:off x="539552" y="980728"/>
            <a:ext cx="7848872" cy="335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MATLAB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中有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种基本的数据类型，有</a:t>
            </a:r>
            <a:r>
              <a:rPr lang="zh-CN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逻辑型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字符型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整型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浮点型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结构数组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元胞数组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zh-CN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函数句柄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等。其中整型又分为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有符号整型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无符号整型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位整型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位整型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位整型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位整型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，浮点型又分为</a:t>
            </a:r>
            <a:r>
              <a:rPr lang="zh-CN" altLang="en-US" sz="2400" dirty="0">
                <a:solidFill>
                  <a:srgbClr val="33CC33"/>
                </a:solidFill>
                <a:latin typeface="微软雅黑" pitchFamily="34" charset="-122"/>
                <a:ea typeface="微软雅黑" pitchFamily="34" charset="-122"/>
              </a:rPr>
              <a:t>单精度浮点型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dirty="0">
                <a:solidFill>
                  <a:srgbClr val="33CC33"/>
                </a:solidFill>
                <a:latin typeface="微软雅黑" pitchFamily="34" charset="-122"/>
                <a:ea typeface="微软雅黑" pitchFamily="34" charset="-122"/>
              </a:rPr>
              <a:t>双精度浮点型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。具体可以通过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中自带的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isa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函数查看。</a:t>
            </a:r>
            <a:endParaRPr lang="en-US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60A49A6-00B8-437B-A462-C9B9ED585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21" y="520929"/>
            <a:ext cx="6479910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 descr="F:\我的书稿\MATLAB数学建模方法与应用\插图\1.2-2.tif">
            <a:extLst>
              <a:ext uri="{FF2B5EF4-FFF2-40B4-BE49-F238E27FC236}">
                <a16:creationId xmlns:a16="http://schemas.microsoft.com/office/drawing/2014/main" id="{58F9CBE8-083E-49AC-A8E9-D82AAAA90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17032"/>
            <a:ext cx="5211602" cy="277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B06ECD-D90D-4D26-83C2-98F3EF1C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15CBA5-10BF-408E-8FB7-D567A7BEBA60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7574C-A815-A7BC-9896-A398C5CB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1614204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357158" y="1052736"/>
            <a:ext cx="8535322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3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en-US" altLang="en-US" sz="23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中数值型数据的输出格式可以通过</a:t>
            </a:r>
            <a:r>
              <a:rPr lang="en-US" altLang="en-US" sz="23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en-US" sz="23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format</a:t>
            </a:r>
            <a:r>
              <a:rPr lang="en-US" altLang="en-US" sz="23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en-US" sz="23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命令指定</a:t>
            </a:r>
            <a:endParaRPr lang="en-US" altLang="en-US" sz="23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3"/>
          <a:stretch>
            <a:fillRect/>
          </a:stretch>
        </p:blipFill>
        <p:spPr bwMode="auto">
          <a:xfrm>
            <a:off x="899592" y="1844824"/>
            <a:ext cx="7630006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862E2463-6CB0-4A2A-8105-A9915C597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21" y="520929"/>
            <a:ext cx="6479910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数据输出格式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4B92B4-E2AB-4C33-A3CC-E658F510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7EEA20-B686-4BA0-BA7F-4736457D69C0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F88BFD-1220-DB07-965E-83A67B40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936599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99" b="5600"/>
          <a:stretch>
            <a:fillRect/>
          </a:stretch>
        </p:blipFill>
        <p:spPr bwMode="auto">
          <a:xfrm>
            <a:off x="683568" y="1268760"/>
            <a:ext cx="732426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8"/>
          <p:cNvSpPr>
            <a:spLocks noChangeArrowheads="1"/>
          </p:cNvSpPr>
          <p:nvPr/>
        </p:nvSpPr>
        <p:spPr bwMode="auto">
          <a:xfrm>
            <a:off x="539552" y="641186"/>
            <a:ext cx="49351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续表：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EEEA30-D85A-4CBE-8696-FE863260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9D6168-EDAD-4545-8B01-83287C0756FB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CC18FC-7E5D-D331-8B5B-129037AD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311024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07082" y="476672"/>
            <a:ext cx="64651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第三节  常用函数</a:t>
            </a:r>
          </a:p>
        </p:txBody>
      </p:sp>
      <p:pic>
        <p:nvPicPr>
          <p:cNvPr id="3" name="Picture 7" descr="7%]`HE8XM92S$M7QCMS1E%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5" y="1128068"/>
            <a:ext cx="7663259" cy="525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87628C-A259-4410-891C-7AE89A84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0A809-5111-4E0E-BE08-38E7D81D236A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C1E13-5AF5-8E92-3F8A-67372702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550743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95536" y="1124744"/>
            <a:ext cx="6984776" cy="4862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x = [1  -1.65  2.2  -3.1];</a:t>
            </a:r>
            <a:endParaRPr lang="en-US" altLang="en-US" sz="20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y1 = abs(x)</a:t>
            </a:r>
            <a:endParaRPr lang="en-US" altLang="en-US" sz="20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y1 =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1.0000    1.6500    2.2000    3.1000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y2 = sin(x) </a:t>
            </a:r>
            <a:endParaRPr lang="en-US" altLang="en-US" sz="20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y2 =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0.8415   -0.9969    0.8085   -0.0416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y3 = round(x)</a:t>
            </a:r>
            <a:endParaRPr lang="en-US" altLang="en-US" sz="20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y3 =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1    -2     2    -3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y4 = floor(x)</a:t>
            </a:r>
            <a:endParaRPr lang="en-US" altLang="en-US" sz="20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y4 =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1    -2     2    -4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79512" y="476672"/>
            <a:ext cx="6207125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3-1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常用函数的用法举例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025F43-5F43-49D4-A21C-C60A067B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2BC504-C67C-44B0-BD3C-CABFE06C2D62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AF1708-C670-1E2A-8E85-160AC132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231200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95536" y="620688"/>
            <a:ext cx="5904333" cy="523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y5 = ceil(x)</a:t>
            </a:r>
            <a:endParaRPr lang="en-US" altLang="en-US" sz="20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y5 =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1    -1     3    -3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y6 = min(x)</a:t>
            </a:r>
            <a:endParaRPr lang="en-US" altLang="en-US" sz="20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y6 =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-3.1000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y7 = mean(x)</a:t>
            </a:r>
            <a:endParaRPr lang="en-US" altLang="en-US" sz="20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y7 =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-0.3875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y8 = range(x)</a:t>
            </a:r>
            <a:endParaRPr lang="en-US" altLang="en-US" sz="20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y8 =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5.3000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y9 = sign(x)</a:t>
            </a:r>
            <a:endParaRPr lang="en-US" altLang="en-US" sz="20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y9 =     1    -1     1    -1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39354E-0134-4B37-9AFE-FE3D0AE7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E70866-85A5-4A39-B9BE-148AEF8B6D3C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3EC2E9-719E-213E-E4BB-B1A60384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400025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07082" y="548680"/>
            <a:ext cx="63937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第四节  数组的定义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57159" y="1571613"/>
            <a:ext cx="63575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一、向量的定义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6502" y="2071679"/>
            <a:ext cx="813593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逐个输入向量元素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8636" y="2786058"/>
            <a:ext cx="7167740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 = [x1, x2, x3,…]    %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定义行向量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 = [x1; x2; x3;…]   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%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定义列向量</a:t>
            </a:r>
            <a:endParaRPr lang="en-US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87AB0B-7C5A-49EE-B470-99D654AB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E123AA-4557-4159-AFC2-72059D16AC4E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D4B58FFE-3FCF-B48A-A7B9-617ECBC5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612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28597" y="1416800"/>
            <a:ext cx="78870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</a:t>
            </a: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= [1,0,2,-3   5]   </a:t>
            </a:r>
            <a:r>
              <a:rPr lang="en-US" altLang="zh-CN" sz="2400" dirty="0">
                <a:solidFill>
                  <a:srgbClr val="33CC33"/>
                </a:solidFill>
                <a:latin typeface="微软雅黑" pitchFamily="34" charset="-122"/>
                <a:ea typeface="微软雅黑" pitchFamily="34" charset="-122"/>
              </a:rPr>
              <a:t>% </a:t>
            </a:r>
            <a:r>
              <a:rPr lang="zh-CN" altLang="en-US" sz="2400" dirty="0">
                <a:solidFill>
                  <a:srgbClr val="33CC33"/>
                </a:solidFill>
                <a:latin typeface="微软雅黑" pitchFamily="34" charset="-122"/>
                <a:ea typeface="微软雅黑" pitchFamily="34" charset="-122"/>
              </a:rPr>
              <a:t>定义行向量</a:t>
            </a:r>
            <a:endParaRPr lang="en-US" altLang="zh-CN" sz="24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en-US" sz="24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 =     1     0     2    -3     5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07504" y="620688"/>
            <a:ext cx="8280400" cy="577702"/>
            <a:chOff x="395289" y="2751366"/>
            <a:chExt cx="8280400" cy="770269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395289" y="2751366"/>
              <a:ext cx="828040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lang="en-US" altLang="en-US" sz="2400" dirty="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</a:rPr>
                <a:t>例4-</a:t>
              </a:r>
              <a:r>
                <a:rPr lang="en-US" altLang="zh-CN" sz="2400" dirty="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en-US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】</a:t>
              </a:r>
              <a:r>
                <a:rPr lang="zh-CN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定义行向量                                    </a:t>
              </a:r>
              <a:r>
                <a:rPr lang="zh-CN" altLang="en-US" sz="2400" b="1" dirty="0">
                  <a:solidFill>
                    <a:schemeClr val="bg2"/>
                  </a:solidFill>
                  <a:ea typeface="宋体" pitchFamily="2" charset="-122"/>
                </a:rPr>
                <a:t>。</a:t>
              </a:r>
              <a:endParaRPr lang="en-US" altLang="en-US" sz="2400" b="1" dirty="0">
                <a:solidFill>
                  <a:schemeClr val="bg2"/>
                </a:solidFill>
                <a:ea typeface="宋体" pitchFamily="2" charset="-122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172072"/>
                </p:ext>
              </p:extLst>
            </p:nvPr>
          </p:nvGraphicFramePr>
          <p:xfrm>
            <a:off x="3563641" y="2983595"/>
            <a:ext cx="3013018" cy="538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22360" imgH="253800" progId="">
                    <p:embed/>
                  </p:oleObj>
                </mc:Choice>
                <mc:Fallback>
                  <p:oleObj name="Equation" r:id="rId2" imgW="1422360" imgH="253800" progId="">
                    <p:embed/>
                    <p:pic>
                      <p:nvPicPr>
                        <p:cNvPr id="13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641" y="2983595"/>
                          <a:ext cx="3013018" cy="5380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28597" y="2834892"/>
            <a:ext cx="6159628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行向量各元素之间用逗号或空格分隔；列向量各元素之间用分号分隔。</a:t>
            </a:r>
            <a:endParaRPr lang="en-US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734A19-B953-4A02-A817-5D67FAC4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87CADD-5A0F-416E-B5D6-589B21115352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DC0CF3-8370-15A7-5634-CACB5DD0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08329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755650" y="1125538"/>
            <a:ext cx="59769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数组运算</a:t>
            </a:r>
          </a:p>
        </p:txBody>
      </p:sp>
      <p:graphicFrame>
        <p:nvGraphicFramePr>
          <p:cNvPr id="2052" name="Object 11"/>
          <p:cNvGraphicFramePr>
            <a:graphicFrameLocks noChangeAspect="1"/>
          </p:cNvGraphicFramePr>
          <p:nvPr/>
        </p:nvGraphicFramePr>
        <p:xfrm>
          <a:off x="7002463" y="684213"/>
          <a:ext cx="1966912" cy="1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3" imgW="4006850" imgH="2857500" progId="">
                  <p:embed/>
                </p:oleObj>
              </mc:Choice>
              <mc:Fallback>
                <p:oleObj name="剪辑" r:id="rId3" imgW="4006850" imgH="28575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63" y="684213"/>
                        <a:ext cx="1966912" cy="196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66738" y="3814008"/>
            <a:ext cx="76962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谢中华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E-mail: xiezhh@tust.edu.cn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数学建模方法与应用</a:t>
            </a:r>
            <a:endParaRPr lang="en-US" altLang="zh-CN" sz="2400" b="1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93A23E-2090-4DA9-B32C-DA904F1E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1C2A73-7D3D-40DA-A2D1-3EFC985EDD4C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43F2C1-920F-27B0-8B0B-2546183F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428597" y="1391782"/>
            <a:ext cx="614366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CC33"/>
                </a:solidFill>
                <a:latin typeface="微软雅黑" pitchFamily="34" charset="-122"/>
                <a:ea typeface="微软雅黑" pitchFamily="34" charset="-122"/>
              </a:rPr>
              <a:t>% </a:t>
            </a:r>
            <a:r>
              <a:rPr lang="zh-CN" altLang="en-US" sz="2400" dirty="0">
                <a:solidFill>
                  <a:srgbClr val="33CC33"/>
                </a:solidFill>
                <a:latin typeface="微软雅黑" pitchFamily="34" charset="-122"/>
                <a:ea typeface="微软雅黑" pitchFamily="34" charset="-122"/>
              </a:rPr>
              <a:t>方式一</a:t>
            </a:r>
            <a:endParaRPr lang="en-US" altLang="zh-CN" sz="24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</a:t>
            </a: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= [5; 2; 0]   </a:t>
            </a:r>
            <a:r>
              <a:rPr lang="en-US" altLang="zh-CN" sz="2400" dirty="0">
                <a:solidFill>
                  <a:srgbClr val="33CC33"/>
                </a:solidFill>
                <a:latin typeface="微软雅黑" pitchFamily="34" charset="-122"/>
                <a:ea typeface="微软雅黑" pitchFamily="34" charset="-122"/>
              </a:rPr>
              <a:t>% </a:t>
            </a:r>
            <a:r>
              <a:rPr lang="zh-CN" altLang="en-US" sz="2400" dirty="0">
                <a:solidFill>
                  <a:srgbClr val="33CC33"/>
                </a:solidFill>
                <a:latin typeface="微软雅黑" pitchFamily="34" charset="-122"/>
                <a:ea typeface="微软雅黑" pitchFamily="34" charset="-122"/>
              </a:rPr>
              <a:t>定义列向量</a:t>
            </a:r>
            <a:endParaRPr lang="en-US" altLang="zh-CN" sz="24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en-US" sz="24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rgbClr val="33CC33"/>
                </a:solidFill>
                <a:latin typeface="微软雅黑" pitchFamily="34" charset="-122"/>
                <a:ea typeface="微软雅黑" pitchFamily="34" charset="-122"/>
              </a:rPr>
              <a:t>% </a:t>
            </a:r>
            <a:r>
              <a:rPr lang="zh-CN" altLang="en-US" sz="2400" dirty="0">
                <a:solidFill>
                  <a:srgbClr val="33CC33"/>
                </a:solidFill>
                <a:latin typeface="微软雅黑" pitchFamily="34" charset="-122"/>
                <a:ea typeface="微软雅黑" pitchFamily="34" charset="-122"/>
              </a:rPr>
              <a:t>方式一</a:t>
            </a:r>
            <a:endParaRPr lang="en-US" altLang="zh-CN" sz="24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</a:t>
            </a: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= [5  2  0].'   </a:t>
            </a:r>
            <a:r>
              <a:rPr lang="en-US" altLang="zh-CN" sz="2400" dirty="0">
                <a:solidFill>
                  <a:srgbClr val="33CC33"/>
                </a:solidFill>
                <a:latin typeface="微软雅黑" pitchFamily="34" charset="-122"/>
                <a:ea typeface="微软雅黑" pitchFamily="34" charset="-122"/>
              </a:rPr>
              <a:t>% </a:t>
            </a:r>
            <a:r>
              <a:rPr lang="zh-CN" altLang="en-US" sz="2400" dirty="0">
                <a:solidFill>
                  <a:srgbClr val="33CC33"/>
                </a:solidFill>
                <a:latin typeface="微软雅黑" pitchFamily="34" charset="-122"/>
                <a:ea typeface="微软雅黑" pitchFamily="34" charset="-122"/>
              </a:rPr>
              <a:t>行向量转置定义列向量</a:t>
            </a:r>
            <a:endParaRPr lang="en-US" altLang="en-US" sz="24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5496" y="692696"/>
            <a:ext cx="8280400" cy="581057"/>
            <a:chOff x="468313" y="548680"/>
            <a:chExt cx="8280400" cy="774742"/>
          </a:xfrm>
        </p:grpSpPr>
        <p:sp>
          <p:nvSpPr>
            <p:cNvPr id="17411" name="Rectangle 4"/>
            <p:cNvSpPr>
              <a:spLocks noChangeArrowheads="1"/>
            </p:cNvSpPr>
            <p:nvPr/>
          </p:nvSpPr>
          <p:spPr bwMode="auto">
            <a:xfrm>
              <a:off x="468313" y="548680"/>
              <a:ext cx="8280400" cy="77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lang="en-US" altLang="en-US" sz="2400" dirty="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</a:rPr>
                <a:t>例4-</a:t>
              </a:r>
              <a:r>
                <a:rPr lang="en-US" altLang="zh-CN" sz="2400" dirty="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】</a:t>
              </a:r>
              <a:r>
                <a:rPr lang="zh-CN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定义列向量                                       。</a:t>
              </a:r>
              <a:endPara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6249355"/>
                </p:ext>
              </p:extLst>
            </p:nvPr>
          </p:nvGraphicFramePr>
          <p:xfrm>
            <a:off x="4277742" y="696119"/>
            <a:ext cx="2070100" cy="592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77760" imgH="279360" progId="Equation.DSMT4">
                    <p:embed/>
                  </p:oleObj>
                </mc:Choice>
                <mc:Fallback>
                  <p:oleObj name="Equation" r:id="rId2" imgW="977760" imgH="279360" progId="Equation.DSMT4">
                    <p:embed/>
                    <p:pic>
                      <p:nvPicPr>
                        <p:cNvPr id="2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7742" y="696119"/>
                          <a:ext cx="2070100" cy="5926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85721" y="3625772"/>
            <a:ext cx="7957919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 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x.'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表示 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的转置。</a:t>
            </a:r>
            <a:endParaRPr lang="en-US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DC65C-6E6C-4E4C-B15B-5EF9BA87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F7093F-8535-4885-AE1A-9D661358B655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A27145-A578-6752-7725-FB76AFBB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07495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285720" y="1124744"/>
            <a:ext cx="8030176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例4-</a:t>
            </a: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通过冒号运算符构造等间隔向量。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           x =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初值：步长：终值</a:t>
            </a:r>
            <a:endParaRPr lang="en-US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357159" y="2256555"/>
            <a:ext cx="7958489" cy="237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23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x = 1:2:10</a:t>
            </a:r>
            <a:endParaRPr lang="en-US" altLang="en-US" sz="23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en-US" sz="23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 =</a:t>
            </a:r>
          </a:p>
          <a:p>
            <a:r>
              <a:rPr lang="en-US" altLang="en-US" sz="23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1     3     5     7     9</a:t>
            </a:r>
          </a:p>
          <a:p>
            <a:endParaRPr lang="en-US" altLang="en-US" sz="105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en-US" sz="23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y = 1:10</a:t>
            </a:r>
            <a:endParaRPr lang="en-US" altLang="en-US" sz="23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en-US" sz="23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 =</a:t>
            </a:r>
          </a:p>
          <a:p>
            <a:r>
              <a:rPr lang="en-US" altLang="en-US" sz="23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1     2     3     4     5     6     7     8     9    10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6896" y="423454"/>
            <a:ext cx="6463794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zh-CN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规模化定义向量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85721" y="4621800"/>
            <a:ext cx="806412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步长为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时可以省略。</a:t>
            </a:r>
            <a:endParaRPr lang="en-US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E38499-EDB5-464A-8016-303FCA2C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B0558A-2F70-4ED8-9632-E6E4E1778DC8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CCE562-B9CB-9516-3B63-CE00B14F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666591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99796" y="548680"/>
            <a:ext cx="654499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例4-</a:t>
            </a: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调</a:t>
            </a:r>
            <a:r>
              <a:rPr lang="en-US" altLang="en-US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用linspace函数生成等间隔向量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501124" y="2518231"/>
            <a:ext cx="8031316" cy="1622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3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x = </a:t>
            </a:r>
            <a:r>
              <a:rPr lang="en-US" altLang="en-US" sz="23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linspace</a:t>
            </a:r>
            <a:r>
              <a:rPr lang="en-US" altLang="en-US" sz="23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(1, 10, 10)</a:t>
            </a:r>
            <a:endParaRPr lang="en-US" altLang="en-US" sz="23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en-US" sz="23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 =</a:t>
            </a:r>
          </a:p>
          <a:p>
            <a:pPr>
              <a:lnSpc>
                <a:spcPct val="150000"/>
              </a:lnSpc>
            </a:pPr>
            <a:r>
              <a:rPr lang="en-US" altLang="en-US" sz="23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1     2     3     4     5     6     7     8     9    10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572562" y="1248221"/>
            <a:ext cx="7959878" cy="100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调用格式：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 = 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linspace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初值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终值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向量长度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CD8EDD-76E3-4549-8C9D-C061E1BC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81423E-3DF4-42DE-AF62-CDC41FB96D5D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BDBAE3-2E3F-0814-1D60-9707A754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62035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00572" y="476672"/>
            <a:ext cx="61436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二、定义矩阵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716257" y="4452445"/>
            <a:ext cx="7960199" cy="56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3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A = [1, 2, 3;4  5  6;7  8, 9]</a:t>
            </a:r>
            <a:endParaRPr lang="en-US" altLang="en-US" sz="23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28596" y="980728"/>
            <a:ext cx="788628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按行方式输入矩阵元素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52289" y="3327323"/>
            <a:ext cx="8280400" cy="1109663"/>
            <a:chOff x="468313" y="2510125"/>
            <a:chExt cx="8280400" cy="1479550"/>
          </a:xfrm>
        </p:grpSpPr>
        <p:sp>
          <p:nvSpPr>
            <p:cNvPr id="17411" name="Rectangle 4"/>
            <p:cNvSpPr>
              <a:spLocks noChangeArrowheads="1"/>
            </p:cNvSpPr>
            <p:nvPr/>
          </p:nvSpPr>
          <p:spPr bwMode="auto">
            <a:xfrm>
              <a:off x="468313" y="2780928"/>
              <a:ext cx="828040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lang="en-US" altLang="en-US" sz="2400" dirty="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</a:rPr>
                <a:t>例4-6</a:t>
              </a:r>
              <a:r>
                <a:rPr lang="en-US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】</a:t>
              </a:r>
              <a:r>
                <a:rPr lang="zh-CN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定义矩阵  </a:t>
              </a:r>
              <a:r>
                <a:rPr lang="zh-CN" altLang="en-US" sz="2400" b="1" dirty="0">
                  <a:solidFill>
                    <a:schemeClr val="bg2"/>
                  </a:solidFill>
                  <a:ea typeface="宋体" pitchFamily="2" charset="-122"/>
                </a:rPr>
                <a:t>                            。</a:t>
              </a:r>
              <a:endParaRPr lang="en-US" altLang="en-US" sz="2400" b="1" dirty="0">
                <a:solidFill>
                  <a:schemeClr val="bg2"/>
                </a:solidFill>
                <a:ea typeface="宋体" pitchFamily="2" charset="-122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9826630"/>
                </p:ext>
              </p:extLst>
            </p:nvPr>
          </p:nvGraphicFramePr>
          <p:xfrm>
            <a:off x="3347864" y="2510125"/>
            <a:ext cx="2071688" cy="1479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77760" imgH="698400" progId="">
                    <p:embed/>
                  </p:oleObj>
                </mc:Choice>
                <mc:Fallback>
                  <p:oleObj name="Equation" r:id="rId2" imgW="977760" imgH="698400" progId="">
                    <p:embed/>
                    <p:pic>
                      <p:nvPicPr>
                        <p:cNvPr id="2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864" y="2510125"/>
                          <a:ext cx="2071688" cy="1479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372ADA12-3A5C-4C7B-9282-4BC018E44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775227"/>
            <a:ext cx="8280400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例4-5</a:t>
            </a: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定义空矩阵（没有元素的矩阵）</a:t>
            </a:r>
            <a:r>
              <a:rPr lang="zh-CN" altLang="en-US" sz="2400" b="1" dirty="0">
                <a:solidFill>
                  <a:schemeClr val="bg2"/>
                </a:solidFill>
                <a:ea typeface="宋体" pitchFamily="2" charset="-122"/>
              </a:rPr>
              <a:t>。</a:t>
            </a:r>
            <a:endParaRPr lang="en-US" altLang="en-US" sz="2400" b="1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28DD21D-C370-4281-B62F-EAAA6E70E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57" y="2436221"/>
            <a:ext cx="7960199" cy="56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3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</a:t>
            </a:r>
            <a:r>
              <a:rPr lang="en-US" altLang="zh-CN" sz="23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en-US" sz="23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= [ ]</a:t>
            </a:r>
            <a:endParaRPr lang="en-US" altLang="en-US" sz="23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003672-FD4D-4645-819F-B12DE204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BB2355-D361-4EE1-B5B4-8100B953E8A7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BE0E7B13-6AC3-F096-94C3-F0CC12EF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525978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5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428596" y="3950130"/>
            <a:ext cx="8103324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A = [1, 2, 3;4  5  6;7  8, 9];</a:t>
            </a:r>
            <a:endParaRPr lang="en-US" altLang="en-US" sz="24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x = A(:)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03497" y="506300"/>
            <a:ext cx="6472759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zh-CN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矩阵与向量的互相转换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14282" y="2692534"/>
            <a:ext cx="8101614" cy="1109663"/>
            <a:chOff x="468313" y="2510127"/>
            <a:chExt cx="8280400" cy="1479550"/>
          </a:xfrm>
        </p:grpSpPr>
        <p:sp>
          <p:nvSpPr>
            <p:cNvPr id="17411" name="Rectangle 4"/>
            <p:cNvSpPr>
              <a:spLocks noChangeArrowheads="1"/>
            </p:cNvSpPr>
            <p:nvPr/>
          </p:nvSpPr>
          <p:spPr bwMode="auto">
            <a:xfrm>
              <a:off x="468313" y="2780928"/>
              <a:ext cx="8280400" cy="77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lang="en-US" altLang="en-US" sz="2400" dirty="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</a:rPr>
                <a:t>例4-7</a:t>
              </a:r>
              <a:r>
                <a:rPr lang="en-US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】</a:t>
              </a:r>
              <a:r>
                <a:rPr lang="zh-CN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将矩阵                         转为向量。</a:t>
              </a:r>
              <a:endPara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3131840" y="2510127"/>
            <a:ext cx="2287588" cy="1479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79280" imgH="698400" progId="">
                    <p:embed/>
                  </p:oleObj>
                </mc:Choice>
                <mc:Fallback>
                  <p:oleObj name="Equation" r:id="rId2" imgW="1079280" imgH="698400" progId="">
                    <p:embed/>
                    <p:pic>
                      <p:nvPicPr>
                        <p:cNvPr id="2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840" y="2510127"/>
                          <a:ext cx="2287588" cy="1479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00034" y="1118012"/>
            <a:ext cx="7742836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矩阵转为向量</a:t>
            </a:r>
            <a:endParaRPr lang="en-US" altLang="en-US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8784" y="1783939"/>
            <a:ext cx="7407671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 = A(:)    %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矩阵转为列向量</a:t>
            </a:r>
            <a:endParaRPr lang="en-US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FB710-43F4-4510-BD6F-9E906395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8EE52D-0139-44FE-A50F-74D51998A814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459F93A5-E3F1-8221-8DA4-30A33236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84518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428597" y="3212976"/>
            <a:ext cx="8174513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= 1:18 ;</a:t>
            </a:r>
            <a:endParaRPr lang="en-US" altLang="en-US" sz="24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A = reshape(x, [3, 6])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357158" y="2500306"/>
            <a:ext cx="795925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例4-8</a:t>
            </a: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定义长度为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的向量，将其转为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列的矩阵。</a:t>
            </a:r>
            <a:endParaRPr lang="en-US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00034" y="852881"/>
            <a:ext cx="7672366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向量转为矩阵</a:t>
            </a:r>
            <a:endParaRPr lang="en-US" altLang="en-US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6172" y="1499212"/>
            <a:ext cx="814693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 = reshape(x, [m, n])    %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将向量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转为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列的矩阵</a:t>
            </a:r>
            <a:endParaRPr lang="en-US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3B9390-B3B8-488F-BF1F-7F097B72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198EE0-F9CC-4D82-A670-BE9B63C79C1B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604A69-33D6-28A9-99DB-3F72A2C8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1114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1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428596" y="2636912"/>
            <a:ext cx="8103324" cy="16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x1 = 1:3;      %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定义一个向量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x1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x2 = 4:6;      %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定义一个向量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x2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C = [x1; x2]</a:t>
            </a:r>
            <a:endParaRPr lang="en-US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03497" y="506300"/>
            <a:ext cx="6472759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3.  </a:t>
            </a:r>
            <a:r>
              <a:rPr lang="zh-CN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拼凑和复制矩阵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214282" y="1975917"/>
            <a:ext cx="8101614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例4-9</a:t>
            </a: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把多个向量拼凑为矩阵。</a:t>
            </a:r>
            <a:endParaRPr lang="en-US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6AB9B39-DA7F-4839-B360-30A3833A1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9" y="1108849"/>
            <a:ext cx="751102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 = 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repmat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(A, [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m,n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])    %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将矩阵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复制为大矩阵</a:t>
            </a:r>
            <a:endParaRPr lang="en-US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08D2E7-2BE7-4878-AD3E-19249946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3EDC36-02C4-49E8-84C7-ECC1B4B69CFD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2F3225-F111-AD9F-C7F9-B8086D93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72246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57158" y="476672"/>
            <a:ext cx="82804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例4-</a:t>
            </a: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按照指定阵列把小矩阵复制为大矩阵。</a:t>
            </a:r>
            <a:endParaRPr lang="en-US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96058" y="1254316"/>
            <a:ext cx="6048151" cy="390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A = [1, 2;3, 4];      %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2*2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的矩阵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B = 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repmat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(A,[2,3])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 =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1     2     1     2     1     2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3     4     3     4     3     4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1     2     1     2     1     2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3     4     3     4     3     4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A47986-9023-47D0-85A5-9E1C7900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81DB7B-5DC7-4EEE-8417-D1C017DD316A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EF0288-C716-094E-B502-BA0D0BF0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096935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496EE0-1D63-4BBD-83BE-84C25A0D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FC0829-FAFE-414A-A609-66CCAD204FA6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E0A8873-8561-47A6-ACFC-6EC970B2B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04664"/>
            <a:ext cx="813593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定义字符矩阵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F18E4D-65EC-41F4-ACC4-86E743853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59218"/>
            <a:ext cx="82804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en-US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例4-</a:t>
            </a:r>
            <a:r>
              <a:rPr lang="en-US" altLang="zh-CN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定义字符型矩阵。</a:t>
            </a:r>
            <a:endParaRPr lang="en-US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932AEDE-1602-4DB6-B809-1D6DE5998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90" y="1995384"/>
            <a:ext cx="791095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C = ['</a:t>
            </a: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 '</a:t>
            </a: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 '</a:t>
            </a: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ghi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']</a:t>
            </a:r>
            <a:endParaRPr lang="zh-CN" altLang="en-US" sz="2400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ghi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size(C)    %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查看矩阵行数和列数</a:t>
            </a:r>
            <a:endParaRPr lang="zh-CN" altLang="en-US" sz="2400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  3     3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190D5C9-A932-8DEB-84E8-4E650FB6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3713889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4D241B-31CE-4B38-A0D6-D5F8EAD6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8D7A21-18D1-4DE2-9C70-A9EA4C8DD6B0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B77FC0-6EBE-4721-95DC-C0B3904E6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26703"/>
            <a:ext cx="82804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en-US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例4-</a:t>
            </a:r>
            <a:r>
              <a:rPr lang="en-US" altLang="zh-CN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定义复数矩阵。</a:t>
            </a:r>
            <a:endParaRPr lang="en-US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A8E0EB-370A-4B00-B7A4-9C93AA8B9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784080"/>
            <a:ext cx="8064127" cy="279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x = 2i+5</a:t>
            </a:r>
            <a:endParaRPr lang="en-US" altLang="en-US" sz="2400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A1 = [1  2  3; 4  5  6]*i+7</a:t>
            </a:r>
            <a:endParaRPr lang="en-US" altLang="en-US" sz="2400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a = [1  2; 3  4];</a:t>
            </a:r>
            <a:endParaRPr lang="en-US" altLang="en-US" sz="2400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b = [5  6; 7  8];</a:t>
            </a:r>
            <a:endParaRPr lang="en-US" altLang="en-US" sz="2400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A2 = complex(</a:t>
            </a:r>
            <a:r>
              <a:rPr lang="en-US" altLang="en-US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B7876AE-2996-47C1-B0CC-9A365020B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04664"/>
            <a:ext cx="813593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定义复数矩阵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434E0FEE-E30A-5154-4561-3CD059DE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29273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15616" y="892647"/>
            <a:ext cx="3629025" cy="592137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4B30B56-D828-47C6-94B2-EDF09C5E6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687448"/>
            <a:ext cx="5904086" cy="313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工作界面布局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变量的定义与数据类型</a:t>
            </a:r>
          </a:p>
          <a:p>
            <a:pPr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常用函数</a:t>
            </a:r>
          </a:p>
          <a:p>
            <a:pPr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数组的定义</a:t>
            </a:r>
          </a:p>
          <a:p>
            <a:pPr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矩阵运算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MATLAB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常用标点符号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B0013A-EDF7-41D8-B3DE-D4816BE0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393BCB-B5F2-4395-BDDF-E40DEC52F7E9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51EE37-EA6D-57C7-C55B-A3B8424B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A3DABD-433E-4753-9F1A-34341CC6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2A9761-CE66-4368-B237-301DA2D178BA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AA5C12-9557-4E31-B81E-FA8BA7331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11438"/>
            <a:ext cx="82804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en-US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例4-</a:t>
            </a:r>
            <a:r>
              <a:rPr lang="en-US" altLang="zh-CN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定义符号矩阵。</a:t>
            </a:r>
            <a:endParaRPr lang="en-US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E567BB-1C85-463E-BC81-5F392BB1F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03588"/>
            <a:ext cx="8280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</a:t>
            </a:r>
            <a:r>
              <a:rPr lang="en-US" altLang="en-US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syms</a:t>
            </a: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b c d    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定义符号变量</a:t>
            </a:r>
            <a:endParaRPr lang="en-US" altLang="en-US" sz="2400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x = [a  b; c  d]   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用符号变量定义符号矩阵</a:t>
            </a:r>
            <a:endParaRPr lang="en-US" altLang="en-US" sz="2400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  [ a, b]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[ c, d]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y = [1  2  3; 4  5  6];  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y = </a:t>
            </a:r>
            <a:r>
              <a:rPr lang="en-US" altLang="en-US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</a:t>
            </a: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(y)    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把数值矩阵转为符号矩阵</a:t>
            </a:r>
            <a:endParaRPr lang="en-US" altLang="en-US" sz="2400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=  [ 1, 2, 3] 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[ 4, 5, 6]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7DF3DB0-991C-4B19-9182-CE8621AEA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04664"/>
            <a:ext cx="813593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 </a:t>
            </a:r>
            <a:r>
              <a:rPr lang="zh-CN" altLang="en-US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定义符号矩阵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41871365-DB34-F22B-28BE-D9EFECDD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99394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ED85C4-605C-4D1E-ADEB-8C422170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41140-FBE8-422D-A039-4B3EED7E854A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BB0562-77C7-44B4-B9E6-18D8EFEC4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50592"/>
            <a:ext cx="82804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en-US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例4-13</a:t>
            </a:r>
            <a:r>
              <a:rPr lang="zh-CN" altLang="en-US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续</a:t>
            </a: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定义符号矩阵。</a:t>
            </a:r>
            <a:endParaRPr lang="en-US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8C48C7-0745-4693-BB9C-8ACB2D262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29" y="1142742"/>
            <a:ext cx="8136135" cy="22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z = </a:t>
            </a:r>
            <a:r>
              <a:rPr lang="en-US" altLang="en-US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</a:t>
            </a: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</a:t>
            </a:r>
            <a:r>
              <a:rPr lang="en-US" altLang="en-US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a%d%d</a:t>
            </a: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[2, 3])       %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定义符号矩阵</a:t>
            </a:r>
          </a:p>
          <a:p>
            <a:pPr>
              <a:lnSpc>
                <a:spcPct val="150000"/>
              </a:lnSpc>
            </a:pPr>
            <a:r>
              <a:rPr lang="pt-BR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 = </a:t>
            </a:r>
          </a:p>
          <a:p>
            <a:pPr>
              <a:lnSpc>
                <a:spcPct val="150000"/>
              </a:lnSpc>
            </a:pPr>
            <a:r>
              <a:rPr lang="pt-BR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a11, a12, a13]</a:t>
            </a:r>
          </a:p>
          <a:p>
            <a:pPr>
              <a:lnSpc>
                <a:spcPct val="150000"/>
              </a:lnSpc>
            </a:pPr>
            <a:r>
              <a:rPr lang="pt-BR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a21, a22, a23]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CE1FA5-1AFE-C52C-CD19-9D79AAE2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313253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36638" y="620688"/>
            <a:ext cx="61075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三、特殊矩阵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323529" y="1211572"/>
            <a:ext cx="6911975" cy="335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chemeClr val="bg2"/>
                </a:solidFill>
                <a:ea typeface="宋体" pitchFamily="2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零矩阵：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zeros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Ø"/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一矩阵：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ones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Ø"/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单位阵：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eye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Ø"/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对角阵：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diag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Ø"/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随机阵：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rand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Ø"/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魔方阵：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magic 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EF67EC-3D75-4F16-A440-A7BE10EB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9137-9415-4844-88B1-9C3D77E5C380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E11F09-3E86-54D7-9C8B-E61C8B8F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132147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265720" y="404664"/>
            <a:ext cx="6250496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en-US" sz="28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例4-</a:t>
            </a:r>
            <a:r>
              <a:rPr lang="en-US" altLang="zh-CN" sz="28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en-US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生成特殊矩阵。</a:t>
            </a:r>
            <a:endParaRPr lang="en-US" altLang="en-US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432098" y="1158074"/>
            <a:ext cx="7488237" cy="390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&gt;&gt; A =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zeros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(3)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&gt;&gt; B = ones(3,5)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&gt;&gt; C = eye(3,5)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&gt;&gt; D =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diag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([1 2 3])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&gt;&gt; E =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diag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(D)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&gt;&gt; F = rand(3)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&gt;&gt; G = magic(3)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68AE7C-C186-44BE-891A-70F68211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0C3763-95D9-4D68-99D1-DD2C3A9D8581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287D64-60B1-78F2-CF84-980EA53B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4202672"/>
      </p:ext>
    </p:ext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64630" y="532283"/>
            <a:ext cx="61075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四、高维数组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07504" y="1117818"/>
            <a:ext cx="82804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例4-</a:t>
            </a: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通过直接赋值的方式定义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维数组。</a:t>
            </a:r>
            <a:endParaRPr lang="en-US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23406" y="1716703"/>
            <a:ext cx="7488237" cy="372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3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x(1:2, 1:2, 1)=[1  2; 3  4];</a:t>
            </a:r>
          </a:p>
          <a:p>
            <a:pPr>
              <a:lnSpc>
                <a:spcPct val="130000"/>
              </a:lnSpc>
            </a:pPr>
            <a:r>
              <a:rPr lang="zh-CN" altLang="zh-CN" sz="23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x(1:2, 1:2, 2)=[5  6; 7  8];</a:t>
            </a:r>
          </a:p>
          <a:p>
            <a:pPr>
              <a:lnSpc>
                <a:spcPct val="130000"/>
              </a:lnSpc>
            </a:pPr>
            <a:r>
              <a:rPr lang="zh-CN" altLang="zh-CN" sz="23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x(:,:,1) =</a:t>
            </a:r>
          </a:p>
          <a:p>
            <a:pPr>
              <a:lnSpc>
                <a:spcPct val="130000"/>
              </a:lnSpc>
            </a:pPr>
            <a:r>
              <a:rPr lang="zh-CN" altLang="zh-CN" sz="23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1     2</a:t>
            </a:r>
          </a:p>
          <a:p>
            <a:pPr>
              <a:lnSpc>
                <a:spcPct val="130000"/>
              </a:lnSpc>
            </a:pPr>
            <a:r>
              <a:rPr lang="zh-CN" altLang="zh-CN" sz="23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3     4</a:t>
            </a:r>
          </a:p>
          <a:p>
            <a:pPr>
              <a:lnSpc>
                <a:spcPct val="130000"/>
              </a:lnSpc>
            </a:pPr>
            <a:r>
              <a:rPr lang="zh-CN" altLang="zh-CN" sz="23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x(:,:,2) =</a:t>
            </a:r>
          </a:p>
          <a:p>
            <a:pPr>
              <a:lnSpc>
                <a:spcPct val="130000"/>
              </a:lnSpc>
            </a:pPr>
            <a:r>
              <a:rPr lang="zh-CN" altLang="zh-CN" sz="23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5     6</a:t>
            </a:r>
          </a:p>
          <a:p>
            <a:pPr>
              <a:lnSpc>
                <a:spcPct val="130000"/>
              </a:lnSpc>
            </a:pPr>
            <a:r>
              <a:rPr lang="zh-CN" altLang="zh-CN" sz="23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7     8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17A5DD-62CD-4FE4-9C31-FA1E60B7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929E4F-55C7-4DB8-84D6-D13059A8BC63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22425F-660D-2145-9029-AE6304C3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692994"/>
      </p:ext>
    </p:extLst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ChangeArrowheads="1"/>
          </p:cNvSpPr>
          <p:nvPr/>
        </p:nvSpPr>
        <p:spPr bwMode="auto">
          <a:xfrm>
            <a:off x="107504" y="432823"/>
            <a:ext cx="6321884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 4-</a:t>
            </a: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cat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函数定义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维数组。</a:t>
            </a:r>
            <a:endParaRPr lang="en-US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23406" y="1175724"/>
            <a:ext cx="7488237" cy="441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A1 = [1  2; 3  4];</a:t>
            </a:r>
            <a:endParaRPr lang="zh-CN" altLang="zh-CN" sz="24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A2 = [5  6; 7  8];</a:t>
            </a:r>
            <a:endParaRPr lang="zh-CN" altLang="zh-CN" sz="24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A = cat(3, A1, A2)</a:t>
            </a:r>
            <a:endParaRPr lang="zh-CN" altLang="zh-CN" sz="24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A(:,:,1) =</a:t>
            </a:r>
          </a:p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1     2</a:t>
            </a:r>
          </a:p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3     4</a:t>
            </a:r>
          </a:p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A(:,:,2) =</a:t>
            </a:r>
          </a:p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5     6</a:t>
            </a:r>
          </a:p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7     8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CD4017-7DCD-49C9-AADE-B7C72421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F6B70-2D14-41DB-811B-571385A432E4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11C8B8-7982-9577-428E-D7011809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255217"/>
      </p:ext>
    </p:extLst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80032" y="476672"/>
            <a:ext cx="82804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 4-</a:t>
            </a: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reshape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函数定义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维数组。</a:t>
            </a:r>
            <a:endParaRPr lang="en-US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500034" y="1123002"/>
            <a:ext cx="8248430" cy="4846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x = reshape(1:12, [2, 2, 3])</a:t>
            </a:r>
          </a:p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x(:,:,1) =</a:t>
            </a:r>
          </a:p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1     3</a:t>
            </a:r>
          </a:p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2     4</a:t>
            </a:r>
          </a:p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x(:,:,2) =</a:t>
            </a:r>
          </a:p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5     7</a:t>
            </a:r>
          </a:p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6     8</a:t>
            </a:r>
          </a:p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x(:,:,3) =</a:t>
            </a:r>
          </a:p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9    11</a:t>
            </a:r>
          </a:p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10    12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755504-CE4A-41FF-A3F7-29D89B54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F3BB8D-C14B-44CB-BCA2-C71330C8A544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E93328-7957-2AF3-B0D8-ED548235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461752"/>
      </p:ext>
    </p:extLst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14282" y="476672"/>
            <a:ext cx="806611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例4-</a:t>
            </a: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repmat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函数定义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维数组。</a:t>
            </a:r>
            <a:endParaRPr lang="en-US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28597" y="1271892"/>
            <a:ext cx="8354719" cy="345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x = repmat([1  2; 3  4], [1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1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2])</a:t>
            </a:r>
          </a:p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x(:,:,1) =</a:t>
            </a:r>
          </a:p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1     2</a:t>
            </a:r>
          </a:p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3     4</a:t>
            </a:r>
          </a:p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x(:,:,2) =</a:t>
            </a:r>
          </a:p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1     2</a:t>
            </a:r>
          </a:p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3     4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5C536F-F848-4427-98DF-49769983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36CE05-436A-4E73-B830-D8DB890F5BE6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347403-7060-E208-97A6-1922A63B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2532207"/>
      </p:ext>
    </p:extLst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0870" y="476672"/>
            <a:ext cx="5929322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五、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访问数组元素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8597" y="1268760"/>
            <a:ext cx="774303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多下标访问数组元素</a:t>
            </a:r>
            <a:endParaRPr lang="en-US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27585" y="1972433"/>
            <a:ext cx="6840759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 = A(id1, id2, id3, ...)</a:t>
            </a:r>
            <a:endParaRPr lang="en-US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28597" y="2698934"/>
            <a:ext cx="806412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单下标访问</a:t>
            </a:r>
            <a:endParaRPr lang="en-US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27585" y="3279991"/>
            <a:ext cx="633670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 = A(k)    %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访问数组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的第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个元素</a:t>
            </a:r>
            <a:endParaRPr lang="en-US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788065" y="3856055"/>
            <a:ext cx="7888391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单下标访问时相当于访问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所转成的向量的元素。</a:t>
            </a:r>
            <a:endParaRPr lang="en-US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050C00F0-4F07-46A5-89B9-80E983D71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81" y="4643150"/>
            <a:ext cx="806412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逻辑索引访问</a:t>
            </a:r>
            <a:endParaRPr lang="en-US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B964108F-74EF-4B08-94B5-FCE200148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5224207"/>
            <a:ext cx="7407671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 = A(A&gt;0.5)    %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访问数组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的大于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0.5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的元素</a:t>
            </a:r>
            <a:endParaRPr lang="en-US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070BFD-068D-4B33-8699-2E4E1B7E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AB5B56-7346-438D-BBE1-69BC45C20113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6BA995-811E-0122-C5B1-B3502D6F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62275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0" y="548680"/>
            <a:ext cx="82804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例4-</a:t>
            </a: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利用行标、列标和冒号运算符访问数组元素。</a:t>
            </a:r>
            <a:endParaRPr lang="en-US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323528" y="1195011"/>
            <a:ext cx="6048672" cy="326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x = [1  2  3; 4  5  6; 7  8  9];</a:t>
            </a:r>
            <a:endParaRPr lang="en-US" altLang="zh-CN" sz="20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y1 = x(1, 2)</a:t>
            </a:r>
            <a:endParaRPr lang="zh-CN" altLang="en-US" sz="20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y1 =   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y2 = x(2:3, 1:2)</a:t>
            </a:r>
            <a:endParaRPr lang="zh-CN" altLang="en-US" sz="20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y2 =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4     5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7     8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637C255-BE28-434B-98EB-F962D1552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992" y="1052736"/>
            <a:ext cx="4464496" cy="55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y3 = x(1, :)</a:t>
            </a:r>
            <a:r>
              <a:rPr lang="en-US" altLang="zh-CN" sz="1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% </a:t>
            </a:r>
            <a:r>
              <a:rPr lang="zh-CN" altLang="en-US" sz="1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提取</a:t>
            </a:r>
            <a:r>
              <a:rPr lang="en-US" altLang="zh-CN" sz="1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的第一行元素</a:t>
            </a:r>
            <a:endParaRPr lang="en-US" altLang="zh-CN" sz="16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y5 =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1     2     3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y4 = x(:, 1:2)  </a:t>
            </a:r>
            <a:r>
              <a:rPr lang="en-US" altLang="zh-CN" sz="1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% </a:t>
            </a:r>
            <a:r>
              <a:rPr lang="zh-CN" altLang="en-US" sz="1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提取</a:t>
            </a:r>
            <a:r>
              <a:rPr lang="en-US" altLang="zh-CN" sz="1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的前两列元素</a:t>
            </a:r>
            <a:endParaRPr lang="zh-CN" altLang="en-US" sz="16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y4 =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1     2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4     5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7     8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x(2,:) = []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 =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1     2     3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7     8     9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31828F-59AE-446D-B53A-0CDF96A2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82341-7270-4334-A76A-7BDBDC0176A4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5EA8F1-AC03-D5FD-3B4F-2073A283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529207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94739" y="496231"/>
            <a:ext cx="65532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第一节 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工作界面布局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D035F5-8B36-469B-9048-1F82771F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611F7E-052F-412D-91F1-542AAAC5A774}" type="datetime1">
              <a:rPr lang="zh-CN" altLang="en-US" smtClean="0"/>
              <a:t>2022/11/23</a:t>
            </a:fld>
            <a:endParaRPr lang="en-US" altLang="zh-CN"/>
          </a:p>
        </p:txBody>
      </p:sp>
      <p:pic>
        <p:nvPicPr>
          <p:cNvPr id="13315" name="图片 1">
            <a:extLst>
              <a:ext uri="{FF2B5EF4-FFF2-40B4-BE49-F238E27FC236}">
                <a16:creationId xmlns:a16="http://schemas.microsoft.com/office/drawing/2014/main" id="{20442757-997C-45DF-AB0D-9D41A3C96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96" y="1673126"/>
            <a:ext cx="8483592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C28ED8-B1B4-B40E-1DF6-9777FA53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177890"/>
      </p:ext>
    </p:extLst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0" y="548680"/>
            <a:ext cx="82804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例4-</a:t>
            </a: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指定序标，访问数组元素。</a:t>
            </a:r>
            <a:endParaRPr lang="en-US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323528" y="1195011"/>
            <a:ext cx="8496944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x = [1  2  3; 4  5  6; 7  8  9];  %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定义一个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列的矩阵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y5 = x(3:6)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99BEFE-75EB-4AF5-8E2F-97E04C9F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D12BFA-2E0B-4B0F-A552-C4D5A6895FBE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A03815-34C7-352D-440E-0A57C875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574159"/>
      </p:ext>
    </p:extLst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0" y="548680"/>
            <a:ext cx="82804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例4-</a:t>
            </a: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访问数组中满足某种条件的元素。</a:t>
            </a:r>
            <a:endParaRPr lang="en-US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323528" y="1195011"/>
            <a:ext cx="8496944" cy="544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A = rand(3)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 =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0.9572    0.1419    0.7922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0.4854    0.4218    0.9595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0.8003    0.9157    0.6557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x = A(A&gt;0.5)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 =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0.9572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0.8003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0.9157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0.7922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0.9595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0.6557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9875C2-F47E-464C-8247-32F55E2F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1B06B9-9CAF-4244-9B4E-1F0757D8206B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D3B0BB-6F4E-4790-1F97-0C46B301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128604"/>
      </p:ext>
    </p:extLst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36638" y="476672"/>
            <a:ext cx="61075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六、定义元胞数组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57158" y="1249189"/>
            <a:ext cx="795873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例4-</a:t>
            </a: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直接赋值定义元胞数组。</a:t>
            </a:r>
            <a:endParaRPr lang="en-US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68511" y="1992088"/>
            <a:ext cx="8135937" cy="273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c1 = {[1  2; 3  4], '</a:t>
            </a:r>
            <a:r>
              <a:rPr lang="en-US" altLang="zh-CN" sz="22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xiezhh</a:t>
            </a: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', 10; [5  6  7], ...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    ['</a:t>
            </a:r>
            <a:r>
              <a:rPr lang="en-US" altLang="zh-CN" sz="22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abc</a:t>
            </a: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';'</a:t>
            </a:r>
            <a:r>
              <a:rPr lang="en-US" altLang="zh-CN" sz="22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'], 'I LOVE MATLAB'}</a:t>
            </a:r>
          </a:p>
          <a:p>
            <a:pPr>
              <a:lnSpc>
                <a:spcPct val="130000"/>
              </a:lnSpc>
            </a:pPr>
            <a:endParaRPr lang="en-US" altLang="zh-CN" sz="2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c1 =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[2x2 double]    '</a:t>
            </a:r>
            <a:r>
              <a:rPr lang="en-US" altLang="zh-CN" sz="22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xiezhh</a:t>
            </a: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'      [           10]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[1x3 double]    [2x3 char]    'I LOVE MATLAB'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D1BA1E-B1C7-47A6-B803-9AD738BA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A6C7B6-8068-4386-8C8D-883F7C3C3A15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FB7403-8EB2-EF7E-E9AE-8B268F71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4362348"/>
      </p:ext>
    </p:extLst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07504" y="548680"/>
            <a:ext cx="6393322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例4-23</a:t>
            </a: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cell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函数定义元胞数组。</a:t>
            </a:r>
            <a:endParaRPr lang="en-US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240112" y="1378511"/>
            <a:ext cx="41402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c2 = cell(2,4)</a:t>
            </a:r>
            <a:endParaRPr lang="en-US" altLang="en-US" sz="20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c2 = </a:t>
            </a:r>
          </a:p>
          <a:p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[]     []     []     []</a:t>
            </a:r>
          </a:p>
          <a:p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[]     []     []     []</a:t>
            </a:r>
          </a:p>
          <a:p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c2{2, 3} = [1  2  3]</a:t>
            </a:r>
            <a:endParaRPr lang="en-US" altLang="en-US" sz="20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c2 = </a:t>
            </a:r>
          </a:p>
          <a:p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[]     []              []     []</a:t>
            </a:r>
          </a:p>
          <a:p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[]     []    [1x3 double]     []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571472" y="1327988"/>
            <a:ext cx="788844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调用格式：</a:t>
            </a:r>
          </a:p>
          <a:p>
            <a:pPr>
              <a:lnSpc>
                <a:spcPct val="13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 = cell(n)</a:t>
            </a:r>
            <a:endParaRPr lang="en-US" altLang="en-US" sz="20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 = cell(m, n)</a:t>
            </a:r>
            <a:endParaRPr lang="en-US" altLang="en-US" sz="20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 = cell([m, n])</a:t>
            </a:r>
            <a:endParaRPr lang="en-US" altLang="en-US" sz="20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 = cell(m, n, p,…)</a:t>
            </a:r>
            <a:endParaRPr lang="en-US" altLang="en-US" sz="20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 = cell([m n p …])</a:t>
            </a:r>
            <a:endParaRPr lang="en-US" altLang="en-US" sz="20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 = cell(size(A))</a:t>
            </a:r>
            <a:endParaRPr lang="en-US" altLang="en-US" sz="20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DDF44A-F01B-4224-9C9F-BAF58DBC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B07739-9B78-497F-8D74-911F0ADF03CE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15B26B-1F93-D753-79B1-9663F9DB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63098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107504" y="471588"/>
            <a:ext cx="6393322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en-US" sz="28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例4-24</a:t>
            </a:r>
            <a:r>
              <a:rPr lang="en-US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元胞数组的访问。</a:t>
            </a:r>
            <a:endParaRPr lang="en-US" altLang="en-US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323406" y="1185950"/>
            <a:ext cx="8353050" cy="22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2"/>
                </a:solidFill>
                <a:ea typeface="宋体" pitchFamily="2" charset="-122"/>
              </a:rPr>
              <a:t>    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访问元胞数组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的第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行第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列的元胞，用命令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C(i, j)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，注意用的是圆括号；访问元胞数组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的第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行第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列的元胞里的元素，用命令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C{i, j}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，注意用的是花括号。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celldisp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函数可以显示元胞数组里的所有内容。</a:t>
            </a:r>
            <a:endParaRPr lang="zh-CN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421A3E-AC38-483C-A7A7-92C3A270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B23281-EB2E-4116-9F0B-F61905A79A14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790E1A-657E-0E22-6D7B-F749B39D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2979985"/>
      </p:ext>
    </p:extLst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428596" y="620688"/>
            <a:ext cx="8247860" cy="3157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 = {[1  2], '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xie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', 'xiezhh'; 'MATLAB',...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  [3  4; 5  6], 'I LOVE MATLAB'}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c(2, 2)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c{2, 2}</a:t>
            </a: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c = {[1  2],  'xiezhh'; 'MATLAB', [3  4; 5  6]};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celldisp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(c)</a:t>
            </a:r>
            <a:endParaRPr lang="zh-CN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21A947-DEA5-430D-AFB4-30650189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65F29F-EE28-400A-A42E-A60B9CD52DFF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28EDFE-712A-558F-98C4-38DE78EA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1477653"/>
      </p:ext>
    </p:extLst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08076" y="476672"/>
            <a:ext cx="60361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七、定义结构体数组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85720" y="1124744"/>
            <a:ext cx="8030176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例4-25</a:t>
            </a: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直接赋值定义结构体数组。</a:t>
            </a:r>
            <a:endParaRPr lang="en-US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00035" y="1723627"/>
            <a:ext cx="7887299" cy="365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struct1(1).name = '</a:t>
            </a:r>
            <a:r>
              <a:rPr lang="en-US" altLang="zh-CN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xiezhh</a:t>
            </a: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';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struct1(2).name = '</a:t>
            </a:r>
            <a:r>
              <a:rPr lang="en-US" altLang="zh-CN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heping</a:t>
            </a: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';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struct1(1).age = 31;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struct1(2).age = 22;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struct1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struct1 = 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1x2 </a:t>
            </a:r>
            <a:r>
              <a:rPr lang="en-US" altLang="zh-CN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array with fields: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name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age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381512-DD66-4564-9BB1-CC7643D6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038F98-DF75-495D-A89D-D7BAE3C081E3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E4AAFC-021D-EF4F-FF3D-A0B55BCC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1368187"/>
      </p:ext>
    </p:extLst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7711" y="452937"/>
            <a:ext cx="82804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例4-</a:t>
            </a: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利</a:t>
            </a:r>
            <a:r>
              <a:rPr lang="en-US" altLang="en-US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用struct函数定义结构体数组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28596" y="2510894"/>
            <a:ext cx="8247860" cy="3731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struct2 = </a:t>
            </a:r>
            <a:r>
              <a:rPr lang="en-US" altLang="en-US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('name', {'</a:t>
            </a:r>
            <a:r>
              <a:rPr lang="en-US" altLang="en-US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xiezhh</a:t>
            </a: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', '</a:t>
            </a:r>
            <a:r>
              <a:rPr lang="en-US" altLang="en-US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heping</a:t>
            </a: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'}, 'age',{31, </a:t>
            </a: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2})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struct2 = 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1x2 </a:t>
            </a:r>
            <a:r>
              <a:rPr lang="en-US" altLang="en-US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array with fields: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name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age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struct2(1).name</a:t>
            </a:r>
            <a:endParaRPr lang="en-US" altLang="en-US" sz="20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en-US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ans</a:t>
            </a: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=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en-US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xiezhh</a:t>
            </a:r>
            <a:endParaRPr lang="en-US" altLang="en-US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28596" y="1099268"/>
            <a:ext cx="8031316" cy="1369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调用格式：</a:t>
            </a:r>
          </a:p>
          <a:p>
            <a:pPr>
              <a:lnSpc>
                <a:spcPct val="130000"/>
              </a:lnSpc>
            </a:pPr>
            <a:r>
              <a:rPr lang="en-US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s = struct('field1', values1, 'field2', values2, …)</a:t>
            </a:r>
          </a:p>
          <a:p>
            <a:pPr>
              <a:lnSpc>
                <a:spcPct val="130000"/>
              </a:lnSpc>
            </a:pPr>
            <a:r>
              <a:rPr lang="en-US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s = struct('field1', {}, 'field2', {}, …)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9BEF9E-F47D-4FAE-9134-A172C918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1EDBFF-767F-497C-AA2A-6FA92EB65302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22C820-6676-32BF-E2C8-4CA0E138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861264"/>
      </p:ext>
    </p:extLst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08076" y="476672"/>
            <a:ext cx="60361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八、定义数据集数组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85720" y="1124744"/>
            <a:ext cx="885828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例4-27</a:t>
            </a: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dataset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函数把工作区中的变量定义为数据集数组。</a:t>
            </a:r>
            <a:endParaRPr lang="en-US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00035" y="1723627"/>
            <a:ext cx="8320437" cy="445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Name = {'</a:t>
            </a:r>
            <a:r>
              <a:rPr lang="en-US" altLang="zh-CN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Smith';'Johnson';'Williams';'Jones';'Brown</a:t>
            </a: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'}; 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Age = [38;43;38;40;49]; 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Height = [71;69;64;67;64];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Weight = [176;163;131;133;119];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BP = [124 93; 109 77; 125 83; 117 75; 122 80];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D = dataset({</a:t>
            </a:r>
            <a:r>
              <a:rPr lang="en-US" altLang="zh-CN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Age,'Age</a:t>
            </a: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'},{</a:t>
            </a:r>
            <a:r>
              <a:rPr lang="en-US" altLang="zh-CN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Height,'Height</a:t>
            </a: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'},{</a:t>
            </a:r>
            <a:r>
              <a:rPr lang="en-US" altLang="zh-CN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Weight,'Weight</a:t>
            </a: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'},...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{BP,'</a:t>
            </a:r>
            <a:r>
              <a:rPr lang="en-US" altLang="zh-CN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BloodPressure</a:t>
            </a: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'},'</a:t>
            </a:r>
            <a:r>
              <a:rPr lang="en-US" altLang="zh-CN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ObsNames</a:t>
            </a: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',Name)</a:t>
            </a:r>
          </a:p>
          <a:p>
            <a:pPr>
              <a:lnSpc>
                <a:spcPct val="130000"/>
              </a:lnSpc>
            </a:pPr>
            <a:endParaRPr lang="en-US" altLang="zh-CN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x = D(1,:)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y = double(x)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H = </a:t>
            </a:r>
            <a:r>
              <a:rPr lang="en-US" altLang="zh-CN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D.Height</a:t>
            </a:r>
            <a:endParaRPr lang="en-US" altLang="zh-CN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924B80-E194-40F2-A3C0-8871662C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708AB1-3CC8-4516-AD03-B285274597A7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BFC92C-2764-099A-DC0D-4429E636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10959"/>
      </p:ext>
    </p:extLst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08076" y="476672"/>
            <a:ext cx="60361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九、定义表格型数组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85720" y="1124744"/>
            <a:ext cx="885828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例4-28</a:t>
            </a: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table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函数把工作区中的变量定义为表格型数组。</a:t>
            </a:r>
            <a:endParaRPr lang="en-US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00035" y="1723627"/>
            <a:ext cx="8320437" cy="4054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Name = {'</a:t>
            </a:r>
            <a:r>
              <a:rPr lang="en-US" altLang="zh-CN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Smith';'Johnson';'Williams';'Jones';'Brown</a:t>
            </a: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'};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Age = [38;43;38;40;49];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Height = [71;69;64;67;64];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Weight = [176;163;131;133;119]; 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</a:t>
            </a:r>
            <a:r>
              <a:rPr lang="en-US" altLang="zh-CN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BloodPressure</a:t>
            </a: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= [124 93; 109 77; 125 83; 117 75; 122 80]; 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T = table(</a:t>
            </a:r>
            <a:r>
              <a:rPr lang="en-US" altLang="zh-CN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Age,Height,Weight,BloodPressure</a:t>
            </a: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,... 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'</a:t>
            </a:r>
            <a:r>
              <a:rPr lang="en-US" altLang="zh-CN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RowNames</a:t>
            </a: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',Name)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T1 = T(4,:)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T2 = T(:,2:3)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H = </a:t>
            </a:r>
            <a:r>
              <a:rPr lang="en-US" altLang="zh-CN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T.Height</a:t>
            </a:r>
            <a:endParaRPr lang="en-US" altLang="zh-CN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C07966-B992-40FE-8DBB-617DBD6E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AB67A3-D593-4019-966B-F91B71EAC962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415D15-DA11-B0DD-898C-8170639F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8189744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94739" y="496231"/>
            <a:ext cx="65532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第一节 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工作界面布局</a:t>
            </a:r>
          </a:p>
        </p:txBody>
      </p:sp>
      <p:sp>
        <p:nvSpPr>
          <p:cNvPr id="5" name="Rectangle 56">
            <a:extLst>
              <a:ext uri="{FF2B5EF4-FFF2-40B4-BE49-F238E27FC236}">
                <a16:creationId xmlns:a16="http://schemas.microsoft.com/office/drawing/2014/main" id="{0432F8E1-6B61-429F-B2BE-B5C59BBE7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35" y="1412776"/>
            <a:ext cx="8464453" cy="417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chemeClr val="bg2"/>
                </a:solidFill>
                <a:ea typeface="宋体" pitchFamily="2" charset="-122"/>
                <a:sym typeface="Wingdings" pitchFamily="2" charset="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三个标签页：主页、绘图、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App</a:t>
            </a:r>
          </a:p>
          <a:p>
            <a:pPr marL="342900" indent="-342900">
              <a:lnSpc>
                <a:spcPct val="14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四个子窗口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800100" lvl="1" indent="-342900">
              <a:lnSpc>
                <a:spcPct val="14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命令行窗口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800100" lvl="1" indent="-342900">
              <a:lnSpc>
                <a:spcPct val="14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当前文件夹窗口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800100" lvl="1" indent="-342900">
              <a:lnSpc>
                <a:spcPct val="14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工作区窗口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800100" lvl="1" indent="-342900">
              <a:lnSpc>
                <a:spcPct val="14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历史命令窗口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342900" indent="-342900">
              <a:lnSpc>
                <a:spcPct val="14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程序编辑器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342900" indent="-342900">
              <a:lnSpc>
                <a:spcPct val="14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帮助系统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347EA5-92B8-4A94-993B-A9EC8632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77847B-033A-4AD4-B8B1-4A45D0A734AC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9BB07C-C268-5CD7-554A-2A76ACFB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8928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92052" y="620688"/>
            <a:ext cx="60361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十、几种数组的转换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F13469-7132-4F94-B2E2-95689AA4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379625-C9DD-489B-8A97-3B97FEA361FE}" type="datetime1">
              <a:rPr lang="zh-CN" altLang="en-US" smtClean="0"/>
              <a:t>2022/11/23</a:t>
            </a:fld>
            <a:endParaRPr lang="en-US" altLang="zh-CN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0B59BAD-6558-4EC1-B96A-077BEBCC0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91694"/>
              </p:ext>
            </p:extLst>
          </p:nvPr>
        </p:nvGraphicFramePr>
        <p:xfrm>
          <a:off x="467544" y="1541638"/>
          <a:ext cx="8280920" cy="476768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80120">
                  <a:extLst>
                    <a:ext uri="{9D8B030D-6E8A-4147-A177-3AD203B41FA5}">
                      <a16:colId xmlns:a16="http://schemas.microsoft.com/office/drawing/2014/main" val="1258307895"/>
                    </a:ext>
                  </a:extLst>
                </a:gridCol>
                <a:gridCol w="2822122">
                  <a:extLst>
                    <a:ext uri="{9D8B030D-6E8A-4147-A177-3AD203B41FA5}">
                      <a16:colId xmlns:a16="http://schemas.microsoft.com/office/drawing/2014/main" val="2918159284"/>
                    </a:ext>
                  </a:extLst>
                </a:gridCol>
                <a:gridCol w="1210326">
                  <a:extLst>
                    <a:ext uri="{9D8B030D-6E8A-4147-A177-3AD203B41FA5}">
                      <a16:colId xmlns:a16="http://schemas.microsoft.com/office/drawing/2014/main" val="1796344867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58221961"/>
                    </a:ext>
                  </a:extLst>
                </a:gridCol>
              </a:tblGrid>
              <a:tr h="473233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函数名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说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函数名</a:t>
                      </a: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说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992163"/>
                  </a:ext>
                </a:extLst>
              </a:tr>
              <a:tr h="477161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num2str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数值转为字符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cell2struct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将元胞数组转换为结构体数组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796477"/>
                  </a:ext>
                </a:extLst>
              </a:tr>
              <a:tr h="477161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str2num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字符转为数值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struct2cell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将结构体数组转换为元胞数组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2828"/>
                  </a:ext>
                </a:extLst>
              </a:tr>
              <a:tr h="477161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str2double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字符转为双精度值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cellstr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根据字符型数组创建字符串元胞数组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860970"/>
                  </a:ext>
                </a:extLst>
              </a:tr>
              <a:tr h="477161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int2str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整数转为字符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array2table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将同构数组转换为表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01220"/>
                  </a:ext>
                </a:extLst>
              </a:tr>
              <a:tr h="477161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mat2str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矩阵转为字符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table2array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将表转换为同构数组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067394"/>
                  </a:ext>
                </a:extLst>
              </a:tr>
              <a:tr h="477161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str2mat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字符转为矩阵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cell2table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将元胞数组转换为表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21106"/>
                  </a:ext>
                </a:extLst>
              </a:tr>
              <a:tr h="477161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mat2cell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将矩阵分块，转换为元胞数组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table2cell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将表转换为元胞数组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118599"/>
                  </a:ext>
                </a:extLst>
              </a:tr>
              <a:tr h="477161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cell2mat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将元胞数组转换为矩阵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struct2table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将结构体数组转换为表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697127"/>
                  </a:ext>
                </a:extLst>
              </a:tr>
              <a:tr h="477161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num2cell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将数值型数组转换为元胞数组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table2struct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将表转换为结构体数组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119461"/>
                  </a:ext>
                </a:extLst>
              </a:tr>
            </a:tbl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2CC1D-11A9-E36E-1C43-01C7E7E0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662399"/>
      </p:ext>
    </p:extLst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42844" y="404664"/>
            <a:ext cx="6357982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en-US" sz="28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例4-</a:t>
            </a:r>
            <a:r>
              <a:rPr lang="en-US" altLang="zh-CN" sz="28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29</a:t>
            </a:r>
            <a:r>
              <a:rPr lang="en-US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不同类型数组转换示例。</a:t>
            </a:r>
            <a:endParaRPr lang="en-US" altLang="en-US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28597" y="1196752"/>
            <a:ext cx="8210703" cy="4236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&gt;&gt; A1 = rand(60,50); </a:t>
            </a:r>
            <a:endParaRPr lang="zh-CN" altLang="en-US" sz="19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&gt;&gt; B1 = mat2cell(A1, [10 20 30], [25 25])</a:t>
            </a:r>
          </a:p>
          <a:p>
            <a:pPr>
              <a:lnSpc>
                <a:spcPct val="130000"/>
              </a:lnSpc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&gt;&gt; C1 = cell2mat(B1);  </a:t>
            </a:r>
            <a:endParaRPr lang="en-US" altLang="zh-CN" sz="19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&gt;&gt; 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isequal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(A1,C1)</a:t>
            </a:r>
            <a:endParaRPr lang="en-US" altLang="zh-CN" sz="19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&gt;&gt; A2 = [1 2 3 4;5 6 7 8;9 10 11 12];</a:t>
            </a:r>
            <a:endParaRPr lang="en-US" altLang="zh-CN" sz="19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&gt;&gt; B2 = num2cell(A2)</a:t>
            </a:r>
            <a:endParaRPr lang="en-US" altLang="zh-CN" sz="19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&gt;&gt; C = {'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Heping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', 'Tianjin', 22;  '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Xiezhh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', '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Xingyang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', 31}</a:t>
            </a:r>
          </a:p>
          <a:p>
            <a:pPr>
              <a:lnSpc>
                <a:spcPct val="130000"/>
              </a:lnSpc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&gt;&gt; fields = {'Name', 'Address', 'Age'}; </a:t>
            </a:r>
          </a:p>
          <a:p>
            <a:pPr>
              <a:lnSpc>
                <a:spcPct val="130000"/>
              </a:lnSpc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&gt;&gt; S = cell2struct(C, fields, 2)</a:t>
            </a:r>
          </a:p>
          <a:p>
            <a:pPr>
              <a:lnSpc>
                <a:spcPct val="130000"/>
              </a:lnSpc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&gt;&gt; CS = struct2cell(S)</a:t>
            </a:r>
            <a:endParaRPr lang="en-US" altLang="zh-CN" sz="19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&gt;&gt; 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isequal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(C,CS')  </a:t>
            </a:r>
            <a:endParaRPr lang="zh-CN" altLang="en-US" sz="19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680405-7024-46A8-9662-9931A257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84CD61-DE76-49BE-B878-01E03AB328A2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48B2BB-5FE0-BC3A-CD9F-C4BFF742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014995"/>
      </p:ext>
    </p:extLst>
  </p:cSld>
  <p:clrMapOvr>
    <a:masterClrMapping/>
  </p:clrMapOvr>
  <p:transition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42844" y="404664"/>
            <a:ext cx="6357982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en-US" sz="28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例4-</a:t>
            </a:r>
            <a:r>
              <a:rPr lang="en-US" altLang="zh-CN" sz="28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29</a:t>
            </a:r>
            <a:r>
              <a:rPr lang="en-US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不同类型数组转换示例。</a:t>
            </a:r>
            <a:endParaRPr lang="en-US" altLang="en-US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28597" y="1196752"/>
            <a:ext cx="8210703" cy="157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&gt;&gt; x = [1;2;3;4;5];</a:t>
            </a:r>
          </a:p>
          <a:p>
            <a:pPr>
              <a:lnSpc>
                <a:spcPct val="130000"/>
              </a:lnSpc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&gt;&gt; x = 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cellstr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(num2str(x));</a:t>
            </a:r>
            <a:endParaRPr lang="zh-CN" altLang="en-US" sz="19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&gt;&gt; y = 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strcat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('xiezhh', x, '.txt')</a:t>
            </a:r>
            <a:endParaRPr lang="zh-CN" altLang="en-US" sz="19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&gt;&gt; TS = struct2table(S)</a:t>
            </a:r>
            <a:endParaRPr lang="zh-CN" altLang="en-US" sz="1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680405-7024-46A8-9662-9931A257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D76B55-0D6C-4756-847E-513DB04728CA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287E0F-0112-53A3-1AD9-50E2105D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4841430"/>
      </p:ext>
    </p:extLst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279341" y="1320926"/>
            <a:ext cx="57328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一、矩阵的算术运算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57158" y="1834609"/>
            <a:ext cx="7958292" cy="54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2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z="22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矩阵的加减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42844" y="2412258"/>
            <a:ext cx="8173052" cy="54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en-US" sz="22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例5-</a:t>
            </a:r>
            <a:r>
              <a:rPr lang="en-US" altLang="zh-CN" sz="22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矩阵的加减运算。</a:t>
            </a:r>
            <a:endParaRPr lang="en-US" altLang="en-US" sz="2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428597" y="2921982"/>
            <a:ext cx="5510911" cy="33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A = [1  2; 3  4];</a:t>
            </a:r>
            <a:endParaRPr lang="en-US" altLang="zh-CN" sz="18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B = [5  6; 7  8];</a:t>
            </a:r>
            <a:endParaRPr lang="en-US" altLang="zh-CN" sz="18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C = A+B</a:t>
            </a:r>
            <a:endParaRPr lang="zh-CN" altLang="en-US" sz="18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 =</a:t>
            </a:r>
          </a:p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6     8</a:t>
            </a:r>
          </a:p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10    12</a:t>
            </a:r>
          </a:p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D = A-B</a:t>
            </a:r>
          </a:p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 =</a:t>
            </a:r>
          </a:p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-4    -4</a:t>
            </a:r>
          </a:p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-4    -4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F8AD8076-657A-4034-9676-33FC63B00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82" y="548680"/>
            <a:ext cx="63937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第五节  矩阵运算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762E07-4079-489C-95E5-FF2BF63B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D7EC2E-8BEA-4905-8502-2D86C3793D24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63A4B5-70FF-9F22-44D7-23D944A7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990522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12" grpId="0"/>
      <p:bldP spid="4301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336068" y="476672"/>
            <a:ext cx="6036132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zh-CN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矩阵的乘法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8596" y="980728"/>
            <a:ext cx="8103844" cy="16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矩阵的乘法包括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乘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）和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点乘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）两种。其中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A*B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是通常意义下的乘法，要求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的列数等于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的行数。而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则表示同型矩阵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的对应元素相乘。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5FCF9D-4D87-434F-9757-7AC75D1E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E77CEC-29EF-4766-A097-71852E147C52}" type="datetime1">
              <a:rPr lang="zh-CN" altLang="en-US" smtClean="0"/>
              <a:t>2022/11/23</a:t>
            </a:fld>
            <a:endParaRPr lang="en-US" altLang="zh-CN"/>
          </a:p>
        </p:txBody>
      </p:sp>
      <p:graphicFrame>
        <p:nvGraphicFramePr>
          <p:cNvPr id="6" name="表格 2">
            <a:extLst>
              <a:ext uri="{FF2B5EF4-FFF2-40B4-BE49-F238E27FC236}">
                <a16:creationId xmlns:a16="http://schemas.microsoft.com/office/drawing/2014/main" id="{84070E72-ED00-4B04-9136-089E814B1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527090"/>
              </p:ext>
            </p:extLst>
          </p:nvPr>
        </p:nvGraphicFramePr>
        <p:xfrm>
          <a:off x="1019606" y="2924721"/>
          <a:ext cx="174019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039">
                  <a:extLst>
                    <a:ext uri="{9D8B030D-6E8A-4147-A177-3AD203B41FA5}">
                      <a16:colId xmlns:a16="http://schemas.microsoft.com/office/drawing/2014/main" val="557251364"/>
                    </a:ext>
                  </a:extLst>
                </a:gridCol>
                <a:gridCol w="348039">
                  <a:extLst>
                    <a:ext uri="{9D8B030D-6E8A-4147-A177-3AD203B41FA5}">
                      <a16:colId xmlns:a16="http://schemas.microsoft.com/office/drawing/2014/main" val="3145199175"/>
                    </a:ext>
                  </a:extLst>
                </a:gridCol>
                <a:gridCol w="348039">
                  <a:extLst>
                    <a:ext uri="{9D8B030D-6E8A-4147-A177-3AD203B41FA5}">
                      <a16:colId xmlns:a16="http://schemas.microsoft.com/office/drawing/2014/main" val="389825137"/>
                    </a:ext>
                  </a:extLst>
                </a:gridCol>
                <a:gridCol w="348039">
                  <a:extLst>
                    <a:ext uri="{9D8B030D-6E8A-4147-A177-3AD203B41FA5}">
                      <a16:colId xmlns:a16="http://schemas.microsoft.com/office/drawing/2014/main" val="3978746155"/>
                    </a:ext>
                  </a:extLst>
                </a:gridCol>
                <a:gridCol w="348039">
                  <a:extLst>
                    <a:ext uri="{9D8B030D-6E8A-4147-A177-3AD203B41FA5}">
                      <a16:colId xmlns:a16="http://schemas.microsoft.com/office/drawing/2014/main" val="1085287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25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8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1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303512"/>
                  </a:ext>
                </a:extLst>
              </a:tr>
            </a:tbl>
          </a:graphicData>
        </a:graphic>
      </p:graphicFrame>
      <p:graphicFrame>
        <p:nvGraphicFramePr>
          <p:cNvPr id="7" name="表格 2">
            <a:extLst>
              <a:ext uri="{FF2B5EF4-FFF2-40B4-BE49-F238E27FC236}">
                <a16:creationId xmlns:a16="http://schemas.microsoft.com/office/drawing/2014/main" id="{243D67C3-2B24-457C-909D-678697927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926664"/>
              </p:ext>
            </p:extLst>
          </p:nvPr>
        </p:nvGraphicFramePr>
        <p:xfrm>
          <a:off x="3719905" y="2924721"/>
          <a:ext cx="1044117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039">
                  <a:extLst>
                    <a:ext uri="{9D8B030D-6E8A-4147-A177-3AD203B41FA5}">
                      <a16:colId xmlns:a16="http://schemas.microsoft.com/office/drawing/2014/main" val="557251364"/>
                    </a:ext>
                  </a:extLst>
                </a:gridCol>
                <a:gridCol w="348039">
                  <a:extLst>
                    <a:ext uri="{9D8B030D-6E8A-4147-A177-3AD203B41FA5}">
                      <a16:colId xmlns:a16="http://schemas.microsoft.com/office/drawing/2014/main" val="3145199175"/>
                    </a:ext>
                  </a:extLst>
                </a:gridCol>
                <a:gridCol w="348039">
                  <a:extLst>
                    <a:ext uri="{9D8B030D-6E8A-4147-A177-3AD203B41FA5}">
                      <a16:colId xmlns:a16="http://schemas.microsoft.com/office/drawing/2014/main" val="389825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25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8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1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3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98978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86639830-0EB8-45E2-91E4-B137FE2FB5F3}"/>
              </a:ext>
            </a:extLst>
          </p:cNvPr>
          <p:cNvSpPr txBox="1"/>
          <p:nvPr/>
        </p:nvSpPr>
        <p:spPr>
          <a:xfrm>
            <a:off x="2999827" y="3353011"/>
            <a:ext cx="540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02E35E-7D26-4EB2-A55B-4A1E17AF3DB2}"/>
              </a:ext>
            </a:extLst>
          </p:cNvPr>
          <p:cNvSpPr txBox="1"/>
          <p:nvPr/>
        </p:nvSpPr>
        <p:spPr>
          <a:xfrm>
            <a:off x="5088059" y="3294294"/>
            <a:ext cx="540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634AA333-D209-4EFD-9AA0-C361F3204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8694"/>
              </p:ext>
            </p:extLst>
          </p:nvPr>
        </p:nvGraphicFramePr>
        <p:xfrm>
          <a:off x="5904147" y="2934254"/>
          <a:ext cx="1044117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039">
                  <a:extLst>
                    <a:ext uri="{9D8B030D-6E8A-4147-A177-3AD203B41FA5}">
                      <a16:colId xmlns:a16="http://schemas.microsoft.com/office/drawing/2014/main" val="557251364"/>
                    </a:ext>
                  </a:extLst>
                </a:gridCol>
                <a:gridCol w="348039">
                  <a:extLst>
                    <a:ext uri="{9D8B030D-6E8A-4147-A177-3AD203B41FA5}">
                      <a16:colId xmlns:a16="http://schemas.microsoft.com/office/drawing/2014/main" val="3145199175"/>
                    </a:ext>
                  </a:extLst>
                </a:gridCol>
                <a:gridCol w="348039">
                  <a:extLst>
                    <a:ext uri="{9D8B030D-6E8A-4147-A177-3AD203B41FA5}">
                      <a16:colId xmlns:a16="http://schemas.microsoft.com/office/drawing/2014/main" val="389825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25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8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1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303512"/>
                  </a:ext>
                </a:extLst>
              </a:tr>
            </a:tbl>
          </a:graphicData>
        </a:graphic>
      </p:graphicFrame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D84F92BB-53FD-4171-9B7D-194964464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44468"/>
              </p:ext>
            </p:extLst>
          </p:nvPr>
        </p:nvGraphicFramePr>
        <p:xfrm>
          <a:off x="1019606" y="5013176"/>
          <a:ext cx="174019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039">
                  <a:extLst>
                    <a:ext uri="{9D8B030D-6E8A-4147-A177-3AD203B41FA5}">
                      <a16:colId xmlns:a16="http://schemas.microsoft.com/office/drawing/2014/main" val="557251364"/>
                    </a:ext>
                  </a:extLst>
                </a:gridCol>
                <a:gridCol w="348039">
                  <a:extLst>
                    <a:ext uri="{9D8B030D-6E8A-4147-A177-3AD203B41FA5}">
                      <a16:colId xmlns:a16="http://schemas.microsoft.com/office/drawing/2014/main" val="3145199175"/>
                    </a:ext>
                  </a:extLst>
                </a:gridCol>
                <a:gridCol w="348039">
                  <a:extLst>
                    <a:ext uri="{9D8B030D-6E8A-4147-A177-3AD203B41FA5}">
                      <a16:colId xmlns:a16="http://schemas.microsoft.com/office/drawing/2014/main" val="389825137"/>
                    </a:ext>
                  </a:extLst>
                </a:gridCol>
                <a:gridCol w="348039">
                  <a:extLst>
                    <a:ext uri="{9D8B030D-6E8A-4147-A177-3AD203B41FA5}">
                      <a16:colId xmlns:a16="http://schemas.microsoft.com/office/drawing/2014/main" val="3978746155"/>
                    </a:ext>
                  </a:extLst>
                </a:gridCol>
                <a:gridCol w="348039">
                  <a:extLst>
                    <a:ext uri="{9D8B030D-6E8A-4147-A177-3AD203B41FA5}">
                      <a16:colId xmlns:a16="http://schemas.microsoft.com/office/drawing/2014/main" val="1085287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25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8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1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303512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A676A20-EC9F-463F-8304-1AE10201953D}"/>
              </a:ext>
            </a:extLst>
          </p:cNvPr>
          <p:cNvSpPr txBox="1"/>
          <p:nvPr/>
        </p:nvSpPr>
        <p:spPr>
          <a:xfrm>
            <a:off x="2867810" y="5441466"/>
            <a:ext cx="840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.*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7EC4FB-4BD7-4BC6-BEAE-AC78106CE157}"/>
              </a:ext>
            </a:extLst>
          </p:cNvPr>
          <p:cNvSpPr txBox="1"/>
          <p:nvPr/>
        </p:nvSpPr>
        <p:spPr>
          <a:xfrm>
            <a:off x="5688125" y="5382749"/>
            <a:ext cx="540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787599F0-712E-4428-AA50-3456410DF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874578"/>
              </p:ext>
            </p:extLst>
          </p:nvPr>
        </p:nvGraphicFramePr>
        <p:xfrm>
          <a:off x="3695901" y="5013176"/>
          <a:ext cx="174019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039">
                  <a:extLst>
                    <a:ext uri="{9D8B030D-6E8A-4147-A177-3AD203B41FA5}">
                      <a16:colId xmlns:a16="http://schemas.microsoft.com/office/drawing/2014/main" val="557251364"/>
                    </a:ext>
                  </a:extLst>
                </a:gridCol>
                <a:gridCol w="348039">
                  <a:extLst>
                    <a:ext uri="{9D8B030D-6E8A-4147-A177-3AD203B41FA5}">
                      <a16:colId xmlns:a16="http://schemas.microsoft.com/office/drawing/2014/main" val="3145199175"/>
                    </a:ext>
                  </a:extLst>
                </a:gridCol>
                <a:gridCol w="348039">
                  <a:extLst>
                    <a:ext uri="{9D8B030D-6E8A-4147-A177-3AD203B41FA5}">
                      <a16:colId xmlns:a16="http://schemas.microsoft.com/office/drawing/2014/main" val="389825137"/>
                    </a:ext>
                  </a:extLst>
                </a:gridCol>
                <a:gridCol w="348039">
                  <a:extLst>
                    <a:ext uri="{9D8B030D-6E8A-4147-A177-3AD203B41FA5}">
                      <a16:colId xmlns:a16="http://schemas.microsoft.com/office/drawing/2014/main" val="3978746155"/>
                    </a:ext>
                  </a:extLst>
                </a:gridCol>
                <a:gridCol w="348039">
                  <a:extLst>
                    <a:ext uri="{9D8B030D-6E8A-4147-A177-3AD203B41FA5}">
                      <a16:colId xmlns:a16="http://schemas.microsoft.com/office/drawing/2014/main" val="1085287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25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8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1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303512"/>
                  </a:ext>
                </a:extLst>
              </a:tr>
            </a:tbl>
          </a:graphicData>
        </a:graphic>
      </p:graphicFrame>
      <p:graphicFrame>
        <p:nvGraphicFramePr>
          <p:cNvPr id="15" name="表格 2">
            <a:extLst>
              <a:ext uri="{FF2B5EF4-FFF2-40B4-BE49-F238E27FC236}">
                <a16:creationId xmlns:a16="http://schemas.microsoft.com/office/drawing/2014/main" id="{DDE01C8C-DBAA-4D25-A3A4-3BFB0026B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500310"/>
              </p:ext>
            </p:extLst>
          </p:nvPr>
        </p:nvGraphicFramePr>
        <p:xfrm>
          <a:off x="6372200" y="5013176"/>
          <a:ext cx="174019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039">
                  <a:extLst>
                    <a:ext uri="{9D8B030D-6E8A-4147-A177-3AD203B41FA5}">
                      <a16:colId xmlns:a16="http://schemas.microsoft.com/office/drawing/2014/main" val="557251364"/>
                    </a:ext>
                  </a:extLst>
                </a:gridCol>
                <a:gridCol w="348039">
                  <a:extLst>
                    <a:ext uri="{9D8B030D-6E8A-4147-A177-3AD203B41FA5}">
                      <a16:colId xmlns:a16="http://schemas.microsoft.com/office/drawing/2014/main" val="3145199175"/>
                    </a:ext>
                  </a:extLst>
                </a:gridCol>
                <a:gridCol w="348039">
                  <a:extLst>
                    <a:ext uri="{9D8B030D-6E8A-4147-A177-3AD203B41FA5}">
                      <a16:colId xmlns:a16="http://schemas.microsoft.com/office/drawing/2014/main" val="389825137"/>
                    </a:ext>
                  </a:extLst>
                </a:gridCol>
                <a:gridCol w="348039">
                  <a:extLst>
                    <a:ext uri="{9D8B030D-6E8A-4147-A177-3AD203B41FA5}">
                      <a16:colId xmlns:a16="http://schemas.microsoft.com/office/drawing/2014/main" val="3978746155"/>
                    </a:ext>
                  </a:extLst>
                </a:gridCol>
                <a:gridCol w="348039">
                  <a:extLst>
                    <a:ext uri="{9D8B030D-6E8A-4147-A177-3AD203B41FA5}">
                      <a16:colId xmlns:a16="http://schemas.microsoft.com/office/drawing/2014/main" val="1085287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25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8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1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303512"/>
                  </a:ext>
                </a:extLst>
              </a:tr>
            </a:tbl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A006C2-3D46-DE7C-2111-00663309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059554"/>
      </p:ext>
    </p:extLst>
  </p:cSld>
  <p:clrMapOvr>
    <a:masterClrMapping/>
  </p:clrMapOvr>
  <p:transition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158836" y="476672"/>
            <a:ext cx="6429388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en-US" sz="28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例5-</a:t>
            </a:r>
            <a:r>
              <a:rPr lang="en-US" altLang="zh-CN" sz="28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矩阵的乘法。</a:t>
            </a:r>
            <a:endParaRPr lang="en-US" altLang="en-US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500035" y="1268760"/>
            <a:ext cx="7887423" cy="52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A = [1  2  3; 4  5  6];</a:t>
            </a:r>
            <a:endParaRPr lang="en-US" altLang="zh-CN" sz="24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B = [1  1  1  1; 2  2  2  2; 3  3  3  3];</a:t>
            </a:r>
            <a:endParaRPr lang="en-US" altLang="zh-CN" sz="24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C = A*B</a:t>
            </a:r>
            <a:endParaRPr lang="zh-CN" altLang="en-US" sz="24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 =    14    14    14    14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32    32    32    32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D = [1  1  1; 2  2  2];</a:t>
            </a:r>
            <a:endParaRPr lang="en-US" altLang="zh-CN" sz="24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E = A.*D</a:t>
            </a:r>
            <a:endParaRPr lang="zh-CN" altLang="en-US" sz="24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 =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1     2     3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8    10    12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500F-8A59-4ACA-B1B8-4B0B0734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377F5C-5C4A-4FB9-A755-FBBA7C075F4C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BBF03F-325F-9960-3D55-265D0E38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0233538"/>
      </p:ext>
    </p:extLst>
  </p:cSld>
  <p:clrMapOvr>
    <a:masterClrMapping/>
  </p:clrMapOvr>
  <p:transition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35324" y="404664"/>
            <a:ext cx="5820852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3.  </a:t>
            </a:r>
            <a:r>
              <a:rPr lang="zh-CN" altLang="en-US" sz="28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矩阵的除法</a:t>
            </a: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428596" y="1500174"/>
            <a:ext cx="8103844" cy="22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2"/>
                </a:solidFill>
                <a:ea typeface="宋体" pitchFamily="2" charset="-122"/>
              </a:rPr>
              <a:t>    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矩阵的除法包括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左除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A\B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）、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右除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A/B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）和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点除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A./B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）三种。一般情况下，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 = A\b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是方程组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A*x = b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的解，而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 = b/A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是方程组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x*A = b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的解，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 = A./B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表示同型矩阵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对应元素相除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359E8C-E7A7-443B-8CB6-6FAEA11F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76FE5-88BF-4E97-B6BC-FF3D0158E7EA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9BF76D-536A-8710-2174-F8A66562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227656"/>
      </p:ext>
    </p:extLst>
  </p:cSld>
  <p:clrMapOvr>
    <a:masterClrMapping/>
  </p:clrMapOvr>
  <p:transition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ChangeArrowheads="1"/>
          </p:cNvSpPr>
          <p:nvPr/>
        </p:nvSpPr>
        <p:spPr bwMode="auto">
          <a:xfrm>
            <a:off x="265200" y="404664"/>
            <a:ext cx="6179008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en-US" sz="28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例5-</a:t>
            </a:r>
            <a:r>
              <a:rPr lang="en-US" altLang="zh-CN" sz="28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矩阵的除法。</a:t>
            </a:r>
            <a:endParaRPr lang="en-US" altLang="en-US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428597" y="1124744"/>
            <a:ext cx="7986575" cy="533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A = [2  3  8; 1  -2  -4; -5  3  1];</a:t>
            </a:r>
            <a:endParaRPr lang="en-US" altLang="zh-CN" sz="22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b = [-5; 3; 2];</a:t>
            </a:r>
            <a:endParaRPr lang="en-US" altLang="zh-CN" sz="22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x = A\b</a:t>
            </a:r>
            <a:endParaRPr lang="zh-CN" altLang="en-US" sz="22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 =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1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3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-2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B = A;</a:t>
            </a:r>
            <a:endParaRPr lang="en-US" altLang="zh-CN" sz="22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C = A./B</a:t>
            </a:r>
            <a:endParaRPr lang="zh-CN" altLang="en-US" sz="22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 =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1     1     1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1     1     1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1     1     1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AFC9FB-B060-4342-B540-E840C668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0C10D3-0622-42F7-8D69-6F2996E8F31C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BD8657-1C2B-00FC-BDED-BC594628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744698"/>
      </p:ext>
    </p:extLst>
  </p:cSld>
  <p:clrMapOvr>
    <a:masterClrMapping/>
  </p:clrMapOvr>
  <p:transition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266340" y="462190"/>
            <a:ext cx="6321884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4.   </a:t>
            </a:r>
            <a:r>
              <a:rPr lang="zh-CN" altLang="en-US" sz="28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矩阵的乘方（</a:t>
            </a:r>
            <a:r>
              <a:rPr lang="en-US" altLang="zh-CN" sz="28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^</a:t>
            </a:r>
            <a:r>
              <a:rPr lang="zh-CN" altLang="en-US" sz="28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）与点乘方</a:t>
            </a:r>
            <a:r>
              <a:rPr lang="en-US" altLang="zh-CN" sz="28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(.^ )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86290" y="1270505"/>
            <a:ext cx="8750206" cy="511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Ø"/>
            </a:pPr>
            <a:r>
              <a:rPr lang="en-US" altLang="zh-CN" sz="2200" b="1" dirty="0">
                <a:solidFill>
                  <a:schemeClr val="bg2"/>
                </a:solidFill>
                <a:ea typeface="宋体" pitchFamily="2" charset="-122"/>
              </a:rPr>
              <a:t>   </a:t>
            </a:r>
            <a:r>
              <a:rPr lang="zh-CN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矩阵的乘方要求矩阵必须是方阵，有以下3种情况：</a:t>
            </a:r>
          </a:p>
          <a:p>
            <a:pPr>
              <a:lnSpc>
                <a:spcPct val="150000"/>
              </a:lnSpc>
            </a:pPr>
            <a:r>
              <a:rPr lang="zh-CN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（1）矩阵A为方阵，x为正整数，A^ x表示矩阵A自乘x次；</a:t>
            </a:r>
          </a:p>
          <a:p>
            <a:pPr>
              <a:lnSpc>
                <a:spcPct val="150000"/>
              </a:lnSpc>
            </a:pPr>
            <a:r>
              <a:rPr lang="zh-CN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（2）矩阵A为方阵，x为负整数，A^ x表示矩阵A</a:t>
            </a:r>
            <a:r>
              <a:rPr lang="zh-CN" altLang="zh-CN" sz="2200" baseline="30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自乘</a:t>
            </a: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x次；</a:t>
            </a:r>
          </a:p>
          <a:p>
            <a:pPr>
              <a:lnSpc>
                <a:spcPct val="150000"/>
              </a:lnSpc>
            </a:pPr>
            <a:r>
              <a:rPr lang="zh-CN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（3）矩阵A为方阵，x为分数，例如x = m/n，A^ x表示矩阵A</a:t>
            </a:r>
            <a:endParaRPr lang="en-US" altLang="zh-CN" sz="2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先自乘m次，然后对结果矩阵开n次方。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矩阵的点乘方不要求矩阵为方阵，有以下2种情况：</a:t>
            </a:r>
          </a:p>
          <a:p>
            <a:pPr>
              <a:lnSpc>
                <a:spcPct val="150000"/>
              </a:lnSpc>
            </a:pPr>
            <a:r>
              <a:rPr lang="zh-CN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（1）A为矩阵，x为标量，A.^ x表示对矩阵A中的每一个元素</a:t>
            </a:r>
            <a:endParaRPr lang="zh-CN" altLang="en-US" sz="2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求x次方；</a:t>
            </a:r>
          </a:p>
          <a:p>
            <a:pPr>
              <a:lnSpc>
                <a:spcPct val="150000"/>
              </a:lnSpc>
            </a:pPr>
            <a:r>
              <a:rPr lang="zh-CN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（2）A和x为同型矩阵，A.^ x表示对矩阵A中的每一个元素求</a:t>
            </a:r>
            <a:endParaRPr lang="zh-CN" altLang="en-US" sz="2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x中对应元素次方。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81D91E-2439-4CFA-95BE-3ECF44B2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928264-4460-4597-BA12-F2D6E3FD37B4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D81E7E-BF72-B1E9-6C2C-8A3DFF78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69496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07504" y="404664"/>
            <a:ext cx="6250446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en-US" sz="28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例5-</a:t>
            </a:r>
            <a:r>
              <a:rPr lang="en-US" altLang="zh-CN" sz="28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矩阵乘方与点乘方。</a:t>
            </a:r>
            <a:endParaRPr lang="en-US" altLang="en-US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96504" y="1124744"/>
            <a:ext cx="7271840" cy="533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A = [1  2; 3  4];</a:t>
            </a:r>
            <a:endParaRPr lang="en-US" altLang="zh-CN" sz="22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B = A ^ 2</a:t>
            </a:r>
            <a:endParaRPr lang="en-US" altLang="zh-CN" sz="22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 =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7    10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15    22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C = A .^ 2</a:t>
            </a:r>
            <a:endParaRPr lang="zh-CN" altLang="en-US" sz="22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 =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1     4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9    16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D = A .^ A</a:t>
            </a:r>
            <a:endParaRPr lang="zh-CN" altLang="en-US" sz="22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 =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1     4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27   256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E027CC-3287-4553-B846-04611A2A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DCF673-FAF2-42A6-A7E4-CAB3996F924F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6C8EBF-47C1-76DA-8AC8-8AC809CD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889665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94739" y="496231"/>
            <a:ext cx="65532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第二节  变量的定义与数据类型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28597" y="1850923"/>
            <a:ext cx="7961911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变量命名规则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0035" y="1196752"/>
            <a:ext cx="61426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kumimoji="0"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变量的定义与赋值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56"/>
          <p:cNvSpPr>
            <a:spLocks noChangeArrowheads="1"/>
          </p:cNvSpPr>
          <p:nvPr/>
        </p:nvSpPr>
        <p:spPr bwMode="auto">
          <a:xfrm>
            <a:off x="500035" y="2564553"/>
            <a:ext cx="8464453" cy="158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2"/>
                </a:solidFill>
                <a:ea typeface="宋体" pitchFamily="2" charset="-122"/>
                <a:sym typeface="Wingdings" pitchFamily="2" charset="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可由任意的字母、数字或下划线组成，但必须以字母打头；</a:t>
            </a:r>
          </a:p>
          <a:p>
            <a:pPr marL="342900" indent="-342900">
              <a:lnSpc>
                <a:spcPct val="14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变量名区分字母大小写；</a:t>
            </a:r>
          </a:p>
          <a:p>
            <a:pPr marL="342900" indent="-342900">
              <a:lnSpc>
                <a:spcPct val="14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变量名不超过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63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个字符。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56"/>
          <p:cNvSpPr>
            <a:spLocks noChangeArrowheads="1"/>
          </p:cNvSpPr>
          <p:nvPr/>
        </p:nvSpPr>
        <p:spPr bwMode="auto">
          <a:xfrm>
            <a:off x="466477" y="4786323"/>
            <a:ext cx="8281987" cy="553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注：不要用内部函数名作为变量名。</a:t>
            </a:r>
            <a:endParaRPr lang="zh-CN" altLang="en-US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16CCAB-622A-44E1-897E-D1437300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920D94-4B20-472D-BA15-D950ECBB232E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63C341-EAB5-FC06-8941-B4EF058D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8933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95536" y="476672"/>
            <a:ext cx="6607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二、矩阵的关系运算</a:t>
            </a: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428596" y="1176600"/>
            <a:ext cx="8319868" cy="297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矩阵的关系运算是通过比较两个同型矩阵的对应元素的大小关系，或者比较一个矩阵的各元素与某一标量之间的大小关系，返回一个逻辑矩阵（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表示真，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表示假）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。关系运算的运算符有：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&lt; (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小于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&lt;= (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小于或等于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 (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大于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&gt;= (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大于或等于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== (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等于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、～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= (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不等于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)6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种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FEBA6E-3FF5-449C-A804-E0346F4B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813FF7-DE62-4608-9259-65FE4FFDA5DA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494824-13E5-74D6-DD8D-3E20789D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462276"/>
      </p:ext>
    </p:extLst>
  </p:cSld>
  <p:clrMapOvr>
    <a:masterClrMapping/>
  </p:clrMapOvr>
  <p:transition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122894" y="476672"/>
            <a:ext cx="6465330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en-US" sz="28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例5-</a:t>
            </a:r>
            <a:r>
              <a:rPr lang="en-US" altLang="zh-CN" sz="28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矩阵的关系运算。</a:t>
            </a:r>
            <a:endParaRPr lang="en-US" altLang="en-US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79" name="Rectangle 5"/>
          <p:cNvSpPr>
            <a:spLocks noChangeArrowheads="1"/>
          </p:cNvSpPr>
          <p:nvPr/>
        </p:nvSpPr>
        <p:spPr bwMode="auto">
          <a:xfrm>
            <a:off x="395537" y="1268760"/>
            <a:ext cx="8135937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A = [1  2; 3  4];</a:t>
            </a:r>
            <a:endParaRPr lang="en-US" altLang="zh-CN" sz="24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B = [2  2; 2  2];</a:t>
            </a:r>
            <a:endParaRPr lang="en-US" altLang="zh-CN" sz="24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C1 = A &gt; B </a:t>
            </a:r>
          </a:p>
          <a:p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C1 =</a:t>
            </a:r>
          </a:p>
          <a:p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0     0</a:t>
            </a:r>
          </a:p>
          <a:p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1     1</a:t>
            </a:r>
          </a:p>
          <a:p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C2 = A ~= B</a:t>
            </a:r>
          </a:p>
          <a:p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C2 =</a:t>
            </a:r>
          </a:p>
          <a:p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1     0</a:t>
            </a:r>
          </a:p>
          <a:p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1     1</a:t>
            </a:r>
          </a:p>
          <a:p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C3 = A &gt;=2</a:t>
            </a:r>
          </a:p>
          <a:p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C3 =</a:t>
            </a:r>
          </a:p>
          <a:p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0     1</a:t>
            </a:r>
          </a:p>
          <a:p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1     1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0337B7-3D9E-4A83-8EFF-011FC1D1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331E0C-19B4-4D11-9866-FD0DD9531045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998A8F-4899-97E3-3FD4-7A682CB3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1994762"/>
      </p:ext>
    </p:extLst>
  </p:cSld>
  <p:clrMapOvr>
    <a:masterClrMapping/>
  </p:clrMapOvr>
  <p:transition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95536" y="476672"/>
            <a:ext cx="632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三、矩阵的逻辑运算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28596" y="1000499"/>
            <a:ext cx="8319868" cy="238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矩阵的逻辑运算包括：</a:t>
            </a:r>
          </a:p>
          <a:p>
            <a:pPr>
              <a:lnSpc>
                <a:spcPct val="160000"/>
              </a:lnSpc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逻辑“或”运算，运算符为“|”.  A | B表示同型矩阵A和B的或运算，若A和B的对应元素至少有一个非0，则相应的结果元素值为1，否则为0；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492AAC-E165-471D-9E96-6593A17B6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26" y="3356992"/>
            <a:ext cx="8392446" cy="297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逻辑“与”运算，运算符为“&amp;”.  A &amp; B表示同型矩阵A和B的与运算，若A和B的对应元素均非0，则相应的结果元素值为1，否则为0；</a:t>
            </a:r>
          </a:p>
          <a:p>
            <a:pPr>
              <a:lnSpc>
                <a:spcPct val="160000"/>
              </a:lnSpc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逻辑“非”运算，运算符为“~”.  ~ A表示矩阵A的非运算，若A的元素值为0，则相应的结果元素值为1，否则为0；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177C77-B978-4912-A299-A398FA67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5D0F91-4BBC-4909-BC68-4E71E69571F4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406AE-FEEA-8666-716C-E21D5780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024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ChangeArrowheads="1"/>
          </p:cNvSpPr>
          <p:nvPr/>
        </p:nvSpPr>
        <p:spPr bwMode="auto">
          <a:xfrm>
            <a:off x="395536" y="714818"/>
            <a:ext cx="8496944" cy="415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buClr>
                <a:schemeClr val="hlink"/>
              </a:buClr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chemeClr val="bg2"/>
                </a:solidFill>
                <a:ea typeface="宋体" pitchFamily="2" charset="-122"/>
              </a:rPr>
              <a:t>   </a:t>
            </a: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逻辑“异或”运算。xor(A, B)表示同型矩阵A和B的异或运算，若A和B的对应元素均为0或均非0，则相应的结果元素值为0，否则为1. 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Clr>
                <a:schemeClr val="hlink"/>
              </a:buClr>
              <a:buFont typeface="Wingdings" pitchFamily="2" charset="2"/>
              <a:buChar char="Ø"/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先决与运算，运算符“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&amp;&amp;”.   </a:t>
            </a: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 &amp;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B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为真时，才执行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和B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的逻辑与运算</a:t>
            </a:r>
          </a:p>
          <a:p>
            <a:pPr>
              <a:lnSpc>
                <a:spcPct val="160000"/>
              </a:lnSpc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先决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运算，运算符“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||</a:t>
            </a: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”.   A 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||</a:t>
            </a: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B 表示当A为真时，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不用再</a:t>
            </a: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执行A和B的逻辑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运算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51FCA5-614E-4673-97D4-0AD5A716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517181-ABA7-4E12-88DF-8BBF57594E5D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2F92EA-CFA5-64AF-DB35-ED31A4B5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943703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66340" y="462190"/>
            <a:ext cx="6321884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en-US" sz="28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例5-</a:t>
            </a:r>
            <a:r>
              <a:rPr lang="en-US" altLang="zh-CN" sz="28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矩阵的逻辑运算。</a:t>
            </a:r>
            <a:endParaRPr lang="en-US" altLang="en-US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428596" y="1262365"/>
            <a:ext cx="5943605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A = [0  0  1  2];</a:t>
            </a:r>
            <a:endParaRPr lang="en-US" altLang="zh-CN" sz="20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B = [0  -2  0  1];</a:t>
            </a:r>
            <a:endParaRPr lang="en-US" altLang="zh-CN" sz="20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C1 = A | B</a:t>
            </a:r>
            <a:endParaRPr lang="zh-CN" altLang="en-US" sz="20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C1 =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0     1     1     1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C2 = A &amp; B</a:t>
            </a:r>
            <a:endParaRPr lang="zh-CN" altLang="en-US" sz="20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C2 =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0     0     0     1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C3 = ~ A</a:t>
            </a:r>
            <a:endParaRPr lang="zh-CN" altLang="en-US" sz="20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C3 =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1     1     0     0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C4 = </a:t>
            </a:r>
            <a:r>
              <a:rPr lang="en-US" altLang="zh-CN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xor</a:t>
            </a: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(A, B)</a:t>
            </a:r>
            <a:endParaRPr lang="zh-CN" altLang="en-US" sz="2000" dirty="0">
              <a:solidFill>
                <a:srgbClr val="33CC33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C4 =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0     1     1     0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F7B4DD-8A76-4631-9042-D82DCCCC5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5019" y="1268760"/>
            <a:ext cx="447038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</a:t>
            </a:r>
            <a:r>
              <a:rPr lang="es-E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 = 5;</a:t>
            </a:r>
          </a:p>
          <a:p>
            <a:r>
              <a:rPr lang="es-E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y = 0;</a:t>
            </a:r>
          </a:p>
          <a:p>
            <a:endParaRPr lang="es-ES" altLang="zh-CN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s-E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x || y</a:t>
            </a:r>
          </a:p>
          <a:p>
            <a:r>
              <a:rPr lang="es-E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ans =  </a:t>
            </a:r>
          </a:p>
          <a:p>
            <a:r>
              <a:rPr lang="es-E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1</a:t>
            </a:r>
          </a:p>
          <a:p>
            <a:endParaRPr lang="es-ES" altLang="zh-CN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s-E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x &amp;&amp; y</a:t>
            </a:r>
          </a:p>
          <a:p>
            <a:r>
              <a:rPr lang="en-US" altLang="zh-CN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ans</a:t>
            </a: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=  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7C6CE3-FC72-4FA7-A460-26082FC0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A3088A-34AB-4DF8-8E0A-37E108DE8628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CB247-0DF2-CF2F-0E96-0776A3C9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020243"/>
      </p:ext>
    </p:extLst>
  </p:cSld>
  <p:clrMapOvr>
    <a:masterClrMapping/>
  </p:clrMapOvr>
  <p:transition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45E5A7-6B77-4EE4-B1F2-AEF99895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DCC954-8135-41E9-9A0C-F30CF072EBF0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F9047E-CCF5-4E96-B632-FDF9F44D1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48829"/>
            <a:ext cx="6607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四、矩阵的其他常用运算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D11CA7-C9EE-4FBA-84BA-FE363DD49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8493"/>
            <a:ext cx="813593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矩阵的转置与共轭转置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F47F8C-B9CD-4A4E-BD15-0CCD7F22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40639"/>
            <a:ext cx="8135938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矩阵的转置包括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转置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A.'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共轭转置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A'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）两种。对于实矩阵，两种转置是相同的。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D648E0A-3E8B-279E-488D-B6FE5A26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37039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F1C550-0681-4421-A526-07CC5A93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0E349C-6AD2-4A32-AEB6-287F8C92F03E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5D6B62C-7F63-46CC-B7E5-1355273F8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76672"/>
            <a:ext cx="82804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en-US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例5-7</a:t>
            </a: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矩阵的转置。</a:t>
            </a:r>
            <a:endParaRPr lang="en-US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11EA5AA-F1F9-4ACC-AD26-00812CFD4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275185"/>
            <a:ext cx="813593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A = [1  2  3; 4  5  6; 7  8  9]</a:t>
            </a:r>
            <a:endParaRPr lang="en-US" altLang="zh-CN" sz="2400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1     2     3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4     5     6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7     8     9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B = A'      %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= A.'</a:t>
            </a:r>
            <a:endParaRPr lang="zh-CN" altLang="en-US" sz="2400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=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1     4     7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2     5     8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3     6     9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790D10-A5B6-0AA5-2EA9-116E39A7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9836198"/>
      </p:ext>
    </p:extLst>
  </p:cSld>
  <p:clrMapOvr>
    <a:masterClrMapping/>
  </p:clrMapOvr>
  <p:transition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011553-A1B3-4878-BAB5-4DF64BF6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0EBFC5-2B6E-4955-84B9-E0EC5FD16D43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77FECAB-4323-4529-BA9F-6E51A7635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65" y="368697"/>
            <a:ext cx="813593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矩阵的翻转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1AFF76-3125-4C6B-A7F4-F7F6BA12B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975735"/>
            <a:ext cx="82804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en-US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例5-8</a:t>
            </a: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矩阵的翻转。</a:t>
            </a:r>
            <a:endParaRPr lang="en-US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87B669-1BB7-4D64-AE0C-4FB085F18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28" y="1580594"/>
            <a:ext cx="8135937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A = [1  2  3; 4  5  6; 7  8  9];</a:t>
            </a:r>
            <a:endParaRPr lang="en-US" altLang="zh-CN" sz="2000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B1 = </a:t>
            </a:r>
            <a:r>
              <a:rPr lang="en-US" altLang="zh-CN" sz="20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flipud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lang="zh-CN" altLang="en-US" sz="2000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 =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7     8     9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4     5     6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1     2     3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B2 = </a:t>
            </a:r>
            <a:r>
              <a:rPr lang="en-US" altLang="zh-CN" sz="20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fliplr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lang="zh-CN" altLang="en-US" sz="2000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 =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3     2     1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6     5     4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9     8     7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B3 = rot90(A)</a:t>
            </a:r>
            <a:endParaRPr lang="zh-CN" altLang="en-US" sz="2000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B3 =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3     6     9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2     5     8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1     4     7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AA585BD-8FF8-8EDA-CD83-32FC898F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949115"/>
      </p:ext>
    </p:extLst>
  </p:cSld>
  <p:clrMapOvr>
    <a:masterClrMapping/>
  </p:clrMapOvr>
  <p:transition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D1E285-4CC5-4304-BC91-98A0077A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3D387-FE82-4326-87F0-28EE82A75A86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E4D30AB-5C56-4F5B-AE2D-AD716E44E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8413"/>
            <a:ext cx="813593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400" dirty="0" err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</a:t>
            </a:r>
            <a:r>
              <a:rPr lang="zh-CN" altLang="en-US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函数计算方阵的行列式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243C25-DDCA-4C2D-A85E-DD7B1105B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052736"/>
            <a:ext cx="7407671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= </a:t>
            </a: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    %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计算方阵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的行列式</a:t>
            </a:r>
            <a:endParaRPr lang="en-US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2FF907-1DB9-43CD-976F-923299E82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636912"/>
            <a:ext cx="8135937" cy="390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A = [1  2; 3  4];</a:t>
            </a:r>
            <a:endParaRPr lang="en-US" altLang="zh-CN" sz="2400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d1 = </a:t>
            </a: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lang="zh-CN" altLang="en-US" sz="2400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d1 =   -2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</a:t>
            </a: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syms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b c d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B = [a  b; c  d];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d2 = det(B)</a:t>
            </a:r>
          </a:p>
          <a:p>
            <a:pPr>
              <a:lnSpc>
                <a:spcPct val="150000"/>
              </a:lnSpc>
            </a:pPr>
            <a:r>
              <a:rPr lang="pt-BR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 = a*d - b*c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3BA0B4D-4503-4A8D-A0FE-ACDF39F2D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772816"/>
            <a:ext cx="82804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en-US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例5-9</a:t>
            </a: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方阵的行列式。</a:t>
            </a:r>
            <a:endParaRPr lang="en-US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E1BF73-3E7F-5C22-70F1-B8438788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7054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BBEC8B-DB66-49C4-8E34-AE5B6F8E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1609D3-47CC-4402-BB4E-0066DD17E47A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92AED3-C626-4636-B10F-8F96ECD00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0350"/>
            <a:ext cx="813593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逆矩阵与广义伪逆矩阵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7A972-FE59-43BD-A485-F3A73143C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47576"/>
            <a:ext cx="82804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en-US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例5-10</a:t>
            </a: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逆矩阵（</a:t>
            </a: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）与广义伪逆矩阵（</a:t>
            </a: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pinv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F36291-3F28-4C07-8064-1604201C8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609563"/>
            <a:ext cx="8135937" cy="412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A = [1  2; 3  4];</a:t>
            </a:r>
            <a:endParaRPr lang="en-US" altLang="zh-CN" sz="2000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Ai = inv(A)</a:t>
            </a:r>
            <a:endParaRPr lang="zh-CN" altLang="en-US" sz="2000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 =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-2.0000    1.0000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1.5000   -0.5000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</a:t>
            </a:r>
            <a:r>
              <a:rPr lang="en-US" altLang="zh-CN" sz="20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syms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b c d</a:t>
            </a:r>
            <a:endParaRPr lang="zh-CN" altLang="en-US" sz="2000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B = [a  b; c  d];</a:t>
            </a:r>
            <a:endParaRPr lang="en-US" altLang="zh-CN" sz="2000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Bi = inv(B)</a:t>
            </a:r>
            <a:endParaRPr lang="zh-CN" altLang="en-US" sz="2000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 =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 d/(a*d-b*c), -b/(a*d-b*c)]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-c/(a*d-b*c),  a/(a*d-b*c)]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B31C0790-D324-0759-0F54-86308384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3557008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572042" y="1268760"/>
            <a:ext cx="608819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x = 1</a:t>
            </a:r>
          </a:p>
          <a:p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 =</a:t>
            </a:r>
          </a:p>
          <a:p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1</a:t>
            </a:r>
          </a:p>
          <a:p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y = 1+2+sqrt(9)</a:t>
            </a:r>
          </a:p>
          <a:p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 =</a:t>
            </a:r>
          </a:p>
          <a:p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6</a:t>
            </a:r>
          </a:p>
          <a:p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&gt;&gt; z = '</a:t>
            </a:r>
            <a:r>
              <a:rPr lang="en-US" altLang="en-US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Hellow</a:t>
            </a: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World !!!'</a:t>
            </a:r>
          </a:p>
          <a:p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z =</a:t>
            </a:r>
          </a:p>
          <a:p>
            <a:r>
              <a:rPr lang="en-US" altLang="en-US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Hellow</a:t>
            </a:r>
            <a:r>
              <a:rPr lang="en-US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World !!!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00034" y="499587"/>
            <a:ext cx="6479821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赋值语句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5DEB97-55D3-4E1D-B2BB-B68FCBDC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5D2A0F-E0A1-42F4-BD42-459F527813F1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630D21-1EA8-21E5-0070-B093405C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7248575"/>
      </p:ext>
    </p:extLst>
  </p:cSld>
  <p:clrMapOvr>
    <a:masterClrMapping/>
  </p:clrMapOvr>
  <p:transition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197C48-EAEE-42FB-BAE5-6735B119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0F179B-30AE-4EFC-B27B-8B40416442AF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B19084A-92E3-4C27-8ABA-57A5E9C8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692150"/>
            <a:ext cx="8135937" cy="4846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C = [1  2  3; 4  5  6]; 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</a:t>
            </a: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Cpi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pinv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  <a:endParaRPr lang="zh-CN" altLang="en-US" sz="2400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Cpi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-0.9444    0.4444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-0.1111    0.1111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0.7222   -0.2222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D = C * </a:t>
            </a: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Cpi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C</a:t>
            </a:r>
            <a:endParaRPr lang="zh-CN" altLang="en-US" sz="2400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=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1.0000    2.0000    3.0000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4.0000    5.0000    6.0000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41898-3753-0F25-78C3-E7CB5883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9029784"/>
      </p:ext>
    </p:extLst>
  </p:cSld>
  <p:clrMapOvr>
    <a:masterClrMapping/>
  </p:clrMapOvr>
  <p:transition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A0C2DE-28DD-4210-9B1D-91DA3230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799992-C242-40BB-98DB-CE0447ECAACE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4768ED-ACF8-40AB-AA2A-1B32ECBCF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32656"/>
            <a:ext cx="813593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方阵的特征值与特征向量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30C53C6-1912-423A-A27B-2E3B666B6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052552"/>
            <a:ext cx="8280400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en-US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例5-11</a:t>
            </a: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方阵的特征值与特征向量。</a:t>
            </a:r>
            <a:endParaRPr lang="en-US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1F53FAD-B6C0-4885-A76F-0FBC3C1DA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816363"/>
            <a:ext cx="813593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A = [5  0  4; 3  1  6; 0  2  3];</a:t>
            </a:r>
            <a:endParaRPr lang="en-US" altLang="zh-CN" sz="2000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d = </a:t>
            </a:r>
            <a:r>
              <a:rPr lang="en-US" altLang="zh-CN" sz="20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eig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=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-1.0000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3.0000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7.0000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[V, D] = </a:t>
            </a:r>
            <a:r>
              <a:rPr lang="en-US" altLang="zh-CN" sz="20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eig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lang="en-US" altLang="zh-CN" sz="2000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 =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-0.2857    0.8944    0.6667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-0.8571    0.0000    0.6667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0.4286   -0.4472    0.3333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=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-1.0000         0         0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0    3.0000         0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0         0    7.0000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9EFB94-5C73-4E30-CBA8-3D6CE089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773769"/>
      </p:ext>
    </p:extLst>
  </p:cSld>
  <p:clrMapOvr>
    <a:masterClrMapping/>
  </p:clrMapOvr>
  <p:transition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FB2D27-84C3-4FBD-A9A8-BBD1ADF2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5C116-A086-4B61-A81E-4A48865723EB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66DEB2-7395-4207-ACA8-AF59C4A06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49275"/>
            <a:ext cx="8135937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[Vs, Ds] = </a:t>
            </a: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eig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=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   2,    1,   -2]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   2,    3,    0]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   1, -3/2,    1]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 =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 7,  0,  0]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 0, -1,  0]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 0,  0,  3]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EA746-90BE-2257-B5C0-FF5EA3FB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426045"/>
      </p:ext>
    </p:extLst>
  </p:cSld>
  <p:clrMapOvr>
    <a:masterClrMapping/>
  </p:clrMapOvr>
  <p:transition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A8E8EA-CC59-48CB-948F-EA0B3787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0E6320-C216-4EA7-BE1C-858DB4EFA532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12587-CF8E-4BDE-AD25-E5183E0F5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04589"/>
            <a:ext cx="813593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 </a:t>
            </a:r>
            <a:r>
              <a:rPr lang="zh-CN" altLang="en-US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矩阵的迹和矩阵的秩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FA1690-D661-4562-A289-77E0A1F32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33252"/>
            <a:ext cx="82804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en-US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例5-</a:t>
            </a:r>
            <a:r>
              <a:rPr lang="en-US" altLang="zh-CN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en-US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矩阵的迹和矩阵的秩。</a:t>
            </a:r>
            <a:endParaRPr lang="en-US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7AFBA5-73D9-479B-83C5-A792A9248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879377"/>
            <a:ext cx="8135937" cy="392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A = [1  2  3; 4  5  6; 7  8  9];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t = trace(A)</a:t>
            </a:r>
            <a:endParaRPr lang="zh-CN" altLang="en-US" sz="240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=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15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r = rank(A)</a:t>
            </a:r>
            <a:endParaRPr lang="zh-CN" altLang="en-US" sz="240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=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2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B04AB34B-2898-9610-80A9-A3054DC3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292632"/>
      </p:ext>
    </p:extLst>
  </p:cSld>
  <p:clrMapOvr>
    <a:masterClrMapping/>
  </p:clrMapOvr>
  <p:transition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37208" y="540817"/>
            <a:ext cx="6179008" cy="36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五、运算符的优先级</a:t>
            </a:r>
          </a:p>
        </p:txBody>
      </p:sp>
      <p:graphicFrame>
        <p:nvGraphicFramePr>
          <p:cNvPr id="36966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43142"/>
              </p:ext>
            </p:extLst>
          </p:nvPr>
        </p:nvGraphicFramePr>
        <p:xfrm>
          <a:off x="539552" y="1268760"/>
          <a:ext cx="7776864" cy="4608507"/>
        </p:xfrm>
        <a:graphic>
          <a:graphicData uri="http://schemas.openxmlformats.org/drawingml/2006/table">
            <a:tbl>
              <a:tblPr/>
              <a:tblGrid>
                <a:gridCol w="1251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1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0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16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15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优先级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44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（）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44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.'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.^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^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49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代数正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代数负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~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44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.*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.\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./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*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\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44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44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: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44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==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&gt;=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&lt;=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~=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44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&amp;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44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|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044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&amp;&amp;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044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||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12C0C6-0ACC-4CBD-88CB-806066A3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74E77F-00FC-4A9E-8655-E04DD73A14B2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F07AEB-C323-FECD-7064-361D8244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8973411"/>
      </p:ext>
    </p:extLst>
  </p:cSld>
  <p:clrMapOvr>
    <a:masterClrMapping/>
  </p:clrMapOvr>
  <p:transition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07776" y="601524"/>
            <a:ext cx="65359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第六节 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常用标点符号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582332"/>
              </p:ext>
            </p:extLst>
          </p:nvPr>
        </p:nvGraphicFramePr>
        <p:xfrm>
          <a:off x="714348" y="1268760"/>
          <a:ext cx="7674075" cy="518533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01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8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507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>
                          <a:effectLst/>
                          <a:latin typeface="Times New Roman"/>
                          <a:ea typeface="宋体"/>
                        </a:rPr>
                        <a:t>名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400" b="1" baseline="0" dirty="0">
                          <a:effectLst/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zh-CN" sz="1400" b="1" dirty="0">
                          <a:effectLst/>
                          <a:latin typeface="Times New Roman"/>
                          <a:ea typeface="宋体"/>
                        </a:rPr>
                        <a:t>称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>
                          <a:effectLst/>
                          <a:latin typeface="Times New Roman"/>
                          <a:ea typeface="宋体"/>
                        </a:rPr>
                        <a:t>标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宋体"/>
                        </a:rPr>
                        <a:t>  </a:t>
                      </a:r>
                      <a:r>
                        <a:rPr lang="zh-CN" sz="1400" b="1" dirty="0">
                          <a:effectLst/>
                          <a:latin typeface="Times New Roman"/>
                          <a:ea typeface="宋体"/>
                        </a:rPr>
                        <a:t>点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 b="1">
                          <a:effectLst/>
                          <a:latin typeface="Times New Roman"/>
                          <a:ea typeface="宋体"/>
                        </a:rPr>
                        <a:t>功能说明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07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/>
                          <a:ea typeface="宋体"/>
                        </a:rPr>
                        <a:t>空格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/>
                          <a:ea typeface="宋体"/>
                        </a:rPr>
                        <a:t>数组元素或输入量之间的分隔符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507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/>
                          <a:ea typeface="宋体"/>
                        </a:rPr>
                        <a:t>逗号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宋体"/>
                        </a:rPr>
                        <a:t>,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数组元素或输入量之间的分隔符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507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/>
                          <a:ea typeface="宋体"/>
                        </a:rPr>
                        <a:t>黑点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宋体"/>
                        </a:rPr>
                        <a:t>.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/>
                          <a:ea typeface="宋体"/>
                        </a:rPr>
                        <a:t>小数点；结构体数组的字段标识符；点运算标识符。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507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/>
                          <a:ea typeface="宋体"/>
                        </a:rPr>
                        <a:t>分号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宋体"/>
                        </a:rPr>
                        <a:t>;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定义数组时，作为行间分隔符；用在某条命令的“结尾”，不显示计算结果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01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/>
                          <a:ea typeface="宋体"/>
                        </a:rPr>
                        <a:t>冒号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宋体"/>
                        </a:rPr>
                        <a:t>: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作为冒号运算符，用来生成一维数组；作为数组单下标引用时，表示将数组按列拉长为长向量；作为数组多下标引用时，表示该维上的所有元素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507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/>
                          <a:ea typeface="宋体"/>
                        </a:rPr>
                        <a:t>注释号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宋体"/>
                        </a:rPr>
                        <a:t>%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注释内容引导符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507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单引号对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宋体"/>
                        </a:rPr>
                        <a:t>' '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字符串标记符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35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/>
                          <a:ea typeface="宋体"/>
                        </a:rPr>
                        <a:t>圆括号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宋体"/>
                        </a:rPr>
                        <a:t>( )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用来访问数组元素；用来标记运算作用域；定义函数时用来标记输入变量列表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507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/>
                          <a:ea typeface="宋体"/>
                        </a:rPr>
                        <a:t>方括号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宋体"/>
                        </a:rPr>
                        <a:t>[ ]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/>
                          <a:ea typeface="宋体"/>
                        </a:rPr>
                        <a:t>用来定义数组；定义函数时用来标记输出变量列表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507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/>
                          <a:ea typeface="宋体"/>
                        </a:rPr>
                        <a:t>花括号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宋体"/>
                        </a:rPr>
                        <a:t>{ }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用来定义或访问元胞数组；用来标记图形对象中的特殊字符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507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/>
                          <a:ea typeface="宋体"/>
                        </a:rPr>
                        <a:t>下连符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宋体"/>
                        </a:rPr>
                        <a:t>_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作为变量、函数或文件名中的连字符；图形对象中下脚标前导符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845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/>
                          <a:ea typeface="宋体"/>
                        </a:rPr>
                        <a:t>续行号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宋体"/>
                        </a:rPr>
                        <a:t>...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由三个以上连续黑点构成。它把其下的命令行看作该行的延续，以构成一个“较长”的完整命令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845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/>
                          <a:ea typeface="宋体"/>
                        </a:rPr>
                        <a:t>“</a:t>
                      </a:r>
                      <a:r>
                        <a:rPr lang="en-US" sz="1400">
                          <a:effectLst/>
                          <a:latin typeface="Times New Roman"/>
                          <a:ea typeface="宋体"/>
                        </a:rPr>
                        <a:t>At</a:t>
                      </a:r>
                      <a:r>
                        <a:rPr lang="zh-CN" sz="1400">
                          <a:effectLst/>
                          <a:latin typeface="Times New Roman"/>
                          <a:ea typeface="宋体"/>
                        </a:rPr>
                        <a:t>”号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宋体"/>
                        </a:rPr>
                        <a:t>@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放在函数名前，形成函数句柄；匿名函数前导符；放在目录名前，形成“用户对象”类目录。</a:t>
                      </a:r>
                    </a:p>
                  </a:txBody>
                  <a:tcPr marL="68567" marR="685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0E297F-DE4F-47A9-91F6-085B69F8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155C3A-0A8B-48A9-BB89-B68B86022720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4E393-A7FB-204A-66C9-CD7BA3C3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5505135"/>
      </p:ext>
    </p:extLst>
  </p:cSld>
  <p:clrMapOvr>
    <a:masterClrMapping/>
  </p:clrMapOvr>
  <p:transition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497DD6-EFCB-457B-B22C-637E7084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2C064B-34D7-42C9-8B81-BC8A1DC37314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3" name="内容占位符 6">
            <a:extLst>
              <a:ext uri="{FF2B5EF4-FFF2-40B4-BE49-F238E27FC236}">
                <a16:creationId xmlns:a16="http://schemas.microsoft.com/office/drawing/2014/main" id="{7ADFE643-3DD0-4274-ABD3-40ADBFA17D98}"/>
              </a:ext>
            </a:extLst>
          </p:cNvPr>
          <p:cNvSpPr txBox="1">
            <a:spLocks/>
          </p:cNvSpPr>
          <p:nvPr/>
        </p:nvSpPr>
        <p:spPr>
          <a:xfrm>
            <a:off x="1403648" y="2276872"/>
            <a:ext cx="6048672" cy="7286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sz="5000" i="1" ker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        Thank You</a:t>
            </a:r>
            <a:endParaRPr lang="zh-CN" altLang="en-US" sz="5000" i="1" kern="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83E48-6358-0541-A74D-46C34D91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679081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357158" y="1124744"/>
            <a:ext cx="8103274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中的特殊函数或常量列表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357158" y="457508"/>
            <a:ext cx="666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kumimoji="0"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MATLAB</a:t>
            </a:r>
            <a:r>
              <a:rPr kumimoji="0"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中的常量</a:t>
            </a:r>
            <a:endParaRPr lang="zh-CN" altLang="en-US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Rectangle 56"/>
          <p:cNvSpPr>
            <a:spLocks noChangeArrowheads="1"/>
          </p:cNvSpPr>
          <p:nvPr/>
        </p:nvSpPr>
        <p:spPr bwMode="auto">
          <a:xfrm>
            <a:off x="500034" y="1772816"/>
            <a:ext cx="7744374" cy="158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      在变量名缺省的情况下，计算结果被赋给变量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ans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ans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（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answer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的缩写）是一个内部函数。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MATLAB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中提供了一些特殊函数，它们的返回值是一些有用的常量。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437543-F799-4F80-BF8B-6E418A7A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9899D5-A125-4AB8-A084-D75A70EB7061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ED5B13-9F43-431F-F8A7-8EB1AA8A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1507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306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887617"/>
              </p:ext>
            </p:extLst>
          </p:nvPr>
        </p:nvGraphicFramePr>
        <p:xfrm>
          <a:off x="612329" y="1484784"/>
          <a:ext cx="8136135" cy="4602412"/>
        </p:xfrm>
        <a:graphic>
          <a:graphicData uri="http://schemas.openxmlformats.org/drawingml/2006/table">
            <a:tbl>
              <a:tblPr/>
              <a:tblGrid>
                <a:gridCol w="2087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特殊函数（常量）</a:t>
                      </a:r>
                    </a:p>
                  </a:txBody>
                  <a:tcPr marT="34290" marB="342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意    义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2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ans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T="34290" marB="342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用于存储计算结果的默认变量名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2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pi</a:t>
                      </a:r>
                    </a:p>
                  </a:txBody>
                  <a:tcPr marT="34290" marB="342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圆周率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π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（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= 3.1415926...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24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i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j</a:t>
                      </a:r>
                    </a:p>
                  </a:txBody>
                  <a:tcPr marT="34290" marB="342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虚数单位（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sqrt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(-1)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2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inf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Inf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T="34290" marB="342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无穷大（∞），正数除以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的结果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2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NaN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nan</a:t>
                      </a:r>
                    </a:p>
                  </a:txBody>
                  <a:tcPr marT="34290" marB="342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非数（或不定量），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0/0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inf/inf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*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inf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inf-inf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的结果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5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eps</a:t>
                      </a:r>
                    </a:p>
                  </a:txBody>
                  <a:tcPr marT="34290" marB="342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浮点运算的相对精度，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eps = 2</a:t>
                      </a:r>
                      <a:r>
                        <a:rPr kumimoji="1" lang="en-US" altLang="zh-CN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-52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5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realmin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T="34290" marB="342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最小的正浮点数  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-1022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5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realmax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T="34290" marB="342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最大的正浮点数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( 2-</a:t>
                      </a:r>
                      <a:r>
                        <a:rPr kumimoji="1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e 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) 2</a:t>
                      </a:r>
                      <a:r>
                        <a:rPr kumimoji="1" lang="en-US" altLang="zh-CN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1023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21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version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altLang="zh-CN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MATLAB</a:t>
                      </a:r>
                      <a:r>
                        <a:rPr lang="zh-CN" altLang="pt-BR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版本信息字符串，例如</a:t>
                      </a:r>
                      <a:r>
                        <a:rPr lang="pt-BR" altLang="zh-CN" sz="1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7.14.0.739 (R2012a)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188" name="Rectangle 104"/>
          <p:cNvSpPr>
            <a:spLocks noChangeArrowheads="1"/>
          </p:cNvSpPr>
          <p:nvPr/>
        </p:nvSpPr>
        <p:spPr bwMode="auto">
          <a:xfrm>
            <a:off x="268050" y="770803"/>
            <a:ext cx="6536198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中的特殊函数或常量列表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DB2885-4468-45E6-B4BE-139EC54C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781554-D3BA-44A6-BC0F-4B5709BC86E6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08C04A-7F58-4FAB-7DE4-208215F5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数学建模方法与应用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636306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默认设计模板">
  <a:themeElements>
    <a:clrScheme name="默认设计模板 8">
      <a:dk1>
        <a:srgbClr val="000000"/>
      </a:dk1>
      <a:lt1>
        <a:srgbClr val="000099"/>
      </a:lt1>
      <a:dk2>
        <a:srgbClr val="FFFF00"/>
      </a:dk2>
      <a:lt2>
        <a:srgbClr val="000000"/>
      </a:lt2>
      <a:accent1>
        <a:srgbClr val="FF9900"/>
      </a:accent1>
      <a:accent2>
        <a:srgbClr val="00FFFF"/>
      </a:accent2>
      <a:accent3>
        <a:srgbClr val="AAAACA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0000"/>
        </a:dk1>
        <a:lt1>
          <a:srgbClr val="000099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CA"/>
        </a:accent3>
        <a:accent4>
          <a:srgbClr val="000000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6235</Words>
  <Application>Microsoft Office PowerPoint</Application>
  <PresentationFormat>全屏显示(4:3)</PresentationFormat>
  <Paragraphs>898</Paragraphs>
  <Slides>76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76</vt:i4>
      </vt:variant>
    </vt:vector>
  </HeadingPairs>
  <TitlesOfParts>
    <vt:vector size="83" baseType="lpstr">
      <vt:lpstr>微软雅黑</vt:lpstr>
      <vt:lpstr>Arial</vt:lpstr>
      <vt:lpstr>Times New Roman</vt:lpstr>
      <vt:lpstr>Wingdings</vt:lpstr>
      <vt:lpstr>默认设计模板</vt:lpstr>
      <vt:lpstr>剪辑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cumt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Matlab基本操作</dc:title>
  <dc:creator>xiezhh</dc:creator>
  <cp:lastModifiedBy>谢 中华</cp:lastModifiedBy>
  <cp:revision>290</cp:revision>
  <dcterms:created xsi:type="dcterms:W3CDTF">2000-02-04T07:19:54Z</dcterms:created>
  <dcterms:modified xsi:type="dcterms:W3CDTF">2022-11-23T01:39:10Z</dcterms:modified>
</cp:coreProperties>
</file>