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81"/>
  </p:notesMasterIdLst>
  <p:handoutMasterIdLst>
    <p:handoutMasterId r:id="rId82"/>
  </p:handoutMasterIdLst>
  <p:sldIdLst>
    <p:sldId id="815" r:id="rId2"/>
    <p:sldId id="626" r:id="rId3"/>
    <p:sldId id="534" r:id="rId4"/>
    <p:sldId id="711" r:id="rId5"/>
    <p:sldId id="754" r:id="rId6"/>
    <p:sldId id="755" r:id="rId7"/>
    <p:sldId id="756" r:id="rId8"/>
    <p:sldId id="757" r:id="rId9"/>
    <p:sldId id="758" r:id="rId10"/>
    <p:sldId id="759" r:id="rId11"/>
    <p:sldId id="760" r:id="rId12"/>
    <p:sldId id="761" r:id="rId13"/>
    <p:sldId id="762" r:id="rId14"/>
    <p:sldId id="763" r:id="rId15"/>
    <p:sldId id="764" r:id="rId16"/>
    <p:sldId id="765" r:id="rId17"/>
    <p:sldId id="766" r:id="rId18"/>
    <p:sldId id="767" r:id="rId19"/>
    <p:sldId id="768" r:id="rId20"/>
    <p:sldId id="769" r:id="rId21"/>
    <p:sldId id="770" r:id="rId22"/>
    <p:sldId id="771" r:id="rId23"/>
    <p:sldId id="772" r:id="rId24"/>
    <p:sldId id="773" r:id="rId25"/>
    <p:sldId id="774" r:id="rId26"/>
    <p:sldId id="783" r:id="rId27"/>
    <p:sldId id="775" r:id="rId28"/>
    <p:sldId id="776" r:id="rId29"/>
    <p:sldId id="777" r:id="rId30"/>
    <p:sldId id="778" r:id="rId31"/>
    <p:sldId id="779" r:id="rId32"/>
    <p:sldId id="780" r:id="rId33"/>
    <p:sldId id="781" r:id="rId34"/>
    <p:sldId id="782" r:id="rId35"/>
    <p:sldId id="784" r:id="rId36"/>
    <p:sldId id="785" r:id="rId37"/>
    <p:sldId id="786" r:id="rId38"/>
    <p:sldId id="787" r:id="rId39"/>
    <p:sldId id="788" r:id="rId40"/>
    <p:sldId id="789" r:id="rId41"/>
    <p:sldId id="790" r:id="rId42"/>
    <p:sldId id="791" r:id="rId43"/>
    <p:sldId id="792" r:id="rId44"/>
    <p:sldId id="793" r:id="rId45"/>
    <p:sldId id="794" r:id="rId46"/>
    <p:sldId id="795" r:id="rId47"/>
    <p:sldId id="796" r:id="rId48"/>
    <p:sldId id="797" r:id="rId49"/>
    <p:sldId id="798" r:id="rId50"/>
    <p:sldId id="799" r:id="rId51"/>
    <p:sldId id="800" r:id="rId52"/>
    <p:sldId id="801" r:id="rId53"/>
    <p:sldId id="802" r:id="rId54"/>
    <p:sldId id="803" r:id="rId55"/>
    <p:sldId id="804" r:id="rId56"/>
    <p:sldId id="805" r:id="rId57"/>
    <p:sldId id="806" r:id="rId58"/>
    <p:sldId id="807" r:id="rId59"/>
    <p:sldId id="808" r:id="rId60"/>
    <p:sldId id="809" r:id="rId61"/>
    <p:sldId id="810" r:id="rId62"/>
    <p:sldId id="811" r:id="rId63"/>
    <p:sldId id="812" r:id="rId64"/>
    <p:sldId id="813" r:id="rId65"/>
    <p:sldId id="814" r:id="rId66"/>
    <p:sldId id="816" r:id="rId67"/>
    <p:sldId id="817" r:id="rId68"/>
    <p:sldId id="818" r:id="rId69"/>
    <p:sldId id="819" r:id="rId70"/>
    <p:sldId id="820" r:id="rId71"/>
    <p:sldId id="821" r:id="rId72"/>
    <p:sldId id="823" r:id="rId73"/>
    <p:sldId id="824" r:id="rId74"/>
    <p:sldId id="825" r:id="rId75"/>
    <p:sldId id="826" r:id="rId76"/>
    <p:sldId id="827" r:id="rId77"/>
    <p:sldId id="828" r:id="rId78"/>
    <p:sldId id="829" r:id="rId79"/>
    <p:sldId id="628" r:id="rId80"/>
  </p:sldIdLst>
  <p:sldSz cx="9144000" cy="6858000" type="screen4x3"/>
  <p:notesSz cx="6858000" cy="9144000"/>
  <p:defaultTextStyle>
    <a:defPPr>
      <a:defRPr lang="zh-CN"/>
    </a:defPPr>
    <a:lvl1pPr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1pPr>
    <a:lvl2pPr marL="4572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2pPr>
    <a:lvl3pPr marL="9144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3pPr>
    <a:lvl4pPr marL="13716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4pPr>
    <a:lvl5pPr marL="18288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5pPr>
    <a:lvl6pPr marL="2286000" algn="l" defTabSz="914400" rtl="0" eaLnBrk="1" latinLnBrk="0" hangingPunct="1">
      <a:defRPr kumimoji="1" sz="4000" kern="1200">
        <a:solidFill>
          <a:schemeClr val="tx1"/>
        </a:solidFill>
        <a:latin typeface="Times New Roman" pitchFamily="18" charset="0"/>
        <a:ea typeface="楷体_GB2312" pitchFamily="49" charset="-122"/>
        <a:cs typeface="+mn-cs"/>
      </a:defRPr>
    </a:lvl6pPr>
    <a:lvl7pPr marL="2743200" algn="l" defTabSz="914400" rtl="0" eaLnBrk="1" latinLnBrk="0" hangingPunct="1">
      <a:defRPr kumimoji="1" sz="4000" kern="1200">
        <a:solidFill>
          <a:schemeClr val="tx1"/>
        </a:solidFill>
        <a:latin typeface="Times New Roman" pitchFamily="18" charset="0"/>
        <a:ea typeface="楷体_GB2312" pitchFamily="49" charset="-122"/>
        <a:cs typeface="+mn-cs"/>
      </a:defRPr>
    </a:lvl7pPr>
    <a:lvl8pPr marL="3200400" algn="l" defTabSz="914400" rtl="0" eaLnBrk="1" latinLnBrk="0" hangingPunct="1">
      <a:defRPr kumimoji="1" sz="4000" kern="1200">
        <a:solidFill>
          <a:schemeClr val="tx1"/>
        </a:solidFill>
        <a:latin typeface="Times New Roman" pitchFamily="18" charset="0"/>
        <a:ea typeface="楷体_GB2312" pitchFamily="49" charset="-122"/>
        <a:cs typeface="+mn-cs"/>
      </a:defRPr>
    </a:lvl8pPr>
    <a:lvl9pPr marL="3657600" algn="l" defTabSz="914400" rtl="0" eaLnBrk="1" latinLnBrk="0" hangingPunct="1">
      <a:defRPr kumimoji="1" sz="4000" kern="1200">
        <a:solidFill>
          <a:schemeClr val="tx1"/>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1296"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89F0FB"/>
    <a:srgbClr val="8FE9FB"/>
    <a:srgbClr val="008000"/>
    <a:srgbClr val="33CC33"/>
    <a:srgbClr val="663300"/>
    <a:srgbClr val="009999"/>
    <a:srgbClr val="0066FF"/>
    <a:srgbClr val="CCFF66"/>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88" autoAdjust="0"/>
    <p:restoredTop sz="98158" autoAdjust="0"/>
  </p:normalViewPr>
  <p:slideViewPr>
    <p:cSldViewPr>
      <p:cViewPr varScale="1">
        <p:scale>
          <a:sx n="72" d="100"/>
          <a:sy n="72" d="100"/>
        </p:scale>
        <p:origin x="684" y="54"/>
      </p:cViewPr>
      <p:guideLst>
        <p:guide orient="horz" pos="129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88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a:ea typeface="宋体" pitchFamily="2" charset="-122"/>
              </a:defRPr>
            </a:lvl1pPr>
          </a:lstStyle>
          <a:p>
            <a:pPr>
              <a:defRPr/>
            </a:pPr>
            <a:r>
              <a:rPr lang="en-US" altLang="zh-CN" dirty="0"/>
              <a:t>MATLAB</a:t>
            </a:r>
            <a:r>
              <a:rPr lang="zh-CN" altLang="en-US" dirty="0"/>
              <a:t>应用培训（谢中华主讲）</a:t>
            </a:r>
            <a:endParaRPr lang="en-US" altLang="zh-CN" dirty="0"/>
          </a:p>
        </p:txBody>
      </p:sp>
      <p:sp>
        <p:nvSpPr>
          <p:cNvPr id="962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ea typeface="宋体" pitchFamily="2" charset="-122"/>
              </a:defRPr>
            </a:lvl1pPr>
          </a:lstStyle>
          <a:p>
            <a:pPr>
              <a:defRPr/>
            </a:pPr>
            <a:r>
              <a:rPr lang="en-US" altLang="zh-CN" dirty="0"/>
              <a:t>MATLAB</a:t>
            </a:r>
            <a:r>
              <a:rPr lang="zh-CN" altLang="en-US" dirty="0"/>
              <a:t>基本操作</a:t>
            </a:r>
            <a:endParaRPr lang="en-US" altLang="zh-CN" dirty="0"/>
          </a:p>
        </p:txBody>
      </p:sp>
    </p:spTree>
    <p:extLst>
      <p:ext uri="{BB962C8B-B14F-4D97-AF65-F5344CB8AC3E}">
        <p14:creationId xmlns:p14="http://schemas.microsoft.com/office/powerpoint/2010/main" val="1024269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a:ea typeface="仿宋_GB2312" pitchFamily="49" charset="-122"/>
              </a:defRPr>
            </a:lvl1pPr>
          </a:lstStyle>
          <a:p>
            <a:pPr>
              <a:defRPr/>
            </a:pPr>
            <a:endParaRPr lang="en-US" altLang="zh-CN"/>
          </a:p>
        </p:txBody>
      </p:sp>
      <p:sp>
        <p:nvSpPr>
          <p:cNvPr id="1331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ea typeface="仿宋_GB2312" pitchFamily="49" charset="-122"/>
              </a:defRPr>
            </a:lvl1pPr>
          </a:lstStyle>
          <a:p>
            <a:pPr>
              <a:defRPr/>
            </a:pPr>
            <a:endParaRPr lang="en-US" altLang="zh-CN"/>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a:ea typeface="仿宋_GB2312" pitchFamily="49" charset="-122"/>
              </a:defRPr>
            </a:lvl1pPr>
          </a:lstStyle>
          <a:p>
            <a:pPr>
              <a:defRPr/>
            </a:pPr>
            <a:endParaRPr lang="en-US" altLang="zh-CN"/>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ea typeface="仿宋_GB2312" pitchFamily="49" charset="-122"/>
              </a:defRPr>
            </a:lvl1pPr>
          </a:lstStyle>
          <a:p>
            <a:pPr>
              <a:defRPr/>
            </a:pPr>
            <a:fld id="{9372979F-55EB-453E-8A40-61B8ED8E89AA}" type="slidenum">
              <a:rPr lang="en-US" altLang="zh-CN"/>
              <a:pPr>
                <a:defRPr/>
              </a:pPr>
              <a:t>‹#›</a:t>
            </a:fld>
            <a:endParaRPr lang="en-US" altLang="zh-CN"/>
          </a:p>
        </p:txBody>
      </p:sp>
    </p:spTree>
    <p:extLst>
      <p:ext uri="{BB962C8B-B14F-4D97-AF65-F5344CB8AC3E}">
        <p14:creationId xmlns:p14="http://schemas.microsoft.com/office/powerpoint/2010/main" val="25113789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2D74372-D885-4ED9-B031-212AA0E0F9F2}" type="slidenum">
              <a:rPr lang="zh-CN" altLang="en-US">
                <a:solidFill>
                  <a:prstClr val="black"/>
                </a:solidFill>
              </a:rPr>
              <a:pPr eaLnBrk="1" hangingPunct="1"/>
              <a:t>2</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6" name="灯片编号占位符 5"/>
          <p:cNvSpPr>
            <a:spLocks noGrp="1"/>
          </p:cNvSpPr>
          <p:nvPr>
            <p:ph type="sldNum" sz="quarter" idx="12"/>
          </p:nvPr>
        </p:nvSpPr>
        <p:spPr/>
        <p:txBody>
          <a:bodyPr/>
          <a:lstStyle>
            <a:lvl1pPr>
              <a:defRPr/>
            </a:lvl1pPr>
          </a:lstStyle>
          <a:p>
            <a:pPr>
              <a:defRPr/>
            </a:pPr>
            <a:fld id="{70BA5A11-5248-4EAB-88E6-C87C7B793830}"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7" name="Date Placeholder 3">
            <a:extLst>
              <a:ext uri="{FF2B5EF4-FFF2-40B4-BE49-F238E27FC236}">
                <a16:creationId xmlns:a16="http://schemas.microsoft.com/office/drawing/2014/main" id="{882A9CD5-135B-4847-A5F7-29DD100CF4D3}"/>
              </a:ext>
            </a:extLst>
          </p:cNvPr>
          <p:cNvSpPr>
            <a:spLocks noGrp="1"/>
          </p:cNvSpPr>
          <p:nvPr>
            <p:ph type="dt" sz="half" idx="2"/>
          </p:nvPr>
        </p:nvSpPr>
        <p:spPr>
          <a:xfrm>
            <a:off x="107504" y="6571052"/>
            <a:ext cx="2057400" cy="255387"/>
          </a:xfrm>
          <a:prstGeom prst="rect">
            <a:avLst/>
          </a:prstGeom>
        </p:spPr>
        <p:txBody>
          <a:bodyPr vert="horz" lIns="91440" tIns="45720" rIns="91440" bIns="45720" rtlCol="0" anchor="ctr"/>
          <a:lstStyle>
            <a:lvl1pPr algn="l">
              <a:defRPr sz="1400">
                <a:solidFill>
                  <a:schemeClr val="tx1"/>
                </a:solidFill>
              </a:defRPr>
            </a:lvl1pPr>
          </a:lstStyle>
          <a:p>
            <a:pPr>
              <a:defRPr/>
            </a:pPr>
            <a:fld id="{F4FB0541-3B10-41C7-9C9F-CCE9309C30EF}" type="datetime1">
              <a:rPr lang="zh-CN" altLang="en-US" smtClean="0"/>
              <a:t>2022/11/23</a:t>
            </a:fld>
            <a:endParaRPr lang="zh-CN" altLang="en-US"/>
          </a:p>
        </p:txBody>
      </p:sp>
      <p:sp>
        <p:nvSpPr>
          <p:cNvPr id="9" name="Footer Placeholder 4">
            <a:extLst>
              <a:ext uri="{FF2B5EF4-FFF2-40B4-BE49-F238E27FC236}">
                <a16:creationId xmlns:a16="http://schemas.microsoft.com/office/drawing/2014/main" id="{3174730C-842A-4726-B53C-54CD5991F7AC}"/>
              </a:ext>
            </a:extLst>
          </p:cNvPr>
          <p:cNvSpPr>
            <a:spLocks noGrp="1"/>
          </p:cNvSpPr>
          <p:nvPr>
            <p:ph type="ftr" sz="quarter" idx="3"/>
          </p:nvPr>
        </p:nvSpPr>
        <p:spPr>
          <a:xfrm>
            <a:off x="4932040" y="6576488"/>
            <a:ext cx="4180439" cy="249951"/>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99373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lvl1pPr>
              <a:defRPr/>
            </a:lvl1pPr>
          </a:lstStyle>
          <a:p>
            <a:pPr>
              <a:defRPr/>
            </a:pPr>
            <a:fld id="{A00AD88C-1855-4251-BECB-7E8206CB5E30}"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7" name="Date Placeholder 3">
            <a:extLst>
              <a:ext uri="{FF2B5EF4-FFF2-40B4-BE49-F238E27FC236}">
                <a16:creationId xmlns:a16="http://schemas.microsoft.com/office/drawing/2014/main" id="{A378342C-15BD-4FFD-8ECC-4DE63DB16CC5}"/>
              </a:ext>
            </a:extLst>
          </p:cNvPr>
          <p:cNvSpPr>
            <a:spLocks noGrp="1"/>
          </p:cNvSpPr>
          <p:nvPr>
            <p:ph type="dt" sz="half" idx="2"/>
          </p:nvPr>
        </p:nvSpPr>
        <p:spPr>
          <a:xfrm>
            <a:off x="107504" y="6571052"/>
            <a:ext cx="2057400" cy="255387"/>
          </a:xfrm>
          <a:prstGeom prst="rect">
            <a:avLst/>
          </a:prstGeom>
        </p:spPr>
        <p:txBody>
          <a:bodyPr vert="horz" lIns="91440" tIns="45720" rIns="91440" bIns="45720" rtlCol="0" anchor="ctr"/>
          <a:lstStyle>
            <a:lvl1pPr algn="l">
              <a:defRPr sz="1400">
                <a:solidFill>
                  <a:schemeClr val="tx1"/>
                </a:solidFill>
              </a:defRPr>
            </a:lvl1pPr>
          </a:lstStyle>
          <a:p>
            <a:pPr>
              <a:defRPr/>
            </a:pPr>
            <a:fld id="{B2182B9E-AD1D-471F-9C0E-8FF704E41245}" type="datetime1">
              <a:rPr lang="zh-CN" altLang="en-US" smtClean="0"/>
              <a:t>2022/11/23</a:t>
            </a:fld>
            <a:endParaRPr lang="zh-CN" altLang="en-US"/>
          </a:p>
        </p:txBody>
      </p:sp>
      <p:sp>
        <p:nvSpPr>
          <p:cNvPr id="9" name="Footer Placeholder 4">
            <a:extLst>
              <a:ext uri="{FF2B5EF4-FFF2-40B4-BE49-F238E27FC236}">
                <a16:creationId xmlns:a16="http://schemas.microsoft.com/office/drawing/2014/main" id="{6A168D2A-BB40-4FA7-8620-BEBE6068CF39}"/>
              </a:ext>
            </a:extLst>
          </p:cNvPr>
          <p:cNvSpPr>
            <a:spLocks noGrp="1"/>
          </p:cNvSpPr>
          <p:nvPr>
            <p:ph type="ftr" sz="quarter" idx="3"/>
          </p:nvPr>
        </p:nvSpPr>
        <p:spPr>
          <a:xfrm>
            <a:off x="4932040" y="6576488"/>
            <a:ext cx="4180439" cy="249951"/>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39214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lvl1pPr>
              <a:defRPr/>
            </a:lvl1pPr>
          </a:lstStyle>
          <a:p>
            <a:pPr>
              <a:defRPr/>
            </a:pPr>
            <a:fld id="{F3A47D35-692A-4FA7-8735-466311B67EA5}"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7" name="Date Placeholder 3">
            <a:extLst>
              <a:ext uri="{FF2B5EF4-FFF2-40B4-BE49-F238E27FC236}">
                <a16:creationId xmlns:a16="http://schemas.microsoft.com/office/drawing/2014/main" id="{E0241585-310D-40C6-9B61-80D3E3CCE2F4}"/>
              </a:ext>
            </a:extLst>
          </p:cNvPr>
          <p:cNvSpPr>
            <a:spLocks noGrp="1"/>
          </p:cNvSpPr>
          <p:nvPr>
            <p:ph type="dt" sz="half" idx="2"/>
          </p:nvPr>
        </p:nvSpPr>
        <p:spPr>
          <a:xfrm>
            <a:off x="107504" y="6571052"/>
            <a:ext cx="2057400" cy="255387"/>
          </a:xfrm>
          <a:prstGeom prst="rect">
            <a:avLst/>
          </a:prstGeom>
        </p:spPr>
        <p:txBody>
          <a:bodyPr vert="horz" lIns="91440" tIns="45720" rIns="91440" bIns="45720" rtlCol="0" anchor="ctr"/>
          <a:lstStyle>
            <a:lvl1pPr algn="l">
              <a:defRPr sz="1400">
                <a:solidFill>
                  <a:schemeClr val="tx1"/>
                </a:solidFill>
              </a:defRPr>
            </a:lvl1pPr>
          </a:lstStyle>
          <a:p>
            <a:pPr>
              <a:defRPr/>
            </a:pPr>
            <a:fld id="{1C83A790-4774-4095-9952-54F714D1E36C}" type="datetime1">
              <a:rPr lang="zh-CN" altLang="en-US" smtClean="0"/>
              <a:t>2022/11/23</a:t>
            </a:fld>
            <a:endParaRPr lang="zh-CN" altLang="en-US"/>
          </a:p>
        </p:txBody>
      </p:sp>
      <p:sp>
        <p:nvSpPr>
          <p:cNvPr id="9" name="Footer Placeholder 4">
            <a:extLst>
              <a:ext uri="{FF2B5EF4-FFF2-40B4-BE49-F238E27FC236}">
                <a16:creationId xmlns:a16="http://schemas.microsoft.com/office/drawing/2014/main" id="{F9AB9C9A-CEB9-4FA3-9F21-3EB1216CB03B}"/>
              </a:ext>
            </a:extLst>
          </p:cNvPr>
          <p:cNvSpPr>
            <a:spLocks noGrp="1"/>
          </p:cNvSpPr>
          <p:nvPr>
            <p:ph type="ftr" sz="quarter" idx="3"/>
          </p:nvPr>
        </p:nvSpPr>
        <p:spPr>
          <a:xfrm>
            <a:off x="4932040" y="6576488"/>
            <a:ext cx="4180439" cy="249951"/>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540396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lvl1pPr>
              <a:defRPr/>
            </a:lvl1pPr>
          </a:lstStyle>
          <a:p>
            <a:pPr>
              <a:defRPr/>
            </a:pPr>
            <a:fld id="{A55D1328-D65F-409B-B303-983C41502B56}"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7" name="Date Placeholder 3">
            <a:extLst>
              <a:ext uri="{FF2B5EF4-FFF2-40B4-BE49-F238E27FC236}">
                <a16:creationId xmlns:a16="http://schemas.microsoft.com/office/drawing/2014/main" id="{071D1320-9022-4928-8125-EDE31F31EC30}"/>
              </a:ext>
            </a:extLst>
          </p:cNvPr>
          <p:cNvSpPr>
            <a:spLocks noGrp="1"/>
          </p:cNvSpPr>
          <p:nvPr>
            <p:ph type="dt" sz="half" idx="2"/>
          </p:nvPr>
        </p:nvSpPr>
        <p:spPr>
          <a:xfrm>
            <a:off x="107504" y="6571052"/>
            <a:ext cx="2057400" cy="255387"/>
          </a:xfrm>
          <a:prstGeom prst="rect">
            <a:avLst/>
          </a:prstGeom>
        </p:spPr>
        <p:txBody>
          <a:bodyPr vert="horz" lIns="91440" tIns="45720" rIns="91440" bIns="45720" rtlCol="0" anchor="ctr"/>
          <a:lstStyle>
            <a:lvl1pPr algn="l">
              <a:defRPr sz="1400">
                <a:solidFill>
                  <a:schemeClr val="tx1"/>
                </a:solidFill>
              </a:defRPr>
            </a:lvl1pPr>
          </a:lstStyle>
          <a:p>
            <a:pPr>
              <a:defRPr/>
            </a:pPr>
            <a:fld id="{57A1578D-02E1-47A9-9F23-DD0FF2681907}" type="datetime1">
              <a:rPr lang="zh-CN" altLang="en-US" smtClean="0"/>
              <a:t>2022/11/23</a:t>
            </a:fld>
            <a:endParaRPr lang="zh-CN" altLang="en-US"/>
          </a:p>
        </p:txBody>
      </p:sp>
      <p:sp>
        <p:nvSpPr>
          <p:cNvPr id="9" name="Footer Placeholder 4">
            <a:extLst>
              <a:ext uri="{FF2B5EF4-FFF2-40B4-BE49-F238E27FC236}">
                <a16:creationId xmlns:a16="http://schemas.microsoft.com/office/drawing/2014/main" id="{4E22C304-FB94-4247-9505-1357749F83FD}"/>
              </a:ext>
            </a:extLst>
          </p:cNvPr>
          <p:cNvSpPr>
            <a:spLocks noGrp="1"/>
          </p:cNvSpPr>
          <p:nvPr>
            <p:ph type="ftr" sz="quarter" idx="3"/>
          </p:nvPr>
        </p:nvSpPr>
        <p:spPr>
          <a:xfrm>
            <a:off x="4932040" y="6576488"/>
            <a:ext cx="4180439" cy="249951"/>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481759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6" name="灯片编号占位符 5"/>
          <p:cNvSpPr>
            <a:spLocks noGrp="1"/>
          </p:cNvSpPr>
          <p:nvPr>
            <p:ph type="sldNum" sz="quarter" idx="12"/>
          </p:nvPr>
        </p:nvSpPr>
        <p:spPr/>
        <p:txBody>
          <a:bodyPr/>
          <a:lstStyle>
            <a:lvl1pPr>
              <a:defRPr/>
            </a:lvl1pPr>
          </a:lstStyle>
          <a:p>
            <a:pPr>
              <a:defRPr/>
            </a:pPr>
            <a:fld id="{CD367508-AC01-4C1D-A86D-BBA5639201B8}"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7" name="Date Placeholder 3">
            <a:extLst>
              <a:ext uri="{FF2B5EF4-FFF2-40B4-BE49-F238E27FC236}">
                <a16:creationId xmlns:a16="http://schemas.microsoft.com/office/drawing/2014/main" id="{EDE472DB-1F44-491C-902E-14A572EB5FB4}"/>
              </a:ext>
            </a:extLst>
          </p:cNvPr>
          <p:cNvSpPr>
            <a:spLocks noGrp="1"/>
          </p:cNvSpPr>
          <p:nvPr>
            <p:ph type="dt" sz="half" idx="2"/>
          </p:nvPr>
        </p:nvSpPr>
        <p:spPr>
          <a:xfrm>
            <a:off x="107504" y="6571052"/>
            <a:ext cx="2057400" cy="255387"/>
          </a:xfrm>
          <a:prstGeom prst="rect">
            <a:avLst/>
          </a:prstGeom>
        </p:spPr>
        <p:txBody>
          <a:bodyPr vert="horz" lIns="91440" tIns="45720" rIns="91440" bIns="45720" rtlCol="0" anchor="ctr"/>
          <a:lstStyle>
            <a:lvl1pPr algn="l">
              <a:defRPr sz="1400">
                <a:solidFill>
                  <a:schemeClr val="tx1"/>
                </a:solidFill>
              </a:defRPr>
            </a:lvl1pPr>
          </a:lstStyle>
          <a:p>
            <a:pPr>
              <a:defRPr/>
            </a:pPr>
            <a:fld id="{0B735CB9-C16B-4F13-845A-079088651EA7}" type="datetime1">
              <a:rPr lang="zh-CN" altLang="en-US" smtClean="0"/>
              <a:t>2022/11/23</a:t>
            </a:fld>
            <a:endParaRPr lang="zh-CN" altLang="en-US"/>
          </a:p>
        </p:txBody>
      </p:sp>
      <p:sp>
        <p:nvSpPr>
          <p:cNvPr id="9" name="Footer Placeholder 4">
            <a:extLst>
              <a:ext uri="{FF2B5EF4-FFF2-40B4-BE49-F238E27FC236}">
                <a16:creationId xmlns:a16="http://schemas.microsoft.com/office/drawing/2014/main" id="{9ADD0F26-6CF2-4839-B681-6D7A56E9295E}"/>
              </a:ext>
            </a:extLst>
          </p:cNvPr>
          <p:cNvSpPr>
            <a:spLocks noGrp="1"/>
          </p:cNvSpPr>
          <p:nvPr>
            <p:ph type="ftr" sz="quarter" idx="3"/>
          </p:nvPr>
        </p:nvSpPr>
        <p:spPr>
          <a:xfrm>
            <a:off x="4932040" y="6576488"/>
            <a:ext cx="4180439" cy="249951"/>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611304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5"/>
          <p:cNvSpPr>
            <a:spLocks noGrp="1"/>
          </p:cNvSpPr>
          <p:nvPr>
            <p:ph type="sldNum" sz="quarter" idx="12"/>
          </p:nvPr>
        </p:nvSpPr>
        <p:spPr/>
        <p:txBody>
          <a:bodyPr/>
          <a:lstStyle>
            <a:lvl1pPr>
              <a:defRPr/>
            </a:lvl1pPr>
          </a:lstStyle>
          <a:p>
            <a:pPr>
              <a:defRPr/>
            </a:pPr>
            <a:fld id="{448CE8AB-C65F-468C-B987-A7386C01D95B}"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8" name="Date Placeholder 3">
            <a:extLst>
              <a:ext uri="{FF2B5EF4-FFF2-40B4-BE49-F238E27FC236}">
                <a16:creationId xmlns:a16="http://schemas.microsoft.com/office/drawing/2014/main" id="{42C6C568-70C2-4D40-8005-896B974AEFC6}"/>
              </a:ext>
            </a:extLst>
          </p:cNvPr>
          <p:cNvSpPr>
            <a:spLocks noGrp="1"/>
          </p:cNvSpPr>
          <p:nvPr>
            <p:ph type="dt" sz="half" idx="13"/>
          </p:nvPr>
        </p:nvSpPr>
        <p:spPr>
          <a:xfrm>
            <a:off x="107504" y="6571052"/>
            <a:ext cx="2057400" cy="255387"/>
          </a:xfrm>
          <a:prstGeom prst="rect">
            <a:avLst/>
          </a:prstGeom>
        </p:spPr>
        <p:txBody>
          <a:bodyPr vert="horz" lIns="91440" tIns="45720" rIns="91440" bIns="45720" rtlCol="0" anchor="ctr"/>
          <a:lstStyle>
            <a:lvl1pPr algn="l">
              <a:defRPr sz="1400">
                <a:solidFill>
                  <a:schemeClr val="tx1"/>
                </a:solidFill>
              </a:defRPr>
            </a:lvl1pPr>
          </a:lstStyle>
          <a:p>
            <a:pPr>
              <a:defRPr/>
            </a:pPr>
            <a:fld id="{E2DBC39C-1DDB-40DC-933E-3435BFB1B013}" type="datetime1">
              <a:rPr lang="zh-CN" altLang="en-US" smtClean="0"/>
              <a:t>2022/11/23</a:t>
            </a:fld>
            <a:endParaRPr lang="zh-CN" altLang="en-US"/>
          </a:p>
        </p:txBody>
      </p:sp>
      <p:sp>
        <p:nvSpPr>
          <p:cNvPr id="10" name="Footer Placeholder 4">
            <a:extLst>
              <a:ext uri="{FF2B5EF4-FFF2-40B4-BE49-F238E27FC236}">
                <a16:creationId xmlns:a16="http://schemas.microsoft.com/office/drawing/2014/main" id="{E1653E47-5537-4EFD-9D96-CAC39E7E50E6}"/>
              </a:ext>
            </a:extLst>
          </p:cNvPr>
          <p:cNvSpPr>
            <a:spLocks noGrp="1"/>
          </p:cNvSpPr>
          <p:nvPr>
            <p:ph type="ftr" sz="quarter" idx="3"/>
          </p:nvPr>
        </p:nvSpPr>
        <p:spPr>
          <a:xfrm>
            <a:off x="4932040" y="6576488"/>
            <a:ext cx="4180439" cy="249951"/>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4076564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灯片编号占位符 5"/>
          <p:cNvSpPr>
            <a:spLocks noGrp="1"/>
          </p:cNvSpPr>
          <p:nvPr>
            <p:ph type="sldNum" sz="quarter" idx="12"/>
          </p:nvPr>
        </p:nvSpPr>
        <p:spPr/>
        <p:txBody>
          <a:bodyPr/>
          <a:lstStyle>
            <a:lvl1pPr>
              <a:defRPr/>
            </a:lvl1pPr>
          </a:lstStyle>
          <a:p>
            <a:pPr>
              <a:defRPr/>
            </a:pPr>
            <a:fld id="{43C1A555-A0E2-48E3-8227-897239751FB9}"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10" name="Date Placeholder 3">
            <a:extLst>
              <a:ext uri="{FF2B5EF4-FFF2-40B4-BE49-F238E27FC236}">
                <a16:creationId xmlns:a16="http://schemas.microsoft.com/office/drawing/2014/main" id="{88C975FD-CEBE-4A12-A43D-6F24E279C03A}"/>
              </a:ext>
            </a:extLst>
          </p:cNvPr>
          <p:cNvSpPr>
            <a:spLocks noGrp="1"/>
          </p:cNvSpPr>
          <p:nvPr>
            <p:ph type="dt" sz="half" idx="13"/>
          </p:nvPr>
        </p:nvSpPr>
        <p:spPr>
          <a:xfrm>
            <a:off x="107504" y="6571052"/>
            <a:ext cx="2057400" cy="255387"/>
          </a:xfrm>
          <a:prstGeom prst="rect">
            <a:avLst/>
          </a:prstGeom>
        </p:spPr>
        <p:txBody>
          <a:bodyPr vert="horz" lIns="91440" tIns="45720" rIns="91440" bIns="45720" rtlCol="0" anchor="ctr"/>
          <a:lstStyle>
            <a:lvl1pPr algn="l">
              <a:defRPr sz="1400">
                <a:solidFill>
                  <a:schemeClr val="tx1"/>
                </a:solidFill>
              </a:defRPr>
            </a:lvl1pPr>
          </a:lstStyle>
          <a:p>
            <a:pPr>
              <a:defRPr/>
            </a:pPr>
            <a:fld id="{AA380C88-D912-4388-AAF6-272221A5F5C3}" type="datetime1">
              <a:rPr lang="zh-CN" altLang="en-US" smtClean="0"/>
              <a:t>2022/11/23</a:t>
            </a:fld>
            <a:endParaRPr lang="zh-CN" altLang="en-US"/>
          </a:p>
        </p:txBody>
      </p:sp>
      <p:sp>
        <p:nvSpPr>
          <p:cNvPr id="12" name="Footer Placeholder 4">
            <a:extLst>
              <a:ext uri="{FF2B5EF4-FFF2-40B4-BE49-F238E27FC236}">
                <a16:creationId xmlns:a16="http://schemas.microsoft.com/office/drawing/2014/main" id="{FDCECEB5-58D8-4744-9192-5F7659AE3CFD}"/>
              </a:ext>
            </a:extLst>
          </p:cNvPr>
          <p:cNvSpPr>
            <a:spLocks noGrp="1"/>
          </p:cNvSpPr>
          <p:nvPr>
            <p:ph type="ftr" sz="quarter" idx="14"/>
          </p:nvPr>
        </p:nvSpPr>
        <p:spPr>
          <a:xfrm>
            <a:off x="4932040" y="6576488"/>
            <a:ext cx="4180439" cy="249951"/>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508897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5" name="灯片编号占位符 5"/>
          <p:cNvSpPr>
            <a:spLocks noGrp="1"/>
          </p:cNvSpPr>
          <p:nvPr>
            <p:ph type="sldNum" sz="quarter" idx="12"/>
          </p:nvPr>
        </p:nvSpPr>
        <p:spPr/>
        <p:txBody>
          <a:bodyPr/>
          <a:lstStyle>
            <a:lvl1pPr>
              <a:defRPr/>
            </a:lvl1pPr>
          </a:lstStyle>
          <a:p>
            <a:pPr>
              <a:defRPr/>
            </a:pPr>
            <a:fld id="{2B2824D4-BA47-4685-B7A0-E274EB4B1A1D}"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6" name="Date Placeholder 3">
            <a:extLst>
              <a:ext uri="{FF2B5EF4-FFF2-40B4-BE49-F238E27FC236}">
                <a16:creationId xmlns:a16="http://schemas.microsoft.com/office/drawing/2014/main" id="{5B4CBF83-735D-46D1-B960-7272CACC69FD}"/>
              </a:ext>
            </a:extLst>
          </p:cNvPr>
          <p:cNvSpPr>
            <a:spLocks noGrp="1"/>
          </p:cNvSpPr>
          <p:nvPr>
            <p:ph type="dt" sz="half" idx="2"/>
          </p:nvPr>
        </p:nvSpPr>
        <p:spPr>
          <a:xfrm>
            <a:off x="107504" y="6571052"/>
            <a:ext cx="2057400" cy="255387"/>
          </a:xfrm>
          <a:prstGeom prst="rect">
            <a:avLst/>
          </a:prstGeom>
        </p:spPr>
        <p:txBody>
          <a:bodyPr vert="horz" lIns="91440" tIns="45720" rIns="91440" bIns="45720" rtlCol="0" anchor="ctr"/>
          <a:lstStyle>
            <a:lvl1pPr algn="l">
              <a:defRPr sz="1400">
                <a:solidFill>
                  <a:schemeClr val="tx1"/>
                </a:solidFill>
              </a:defRPr>
            </a:lvl1pPr>
          </a:lstStyle>
          <a:p>
            <a:pPr>
              <a:defRPr/>
            </a:pPr>
            <a:fld id="{F10F87C1-5C56-474E-AF66-2AA637838CA7}" type="datetime1">
              <a:rPr lang="zh-CN" altLang="en-US" smtClean="0"/>
              <a:t>2022/11/23</a:t>
            </a:fld>
            <a:endParaRPr lang="zh-CN" altLang="en-US"/>
          </a:p>
        </p:txBody>
      </p:sp>
      <p:sp>
        <p:nvSpPr>
          <p:cNvPr id="8" name="Footer Placeholder 4">
            <a:extLst>
              <a:ext uri="{FF2B5EF4-FFF2-40B4-BE49-F238E27FC236}">
                <a16:creationId xmlns:a16="http://schemas.microsoft.com/office/drawing/2014/main" id="{E61B4688-087A-4CCA-A33A-89F8AC1AC4D2}"/>
              </a:ext>
            </a:extLst>
          </p:cNvPr>
          <p:cNvSpPr>
            <a:spLocks noGrp="1"/>
          </p:cNvSpPr>
          <p:nvPr>
            <p:ph type="ftr" sz="quarter" idx="3"/>
          </p:nvPr>
        </p:nvSpPr>
        <p:spPr>
          <a:xfrm>
            <a:off x="4932040" y="6576488"/>
            <a:ext cx="4180439" cy="249951"/>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852952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lvl1pPr>
              <a:defRPr/>
            </a:lvl1pPr>
          </a:lstStyle>
          <a:p>
            <a:pPr>
              <a:defRPr/>
            </a:pPr>
            <a:fld id="{FBE986BD-770D-4EEB-8610-3566A54C6B3A}"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5" name="Date Placeholder 3">
            <a:extLst>
              <a:ext uri="{FF2B5EF4-FFF2-40B4-BE49-F238E27FC236}">
                <a16:creationId xmlns:a16="http://schemas.microsoft.com/office/drawing/2014/main" id="{CE577066-AFCB-470E-AABD-3BFE519C9D61}"/>
              </a:ext>
            </a:extLst>
          </p:cNvPr>
          <p:cNvSpPr>
            <a:spLocks noGrp="1"/>
          </p:cNvSpPr>
          <p:nvPr>
            <p:ph type="dt" sz="half" idx="2"/>
          </p:nvPr>
        </p:nvSpPr>
        <p:spPr>
          <a:xfrm>
            <a:off x="107504" y="6571052"/>
            <a:ext cx="2057400" cy="255387"/>
          </a:xfrm>
          <a:prstGeom prst="rect">
            <a:avLst/>
          </a:prstGeom>
        </p:spPr>
        <p:txBody>
          <a:bodyPr vert="horz" lIns="91440" tIns="45720" rIns="91440" bIns="45720" rtlCol="0" anchor="ctr"/>
          <a:lstStyle>
            <a:lvl1pPr algn="l">
              <a:defRPr sz="1400">
                <a:solidFill>
                  <a:schemeClr val="tx1"/>
                </a:solidFill>
              </a:defRPr>
            </a:lvl1pPr>
          </a:lstStyle>
          <a:p>
            <a:pPr>
              <a:defRPr/>
            </a:pPr>
            <a:fld id="{A9A1F708-F0E4-47BD-A0D5-48FF5FC2FA0F}" type="datetime1">
              <a:rPr lang="zh-CN" altLang="en-US" smtClean="0"/>
              <a:t>2022/11/23</a:t>
            </a:fld>
            <a:endParaRPr lang="zh-CN" altLang="en-US"/>
          </a:p>
        </p:txBody>
      </p:sp>
      <p:sp>
        <p:nvSpPr>
          <p:cNvPr id="7" name="Footer Placeholder 4">
            <a:extLst>
              <a:ext uri="{FF2B5EF4-FFF2-40B4-BE49-F238E27FC236}">
                <a16:creationId xmlns:a16="http://schemas.microsoft.com/office/drawing/2014/main" id="{130735C3-D22B-4162-B34C-C93BE45FEF67}"/>
              </a:ext>
            </a:extLst>
          </p:cNvPr>
          <p:cNvSpPr>
            <a:spLocks noGrp="1"/>
          </p:cNvSpPr>
          <p:nvPr>
            <p:ph type="ftr" sz="quarter" idx="3"/>
          </p:nvPr>
        </p:nvSpPr>
        <p:spPr>
          <a:xfrm>
            <a:off x="4932040" y="6576488"/>
            <a:ext cx="4180439" cy="249951"/>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071717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灯片编号占位符 5"/>
          <p:cNvSpPr>
            <a:spLocks noGrp="1"/>
          </p:cNvSpPr>
          <p:nvPr>
            <p:ph type="sldNum" sz="quarter" idx="12"/>
          </p:nvPr>
        </p:nvSpPr>
        <p:spPr/>
        <p:txBody>
          <a:bodyPr/>
          <a:lstStyle>
            <a:lvl1pPr>
              <a:defRPr/>
            </a:lvl1pPr>
          </a:lstStyle>
          <a:p>
            <a:pPr>
              <a:defRPr/>
            </a:pPr>
            <a:fld id="{46A6F37A-1E9D-4F7A-AA4C-E930B1204DEF}"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8" name="Date Placeholder 3">
            <a:extLst>
              <a:ext uri="{FF2B5EF4-FFF2-40B4-BE49-F238E27FC236}">
                <a16:creationId xmlns:a16="http://schemas.microsoft.com/office/drawing/2014/main" id="{35BA493D-BADD-443E-BCDE-E482BB24EFE4}"/>
              </a:ext>
            </a:extLst>
          </p:cNvPr>
          <p:cNvSpPr>
            <a:spLocks noGrp="1"/>
          </p:cNvSpPr>
          <p:nvPr>
            <p:ph type="dt" sz="half" idx="13"/>
          </p:nvPr>
        </p:nvSpPr>
        <p:spPr>
          <a:xfrm>
            <a:off x="107504" y="6571052"/>
            <a:ext cx="2057400" cy="255387"/>
          </a:xfrm>
          <a:prstGeom prst="rect">
            <a:avLst/>
          </a:prstGeom>
        </p:spPr>
        <p:txBody>
          <a:bodyPr vert="horz" lIns="91440" tIns="45720" rIns="91440" bIns="45720" rtlCol="0" anchor="ctr"/>
          <a:lstStyle>
            <a:lvl1pPr algn="l">
              <a:defRPr sz="1400">
                <a:solidFill>
                  <a:schemeClr val="tx1"/>
                </a:solidFill>
              </a:defRPr>
            </a:lvl1pPr>
          </a:lstStyle>
          <a:p>
            <a:pPr>
              <a:defRPr/>
            </a:pPr>
            <a:fld id="{67E9BBD9-B6FA-4F43-BA42-D1377AA15AAB}" type="datetime1">
              <a:rPr lang="zh-CN" altLang="en-US" smtClean="0"/>
              <a:t>2022/11/23</a:t>
            </a:fld>
            <a:endParaRPr lang="zh-CN" altLang="en-US"/>
          </a:p>
        </p:txBody>
      </p:sp>
      <p:sp>
        <p:nvSpPr>
          <p:cNvPr id="10" name="Footer Placeholder 4">
            <a:extLst>
              <a:ext uri="{FF2B5EF4-FFF2-40B4-BE49-F238E27FC236}">
                <a16:creationId xmlns:a16="http://schemas.microsoft.com/office/drawing/2014/main" id="{49A38E34-DC5E-49D3-8F6C-7D4F1DC7102B}"/>
              </a:ext>
            </a:extLst>
          </p:cNvPr>
          <p:cNvSpPr>
            <a:spLocks noGrp="1"/>
          </p:cNvSpPr>
          <p:nvPr>
            <p:ph type="ftr" sz="quarter" idx="3"/>
          </p:nvPr>
        </p:nvSpPr>
        <p:spPr>
          <a:xfrm>
            <a:off x="4932040" y="6576488"/>
            <a:ext cx="4180439" cy="249951"/>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104324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灯片编号占位符 5"/>
          <p:cNvSpPr>
            <a:spLocks noGrp="1"/>
          </p:cNvSpPr>
          <p:nvPr>
            <p:ph type="sldNum" sz="quarter" idx="12"/>
          </p:nvPr>
        </p:nvSpPr>
        <p:spPr/>
        <p:txBody>
          <a:bodyPr/>
          <a:lstStyle>
            <a:lvl1pPr>
              <a:defRPr/>
            </a:lvl1pPr>
          </a:lstStyle>
          <a:p>
            <a:pPr>
              <a:defRPr/>
            </a:pPr>
            <a:fld id="{60E332B4-A193-4FC8-9335-D14B8B01DC40}"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8" name="Date Placeholder 3">
            <a:extLst>
              <a:ext uri="{FF2B5EF4-FFF2-40B4-BE49-F238E27FC236}">
                <a16:creationId xmlns:a16="http://schemas.microsoft.com/office/drawing/2014/main" id="{28F4E295-CC37-45A8-9B6E-2F3DE4E5606B}"/>
              </a:ext>
            </a:extLst>
          </p:cNvPr>
          <p:cNvSpPr>
            <a:spLocks noGrp="1"/>
          </p:cNvSpPr>
          <p:nvPr>
            <p:ph type="dt" sz="half" idx="13"/>
          </p:nvPr>
        </p:nvSpPr>
        <p:spPr>
          <a:xfrm>
            <a:off x="107504" y="6571052"/>
            <a:ext cx="2057400" cy="255387"/>
          </a:xfrm>
          <a:prstGeom prst="rect">
            <a:avLst/>
          </a:prstGeom>
        </p:spPr>
        <p:txBody>
          <a:bodyPr vert="horz" lIns="91440" tIns="45720" rIns="91440" bIns="45720" rtlCol="0" anchor="ctr"/>
          <a:lstStyle>
            <a:lvl1pPr algn="l">
              <a:defRPr sz="1400">
                <a:solidFill>
                  <a:schemeClr val="tx1"/>
                </a:solidFill>
              </a:defRPr>
            </a:lvl1pPr>
          </a:lstStyle>
          <a:p>
            <a:pPr>
              <a:defRPr/>
            </a:pPr>
            <a:fld id="{A2CACBBA-9B27-4230-BBA8-D6F86439F680}" type="datetime1">
              <a:rPr lang="zh-CN" altLang="en-US" smtClean="0"/>
              <a:t>2022/11/23</a:t>
            </a:fld>
            <a:endParaRPr lang="zh-CN" altLang="en-US"/>
          </a:p>
        </p:txBody>
      </p:sp>
      <p:sp>
        <p:nvSpPr>
          <p:cNvPr id="10" name="Footer Placeholder 4">
            <a:extLst>
              <a:ext uri="{FF2B5EF4-FFF2-40B4-BE49-F238E27FC236}">
                <a16:creationId xmlns:a16="http://schemas.microsoft.com/office/drawing/2014/main" id="{2E79D309-B0D4-405C-93D4-C3C653A1757D}"/>
              </a:ext>
            </a:extLst>
          </p:cNvPr>
          <p:cNvSpPr>
            <a:spLocks noGrp="1"/>
          </p:cNvSpPr>
          <p:nvPr>
            <p:ph type="ftr" sz="quarter" idx="3"/>
          </p:nvPr>
        </p:nvSpPr>
        <p:spPr>
          <a:xfrm>
            <a:off x="4932040" y="6576488"/>
            <a:ext cx="4180439" cy="249951"/>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166866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6000" r="-6000"/>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5167"/>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1"/>
            <a:ext cx="8229600" cy="452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4"/>
          </p:nvPr>
        </p:nvSpPr>
        <p:spPr>
          <a:xfrm>
            <a:off x="6553200" y="6356351"/>
            <a:ext cx="2133600" cy="366183"/>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102BA1EA-BD04-4866-B834-DD8A36749601}" type="slidenum">
              <a:rPr kumimoji="0" lang="zh-CN" altLang="en-US">
                <a:solidFill>
                  <a:prstClr val="black">
                    <a:tint val="75000"/>
                  </a:prstClr>
                </a:solidFill>
              </a:rPr>
              <a:pPr>
                <a:defRPr/>
              </a:pPr>
              <a:t>‹#›</a:t>
            </a:fld>
            <a:endParaRPr kumimoji="0" lang="zh-CN" altLang="en-US">
              <a:solidFill>
                <a:prstClr val="black">
                  <a:tint val="75000"/>
                </a:prstClr>
              </a:solidFill>
            </a:endParaRPr>
          </a:p>
        </p:txBody>
      </p:sp>
      <p:sp>
        <p:nvSpPr>
          <p:cNvPr id="9" name="Date Placeholder 3">
            <a:extLst>
              <a:ext uri="{FF2B5EF4-FFF2-40B4-BE49-F238E27FC236}">
                <a16:creationId xmlns:a16="http://schemas.microsoft.com/office/drawing/2014/main" id="{DEA46F0C-063F-4F8D-95C1-EBD41827B2EC}"/>
              </a:ext>
            </a:extLst>
          </p:cNvPr>
          <p:cNvSpPr>
            <a:spLocks noGrp="1"/>
          </p:cNvSpPr>
          <p:nvPr>
            <p:ph type="dt" sz="half" idx="2"/>
          </p:nvPr>
        </p:nvSpPr>
        <p:spPr>
          <a:xfrm>
            <a:off x="107504" y="6571052"/>
            <a:ext cx="2057400" cy="255387"/>
          </a:xfrm>
          <a:prstGeom prst="rect">
            <a:avLst/>
          </a:prstGeom>
        </p:spPr>
        <p:txBody>
          <a:bodyPr vert="horz" lIns="91440" tIns="45720" rIns="91440" bIns="45720" rtlCol="0" anchor="ctr"/>
          <a:lstStyle>
            <a:lvl1pPr algn="l">
              <a:defRPr sz="1400">
                <a:solidFill>
                  <a:schemeClr val="tx1"/>
                </a:solidFill>
              </a:defRPr>
            </a:lvl1pPr>
          </a:lstStyle>
          <a:p>
            <a:pPr>
              <a:defRPr/>
            </a:pPr>
            <a:fld id="{CF9C339F-793A-4658-A12B-61E42A67F469}" type="datetime1">
              <a:rPr lang="zh-CN" altLang="en-US" smtClean="0"/>
              <a:t>2022/11/23</a:t>
            </a:fld>
            <a:endParaRPr lang="zh-CN" altLang="en-US"/>
          </a:p>
        </p:txBody>
      </p:sp>
      <p:sp>
        <p:nvSpPr>
          <p:cNvPr id="10" name="Footer Placeholder 4">
            <a:extLst>
              <a:ext uri="{FF2B5EF4-FFF2-40B4-BE49-F238E27FC236}">
                <a16:creationId xmlns:a16="http://schemas.microsoft.com/office/drawing/2014/main" id="{B70B5022-A391-4F54-BCC4-A7588511DD54}"/>
              </a:ext>
            </a:extLst>
          </p:cNvPr>
          <p:cNvSpPr>
            <a:spLocks noGrp="1"/>
          </p:cNvSpPr>
          <p:nvPr>
            <p:ph type="ftr" sz="quarter" idx="3"/>
          </p:nvPr>
        </p:nvSpPr>
        <p:spPr>
          <a:xfrm>
            <a:off x="4932040" y="6576488"/>
            <a:ext cx="4180439" cy="249951"/>
          </a:xfrm>
          <a:prstGeom prst="rect">
            <a:avLst/>
          </a:prstGeom>
        </p:spPr>
        <p:txBody>
          <a:bodyPr vert="horz" lIns="91440" tIns="45720" rIns="91440" bIns="45720" rtlCol="0" anchor="ctr"/>
          <a:lstStyle>
            <a:lvl1pPr algn="ctr">
              <a:defRPr sz="1400" b="1">
                <a:solidFill>
                  <a:schemeClr val="tx1"/>
                </a:solidFill>
                <a:latin typeface="微软雅黑" panose="020B0503020204020204" pitchFamily="34" charset="-122"/>
                <a:ea typeface="微软雅黑" panose="020B0503020204020204" pitchFamily="34" charset="-122"/>
              </a:defRPr>
            </a:lvl1p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
        <p:nvSpPr>
          <p:cNvPr id="11" name="Text Box 29">
            <a:extLst>
              <a:ext uri="{FF2B5EF4-FFF2-40B4-BE49-F238E27FC236}">
                <a16:creationId xmlns:a16="http://schemas.microsoft.com/office/drawing/2014/main" id="{67D65308-298B-485A-B2D1-5C67C3954ABD}"/>
              </a:ext>
            </a:extLst>
          </p:cNvPr>
          <p:cNvSpPr txBox="1">
            <a:spLocks noChangeArrowheads="1"/>
          </p:cNvSpPr>
          <p:nvPr userDrawn="1"/>
        </p:nvSpPr>
        <p:spPr bwMode="auto">
          <a:xfrm>
            <a:off x="6444208" y="181968"/>
            <a:ext cx="2376611" cy="369332"/>
          </a:xfrm>
          <a:prstGeom prst="rect">
            <a:avLst/>
          </a:prstGeom>
          <a:noFill/>
          <a:ln w="9525">
            <a:noFill/>
            <a:miter lim="800000"/>
            <a:headEnd/>
            <a:tailEnd/>
          </a:ln>
          <a:effectLst/>
        </p:spPr>
        <p:txBody>
          <a:bodyPr wrap="square">
            <a:spAutoFit/>
          </a:bodyPr>
          <a:lstStyle/>
          <a:p>
            <a:pPr algn="ctr">
              <a:spcBef>
                <a:spcPct val="50000"/>
              </a:spcBef>
              <a:defRPr/>
            </a:pPr>
            <a:r>
              <a:rPr kumimoji="0" lang="zh-CN" altLang="en-US" sz="1800" b="1" i="1" dirty="0">
                <a:latin typeface="Arial" charset="0"/>
                <a:ea typeface="宋体" pitchFamily="2" charset="-122"/>
              </a:rPr>
              <a:t>排队论方法</a:t>
            </a:r>
          </a:p>
        </p:txBody>
      </p:sp>
    </p:spTree>
    <p:extLst>
      <p:ext uri="{BB962C8B-B14F-4D97-AF65-F5344CB8AC3E}">
        <p14:creationId xmlns:p14="http://schemas.microsoft.com/office/powerpoint/2010/main" val="241861778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8.wmf"/><Relationship Id="rId2" Type="http://schemas.openxmlformats.org/officeDocument/2006/relationships/oleObject" Target="../embeddings/oleObject4.bin"/><Relationship Id="rId1" Type="http://schemas.openxmlformats.org/officeDocument/2006/relationships/slideLayout" Target="../slideLayouts/slideLayout1.xml"/><Relationship Id="rId6" Type="http://schemas.openxmlformats.org/officeDocument/2006/relationships/oleObject" Target="../embeddings/oleObject6.bin"/><Relationship Id="rId5" Type="http://schemas.openxmlformats.org/officeDocument/2006/relationships/image" Target="../media/image7.w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7.bin"/><Relationship Id="rId1" Type="http://schemas.openxmlformats.org/officeDocument/2006/relationships/slideLayout" Target="../slideLayouts/slideLayout1.xml"/><Relationship Id="rId5" Type="http://schemas.openxmlformats.org/officeDocument/2006/relationships/image" Target="../media/image10.wmf"/><Relationship Id="rId4"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image" Target="../media/image13.wmf"/><Relationship Id="rId2" Type="http://schemas.openxmlformats.org/officeDocument/2006/relationships/oleObject" Target="../embeddings/oleObject9.bin"/><Relationship Id="rId1" Type="http://schemas.openxmlformats.org/officeDocument/2006/relationships/slideLayout" Target="../slideLayouts/slideLayout1.xml"/><Relationship Id="rId6" Type="http://schemas.openxmlformats.org/officeDocument/2006/relationships/oleObject" Target="../embeddings/oleObject11.bin"/><Relationship Id="rId5" Type="http://schemas.openxmlformats.org/officeDocument/2006/relationships/image" Target="../media/image12.wmf"/><Relationship Id="rId4" Type="http://schemas.openxmlformats.org/officeDocument/2006/relationships/oleObject" Target="../embeddings/oleObject10.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14.wmf"/><Relationship Id="rId7" Type="http://schemas.openxmlformats.org/officeDocument/2006/relationships/image" Target="../media/image16.wmf"/><Relationship Id="rId2" Type="http://schemas.openxmlformats.org/officeDocument/2006/relationships/oleObject" Target="../embeddings/oleObject12.bin"/><Relationship Id="rId1" Type="http://schemas.openxmlformats.org/officeDocument/2006/relationships/slideLayout" Target="../slideLayouts/slideLayout1.xml"/><Relationship Id="rId6" Type="http://schemas.openxmlformats.org/officeDocument/2006/relationships/oleObject" Target="../embeddings/oleObject14.bin"/><Relationship Id="rId5" Type="http://schemas.openxmlformats.org/officeDocument/2006/relationships/image" Target="../media/image15.wmf"/><Relationship Id="rId4" Type="http://schemas.openxmlformats.org/officeDocument/2006/relationships/oleObject" Target="../embeddings/oleObject13.bin"/><Relationship Id="rId9" Type="http://schemas.openxmlformats.org/officeDocument/2006/relationships/image" Target="../media/image17.wmf"/></Relationships>
</file>

<file path=ppt/slides/_rels/slide1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6.bin"/><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9.wmf"/><Relationship Id="rId7" Type="http://schemas.openxmlformats.org/officeDocument/2006/relationships/oleObject" Target="../embeddings/oleObject20.bin"/><Relationship Id="rId12" Type="http://schemas.openxmlformats.org/officeDocument/2006/relationships/image" Target="../media/image23.wmf"/><Relationship Id="rId2" Type="http://schemas.openxmlformats.org/officeDocument/2006/relationships/oleObject" Target="../embeddings/oleObject17.bin"/><Relationship Id="rId1" Type="http://schemas.openxmlformats.org/officeDocument/2006/relationships/slideLayout" Target="../slideLayouts/slideLayout1.xml"/><Relationship Id="rId6" Type="http://schemas.openxmlformats.org/officeDocument/2006/relationships/oleObject" Target="../embeddings/oleObject19.bin"/><Relationship Id="rId11" Type="http://schemas.openxmlformats.org/officeDocument/2006/relationships/oleObject" Target="../embeddings/oleObject22.bin"/><Relationship Id="rId5" Type="http://schemas.openxmlformats.org/officeDocument/2006/relationships/image" Target="../media/image20.wmf"/><Relationship Id="rId10" Type="http://schemas.openxmlformats.org/officeDocument/2006/relationships/image" Target="../media/image22.wmf"/><Relationship Id="rId4" Type="http://schemas.openxmlformats.org/officeDocument/2006/relationships/oleObject" Target="../embeddings/oleObject18.bin"/><Relationship Id="rId9" Type="http://schemas.openxmlformats.org/officeDocument/2006/relationships/oleObject" Target="../embeddings/oleObject21.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28.wmf"/><Relationship Id="rId3" Type="http://schemas.openxmlformats.org/officeDocument/2006/relationships/image" Target="../media/image24.wmf"/><Relationship Id="rId7" Type="http://schemas.openxmlformats.org/officeDocument/2006/relationships/image" Target="../media/image25.wmf"/><Relationship Id="rId12" Type="http://schemas.openxmlformats.org/officeDocument/2006/relationships/oleObject" Target="../embeddings/oleObject28.bin"/><Relationship Id="rId2" Type="http://schemas.openxmlformats.org/officeDocument/2006/relationships/oleObject" Target="../embeddings/oleObject23.bin"/><Relationship Id="rId1" Type="http://schemas.openxmlformats.org/officeDocument/2006/relationships/slideLayout" Target="../slideLayouts/slideLayout1.xml"/><Relationship Id="rId6" Type="http://schemas.openxmlformats.org/officeDocument/2006/relationships/oleObject" Target="../embeddings/oleObject25.bin"/><Relationship Id="rId11" Type="http://schemas.openxmlformats.org/officeDocument/2006/relationships/image" Target="../media/image27.wmf"/><Relationship Id="rId5" Type="http://schemas.openxmlformats.org/officeDocument/2006/relationships/image" Target="../media/image20.wmf"/><Relationship Id="rId15" Type="http://schemas.openxmlformats.org/officeDocument/2006/relationships/image" Target="../media/image29.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26.wmf"/><Relationship Id="rId14" Type="http://schemas.openxmlformats.org/officeDocument/2006/relationships/oleObject" Target="../embeddings/oleObject29.bin"/></Relationships>
</file>

<file path=ppt/slides/_rels/slide19.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image" Target="../media/image30.wmf"/><Relationship Id="rId7" Type="http://schemas.openxmlformats.org/officeDocument/2006/relationships/oleObject" Target="../embeddings/oleObject32.bin"/><Relationship Id="rId2" Type="http://schemas.openxmlformats.org/officeDocument/2006/relationships/oleObject" Target="../embeddings/oleObject30.bin"/><Relationship Id="rId1" Type="http://schemas.openxmlformats.org/officeDocument/2006/relationships/slideLayout" Target="../slideLayouts/slideLayout1.xml"/><Relationship Id="rId6" Type="http://schemas.openxmlformats.org/officeDocument/2006/relationships/image" Target="../media/image32.wmf"/><Relationship Id="rId5" Type="http://schemas.openxmlformats.org/officeDocument/2006/relationships/oleObject" Target="../embeddings/oleObject31.bin"/><Relationship Id="rId10" Type="http://schemas.openxmlformats.org/officeDocument/2006/relationships/image" Target="../media/image34.wmf"/><Relationship Id="rId4" Type="http://schemas.openxmlformats.org/officeDocument/2006/relationships/image" Target="../media/image31.png"/><Relationship Id="rId9" Type="http://schemas.openxmlformats.org/officeDocument/2006/relationships/oleObject" Target="../embeddings/oleObject33.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5.wmf"/><Relationship Id="rId7" Type="http://schemas.openxmlformats.org/officeDocument/2006/relationships/image" Target="../media/image37.wmf"/><Relationship Id="rId2" Type="http://schemas.openxmlformats.org/officeDocument/2006/relationships/oleObject" Target="../embeddings/oleObject34.bin"/><Relationship Id="rId1" Type="http://schemas.openxmlformats.org/officeDocument/2006/relationships/slideLayout" Target="../slideLayouts/slideLayout1.xml"/><Relationship Id="rId6" Type="http://schemas.openxmlformats.org/officeDocument/2006/relationships/oleObject" Target="../embeddings/oleObject36.bin"/><Relationship Id="rId5" Type="http://schemas.openxmlformats.org/officeDocument/2006/relationships/image" Target="../media/image36.wmf"/><Relationship Id="rId4" Type="http://schemas.openxmlformats.org/officeDocument/2006/relationships/oleObject" Target="../embeddings/oleObject35.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40.bin"/><Relationship Id="rId13" Type="http://schemas.openxmlformats.org/officeDocument/2006/relationships/image" Target="../media/image44.wmf"/><Relationship Id="rId18" Type="http://schemas.openxmlformats.org/officeDocument/2006/relationships/oleObject" Target="../embeddings/oleObject46.bin"/><Relationship Id="rId26" Type="http://schemas.openxmlformats.org/officeDocument/2006/relationships/image" Target="../media/image49.wmf"/><Relationship Id="rId3" Type="http://schemas.openxmlformats.org/officeDocument/2006/relationships/image" Target="../media/image39.wmf"/><Relationship Id="rId21" Type="http://schemas.openxmlformats.org/officeDocument/2006/relationships/oleObject" Target="../embeddings/oleObject48.bin"/><Relationship Id="rId7" Type="http://schemas.openxmlformats.org/officeDocument/2006/relationships/image" Target="../media/image41.wmf"/><Relationship Id="rId12" Type="http://schemas.openxmlformats.org/officeDocument/2006/relationships/oleObject" Target="../embeddings/oleObject42.bin"/><Relationship Id="rId17" Type="http://schemas.openxmlformats.org/officeDocument/2006/relationships/oleObject" Target="../embeddings/oleObject45.bin"/><Relationship Id="rId25" Type="http://schemas.openxmlformats.org/officeDocument/2006/relationships/oleObject" Target="../embeddings/oleObject50.bin"/><Relationship Id="rId2" Type="http://schemas.openxmlformats.org/officeDocument/2006/relationships/oleObject" Target="../embeddings/oleObject37.bin"/><Relationship Id="rId16" Type="http://schemas.openxmlformats.org/officeDocument/2006/relationships/oleObject" Target="../embeddings/oleObject44.bin"/><Relationship Id="rId20" Type="http://schemas.openxmlformats.org/officeDocument/2006/relationships/image" Target="../media/image46.wmf"/><Relationship Id="rId1" Type="http://schemas.openxmlformats.org/officeDocument/2006/relationships/slideLayout" Target="../slideLayouts/slideLayout1.xml"/><Relationship Id="rId6" Type="http://schemas.openxmlformats.org/officeDocument/2006/relationships/oleObject" Target="../embeddings/oleObject39.bin"/><Relationship Id="rId11" Type="http://schemas.openxmlformats.org/officeDocument/2006/relationships/image" Target="../media/image43.wmf"/><Relationship Id="rId24" Type="http://schemas.openxmlformats.org/officeDocument/2006/relationships/image" Target="../media/image48.wmf"/><Relationship Id="rId5" Type="http://schemas.openxmlformats.org/officeDocument/2006/relationships/image" Target="../media/image40.wmf"/><Relationship Id="rId15" Type="http://schemas.openxmlformats.org/officeDocument/2006/relationships/image" Target="../media/image45.wmf"/><Relationship Id="rId23" Type="http://schemas.openxmlformats.org/officeDocument/2006/relationships/oleObject" Target="../embeddings/oleObject49.bin"/><Relationship Id="rId28" Type="http://schemas.openxmlformats.org/officeDocument/2006/relationships/image" Target="../media/image50.wmf"/><Relationship Id="rId10" Type="http://schemas.openxmlformats.org/officeDocument/2006/relationships/oleObject" Target="../embeddings/oleObject41.bin"/><Relationship Id="rId19" Type="http://schemas.openxmlformats.org/officeDocument/2006/relationships/oleObject" Target="../embeddings/oleObject47.bin"/><Relationship Id="rId4" Type="http://schemas.openxmlformats.org/officeDocument/2006/relationships/oleObject" Target="../embeddings/oleObject38.bin"/><Relationship Id="rId9" Type="http://schemas.openxmlformats.org/officeDocument/2006/relationships/image" Target="../media/image42.wmf"/><Relationship Id="rId14" Type="http://schemas.openxmlformats.org/officeDocument/2006/relationships/oleObject" Target="../embeddings/oleObject43.bin"/><Relationship Id="rId22" Type="http://schemas.openxmlformats.org/officeDocument/2006/relationships/image" Target="../media/image47.wmf"/><Relationship Id="rId27" Type="http://schemas.openxmlformats.org/officeDocument/2006/relationships/oleObject" Target="../embeddings/oleObject51.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image" Target="../media/image51.wmf"/><Relationship Id="rId7" Type="http://schemas.openxmlformats.org/officeDocument/2006/relationships/image" Target="../media/image53.wmf"/><Relationship Id="rId2" Type="http://schemas.openxmlformats.org/officeDocument/2006/relationships/oleObject" Target="../embeddings/oleObject52.bin"/><Relationship Id="rId1" Type="http://schemas.openxmlformats.org/officeDocument/2006/relationships/slideLayout" Target="../slideLayouts/slideLayout1.xml"/><Relationship Id="rId6" Type="http://schemas.openxmlformats.org/officeDocument/2006/relationships/oleObject" Target="../embeddings/oleObject54.bin"/><Relationship Id="rId11" Type="http://schemas.openxmlformats.org/officeDocument/2006/relationships/image" Target="../media/image55.wmf"/><Relationship Id="rId5" Type="http://schemas.openxmlformats.org/officeDocument/2006/relationships/image" Target="../media/image52.wmf"/><Relationship Id="rId10" Type="http://schemas.openxmlformats.org/officeDocument/2006/relationships/oleObject" Target="../embeddings/oleObject56.bin"/><Relationship Id="rId4" Type="http://schemas.openxmlformats.org/officeDocument/2006/relationships/oleObject" Target="../embeddings/oleObject53.bin"/><Relationship Id="rId9" Type="http://schemas.openxmlformats.org/officeDocument/2006/relationships/image" Target="../media/image54.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60.bin"/><Relationship Id="rId13" Type="http://schemas.openxmlformats.org/officeDocument/2006/relationships/image" Target="../media/image61.wmf"/><Relationship Id="rId3" Type="http://schemas.openxmlformats.org/officeDocument/2006/relationships/image" Target="../media/image56.wmf"/><Relationship Id="rId7" Type="http://schemas.openxmlformats.org/officeDocument/2006/relationships/image" Target="../media/image58.wmf"/><Relationship Id="rId12" Type="http://schemas.openxmlformats.org/officeDocument/2006/relationships/oleObject" Target="../embeddings/oleObject62.bin"/><Relationship Id="rId2" Type="http://schemas.openxmlformats.org/officeDocument/2006/relationships/oleObject" Target="../embeddings/oleObject57.bin"/><Relationship Id="rId1" Type="http://schemas.openxmlformats.org/officeDocument/2006/relationships/slideLayout" Target="../slideLayouts/slideLayout2.xml"/><Relationship Id="rId6" Type="http://schemas.openxmlformats.org/officeDocument/2006/relationships/oleObject" Target="../embeddings/oleObject59.bin"/><Relationship Id="rId11" Type="http://schemas.openxmlformats.org/officeDocument/2006/relationships/image" Target="../media/image60.wmf"/><Relationship Id="rId5" Type="http://schemas.openxmlformats.org/officeDocument/2006/relationships/image" Target="../media/image57.wmf"/><Relationship Id="rId15" Type="http://schemas.openxmlformats.org/officeDocument/2006/relationships/image" Target="../media/image62.wmf"/><Relationship Id="rId10" Type="http://schemas.openxmlformats.org/officeDocument/2006/relationships/oleObject" Target="../embeddings/oleObject61.bin"/><Relationship Id="rId4" Type="http://schemas.openxmlformats.org/officeDocument/2006/relationships/oleObject" Target="../embeddings/oleObject58.bin"/><Relationship Id="rId9" Type="http://schemas.openxmlformats.org/officeDocument/2006/relationships/image" Target="../media/image59.wmf"/><Relationship Id="rId14" Type="http://schemas.openxmlformats.org/officeDocument/2006/relationships/oleObject" Target="../embeddings/oleObject63.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67.bin"/><Relationship Id="rId13" Type="http://schemas.openxmlformats.org/officeDocument/2006/relationships/oleObject" Target="../embeddings/oleObject70.bin"/><Relationship Id="rId18" Type="http://schemas.openxmlformats.org/officeDocument/2006/relationships/oleObject" Target="../embeddings/oleObject73.bin"/><Relationship Id="rId26" Type="http://schemas.openxmlformats.org/officeDocument/2006/relationships/oleObject" Target="../embeddings/oleObject79.bin"/><Relationship Id="rId3" Type="http://schemas.openxmlformats.org/officeDocument/2006/relationships/image" Target="../media/image63.wmf"/><Relationship Id="rId21" Type="http://schemas.openxmlformats.org/officeDocument/2006/relationships/image" Target="../media/image49.wmf"/><Relationship Id="rId7" Type="http://schemas.openxmlformats.org/officeDocument/2006/relationships/image" Target="../media/image42.wmf"/><Relationship Id="rId12" Type="http://schemas.openxmlformats.org/officeDocument/2006/relationships/oleObject" Target="../embeddings/oleObject69.bin"/><Relationship Id="rId17" Type="http://schemas.openxmlformats.org/officeDocument/2006/relationships/image" Target="../media/image47.wmf"/><Relationship Id="rId25" Type="http://schemas.openxmlformats.org/officeDocument/2006/relationships/oleObject" Target="../embeddings/oleObject78.bin"/><Relationship Id="rId2" Type="http://schemas.openxmlformats.org/officeDocument/2006/relationships/oleObject" Target="../embeddings/oleObject64.bin"/><Relationship Id="rId16" Type="http://schemas.openxmlformats.org/officeDocument/2006/relationships/oleObject" Target="../embeddings/oleObject72.bin"/><Relationship Id="rId20" Type="http://schemas.openxmlformats.org/officeDocument/2006/relationships/oleObject" Target="../embeddings/oleObject74.bin"/><Relationship Id="rId1" Type="http://schemas.openxmlformats.org/officeDocument/2006/relationships/slideLayout" Target="../slideLayouts/slideLayout1.xml"/><Relationship Id="rId6" Type="http://schemas.openxmlformats.org/officeDocument/2006/relationships/oleObject" Target="../embeddings/oleObject66.bin"/><Relationship Id="rId11" Type="http://schemas.openxmlformats.org/officeDocument/2006/relationships/image" Target="../media/image45.wmf"/><Relationship Id="rId24" Type="http://schemas.openxmlformats.org/officeDocument/2006/relationships/oleObject" Target="../embeddings/oleObject77.bin"/><Relationship Id="rId5" Type="http://schemas.openxmlformats.org/officeDocument/2006/relationships/image" Target="../media/image64.wmf"/><Relationship Id="rId15" Type="http://schemas.openxmlformats.org/officeDocument/2006/relationships/image" Target="../media/image46.wmf"/><Relationship Id="rId23" Type="http://schemas.openxmlformats.org/officeDocument/2006/relationships/oleObject" Target="../embeddings/oleObject76.bin"/><Relationship Id="rId10" Type="http://schemas.openxmlformats.org/officeDocument/2006/relationships/oleObject" Target="../embeddings/oleObject68.bin"/><Relationship Id="rId19" Type="http://schemas.openxmlformats.org/officeDocument/2006/relationships/image" Target="../media/image48.wmf"/><Relationship Id="rId4" Type="http://schemas.openxmlformats.org/officeDocument/2006/relationships/oleObject" Target="../embeddings/oleObject65.bin"/><Relationship Id="rId9" Type="http://schemas.openxmlformats.org/officeDocument/2006/relationships/image" Target="../media/image44.wmf"/><Relationship Id="rId14" Type="http://schemas.openxmlformats.org/officeDocument/2006/relationships/oleObject" Target="../embeddings/oleObject71.bin"/><Relationship Id="rId22" Type="http://schemas.openxmlformats.org/officeDocument/2006/relationships/oleObject" Target="../embeddings/oleObject75.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82.bin"/><Relationship Id="rId3" Type="http://schemas.openxmlformats.org/officeDocument/2006/relationships/image" Target="../media/image63.wmf"/><Relationship Id="rId7" Type="http://schemas.openxmlformats.org/officeDocument/2006/relationships/image" Target="../media/image66.wmf"/><Relationship Id="rId2" Type="http://schemas.openxmlformats.org/officeDocument/2006/relationships/oleObject" Target="../embeddings/oleObject64.bin"/><Relationship Id="rId1" Type="http://schemas.openxmlformats.org/officeDocument/2006/relationships/slideLayout" Target="../slideLayouts/slideLayout1.xml"/><Relationship Id="rId6" Type="http://schemas.openxmlformats.org/officeDocument/2006/relationships/oleObject" Target="../embeddings/oleObject81.bin"/><Relationship Id="rId11" Type="http://schemas.openxmlformats.org/officeDocument/2006/relationships/image" Target="../media/image68.wmf"/><Relationship Id="rId5" Type="http://schemas.openxmlformats.org/officeDocument/2006/relationships/image" Target="../media/image65.wmf"/><Relationship Id="rId10" Type="http://schemas.openxmlformats.org/officeDocument/2006/relationships/oleObject" Target="../embeddings/oleObject83.bin"/><Relationship Id="rId4" Type="http://schemas.openxmlformats.org/officeDocument/2006/relationships/oleObject" Target="../embeddings/oleObject80.bin"/><Relationship Id="rId9" Type="http://schemas.openxmlformats.org/officeDocument/2006/relationships/image" Target="../media/image67.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87.bin"/><Relationship Id="rId3" Type="http://schemas.openxmlformats.org/officeDocument/2006/relationships/image" Target="../media/image69.wmf"/><Relationship Id="rId7" Type="http://schemas.openxmlformats.org/officeDocument/2006/relationships/image" Target="../media/image71.wmf"/><Relationship Id="rId2" Type="http://schemas.openxmlformats.org/officeDocument/2006/relationships/oleObject" Target="../embeddings/oleObject84.bin"/><Relationship Id="rId1" Type="http://schemas.openxmlformats.org/officeDocument/2006/relationships/slideLayout" Target="../slideLayouts/slideLayout1.xml"/><Relationship Id="rId6" Type="http://schemas.openxmlformats.org/officeDocument/2006/relationships/oleObject" Target="../embeddings/oleObject86.bin"/><Relationship Id="rId11" Type="http://schemas.openxmlformats.org/officeDocument/2006/relationships/image" Target="../media/image73.wmf"/><Relationship Id="rId5" Type="http://schemas.openxmlformats.org/officeDocument/2006/relationships/image" Target="../media/image70.wmf"/><Relationship Id="rId10" Type="http://schemas.openxmlformats.org/officeDocument/2006/relationships/oleObject" Target="../embeddings/oleObject88.bin"/><Relationship Id="rId4" Type="http://schemas.openxmlformats.org/officeDocument/2006/relationships/oleObject" Target="../embeddings/oleObject85.bin"/><Relationship Id="rId9" Type="http://schemas.openxmlformats.org/officeDocument/2006/relationships/image" Target="../media/image72.wmf"/></Relationships>
</file>

<file path=ppt/slides/_rels/slide28.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oleObject" Target="../embeddings/oleObject89.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93.bin"/><Relationship Id="rId13" Type="http://schemas.openxmlformats.org/officeDocument/2006/relationships/image" Target="../media/image80.wmf"/><Relationship Id="rId3" Type="http://schemas.openxmlformats.org/officeDocument/2006/relationships/image" Target="../media/image75.wmf"/><Relationship Id="rId7" Type="http://schemas.openxmlformats.org/officeDocument/2006/relationships/image" Target="../media/image77.wmf"/><Relationship Id="rId12" Type="http://schemas.openxmlformats.org/officeDocument/2006/relationships/oleObject" Target="../embeddings/oleObject95.bin"/><Relationship Id="rId2" Type="http://schemas.openxmlformats.org/officeDocument/2006/relationships/oleObject" Target="../embeddings/oleObject90.bin"/><Relationship Id="rId1" Type="http://schemas.openxmlformats.org/officeDocument/2006/relationships/slideLayout" Target="../slideLayouts/slideLayout2.xml"/><Relationship Id="rId6" Type="http://schemas.openxmlformats.org/officeDocument/2006/relationships/oleObject" Target="../embeddings/oleObject92.bin"/><Relationship Id="rId11" Type="http://schemas.openxmlformats.org/officeDocument/2006/relationships/image" Target="../media/image79.wmf"/><Relationship Id="rId5" Type="http://schemas.openxmlformats.org/officeDocument/2006/relationships/image" Target="../media/image76.wmf"/><Relationship Id="rId10" Type="http://schemas.openxmlformats.org/officeDocument/2006/relationships/oleObject" Target="../embeddings/oleObject94.bin"/><Relationship Id="rId4" Type="http://schemas.openxmlformats.org/officeDocument/2006/relationships/oleObject" Target="../embeddings/oleObject91.bin"/><Relationship Id="rId9" Type="http://schemas.openxmlformats.org/officeDocument/2006/relationships/image" Target="../media/image7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99.bin"/><Relationship Id="rId13" Type="http://schemas.openxmlformats.org/officeDocument/2006/relationships/image" Target="../media/image47.wmf"/><Relationship Id="rId18" Type="http://schemas.openxmlformats.org/officeDocument/2006/relationships/oleObject" Target="../embeddings/oleObject104.bin"/><Relationship Id="rId26" Type="http://schemas.openxmlformats.org/officeDocument/2006/relationships/image" Target="../media/image86.wmf"/><Relationship Id="rId3" Type="http://schemas.openxmlformats.org/officeDocument/2006/relationships/image" Target="../media/image81.wmf"/><Relationship Id="rId21" Type="http://schemas.openxmlformats.org/officeDocument/2006/relationships/oleObject" Target="../embeddings/oleObject107.bin"/><Relationship Id="rId7" Type="http://schemas.openxmlformats.org/officeDocument/2006/relationships/image" Target="../media/image42.wmf"/><Relationship Id="rId12" Type="http://schemas.openxmlformats.org/officeDocument/2006/relationships/oleObject" Target="../embeddings/oleObject101.bin"/><Relationship Id="rId17" Type="http://schemas.openxmlformats.org/officeDocument/2006/relationships/image" Target="../media/image49.wmf"/><Relationship Id="rId25" Type="http://schemas.openxmlformats.org/officeDocument/2006/relationships/oleObject" Target="../embeddings/oleObject109.bin"/><Relationship Id="rId2" Type="http://schemas.openxmlformats.org/officeDocument/2006/relationships/oleObject" Target="../embeddings/oleObject96.bin"/><Relationship Id="rId16" Type="http://schemas.openxmlformats.org/officeDocument/2006/relationships/oleObject" Target="../embeddings/oleObject103.bin"/><Relationship Id="rId20" Type="http://schemas.openxmlformats.org/officeDocument/2006/relationships/oleObject" Target="../embeddings/oleObject106.bin"/><Relationship Id="rId1" Type="http://schemas.openxmlformats.org/officeDocument/2006/relationships/slideLayout" Target="../slideLayouts/slideLayout1.xml"/><Relationship Id="rId6" Type="http://schemas.openxmlformats.org/officeDocument/2006/relationships/oleObject" Target="../embeddings/oleObject98.bin"/><Relationship Id="rId11" Type="http://schemas.openxmlformats.org/officeDocument/2006/relationships/image" Target="../media/image46.wmf"/><Relationship Id="rId24" Type="http://schemas.openxmlformats.org/officeDocument/2006/relationships/image" Target="../media/image85.wmf"/><Relationship Id="rId5" Type="http://schemas.openxmlformats.org/officeDocument/2006/relationships/image" Target="../media/image82.wmf"/><Relationship Id="rId15" Type="http://schemas.openxmlformats.org/officeDocument/2006/relationships/image" Target="../media/image48.wmf"/><Relationship Id="rId23" Type="http://schemas.openxmlformats.org/officeDocument/2006/relationships/oleObject" Target="../embeddings/oleObject108.bin"/><Relationship Id="rId28" Type="http://schemas.openxmlformats.org/officeDocument/2006/relationships/image" Target="../media/image87.wmf"/><Relationship Id="rId10" Type="http://schemas.openxmlformats.org/officeDocument/2006/relationships/oleObject" Target="../embeddings/oleObject100.bin"/><Relationship Id="rId19" Type="http://schemas.openxmlformats.org/officeDocument/2006/relationships/oleObject" Target="../embeddings/oleObject105.bin"/><Relationship Id="rId4" Type="http://schemas.openxmlformats.org/officeDocument/2006/relationships/oleObject" Target="../embeddings/oleObject97.bin"/><Relationship Id="rId9" Type="http://schemas.openxmlformats.org/officeDocument/2006/relationships/image" Target="../media/image83.wmf"/><Relationship Id="rId14" Type="http://schemas.openxmlformats.org/officeDocument/2006/relationships/oleObject" Target="../embeddings/oleObject102.bin"/><Relationship Id="rId22" Type="http://schemas.openxmlformats.org/officeDocument/2006/relationships/image" Target="../media/image84.wmf"/><Relationship Id="rId27" Type="http://schemas.openxmlformats.org/officeDocument/2006/relationships/oleObject" Target="../embeddings/oleObject110.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14.bin"/><Relationship Id="rId3" Type="http://schemas.openxmlformats.org/officeDocument/2006/relationships/image" Target="../media/image88.wmf"/><Relationship Id="rId7" Type="http://schemas.openxmlformats.org/officeDocument/2006/relationships/image" Target="../media/image90.wmf"/><Relationship Id="rId2" Type="http://schemas.openxmlformats.org/officeDocument/2006/relationships/oleObject" Target="../embeddings/oleObject111.bin"/><Relationship Id="rId1" Type="http://schemas.openxmlformats.org/officeDocument/2006/relationships/slideLayout" Target="../slideLayouts/slideLayout1.xml"/><Relationship Id="rId6" Type="http://schemas.openxmlformats.org/officeDocument/2006/relationships/oleObject" Target="../embeddings/oleObject113.bin"/><Relationship Id="rId11" Type="http://schemas.openxmlformats.org/officeDocument/2006/relationships/image" Target="../media/image92.wmf"/><Relationship Id="rId5" Type="http://schemas.openxmlformats.org/officeDocument/2006/relationships/image" Target="../media/image89.wmf"/><Relationship Id="rId10" Type="http://schemas.openxmlformats.org/officeDocument/2006/relationships/oleObject" Target="../embeddings/oleObject115.bin"/><Relationship Id="rId4" Type="http://schemas.openxmlformats.org/officeDocument/2006/relationships/oleObject" Target="../embeddings/oleObject112.bin"/><Relationship Id="rId9" Type="http://schemas.openxmlformats.org/officeDocument/2006/relationships/image" Target="../media/image91.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19.bin"/><Relationship Id="rId13" Type="http://schemas.openxmlformats.org/officeDocument/2006/relationships/image" Target="../media/image98.wmf"/><Relationship Id="rId3" Type="http://schemas.openxmlformats.org/officeDocument/2006/relationships/image" Target="../media/image93.wmf"/><Relationship Id="rId7" Type="http://schemas.openxmlformats.org/officeDocument/2006/relationships/image" Target="../media/image95.wmf"/><Relationship Id="rId12" Type="http://schemas.openxmlformats.org/officeDocument/2006/relationships/oleObject" Target="../embeddings/oleObject121.bin"/><Relationship Id="rId2" Type="http://schemas.openxmlformats.org/officeDocument/2006/relationships/oleObject" Target="../embeddings/oleObject116.bin"/><Relationship Id="rId1" Type="http://schemas.openxmlformats.org/officeDocument/2006/relationships/slideLayout" Target="../slideLayouts/slideLayout2.xml"/><Relationship Id="rId6" Type="http://schemas.openxmlformats.org/officeDocument/2006/relationships/oleObject" Target="../embeddings/oleObject118.bin"/><Relationship Id="rId11" Type="http://schemas.openxmlformats.org/officeDocument/2006/relationships/image" Target="../media/image97.wmf"/><Relationship Id="rId5" Type="http://schemas.openxmlformats.org/officeDocument/2006/relationships/image" Target="../media/image94.wmf"/><Relationship Id="rId15" Type="http://schemas.openxmlformats.org/officeDocument/2006/relationships/image" Target="../media/image99.wmf"/><Relationship Id="rId10" Type="http://schemas.openxmlformats.org/officeDocument/2006/relationships/oleObject" Target="../embeddings/oleObject120.bin"/><Relationship Id="rId4" Type="http://schemas.openxmlformats.org/officeDocument/2006/relationships/oleObject" Target="../embeddings/oleObject117.bin"/><Relationship Id="rId9" Type="http://schemas.openxmlformats.org/officeDocument/2006/relationships/image" Target="../media/image96.wmf"/><Relationship Id="rId14" Type="http://schemas.openxmlformats.org/officeDocument/2006/relationships/oleObject" Target="../embeddings/oleObject122.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26.bin"/><Relationship Id="rId13" Type="http://schemas.openxmlformats.org/officeDocument/2006/relationships/image" Target="../media/image105.wmf"/><Relationship Id="rId3" Type="http://schemas.openxmlformats.org/officeDocument/2006/relationships/image" Target="../media/image100.wmf"/><Relationship Id="rId7" Type="http://schemas.openxmlformats.org/officeDocument/2006/relationships/image" Target="../media/image102.wmf"/><Relationship Id="rId12" Type="http://schemas.openxmlformats.org/officeDocument/2006/relationships/oleObject" Target="../embeddings/oleObject128.bin"/><Relationship Id="rId2" Type="http://schemas.openxmlformats.org/officeDocument/2006/relationships/oleObject" Target="../embeddings/oleObject123.bin"/><Relationship Id="rId1" Type="http://schemas.openxmlformats.org/officeDocument/2006/relationships/slideLayout" Target="../slideLayouts/slideLayout1.xml"/><Relationship Id="rId6" Type="http://schemas.openxmlformats.org/officeDocument/2006/relationships/oleObject" Target="../embeddings/oleObject125.bin"/><Relationship Id="rId11" Type="http://schemas.openxmlformats.org/officeDocument/2006/relationships/image" Target="../media/image104.wmf"/><Relationship Id="rId5" Type="http://schemas.openxmlformats.org/officeDocument/2006/relationships/image" Target="../media/image101.wmf"/><Relationship Id="rId10" Type="http://schemas.openxmlformats.org/officeDocument/2006/relationships/oleObject" Target="../embeddings/oleObject127.bin"/><Relationship Id="rId4" Type="http://schemas.openxmlformats.org/officeDocument/2006/relationships/oleObject" Target="../embeddings/oleObject124.bin"/><Relationship Id="rId9" Type="http://schemas.openxmlformats.org/officeDocument/2006/relationships/image" Target="../media/image103.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32.bin"/><Relationship Id="rId3" Type="http://schemas.openxmlformats.org/officeDocument/2006/relationships/image" Target="../media/image106.wmf"/><Relationship Id="rId7" Type="http://schemas.openxmlformats.org/officeDocument/2006/relationships/image" Target="../media/image108.wmf"/><Relationship Id="rId2" Type="http://schemas.openxmlformats.org/officeDocument/2006/relationships/oleObject" Target="../embeddings/oleObject129.bin"/><Relationship Id="rId1" Type="http://schemas.openxmlformats.org/officeDocument/2006/relationships/slideLayout" Target="../slideLayouts/slideLayout2.xml"/><Relationship Id="rId6" Type="http://schemas.openxmlformats.org/officeDocument/2006/relationships/oleObject" Target="../embeddings/oleObject131.bin"/><Relationship Id="rId5" Type="http://schemas.openxmlformats.org/officeDocument/2006/relationships/image" Target="../media/image107.wmf"/><Relationship Id="rId4" Type="http://schemas.openxmlformats.org/officeDocument/2006/relationships/oleObject" Target="../embeddings/oleObject130.bin"/><Relationship Id="rId9" Type="http://schemas.openxmlformats.org/officeDocument/2006/relationships/image" Target="../media/image109.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36.bin"/><Relationship Id="rId3" Type="http://schemas.openxmlformats.org/officeDocument/2006/relationships/image" Target="../media/image110.wmf"/><Relationship Id="rId7" Type="http://schemas.openxmlformats.org/officeDocument/2006/relationships/image" Target="../media/image112.wmf"/><Relationship Id="rId2" Type="http://schemas.openxmlformats.org/officeDocument/2006/relationships/oleObject" Target="../embeddings/oleObject133.bin"/><Relationship Id="rId1" Type="http://schemas.openxmlformats.org/officeDocument/2006/relationships/slideLayout" Target="../slideLayouts/slideLayout2.xml"/><Relationship Id="rId6" Type="http://schemas.openxmlformats.org/officeDocument/2006/relationships/oleObject" Target="../embeddings/oleObject135.bin"/><Relationship Id="rId11" Type="http://schemas.openxmlformats.org/officeDocument/2006/relationships/image" Target="../media/image114.wmf"/><Relationship Id="rId5" Type="http://schemas.openxmlformats.org/officeDocument/2006/relationships/image" Target="../media/image111.wmf"/><Relationship Id="rId10" Type="http://schemas.openxmlformats.org/officeDocument/2006/relationships/oleObject" Target="../embeddings/oleObject137.bin"/><Relationship Id="rId4" Type="http://schemas.openxmlformats.org/officeDocument/2006/relationships/oleObject" Target="../embeddings/oleObject134.bin"/><Relationship Id="rId9" Type="http://schemas.openxmlformats.org/officeDocument/2006/relationships/image" Target="../media/image113.w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41.bin"/><Relationship Id="rId13" Type="http://schemas.openxmlformats.org/officeDocument/2006/relationships/image" Target="../media/image120.wmf"/><Relationship Id="rId3" Type="http://schemas.openxmlformats.org/officeDocument/2006/relationships/image" Target="../media/image115.wmf"/><Relationship Id="rId7" Type="http://schemas.openxmlformats.org/officeDocument/2006/relationships/image" Target="../media/image117.wmf"/><Relationship Id="rId12" Type="http://schemas.openxmlformats.org/officeDocument/2006/relationships/oleObject" Target="../embeddings/oleObject143.bin"/><Relationship Id="rId2" Type="http://schemas.openxmlformats.org/officeDocument/2006/relationships/oleObject" Target="../embeddings/oleObject138.bin"/><Relationship Id="rId1" Type="http://schemas.openxmlformats.org/officeDocument/2006/relationships/slideLayout" Target="../slideLayouts/slideLayout1.xml"/><Relationship Id="rId6" Type="http://schemas.openxmlformats.org/officeDocument/2006/relationships/oleObject" Target="../embeddings/oleObject140.bin"/><Relationship Id="rId11" Type="http://schemas.openxmlformats.org/officeDocument/2006/relationships/image" Target="../media/image119.wmf"/><Relationship Id="rId5" Type="http://schemas.openxmlformats.org/officeDocument/2006/relationships/image" Target="../media/image116.wmf"/><Relationship Id="rId10" Type="http://schemas.openxmlformats.org/officeDocument/2006/relationships/oleObject" Target="../embeddings/oleObject142.bin"/><Relationship Id="rId4" Type="http://schemas.openxmlformats.org/officeDocument/2006/relationships/oleObject" Target="../embeddings/oleObject139.bin"/><Relationship Id="rId9" Type="http://schemas.openxmlformats.org/officeDocument/2006/relationships/image" Target="../media/image118.w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47.bin"/><Relationship Id="rId3" Type="http://schemas.openxmlformats.org/officeDocument/2006/relationships/image" Target="../media/image121.wmf"/><Relationship Id="rId7" Type="http://schemas.openxmlformats.org/officeDocument/2006/relationships/image" Target="../media/image122.wmf"/><Relationship Id="rId2" Type="http://schemas.openxmlformats.org/officeDocument/2006/relationships/oleObject" Target="../embeddings/oleObject144.bin"/><Relationship Id="rId1" Type="http://schemas.openxmlformats.org/officeDocument/2006/relationships/slideLayout" Target="../slideLayouts/slideLayout1.xml"/><Relationship Id="rId6" Type="http://schemas.openxmlformats.org/officeDocument/2006/relationships/oleObject" Target="../embeddings/oleObject146.bin"/><Relationship Id="rId5" Type="http://schemas.openxmlformats.org/officeDocument/2006/relationships/image" Target="../media/image115.wmf"/><Relationship Id="rId4" Type="http://schemas.openxmlformats.org/officeDocument/2006/relationships/oleObject" Target="../embeddings/oleObject145.bin"/><Relationship Id="rId9" Type="http://schemas.openxmlformats.org/officeDocument/2006/relationships/image" Target="../media/image123.w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51.bin"/><Relationship Id="rId3" Type="http://schemas.openxmlformats.org/officeDocument/2006/relationships/image" Target="../media/image124.wmf"/><Relationship Id="rId7" Type="http://schemas.openxmlformats.org/officeDocument/2006/relationships/image" Target="../media/image126.wmf"/><Relationship Id="rId2" Type="http://schemas.openxmlformats.org/officeDocument/2006/relationships/oleObject" Target="../embeddings/oleObject148.bin"/><Relationship Id="rId1" Type="http://schemas.openxmlformats.org/officeDocument/2006/relationships/slideLayout" Target="../slideLayouts/slideLayout1.xml"/><Relationship Id="rId6" Type="http://schemas.openxmlformats.org/officeDocument/2006/relationships/oleObject" Target="../embeddings/oleObject150.bin"/><Relationship Id="rId11" Type="http://schemas.openxmlformats.org/officeDocument/2006/relationships/image" Target="../media/image115.wmf"/><Relationship Id="rId5" Type="http://schemas.openxmlformats.org/officeDocument/2006/relationships/image" Target="../media/image125.wmf"/><Relationship Id="rId10" Type="http://schemas.openxmlformats.org/officeDocument/2006/relationships/oleObject" Target="../embeddings/oleObject145.bin"/><Relationship Id="rId4" Type="http://schemas.openxmlformats.org/officeDocument/2006/relationships/oleObject" Target="../embeddings/oleObject149.bin"/><Relationship Id="rId9" Type="http://schemas.openxmlformats.org/officeDocument/2006/relationships/image" Target="../media/image127.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55.bin"/><Relationship Id="rId13" Type="http://schemas.openxmlformats.org/officeDocument/2006/relationships/image" Target="../media/image133.wmf"/><Relationship Id="rId3" Type="http://schemas.openxmlformats.org/officeDocument/2006/relationships/image" Target="../media/image128.wmf"/><Relationship Id="rId7" Type="http://schemas.openxmlformats.org/officeDocument/2006/relationships/image" Target="../media/image130.wmf"/><Relationship Id="rId12" Type="http://schemas.openxmlformats.org/officeDocument/2006/relationships/oleObject" Target="../embeddings/oleObject157.bin"/><Relationship Id="rId2" Type="http://schemas.openxmlformats.org/officeDocument/2006/relationships/oleObject" Target="../embeddings/oleObject152.bin"/><Relationship Id="rId1" Type="http://schemas.openxmlformats.org/officeDocument/2006/relationships/slideLayout" Target="../slideLayouts/slideLayout2.xml"/><Relationship Id="rId6" Type="http://schemas.openxmlformats.org/officeDocument/2006/relationships/oleObject" Target="../embeddings/oleObject154.bin"/><Relationship Id="rId11" Type="http://schemas.openxmlformats.org/officeDocument/2006/relationships/image" Target="../media/image132.wmf"/><Relationship Id="rId5" Type="http://schemas.openxmlformats.org/officeDocument/2006/relationships/image" Target="../media/image129.wmf"/><Relationship Id="rId10" Type="http://schemas.openxmlformats.org/officeDocument/2006/relationships/oleObject" Target="../embeddings/oleObject156.bin"/><Relationship Id="rId4" Type="http://schemas.openxmlformats.org/officeDocument/2006/relationships/oleObject" Target="../embeddings/oleObject153.bin"/><Relationship Id="rId9" Type="http://schemas.openxmlformats.org/officeDocument/2006/relationships/image" Target="../media/image131.wmf"/></Relationships>
</file>

<file path=ppt/slides/_rels/slide41.xml.rels><?xml version="1.0" encoding="UTF-8" standalone="yes"?>
<Relationships xmlns="http://schemas.openxmlformats.org/package/2006/relationships"><Relationship Id="rId3" Type="http://schemas.openxmlformats.org/officeDocument/2006/relationships/image" Target="../media/image134.wmf"/><Relationship Id="rId7" Type="http://schemas.openxmlformats.org/officeDocument/2006/relationships/image" Target="../media/image136.wmf"/><Relationship Id="rId2" Type="http://schemas.openxmlformats.org/officeDocument/2006/relationships/oleObject" Target="../embeddings/oleObject158.bin"/><Relationship Id="rId1" Type="http://schemas.openxmlformats.org/officeDocument/2006/relationships/slideLayout" Target="../slideLayouts/slideLayout1.xml"/><Relationship Id="rId6" Type="http://schemas.openxmlformats.org/officeDocument/2006/relationships/oleObject" Target="../embeddings/oleObject160.bin"/><Relationship Id="rId5" Type="http://schemas.openxmlformats.org/officeDocument/2006/relationships/image" Target="../media/image135.wmf"/><Relationship Id="rId4" Type="http://schemas.openxmlformats.org/officeDocument/2006/relationships/oleObject" Target="../embeddings/oleObject159.bin"/></Relationships>
</file>

<file path=ppt/slides/_rels/slide42.xml.rels><?xml version="1.0" encoding="UTF-8" standalone="yes"?>
<Relationships xmlns="http://schemas.openxmlformats.org/package/2006/relationships"><Relationship Id="rId3" Type="http://schemas.openxmlformats.org/officeDocument/2006/relationships/image" Target="../media/image137.wmf"/><Relationship Id="rId7" Type="http://schemas.openxmlformats.org/officeDocument/2006/relationships/image" Target="../media/image135.wmf"/><Relationship Id="rId2" Type="http://schemas.openxmlformats.org/officeDocument/2006/relationships/oleObject" Target="../embeddings/oleObject161.bin"/><Relationship Id="rId1" Type="http://schemas.openxmlformats.org/officeDocument/2006/relationships/slideLayout" Target="../slideLayouts/slideLayout1.xml"/><Relationship Id="rId6" Type="http://schemas.openxmlformats.org/officeDocument/2006/relationships/oleObject" Target="../embeddings/oleObject159.bin"/><Relationship Id="rId5" Type="http://schemas.openxmlformats.org/officeDocument/2006/relationships/image" Target="../media/image138.wmf"/><Relationship Id="rId4" Type="http://schemas.openxmlformats.org/officeDocument/2006/relationships/oleObject" Target="../embeddings/oleObject162.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66.bin"/><Relationship Id="rId13" Type="http://schemas.openxmlformats.org/officeDocument/2006/relationships/image" Target="../media/image143.wmf"/><Relationship Id="rId3" Type="http://schemas.openxmlformats.org/officeDocument/2006/relationships/image" Target="../media/image139.wmf"/><Relationship Id="rId7" Type="http://schemas.openxmlformats.org/officeDocument/2006/relationships/image" Target="../media/image141.wmf"/><Relationship Id="rId12" Type="http://schemas.openxmlformats.org/officeDocument/2006/relationships/oleObject" Target="../embeddings/oleObject167.bin"/><Relationship Id="rId2" Type="http://schemas.openxmlformats.org/officeDocument/2006/relationships/oleObject" Target="../embeddings/oleObject163.bin"/><Relationship Id="rId1" Type="http://schemas.openxmlformats.org/officeDocument/2006/relationships/slideLayout" Target="../slideLayouts/slideLayout1.xml"/><Relationship Id="rId6" Type="http://schemas.openxmlformats.org/officeDocument/2006/relationships/oleObject" Target="../embeddings/oleObject165.bin"/><Relationship Id="rId11" Type="http://schemas.openxmlformats.org/officeDocument/2006/relationships/image" Target="../media/image73.wmf"/><Relationship Id="rId5" Type="http://schemas.openxmlformats.org/officeDocument/2006/relationships/image" Target="../media/image140.wmf"/><Relationship Id="rId15" Type="http://schemas.openxmlformats.org/officeDocument/2006/relationships/image" Target="../media/image135.wmf"/><Relationship Id="rId10" Type="http://schemas.openxmlformats.org/officeDocument/2006/relationships/oleObject" Target="../embeddings/oleObject88.bin"/><Relationship Id="rId4" Type="http://schemas.openxmlformats.org/officeDocument/2006/relationships/oleObject" Target="../embeddings/oleObject164.bin"/><Relationship Id="rId9" Type="http://schemas.openxmlformats.org/officeDocument/2006/relationships/image" Target="../media/image142.wmf"/><Relationship Id="rId14" Type="http://schemas.openxmlformats.org/officeDocument/2006/relationships/oleObject" Target="../embeddings/oleObject159.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71.bin"/><Relationship Id="rId3" Type="http://schemas.openxmlformats.org/officeDocument/2006/relationships/image" Target="../media/image144.wmf"/><Relationship Id="rId7" Type="http://schemas.openxmlformats.org/officeDocument/2006/relationships/image" Target="../media/image146.wmf"/><Relationship Id="rId2" Type="http://schemas.openxmlformats.org/officeDocument/2006/relationships/oleObject" Target="../embeddings/oleObject168.bin"/><Relationship Id="rId1" Type="http://schemas.openxmlformats.org/officeDocument/2006/relationships/slideLayout" Target="../slideLayouts/slideLayout2.xml"/><Relationship Id="rId6" Type="http://schemas.openxmlformats.org/officeDocument/2006/relationships/oleObject" Target="../embeddings/oleObject170.bin"/><Relationship Id="rId5" Type="http://schemas.openxmlformats.org/officeDocument/2006/relationships/image" Target="../media/image145.wmf"/><Relationship Id="rId4" Type="http://schemas.openxmlformats.org/officeDocument/2006/relationships/oleObject" Target="../embeddings/oleObject169.bin"/><Relationship Id="rId9" Type="http://schemas.openxmlformats.org/officeDocument/2006/relationships/image" Target="../media/image147.wmf"/></Relationships>
</file>

<file path=ppt/slides/_rels/slide46.x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oleObject" Target="../embeddings/oleObject172.bin"/><Relationship Id="rId1" Type="http://schemas.openxmlformats.org/officeDocument/2006/relationships/slideLayout" Target="../slideLayouts/slideLayout1.xml"/><Relationship Id="rId5" Type="http://schemas.openxmlformats.org/officeDocument/2006/relationships/image" Target="../media/image149.wmf"/><Relationship Id="rId4" Type="http://schemas.openxmlformats.org/officeDocument/2006/relationships/oleObject" Target="../embeddings/oleObject173.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77.bin"/><Relationship Id="rId3" Type="http://schemas.openxmlformats.org/officeDocument/2006/relationships/image" Target="../media/image150.wmf"/><Relationship Id="rId7" Type="http://schemas.openxmlformats.org/officeDocument/2006/relationships/image" Target="../media/image149.wmf"/><Relationship Id="rId2" Type="http://schemas.openxmlformats.org/officeDocument/2006/relationships/oleObject" Target="../embeddings/oleObject174.bin"/><Relationship Id="rId1" Type="http://schemas.openxmlformats.org/officeDocument/2006/relationships/slideLayout" Target="../slideLayouts/slideLayout1.xml"/><Relationship Id="rId6" Type="http://schemas.openxmlformats.org/officeDocument/2006/relationships/oleObject" Target="../embeddings/oleObject176.bin"/><Relationship Id="rId5" Type="http://schemas.openxmlformats.org/officeDocument/2006/relationships/image" Target="../media/image151.wmf"/><Relationship Id="rId4" Type="http://schemas.openxmlformats.org/officeDocument/2006/relationships/oleObject" Target="../embeddings/oleObject175.bin"/><Relationship Id="rId9" Type="http://schemas.openxmlformats.org/officeDocument/2006/relationships/image" Target="../media/image152.wmf"/></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66.bin"/><Relationship Id="rId13" Type="http://schemas.openxmlformats.org/officeDocument/2006/relationships/image" Target="../media/image149.wmf"/><Relationship Id="rId3" Type="http://schemas.openxmlformats.org/officeDocument/2006/relationships/image" Target="../media/image153.wmf"/><Relationship Id="rId7" Type="http://schemas.openxmlformats.org/officeDocument/2006/relationships/image" Target="../media/image141.wmf"/><Relationship Id="rId12" Type="http://schemas.openxmlformats.org/officeDocument/2006/relationships/oleObject" Target="../embeddings/oleObject182.bin"/><Relationship Id="rId2" Type="http://schemas.openxmlformats.org/officeDocument/2006/relationships/oleObject" Target="../embeddings/oleObject178.bin"/><Relationship Id="rId1" Type="http://schemas.openxmlformats.org/officeDocument/2006/relationships/slideLayout" Target="../slideLayouts/slideLayout1.xml"/><Relationship Id="rId6" Type="http://schemas.openxmlformats.org/officeDocument/2006/relationships/oleObject" Target="../embeddings/oleObject180.bin"/><Relationship Id="rId11" Type="http://schemas.openxmlformats.org/officeDocument/2006/relationships/image" Target="../media/image155.wmf"/><Relationship Id="rId5" Type="http://schemas.openxmlformats.org/officeDocument/2006/relationships/image" Target="../media/image154.wmf"/><Relationship Id="rId10" Type="http://schemas.openxmlformats.org/officeDocument/2006/relationships/oleObject" Target="../embeddings/oleObject181.bin"/><Relationship Id="rId4" Type="http://schemas.openxmlformats.org/officeDocument/2006/relationships/oleObject" Target="../embeddings/oleObject179.bin"/><Relationship Id="rId9" Type="http://schemas.openxmlformats.org/officeDocument/2006/relationships/image" Target="../media/image142.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86.bin"/><Relationship Id="rId13" Type="http://schemas.openxmlformats.org/officeDocument/2006/relationships/image" Target="../media/image161.wmf"/><Relationship Id="rId3" Type="http://schemas.openxmlformats.org/officeDocument/2006/relationships/image" Target="../media/image156.wmf"/><Relationship Id="rId7" Type="http://schemas.openxmlformats.org/officeDocument/2006/relationships/image" Target="../media/image158.wmf"/><Relationship Id="rId12" Type="http://schemas.openxmlformats.org/officeDocument/2006/relationships/oleObject" Target="../embeddings/oleObject188.bin"/><Relationship Id="rId2" Type="http://schemas.openxmlformats.org/officeDocument/2006/relationships/oleObject" Target="../embeddings/oleObject183.bin"/><Relationship Id="rId1" Type="http://schemas.openxmlformats.org/officeDocument/2006/relationships/slideLayout" Target="../slideLayouts/slideLayout2.xml"/><Relationship Id="rId6" Type="http://schemas.openxmlformats.org/officeDocument/2006/relationships/oleObject" Target="../embeddings/oleObject185.bin"/><Relationship Id="rId11" Type="http://schemas.openxmlformats.org/officeDocument/2006/relationships/image" Target="../media/image160.wmf"/><Relationship Id="rId5" Type="http://schemas.openxmlformats.org/officeDocument/2006/relationships/image" Target="../media/image157.wmf"/><Relationship Id="rId10" Type="http://schemas.openxmlformats.org/officeDocument/2006/relationships/oleObject" Target="../embeddings/oleObject187.bin"/><Relationship Id="rId4" Type="http://schemas.openxmlformats.org/officeDocument/2006/relationships/oleObject" Target="../embeddings/oleObject184.bin"/><Relationship Id="rId9" Type="http://schemas.openxmlformats.org/officeDocument/2006/relationships/image" Target="../media/image159.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92.bin"/><Relationship Id="rId13" Type="http://schemas.openxmlformats.org/officeDocument/2006/relationships/image" Target="../media/image167.wmf"/><Relationship Id="rId3" Type="http://schemas.openxmlformats.org/officeDocument/2006/relationships/image" Target="../media/image162.wmf"/><Relationship Id="rId7" Type="http://schemas.openxmlformats.org/officeDocument/2006/relationships/image" Target="../media/image164.wmf"/><Relationship Id="rId12" Type="http://schemas.openxmlformats.org/officeDocument/2006/relationships/oleObject" Target="../embeddings/oleObject194.bin"/><Relationship Id="rId2" Type="http://schemas.openxmlformats.org/officeDocument/2006/relationships/oleObject" Target="../embeddings/oleObject189.bin"/><Relationship Id="rId1" Type="http://schemas.openxmlformats.org/officeDocument/2006/relationships/slideLayout" Target="../slideLayouts/slideLayout1.xml"/><Relationship Id="rId6" Type="http://schemas.openxmlformats.org/officeDocument/2006/relationships/oleObject" Target="../embeddings/oleObject191.bin"/><Relationship Id="rId11" Type="http://schemas.openxmlformats.org/officeDocument/2006/relationships/image" Target="../media/image166.wmf"/><Relationship Id="rId5" Type="http://schemas.openxmlformats.org/officeDocument/2006/relationships/image" Target="../media/image163.wmf"/><Relationship Id="rId15" Type="http://schemas.openxmlformats.org/officeDocument/2006/relationships/image" Target="../media/image168.wmf"/><Relationship Id="rId10" Type="http://schemas.openxmlformats.org/officeDocument/2006/relationships/oleObject" Target="../embeddings/oleObject193.bin"/><Relationship Id="rId4" Type="http://schemas.openxmlformats.org/officeDocument/2006/relationships/oleObject" Target="../embeddings/oleObject190.bin"/><Relationship Id="rId9" Type="http://schemas.openxmlformats.org/officeDocument/2006/relationships/image" Target="../media/image165.wmf"/><Relationship Id="rId14" Type="http://schemas.openxmlformats.org/officeDocument/2006/relationships/oleObject" Target="../embeddings/oleObject195.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oleObject" Target="../embeddings/oleObject196.bin"/><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200.bin"/><Relationship Id="rId3" Type="http://schemas.openxmlformats.org/officeDocument/2006/relationships/image" Target="../media/image170.wmf"/><Relationship Id="rId7" Type="http://schemas.openxmlformats.org/officeDocument/2006/relationships/image" Target="../media/image172.wmf"/><Relationship Id="rId2" Type="http://schemas.openxmlformats.org/officeDocument/2006/relationships/oleObject" Target="../embeddings/oleObject197.bin"/><Relationship Id="rId1" Type="http://schemas.openxmlformats.org/officeDocument/2006/relationships/slideLayout" Target="../slideLayouts/slideLayout1.xml"/><Relationship Id="rId6" Type="http://schemas.openxmlformats.org/officeDocument/2006/relationships/oleObject" Target="../embeddings/oleObject199.bin"/><Relationship Id="rId5" Type="http://schemas.openxmlformats.org/officeDocument/2006/relationships/image" Target="../media/image171.wmf"/><Relationship Id="rId4" Type="http://schemas.openxmlformats.org/officeDocument/2006/relationships/oleObject" Target="../embeddings/oleObject198.bin"/><Relationship Id="rId9" Type="http://schemas.openxmlformats.org/officeDocument/2006/relationships/image" Target="../media/image173.wmf"/></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204.bin"/><Relationship Id="rId13" Type="http://schemas.openxmlformats.org/officeDocument/2006/relationships/image" Target="../media/image178.wmf"/><Relationship Id="rId18" Type="http://schemas.openxmlformats.org/officeDocument/2006/relationships/oleObject" Target="../embeddings/oleObject209.bin"/><Relationship Id="rId26" Type="http://schemas.openxmlformats.org/officeDocument/2006/relationships/oleObject" Target="../embeddings/oleObject213.bin"/><Relationship Id="rId3" Type="http://schemas.openxmlformats.org/officeDocument/2006/relationships/image" Target="../media/image174.wmf"/><Relationship Id="rId21" Type="http://schemas.openxmlformats.org/officeDocument/2006/relationships/image" Target="../media/image182.wmf"/><Relationship Id="rId7" Type="http://schemas.openxmlformats.org/officeDocument/2006/relationships/image" Target="../media/image175.wmf"/><Relationship Id="rId12" Type="http://schemas.openxmlformats.org/officeDocument/2006/relationships/oleObject" Target="../embeddings/oleObject206.bin"/><Relationship Id="rId17" Type="http://schemas.openxmlformats.org/officeDocument/2006/relationships/image" Target="../media/image180.wmf"/><Relationship Id="rId25" Type="http://schemas.openxmlformats.org/officeDocument/2006/relationships/image" Target="../media/image184.wmf"/><Relationship Id="rId2" Type="http://schemas.openxmlformats.org/officeDocument/2006/relationships/oleObject" Target="../embeddings/oleObject201.bin"/><Relationship Id="rId16" Type="http://schemas.openxmlformats.org/officeDocument/2006/relationships/oleObject" Target="../embeddings/oleObject208.bin"/><Relationship Id="rId20" Type="http://schemas.openxmlformats.org/officeDocument/2006/relationships/oleObject" Target="../embeddings/oleObject210.bin"/><Relationship Id="rId29" Type="http://schemas.openxmlformats.org/officeDocument/2006/relationships/image" Target="../media/image186.wmf"/><Relationship Id="rId1" Type="http://schemas.openxmlformats.org/officeDocument/2006/relationships/slideLayout" Target="../slideLayouts/slideLayout1.xml"/><Relationship Id="rId6" Type="http://schemas.openxmlformats.org/officeDocument/2006/relationships/oleObject" Target="../embeddings/oleObject203.bin"/><Relationship Id="rId11" Type="http://schemas.openxmlformats.org/officeDocument/2006/relationships/image" Target="../media/image177.wmf"/><Relationship Id="rId24" Type="http://schemas.openxmlformats.org/officeDocument/2006/relationships/oleObject" Target="../embeddings/oleObject212.bin"/><Relationship Id="rId5" Type="http://schemas.openxmlformats.org/officeDocument/2006/relationships/image" Target="../media/image171.wmf"/><Relationship Id="rId15" Type="http://schemas.openxmlformats.org/officeDocument/2006/relationships/image" Target="../media/image179.wmf"/><Relationship Id="rId23" Type="http://schemas.openxmlformats.org/officeDocument/2006/relationships/image" Target="../media/image183.wmf"/><Relationship Id="rId28" Type="http://schemas.openxmlformats.org/officeDocument/2006/relationships/oleObject" Target="../embeddings/oleObject214.bin"/><Relationship Id="rId10" Type="http://schemas.openxmlformats.org/officeDocument/2006/relationships/oleObject" Target="../embeddings/oleObject205.bin"/><Relationship Id="rId19" Type="http://schemas.openxmlformats.org/officeDocument/2006/relationships/image" Target="../media/image181.wmf"/><Relationship Id="rId4" Type="http://schemas.openxmlformats.org/officeDocument/2006/relationships/oleObject" Target="../embeddings/oleObject202.bin"/><Relationship Id="rId9" Type="http://schemas.openxmlformats.org/officeDocument/2006/relationships/image" Target="../media/image176.wmf"/><Relationship Id="rId14" Type="http://schemas.openxmlformats.org/officeDocument/2006/relationships/oleObject" Target="../embeddings/oleObject207.bin"/><Relationship Id="rId22" Type="http://schemas.openxmlformats.org/officeDocument/2006/relationships/oleObject" Target="../embeddings/oleObject211.bin"/><Relationship Id="rId27" Type="http://schemas.openxmlformats.org/officeDocument/2006/relationships/image" Target="../media/image185.wmf"/></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218.bin"/><Relationship Id="rId13" Type="http://schemas.openxmlformats.org/officeDocument/2006/relationships/image" Target="../media/image180.wmf"/><Relationship Id="rId18" Type="http://schemas.openxmlformats.org/officeDocument/2006/relationships/oleObject" Target="../embeddings/oleObject223.bin"/><Relationship Id="rId3" Type="http://schemas.openxmlformats.org/officeDocument/2006/relationships/image" Target="../media/image187.wmf"/><Relationship Id="rId21" Type="http://schemas.openxmlformats.org/officeDocument/2006/relationships/image" Target="../media/image194.wmf"/><Relationship Id="rId7" Type="http://schemas.openxmlformats.org/officeDocument/2006/relationships/image" Target="../media/image189.wmf"/><Relationship Id="rId12" Type="http://schemas.openxmlformats.org/officeDocument/2006/relationships/oleObject" Target="../embeddings/oleObject220.bin"/><Relationship Id="rId17" Type="http://schemas.openxmlformats.org/officeDocument/2006/relationships/image" Target="../media/image192.wmf"/><Relationship Id="rId2" Type="http://schemas.openxmlformats.org/officeDocument/2006/relationships/oleObject" Target="../embeddings/oleObject215.bin"/><Relationship Id="rId16" Type="http://schemas.openxmlformats.org/officeDocument/2006/relationships/oleObject" Target="../embeddings/oleObject222.bin"/><Relationship Id="rId20" Type="http://schemas.openxmlformats.org/officeDocument/2006/relationships/oleObject" Target="../embeddings/oleObject224.bin"/><Relationship Id="rId1" Type="http://schemas.openxmlformats.org/officeDocument/2006/relationships/slideLayout" Target="../slideLayouts/slideLayout1.xml"/><Relationship Id="rId6" Type="http://schemas.openxmlformats.org/officeDocument/2006/relationships/oleObject" Target="../embeddings/oleObject217.bin"/><Relationship Id="rId11" Type="http://schemas.openxmlformats.org/officeDocument/2006/relationships/image" Target="../media/image190.wmf"/><Relationship Id="rId5" Type="http://schemas.openxmlformats.org/officeDocument/2006/relationships/image" Target="../media/image188.wmf"/><Relationship Id="rId15" Type="http://schemas.openxmlformats.org/officeDocument/2006/relationships/image" Target="../media/image191.wmf"/><Relationship Id="rId10" Type="http://schemas.openxmlformats.org/officeDocument/2006/relationships/oleObject" Target="../embeddings/oleObject219.bin"/><Relationship Id="rId19" Type="http://schemas.openxmlformats.org/officeDocument/2006/relationships/image" Target="../media/image193.wmf"/><Relationship Id="rId4" Type="http://schemas.openxmlformats.org/officeDocument/2006/relationships/oleObject" Target="../embeddings/oleObject216.bin"/><Relationship Id="rId9" Type="http://schemas.openxmlformats.org/officeDocument/2006/relationships/image" Target="../media/image178.wmf"/><Relationship Id="rId14" Type="http://schemas.openxmlformats.org/officeDocument/2006/relationships/oleObject" Target="../embeddings/oleObject221.bin"/></Relationships>
</file>

<file path=ppt/slides/_rels/slide63.x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oleObject" Target="../embeddings/oleObject196.bin"/><Relationship Id="rId1" Type="http://schemas.openxmlformats.org/officeDocument/2006/relationships/slideLayout" Target="../slideLayouts/slideLayout1.xml"/><Relationship Id="rId4" Type="http://schemas.openxmlformats.org/officeDocument/2006/relationships/image" Target="../media/image195.emf"/></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228.bin"/><Relationship Id="rId3" Type="http://schemas.openxmlformats.org/officeDocument/2006/relationships/image" Target="../media/image196.wmf"/><Relationship Id="rId7" Type="http://schemas.openxmlformats.org/officeDocument/2006/relationships/image" Target="../media/image198.wmf"/><Relationship Id="rId2" Type="http://schemas.openxmlformats.org/officeDocument/2006/relationships/oleObject" Target="../embeddings/oleObject225.bin"/><Relationship Id="rId1" Type="http://schemas.openxmlformats.org/officeDocument/2006/relationships/slideLayout" Target="../slideLayouts/slideLayout1.xml"/><Relationship Id="rId6" Type="http://schemas.openxmlformats.org/officeDocument/2006/relationships/oleObject" Target="../embeddings/oleObject227.bin"/><Relationship Id="rId5" Type="http://schemas.openxmlformats.org/officeDocument/2006/relationships/image" Target="../media/image197.wmf"/><Relationship Id="rId4" Type="http://schemas.openxmlformats.org/officeDocument/2006/relationships/oleObject" Target="../embeddings/oleObject226.bin"/><Relationship Id="rId9" Type="http://schemas.openxmlformats.org/officeDocument/2006/relationships/image" Target="../media/image199.wmf"/></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232.bin"/><Relationship Id="rId3" Type="http://schemas.openxmlformats.org/officeDocument/2006/relationships/image" Target="../media/image200.wmf"/><Relationship Id="rId7" Type="http://schemas.openxmlformats.org/officeDocument/2006/relationships/image" Target="../media/image202.wmf"/><Relationship Id="rId2" Type="http://schemas.openxmlformats.org/officeDocument/2006/relationships/oleObject" Target="../embeddings/oleObject229.bin"/><Relationship Id="rId1" Type="http://schemas.openxmlformats.org/officeDocument/2006/relationships/slideLayout" Target="../slideLayouts/slideLayout1.xml"/><Relationship Id="rId6" Type="http://schemas.openxmlformats.org/officeDocument/2006/relationships/oleObject" Target="../embeddings/oleObject231.bin"/><Relationship Id="rId11" Type="http://schemas.openxmlformats.org/officeDocument/2006/relationships/image" Target="../media/image204.wmf"/><Relationship Id="rId5" Type="http://schemas.openxmlformats.org/officeDocument/2006/relationships/image" Target="../media/image201.wmf"/><Relationship Id="rId10" Type="http://schemas.openxmlformats.org/officeDocument/2006/relationships/oleObject" Target="../embeddings/oleObject233.bin"/><Relationship Id="rId4" Type="http://schemas.openxmlformats.org/officeDocument/2006/relationships/oleObject" Target="../embeddings/oleObject230.bin"/><Relationship Id="rId9" Type="http://schemas.openxmlformats.org/officeDocument/2006/relationships/image" Target="../media/image203.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0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237.bin"/><Relationship Id="rId13" Type="http://schemas.openxmlformats.org/officeDocument/2006/relationships/image" Target="../media/image211.wmf"/><Relationship Id="rId3" Type="http://schemas.openxmlformats.org/officeDocument/2006/relationships/image" Target="../media/image206.wmf"/><Relationship Id="rId7" Type="http://schemas.openxmlformats.org/officeDocument/2006/relationships/image" Target="../media/image208.wmf"/><Relationship Id="rId12" Type="http://schemas.openxmlformats.org/officeDocument/2006/relationships/oleObject" Target="../embeddings/oleObject239.bin"/><Relationship Id="rId2" Type="http://schemas.openxmlformats.org/officeDocument/2006/relationships/oleObject" Target="../embeddings/oleObject234.bin"/><Relationship Id="rId1" Type="http://schemas.openxmlformats.org/officeDocument/2006/relationships/slideLayout" Target="../slideLayouts/slideLayout2.xml"/><Relationship Id="rId6" Type="http://schemas.openxmlformats.org/officeDocument/2006/relationships/oleObject" Target="../embeddings/oleObject236.bin"/><Relationship Id="rId11" Type="http://schemas.openxmlformats.org/officeDocument/2006/relationships/image" Target="../media/image210.wmf"/><Relationship Id="rId5" Type="http://schemas.openxmlformats.org/officeDocument/2006/relationships/image" Target="../media/image207.wmf"/><Relationship Id="rId10" Type="http://schemas.openxmlformats.org/officeDocument/2006/relationships/oleObject" Target="../embeddings/oleObject238.bin"/><Relationship Id="rId4" Type="http://schemas.openxmlformats.org/officeDocument/2006/relationships/oleObject" Target="../embeddings/oleObject235.bin"/><Relationship Id="rId9" Type="http://schemas.openxmlformats.org/officeDocument/2006/relationships/image" Target="../media/image209.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21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13.wmf"/><Relationship Id="rId7" Type="http://schemas.openxmlformats.org/officeDocument/2006/relationships/image" Target="../media/image215.wmf"/><Relationship Id="rId2" Type="http://schemas.openxmlformats.org/officeDocument/2006/relationships/oleObject" Target="../embeddings/oleObject240.bin"/><Relationship Id="rId1" Type="http://schemas.openxmlformats.org/officeDocument/2006/relationships/slideLayout" Target="../slideLayouts/slideLayout2.xml"/><Relationship Id="rId6" Type="http://schemas.openxmlformats.org/officeDocument/2006/relationships/oleObject" Target="../embeddings/oleObject242.bin"/><Relationship Id="rId5" Type="http://schemas.openxmlformats.org/officeDocument/2006/relationships/image" Target="../media/image214.wmf"/><Relationship Id="rId4" Type="http://schemas.openxmlformats.org/officeDocument/2006/relationships/oleObject" Target="../embeddings/oleObject241.bin"/></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246.bin"/><Relationship Id="rId3" Type="http://schemas.openxmlformats.org/officeDocument/2006/relationships/image" Target="../media/image216.wmf"/><Relationship Id="rId7" Type="http://schemas.openxmlformats.org/officeDocument/2006/relationships/image" Target="../media/image218.wmf"/><Relationship Id="rId2" Type="http://schemas.openxmlformats.org/officeDocument/2006/relationships/oleObject" Target="../embeddings/oleObject243.bin"/><Relationship Id="rId1" Type="http://schemas.openxmlformats.org/officeDocument/2006/relationships/slideLayout" Target="../slideLayouts/slideLayout2.xml"/><Relationship Id="rId6" Type="http://schemas.openxmlformats.org/officeDocument/2006/relationships/oleObject" Target="../embeddings/oleObject245.bin"/><Relationship Id="rId11" Type="http://schemas.openxmlformats.org/officeDocument/2006/relationships/image" Target="../media/image220.wmf"/><Relationship Id="rId5" Type="http://schemas.openxmlformats.org/officeDocument/2006/relationships/image" Target="../media/image217.wmf"/><Relationship Id="rId10" Type="http://schemas.openxmlformats.org/officeDocument/2006/relationships/oleObject" Target="../embeddings/oleObject247.bin"/><Relationship Id="rId4" Type="http://schemas.openxmlformats.org/officeDocument/2006/relationships/oleObject" Target="../embeddings/oleObject244.bin"/><Relationship Id="rId9" Type="http://schemas.openxmlformats.org/officeDocument/2006/relationships/image" Target="../media/image219.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48.bin"/><Relationship Id="rId2" Type="http://schemas.openxmlformats.org/officeDocument/2006/relationships/image" Target="../media/image205.png"/><Relationship Id="rId1" Type="http://schemas.openxmlformats.org/officeDocument/2006/relationships/slideLayout" Target="../slideLayouts/slideLayout2.xml"/><Relationship Id="rId6" Type="http://schemas.openxmlformats.org/officeDocument/2006/relationships/image" Target="../media/image222.wmf"/><Relationship Id="rId5" Type="http://schemas.openxmlformats.org/officeDocument/2006/relationships/oleObject" Target="../embeddings/oleObject249.bin"/><Relationship Id="rId4" Type="http://schemas.openxmlformats.org/officeDocument/2006/relationships/image" Target="../media/image221.wmf"/></Relationships>
</file>

<file path=ppt/slides/_rels/slide74.xml.rels><?xml version="1.0" encoding="UTF-8" standalone="yes"?>
<Relationships xmlns="http://schemas.openxmlformats.org/package/2006/relationships"><Relationship Id="rId3" Type="http://schemas.openxmlformats.org/officeDocument/2006/relationships/image" Target="../media/image223.wmf"/><Relationship Id="rId7" Type="http://schemas.openxmlformats.org/officeDocument/2006/relationships/image" Target="../media/image225.wmf"/><Relationship Id="rId2" Type="http://schemas.openxmlformats.org/officeDocument/2006/relationships/oleObject" Target="../embeddings/oleObject250.bin"/><Relationship Id="rId1" Type="http://schemas.openxmlformats.org/officeDocument/2006/relationships/slideLayout" Target="../slideLayouts/slideLayout2.xml"/><Relationship Id="rId6" Type="http://schemas.openxmlformats.org/officeDocument/2006/relationships/oleObject" Target="../embeddings/oleObject252.bin"/><Relationship Id="rId5" Type="http://schemas.openxmlformats.org/officeDocument/2006/relationships/image" Target="../media/image224.wmf"/><Relationship Id="rId4" Type="http://schemas.openxmlformats.org/officeDocument/2006/relationships/oleObject" Target="../embeddings/oleObject251.bin"/></Relationships>
</file>

<file path=ppt/slides/_rels/slide75.xml.rels><?xml version="1.0" encoding="UTF-8" standalone="yes"?>
<Relationships xmlns="http://schemas.openxmlformats.org/package/2006/relationships"><Relationship Id="rId2" Type="http://schemas.openxmlformats.org/officeDocument/2006/relationships/image" Target="../media/image22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1179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263576" y="476672"/>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三、排队系统的状态及概率</a:t>
            </a:r>
          </a:p>
        </p:txBody>
      </p:sp>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653EB619-6C10-4383-A98B-92CE088D01AE}" type="datetime1">
              <a:rPr lang="zh-CN" altLang="en-US" smtClean="0"/>
              <a:t>2022/11/23</a:t>
            </a:fld>
            <a:endParaRPr lang="zh-CN" altLang="en-US"/>
          </a:p>
        </p:txBody>
      </p:sp>
      <p:grpSp>
        <p:nvGrpSpPr>
          <p:cNvPr id="2" name="组合 1">
            <a:extLst>
              <a:ext uri="{FF2B5EF4-FFF2-40B4-BE49-F238E27FC236}">
                <a16:creationId xmlns:a16="http://schemas.microsoft.com/office/drawing/2014/main" id="{B1D97029-65FC-46E3-8E60-72B3AD28E7B9}"/>
              </a:ext>
            </a:extLst>
          </p:cNvPr>
          <p:cNvGrpSpPr/>
          <p:nvPr/>
        </p:nvGrpSpPr>
        <p:grpSpPr>
          <a:xfrm>
            <a:off x="683568" y="1052736"/>
            <a:ext cx="7920879" cy="2243050"/>
            <a:chOff x="683568" y="1052736"/>
            <a:chExt cx="7920879" cy="2243050"/>
          </a:xfrm>
        </p:grpSpPr>
        <p:sp>
          <p:nvSpPr>
            <p:cNvPr id="7" name="Rectangle 3">
              <a:extLst>
                <a:ext uri="{FF2B5EF4-FFF2-40B4-BE49-F238E27FC236}">
                  <a16:creationId xmlns:a16="http://schemas.microsoft.com/office/drawing/2014/main" id="{A5DE2031-F538-494D-BA71-7EDCA11E6353}"/>
                </a:ext>
              </a:extLst>
            </p:cNvPr>
            <p:cNvSpPr>
              <a:spLocks noChangeArrowheads="1"/>
            </p:cNvSpPr>
            <p:nvPr/>
          </p:nvSpPr>
          <p:spPr bwMode="auto">
            <a:xfrm>
              <a:off x="683568" y="1052736"/>
              <a:ext cx="7920879" cy="22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zh-CN" altLang="en-US" sz="2400" dirty="0">
                  <a:latin typeface="微软雅黑" pitchFamily="34" charset="-122"/>
                  <a:ea typeface="微软雅黑" pitchFamily="34" charset="-122"/>
                </a:rPr>
                <a:t>如果系统中有 </a:t>
              </a:r>
              <a:r>
                <a:rPr lang="en-US" altLang="zh-CN" sz="2400" dirty="0">
                  <a:latin typeface="微软雅黑" pitchFamily="34" charset="-122"/>
                  <a:ea typeface="微软雅黑" pitchFamily="34" charset="-122"/>
                </a:rPr>
                <a:t>n </a:t>
              </a:r>
              <a:r>
                <a:rPr lang="zh-CN" altLang="en-US" sz="2400" dirty="0">
                  <a:latin typeface="微软雅黑" pitchFamily="34" charset="-122"/>
                  <a:ea typeface="微软雅黑" pitchFamily="34" charset="-122"/>
                </a:rPr>
                <a:t>个顾客，则称系统的状态为 </a:t>
              </a:r>
              <a:r>
                <a:rPr lang="en-US" altLang="zh-CN" sz="2400" dirty="0">
                  <a:latin typeface="微软雅黑" pitchFamily="34" charset="-122"/>
                  <a:ea typeface="微软雅黑" pitchFamily="34" charset="-122"/>
                </a:rPr>
                <a:t>n</a:t>
              </a:r>
              <a:r>
                <a:rPr lang="zh-CN" altLang="en-US" sz="2400" dirty="0">
                  <a:latin typeface="微软雅黑" pitchFamily="34" charset="-122"/>
                  <a:ea typeface="微软雅黑" pitchFamily="34" charset="-122"/>
                </a:rPr>
                <a:t>。系统的状态是随机的，通常与时间 </a:t>
              </a:r>
              <a:r>
                <a:rPr lang="en-US" altLang="zh-CN" sz="2400" dirty="0">
                  <a:latin typeface="微软雅黑" pitchFamily="34" charset="-122"/>
                  <a:ea typeface="微软雅黑" pitchFamily="34" charset="-122"/>
                </a:rPr>
                <a:t>t </a:t>
              </a:r>
              <a:r>
                <a:rPr lang="zh-CN" altLang="en-US" sz="2400" dirty="0">
                  <a:latin typeface="微软雅黑" pitchFamily="34" charset="-122"/>
                  <a:ea typeface="微软雅黑" pitchFamily="34" charset="-122"/>
                </a:rPr>
                <a:t>有关。将时刻 </a:t>
              </a:r>
              <a:r>
                <a:rPr lang="en-US" altLang="zh-CN" sz="2400" dirty="0">
                  <a:latin typeface="微软雅黑" pitchFamily="34" charset="-122"/>
                  <a:ea typeface="微软雅黑" pitchFamily="34" charset="-122"/>
                </a:rPr>
                <a:t>t</a:t>
              </a:r>
              <a:r>
                <a:rPr lang="zh-CN" altLang="en-US" sz="2400" dirty="0">
                  <a:latin typeface="微软雅黑" pitchFamily="34" charset="-122"/>
                  <a:ea typeface="微软雅黑" pitchFamily="34" charset="-122"/>
                </a:rPr>
                <a:t> 对应的系统状态为 </a:t>
              </a:r>
              <a:r>
                <a:rPr lang="en-US" altLang="zh-CN" sz="2400" dirty="0">
                  <a:latin typeface="微软雅黑" pitchFamily="34" charset="-122"/>
                  <a:ea typeface="微软雅黑" pitchFamily="34" charset="-122"/>
                </a:rPr>
                <a:t>n </a:t>
              </a:r>
              <a:r>
                <a:rPr lang="zh-CN" altLang="en-US" sz="2400" dirty="0">
                  <a:latin typeface="微软雅黑" pitchFamily="34" charset="-122"/>
                  <a:ea typeface="微软雅黑" pitchFamily="34" charset="-122"/>
                </a:rPr>
                <a:t>的概率记为 </a:t>
              </a:r>
              <a:r>
                <a:rPr lang="en-US" altLang="zh-CN" sz="2400" i="1" dirty="0" err="1">
                  <a:ea typeface="微软雅黑" pitchFamily="34" charset="-122"/>
                  <a:cs typeface="Times New Roman" panose="02020603050405020304" pitchFamily="18" charset="0"/>
                </a:rPr>
                <a:t>P</a:t>
              </a:r>
              <a:r>
                <a:rPr lang="en-US" altLang="zh-CN" sz="2400" i="1" baseline="-25000" dirty="0" err="1">
                  <a:ea typeface="微软雅黑" pitchFamily="34" charset="-122"/>
                  <a:cs typeface="Times New Roman" panose="02020603050405020304" pitchFamily="18" charset="0"/>
                </a:rPr>
                <a:t>n</a:t>
              </a:r>
              <a:r>
                <a:rPr lang="en-US" altLang="zh-CN" sz="2400" dirty="0">
                  <a:ea typeface="微软雅黑" pitchFamily="34" charset="-122"/>
                  <a:cs typeface="Times New Roman" panose="02020603050405020304" pitchFamily="18" charset="0"/>
                </a:rPr>
                <a:t>(</a:t>
              </a:r>
              <a:r>
                <a:rPr lang="en-US" altLang="zh-CN" sz="2400" i="1" dirty="0">
                  <a:ea typeface="微软雅黑" pitchFamily="34" charset="-122"/>
                  <a:cs typeface="Times New Roman" panose="02020603050405020304" pitchFamily="18" charset="0"/>
                </a:rPr>
                <a:t>t</a:t>
              </a:r>
              <a:r>
                <a:rPr lang="en-US" altLang="zh-CN" sz="2400" dirty="0">
                  <a:ea typeface="微软雅黑" pitchFamily="34" charset="-122"/>
                  <a:cs typeface="Times New Roman" panose="02020603050405020304" pitchFamily="18" charset="0"/>
                </a:rPr>
                <a:t>)</a:t>
              </a:r>
              <a:r>
                <a:rPr lang="zh-CN" altLang="en-US" sz="2400" dirty="0">
                  <a:latin typeface="微软雅黑" pitchFamily="34" charset="-122"/>
                  <a:ea typeface="微软雅黑" pitchFamily="34" charset="-122"/>
                </a:rPr>
                <a:t>，若                  ，则称 </a:t>
              </a:r>
              <a:r>
                <a:rPr lang="en-US" altLang="zh-CN" sz="2400" i="1" dirty="0" err="1">
                  <a:ea typeface="微软雅黑" pitchFamily="34" charset="-122"/>
                  <a:cs typeface="Times New Roman" panose="02020603050405020304" pitchFamily="18" charset="0"/>
                </a:rPr>
                <a:t>P</a:t>
              </a:r>
              <a:r>
                <a:rPr lang="en-US" altLang="zh-CN" sz="2400" i="1" baseline="-25000" dirty="0" err="1">
                  <a:ea typeface="微软雅黑" pitchFamily="34" charset="-122"/>
                  <a:cs typeface="Times New Roman" panose="02020603050405020304" pitchFamily="18" charset="0"/>
                </a:rPr>
                <a:t>n</a:t>
              </a:r>
              <a:r>
                <a:rPr lang="en-US" altLang="zh-CN" sz="2400" i="1" baseline="-25000" dirty="0">
                  <a:ea typeface="微软雅黑" pitchFamily="34" charset="-122"/>
                  <a:cs typeface="Times New Roman" panose="02020603050405020304" pitchFamily="18" charset="0"/>
                </a:rPr>
                <a:t> </a:t>
              </a:r>
              <a:r>
                <a:rPr lang="zh-CN" altLang="en-US" sz="2400" dirty="0">
                  <a:latin typeface="微软雅黑" pitchFamily="34" charset="-122"/>
                  <a:ea typeface="微软雅黑" pitchFamily="34" charset="-122"/>
                </a:rPr>
                <a:t>为系统的稳态概率，多数情况下排队系统是存在稳态概率的。</a:t>
              </a:r>
              <a:endParaRPr lang="zh-CN" altLang="en-US" sz="2400" baseline="-25000" dirty="0">
                <a:ea typeface="微软雅黑" pitchFamily="34" charset="-122"/>
                <a:cs typeface="Times New Roman" panose="02020603050405020304" pitchFamily="18" charset="0"/>
              </a:endParaRPr>
            </a:p>
          </p:txBody>
        </p:sp>
        <p:graphicFrame>
          <p:nvGraphicFramePr>
            <p:cNvPr id="8" name="对象 7">
              <a:extLst>
                <a:ext uri="{FF2B5EF4-FFF2-40B4-BE49-F238E27FC236}">
                  <a16:creationId xmlns:a16="http://schemas.microsoft.com/office/drawing/2014/main" id="{AE78DC2F-9DA3-46D1-92F2-AA7780EB7428}"/>
                </a:ext>
              </a:extLst>
            </p:cNvPr>
            <p:cNvGraphicFramePr>
              <a:graphicFrameLocks noChangeAspect="1"/>
            </p:cNvGraphicFramePr>
            <p:nvPr>
              <p:extLst>
                <p:ext uri="{D42A27DB-BD31-4B8C-83A1-F6EECF244321}">
                  <p14:modId xmlns:p14="http://schemas.microsoft.com/office/powerpoint/2010/main" val="222835169"/>
                </p:ext>
              </p:extLst>
            </p:nvPr>
          </p:nvGraphicFramePr>
          <p:xfrm>
            <a:off x="4611757" y="2309867"/>
            <a:ext cx="1533525" cy="508000"/>
          </p:xfrm>
          <a:graphic>
            <a:graphicData uri="http://schemas.openxmlformats.org/presentationml/2006/ole">
              <mc:AlternateContent xmlns:mc="http://schemas.openxmlformats.org/markup-compatibility/2006">
                <mc:Choice xmlns:v="urn:schemas-microsoft-com:vml" Requires="v">
                  <p:oleObj name="Equation" r:id="rId2" imgW="838080" imgH="279360" progId="Equation.DSMT4">
                    <p:embed/>
                  </p:oleObj>
                </mc:Choice>
                <mc:Fallback>
                  <p:oleObj name="Equation" r:id="rId2" imgW="838080" imgH="279360" progId="Equation.DSMT4">
                    <p:embed/>
                    <p:pic>
                      <p:nvPicPr>
                        <p:cNvPr id="5" name="对象 4">
                          <a:extLst>
                            <a:ext uri="{FF2B5EF4-FFF2-40B4-BE49-F238E27FC236}">
                              <a16:creationId xmlns:a16="http://schemas.microsoft.com/office/drawing/2014/main" id="{1E3D3FB6-0918-4517-8458-279ADD4DA75F}"/>
                            </a:ext>
                          </a:extLst>
                        </p:cNvPr>
                        <p:cNvPicPr>
                          <a:picLocks noChangeAspect="1" noChangeArrowheads="1"/>
                        </p:cNvPicPr>
                        <p:nvPr/>
                      </p:nvPicPr>
                      <p:blipFill>
                        <a:blip r:embed="rId3"/>
                        <a:srcRect/>
                        <a:stretch>
                          <a:fillRect/>
                        </a:stretch>
                      </p:blipFill>
                      <p:spPr bwMode="auto">
                        <a:xfrm>
                          <a:off x="4611757" y="2309867"/>
                          <a:ext cx="1533525" cy="508000"/>
                        </a:xfrm>
                        <a:prstGeom prst="rect">
                          <a:avLst/>
                        </a:prstGeom>
                        <a:noFill/>
                      </p:spPr>
                    </p:pic>
                  </p:oleObj>
                </mc:Fallback>
              </mc:AlternateContent>
            </a:graphicData>
          </a:graphic>
        </p:graphicFrame>
      </p:grpSp>
      <p:sp>
        <p:nvSpPr>
          <p:cNvPr id="3" name="页脚占位符 2">
            <a:extLst>
              <a:ext uri="{FF2B5EF4-FFF2-40B4-BE49-F238E27FC236}">
                <a16:creationId xmlns:a16="http://schemas.microsoft.com/office/drawing/2014/main" id="{65041BAE-6F6E-4984-B6B9-E86D1D8B34CD}"/>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621286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Text Box 2"/>
          <p:cNvSpPr txBox="1">
            <a:spLocks noChangeArrowheads="1"/>
          </p:cNvSpPr>
          <p:nvPr/>
        </p:nvSpPr>
        <p:spPr bwMode="auto">
          <a:xfrm>
            <a:off x="360042" y="764704"/>
            <a:ext cx="76683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eaLnBrk="0" hangingPunct="0">
              <a:spcBef>
                <a:spcPct val="50000"/>
              </a:spcBef>
              <a:defRPr kumimoji="1" sz="4000">
                <a:solidFill>
                  <a:schemeClr val="tx1"/>
                </a:solidFill>
                <a:latin typeface="Times New Roman" pitchFamily="18" charset="0"/>
                <a:ea typeface="楷体_GB2312" pitchFamily="49" charset="-122"/>
              </a:defRPr>
            </a:lvl1pPr>
            <a:lvl2pPr marL="742950" indent="-285750" algn="ctr" eaLnBrk="0" hangingPunct="0">
              <a:spcBef>
                <a:spcPct val="50000"/>
              </a:spcBef>
              <a:defRPr kumimoji="1" sz="4000">
                <a:solidFill>
                  <a:schemeClr val="tx1"/>
                </a:solidFill>
                <a:latin typeface="Times New Roman" pitchFamily="18" charset="0"/>
                <a:ea typeface="楷体_GB2312" pitchFamily="49" charset="-122"/>
              </a:defRPr>
            </a:lvl2pPr>
            <a:lvl3pPr marL="1143000" indent="-228600" algn="ctr" eaLnBrk="0" hangingPunct="0">
              <a:spcBef>
                <a:spcPct val="50000"/>
              </a:spcBef>
              <a:defRPr kumimoji="1" sz="4000">
                <a:solidFill>
                  <a:schemeClr val="tx1"/>
                </a:solidFill>
                <a:latin typeface="Times New Roman" pitchFamily="18" charset="0"/>
                <a:ea typeface="楷体_GB2312" pitchFamily="49" charset="-122"/>
              </a:defRPr>
            </a:lvl3pPr>
            <a:lvl4pPr marL="1600200" indent="-228600" algn="ctr" eaLnBrk="0" hangingPunct="0">
              <a:spcBef>
                <a:spcPct val="50000"/>
              </a:spcBef>
              <a:defRPr kumimoji="1" sz="4000">
                <a:solidFill>
                  <a:schemeClr val="tx1"/>
                </a:solidFill>
                <a:latin typeface="Times New Roman" pitchFamily="18" charset="0"/>
                <a:ea typeface="楷体_GB2312" pitchFamily="49" charset="-122"/>
              </a:defRPr>
            </a:lvl4pPr>
            <a:lvl5pPr marL="2057400" indent="-228600" algn="ctr" eaLnBrk="0" hangingPunct="0">
              <a:spcBef>
                <a:spcPct val="50000"/>
              </a:spcBef>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第二节   排队系统的概率分布</a:t>
            </a:r>
          </a:p>
        </p:txBody>
      </p:sp>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0C6A97AE-9A85-4E77-AC15-F272E158B6D8}" type="datetime1">
              <a:rPr lang="zh-CN" altLang="en-US" smtClean="0"/>
              <a:t>2022/11/23</a:t>
            </a:fld>
            <a:endParaRPr lang="zh-CN" altLang="en-US"/>
          </a:p>
        </p:txBody>
      </p:sp>
      <p:sp>
        <p:nvSpPr>
          <p:cNvPr id="6" name="Rectangle 5">
            <a:extLst>
              <a:ext uri="{FF2B5EF4-FFF2-40B4-BE49-F238E27FC236}">
                <a16:creationId xmlns:a16="http://schemas.microsoft.com/office/drawing/2014/main" id="{3E7BEC1B-88F1-4645-8BB3-A664AAD5D2AC}"/>
              </a:ext>
            </a:extLst>
          </p:cNvPr>
          <p:cNvSpPr>
            <a:spLocks noChangeArrowheads="1"/>
          </p:cNvSpPr>
          <p:nvPr/>
        </p:nvSpPr>
        <p:spPr bwMode="auto">
          <a:xfrm>
            <a:off x="263576" y="1599183"/>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一、泊松流与泊松分布</a:t>
            </a:r>
          </a:p>
        </p:txBody>
      </p:sp>
      <p:sp>
        <p:nvSpPr>
          <p:cNvPr id="8" name="Rectangle 6">
            <a:extLst>
              <a:ext uri="{FF2B5EF4-FFF2-40B4-BE49-F238E27FC236}">
                <a16:creationId xmlns:a16="http://schemas.microsoft.com/office/drawing/2014/main" id="{55B0A396-6090-4F7E-95CE-6118D8FA5BD5}"/>
              </a:ext>
            </a:extLst>
          </p:cNvPr>
          <p:cNvSpPr>
            <a:spLocks noChangeArrowheads="1"/>
          </p:cNvSpPr>
          <p:nvPr/>
        </p:nvSpPr>
        <p:spPr bwMode="auto">
          <a:xfrm>
            <a:off x="357158" y="2055855"/>
            <a:ext cx="62865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en-US" sz="2400" dirty="0">
                <a:solidFill>
                  <a:srgbClr val="FF0000"/>
                </a:solidFill>
                <a:latin typeface="微软雅黑" pitchFamily="34" charset="-122"/>
                <a:ea typeface="微软雅黑" pitchFamily="34" charset="-122"/>
              </a:rPr>
              <a:t>1. </a:t>
            </a:r>
            <a:r>
              <a:rPr lang="zh-CN" altLang="en-US" sz="2400" dirty="0">
                <a:solidFill>
                  <a:srgbClr val="FF0000"/>
                </a:solidFill>
                <a:latin typeface="微软雅黑" pitchFamily="34" charset="-122"/>
                <a:ea typeface="微软雅黑" pitchFamily="34" charset="-122"/>
              </a:rPr>
              <a:t>泊松流</a:t>
            </a:r>
            <a:endParaRPr lang="en-US" altLang="en-US" sz="2400" dirty="0">
              <a:solidFill>
                <a:srgbClr val="FF0000"/>
              </a:solidFill>
              <a:latin typeface="微软雅黑" pitchFamily="34" charset="-122"/>
              <a:ea typeface="微软雅黑" pitchFamily="34" charset="-122"/>
            </a:endParaRPr>
          </a:p>
        </p:txBody>
      </p:sp>
      <p:grpSp>
        <p:nvGrpSpPr>
          <p:cNvPr id="2" name="组合 1">
            <a:extLst>
              <a:ext uri="{FF2B5EF4-FFF2-40B4-BE49-F238E27FC236}">
                <a16:creationId xmlns:a16="http://schemas.microsoft.com/office/drawing/2014/main" id="{79B58373-AD3D-4B4D-AE81-FC1CCD563000}"/>
              </a:ext>
            </a:extLst>
          </p:cNvPr>
          <p:cNvGrpSpPr/>
          <p:nvPr/>
        </p:nvGrpSpPr>
        <p:grpSpPr>
          <a:xfrm>
            <a:off x="683569" y="2659619"/>
            <a:ext cx="8280920" cy="2104550"/>
            <a:chOff x="683569" y="2659619"/>
            <a:chExt cx="8280920" cy="2104550"/>
          </a:xfrm>
        </p:grpSpPr>
        <p:sp>
          <p:nvSpPr>
            <p:cNvPr id="9" name="Rectangle 3">
              <a:extLst>
                <a:ext uri="{FF2B5EF4-FFF2-40B4-BE49-F238E27FC236}">
                  <a16:creationId xmlns:a16="http://schemas.microsoft.com/office/drawing/2014/main" id="{B8DBF894-BEF5-40CF-B297-6A6D69DAC938}"/>
                </a:ext>
              </a:extLst>
            </p:cNvPr>
            <p:cNvSpPr>
              <a:spLocks noChangeArrowheads="1"/>
            </p:cNvSpPr>
            <p:nvPr/>
          </p:nvSpPr>
          <p:spPr bwMode="auto">
            <a:xfrm>
              <a:off x="683569" y="2659619"/>
              <a:ext cx="8280920" cy="210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latin typeface="微软雅黑" pitchFamily="34" charset="-122"/>
                  <a:ea typeface="微软雅黑" pitchFamily="34" charset="-122"/>
                </a:rPr>
                <a:t>用 </a:t>
              </a:r>
              <a:r>
                <a:rPr lang="en-US" altLang="zh-CN" sz="2400" dirty="0">
                  <a:latin typeface="微软雅黑" pitchFamily="34" charset="-122"/>
                  <a:ea typeface="微软雅黑" pitchFamily="34" charset="-122"/>
                </a:rPr>
                <a:t>N(t)</a:t>
              </a:r>
              <a:r>
                <a:rPr lang="zh-CN" altLang="en-US" sz="2400" dirty="0">
                  <a:latin typeface="微软雅黑" pitchFamily="34" charset="-122"/>
                  <a:ea typeface="微软雅黑" pitchFamily="34" charset="-122"/>
                </a:rPr>
                <a:t>表示时间段 </a:t>
              </a:r>
              <a:r>
                <a:rPr lang="en-US" altLang="zh-CN" sz="2400" dirty="0">
                  <a:latin typeface="微软雅黑" pitchFamily="34" charset="-122"/>
                  <a:ea typeface="微软雅黑" pitchFamily="34" charset="-122"/>
                </a:rPr>
                <a:t>[0,t)</a:t>
              </a:r>
              <a:r>
                <a:rPr lang="zh-CN" altLang="en-US" sz="2400" dirty="0">
                  <a:latin typeface="微软雅黑" pitchFamily="34" charset="-122"/>
                  <a:ea typeface="微软雅黑" pitchFamily="34" charset="-122"/>
                </a:rPr>
                <a:t>内到达的顾客数，称 </a:t>
              </a:r>
              <a:r>
                <a:rPr lang="en-US" altLang="zh-CN" sz="2400" dirty="0">
                  <a:latin typeface="微软雅黑" pitchFamily="34" charset="-122"/>
                  <a:ea typeface="微软雅黑" pitchFamily="34" charset="-122"/>
                </a:rPr>
                <a:t>N(t) </a:t>
              </a:r>
              <a:r>
                <a:rPr lang="zh-CN" altLang="en-US" sz="2400" dirty="0">
                  <a:latin typeface="微软雅黑" pitchFamily="34" charset="-122"/>
                  <a:ea typeface="微软雅黑" pitchFamily="34" charset="-122"/>
                </a:rPr>
                <a:t>为一个随机事件流。用 </a:t>
              </a:r>
              <a:r>
                <a:rPr lang="en-US" altLang="zh-CN" sz="2400" dirty="0" err="1">
                  <a:latin typeface="微软雅黑" pitchFamily="34" charset="-122"/>
                  <a:ea typeface="微软雅黑" pitchFamily="34" charset="-122"/>
                </a:rPr>
                <a:t>P</a:t>
              </a:r>
              <a:r>
                <a:rPr lang="en-US" altLang="zh-CN" sz="2400" baseline="-25000" dirty="0" err="1">
                  <a:latin typeface="微软雅黑" pitchFamily="34" charset="-122"/>
                  <a:ea typeface="微软雅黑" pitchFamily="34" charset="-122"/>
                </a:rPr>
                <a:t>k</a:t>
              </a:r>
              <a:r>
                <a:rPr lang="en-US" altLang="zh-CN" sz="2400" dirty="0">
                  <a:latin typeface="微软雅黑" pitchFamily="34" charset="-122"/>
                  <a:ea typeface="微软雅黑" pitchFamily="34" charset="-122"/>
                </a:rPr>
                <a:t>(t</a:t>
              </a:r>
              <a:r>
                <a:rPr lang="en-US" altLang="zh-CN" sz="2400" baseline="-25000" dirty="0">
                  <a:latin typeface="微软雅黑" pitchFamily="34" charset="-122"/>
                  <a:ea typeface="微软雅黑" pitchFamily="34" charset="-122"/>
                </a:rPr>
                <a:t>1</a:t>
              </a:r>
              <a:r>
                <a:rPr lang="en-US" altLang="zh-CN" sz="2400" dirty="0">
                  <a:latin typeface="微软雅黑" pitchFamily="34" charset="-122"/>
                  <a:ea typeface="微软雅黑" pitchFamily="34" charset="-122"/>
                </a:rPr>
                <a:t>, t</a:t>
              </a:r>
              <a:r>
                <a:rPr lang="en-US" altLang="zh-CN" sz="2400" baseline="-25000" dirty="0">
                  <a:latin typeface="微软雅黑" pitchFamily="34" charset="-122"/>
                  <a:ea typeface="微软雅黑" pitchFamily="34" charset="-122"/>
                </a:rPr>
                <a:t>2</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表示在时间段</a:t>
              </a:r>
              <a:r>
                <a:rPr lang="en-US" altLang="zh-CN" sz="2400" dirty="0">
                  <a:latin typeface="微软雅黑" pitchFamily="34" charset="-122"/>
                  <a:ea typeface="微软雅黑" pitchFamily="34" charset="-122"/>
                </a:rPr>
                <a:t>[t</a:t>
              </a:r>
              <a:r>
                <a:rPr lang="en-US" altLang="zh-CN" sz="2400" baseline="-25000" dirty="0">
                  <a:latin typeface="微软雅黑" pitchFamily="34" charset="-122"/>
                  <a:ea typeface="微软雅黑" pitchFamily="34" charset="-122"/>
                </a:rPr>
                <a:t>1</a:t>
              </a:r>
              <a:r>
                <a:rPr lang="en-US" altLang="zh-CN" sz="2400" dirty="0">
                  <a:latin typeface="微软雅黑" pitchFamily="34" charset="-122"/>
                  <a:ea typeface="微软雅黑" pitchFamily="34" charset="-122"/>
                </a:rPr>
                <a:t>, t</a:t>
              </a:r>
              <a:r>
                <a:rPr lang="en-US" altLang="zh-CN" sz="2400" baseline="-25000" dirty="0">
                  <a:latin typeface="微软雅黑" pitchFamily="34" charset="-122"/>
                  <a:ea typeface="微软雅黑" pitchFamily="34" charset="-122"/>
                </a:rPr>
                <a:t>2</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 内有 </a:t>
              </a:r>
              <a:r>
                <a:rPr lang="en-US" altLang="zh-CN" sz="2400" dirty="0">
                  <a:latin typeface="微软雅黑" pitchFamily="34" charset="-122"/>
                  <a:ea typeface="微软雅黑" pitchFamily="34" charset="-122"/>
                </a:rPr>
                <a:t>k </a:t>
              </a:r>
              <a:r>
                <a:rPr lang="zh-CN" altLang="en-US" sz="2400" dirty="0">
                  <a:latin typeface="微软雅黑" pitchFamily="34" charset="-122"/>
                  <a:ea typeface="微软雅黑" pitchFamily="34" charset="-122"/>
                </a:rPr>
                <a:t>个顾客到达的概率，即 </a:t>
              </a:r>
              <a:endParaRPr lang="en-US" altLang="zh-CN" sz="2400" dirty="0">
                <a:latin typeface="微软雅黑" pitchFamily="34" charset="-122"/>
                <a:ea typeface="微软雅黑" pitchFamily="34" charset="-122"/>
              </a:endParaRPr>
            </a:p>
            <a:p>
              <a:pPr>
                <a:lnSpc>
                  <a:spcPct val="140000"/>
                </a:lnSpc>
              </a:pPr>
              <a:r>
                <a:rPr lang="zh-CN" altLang="en-US" sz="2400" dirty="0">
                  <a:latin typeface="微软雅黑" pitchFamily="34" charset="-122"/>
                  <a:ea typeface="微软雅黑" pitchFamily="34" charset="-122"/>
                </a:rPr>
                <a:t>称满足如下三个条件的 </a:t>
              </a:r>
              <a:r>
                <a:rPr lang="en-US" altLang="zh-CN" sz="2400" dirty="0">
                  <a:latin typeface="微软雅黑" pitchFamily="34" charset="-122"/>
                  <a:ea typeface="微软雅黑" pitchFamily="34" charset="-122"/>
                </a:rPr>
                <a:t>N(t) </a:t>
              </a:r>
              <a:r>
                <a:rPr lang="zh-CN" altLang="en-US" sz="2400" dirty="0">
                  <a:latin typeface="微软雅黑" pitchFamily="34" charset="-122"/>
                  <a:ea typeface="微软雅黑" pitchFamily="34" charset="-122"/>
                </a:rPr>
                <a:t>为一个泊松流。</a:t>
              </a:r>
            </a:p>
          </p:txBody>
        </p:sp>
        <p:graphicFrame>
          <p:nvGraphicFramePr>
            <p:cNvPr id="10" name="对象 9">
              <a:extLst>
                <a:ext uri="{FF2B5EF4-FFF2-40B4-BE49-F238E27FC236}">
                  <a16:creationId xmlns:a16="http://schemas.microsoft.com/office/drawing/2014/main" id="{F0C8DD23-6B8E-492E-BEC5-C44D6424E794}"/>
                </a:ext>
              </a:extLst>
            </p:cNvPr>
            <p:cNvGraphicFramePr>
              <a:graphicFrameLocks noChangeAspect="1"/>
            </p:cNvGraphicFramePr>
            <p:nvPr>
              <p:extLst>
                <p:ext uri="{D42A27DB-BD31-4B8C-83A1-F6EECF244321}">
                  <p14:modId xmlns:p14="http://schemas.microsoft.com/office/powerpoint/2010/main" val="4239403373"/>
                </p:ext>
              </p:extLst>
            </p:nvPr>
          </p:nvGraphicFramePr>
          <p:xfrm>
            <a:off x="2686050" y="3789040"/>
            <a:ext cx="3578225" cy="461963"/>
          </p:xfrm>
          <a:graphic>
            <a:graphicData uri="http://schemas.openxmlformats.org/presentationml/2006/ole">
              <mc:AlternateContent xmlns:mc="http://schemas.openxmlformats.org/markup-compatibility/2006">
                <mc:Choice xmlns:v="urn:schemas-microsoft-com:vml" Requires="v">
                  <p:oleObj name="Equation" r:id="rId2" imgW="1955520" imgH="253800" progId="Equation.DSMT4">
                    <p:embed/>
                  </p:oleObj>
                </mc:Choice>
                <mc:Fallback>
                  <p:oleObj name="Equation" r:id="rId2" imgW="1955520" imgH="253800" progId="Equation.DSMT4">
                    <p:embed/>
                    <p:pic>
                      <p:nvPicPr>
                        <p:cNvPr id="8" name="对象 7">
                          <a:extLst>
                            <a:ext uri="{FF2B5EF4-FFF2-40B4-BE49-F238E27FC236}">
                              <a16:creationId xmlns:a16="http://schemas.microsoft.com/office/drawing/2014/main" id="{AE78DC2F-9DA3-46D1-92F2-AA7780EB7428}"/>
                            </a:ext>
                          </a:extLst>
                        </p:cNvPr>
                        <p:cNvPicPr>
                          <a:picLocks noChangeAspect="1" noChangeArrowheads="1"/>
                        </p:cNvPicPr>
                        <p:nvPr/>
                      </p:nvPicPr>
                      <p:blipFill>
                        <a:blip r:embed="rId3"/>
                        <a:srcRect/>
                        <a:stretch>
                          <a:fillRect/>
                        </a:stretch>
                      </p:blipFill>
                      <p:spPr bwMode="auto">
                        <a:xfrm>
                          <a:off x="2686050" y="3789040"/>
                          <a:ext cx="3578225" cy="461963"/>
                        </a:xfrm>
                        <a:prstGeom prst="rect">
                          <a:avLst/>
                        </a:prstGeom>
                        <a:noFill/>
                      </p:spPr>
                    </p:pic>
                  </p:oleObj>
                </mc:Fallback>
              </mc:AlternateContent>
            </a:graphicData>
          </a:graphic>
        </p:graphicFrame>
      </p:grpSp>
      <p:sp>
        <p:nvSpPr>
          <p:cNvPr id="11" name="Rectangle 3">
            <a:extLst>
              <a:ext uri="{FF2B5EF4-FFF2-40B4-BE49-F238E27FC236}">
                <a16:creationId xmlns:a16="http://schemas.microsoft.com/office/drawing/2014/main" id="{2AEFCE2C-3767-4C1F-8D46-6476F44DDB49}"/>
              </a:ext>
            </a:extLst>
          </p:cNvPr>
          <p:cNvSpPr>
            <a:spLocks noChangeArrowheads="1"/>
          </p:cNvSpPr>
          <p:nvPr/>
        </p:nvSpPr>
        <p:spPr bwMode="auto">
          <a:xfrm>
            <a:off x="683568" y="4937858"/>
            <a:ext cx="8280920" cy="1587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a:t>
            </a:r>
            <a:r>
              <a:rPr lang="zh-CN" altLang="en-US" sz="2400" dirty="0">
                <a:solidFill>
                  <a:srgbClr val="0000FF"/>
                </a:solidFill>
                <a:latin typeface="微软雅黑" pitchFamily="34" charset="-122"/>
                <a:ea typeface="微软雅黑" pitchFamily="34" charset="-122"/>
              </a:rPr>
              <a:t>无后效性：</a:t>
            </a:r>
            <a:r>
              <a:rPr lang="zh-CN" altLang="en-US" sz="2400" dirty="0">
                <a:latin typeface="微软雅黑" pitchFamily="34" charset="-122"/>
                <a:ea typeface="微软雅黑" pitchFamily="34" charset="-122"/>
              </a:rPr>
              <a:t>在不相交的时间区间内到达的顾客数是相互独立的，即在时间段 </a:t>
            </a:r>
            <a:r>
              <a:rPr lang="en-US" altLang="zh-CN" sz="2400" dirty="0">
                <a:latin typeface="微软雅黑" pitchFamily="34" charset="-122"/>
                <a:ea typeface="微软雅黑" pitchFamily="34" charset="-122"/>
              </a:rPr>
              <a:t>[t, t+∆t] </a:t>
            </a:r>
            <a:r>
              <a:rPr lang="zh-CN" altLang="en-US" sz="2400" dirty="0">
                <a:latin typeface="微软雅黑" pitchFamily="34" charset="-122"/>
                <a:ea typeface="微软雅黑" pitchFamily="34" charset="-122"/>
              </a:rPr>
              <a:t>内到达 </a:t>
            </a:r>
            <a:r>
              <a:rPr lang="en-US" altLang="zh-CN" sz="2400" dirty="0">
                <a:latin typeface="微软雅黑" pitchFamily="34" charset="-122"/>
                <a:ea typeface="微软雅黑" pitchFamily="34" charset="-122"/>
              </a:rPr>
              <a:t>k</a:t>
            </a:r>
            <a:r>
              <a:rPr lang="zh-CN" altLang="en-US" sz="2400" dirty="0">
                <a:latin typeface="微软雅黑" pitchFamily="34" charset="-122"/>
                <a:ea typeface="微软雅黑" pitchFamily="34" charset="-122"/>
              </a:rPr>
              <a:t>个顾客的概率与时刻 </a:t>
            </a:r>
            <a:r>
              <a:rPr lang="en-US" altLang="zh-CN" sz="2400" dirty="0">
                <a:latin typeface="微软雅黑" pitchFamily="34" charset="-122"/>
                <a:ea typeface="微软雅黑" pitchFamily="34" charset="-122"/>
              </a:rPr>
              <a:t>t </a:t>
            </a:r>
            <a:r>
              <a:rPr lang="zh-CN" altLang="en-US" sz="2400" dirty="0">
                <a:latin typeface="微软雅黑" pitchFamily="34" charset="-122"/>
                <a:ea typeface="微软雅黑" pitchFamily="34" charset="-122"/>
              </a:rPr>
              <a:t>之前到达的顾客数无关。</a:t>
            </a:r>
          </a:p>
        </p:txBody>
      </p:sp>
      <p:sp>
        <p:nvSpPr>
          <p:cNvPr id="3" name="页脚占位符 2">
            <a:extLst>
              <a:ext uri="{FF2B5EF4-FFF2-40B4-BE49-F238E27FC236}">
                <a16:creationId xmlns:a16="http://schemas.microsoft.com/office/drawing/2014/main" id="{07D1B378-91E8-4899-ABA7-46D93016C6CC}"/>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017950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DABDAC02-7900-4E62-9FA8-670436A7FA42}" type="datetime1">
              <a:rPr lang="zh-CN" altLang="en-US" smtClean="0"/>
              <a:t>2022/11/23</a:t>
            </a:fld>
            <a:endParaRPr lang="zh-CN" altLang="en-US"/>
          </a:p>
        </p:txBody>
      </p:sp>
      <p:sp>
        <p:nvSpPr>
          <p:cNvPr id="6" name="Rectangle 5">
            <a:extLst>
              <a:ext uri="{FF2B5EF4-FFF2-40B4-BE49-F238E27FC236}">
                <a16:creationId xmlns:a16="http://schemas.microsoft.com/office/drawing/2014/main" id="{3E7BEC1B-88F1-4645-8BB3-A664AAD5D2AC}"/>
              </a:ext>
            </a:extLst>
          </p:cNvPr>
          <p:cNvSpPr>
            <a:spLocks noChangeArrowheads="1"/>
          </p:cNvSpPr>
          <p:nvPr/>
        </p:nvSpPr>
        <p:spPr bwMode="auto">
          <a:xfrm>
            <a:off x="263576" y="476672"/>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一、泊松流与泊松分布</a:t>
            </a:r>
          </a:p>
        </p:txBody>
      </p:sp>
      <p:sp>
        <p:nvSpPr>
          <p:cNvPr id="8" name="Rectangle 6">
            <a:extLst>
              <a:ext uri="{FF2B5EF4-FFF2-40B4-BE49-F238E27FC236}">
                <a16:creationId xmlns:a16="http://schemas.microsoft.com/office/drawing/2014/main" id="{55B0A396-6090-4F7E-95CE-6118D8FA5BD5}"/>
              </a:ext>
            </a:extLst>
          </p:cNvPr>
          <p:cNvSpPr>
            <a:spLocks noChangeArrowheads="1"/>
          </p:cNvSpPr>
          <p:nvPr/>
        </p:nvSpPr>
        <p:spPr bwMode="auto">
          <a:xfrm>
            <a:off x="357158" y="933344"/>
            <a:ext cx="62865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en-US" sz="2400" dirty="0">
                <a:solidFill>
                  <a:srgbClr val="FF0000"/>
                </a:solidFill>
                <a:latin typeface="微软雅黑" pitchFamily="34" charset="-122"/>
                <a:ea typeface="微软雅黑" pitchFamily="34" charset="-122"/>
              </a:rPr>
              <a:t>1. </a:t>
            </a:r>
            <a:r>
              <a:rPr lang="zh-CN" altLang="en-US" sz="2400" dirty="0">
                <a:solidFill>
                  <a:srgbClr val="FF0000"/>
                </a:solidFill>
                <a:latin typeface="微软雅黑" pitchFamily="34" charset="-122"/>
                <a:ea typeface="微软雅黑" pitchFamily="34" charset="-122"/>
              </a:rPr>
              <a:t>泊松流</a:t>
            </a:r>
            <a:endParaRPr lang="en-US" altLang="en-US" sz="2400" dirty="0">
              <a:solidFill>
                <a:srgbClr val="FF0000"/>
              </a:solidFill>
              <a:latin typeface="微软雅黑" pitchFamily="34" charset="-122"/>
              <a:ea typeface="微软雅黑" pitchFamily="34" charset="-122"/>
            </a:endParaRPr>
          </a:p>
        </p:txBody>
      </p:sp>
      <p:grpSp>
        <p:nvGrpSpPr>
          <p:cNvPr id="3" name="组合 2">
            <a:extLst>
              <a:ext uri="{FF2B5EF4-FFF2-40B4-BE49-F238E27FC236}">
                <a16:creationId xmlns:a16="http://schemas.microsoft.com/office/drawing/2014/main" id="{BDD40FB1-5B0D-4D80-9C47-5208FFA0615B}"/>
              </a:ext>
            </a:extLst>
          </p:cNvPr>
          <p:cNvGrpSpPr/>
          <p:nvPr/>
        </p:nvGrpSpPr>
        <p:grpSpPr>
          <a:xfrm>
            <a:off x="683568" y="1625490"/>
            <a:ext cx="8280920" cy="2104550"/>
            <a:chOff x="683568" y="1625490"/>
            <a:chExt cx="8280920" cy="2104550"/>
          </a:xfrm>
        </p:grpSpPr>
        <p:sp>
          <p:nvSpPr>
            <p:cNvPr id="11" name="Rectangle 3">
              <a:extLst>
                <a:ext uri="{FF2B5EF4-FFF2-40B4-BE49-F238E27FC236}">
                  <a16:creationId xmlns:a16="http://schemas.microsoft.com/office/drawing/2014/main" id="{2AEFCE2C-3767-4C1F-8D46-6476F44DDB49}"/>
                </a:ext>
              </a:extLst>
            </p:cNvPr>
            <p:cNvSpPr>
              <a:spLocks noChangeArrowheads="1"/>
            </p:cNvSpPr>
            <p:nvPr/>
          </p:nvSpPr>
          <p:spPr bwMode="auto">
            <a:xfrm>
              <a:off x="683568" y="1625490"/>
              <a:ext cx="8280920" cy="210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a:t>
              </a:r>
              <a:r>
                <a:rPr lang="zh-CN" altLang="en-US" sz="2400" dirty="0">
                  <a:solidFill>
                    <a:srgbClr val="0000FF"/>
                  </a:solidFill>
                  <a:latin typeface="微软雅黑" pitchFamily="34" charset="-122"/>
                  <a:ea typeface="微软雅黑" pitchFamily="34" charset="-122"/>
                </a:rPr>
                <a:t>平稳性：</a:t>
              </a:r>
              <a:r>
                <a:rPr lang="zh-CN" altLang="en-US" sz="2400" dirty="0">
                  <a:latin typeface="微软雅黑" pitchFamily="34" charset="-122"/>
                  <a:ea typeface="微软雅黑" pitchFamily="34" charset="-122"/>
                </a:rPr>
                <a:t>对于充分小的 </a:t>
              </a:r>
              <a:r>
                <a:rPr lang="en-US" altLang="zh-CN" sz="2400" dirty="0">
                  <a:latin typeface="微软雅黑" pitchFamily="34" charset="-122"/>
                  <a:ea typeface="微软雅黑" pitchFamily="34" charset="-122"/>
                </a:rPr>
                <a:t>∆t </a:t>
              </a:r>
              <a:r>
                <a:rPr lang="zh-CN" altLang="en-US" sz="2400" dirty="0">
                  <a:latin typeface="微软雅黑" pitchFamily="34" charset="-122"/>
                  <a:ea typeface="微软雅黑" pitchFamily="34" charset="-122"/>
                </a:rPr>
                <a:t>，在时间段 </a:t>
              </a:r>
              <a:r>
                <a:rPr lang="en-US" altLang="zh-CN" sz="2400" dirty="0">
                  <a:latin typeface="微软雅黑" pitchFamily="34" charset="-122"/>
                  <a:ea typeface="微软雅黑" pitchFamily="34" charset="-122"/>
                </a:rPr>
                <a:t>[t, t+∆t] </a:t>
              </a:r>
              <a:r>
                <a:rPr lang="zh-CN" altLang="en-US" sz="2400" dirty="0">
                  <a:latin typeface="微软雅黑" pitchFamily="34" charset="-122"/>
                  <a:ea typeface="微软雅黑" pitchFamily="34" charset="-122"/>
                </a:rPr>
                <a:t>内有</a:t>
              </a: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个顾客到达的概率只与时间段的长度 </a:t>
              </a:r>
              <a:r>
                <a:rPr lang="en-US" altLang="zh-CN" sz="2400" dirty="0">
                  <a:latin typeface="微软雅黑" pitchFamily="34" charset="-122"/>
                  <a:ea typeface="微软雅黑" pitchFamily="34" charset="-122"/>
                </a:rPr>
                <a:t>∆t </a:t>
              </a:r>
              <a:r>
                <a:rPr lang="zh-CN" altLang="en-US" sz="2400" dirty="0">
                  <a:latin typeface="微软雅黑" pitchFamily="34" charset="-122"/>
                  <a:ea typeface="微软雅黑" pitchFamily="34" charset="-122"/>
                </a:rPr>
                <a:t>有关，而与起始时刻 </a:t>
              </a:r>
              <a:r>
                <a:rPr lang="en-US" altLang="zh-CN" sz="2400" dirty="0">
                  <a:latin typeface="微软雅黑" pitchFamily="34" charset="-122"/>
                  <a:ea typeface="微软雅黑" pitchFamily="34" charset="-122"/>
                </a:rPr>
                <a:t>t</a:t>
              </a:r>
              <a:r>
                <a:rPr lang="zh-CN" altLang="en-US" sz="2400" dirty="0">
                  <a:latin typeface="微软雅黑" pitchFamily="34" charset="-122"/>
                  <a:ea typeface="微软雅黑" pitchFamily="34" charset="-122"/>
                </a:rPr>
                <a:t> 无关，并且                                ，这里 </a:t>
              </a:r>
              <a:r>
                <a:rPr lang="el-GR" altLang="zh-CN" sz="2400" dirty="0">
                  <a:latin typeface="微软雅黑" pitchFamily="34" charset="-122"/>
                  <a:ea typeface="微软雅黑" pitchFamily="34" charset="-122"/>
                </a:rPr>
                <a:t>λ</a:t>
              </a:r>
              <a:r>
                <a:rPr lang="en-US" altLang="zh-CN" sz="2400" dirty="0">
                  <a:latin typeface="微软雅黑" pitchFamily="34" charset="-122"/>
                  <a:ea typeface="微软雅黑" pitchFamily="34" charset="-122"/>
                </a:rPr>
                <a:t>&gt;0 </a:t>
              </a:r>
              <a:r>
                <a:rPr lang="zh-CN" altLang="en-US" sz="2400" dirty="0">
                  <a:latin typeface="微软雅黑" pitchFamily="34" charset="-122"/>
                  <a:ea typeface="微软雅黑" pitchFamily="34" charset="-122"/>
                </a:rPr>
                <a:t>表示单位时间内有一个顾客到达的概率。</a:t>
              </a:r>
            </a:p>
          </p:txBody>
        </p:sp>
        <p:graphicFrame>
          <p:nvGraphicFramePr>
            <p:cNvPr id="10" name="对象 9">
              <a:extLst>
                <a:ext uri="{FF2B5EF4-FFF2-40B4-BE49-F238E27FC236}">
                  <a16:creationId xmlns:a16="http://schemas.microsoft.com/office/drawing/2014/main" id="{F0C8DD23-6B8E-492E-BEC5-C44D6424E794}"/>
                </a:ext>
              </a:extLst>
            </p:cNvPr>
            <p:cNvGraphicFramePr>
              <a:graphicFrameLocks noChangeAspect="1"/>
            </p:cNvGraphicFramePr>
            <p:nvPr>
              <p:extLst>
                <p:ext uri="{D42A27DB-BD31-4B8C-83A1-F6EECF244321}">
                  <p14:modId xmlns:p14="http://schemas.microsoft.com/office/powerpoint/2010/main" val="1116448770"/>
                </p:ext>
              </p:extLst>
            </p:nvPr>
          </p:nvGraphicFramePr>
          <p:xfrm>
            <a:off x="2339752" y="2797051"/>
            <a:ext cx="2835275" cy="415925"/>
          </p:xfrm>
          <a:graphic>
            <a:graphicData uri="http://schemas.openxmlformats.org/presentationml/2006/ole">
              <mc:AlternateContent xmlns:mc="http://schemas.openxmlformats.org/markup-compatibility/2006">
                <mc:Choice xmlns:v="urn:schemas-microsoft-com:vml" Requires="v">
                  <p:oleObj name="Equation" r:id="rId2" imgW="1549080" imgH="228600" progId="Equation.DSMT4">
                    <p:embed/>
                  </p:oleObj>
                </mc:Choice>
                <mc:Fallback>
                  <p:oleObj name="Equation" r:id="rId2" imgW="1549080" imgH="228600" progId="Equation.DSMT4">
                    <p:embed/>
                    <p:pic>
                      <p:nvPicPr>
                        <p:cNvPr id="10" name="对象 9">
                          <a:extLst>
                            <a:ext uri="{FF2B5EF4-FFF2-40B4-BE49-F238E27FC236}">
                              <a16:creationId xmlns:a16="http://schemas.microsoft.com/office/drawing/2014/main" id="{F0C8DD23-6B8E-492E-BEC5-C44D6424E794}"/>
                            </a:ext>
                          </a:extLst>
                        </p:cNvPr>
                        <p:cNvPicPr>
                          <a:picLocks noChangeAspect="1" noChangeArrowheads="1"/>
                        </p:cNvPicPr>
                        <p:nvPr/>
                      </p:nvPicPr>
                      <p:blipFill>
                        <a:blip r:embed="rId3"/>
                        <a:srcRect/>
                        <a:stretch>
                          <a:fillRect/>
                        </a:stretch>
                      </p:blipFill>
                      <p:spPr bwMode="auto">
                        <a:xfrm>
                          <a:off x="2339752" y="2797051"/>
                          <a:ext cx="2835275" cy="415925"/>
                        </a:xfrm>
                        <a:prstGeom prst="rect">
                          <a:avLst/>
                        </a:prstGeom>
                        <a:noFill/>
                      </p:spPr>
                    </p:pic>
                  </p:oleObj>
                </mc:Fallback>
              </mc:AlternateContent>
            </a:graphicData>
          </a:graphic>
        </p:graphicFrame>
      </p:grpSp>
      <p:grpSp>
        <p:nvGrpSpPr>
          <p:cNvPr id="2" name="组合 1">
            <a:extLst>
              <a:ext uri="{FF2B5EF4-FFF2-40B4-BE49-F238E27FC236}">
                <a16:creationId xmlns:a16="http://schemas.microsoft.com/office/drawing/2014/main" id="{692D88E0-D4AE-49DC-927F-96EA0886358F}"/>
              </a:ext>
            </a:extLst>
          </p:cNvPr>
          <p:cNvGrpSpPr/>
          <p:nvPr/>
        </p:nvGrpSpPr>
        <p:grpSpPr>
          <a:xfrm>
            <a:off x="683568" y="3700714"/>
            <a:ext cx="8280920" cy="1854646"/>
            <a:chOff x="683568" y="3700714"/>
            <a:chExt cx="8280920" cy="1854646"/>
          </a:xfrm>
        </p:grpSpPr>
        <p:sp>
          <p:nvSpPr>
            <p:cNvPr id="12" name="Rectangle 3">
              <a:extLst>
                <a:ext uri="{FF2B5EF4-FFF2-40B4-BE49-F238E27FC236}">
                  <a16:creationId xmlns:a16="http://schemas.microsoft.com/office/drawing/2014/main" id="{277A3E2F-A44F-4386-A8EB-637341CD5116}"/>
                </a:ext>
              </a:extLst>
            </p:cNvPr>
            <p:cNvSpPr>
              <a:spLocks noChangeArrowheads="1"/>
            </p:cNvSpPr>
            <p:nvPr/>
          </p:nvSpPr>
          <p:spPr bwMode="auto">
            <a:xfrm>
              <a:off x="683568" y="3700714"/>
              <a:ext cx="8280920" cy="1070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a:t>
              </a:r>
              <a:r>
                <a:rPr lang="zh-CN" altLang="en-US" sz="2400" dirty="0">
                  <a:solidFill>
                    <a:srgbClr val="0000FF"/>
                  </a:solidFill>
                  <a:latin typeface="微软雅黑" pitchFamily="34" charset="-122"/>
                  <a:ea typeface="微软雅黑" pitchFamily="34" charset="-122"/>
                </a:rPr>
                <a:t>普通性：</a:t>
              </a:r>
              <a:r>
                <a:rPr lang="zh-CN" altLang="en-US" sz="2400" dirty="0">
                  <a:latin typeface="微软雅黑" pitchFamily="34" charset="-122"/>
                  <a:ea typeface="微软雅黑" pitchFamily="34" charset="-122"/>
                </a:rPr>
                <a:t>对于充分小的 </a:t>
              </a:r>
              <a:r>
                <a:rPr lang="en-US" altLang="zh-CN" sz="2400" dirty="0">
                  <a:latin typeface="微软雅黑" pitchFamily="34" charset="-122"/>
                  <a:ea typeface="微软雅黑" pitchFamily="34" charset="-122"/>
                </a:rPr>
                <a:t>∆t </a:t>
              </a:r>
              <a:r>
                <a:rPr lang="zh-CN" altLang="en-US" sz="2400" dirty="0">
                  <a:latin typeface="微软雅黑" pitchFamily="34" charset="-122"/>
                  <a:ea typeface="微软雅黑" pitchFamily="34" charset="-122"/>
                </a:rPr>
                <a:t>，在时间段 </a:t>
              </a:r>
              <a:r>
                <a:rPr lang="en-US" altLang="zh-CN" sz="2400" dirty="0">
                  <a:latin typeface="微软雅黑" pitchFamily="34" charset="-122"/>
                  <a:ea typeface="微软雅黑" pitchFamily="34" charset="-122"/>
                </a:rPr>
                <a:t>[t, t+∆t] </a:t>
              </a:r>
              <a:r>
                <a:rPr lang="zh-CN" altLang="en-US" sz="2400" dirty="0">
                  <a:latin typeface="微软雅黑" pitchFamily="34" charset="-122"/>
                  <a:ea typeface="微软雅黑" pitchFamily="34" charset="-122"/>
                </a:rPr>
                <a:t>内有</a:t>
              </a: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个或</a:t>
              </a: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个以上顾客到达的概率可以忽略不计，即</a:t>
              </a:r>
            </a:p>
          </p:txBody>
        </p:sp>
        <p:graphicFrame>
          <p:nvGraphicFramePr>
            <p:cNvPr id="13" name="对象 12">
              <a:extLst>
                <a:ext uri="{FF2B5EF4-FFF2-40B4-BE49-F238E27FC236}">
                  <a16:creationId xmlns:a16="http://schemas.microsoft.com/office/drawing/2014/main" id="{B5D7E734-112A-4BE3-9800-E48B6BBC8950}"/>
                </a:ext>
              </a:extLst>
            </p:cNvPr>
            <p:cNvGraphicFramePr>
              <a:graphicFrameLocks noChangeAspect="1"/>
            </p:cNvGraphicFramePr>
            <p:nvPr>
              <p:extLst>
                <p:ext uri="{D42A27DB-BD31-4B8C-83A1-F6EECF244321}">
                  <p14:modId xmlns:p14="http://schemas.microsoft.com/office/powerpoint/2010/main" val="3085509397"/>
                </p:ext>
              </p:extLst>
            </p:nvPr>
          </p:nvGraphicFramePr>
          <p:xfrm>
            <a:off x="2614399" y="4771135"/>
            <a:ext cx="2533650" cy="784225"/>
          </p:xfrm>
          <a:graphic>
            <a:graphicData uri="http://schemas.openxmlformats.org/presentationml/2006/ole">
              <mc:AlternateContent xmlns:mc="http://schemas.openxmlformats.org/markup-compatibility/2006">
                <mc:Choice xmlns:v="urn:schemas-microsoft-com:vml" Requires="v">
                  <p:oleObj name="Equation" r:id="rId4" imgW="1384200" imgH="431640" progId="Equation.DSMT4">
                    <p:embed/>
                  </p:oleObj>
                </mc:Choice>
                <mc:Fallback>
                  <p:oleObj name="Equation" r:id="rId4" imgW="1384200" imgH="431640" progId="Equation.DSMT4">
                    <p:embed/>
                    <p:pic>
                      <p:nvPicPr>
                        <p:cNvPr id="10" name="对象 9">
                          <a:extLst>
                            <a:ext uri="{FF2B5EF4-FFF2-40B4-BE49-F238E27FC236}">
                              <a16:creationId xmlns:a16="http://schemas.microsoft.com/office/drawing/2014/main" id="{F0C8DD23-6B8E-492E-BEC5-C44D6424E794}"/>
                            </a:ext>
                          </a:extLst>
                        </p:cNvPr>
                        <p:cNvPicPr>
                          <a:picLocks noChangeAspect="1" noChangeArrowheads="1"/>
                        </p:cNvPicPr>
                        <p:nvPr/>
                      </p:nvPicPr>
                      <p:blipFill>
                        <a:blip r:embed="rId5"/>
                        <a:srcRect/>
                        <a:stretch>
                          <a:fillRect/>
                        </a:stretch>
                      </p:blipFill>
                      <p:spPr bwMode="auto">
                        <a:xfrm>
                          <a:off x="2614399" y="4771135"/>
                          <a:ext cx="2533650" cy="784225"/>
                        </a:xfrm>
                        <a:prstGeom prst="rect">
                          <a:avLst/>
                        </a:prstGeom>
                        <a:noFill/>
                      </p:spPr>
                    </p:pic>
                  </p:oleObj>
                </mc:Fallback>
              </mc:AlternateContent>
            </a:graphicData>
          </a:graphic>
        </p:graphicFrame>
      </p:grpSp>
      <p:grpSp>
        <p:nvGrpSpPr>
          <p:cNvPr id="7" name="组合 6">
            <a:extLst>
              <a:ext uri="{FF2B5EF4-FFF2-40B4-BE49-F238E27FC236}">
                <a16:creationId xmlns:a16="http://schemas.microsoft.com/office/drawing/2014/main" id="{D0A75F9E-1443-46EA-9D23-F2DED56D76A3}"/>
              </a:ext>
            </a:extLst>
          </p:cNvPr>
          <p:cNvGrpSpPr/>
          <p:nvPr/>
        </p:nvGrpSpPr>
        <p:grpSpPr>
          <a:xfrm>
            <a:off x="683568" y="5589240"/>
            <a:ext cx="8280920" cy="560474"/>
            <a:chOff x="683568" y="5589240"/>
            <a:chExt cx="8280920" cy="560474"/>
          </a:xfrm>
        </p:grpSpPr>
        <p:sp>
          <p:nvSpPr>
            <p:cNvPr id="14" name="Rectangle 3">
              <a:extLst>
                <a:ext uri="{FF2B5EF4-FFF2-40B4-BE49-F238E27FC236}">
                  <a16:creationId xmlns:a16="http://schemas.microsoft.com/office/drawing/2014/main" id="{02BDF6C4-FFE7-4893-AB0D-5DF31D5924FE}"/>
                </a:ext>
              </a:extLst>
            </p:cNvPr>
            <p:cNvSpPr>
              <a:spLocks noChangeArrowheads="1"/>
            </p:cNvSpPr>
            <p:nvPr/>
          </p:nvSpPr>
          <p:spPr bwMode="auto">
            <a:xfrm>
              <a:off x="683568" y="5589240"/>
              <a:ext cx="828092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latin typeface="微软雅黑" pitchFamily="34" charset="-122"/>
                  <a:ea typeface="微软雅黑" pitchFamily="34" charset="-122"/>
                </a:rPr>
                <a:t>由于泊松流的平稳性，可记</a:t>
              </a:r>
            </a:p>
          </p:txBody>
        </p:sp>
        <p:graphicFrame>
          <p:nvGraphicFramePr>
            <p:cNvPr id="15" name="对象 14">
              <a:extLst>
                <a:ext uri="{FF2B5EF4-FFF2-40B4-BE49-F238E27FC236}">
                  <a16:creationId xmlns:a16="http://schemas.microsoft.com/office/drawing/2014/main" id="{A485BCBC-B52B-447F-8D0A-C33FD7018BA5}"/>
                </a:ext>
              </a:extLst>
            </p:cNvPr>
            <p:cNvGraphicFramePr>
              <a:graphicFrameLocks noChangeAspect="1"/>
            </p:cNvGraphicFramePr>
            <p:nvPr>
              <p:extLst>
                <p:ext uri="{D42A27DB-BD31-4B8C-83A1-F6EECF244321}">
                  <p14:modId xmlns:p14="http://schemas.microsoft.com/office/powerpoint/2010/main" val="2082512513"/>
                </p:ext>
              </p:extLst>
            </p:nvPr>
          </p:nvGraphicFramePr>
          <p:xfrm>
            <a:off x="4537918" y="5687752"/>
            <a:ext cx="3346450" cy="461962"/>
          </p:xfrm>
          <a:graphic>
            <a:graphicData uri="http://schemas.openxmlformats.org/presentationml/2006/ole">
              <mc:AlternateContent xmlns:mc="http://schemas.openxmlformats.org/markup-compatibility/2006">
                <mc:Choice xmlns:v="urn:schemas-microsoft-com:vml" Requires="v">
                  <p:oleObj name="Equation" r:id="rId6" imgW="1828800" imgH="253800" progId="Equation.DSMT4">
                    <p:embed/>
                  </p:oleObj>
                </mc:Choice>
                <mc:Fallback>
                  <p:oleObj name="Equation" r:id="rId6" imgW="1828800" imgH="253800" progId="Equation.DSMT4">
                    <p:embed/>
                    <p:pic>
                      <p:nvPicPr>
                        <p:cNvPr id="13" name="对象 12">
                          <a:extLst>
                            <a:ext uri="{FF2B5EF4-FFF2-40B4-BE49-F238E27FC236}">
                              <a16:creationId xmlns:a16="http://schemas.microsoft.com/office/drawing/2014/main" id="{B5D7E734-112A-4BE3-9800-E48B6BBC8950}"/>
                            </a:ext>
                          </a:extLst>
                        </p:cNvPr>
                        <p:cNvPicPr>
                          <a:picLocks noChangeAspect="1" noChangeArrowheads="1"/>
                        </p:cNvPicPr>
                        <p:nvPr/>
                      </p:nvPicPr>
                      <p:blipFill>
                        <a:blip r:embed="rId7"/>
                        <a:srcRect/>
                        <a:stretch>
                          <a:fillRect/>
                        </a:stretch>
                      </p:blipFill>
                      <p:spPr bwMode="auto">
                        <a:xfrm>
                          <a:off x="4537918" y="5687752"/>
                          <a:ext cx="3346450" cy="461962"/>
                        </a:xfrm>
                        <a:prstGeom prst="rect">
                          <a:avLst/>
                        </a:prstGeom>
                        <a:noFill/>
                      </p:spPr>
                    </p:pic>
                  </p:oleObj>
                </mc:Fallback>
              </mc:AlternateContent>
            </a:graphicData>
          </a:graphic>
        </p:graphicFrame>
      </p:grpSp>
      <p:sp>
        <p:nvSpPr>
          <p:cNvPr id="9" name="页脚占位符 8">
            <a:extLst>
              <a:ext uri="{FF2B5EF4-FFF2-40B4-BE49-F238E27FC236}">
                <a16:creationId xmlns:a16="http://schemas.microsoft.com/office/drawing/2014/main" id="{69A1E5D1-D444-492A-983B-D06B429D9944}"/>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505587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D84F160E-FFB8-45C6-9333-2A8DD944FC9F}" type="datetime1">
              <a:rPr lang="zh-CN" altLang="en-US" smtClean="0"/>
              <a:t>2022/11/23</a:t>
            </a:fld>
            <a:endParaRPr lang="zh-CN" altLang="en-US"/>
          </a:p>
        </p:txBody>
      </p:sp>
      <p:sp>
        <p:nvSpPr>
          <p:cNvPr id="6" name="Rectangle 5">
            <a:extLst>
              <a:ext uri="{FF2B5EF4-FFF2-40B4-BE49-F238E27FC236}">
                <a16:creationId xmlns:a16="http://schemas.microsoft.com/office/drawing/2014/main" id="{3E7BEC1B-88F1-4645-8BB3-A664AAD5D2AC}"/>
              </a:ext>
            </a:extLst>
          </p:cNvPr>
          <p:cNvSpPr>
            <a:spLocks noChangeArrowheads="1"/>
          </p:cNvSpPr>
          <p:nvPr/>
        </p:nvSpPr>
        <p:spPr bwMode="auto">
          <a:xfrm>
            <a:off x="263576" y="476672"/>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一、泊松流与泊松分布</a:t>
            </a:r>
          </a:p>
        </p:txBody>
      </p:sp>
      <p:sp>
        <p:nvSpPr>
          <p:cNvPr id="8" name="Rectangle 6">
            <a:extLst>
              <a:ext uri="{FF2B5EF4-FFF2-40B4-BE49-F238E27FC236}">
                <a16:creationId xmlns:a16="http://schemas.microsoft.com/office/drawing/2014/main" id="{55B0A396-6090-4F7E-95CE-6118D8FA5BD5}"/>
              </a:ext>
            </a:extLst>
          </p:cNvPr>
          <p:cNvSpPr>
            <a:spLocks noChangeArrowheads="1"/>
          </p:cNvSpPr>
          <p:nvPr/>
        </p:nvSpPr>
        <p:spPr bwMode="auto">
          <a:xfrm>
            <a:off x="357158" y="933344"/>
            <a:ext cx="62865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en-US" sz="2400" dirty="0">
                <a:solidFill>
                  <a:srgbClr val="FF0000"/>
                </a:solidFill>
                <a:latin typeface="微软雅黑" pitchFamily="34" charset="-122"/>
                <a:ea typeface="微软雅黑" pitchFamily="34" charset="-122"/>
              </a:rPr>
              <a:t>2. </a:t>
            </a:r>
            <a:r>
              <a:rPr lang="zh-CN" altLang="en-US" sz="2400" dirty="0">
                <a:solidFill>
                  <a:srgbClr val="FF0000"/>
                </a:solidFill>
                <a:latin typeface="微软雅黑" pitchFamily="34" charset="-122"/>
                <a:ea typeface="微软雅黑" pitchFamily="34" charset="-122"/>
              </a:rPr>
              <a:t>泊松分布</a:t>
            </a:r>
            <a:endParaRPr lang="en-US" altLang="en-US" sz="2400" dirty="0">
              <a:solidFill>
                <a:srgbClr val="FF0000"/>
              </a:solidFill>
              <a:latin typeface="微软雅黑" pitchFamily="34" charset="-122"/>
              <a:ea typeface="微软雅黑" pitchFamily="34" charset="-122"/>
            </a:endParaRPr>
          </a:p>
        </p:txBody>
      </p:sp>
      <p:grpSp>
        <p:nvGrpSpPr>
          <p:cNvPr id="9" name="组合 8">
            <a:extLst>
              <a:ext uri="{FF2B5EF4-FFF2-40B4-BE49-F238E27FC236}">
                <a16:creationId xmlns:a16="http://schemas.microsoft.com/office/drawing/2014/main" id="{4DCFC560-26B1-4EC4-B5A7-084D90C4F58C}"/>
              </a:ext>
            </a:extLst>
          </p:cNvPr>
          <p:cNvGrpSpPr/>
          <p:nvPr/>
        </p:nvGrpSpPr>
        <p:grpSpPr>
          <a:xfrm>
            <a:off x="683568" y="1625490"/>
            <a:ext cx="8280920" cy="2243050"/>
            <a:chOff x="683568" y="1625490"/>
            <a:chExt cx="8280920" cy="2243050"/>
          </a:xfrm>
        </p:grpSpPr>
        <p:sp>
          <p:nvSpPr>
            <p:cNvPr id="11" name="Rectangle 3">
              <a:extLst>
                <a:ext uri="{FF2B5EF4-FFF2-40B4-BE49-F238E27FC236}">
                  <a16:creationId xmlns:a16="http://schemas.microsoft.com/office/drawing/2014/main" id="{2AEFCE2C-3767-4C1F-8D46-6476F44DDB49}"/>
                </a:ext>
              </a:extLst>
            </p:cNvPr>
            <p:cNvSpPr>
              <a:spLocks noChangeArrowheads="1"/>
            </p:cNvSpPr>
            <p:nvPr/>
          </p:nvSpPr>
          <p:spPr bwMode="auto">
            <a:xfrm>
              <a:off x="683568" y="1625490"/>
              <a:ext cx="8280920" cy="22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zh-CN" altLang="en-US" sz="2400" dirty="0">
                  <a:latin typeface="微软雅黑" pitchFamily="34" charset="-122"/>
                  <a:ea typeface="微软雅黑" pitchFamily="34" charset="-122"/>
                </a:rPr>
                <a:t>若 </a:t>
              </a:r>
              <a:r>
                <a:rPr lang="en-US" altLang="zh-CN" sz="2400" dirty="0">
                  <a:latin typeface="微软雅黑" pitchFamily="34" charset="-122"/>
                  <a:ea typeface="微软雅黑" pitchFamily="34" charset="-122"/>
                </a:rPr>
                <a:t>N(t)</a:t>
              </a:r>
              <a:r>
                <a:rPr lang="zh-CN" altLang="en-US" sz="2400" dirty="0">
                  <a:latin typeface="微软雅黑" pitchFamily="34" charset="-122"/>
                  <a:ea typeface="微软雅黑" pitchFamily="34" charset="-122"/>
                </a:rPr>
                <a:t>为一个泊松流，则有</a:t>
              </a:r>
            </a:p>
            <a:p>
              <a:pPr>
                <a:lnSpc>
                  <a:spcPct val="150000"/>
                </a:lnSpc>
              </a:pPr>
              <a:r>
                <a:rPr lang="zh-CN" altLang="en-US" sz="2400" dirty="0">
                  <a:latin typeface="微软雅黑" pitchFamily="34" charset="-122"/>
                  <a:ea typeface="微软雅黑" pitchFamily="34" charset="-122"/>
                </a:rPr>
                <a:t> </a:t>
              </a:r>
            </a:p>
            <a:p>
              <a:pPr>
                <a:lnSpc>
                  <a:spcPct val="150000"/>
                </a:lnSpc>
              </a:pPr>
              <a:r>
                <a:rPr lang="zh-CN" altLang="en-US" sz="2400" dirty="0">
                  <a:latin typeface="微软雅黑" pitchFamily="34" charset="-122"/>
                  <a:ea typeface="微软雅黑" pitchFamily="34" charset="-122"/>
                </a:rPr>
                <a:t>称</a:t>
              </a:r>
              <a:r>
                <a:rPr lang="en-US" altLang="zh-CN" sz="2400" dirty="0">
                  <a:latin typeface="微软雅黑" pitchFamily="34" charset="-122"/>
                  <a:ea typeface="微软雅黑" pitchFamily="34" charset="-122"/>
                </a:rPr>
                <a:t>N(t)</a:t>
              </a:r>
              <a:r>
                <a:rPr lang="zh-CN" altLang="en-US" sz="2400" dirty="0">
                  <a:latin typeface="微软雅黑" pitchFamily="34" charset="-122"/>
                  <a:ea typeface="微软雅黑" pitchFamily="34" charset="-122"/>
                </a:rPr>
                <a:t>服从参数为 </a:t>
              </a:r>
              <a:r>
                <a:rPr lang="el-GR" altLang="zh-CN" sz="2400" dirty="0">
                  <a:latin typeface="微软雅黑" pitchFamily="34" charset="-122"/>
                  <a:ea typeface="微软雅黑" pitchFamily="34" charset="-122"/>
                </a:rPr>
                <a:t>λ</a:t>
              </a:r>
              <a:r>
                <a:rPr lang="en-US" altLang="zh-CN" sz="2400" dirty="0">
                  <a:latin typeface="微软雅黑" pitchFamily="34" charset="-122"/>
                  <a:ea typeface="微软雅黑" pitchFamily="34" charset="-122"/>
                </a:rPr>
                <a:t>t </a:t>
              </a:r>
              <a:r>
                <a:rPr lang="zh-CN" altLang="en-US" sz="2400" dirty="0">
                  <a:latin typeface="微软雅黑" pitchFamily="34" charset="-122"/>
                  <a:ea typeface="微软雅黑" pitchFamily="34" charset="-122"/>
                </a:rPr>
                <a:t>的泊松分布，其数学期望和方差均为</a:t>
              </a:r>
              <a:r>
                <a:rPr lang="el-GR" altLang="zh-CN" sz="2400" dirty="0">
                  <a:latin typeface="微软雅黑" pitchFamily="34" charset="-122"/>
                  <a:ea typeface="微软雅黑" pitchFamily="34" charset="-122"/>
                </a:rPr>
                <a:t>λ</a:t>
              </a:r>
              <a:r>
                <a:rPr lang="en-US" altLang="zh-CN" sz="2400" dirty="0">
                  <a:latin typeface="微软雅黑" pitchFamily="34" charset="-122"/>
                  <a:ea typeface="微软雅黑" pitchFamily="34" charset="-122"/>
                </a:rPr>
                <a:t>t</a:t>
              </a:r>
              <a:r>
                <a:rPr lang="zh-CN" altLang="en-US" sz="2400" dirty="0">
                  <a:latin typeface="微软雅黑" pitchFamily="34" charset="-122"/>
                  <a:ea typeface="微软雅黑" pitchFamily="34" charset="-122"/>
                </a:rPr>
                <a:t>，即                                。</a:t>
              </a:r>
            </a:p>
          </p:txBody>
        </p:sp>
        <p:graphicFrame>
          <p:nvGraphicFramePr>
            <p:cNvPr id="10" name="对象 9">
              <a:extLst>
                <a:ext uri="{FF2B5EF4-FFF2-40B4-BE49-F238E27FC236}">
                  <a16:creationId xmlns:a16="http://schemas.microsoft.com/office/drawing/2014/main" id="{F0C8DD23-6B8E-492E-BEC5-C44D6424E794}"/>
                </a:ext>
              </a:extLst>
            </p:cNvPr>
            <p:cNvGraphicFramePr>
              <a:graphicFrameLocks noChangeAspect="1"/>
            </p:cNvGraphicFramePr>
            <p:nvPr>
              <p:extLst>
                <p:ext uri="{D42A27DB-BD31-4B8C-83A1-F6EECF244321}">
                  <p14:modId xmlns:p14="http://schemas.microsoft.com/office/powerpoint/2010/main" val="1793587132"/>
                </p:ext>
              </p:extLst>
            </p:nvPr>
          </p:nvGraphicFramePr>
          <p:xfrm>
            <a:off x="1552798" y="2162944"/>
            <a:ext cx="5251450" cy="762000"/>
          </p:xfrm>
          <a:graphic>
            <a:graphicData uri="http://schemas.openxmlformats.org/presentationml/2006/ole">
              <mc:AlternateContent xmlns:mc="http://schemas.openxmlformats.org/markup-compatibility/2006">
                <mc:Choice xmlns:v="urn:schemas-microsoft-com:vml" Requires="v">
                  <p:oleObj name="Equation" r:id="rId2" imgW="2869920" imgH="419040" progId="Equation.DSMT4">
                    <p:embed/>
                  </p:oleObj>
                </mc:Choice>
                <mc:Fallback>
                  <p:oleObj name="Equation" r:id="rId2" imgW="2869920" imgH="419040" progId="Equation.DSMT4">
                    <p:embed/>
                    <p:pic>
                      <p:nvPicPr>
                        <p:cNvPr id="10" name="对象 9">
                          <a:extLst>
                            <a:ext uri="{FF2B5EF4-FFF2-40B4-BE49-F238E27FC236}">
                              <a16:creationId xmlns:a16="http://schemas.microsoft.com/office/drawing/2014/main" id="{F0C8DD23-6B8E-492E-BEC5-C44D6424E794}"/>
                            </a:ext>
                          </a:extLst>
                        </p:cNvPr>
                        <p:cNvPicPr>
                          <a:picLocks noChangeAspect="1" noChangeArrowheads="1"/>
                        </p:cNvPicPr>
                        <p:nvPr/>
                      </p:nvPicPr>
                      <p:blipFill>
                        <a:blip r:embed="rId3"/>
                        <a:srcRect/>
                        <a:stretch>
                          <a:fillRect/>
                        </a:stretch>
                      </p:blipFill>
                      <p:spPr bwMode="auto">
                        <a:xfrm>
                          <a:off x="1552798" y="2162944"/>
                          <a:ext cx="5251450" cy="762000"/>
                        </a:xfrm>
                        <a:prstGeom prst="rect">
                          <a:avLst/>
                        </a:prstGeom>
                        <a:noFill/>
                      </p:spPr>
                    </p:pic>
                  </p:oleObj>
                </mc:Fallback>
              </mc:AlternateContent>
            </a:graphicData>
          </a:graphic>
        </p:graphicFrame>
        <p:graphicFrame>
          <p:nvGraphicFramePr>
            <p:cNvPr id="16" name="对象 15">
              <a:extLst>
                <a:ext uri="{FF2B5EF4-FFF2-40B4-BE49-F238E27FC236}">
                  <a16:creationId xmlns:a16="http://schemas.microsoft.com/office/drawing/2014/main" id="{F9A35B7A-2134-483F-9E94-11E21BC170D6}"/>
                </a:ext>
              </a:extLst>
            </p:cNvPr>
            <p:cNvGraphicFramePr>
              <a:graphicFrameLocks noChangeAspect="1"/>
            </p:cNvGraphicFramePr>
            <p:nvPr>
              <p:extLst>
                <p:ext uri="{D42A27DB-BD31-4B8C-83A1-F6EECF244321}">
                  <p14:modId xmlns:p14="http://schemas.microsoft.com/office/powerpoint/2010/main" val="3826030796"/>
                </p:ext>
              </p:extLst>
            </p:nvPr>
          </p:nvGraphicFramePr>
          <p:xfrm>
            <a:off x="1127040" y="3400114"/>
            <a:ext cx="2765425" cy="461963"/>
          </p:xfrm>
          <a:graphic>
            <a:graphicData uri="http://schemas.openxmlformats.org/presentationml/2006/ole">
              <mc:AlternateContent xmlns:mc="http://schemas.openxmlformats.org/markup-compatibility/2006">
                <mc:Choice xmlns:v="urn:schemas-microsoft-com:vml" Requires="v">
                  <p:oleObj name="Equation" r:id="rId4" imgW="1511280" imgH="253800" progId="Equation.DSMT4">
                    <p:embed/>
                  </p:oleObj>
                </mc:Choice>
                <mc:Fallback>
                  <p:oleObj name="Equation" r:id="rId4" imgW="1511280" imgH="253800" progId="Equation.DSMT4">
                    <p:embed/>
                    <p:pic>
                      <p:nvPicPr>
                        <p:cNvPr id="15" name="对象 14">
                          <a:extLst>
                            <a:ext uri="{FF2B5EF4-FFF2-40B4-BE49-F238E27FC236}">
                              <a16:creationId xmlns:a16="http://schemas.microsoft.com/office/drawing/2014/main" id="{A485BCBC-B52B-447F-8D0A-C33FD7018BA5}"/>
                            </a:ext>
                          </a:extLst>
                        </p:cNvPr>
                        <p:cNvPicPr>
                          <a:picLocks noChangeAspect="1" noChangeArrowheads="1"/>
                        </p:cNvPicPr>
                        <p:nvPr/>
                      </p:nvPicPr>
                      <p:blipFill>
                        <a:blip r:embed="rId5"/>
                        <a:srcRect/>
                        <a:stretch>
                          <a:fillRect/>
                        </a:stretch>
                      </p:blipFill>
                      <p:spPr bwMode="auto">
                        <a:xfrm>
                          <a:off x="1127040" y="3400114"/>
                          <a:ext cx="2765425" cy="461963"/>
                        </a:xfrm>
                        <a:prstGeom prst="rect">
                          <a:avLst/>
                        </a:prstGeom>
                        <a:noFill/>
                      </p:spPr>
                    </p:pic>
                  </p:oleObj>
                </mc:Fallback>
              </mc:AlternateContent>
            </a:graphicData>
          </a:graphic>
        </p:graphicFrame>
      </p:grpSp>
      <p:sp>
        <p:nvSpPr>
          <p:cNvPr id="2" name="页脚占位符 1">
            <a:extLst>
              <a:ext uri="{FF2B5EF4-FFF2-40B4-BE49-F238E27FC236}">
                <a16:creationId xmlns:a16="http://schemas.microsoft.com/office/drawing/2014/main" id="{BEB3256E-91B8-4714-9AF8-D89FF02032A9}"/>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465737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0DD198B7-CA1B-4944-845F-34ECD7520C91}" type="datetime1">
              <a:rPr lang="zh-CN" altLang="en-US" smtClean="0"/>
              <a:t>2022/11/23</a:t>
            </a:fld>
            <a:endParaRPr lang="zh-CN" altLang="en-US"/>
          </a:p>
        </p:txBody>
      </p:sp>
      <p:sp>
        <p:nvSpPr>
          <p:cNvPr id="6" name="Rectangle 5">
            <a:extLst>
              <a:ext uri="{FF2B5EF4-FFF2-40B4-BE49-F238E27FC236}">
                <a16:creationId xmlns:a16="http://schemas.microsoft.com/office/drawing/2014/main" id="{3E7BEC1B-88F1-4645-8BB3-A664AAD5D2AC}"/>
              </a:ext>
            </a:extLst>
          </p:cNvPr>
          <p:cNvSpPr>
            <a:spLocks noChangeArrowheads="1"/>
          </p:cNvSpPr>
          <p:nvPr/>
        </p:nvSpPr>
        <p:spPr bwMode="auto">
          <a:xfrm>
            <a:off x="263576" y="476672"/>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二、负指数分布</a:t>
            </a:r>
          </a:p>
        </p:txBody>
      </p:sp>
      <p:grpSp>
        <p:nvGrpSpPr>
          <p:cNvPr id="2" name="组合 1">
            <a:extLst>
              <a:ext uri="{FF2B5EF4-FFF2-40B4-BE49-F238E27FC236}">
                <a16:creationId xmlns:a16="http://schemas.microsoft.com/office/drawing/2014/main" id="{497B32EA-7C92-405C-ACF7-E2E6CFCCDCD5}"/>
              </a:ext>
            </a:extLst>
          </p:cNvPr>
          <p:cNvGrpSpPr/>
          <p:nvPr/>
        </p:nvGrpSpPr>
        <p:grpSpPr>
          <a:xfrm>
            <a:off x="683568" y="980728"/>
            <a:ext cx="8280920" cy="3110135"/>
            <a:chOff x="683568" y="980728"/>
            <a:chExt cx="8280920" cy="3110135"/>
          </a:xfrm>
        </p:grpSpPr>
        <p:sp>
          <p:nvSpPr>
            <p:cNvPr id="11" name="Rectangle 3">
              <a:extLst>
                <a:ext uri="{FF2B5EF4-FFF2-40B4-BE49-F238E27FC236}">
                  <a16:creationId xmlns:a16="http://schemas.microsoft.com/office/drawing/2014/main" id="{2AEFCE2C-3767-4C1F-8D46-6476F44DDB49}"/>
                </a:ext>
              </a:extLst>
            </p:cNvPr>
            <p:cNvSpPr>
              <a:spLocks noChangeArrowheads="1"/>
            </p:cNvSpPr>
            <p:nvPr/>
          </p:nvSpPr>
          <p:spPr bwMode="auto">
            <a:xfrm>
              <a:off x="683568" y="980728"/>
              <a:ext cx="8280920" cy="2797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zh-CN" altLang="en-US" sz="2400" dirty="0">
                  <a:latin typeface="微软雅黑" pitchFamily="34" charset="-122"/>
                  <a:ea typeface="微软雅黑" pitchFamily="34" charset="-122"/>
                </a:rPr>
                <a:t>用 </a:t>
              </a:r>
              <a:r>
                <a:rPr lang="en-US" altLang="zh-CN" sz="2400" dirty="0">
                  <a:latin typeface="微软雅黑" pitchFamily="34" charset="-122"/>
                  <a:ea typeface="微软雅黑" pitchFamily="34" charset="-122"/>
                </a:rPr>
                <a:t>T </a:t>
              </a:r>
              <a:r>
                <a:rPr lang="zh-CN" altLang="en-US" sz="2400" dirty="0">
                  <a:latin typeface="微软雅黑" pitchFamily="34" charset="-122"/>
                  <a:ea typeface="微软雅黑" pitchFamily="34" charset="-122"/>
                </a:rPr>
                <a:t>表示顾客相继到达的时间间隔，其分布函数记为        。当顾客流 </a:t>
              </a:r>
              <a:r>
                <a:rPr lang="en-US" altLang="zh-CN" sz="2400" dirty="0">
                  <a:latin typeface="微软雅黑" pitchFamily="34" charset="-122"/>
                  <a:ea typeface="微软雅黑" pitchFamily="34" charset="-122"/>
                </a:rPr>
                <a:t>N(t) </a:t>
              </a:r>
              <a:r>
                <a:rPr lang="zh-CN" altLang="en-US" sz="2400" dirty="0">
                  <a:latin typeface="微软雅黑" pitchFamily="34" charset="-122"/>
                  <a:ea typeface="微软雅黑" pitchFamily="34" charset="-122"/>
                </a:rPr>
                <a:t>是泊松流时，有</a:t>
              </a:r>
            </a:p>
            <a:p>
              <a:pPr>
                <a:lnSpc>
                  <a:spcPct val="150000"/>
                </a:lnSpc>
              </a:pPr>
              <a:r>
                <a:rPr lang="zh-CN" altLang="en-US" sz="2400" dirty="0">
                  <a:latin typeface="微软雅黑" pitchFamily="34" charset="-122"/>
                  <a:ea typeface="微软雅黑" pitchFamily="34" charset="-122"/>
                </a:rPr>
                <a:t> </a:t>
              </a:r>
            </a:p>
            <a:p>
              <a:pPr>
                <a:lnSpc>
                  <a:spcPct val="150000"/>
                </a:lnSpc>
              </a:pPr>
              <a:r>
                <a:rPr lang="zh-CN" altLang="en-US" sz="2400" dirty="0">
                  <a:latin typeface="微软雅黑" pitchFamily="34" charset="-122"/>
                  <a:ea typeface="微软雅黑" pitchFamily="34" charset="-122"/>
                </a:rPr>
                <a:t>从而可得 </a:t>
              </a:r>
              <a:r>
                <a:rPr lang="en-US" altLang="zh-CN" sz="2400" dirty="0">
                  <a:latin typeface="微软雅黑" pitchFamily="34" charset="-122"/>
                  <a:ea typeface="微软雅黑" pitchFamily="34" charset="-122"/>
                </a:rPr>
                <a:t>T </a:t>
              </a:r>
              <a:r>
                <a:rPr lang="zh-CN" altLang="en-US" sz="2400" dirty="0">
                  <a:latin typeface="微软雅黑" pitchFamily="34" charset="-122"/>
                  <a:ea typeface="微软雅黑" pitchFamily="34" charset="-122"/>
                </a:rPr>
                <a:t>的概率密度函数为</a:t>
              </a:r>
            </a:p>
            <a:p>
              <a:pPr>
                <a:lnSpc>
                  <a:spcPct val="150000"/>
                </a:lnSpc>
              </a:pPr>
              <a:r>
                <a:rPr lang="zh-CN" altLang="en-US" sz="2400" dirty="0">
                  <a:latin typeface="微软雅黑" pitchFamily="34" charset="-122"/>
                  <a:ea typeface="微软雅黑" pitchFamily="34" charset="-122"/>
                </a:rPr>
                <a:t> </a:t>
              </a:r>
              <a:endParaRPr lang="en-US" altLang="zh-CN" sz="2400" dirty="0">
                <a:latin typeface="微软雅黑" pitchFamily="34" charset="-122"/>
                <a:ea typeface="微软雅黑" pitchFamily="34" charset="-122"/>
              </a:endParaRPr>
            </a:p>
          </p:txBody>
        </p:sp>
        <p:graphicFrame>
          <p:nvGraphicFramePr>
            <p:cNvPr id="10" name="对象 9">
              <a:extLst>
                <a:ext uri="{FF2B5EF4-FFF2-40B4-BE49-F238E27FC236}">
                  <a16:creationId xmlns:a16="http://schemas.microsoft.com/office/drawing/2014/main" id="{F0C8DD23-6B8E-492E-BEC5-C44D6424E794}"/>
                </a:ext>
              </a:extLst>
            </p:cNvPr>
            <p:cNvGraphicFramePr>
              <a:graphicFrameLocks noChangeAspect="1"/>
            </p:cNvGraphicFramePr>
            <p:nvPr>
              <p:extLst>
                <p:ext uri="{D42A27DB-BD31-4B8C-83A1-F6EECF244321}">
                  <p14:modId xmlns:p14="http://schemas.microsoft.com/office/powerpoint/2010/main" val="2312942066"/>
                </p:ext>
              </p:extLst>
            </p:nvPr>
          </p:nvGraphicFramePr>
          <p:xfrm>
            <a:off x="1389063" y="2198762"/>
            <a:ext cx="6367462" cy="438150"/>
          </p:xfrm>
          <a:graphic>
            <a:graphicData uri="http://schemas.openxmlformats.org/presentationml/2006/ole">
              <mc:AlternateContent xmlns:mc="http://schemas.openxmlformats.org/markup-compatibility/2006">
                <mc:Choice xmlns:v="urn:schemas-microsoft-com:vml" Requires="v">
                  <p:oleObj name="Equation" r:id="rId2" imgW="3479760" imgH="241200" progId="Equation.DSMT4">
                    <p:embed/>
                  </p:oleObj>
                </mc:Choice>
                <mc:Fallback>
                  <p:oleObj name="Equation" r:id="rId2" imgW="3479760" imgH="241200" progId="Equation.DSMT4">
                    <p:embed/>
                    <p:pic>
                      <p:nvPicPr>
                        <p:cNvPr id="10" name="对象 9">
                          <a:extLst>
                            <a:ext uri="{FF2B5EF4-FFF2-40B4-BE49-F238E27FC236}">
                              <a16:creationId xmlns:a16="http://schemas.microsoft.com/office/drawing/2014/main" id="{F0C8DD23-6B8E-492E-BEC5-C44D6424E794}"/>
                            </a:ext>
                          </a:extLst>
                        </p:cNvPr>
                        <p:cNvPicPr>
                          <a:picLocks noChangeAspect="1" noChangeArrowheads="1"/>
                        </p:cNvPicPr>
                        <p:nvPr/>
                      </p:nvPicPr>
                      <p:blipFill>
                        <a:blip r:embed="rId3"/>
                        <a:srcRect/>
                        <a:stretch>
                          <a:fillRect/>
                        </a:stretch>
                      </p:blipFill>
                      <p:spPr bwMode="auto">
                        <a:xfrm>
                          <a:off x="1389063" y="2198762"/>
                          <a:ext cx="6367462" cy="438150"/>
                        </a:xfrm>
                        <a:prstGeom prst="rect">
                          <a:avLst/>
                        </a:prstGeom>
                        <a:noFill/>
                      </p:spPr>
                    </p:pic>
                  </p:oleObj>
                </mc:Fallback>
              </mc:AlternateContent>
            </a:graphicData>
          </a:graphic>
        </p:graphicFrame>
        <p:graphicFrame>
          <p:nvGraphicFramePr>
            <p:cNvPr id="16" name="对象 15">
              <a:extLst>
                <a:ext uri="{FF2B5EF4-FFF2-40B4-BE49-F238E27FC236}">
                  <a16:creationId xmlns:a16="http://schemas.microsoft.com/office/drawing/2014/main" id="{F9A35B7A-2134-483F-9E94-11E21BC170D6}"/>
                </a:ext>
              </a:extLst>
            </p:cNvPr>
            <p:cNvGraphicFramePr>
              <a:graphicFrameLocks noChangeAspect="1"/>
            </p:cNvGraphicFramePr>
            <p:nvPr>
              <p:extLst>
                <p:ext uri="{D42A27DB-BD31-4B8C-83A1-F6EECF244321}">
                  <p14:modId xmlns:p14="http://schemas.microsoft.com/office/powerpoint/2010/main" val="1652232300"/>
                </p:ext>
              </p:extLst>
            </p:nvPr>
          </p:nvGraphicFramePr>
          <p:xfrm>
            <a:off x="2347314" y="3212976"/>
            <a:ext cx="2463800" cy="877887"/>
          </p:xfrm>
          <a:graphic>
            <a:graphicData uri="http://schemas.openxmlformats.org/presentationml/2006/ole">
              <mc:AlternateContent xmlns:mc="http://schemas.openxmlformats.org/markup-compatibility/2006">
                <mc:Choice xmlns:v="urn:schemas-microsoft-com:vml" Requires="v">
                  <p:oleObj name="Equation" r:id="rId4" imgW="1346040" imgH="482400" progId="Equation.DSMT4">
                    <p:embed/>
                  </p:oleObj>
                </mc:Choice>
                <mc:Fallback>
                  <p:oleObj name="Equation" r:id="rId4" imgW="1346040" imgH="482400" progId="Equation.DSMT4">
                    <p:embed/>
                    <p:pic>
                      <p:nvPicPr>
                        <p:cNvPr id="16" name="对象 15">
                          <a:extLst>
                            <a:ext uri="{FF2B5EF4-FFF2-40B4-BE49-F238E27FC236}">
                              <a16:creationId xmlns:a16="http://schemas.microsoft.com/office/drawing/2014/main" id="{F9A35B7A-2134-483F-9E94-11E21BC170D6}"/>
                            </a:ext>
                          </a:extLst>
                        </p:cNvPr>
                        <p:cNvPicPr>
                          <a:picLocks noChangeAspect="1" noChangeArrowheads="1"/>
                        </p:cNvPicPr>
                        <p:nvPr/>
                      </p:nvPicPr>
                      <p:blipFill>
                        <a:blip r:embed="rId5"/>
                        <a:srcRect/>
                        <a:stretch>
                          <a:fillRect/>
                        </a:stretch>
                      </p:blipFill>
                      <p:spPr bwMode="auto">
                        <a:xfrm>
                          <a:off x="2347314" y="3212976"/>
                          <a:ext cx="2463800" cy="877887"/>
                        </a:xfrm>
                        <a:prstGeom prst="rect">
                          <a:avLst/>
                        </a:prstGeom>
                        <a:noFill/>
                      </p:spPr>
                    </p:pic>
                  </p:oleObj>
                </mc:Fallback>
              </mc:AlternateContent>
            </a:graphicData>
          </a:graphic>
        </p:graphicFrame>
        <p:graphicFrame>
          <p:nvGraphicFramePr>
            <p:cNvPr id="12" name="对象 11">
              <a:extLst>
                <a:ext uri="{FF2B5EF4-FFF2-40B4-BE49-F238E27FC236}">
                  <a16:creationId xmlns:a16="http://schemas.microsoft.com/office/drawing/2014/main" id="{085A1850-C0F7-430C-806A-757E5C08A9BC}"/>
                </a:ext>
              </a:extLst>
            </p:cNvPr>
            <p:cNvGraphicFramePr>
              <a:graphicFrameLocks noChangeAspect="1"/>
            </p:cNvGraphicFramePr>
            <p:nvPr>
              <p:extLst>
                <p:ext uri="{D42A27DB-BD31-4B8C-83A1-F6EECF244321}">
                  <p14:modId xmlns:p14="http://schemas.microsoft.com/office/powerpoint/2010/main" val="1987395448"/>
                </p:ext>
              </p:extLst>
            </p:nvPr>
          </p:nvGraphicFramePr>
          <p:xfrm>
            <a:off x="7881565" y="1124744"/>
            <a:ext cx="650875" cy="415925"/>
          </p:xfrm>
          <a:graphic>
            <a:graphicData uri="http://schemas.openxmlformats.org/presentationml/2006/ole">
              <mc:AlternateContent xmlns:mc="http://schemas.openxmlformats.org/markup-compatibility/2006">
                <mc:Choice xmlns:v="urn:schemas-microsoft-com:vml" Requires="v">
                  <p:oleObj name="Equation" r:id="rId6" imgW="355320" imgH="228600" progId="Equation.DSMT4">
                    <p:embed/>
                  </p:oleObj>
                </mc:Choice>
                <mc:Fallback>
                  <p:oleObj name="Equation" r:id="rId6" imgW="355320" imgH="228600" progId="Equation.DSMT4">
                    <p:embed/>
                    <p:pic>
                      <p:nvPicPr>
                        <p:cNvPr id="10" name="对象 9">
                          <a:extLst>
                            <a:ext uri="{FF2B5EF4-FFF2-40B4-BE49-F238E27FC236}">
                              <a16:creationId xmlns:a16="http://schemas.microsoft.com/office/drawing/2014/main" id="{F0C8DD23-6B8E-492E-BEC5-C44D6424E794}"/>
                            </a:ext>
                          </a:extLst>
                        </p:cNvPr>
                        <p:cNvPicPr>
                          <a:picLocks noChangeAspect="1" noChangeArrowheads="1"/>
                        </p:cNvPicPr>
                        <p:nvPr/>
                      </p:nvPicPr>
                      <p:blipFill>
                        <a:blip r:embed="rId7"/>
                        <a:srcRect/>
                        <a:stretch>
                          <a:fillRect/>
                        </a:stretch>
                      </p:blipFill>
                      <p:spPr bwMode="auto">
                        <a:xfrm>
                          <a:off x="7881565" y="1124744"/>
                          <a:ext cx="650875" cy="415925"/>
                        </a:xfrm>
                        <a:prstGeom prst="rect">
                          <a:avLst/>
                        </a:prstGeom>
                        <a:noFill/>
                      </p:spPr>
                    </p:pic>
                  </p:oleObj>
                </mc:Fallback>
              </mc:AlternateContent>
            </a:graphicData>
          </a:graphic>
        </p:graphicFrame>
      </p:grpSp>
      <p:sp>
        <p:nvSpPr>
          <p:cNvPr id="13" name="Rectangle 3">
            <a:extLst>
              <a:ext uri="{FF2B5EF4-FFF2-40B4-BE49-F238E27FC236}">
                <a16:creationId xmlns:a16="http://schemas.microsoft.com/office/drawing/2014/main" id="{64E3A8CD-2060-4439-B4A5-2B159D3D1645}"/>
              </a:ext>
            </a:extLst>
          </p:cNvPr>
          <p:cNvSpPr>
            <a:spLocks noChangeArrowheads="1"/>
          </p:cNvSpPr>
          <p:nvPr/>
        </p:nvSpPr>
        <p:spPr bwMode="auto">
          <a:xfrm>
            <a:off x="683568" y="4044204"/>
            <a:ext cx="8280920" cy="168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zh-CN" altLang="en-US" sz="2400" dirty="0">
                <a:latin typeface="微软雅黑" pitchFamily="34" charset="-122"/>
                <a:ea typeface="微软雅黑" pitchFamily="34" charset="-122"/>
              </a:rPr>
              <a:t>称 </a:t>
            </a:r>
            <a:r>
              <a:rPr lang="en-US" altLang="zh-CN" sz="2400" dirty="0">
                <a:latin typeface="微软雅黑" pitchFamily="34" charset="-122"/>
                <a:ea typeface="微软雅黑" pitchFamily="34" charset="-122"/>
              </a:rPr>
              <a:t>T </a:t>
            </a:r>
            <a:r>
              <a:rPr lang="zh-CN" altLang="en-US" sz="2400" dirty="0">
                <a:latin typeface="微软雅黑" pitchFamily="34" charset="-122"/>
                <a:ea typeface="微软雅黑" pitchFamily="34" charset="-122"/>
              </a:rPr>
              <a:t>服从参数为 </a:t>
            </a:r>
            <a:r>
              <a:rPr lang="el-GR" altLang="zh-CN" sz="2400" dirty="0">
                <a:latin typeface="微软雅黑" pitchFamily="34" charset="-122"/>
                <a:ea typeface="微软雅黑" pitchFamily="34" charset="-122"/>
              </a:rPr>
              <a:t>λ</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的负指数分布。</a:t>
            </a:r>
            <a:r>
              <a:rPr lang="el-GR" altLang="zh-CN" sz="2400" dirty="0">
                <a:latin typeface="微软雅黑" pitchFamily="34" charset="-122"/>
                <a:ea typeface="微软雅黑" pitchFamily="34" charset="-122"/>
              </a:rPr>
              <a:t> λ</a:t>
            </a:r>
            <a:r>
              <a:rPr lang="en-US" altLang="zh-CN" sz="2400" dirty="0">
                <a:latin typeface="微软雅黑" pitchFamily="34" charset="-122"/>
                <a:ea typeface="微软雅黑" pitchFamily="34" charset="-122"/>
              </a:rPr>
              <a:t>&gt;0</a:t>
            </a:r>
            <a:r>
              <a:rPr lang="zh-CN" altLang="en-US" sz="2400" dirty="0">
                <a:latin typeface="微软雅黑" pitchFamily="34" charset="-122"/>
                <a:ea typeface="微软雅黑" pitchFamily="34" charset="-122"/>
              </a:rPr>
              <a:t> 表示单位时间内平均到达的顾客数，</a:t>
            </a:r>
            <a:r>
              <a:rPr lang="en-US" altLang="zh-CN" sz="2400" dirty="0">
                <a:latin typeface="微软雅黑" pitchFamily="34" charset="-122"/>
                <a:ea typeface="微软雅黑" pitchFamily="34" charset="-122"/>
              </a:rPr>
              <a:t>T</a:t>
            </a:r>
            <a:r>
              <a:rPr lang="zh-CN" altLang="en-US" sz="2400" dirty="0">
                <a:latin typeface="微软雅黑" pitchFamily="34" charset="-122"/>
                <a:ea typeface="微软雅黑" pitchFamily="34" charset="-122"/>
              </a:rPr>
              <a:t> 的数学期望 </a:t>
            </a:r>
            <a:r>
              <a:rPr lang="en-US" altLang="zh-CN" sz="2400" dirty="0">
                <a:latin typeface="微软雅黑" pitchFamily="34" charset="-122"/>
                <a:ea typeface="微软雅黑" pitchFamily="34" charset="-122"/>
              </a:rPr>
              <a:t>E(T)=1/</a:t>
            </a:r>
            <a:r>
              <a:rPr lang="el-GR" altLang="zh-CN" sz="2400" dirty="0">
                <a:latin typeface="微软雅黑" pitchFamily="34" charset="-122"/>
                <a:ea typeface="微软雅黑" pitchFamily="34" charset="-122"/>
              </a:rPr>
              <a:t> λ</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表示顾客相继到达的平均时间间隔。</a:t>
            </a:r>
          </a:p>
        </p:txBody>
      </p:sp>
      <p:sp>
        <p:nvSpPr>
          <p:cNvPr id="3" name="页脚占位符 2">
            <a:extLst>
              <a:ext uri="{FF2B5EF4-FFF2-40B4-BE49-F238E27FC236}">
                <a16:creationId xmlns:a16="http://schemas.microsoft.com/office/drawing/2014/main" id="{D1371177-4B53-4320-B930-BC4D5516E9D6}"/>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615883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E481EDA3-FB33-44E3-855F-43A043243688}" type="datetime1">
              <a:rPr lang="zh-CN" altLang="en-US" smtClean="0"/>
              <a:t>2022/11/23</a:t>
            </a:fld>
            <a:endParaRPr lang="zh-CN" altLang="en-US"/>
          </a:p>
        </p:txBody>
      </p:sp>
      <p:sp>
        <p:nvSpPr>
          <p:cNvPr id="6" name="Rectangle 5">
            <a:extLst>
              <a:ext uri="{FF2B5EF4-FFF2-40B4-BE49-F238E27FC236}">
                <a16:creationId xmlns:a16="http://schemas.microsoft.com/office/drawing/2014/main" id="{3E7BEC1B-88F1-4645-8BB3-A664AAD5D2AC}"/>
              </a:ext>
            </a:extLst>
          </p:cNvPr>
          <p:cNvSpPr>
            <a:spLocks noChangeArrowheads="1"/>
          </p:cNvSpPr>
          <p:nvPr/>
        </p:nvSpPr>
        <p:spPr bwMode="auto">
          <a:xfrm>
            <a:off x="263576" y="476672"/>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三、爱尔朗分布</a:t>
            </a:r>
          </a:p>
        </p:txBody>
      </p:sp>
      <p:grpSp>
        <p:nvGrpSpPr>
          <p:cNvPr id="2" name="组合 1">
            <a:extLst>
              <a:ext uri="{FF2B5EF4-FFF2-40B4-BE49-F238E27FC236}">
                <a16:creationId xmlns:a16="http://schemas.microsoft.com/office/drawing/2014/main" id="{497B32EA-7C92-405C-ACF7-E2E6CFCCDCD5}"/>
              </a:ext>
            </a:extLst>
          </p:cNvPr>
          <p:cNvGrpSpPr/>
          <p:nvPr/>
        </p:nvGrpSpPr>
        <p:grpSpPr>
          <a:xfrm>
            <a:off x="683568" y="980728"/>
            <a:ext cx="8280920" cy="2448272"/>
            <a:chOff x="683568" y="980728"/>
            <a:chExt cx="8280920" cy="2448272"/>
          </a:xfrm>
        </p:grpSpPr>
        <p:sp>
          <p:nvSpPr>
            <p:cNvPr id="11" name="Rectangle 3">
              <a:extLst>
                <a:ext uri="{FF2B5EF4-FFF2-40B4-BE49-F238E27FC236}">
                  <a16:creationId xmlns:a16="http://schemas.microsoft.com/office/drawing/2014/main" id="{2AEFCE2C-3767-4C1F-8D46-6476F44DDB49}"/>
                </a:ext>
              </a:extLst>
            </p:cNvPr>
            <p:cNvSpPr>
              <a:spLocks noChangeArrowheads="1"/>
            </p:cNvSpPr>
            <p:nvPr/>
          </p:nvSpPr>
          <p:spPr bwMode="auto">
            <a:xfrm>
              <a:off x="683568" y="980728"/>
              <a:ext cx="8280920"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zh-CN" altLang="en-US" sz="2400" dirty="0">
                  <a:latin typeface="微软雅黑" pitchFamily="34" charset="-122"/>
                  <a:ea typeface="微软雅黑" pitchFamily="34" charset="-122"/>
                </a:rPr>
                <a:t>设                相互独立且同服从参数为 </a:t>
              </a:r>
              <a:r>
                <a:rPr lang="el-GR" altLang="zh-CN" sz="2400" dirty="0">
                  <a:latin typeface="微软雅黑" pitchFamily="34" charset="-122"/>
                  <a:ea typeface="微软雅黑" pitchFamily="34" charset="-122"/>
                </a:rPr>
                <a:t>λ</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的指数分布，则     </a:t>
              </a:r>
              <a:endParaRPr lang="en-US" altLang="zh-CN" sz="2400" dirty="0">
                <a:latin typeface="微软雅黑" pitchFamily="34" charset="-122"/>
                <a:ea typeface="微软雅黑" pitchFamily="34" charset="-122"/>
              </a:endParaRPr>
            </a:p>
            <a:p>
              <a:pPr>
                <a:lnSpc>
                  <a:spcPct val="150000"/>
                </a:lnSpc>
              </a:pP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服从 </a:t>
              </a:r>
              <a:r>
                <a:rPr lang="en-US" altLang="zh-CN" sz="2400" dirty="0">
                  <a:latin typeface="微软雅黑" pitchFamily="34" charset="-122"/>
                  <a:ea typeface="微软雅黑" pitchFamily="34" charset="-122"/>
                </a:rPr>
                <a:t>k </a:t>
              </a:r>
              <a:r>
                <a:rPr lang="zh-CN" altLang="en-US" sz="2400" dirty="0">
                  <a:latin typeface="微软雅黑" pitchFamily="34" charset="-122"/>
                  <a:ea typeface="微软雅黑" pitchFamily="34" charset="-122"/>
                </a:rPr>
                <a:t>阶爱尔朗分布，其密度函数为</a:t>
              </a:r>
              <a:endParaRPr lang="en-US" altLang="zh-CN" sz="2400" dirty="0">
                <a:latin typeface="微软雅黑" pitchFamily="34" charset="-122"/>
                <a:ea typeface="微软雅黑" pitchFamily="34" charset="-122"/>
              </a:endParaRPr>
            </a:p>
          </p:txBody>
        </p:sp>
        <p:graphicFrame>
          <p:nvGraphicFramePr>
            <p:cNvPr id="10" name="对象 9">
              <a:extLst>
                <a:ext uri="{FF2B5EF4-FFF2-40B4-BE49-F238E27FC236}">
                  <a16:creationId xmlns:a16="http://schemas.microsoft.com/office/drawing/2014/main" id="{F0C8DD23-6B8E-492E-BEC5-C44D6424E794}"/>
                </a:ext>
              </a:extLst>
            </p:cNvPr>
            <p:cNvGraphicFramePr>
              <a:graphicFrameLocks noChangeAspect="1"/>
            </p:cNvGraphicFramePr>
            <p:nvPr>
              <p:extLst>
                <p:ext uri="{D42A27DB-BD31-4B8C-83A1-F6EECF244321}">
                  <p14:modId xmlns:p14="http://schemas.microsoft.com/office/powerpoint/2010/main" val="129862627"/>
                </p:ext>
              </p:extLst>
            </p:nvPr>
          </p:nvGraphicFramePr>
          <p:xfrm>
            <a:off x="761117" y="1479395"/>
            <a:ext cx="1068388" cy="784225"/>
          </p:xfrm>
          <a:graphic>
            <a:graphicData uri="http://schemas.openxmlformats.org/presentationml/2006/ole">
              <mc:AlternateContent xmlns:mc="http://schemas.openxmlformats.org/markup-compatibility/2006">
                <mc:Choice xmlns:v="urn:schemas-microsoft-com:vml" Requires="v">
                  <p:oleObj name="Equation" r:id="rId2" imgW="583920" imgH="431640" progId="Equation.DSMT4">
                    <p:embed/>
                  </p:oleObj>
                </mc:Choice>
                <mc:Fallback>
                  <p:oleObj name="Equation" r:id="rId2" imgW="583920" imgH="431640" progId="Equation.DSMT4">
                    <p:embed/>
                    <p:pic>
                      <p:nvPicPr>
                        <p:cNvPr id="10" name="对象 9">
                          <a:extLst>
                            <a:ext uri="{FF2B5EF4-FFF2-40B4-BE49-F238E27FC236}">
                              <a16:creationId xmlns:a16="http://schemas.microsoft.com/office/drawing/2014/main" id="{F0C8DD23-6B8E-492E-BEC5-C44D6424E794}"/>
                            </a:ext>
                          </a:extLst>
                        </p:cNvPr>
                        <p:cNvPicPr>
                          <a:picLocks noChangeAspect="1" noChangeArrowheads="1"/>
                        </p:cNvPicPr>
                        <p:nvPr/>
                      </p:nvPicPr>
                      <p:blipFill>
                        <a:blip r:embed="rId3"/>
                        <a:srcRect/>
                        <a:stretch>
                          <a:fillRect/>
                        </a:stretch>
                      </p:blipFill>
                      <p:spPr bwMode="auto">
                        <a:xfrm>
                          <a:off x="761117" y="1479395"/>
                          <a:ext cx="1068388" cy="784225"/>
                        </a:xfrm>
                        <a:prstGeom prst="rect">
                          <a:avLst/>
                        </a:prstGeom>
                        <a:noFill/>
                      </p:spPr>
                    </p:pic>
                  </p:oleObj>
                </mc:Fallback>
              </mc:AlternateContent>
            </a:graphicData>
          </a:graphic>
        </p:graphicFrame>
        <p:graphicFrame>
          <p:nvGraphicFramePr>
            <p:cNvPr id="16" name="对象 15">
              <a:extLst>
                <a:ext uri="{FF2B5EF4-FFF2-40B4-BE49-F238E27FC236}">
                  <a16:creationId xmlns:a16="http://schemas.microsoft.com/office/drawing/2014/main" id="{F9A35B7A-2134-483F-9E94-11E21BC170D6}"/>
                </a:ext>
              </a:extLst>
            </p:cNvPr>
            <p:cNvGraphicFramePr>
              <a:graphicFrameLocks noChangeAspect="1"/>
            </p:cNvGraphicFramePr>
            <p:nvPr>
              <p:extLst>
                <p:ext uri="{D42A27DB-BD31-4B8C-83A1-F6EECF244321}">
                  <p14:modId xmlns:p14="http://schemas.microsoft.com/office/powerpoint/2010/main" val="2386122985"/>
                </p:ext>
              </p:extLst>
            </p:nvPr>
          </p:nvGraphicFramePr>
          <p:xfrm>
            <a:off x="2220913" y="2135188"/>
            <a:ext cx="3278187" cy="1293812"/>
          </p:xfrm>
          <a:graphic>
            <a:graphicData uri="http://schemas.openxmlformats.org/presentationml/2006/ole">
              <mc:AlternateContent xmlns:mc="http://schemas.openxmlformats.org/markup-compatibility/2006">
                <mc:Choice xmlns:v="urn:schemas-microsoft-com:vml" Requires="v">
                  <p:oleObj name="Equation" r:id="rId4" imgW="1790640" imgH="711000" progId="Equation.DSMT4">
                    <p:embed/>
                  </p:oleObj>
                </mc:Choice>
                <mc:Fallback>
                  <p:oleObj name="Equation" r:id="rId4" imgW="1790640" imgH="711000" progId="Equation.DSMT4">
                    <p:embed/>
                    <p:pic>
                      <p:nvPicPr>
                        <p:cNvPr id="16" name="对象 15">
                          <a:extLst>
                            <a:ext uri="{FF2B5EF4-FFF2-40B4-BE49-F238E27FC236}">
                              <a16:creationId xmlns:a16="http://schemas.microsoft.com/office/drawing/2014/main" id="{F9A35B7A-2134-483F-9E94-11E21BC170D6}"/>
                            </a:ext>
                          </a:extLst>
                        </p:cNvPr>
                        <p:cNvPicPr>
                          <a:picLocks noChangeAspect="1" noChangeArrowheads="1"/>
                        </p:cNvPicPr>
                        <p:nvPr/>
                      </p:nvPicPr>
                      <p:blipFill>
                        <a:blip r:embed="rId5"/>
                        <a:srcRect/>
                        <a:stretch>
                          <a:fillRect/>
                        </a:stretch>
                      </p:blipFill>
                      <p:spPr bwMode="auto">
                        <a:xfrm>
                          <a:off x="2220913" y="2135188"/>
                          <a:ext cx="3278187" cy="1293812"/>
                        </a:xfrm>
                        <a:prstGeom prst="rect">
                          <a:avLst/>
                        </a:prstGeom>
                        <a:noFill/>
                      </p:spPr>
                    </p:pic>
                  </p:oleObj>
                </mc:Fallback>
              </mc:AlternateContent>
            </a:graphicData>
          </a:graphic>
        </p:graphicFrame>
        <p:graphicFrame>
          <p:nvGraphicFramePr>
            <p:cNvPr id="12" name="对象 11">
              <a:extLst>
                <a:ext uri="{FF2B5EF4-FFF2-40B4-BE49-F238E27FC236}">
                  <a16:creationId xmlns:a16="http://schemas.microsoft.com/office/drawing/2014/main" id="{085A1850-C0F7-430C-806A-757E5C08A9BC}"/>
                </a:ext>
              </a:extLst>
            </p:cNvPr>
            <p:cNvGraphicFramePr>
              <a:graphicFrameLocks noChangeAspect="1"/>
            </p:cNvGraphicFramePr>
            <p:nvPr>
              <p:extLst>
                <p:ext uri="{D42A27DB-BD31-4B8C-83A1-F6EECF244321}">
                  <p14:modId xmlns:p14="http://schemas.microsoft.com/office/powerpoint/2010/main" val="2260034561"/>
                </p:ext>
              </p:extLst>
            </p:nvPr>
          </p:nvGraphicFramePr>
          <p:xfrm>
            <a:off x="1136204" y="1127042"/>
            <a:ext cx="1301750" cy="415925"/>
          </p:xfrm>
          <a:graphic>
            <a:graphicData uri="http://schemas.openxmlformats.org/presentationml/2006/ole">
              <mc:AlternateContent xmlns:mc="http://schemas.openxmlformats.org/markup-compatibility/2006">
                <mc:Choice xmlns:v="urn:schemas-microsoft-com:vml" Requires="v">
                  <p:oleObj name="Equation" r:id="rId6" imgW="711000" imgH="228600" progId="Equation.DSMT4">
                    <p:embed/>
                  </p:oleObj>
                </mc:Choice>
                <mc:Fallback>
                  <p:oleObj name="Equation" r:id="rId6" imgW="711000" imgH="228600" progId="Equation.DSMT4">
                    <p:embed/>
                    <p:pic>
                      <p:nvPicPr>
                        <p:cNvPr id="12" name="对象 11">
                          <a:extLst>
                            <a:ext uri="{FF2B5EF4-FFF2-40B4-BE49-F238E27FC236}">
                              <a16:creationId xmlns:a16="http://schemas.microsoft.com/office/drawing/2014/main" id="{085A1850-C0F7-430C-806A-757E5C08A9BC}"/>
                            </a:ext>
                          </a:extLst>
                        </p:cNvPr>
                        <p:cNvPicPr>
                          <a:picLocks noChangeAspect="1" noChangeArrowheads="1"/>
                        </p:cNvPicPr>
                        <p:nvPr/>
                      </p:nvPicPr>
                      <p:blipFill>
                        <a:blip r:embed="rId7"/>
                        <a:srcRect/>
                        <a:stretch>
                          <a:fillRect/>
                        </a:stretch>
                      </p:blipFill>
                      <p:spPr bwMode="auto">
                        <a:xfrm>
                          <a:off x="1136204" y="1127042"/>
                          <a:ext cx="1301750" cy="415925"/>
                        </a:xfrm>
                        <a:prstGeom prst="rect">
                          <a:avLst/>
                        </a:prstGeom>
                        <a:noFill/>
                      </p:spPr>
                    </p:pic>
                  </p:oleObj>
                </mc:Fallback>
              </mc:AlternateContent>
            </a:graphicData>
          </a:graphic>
        </p:graphicFrame>
      </p:grpSp>
      <p:grpSp>
        <p:nvGrpSpPr>
          <p:cNvPr id="3" name="组合 2">
            <a:extLst>
              <a:ext uri="{FF2B5EF4-FFF2-40B4-BE49-F238E27FC236}">
                <a16:creationId xmlns:a16="http://schemas.microsoft.com/office/drawing/2014/main" id="{81BC9C40-8814-4E26-A1DD-60C29EB1E457}"/>
              </a:ext>
            </a:extLst>
          </p:cNvPr>
          <p:cNvGrpSpPr/>
          <p:nvPr/>
        </p:nvGrpSpPr>
        <p:grpSpPr>
          <a:xfrm>
            <a:off x="683568" y="3501008"/>
            <a:ext cx="8280920" cy="738766"/>
            <a:chOff x="683568" y="4044204"/>
            <a:chExt cx="8280920" cy="738766"/>
          </a:xfrm>
        </p:grpSpPr>
        <p:sp>
          <p:nvSpPr>
            <p:cNvPr id="13" name="Rectangle 3">
              <a:extLst>
                <a:ext uri="{FF2B5EF4-FFF2-40B4-BE49-F238E27FC236}">
                  <a16:creationId xmlns:a16="http://schemas.microsoft.com/office/drawing/2014/main" id="{64E3A8CD-2060-4439-B4A5-2B159D3D1645}"/>
                </a:ext>
              </a:extLst>
            </p:cNvPr>
            <p:cNvSpPr>
              <a:spLocks noChangeArrowheads="1"/>
            </p:cNvSpPr>
            <p:nvPr/>
          </p:nvSpPr>
          <p:spPr bwMode="auto">
            <a:xfrm>
              <a:off x="683568" y="4044204"/>
              <a:ext cx="8280920"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T</a:t>
              </a:r>
              <a:r>
                <a:rPr lang="zh-CN" altLang="en-US" sz="2400" dirty="0">
                  <a:latin typeface="微软雅黑" pitchFamily="34" charset="-122"/>
                  <a:ea typeface="微软雅黑" pitchFamily="34" charset="-122"/>
                </a:rPr>
                <a:t> 的数学期望和方差分别为</a:t>
              </a:r>
            </a:p>
          </p:txBody>
        </p:sp>
        <p:graphicFrame>
          <p:nvGraphicFramePr>
            <p:cNvPr id="14" name="对象 13">
              <a:extLst>
                <a:ext uri="{FF2B5EF4-FFF2-40B4-BE49-F238E27FC236}">
                  <a16:creationId xmlns:a16="http://schemas.microsoft.com/office/drawing/2014/main" id="{1CDB220A-C11E-49B9-9FB9-4180F99555B5}"/>
                </a:ext>
              </a:extLst>
            </p:cNvPr>
            <p:cNvGraphicFramePr>
              <a:graphicFrameLocks noChangeAspect="1"/>
            </p:cNvGraphicFramePr>
            <p:nvPr>
              <p:extLst>
                <p:ext uri="{D42A27DB-BD31-4B8C-83A1-F6EECF244321}">
                  <p14:modId xmlns:p14="http://schemas.microsoft.com/office/powerpoint/2010/main" val="4180413674"/>
                </p:ext>
              </p:extLst>
            </p:nvPr>
          </p:nvGraphicFramePr>
          <p:xfrm>
            <a:off x="4388643" y="4067008"/>
            <a:ext cx="2487613" cy="715962"/>
          </p:xfrm>
          <a:graphic>
            <a:graphicData uri="http://schemas.openxmlformats.org/presentationml/2006/ole">
              <mc:AlternateContent xmlns:mc="http://schemas.openxmlformats.org/markup-compatibility/2006">
                <mc:Choice xmlns:v="urn:schemas-microsoft-com:vml" Requires="v">
                  <p:oleObj name="Equation" r:id="rId8" imgW="1358640" imgH="393480" progId="Equation.DSMT4">
                    <p:embed/>
                  </p:oleObj>
                </mc:Choice>
                <mc:Fallback>
                  <p:oleObj name="Equation" r:id="rId8" imgW="1358640" imgH="393480" progId="Equation.DSMT4">
                    <p:embed/>
                    <p:pic>
                      <p:nvPicPr>
                        <p:cNvPr id="16" name="对象 15">
                          <a:extLst>
                            <a:ext uri="{FF2B5EF4-FFF2-40B4-BE49-F238E27FC236}">
                              <a16:creationId xmlns:a16="http://schemas.microsoft.com/office/drawing/2014/main" id="{F9A35B7A-2134-483F-9E94-11E21BC170D6}"/>
                            </a:ext>
                          </a:extLst>
                        </p:cNvPr>
                        <p:cNvPicPr>
                          <a:picLocks noChangeAspect="1" noChangeArrowheads="1"/>
                        </p:cNvPicPr>
                        <p:nvPr/>
                      </p:nvPicPr>
                      <p:blipFill>
                        <a:blip r:embed="rId9"/>
                        <a:srcRect/>
                        <a:stretch>
                          <a:fillRect/>
                        </a:stretch>
                      </p:blipFill>
                      <p:spPr bwMode="auto">
                        <a:xfrm>
                          <a:off x="4388643" y="4067008"/>
                          <a:ext cx="2487613" cy="715962"/>
                        </a:xfrm>
                        <a:prstGeom prst="rect">
                          <a:avLst/>
                        </a:prstGeom>
                        <a:noFill/>
                      </p:spPr>
                    </p:pic>
                  </p:oleObj>
                </mc:Fallback>
              </mc:AlternateContent>
            </a:graphicData>
          </a:graphic>
        </p:graphicFrame>
      </p:grpSp>
      <p:sp>
        <p:nvSpPr>
          <p:cNvPr id="15" name="Rectangle 3">
            <a:extLst>
              <a:ext uri="{FF2B5EF4-FFF2-40B4-BE49-F238E27FC236}">
                <a16:creationId xmlns:a16="http://schemas.microsoft.com/office/drawing/2014/main" id="{46C2F9A2-B642-4611-893D-24361F9CD0F7}"/>
              </a:ext>
            </a:extLst>
          </p:cNvPr>
          <p:cNvSpPr>
            <a:spLocks noChangeArrowheads="1"/>
          </p:cNvSpPr>
          <p:nvPr/>
        </p:nvSpPr>
        <p:spPr bwMode="auto">
          <a:xfrm>
            <a:off x="683568" y="4432119"/>
            <a:ext cx="8280920" cy="168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zh-CN" altLang="en-US" sz="2400" dirty="0">
                <a:latin typeface="微软雅黑" pitchFamily="34" charset="-122"/>
                <a:ea typeface="微软雅黑" pitchFamily="34" charset="-122"/>
              </a:rPr>
              <a:t>对于多服务台的排队系统，设 </a:t>
            </a:r>
            <a:r>
              <a:rPr lang="en-US" altLang="zh-CN" sz="2400" dirty="0">
                <a:latin typeface="微软雅黑" pitchFamily="34" charset="-122"/>
                <a:ea typeface="微软雅黑" pitchFamily="34" charset="-122"/>
              </a:rPr>
              <a:t>k </a:t>
            </a:r>
            <a:r>
              <a:rPr lang="zh-CN" altLang="en-US" sz="2400" dirty="0">
                <a:latin typeface="微软雅黑" pitchFamily="34" charset="-122"/>
                <a:ea typeface="微软雅黑" pitchFamily="34" charset="-122"/>
              </a:rPr>
              <a:t>个服务台是串联的，每个服务台对顾客的服务时间相互独立，并且同服从于参数为 </a:t>
            </a:r>
            <a:r>
              <a:rPr lang="el-GR" altLang="zh-CN" sz="2400" dirty="0">
                <a:latin typeface="微软雅黑" pitchFamily="34" charset="-122"/>
                <a:ea typeface="微软雅黑" pitchFamily="34" charset="-122"/>
              </a:rPr>
              <a:t>μ</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的指数分布，则顾客接受服务的总时间服从 </a:t>
            </a:r>
            <a:r>
              <a:rPr lang="en-US" altLang="zh-CN" sz="2400" dirty="0">
                <a:latin typeface="微软雅黑" pitchFamily="34" charset="-122"/>
                <a:ea typeface="微软雅黑" pitchFamily="34" charset="-122"/>
              </a:rPr>
              <a:t>k </a:t>
            </a:r>
            <a:r>
              <a:rPr lang="zh-CN" altLang="en-US" sz="2400" dirty="0">
                <a:latin typeface="微软雅黑" pitchFamily="34" charset="-122"/>
                <a:ea typeface="微软雅黑" pitchFamily="34" charset="-122"/>
              </a:rPr>
              <a:t>阶爱尔朗分布。</a:t>
            </a:r>
          </a:p>
        </p:txBody>
      </p:sp>
      <p:sp>
        <p:nvSpPr>
          <p:cNvPr id="7" name="页脚占位符 6">
            <a:extLst>
              <a:ext uri="{FF2B5EF4-FFF2-40B4-BE49-F238E27FC236}">
                <a16:creationId xmlns:a16="http://schemas.microsoft.com/office/drawing/2014/main" id="{FC07ACBB-994F-4B3A-8467-5962207DB9CA}"/>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385116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id="{2AEFCE2C-3767-4C1F-8D46-6476F44DDB49}"/>
              </a:ext>
            </a:extLst>
          </p:cNvPr>
          <p:cNvSpPr>
            <a:spLocks noChangeArrowheads="1"/>
          </p:cNvSpPr>
          <p:nvPr/>
        </p:nvSpPr>
        <p:spPr bwMode="auto">
          <a:xfrm>
            <a:off x="683568" y="3281674"/>
            <a:ext cx="8280920"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200" dirty="0">
                <a:latin typeface="微软雅黑" pitchFamily="34" charset="-122"/>
                <a:ea typeface="微软雅黑" pitchFamily="34" charset="-122"/>
              </a:rPr>
              <a:t>X</a:t>
            </a:r>
            <a:r>
              <a:rPr lang="zh-CN" altLang="en-US" sz="2200" dirty="0">
                <a:latin typeface="微软雅黑" pitchFamily="34" charset="-122"/>
                <a:ea typeface="微软雅黑" pitchFamily="34" charset="-122"/>
              </a:rPr>
              <a:t> 和</a:t>
            </a:r>
            <a:r>
              <a:rPr lang="en-US" altLang="zh-CN" sz="2200" dirty="0">
                <a:latin typeface="微软雅黑" pitchFamily="34" charset="-122"/>
                <a:ea typeface="微软雅黑" pitchFamily="34" charset="-122"/>
              </a:rPr>
              <a:t>Y</a:t>
            </a:r>
            <a:r>
              <a:rPr lang="zh-CN" altLang="en-US" sz="2200" dirty="0">
                <a:latin typeface="微软雅黑" pitchFamily="34" charset="-122"/>
                <a:ea typeface="微软雅黑" pitchFamily="34" charset="-122"/>
              </a:rPr>
              <a:t> 的取值通常有以下几种情况：</a:t>
            </a:r>
          </a:p>
        </p:txBody>
      </p:sp>
      <p:sp>
        <p:nvSpPr>
          <p:cNvPr id="113667" name="Text Box 2"/>
          <p:cNvSpPr txBox="1">
            <a:spLocks noChangeArrowheads="1"/>
          </p:cNvSpPr>
          <p:nvPr/>
        </p:nvSpPr>
        <p:spPr bwMode="auto">
          <a:xfrm>
            <a:off x="360042" y="548680"/>
            <a:ext cx="76683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eaLnBrk="0" hangingPunct="0">
              <a:spcBef>
                <a:spcPct val="50000"/>
              </a:spcBef>
              <a:defRPr kumimoji="1" sz="4000">
                <a:solidFill>
                  <a:schemeClr val="tx1"/>
                </a:solidFill>
                <a:latin typeface="Times New Roman" pitchFamily="18" charset="0"/>
                <a:ea typeface="楷体_GB2312" pitchFamily="49" charset="-122"/>
              </a:defRPr>
            </a:lvl1pPr>
            <a:lvl2pPr marL="742950" indent="-285750" algn="ctr" eaLnBrk="0" hangingPunct="0">
              <a:spcBef>
                <a:spcPct val="50000"/>
              </a:spcBef>
              <a:defRPr kumimoji="1" sz="4000">
                <a:solidFill>
                  <a:schemeClr val="tx1"/>
                </a:solidFill>
                <a:latin typeface="Times New Roman" pitchFamily="18" charset="0"/>
                <a:ea typeface="楷体_GB2312" pitchFamily="49" charset="-122"/>
              </a:defRPr>
            </a:lvl2pPr>
            <a:lvl3pPr marL="1143000" indent="-228600" algn="ctr" eaLnBrk="0" hangingPunct="0">
              <a:spcBef>
                <a:spcPct val="50000"/>
              </a:spcBef>
              <a:defRPr kumimoji="1" sz="4000">
                <a:solidFill>
                  <a:schemeClr val="tx1"/>
                </a:solidFill>
                <a:latin typeface="Times New Roman" pitchFamily="18" charset="0"/>
                <a:ea typeface="楷体_GB2312" pitchFamily="49" charset="-122"/>
              </a:defRPr>
            </a:lvl3pPr>
            <a:lvl4pPr marL="1600200" indent="-228600" algn="ctr" eaLnBrk="0" hangingPunct="0">
              <a:spcBef>
                <a:spcPct val="50000"/>
              </a:spcBef>
              <a:defRPr kumimoji="1" sz="4000">
                <a:solidFill>
                  <a:schemeClr val="tx1"/>
                </a:solidFill>
                <a:latin typeface="Times New Roman" pitchFamily="18" charset="0"/>
                <a:ea typeface="楷体_GB2312" pitchFamily="49" charset="-122"/>
              </a:defRPr>
            </a:lvl4pPr>
            <a:lvl5pPr marL="2057400" indent="-228600" algn="ctr" eaLnBrk="0" hangingPunct="0">
              <a:spcBef>
                <a:spcPct val="50000"/>
              </a:spcBef>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第三节   排队模型的标准形式</a:t>
            </a:r>
          </a:p>
        </p:txBody>
      </p:sp>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07B7A2A2-C467-4EC9-8436-0B77922B4FC1}" type="datetime1">
              <a:rPr lang="zh-CN" altLang="en-US" smtClean="0"/>
              <a:t>2022/11/23</a:t>
            </a:fld>
            <a:endParaRPr lang="zh-CN" altLang="en-US"/>
          </a:p>
        </p:txBody>
      </p:sp>
      <p:sp>
        <p:nvSpPr>
          <p:cNvPr id="9" name="Rectangle 3">
            <a:extLst>
              <a:ext uri="{FF2B5EF4-FFF2-40B4-BE49-F238E27FC236}">
                <a16:creationId xmlns:a16="http://schemas.microsoft.com/office/drawing/2014/main" id="{B8DBF894-BEF5-40CF-B297-6A6D69DAC938}"/>
              </a:ext>
            </a:extLst>
          </p:cNvPr>
          <p:cNvSpPr>
            <a:spLocks noChangeArrowheads="1"/>
          </p:cNvSpPr>
          <p:nvPr/>
        </p:nvSpPr>
        <p:spPr bwMode="auto">
          <a:xfrm>
            <a:off x="683569" y="1268760"/>
            <a:ext cx="8280920" cy="1936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200" dirty="0">
                <a:solidFill>
                  <a:srgbClr val="FF0000"/>
                </a:solidFill>
                <a:latin typeface="微软雅黑" pitchFamily="34" charset="-122"/>
                <a:ea typeface="微软雅黑" pitchFamily="34" charset="-122"/>
              </a:rPr>
              <a:t>排队模型的标准形式为 </a:t>
            </a:r>
            <a:r>
              <a:rPr lang="en-US" altLang="zh-CN" sz="2200" dirty="0">
                <a:solidFill>
                  <a:srgbClr val="FF0000"/>
                </a:solidFill>
                <a:latin typeface="微软雅黑" pitchFamily="34" charset="-122"/>
                <a:ea typeface="微软雅黑" pitchFamily="34" charset="-122"/>
              </a:rPr>
              <a:t>X/Y/Z/A/B/C</a:t>
            </a:r>
            <a:r>
              <a:rPr lang="zh-CN" altLang="en-US" sz="2200" dirty="0">
                <a:latin typeface="微软雅黑" pitchFamily="34" charset="-122"/>
                <a:ea typeface="微软雅黑" pitchFamily="34" charset="-122"/>
              </a:rPr>
              <a:t>，其中，</a:t>
            </a:r>
            <a:r>
              <a:rPr lang="en-US" altLang="zh-CN" sz="2200" dirty="0">
                <a:latin typeface="微软雅黑" pitchFamily="34" charset="-122"/>
                <a:ea typeface="微软雅黑" pitchFamily="34" charset="-122"/>
              </a:rPr>
              <a:t>X</a:t>
            </a:r>
            <a:r>
              <a:rPr lang="zh-CN" altLang="en-US" sz="2200" dirty="0">
                <a:latin typeface="微软雅黑" pitchFamily="34" charset="-122"/>
                <a:ea typeface="微软雅黑" pitchFamily="34" charset="-122"/>
              </a:rPr>
              <a:t>表示顾客相继到达的时间间隔的分布，</a:t>
            </a:r>
            <a:r>
              <a:rPr lang="en-US" altLang="zh-CN" sz="2200" dirty="0">
                <a:latin typeface="微软雅黑" pitchFamily="34" charset="-122"/>
                <a:ea typeface="微软雅黑" pitchFamily="34" charset="-122"/>
              </a:rPr>
              <a:t>Y</a:t>
            </a:r>
            <a:r>
              <a:rPr lang="zh-CN" altLang="en-US" sz="2200" dirty="0">
                <a:latin typeface="微软雅黑" pitchFamily="34" charset="-122"/>
                <a:ea typeface="微软雅黑" pitchFamily="34" charset="-122"/>
              </a:rPr>
              <a:t> 表示服务时间的分布，</a:t>
            </a:r>
            <a:r>
              <a:rPr lang="en-US" altLang="zh-CN" sz="2200" dirty="0">
                <a:latin typeface="微软雅黑" pitchFamily="34" charset="-122"/>
                <a:ea typeface="微软雅黑" pitchFamily="34" charset="-122"/>
              </a:rPr>
              <a:t>Z</a:t>
            </a:r>
            <a:r>
              <a:rPr lang="zh-CN" altLang="en-US" sz="2200" dirty="0">
                <a:latin typeface="微软雅黑" pitchFamily="34" charset="-122"/>
                <a:ea typeface="微软雅黑" pitchFamily="34" charset="-122"/>
              </a:rPr>
              <a:t> 表示服务台的个数，</a:t>
            </a:r>
            <a:r>
              <a:rPr lang="en-US" altLang="zh-CN" sz="2200" dirty="0">
                <a:latin typeface="微软雅黑" pitchFamily="34" charset="-122"/>
                <a:ea typeface="微软雅黑" pitchFamily="34" charset="-122"/>
              </a:rPr>
              <a:t>A</a:t>
            </a:r>
            <a:r>
              <a:rPr lang="zh-CN" altLang="en-US" sz="2200" dirty="0">
                <a:latin typeface="微软雅黑" pitchFamily="34" charset="-122"/>
                <a:ea typeface="微软雅黑" pitchFamily="34" charset="-122"/>
              </a:rPr>
              <a:t> 表示排队系统的容量限制，</a:t>
            </a:r>
            <a:r>
              <a:rPr lang="en-US" altLang="zh-CN" sz="2200" dirty="0">
                <a:latin typeface="微软雅黑" pitchFamily="34" charset="-122"/>
                <a:ea typeface="微软雅黑" pitchFamily="34" charset="-122"/>
              </a:rPr>
              <a:t>B</a:t>
            </a:r>
            <a:r>
              <a:rPr lang="zh-CN" altLang="en-US" sz="2200" dirty="0">
                <a:latin typeface="微软雅黑" pitchFamily="34" charset="-122"/>
                <a:ea typeface="微软雅黑" pitchFamily="34" charset="-122"/>
              </a:rPr>
              <a:t> 表示顾客源数目，</a:t>
            </a:r>
            <a:r>
              <a:rPr lang="en-US" altLang="zh-CN" sz="2200" dirty="0">
                <a:latin typeface="微软雅黑" pitchFamily="34" charset="-122"/>
                <a:ea typeface="微软雅黑" pitchFamily="34" charset="-122"/>
              </a:rPr>
              <a:t>C</a:t>
            </a:r>
            <a:r>
              <a:rPr lang="zh-CN" altLang="en-US" sz="2200" dirty="0">
                <a:latin typeface="微软雅黑" pitchFamily="34" charset="-122"/>
                <a:ea typeface="微软雅黑" pitchFamily="34" charset="-122"/>
              </a:rPr>
              <a:t> 表示服务规则，通常只考虑先到先服务规则。</a:t>
            </a:r>
          </a:p>
        </p:txBody>
      </p:sp>
      <p:sp>
        <p:nvSpPr>
          <p:cNvPr id="12" name="Rectangle 3">
            <a:extLst>
              <a:ext uri="{FF2B5EF4-FFF2-40B4-BE49-F238E27FC236}">
                <a16:creationId xmlns:a16="http://schemas.microsoft.com/office/drawing/2014/main" id="{E9BC407B-FB17-4D77-8BF9-F6570D3D7552}"/>
              </a:ext>
            </a:extLst>
          </p:cNvPr>
          <p:cNvSpPr>
            <a:spLocks noChangeArrowheads="1"/>
          </p:cNvSpPr>
          <p:nvPr/>
        </p:nvSpPr>
        <p:spPr bwMode="auto">
          <a:xfrm>
            <a:off x="683568" y="3789040"/>
            <a:ext cx="8280920"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200" dirty="0">
                <a:latin typeface="微软雅黑" pitchFamily="34" charset="-122"/>
                <a:ea typeface="微软雅黑" pitchFamily="34" charset="-122"/>
              </a:rPr>
              <a:t>1</a:t>
            </a:r>
            <a:r>
              <a:rPr lang="zh-CN" altLang="en-US" sz="2200" dirty="0">
                <a:latin typeface="微软雅黑" pitchFamily="34" charset="-122"/>
                <a:ea typeface="微软雅黑" pitchFamily="34" charset="-122"/>
              </a:rPr>
              <a:t>）</a:t>
            </a:r>
            <a:r>
              <a:rPr lang="en-US" altLang="zh-CN" sz="2200" dirty="0">
                <a:solidFill>
                  <a:srgbClr val="0000FF"/>
                </a:solidFill>
                <a:latin typeface="微软雅黑" pitchFamily="34" charset="-122"/>
                <a:ea typeface="微软雅黑" pitchFamily="34" charset="-122"/>
              </a:rPr>
              <a:t>M</a:t>
            </a:r>
            <a:r>
              <a:rPr lang="zh-CN" altLang="en-US" sz="2200" dirty="0">
                <a:latin typeface="微软雅黑" pitchFamily="34" charset="-122"/>
                <a:ea typeface="微软雅黑" pitchFamily="34" charset="-122"/>
              </a:rPr>
              <a:t> ：表示负指数分布。</a:t>
            </a:r>
          </a:p>
        </p:txBody>
      </p:sp>
      <p:sp>
        <p:nvSpPr>
          <p:cNvPr id="13" name="Rectangle 3">
            <a:extLst>
              <a:ext uri="{FF2B5EF4-FFF2-40B4-BE49-F238E27FC236}">
                <a16:creationId xmlns:a16="http://schemas.microsoft.com/office/drawing/2014/main" id="{7BA35F83-6741-422A-9F9C-FB5943DE7735}"/>
              </a:ext>
            </a:extLst>
          </p:cNvPr>
          <p:cNvSpPr>
            <a:spLocks noChangeArrowheads="1"/>
          </p:cNvSpPr>
          <p:nvPr/>
        </p:nvSpPr>
        <p:spPr bwMode="auto">
          <a:xfrm>
            <a:off x="683568" y="4282203"/>
            <a:ext cx="8280920"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200" dirty="0">
                <a:latin typeface="微软雅黑" pitchFamily="34" charset="-122"/>
                <a:ea typeface="微软雅黑" pitchFamily="34" charset="-122"/>
              </a:rPr>
              <a:t>2</a:t>
            </a:r>
            <a:r>
              <a:rPr lang="zh-CN" altLang="en-US" sz="2200" dirty="0">
                <a:latin typeface="微软雅黑" pitchFamily="34" charset="-122"/>
                <a:ea typeface="微软雅黑" pitchFamily="34" charset="-122"/>
              </a:rPr>
              <a:t>）</a:t>
            </a:r>
            <a:r>
              <a:rPr lang="en-US" altLang="zh-CN" sz="2200" dirty="0">
                <a:solidFill>
                  <a:srgbClr val="0000FF"/>
                </a:solidFill>
                <a:latin typeface="微软雅黑" pitchFamily="34" charset="-122"/>
                <a:ea typeface="微软雅黑" pitchFamily="34" charset="-122"/>
              </a:rPr>
              <a:t>D</a:t>
            </a:r>
            <a:r>
              <a:rPr lang="en-US" altLang="zh-CN" sz="2200" dirty="0">
                <a:latin typeface="微软雅黑" pitchFamily="34" charset="-122"/>
                <a:ea typeface="微软雅黑" pitchFamily="34" charset="-122"/>
              </a:rPr>
              <a:t> </a:t>
            </a:r>
            <a:r>
              <a:rPr lang="zh-CN" altLang="en-US" sz="2200" dirty="0">
                <a:latin typeface="微软雅黑" pitchFamily="34" charset="-122"/>
                <a:ea typeface="微软雅黑" pitchFamily="34" charset="-122"/>
              </a:rPr>
              <a:t>：表示定长分布，即每位顾客的服务时间为固定常数</a:t>
            </a:r>
          </a:p>
        </p:txBody>
      </p:sp>
      <p:sp>
        <p:nvSpPr>
          <p:cNvPr id="14" name="Rectangle 3">
            <a:extLst>
              <a:ext uri="{FF2B5EF4-FFF2-40B4-BE49-F238E27FC236}">
                <a16:creationId xmlns:a16="http://schemas.microsoft.com/office/drawing/2014/main" id="{5B9E2D28-B20D-40A6-95C7-629ABC7B05DA}"/>
              </a:ext>
            </a:extLst>
          </p:cNvPr>
          <p:cNvSpPr>
            <a:spLocks noChangeArrowheads="1"/>
          </p:cNvSpPr>
          <p:nvPr/>
        </p:nvSpPr>
        <p:spPr bwMode="auto">
          <a:xfrm>
            <a:off x="683568" y="4858267"/>
            <a:ext cx="8280920"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200" dirty="0">
                <a:latin typeface="微软雅黑" pitchFamily="34" charset="-122"/>
                <a:ea typeface="微软雅黑" pitchFamily="34" charset="-122"/>
              </a:rPr>
              <a:t>3</a:t>
            </a:r>
            <a:r>
              <a:rPr lang="zh-CN" altLang="en-US" sz="2200" dirty="0">
                <a:latin typeface="微软雅黑" pitchFamily="34" charset="-122"/>
                <a:ea typeface="微软雅黑" pitchFamily="34" charset="-122"/>
              </a:rPr>
              <a:t>）</a:t>
            </a:r>
            <a:r>
              <a:rPr lang="en-US" altLang="zh-CN" sz="2200" dirty="0" err="1">
                <a:solidFill>
                  <a:srgbClr val="0000FF"/>
                </a:solidFill>
                <a:latin typeface="微软雅黑" pitchFamily="34" charset="-122"/>
                <a:ea typeface="微软雅黑" pitchFamily="34" charset="-122"/>
              </a:rPr>
              <a:t>E</a:t>
            </a:r>
            <a:r>
              <a:rPr lang="en-US" altLang="zh-CN" sz="2200" baseline="-25000" dirty="0" err="1">
                <a:solidFill>
                  <a:srgbClr val="0000FF"/>
                </a:solidFill>
                <a:latin typeface="微软雅黑" pitchFamily="34" charset="-122"/>
                <a:ea typeface="微软雅黑" pitchFamily="34" charset="-122"/>
              </a:rPr>
              <a:t>k</a:t>
            </a:r>
            <a:r>
              <a:rPr lang="zh-CN" altLang="en-US" sz="2200" dirty="0">
                <a:latin typeface="微软雅黑" pitchFamily="34" charset="-122"/>
                <a:ea typeface="微软雅黑" pitchFamily="34" charset="-122"/>
              </a:rPr>
              <a:t> ：表示 </a:t>
            </a:r>
            <a:r>
              <a:rPr lang="en-US" altLang="zh-CN" sz="2200" dirty="0">
                <a:latin typeface="微软雅黑" pitchFamily="34" charset="-122"/>
                <a:ea typeface="微软雅黑" pitchFamily="34" charset="-122"/>
              </a:rPr>
              <a:t>k </a:t>
            </a:r>
            <a:r>
              <a:rPr lang="zh-CN" altLang="en-US" sz="2200" dirty="0">
                <a:latin typeface="微软雅黑" pitchFamily="34" charset="-122"/>
                <a:ea typeface="微软雅黑" pitchFamily="34" charset="-122"/>
              </a:rPr>
              <a:t>阶爱尔朗分布</a:t>
            </a:r>
          </a:p>
        </p:txBody>
      </p:sp>
      <p:sp>
        <p:nvSpPr>
          <p:cNvPr id="15" name="Rectangle 3">
            <a:extLst>
              <a:ext uri="{FF2B5EF4-FFF2-40B4-BE49-F238E27FC236}">
                <a16:creationId xmlns:a16="http://schemas.microsoft.com/office/drawing/2014/main" id="{EFD8069A-E55F-4063-AF9C-9990D335C2FC}"/>
              </a:ext>
            </a:extLst>
          </p:cNvPr>
          <p:cNvSpPr>
            <a:spLocks noChangeArrowheads="1"/>
          </p:cNvSpPr>
          <p:nvPr/>
        </p:nvSpPr>
        <p:spPr bwMode="auto">
          <a:xfrm>
            <a:off x="683568" y="5434331"/>
            <a:ext cx="8280920"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200" dirty="0">
                <a:latin typeface="微软雅黑" pitchFamily="34" charset="-122"/>
                <a:ea typeface="微软雅黑" pitchFamily="34" charset="-122"/>
              </a:rPr>
              <a:t>4</a:t>
            </a:r>
            <a:r>
              <a:rPr lang="zh-CN" altLang="en-US" sz="2200" dirty="0">
                <a:latin typeface="微软雅黑" pitchFamily="34" charset="-122"/>
                <a:ea typeface="微软雅黑" pitchFamily="34" charset="-122"/>
              </a:rPr>
              <a:t>）</a:t>
            </a:r>
            <a:r>
              <a:rPr lang="en-US" altLang="zh-CN" sz="2200" dirty="0">
                <a:solidFill>
                  <a:srgbClr val="0000FF"/>
                </a:solidFill>
                <a:latin typeface="微软雅黑" pitchFamily="34" charset="-122"/>
                <a:ea typeface="微软雅黑" pitchFamily="34" charset="-122"/>
              </a:rPr>
              <a:t>G</a:t>
            </a:r>
            <a:r>
              <a:rPr lang="zh-CN" altLang="en-US" sz="2200" dirty="0">
                <a:latin typeface="微软雅黑" pitchFamily="34" charset="-122"/>
                <a:ea typeface="微软雅黑" pitchFamily="34" charset="-122"/>
              </a:rPr>
              <a:t> ：表示服务时间服从任意给定的分布</a:t>
            </a:r>
          </a:p>
        </p:txBody>
      </p:sp>
      <p:grpSp>
        <p:nvGrpSpPr>
          <p:cNvPr id="3" name="组合 2">
            <a:extLst>
              <a:ext uri="{FF2B5EF4-FFF2-40B4-BE49-F238E27FC236}">
                <a16:creationId xmlns:a16="http://schemas.microsoft.com/office/drawing/2014/main" id="{0B3757E2-1E1B-402A-B6FB-FCE68ECF1D37}"/>
              </a:ext>
            </a:extLst>
          </p:cNvPr>
          <p:cNvGrpSpPr/>
          <p:nvPr/>
        </p:nvGrpSpPr>
        <p:grpSpPr>
          <a:xfrm>
            <a:off x="683568" y="5938387"/>
            <a:ext cx="8280920" cy="514949"/>
            <a:chOff x="683568" y="5938387"/>
            <a:chExt cx="8280920" cy="514949"/>
          </a:xfrm>
        </p:grpSpPr>
        <p:sp>
          <p:nvSpPr>
            <p:cNvPr id="16" name="Rectangle 3">
              <a:extLst>
                <a:ext uri="{FF2B5EF4-FFF2-40B4-BE49-F238E27FC236}">
                  <a16:creationId xmlns:a16="http://schemas.microsoft.com/office/drawing/2014/main" id="{8C2A967A-8248-48E5-8AC8-AF16B0FBFB8F}"/>
                </a:ext>
              </a:extLst>
            </p:cNvPr>
            <p:cNvSpPr>
              <a:spLocks noChangeArrowheads="1"/>
            </p:cNvSpPr>
            <p:nvPr/>
          </p:nvSpPr>
          <p:spPr bwMode="auto">
            <a:xfrm>
              <a:off x="683568" y="5938387"/>
              <a:ext cx="8280920"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200" dirty="0">
                  <a:latin typeface="微软雅黑" pitchFamily="34" charset="-122"/>
                  <a:ea typeface="微软雅黑" pitchFamily="34" charset="-122"/>
                </a:rPr>
                <a:t>例如，排队模型 </a:t>
              </a:r>
            </a:p>
          </p:txBody>
        </p:sp>
        <p:graphicFrame>
          <p:nvGraphicFramePr>
            <p:cNvPr id="17" name="对象 16">
              <a:extLst>
                <a:ext uri="{FF2B5EF4-FFF2-40B4-BE49-F238E27FC236}">
                  <a16:creationId xmlns:a16="http://schemas.microsoft.com/office/drawing/2014/main" id="{48706598-5ACB-4119-9A43-0E52162624D7}"/>
                </a:ext>
              </a:extLst>
            </p:cNvPr>
            <p:cNvGraphicFramePr>
              <a:graphicFrameLocks noChangeAspect="1"/>
            </p:cNvGraphicFramePr>
            <p:nvPr>
              <p:extLst>
                <p:ext uri="{D42A27DB-BD31-4B8C-83A1-F6EECF244321}">
                  <p14:modId xmlns:p14="http://schemas.microsoft.com/office/powerpoint/2010/main" val="2301662690"/>
                </p:ext>
              </p:extLst>
            </p:nvPr>
          </p:nvGraphicFramePr>
          <p:xfrm>
            <a:off x="2771800" y="6093296"/>
            <a:ext cx="1906588" cy="323850"/>
          </p:xfrm>
          <a:graphic>
            <a:graphicData uri="http://schemas.openxmlformats.org/presentationml/2006/ole">
              <mc:AlternateContent xmlns:mc="http://schemas.openxmlformats.org/markup-compatibility/2006">
                <mc:Choice xmlns:v="urn:schemas-microsoft-com:vml" Requires="v">
                  <p:oleObj name="Equation" r:id="rId2" imgW="1041120" imgH="177480" progId="Equation.DSMT4">
                    <p:embed/>
                  </p:oleObj>
                </mc:Choice>
                <mc:Fallback>
                  <p:oleObj name="Equation" r:id="rId2" imgW="1041120" imgH="177480" progId="Equation.DSMT4">
                    <p:embed/>
                    <p:pic>
                      <p:nvPicPr>
                        <p:cNvPr id="14" name="对象 13">
                          <a:extLst>
                            <a:ext uri="{FF2B5EF4-FFF2-40B4-BE49-F238E27FC236}">
                              <a16:creationId xmlns:a16="http://schemas.microsoft.com/office/drawing/2014/main" id="{1CDB220A-C11E-49B9-9FB9-4180F99555B5}"/>
                            </a:ext>
                          </a:extLst>
                        </p:cNvPr>
                        <p:cNvPicPr>
                          <a:picLocks noChangeAspect="1" noChangeArrowheads="1"/>
                        </p:cNvPicPr>
                        <p:nvPr/>
                      </p:nvPicPr>
                      <p:blipFill>
                        <a:blip r:embed="rId3"/>
                        <a:srcRect/>
                        <a:stretch>
                          <a:fillRect/>
                        </a:stretch>
                      </p:blipFill>
                      <p:spPr bwMode="auto">
                        <a:xfrm>
                          <a:off x="2771800" y="6093296"/>
                          <a:ext cx="1906588" cy="323850"/>
                        </a:xfrm>
                        <a:prstGeom prst="rect">
                          <a:avLst/>
                        </a:prstGeom>
                        <a:noFill/>
                      </p:spPr>
                    </p:pic>
                  </p:oleObj>
                </mc:Fallback>
              </mc:AlternateContent>
            </a:graphicData>
          </a:graphic>
        </p:graphicFrame>
      </p:grpSp>
      <p:sp>
        <p:nvSpPr>
          <p:cNvPr id="2" name="页脚占位符 1">
            <a:extLst>
              <a:ext uri="{FF2B5EF4-FFF2-40B4-BE49-F238E27FC236}">
                <a16:creationId xmlns:a16="http://schemas.microsoft.com/office/drawing/2014/main" id="{44F39AC8-4A61-466F-B0E6-728295BA9FAA}"/>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733543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Text Box 2"/>
          <p:cNvSpPr txBox="1">
            <a:spLocks noChangeArrowheads="1"/>
          </p:cNvSpPr>
          <p:nvPr/>
        </p:nvSpPr>
        <p:spPr bwMode="auto">
          <a:xfrm>
            <a:off x="360042" y="764704"/>
            <a:ext cx="76683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eaLnBrk="0" hangingPunct="0">
              <a:spcBef>
                <a:spcPct val="50000"/>
              </a:spcBef>
              <a:defRPr kumimoji="1" sz="4000">
                <a:solidFill>
                  <a:schemeClr val="tx1"/>
                </a:solidFill>
                <a:latin typeface="Times New Roman" pitchFamily="18" charset="0"/>
                <a:ea typeface="楷体_GB2312" pitchFamily="49" charset="-122"/>
              </a:defRPr>
            </a:lvl1pPr>
            <a:lvl2pPr marL="742950" indent="-285750" algn="ctr" eaLnBrk="0" hangingPunct="0">
              <a:spcBef>
                <a:spcPct val="50000"/>
              </a:spcBef>
              <a:defRPr kumimoji="1" sz="4000">
                <a:solidFill>
                  <a:schemeClr val="tx1"/>
                </a:solidFill>
                <a:latin typeface="Times New Roman" pitchFamily="18" charset="0"/>
                <a:ea typeface="楷体_GB2312" pitchFamily="49" charset="-122"/>
              </a:defRPr>
            </a:lvl2pPr>
            <a:lvl3pPr marL="1143000" indent="-228600" algn="ctr" eaLnBrk="0" hangingPunct="0">
              <a:spcBef>
                <a:spcPct val="50000"/>
              </a:spcBef>
              <a:defRPr kumimoji="1" sz="4000">
                <a:solidFill>
                  <a:schemeClr val="tx1"/>
                </a:solidFill>
                <a:latin typeface="Times New Roman" pitchFamily="18" charset="0"/>
                <a:ea typeface="楷体_GB2312" pitchFamily="49" charset="-122"/>
              </a:defRPr>
            </a:lvl3pPr>
            <a:lvl4pPr marL="1600200" indent="-228600" algn="ctr" eaLnBrk="0" hangingPunct="0">
              <a:spcBef>
                <a:spcPct val="50000"/>
              </a:spcBef>
              <a:defRPr kumimoji="1" sz="4000">
                <a:solidFill>
                  <a:schemeClr val="tx1"/>
                </a:solidFill>
                <a:latin typeface="Times New Roman" pitchFamily="18" charset="0"/>
                <a:ea typeface="楷体_GB2312" pitchFamily="49" charset="-122"/>
              </a:defRPr>
            </a:lvl4pPr>
            <a:lvl5pPr marL="2057400" indent="-228600" algn="ctr" eaLnBrk="0" hangingPunct="0">
              <a:spcBef>
                <a:spcPct val="50000"/>
              </a:spcBef>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第四节   单服务台的排队模型</a:t>
            </a:r>
          </a:p>
        </p:txBody>
      </p:sp>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3C7E22E3-B341-40E9-8121-2CA340A9277B}" type="datetime1">
              <a:rPr lang="zh-CN" altLang="en-US" smtClean="0"/>
              <a:t>2022/11/23</a:t>
            </a:fld>
            <a:endParaRPr lang="zh-CN" altLang="en-US"/>
          </a:p>
        </p:txBody>
      </p:sp>
      <p:grpSp>
        <p:nvGrpSpPr>
          <p:cNvPr id="2" name="组合 1">
            <a:extLst>
              <a:ext uri="{FF2B5EF4-FFF2-40B4-BE49-F238E27FC236}">
                <a16:creationId xmlns:a16="http://schemas.microsoft.com/office/drawing/2014/main" id="{79B58373-AD3D-4B4D-AE81-FC1CCD563000}"/>
              </a:ext>
            </a:extLst>
          </p:cNvPr>
          <p:cNvGrpSpPr/>
          <p:nvPr/>
        </p:nvGrpSpPr>
        <p:grpSpPr>
          <a:xfrm>
            <a:off x="683569" y="4276778"/>
            <a:ext cx="8280920" cy="2104550"/>
            <a:chOff x="683569" y="2659619"/>
            <a:chExt cx="8280920" cy="2104550"/>
          </a:xfrm>
        </p:grpSpPr>
        <p:sp>
          <p:nvSpPr>
            <p:cNvPr id="9" name="Rectangle 3">
              <a:extLst>
                <a:ext uri="{FF2B5EF4-FFF2-40B4-BE49-F238E27FC236}">
                  <a16:creationId xmlns:a16="http://schemas.microsoft.com/office/drawing/2014/main" id="{B8DBF894-BEF5-40CF-B297-6A6D69DAC938}"/>
                </a:ext>
              </a:extLst>
            </p:cNvPr>
            <p:cNvSpPr>
              <a:spLocks noChangeArrowheads="1"/>
            </p:cNvSpPr>
            <p:nvPr/>
          </p:nvSpPr>
          <p:spPr bwMode="auto">
            <a:xfrm>
              <a:off x="683569" y="2659619"/>
              <a:ext cx="8280920" cy="210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latin typeface="微软雅黑" pitchFamily="34" charset="-122"/>
                  <a:ea typeface="微软雅黑" pitchFamily="34" charset="-122"/>
                </a:rPr>
                <a:t>排队模型             的特征包括：顾客源是无限的、顾客流为泊松流、顾客相继到达的时间间隔相互独立、服务时间相互独立、时间间隔和服务时间均服从负指数分布、单服务台、队长无限、服务规则为先到先服务。</a:t>
              </a:r>
            </a:p>
          </p:txBody>
        </p:sp>
        <p:graphicFrame>
          <p:nvGraphicFramePr>
            <p:cNvPr id="10" name="对象 9">
              <a:extLst>
                <a:ext uri="{FF2B5EF4-FFF2-40B4-BE49-F238E27FC236}">
                  <a16:creationId xmlns:a16="http://schemas.microsoft.com/office/drawing/2014/main" id="{F0C8DD23-6B8E-492E-BEC5-C44D6424E794}"/>
                </a:ext>
              </a:extLst>
            </p:cNvPr>
            <p:cNvGraphicFramePr>
              <a:graphicFrameLocks noChangeAspect="1"/>
            </p:cNvGraphicFramePr>
            <p:nvPr>
              <p:extLst>
                <p:ext uri="{D42A27DB-BD31-4B8C-83A1-F6EECF244321}">
                  <p14:modId xmlns:p14="http://schemas.microsoft.com/office/powerpoint/2010/main" val="701827841"/>
                </p:ext>
              </p:extLst>
            </p:nvPr>
          </p:nvGraphicFramePr>
          <p:xfrm>
            <a:off x="2015828" y="2818334"/>
            <a:ext cx="1116012" cy="323850"/>
          </p:xfrm>
          <a:graphic>
            <a:graphicData uri="http://schemas.openxmlformats.org/presentationml/2006/ole">
              <mc:AlternateContent xmlns:mc="http://schemas.openxmlformats.org/markup-compatibility/2006">
                <mc:Choice xmlns:v="urn:schemas-microsoft-com:vml" Requires="v">
                  <p:oleObj name="Equation" r:id="rId2" imgW="609480" imgH="177480" progId="Equation.DSMT4">
                    <p:embed/>
                  </p:oleObj>
                </mc:Choice>
                <mc:Fallback>
                  <p:oleObj name="Equation" r:id="rId2" imgW="609480" imgH="177480" progId="Equation.DSMT4">
                    <p:embed/>
                    <p:pic>
                      <p:nvPicPr>
                        <p:cNvPr id="10" name="对象 9">
                          <a:extLst>
                            <a:ext uri="{FF2B5EF4-FFF2-40B4-BE49-F238E27FC236}">
                              <a16:creationId xmlns:a16="http://schemas.microsoft.com/office/drawing/2014/main" id="{F0C8DD23-6B8E-492E-BEC5-C44D6424E794}"/>
                            </a:ext>
                          </a:extLst>
                        </p:cNvPr>
                        <p:cNvPicPr>
                          <a:picLocks noChangeAspect="1" noChangeArrowheads="1"/>
                        </p:cNvPicPr>
                        <p:nvPr/>
                      </p:nvPicPr>
                      <p:blipFill>
                        <a:blip r:embed="rId3"/>
                        <a:srcRect/>
                        <a:stretch>
                          <a:fillRect/>
                        </a:stretch>
                      </p:blipFill>
                      <p:spPr bwMode="auto">
                        <a:xfrm>
                          <a:off x="2015828" y="2818334"/>
                          <a:ext cx="1116012" cy="323850"/>
                        </a:xfrm>
                        <a:prstGeom prst="rect">
                          <a:avLst/>
                        </a:prstGeom>
                        <a:noFill/>
                      </p:spPr>
                    </p:pic>
                  </p:oleObj>
                </mc:Fallback>
              </mc:AlternateContent>
            </a:graphicData>
          </a:graphic>
        </p:graphicFrame>
      </p:grpSp>
      <p:grpSp>
        <p:nvGrpSpPr>
          <p:cNvPr id="3" name="组合 2">
            <a:extLst>
              <a:ext uri="{FF2B5EF4-FFF2-40B4-BE49-F238E27FC236}">
                <a16:creationId xmlns:a16="http://schemas.microsoft.com/office/drawing/2014/main" id="{44DC4C14-E6BC-4608-8A6A-0A8EC0540BF1}"/>
              </a:ext>
            </a:extLst>
          </p:cNvPr>
          <p:cNvGrpSpPr/>
          <p:nvPr/>
        </p:nvGrpSpPr>
        <p:grpSpPr>
          <a:xfrm>
            <a:off x="263576" y="3687415"/>
            <a:ext cx="5316537" cy="461665"/>
            <a:chOff x="263576" y="1599183"/>
            <a:chExt cx="5316537" cy="461665"/>
          </a:xfrm>
        </p:grpSpPr>
        <p:sp>
          <p:nvSpPr>
            <p:cNvPr id="6" name="Rectangle 5">
              <a:extLst>
                <a:ext uri="{FF2B5EF4-FFF2-40B4-BE49-F238E27FC236}">
                  <a16:creationId xmlns:a16="http://schemas.microsoft.com/office/drawing/2014/main" id="{3E7BEC1B-88F1-4645-8BB3-A664AAD5D2AC}"/>
                </a:ext>
              </a:extLst>
            </p:cNvPr>
            <p:cNvSpPr>
              <a:spLocks noChangeArrowheads="1"/>
            </p:cNvSpPr>
            <p:nvPr/>
          </p:nvSpPr>
          <p:spPr bwMode="auto">
            <a:xfrm>
              <a:off x="263576" y="1599183"/>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一、标准型</a:t>
              </a:r>
            </a:p>
          </p:txBody>
        </p:sp>
        <p:graphicFrame>
          <p:nvGraphicFramePr>
            <p:cNvPr id="12" name="对象 11">
              <a:extLst>
                <a:ext uri="{FF2B5EF4-FFF2-40B4-BE49-F238E27FC236}">
                  <a16:creationId xmlns:a16="http://schemas.microsoft.com/office/drawing/2014/main" id="{77F735B5-B534-43BF-B46E-A41239B84DDC}"/>
                </a:ext>
              </a:extLst>
            </p:cNvPr>
            <p:cNvGraphicFramePr>
              <a:graphicFrameLocks noChangeAspect="1"/>
            </p:cNvGraphicFramePr>
            <p:nvPr>
              <p:extLst>
                <p:ext uri="{D42A27DB-BD31-4B8C-83A1-F6EECF244321}">
                  <p14:modId xmlns:p14="http://schemas.microsoft.com/office/powerpoint/2010/main" val="4177457266"/>
                </p:ext>
              </p:extLst>
            </p:nvPr>
          </p:nvGraphicFramePr>
          <p:xfrm>
            <a:off x="1907704" y="1654566"/>
            <a:ext cx="1116012" cy="323850"/>
          </p:xfrm>
          <a:graphic>
            <a:graphicData uri="http://schemas.openxmlformats.org/presentationml/2006/ole">
              <mc:AlternateContent xmlns:mc="http://schemas.openxmlformats.org/markup-compatibility/2006">
                <mc:Choice xmlns:v="urn:schemas-microsoft-com:vml" Requires="v">
                  <p:oleObj name="Equation" r:id="rId4" imgW="609480" imgH="177480" progId="Equation.DSMT4">
                    <p:embed/>
                  </p:oleObj>
                </mc:Choice>
                <mc:Fallback>
                  <p:oleObj name="Equation" r:id="rId4" imgW="609480" imgH="177480" progId="Equation.DSMT4">
                    <p:embed/>
                    <p:pic>
                      <p:nvPicPr>
                        <p:cNvPr id="10" name="对象 9">
                          <a:extLst>
                            <a:ext uri="{FF2B5EF4-FFF2-40B4-BE49-F238E27FC236}">
                              <a16:creationId xmlns:a16="http://schemas.microsoft.com/office/drawing/2014/main" id="{F0C8DD23-6B8E-492E-BEC5-C44D6424E794}"/>
                            </a:ext>
                          </a:extLst>
                        </p:cNvPr>
                        <p:cNvPicPr>
                          <a:picLocks noChangeAspect="1" noChangeArrowheads="1"/>
                        </p:cNvPicPr>
                        <p:nvPr/>
                      </p:nvPicPr>
                      <p:blipFill>
                        <a:blip r:embed="rId5"/>
                        <a:srcRect/>
                        <a:stretch>
                          <a:fillRect/>
                        </a:stretch>
                      </p:blipFill>
                      <p:spPr bwMode="auto">
                        <a:xfrm>
                          <a:off x="1907704" y="1654566"/>
                          <a:ext cx="1116012" cy="323850"/>
                        </a:xfrm>
                        <a:prstGeom prst="rect">
                          <a:avLst/>
                        </a:prstGeom>
                        <a:noFill/>
                      </p:spPr>
                    </p:pic>
                  </p:oleObj>
                </mc:Fallback>
              </mc:AlternateContent>
            </a:graphicData>
          </a:graphic>
        </p:graphicFrame>
      </p:grpSp>
      <p:grpSp>
        <p:nvGrpSpPr>
          <p:cNvPr id="7" name="组合 6">
            <a:extLst>
              <a:ext uri="{FF2B5EF4-FFF2-40B4-BE49-F238E27FC236}">
                <a16:creationId xmlns:a16="http://schemas.microsoft.com/office/drawing/2014/main" id="{9D4DF390-0888-4FA5-A9AE-ED56BD180BCB}"/>
              </a:ext>
            </a:extLst>
          </p:cNvPr>
          <p:cNvGrpSpPr/>
          <p:nvPr/>
        </p:nvGrpSpPr>
        <p:grpSpPr>
          <a:xfrm>
            <a:off x="683568" y="1340768"/>
            <a:ext cx="8280920" cy="514949"/>
            <a:chOff x="683568" y="1340768"/>
            <a:chExt cx="8280920" cy="514949"/>
          </a:xfrm>
        </p:grpSpPr>
        <p:sp>
          <p:nvSpPr>
            <p:cNvPr id="13" name="Rectangle 3">
              <a:extLst>
                <a:ext uri="{FF2B5EF4-FFF2-40B4-BE49-F238E27FC236}">
                  <a16:creationId xmlns:a16="http://schemas.microsoft.com/office/drawing/2014/main" id="{550BCE09-7FEC-4184-939D-7A2EA323C36A}"/>
                </a:ext>
              </a:extLst>
            </p:cNvPr>
            <p:cNvSpPr>
              <a:spLocks noChangeArrowheads="1"/>
            </p:cNvSpPr>
            <p:nvPr/>
          </p:nvSpPr>
          <p:spPr bwMode="auto">
            <a:xfrm>
              <a:off x="683568" y="1340768"/>
              <a:ext cx="8280920"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342900" indent="-342900">
                <a:lnSpc>
                  <a:spcPct val="140000"/>
                </a:lnSpc>
                <a:buClr>
                  <a:srgbClr val="0000FF"/>
                </a:buClr>
                <a:buFont typeface="Wingdings" panose="05000000000000000000" pitchFamily="2" charset="2"/>
                <a:buChar char="Ø"/>
              </a:pPr>
              <a:r>
                <a:rPr lang="en-US" altLang="zh-CN" sz="2200" dirty="0">
                  <a:solidFill>
                    <a:srgbClr val="0000FF"/>
                  </a:solidFill>
                  <a:latin typeface="微软雅黑" pitchFamily="34" charset="-122"/>
                  <a:ea typeface="微软雅黑" pitchFamily="34" charset="-122"/>
                </a:rPr>
                <a:t> </a:t>
              </a:r>
              <a:r>
                <a:rPr lang="zh-CN" altLang="en-US" sz="2200" dirty="0">
                  <a:solidFill>
                    <a:srgbClr val="0000FF"/>
                  </a:solidFill>
                  <a:latin typeface="微软雅黑" pitchFamily="34" charset="-122"/>
                  <a:ea typeface="微软雅黑" pitchFamily="34" charset="-122"/>
                </a:rPr>
                <a:t>标准型</a:t>
              </a:r>
              <a:r>
                <a:rPr lang="zh-CN" altLang="en-US" sz="2200" dirty="0">
                  <a:latin typeface="微软雅黑" pitchFamily="34" charset="-122"/>
                  <a:ea typeface="微软雅黑" pitchFamily="34" charset="-122"/>
                </a:rPr>
                <a:t> ：</a:t>
              </a:r>
            </a:p>
          </p:txBody>
        </p:sp>
        <p:graphicFrame>
          <p:nvGraphicFramePr>
            <p:cNvPr id="18" name="对象 17">
              <a:extLst>
                <a:ext uri="{FF2B5EF4-FFF2-40B4-BE49-F238E27FC236}">
                  <a16:creationId xmlns:a16="http://schemas.microsoft.com/office/drawing/2014/main" id="{337D53C6-78A9-40A9-8133-8A67B26BBEB7}"/>
                </a:ext>
              </a:extLst>
            </p:cNvPr>
            <p:cNvGraphicFramePr>
              <a:graphicFrameLocks noChangeAspect="1"/>
            </p:cNvGraphicFramePr>
            <p:nvPr>
              <p:extLst>
                <p:ext uri="{D42A27DB-BD31-4B8C-83A1-F6EECF244321}">
                  <p14:modId xmlns:p14="http://schemas.microsoft.com/office/powerpoint/2010/main" val="318370906"/>
                </p:ext>
              </p:extLst>
            </p:nvPr>
          </p:nvGraphicFramePr>
          <p:xfrm>
            <a:off x="2339752" y="1492776"/>
            <a:ext cx="1116012" cy="323850"/>
          </p:xfrm>
          <a:graphic>
            <a:graphicData uri="http://schemas.openxmlformats.org/presentationml/2006/ole">
              <mc:AlternateContent xmlns:mc="http://schemas.openxmlformats.org/markup-compatibility/2006">
                <mc:Choice xmlns:v="urn:schemas-microsoft-com:vml" Requires="v">
                  <p:oleObj name="Equation" r:id="rId6" imgW="609480" imgH="177480" progId="Equation.DSMT4">
                    <p:embed/>
                  </p:oleObj>
                </mc:Choice>
                <mc:Fallback>
                  <p:oleObj name="Equation" r:id="rId6" imgW="609480" imgH="177480" progId="Equation.DSMT4">
                    <p:embed/>
                    <p:pic>
                      <p:nvPicPr>
                        <p:cNvPr id="12" name="对象 11">
                          <a:extLst>
                            <a:ext uri="{FF2B5EF4-FFF2-40B4-BE49-F238E27FC236}">
                              <a16:creationId xmlns:a16="http://schemas.microsoft.com/office/drawing/2014/main" id="{77F735B5-B534-43BF-B46E-A41239B84DDC}"/>
                            </a:ext>
                          </a:extLst>
                        </p:cNvPr>
                        <p:cNvPicPr>
                          <a:picLocks noChangeAspect="1" noChangeArrowheads="1"/>
                        </p:cNvPicPr>
                        <p:nvPr/>
                      </p:nvPicPr>
                      <p:blipFill>
                        <a:blip r:embed="rId5"/>
                        <a:srcRect/>
                        <a:stretch>
                          <a:fillRect/>
                        </a:stretch>
                      </p:blipFill>
                      <p:spPr bwMode="auto">
                        <a:xfrm>
                          <a:off x="2339752" y="1492776"/>
                          <a:ext cx="1116012" cy="323850"/>
                        </a:xfrm>
                        <a:prstGeom prst="rect">
                          <a:avLst/>
                        </a:prstGeom>
                        <a:noFill/>
                      </p:spPr>
                    </p:pic>
                  </p:oleObj>
                </mc:Fallback>
              </mc:AlternateContent>
            </a:graphicData>
          </a:graphic>
        </p:graphicFrame>
      </p:grpSp>
      <p:grpSp>
        <p:nvGrpSpPr>
          <p:cNvPr id="19" name="组合 18">
            <a:extLst>
              <a:ext uri="{FF2B5EF4-FFF2-40B4-BE49-F238E27FC236}">
                <a16:creationId xmlns:a16="http://schemas.microsoft.com/office/drawing/2014/main" id="{E44C986A-EFBF-46B1-9611-659C81321B55}"/>
              </a:ext>
            </a:extLst>
          </p:cNvPr>
          <p:cNvGrpSpPr/>
          <p:nvPr/>
        </p:nvGrpSpPr>
        <p:grpSpPr>
          <a:xfrm>
            <a:off x="683568" y="1833931"/>
            <a:ext cx="8280920" cy="514949"/>
            <a:chOff x="683568" y="1833931"/>
            <a:chExt cx="8280920" cy="514949"/>
          </a:xfrm>
        </p:grpSpPr>
        <p:sp>
          <p:nvSpPr>
            <p:cNvPr id="14" name="Rectangle 3">
              <a:extLst>
                <a:ext uri="{FF2B5EF4-FFF2-40B4-BE49-F238E27FC236}">
                  <a16:creationId xmlns:a16="http://schemas.microsoft.com/office/drawing/2014/main" id="{D40DC668-10CC-436A-AE47-97DEB124B6A4}"/>
                </a:ext>
              </a:extLst>
            </p:cNvPr>
            <p:cNvSpPr>
              <a:spLocks noChangeArrowheads="1"/>
            </p:cNvSpPr>
            <p:nvPr/>
          </p:nvSpPr>
          <p:spPr bwMode="auto">
            <a:xfrm>
              <a:off x="683568" y="1833931"/>
              <a:ext cx="8280920"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342900" indent="-342900">
                <a:lnSpc>
                  <a:spcPct val="140000"/>
                </a:lnSpc>
                <a:buClr>
                  <a:srgbClr val="0000FF"/>
                </a:buClr>
                <a:buFont typeface="Wingdings" panose="05000000000000000000" pitchFamily="2" charset="2"/>
                <a:buChar char="Ø"/>
              </a:pPr>
              <a:r>
                <a:rPr lang="en-US" altLang="zh-CN" sz="2200" dirty="0">
                  <a:solidFill>
                    <a:srgbClr val="0000FF"/>
                  </a:solidFill>
                  <a:latin typeface="微软雅黑" pitchFamily="34" charset="-122"/>
                  <a:ea typeface="微软雅黑" pitchFamily="34" charset="-122"/>
                </a:rPr>
                <a:t> </a:t>
              </a:r>
              <a:r>
                <a:rPr lang="zh-CN" altLang="en-US" sz="2200" dirty="0">
                  <a:solidFill>
                    <a:srgbClr val="0000FF"/>
                  </a:solidFill>
                  <a:latin typeface="微软雅黑" pitchFamily="34" charset="-122"/>
                  <a:ea typeface="微软雅黑" pitchFamily="34" charset="-122"/>
                </a:rPr>
                <a:t>系统容量有限</a:t>
              </a:r>
              <a:r>
                <a:rPr lang="en-US" altLang="zh-CN" sz="2200" dirty="0">
                  <a:latin typeface="微软雅黑" pitchFamily="34" charset="-122"/>
                  <a:ea typeface="微软雅黑" pitchFamily="34" charset="-122"/>
                </a:rPr>
                <a:t> </a:t>
              </a:r>
              <a:r>
                <a:rPr lang="zh-CN" altLang="en-US" sz="2200" dirty="0">
                  <a:latin typeface="微软雅黑" pitchFamily="34" charset="-122"/>
                  <a:ea typeface="微软雅黑" pitchFamily="34" charset="-122"/>
                </a:rPr>
                <a:t>：</a:t>
              </a:r>
            </a:p>
          </p:txBody>
        </p:sp>
        <p:graphicFrame>
          <p:nvGraphicFramePr>
            <p:cNvPr id="20" name="对象 19">
              <a:extLst>
                <a:ext uri="{FF2B5EF4-FFF2-40B4-BE49-F238E27FC236}">
                  <a16:creationId xmlns:a16="http://schemas.microsoft.com/office/drawing/2014/main" id="{08197B10-8E74-4C3B-9630-5DA249EAF8D8}"/>
                </a:ext>
              </a:extLst>
            </p:cNvPr>
            <p:cNvGraphicFramePr>
              <a:graphicFrameLocks noChangeAspect="1"/>
            </p:cNvGraphicFramePr>
            <p:nvPr>
              <p:extLst>
                <p:ext uri="{D42A27DB-BD31-4B8C-83A1-F6EECF244321}">
                  <p14:modId xmlns:p14="http://schemas.microsoft.com/office/powerpoint/2010/main" val="1447103937"/>
                </p:ext>
              </p:extLst>
            </p:nvPr>
          </p:nvGraphicFramePr>
          <p:xfrm>
            <a:off x="3169469" y="1985963"/>
            <a:ext cx="1906587" cy="323850"/>
          </p:xfrm>
          <a:graphic>
            <a:graphicData uri="http://schemas.openxmlformats.org/presentationml/2006/ole">
              <mc:AlternateContent xmlns:mc="http://schemas.openxmlformats.org/markup-compatibility/2006">
                <mc:Choice xmlns:v="urn:schemas-microsoft-com:vml" Requires="v">
                  <p:oleObj name="Equation" r:id="rId7" imgW="1041120" imgH="177480" progId="Equation.DSMT4">
                    <p:embed/>
                  </p:oleObj>
                </mc:Choice>
                <mc:Fallback>
                  <p:oleObj name="Equation" r:id="rId7" imgW="1041120" imgH="177480" progId="Equation.DSMT4">
                    <p:embed/>
                    <p:pic>
                      <p:nvPicPr>
                        <p:cNvPr id="12" name="对象 11">
                          <a:extLst>
                            <a:ext uri="{FF2B5EF4-FFF2-40B4-BE49-F238E27FC236}">
                              <a16:creationId xmlns:a16="http://schemas.microsoft.com/office/drawing/2014/main" id="{77F735B5-B534-43BF-B46E-A41239B84DDC}"/>
                            </a:ext>
                          </a:extLst>
                        </p:cNvPr>
                        <p:cNvPicPr>
                          <a:picLocks noChangeAspect="1" noChangeArrowheads="1"/>
                        </p:cNvPicPr>
                        <p:nvPr/>
                      </p:nvPicPr>
                      <p:blipFill>
                        <a:blip r:embed="rId8"/>
                        <a:srcRect/>
                        <a:stretch>
                          <a:fillRect/>
                        </a:stretch>
                      </p:blipFill>
                      <p:spPr bwMode="auto">
                        <a:xfrm>
                          <a:off x="3169469" y="1985963"/>
                          <a:ext cx="1906587" cy="323850"/>
                        </a:xfrm>
                        <a:prstGeom prst="rect">
                          <a:avLst/>
                        </a:prstGeom>
                        <a:noFill/>
                      </p:spPr>
                    </p:pic>
                  </p:oleObj>
                </mc:Fallback>
              </mc:AlternateContent>
            </a:graphicData>
          </a:graphic>
        </p:graphicFrame>
      </p:grpSp>
      <p:grpSp>
        <p:nvGrpSpPr>
          <p:cNvPr id="23" name="组合 22">
            <a:extLst>
              <a:ext uri="{FF2B5EF4-FFF2-40B4-BE49-F238E27FC236}">
                <a16:creationId xmlns:a16="http://schemas.microsoft.com/office/drawing/2014/main" id="{2FE2D9B4-FC3E-462F-9036-6A4602B0E1F5}"/>
              </a:ext>
            </a:extLst>
          </p:cNvPr>
          <p:cNvGrpSpPr/>
          <p:nvPr/>
        </p:nvGrpSpPr>
        <p:grpSpPr>
          <a:xfrm>
            <a:off x="683568" y="2409995"/>
            <a:ext cx="8280920" cy="514949"/>
            <a:chOff x="683568" y="2409995"/>
            <a:chExt cx="8280920" cy="514949"/>
          </a:xfrm>
        </p:grpSpPr>
        <p:sp>
          <p:nvSpPr>
            <p:cNvPr id="15" name="Rectangle 3">
              <a:extLst>
                <a:ext uri="{FF2B5EF4-FFF2-40B4-BE49-F238E27FC236}">
                  <a16:creationId xmlns:a16="http://schemas.microsoft.com/office/drawing/2014/main" id="{FF0F2118-C090-4037-A768-7E895E76C684}"/>
                </a:ext>
              </a:extLst>
            </p:cNvPr>
            <p:cNvSpPr>
              <a:spLocks noChangeArrowheads="1"/>
            </p:cNvSpPr>
            <p:nvPr/>
          </p:nvSpPr>
          <p:spPr bwMode="auto">
            <a:xfrm>
              <a:off x="683568" y="2409995"/>
              <a:ext cx="8280920"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342900" indent="-342900">
                <a:lnSpc>
                  <a:spcPct val="140000"/>
                </a:lnSpc>
                <a:buClr>
                  <a:srgbClr val="0000FF"/>
                </a:buClr>
                <a:buFont typeface="Wingdings" panose="05000000000000000000" pitchFamily="2" charset="2"/>
                <a:buChar char="Ø"/>
              </a:pPr>
              <a:r>
                <a:rPr lang="en-US" altLang="zh-CN" sz="2200" dirty="0">
                  <a:solidFill>
                    <a:srgbClr val="0000FF"/>
                  </a:solidFill>
                  <a:latin typeface="微软雅黑" pitchFamily="34" charset="-122"/>
                  <a:ea typeface="微软雅黑" pitchFamily="34" charset="-122"/>
                </a:rPr>
                <a:t> </a:t>
              </a:r>
              <a:r>
                <a:rPr lang="zh-CN" altLang="en-US" sz="2200" dirty="0">
                  <a:solidFill>
                    <a:srgbClr val="0000FF"/>
                  </a:solidFill>
                  <a:latin typeface="微软雅黑" pitchFamily="34" charset="-122"/>
                  <a:ea typeface="微软雅黑" pitchFamily="34" charset="-122"/>
                </a:rPr>
                <a:t>顾客源有限</a:t>
              </a:r>
              <a:r>
                <a:rPr lang="zh-CN" altLang="en-US" sz="2200" dirty="0">
                  <a:latin typeface="微软雅黑" pitchFamily="34" charset="-122"/>
                  <a:ea typeface="微软雅黑" pitchFamily="34" charset="-122"/>
                </a:rPr>
                <a:t> ：</a:t>
              </a:r>
            </a:p>
          </p:txBody>
        </p:sp>
        <p:graphicFrame>
          <p:nvGraphicFramePr>
            <p:cNvPr id="24" name="对象 23">
              <a:extLst>
                <a:ext uri="{FF2B5EF4-FFF2-40B4-BE49-F238E27FC236}">
                  <a16:creationId xmlns:a16="http://schemas.microsoft.com/office/drawing/2014/main" id="{DE4B8948-EE55-4B58-957B-C45E6CA0BF3D}"/>
                </a:ext>
              </a:extLst>
            </p:cNvPr>
            <p:cNvGraphicFramePr>
              <a:graphicFrameLocks noChangeAspect="1"/>
            </p:cNvGraphicFramePr>
            <p:nvPr>
              <p:extLst>
                <p:ext uri="{D42A27DB-BD31-4B8C-83A1-F6EECF244321}">
                  <p14:modId xmlns:p14="http://schemas.microsoft.com/office/powerpoint/2010/main" val="2116951973"/>
                </p:ext>
              </p:extLst>
            </p:nvPr>
          </p:nvGraphicFramePr>
          <p:xfrm>
            <a:off x="2915816" y="2565400"/>
            <a:ext cx="1884362" cy="323850"/>
          </p:xfrm>
          <a:graphic>
            <a:graphicData uri="http://schemas.openxmlformats.org/presentationml/2006/ole">
              <mc:AlternateContent xmlns:mc="http://schemas.openxmlformats.org/markup-compatibility/2006">
                <mc:Choice xmlns:v="urn:schemas-microsoft-com:vml" Requires="v">
                  <p:oleObj name="Equation" r:id="rId9" imgW="1028520" imgH="177480" progId="Equation.DSMT4">
                    <p:embed/>
                  </p:oleObj>
                </mc:Choice>
                <mc:Fallback>
                  <p:oleObj name="Equation" r:id="rId9" imgW="1028520" imgH="177480" progId="Equation.DSMT4">
                    <p:embed/>
                    <p:pic>
                      <p:nvPicPr>
                        <p:cNvPr id="20" name="对象 19">
                          <a:extLst>
                            <a:ext uri="{FF2B5EF4-FFF2-40B4-BE49-F238E27FC236}">
                              <a16:creationId xmlns:a16="http://schemas.microsoft.com/office/drawing/2014/main" id="{08197B10-8E74-4C3B-9630-5DA249EAF8D8}"/>
                            </a:ext>
                          </a:extLst>
                        </p:cNvPr>
                        <p:cNvPicPr>
                          <a:picLocks noChangeAspect="1" noChangeArrowheads="1"/>
                        </p:cNvPicPr>
                        <p:nvPr/>
                      </p:nvPicPr>
                      <p:blipFill>
                        <a:blip r:embed="rId10"/>
                        <a:srcRect/>
                        <a:stretch>
                          <a:fillRect/>
                        </a:stretch>
                      </p:blipFill>
                      <p:spPr bwMode="auto">
                        <a:xfrm>
                          <a:off x="2915816" y="2565400"/>
                          <a:ext cx="1884362" cy="323850"/>
                        </a:xfrm>
                        <a:prstGeom prst="rect">
                          <a:avLst/>
                        </a:prstGeom>
                        <a:noFill/>
                      </p:spPr>
                    </p:pic>
                  </p:oleObj>
                </mc:Fallback>
              </mc:AlternateContent>
            </a:graphicData>
          </a:graphic>
        </p:graphicFrame>
      </p:grpSp>
      <p:grpSp>
        <p:nvGrpSpPr>
          <p:cNvPr id="26" name="组合 25">
            <a:extLst>
              <a:ext uri="{FF2B5EF4-FFF2-40B4-BE49-F238E27FC236}">
                <a16:creationId xmlns:a16="http://schemas.microsoft.com/office/drawing/2014/main" id="{611FB2CB-F534-4186-B1C7-51041F02390D}"/>
              </a:ext>
            </a:extLst>
          </p:cNvPr>
          <p:cNvGrpSpPr/>
          <p:nvPr/>
        </p:nvGrpSpPr>
        <p:grpSpPr>
          <a:xfrm>
            <a:off x="683568" y="2986059"/>
            <a:ext cx="8280920" cy="514949"/>
            <a:chOff x="683568" y="2986059"/>
            <a:chExt cx="8280920" cy="514949"/>
          </a:xfrm>
        </p:grpSpPr>
        <p:sp>
          <p:nvSpPr>
            <p:cNvPr id="16" name="Rectangle 3">
              <a:extLst>
                <a:ext uri="{FF2B5EF4-FFF2-40B4-BE49-F238E27FC236}">
                  <a16:creationId xmlns:a16="http://schemas.microsoft.com/office/drawing/2014/main" id="{6F2A064E-5013-49AE-985C-B4B8F2C06523}"/>
                </a:ext>
              </a:extLst>
            </p:cNvPr>
            <p:cNvSpPr>
              <a:spLocks noChangeArrowheads="1"/>
            </p:cNvSpPr>
            <p:nvPr/>
          </p:nvSpPr>
          <p:spPr bwMode="auto">
            <a:xfrm>
              <a:off x="683568" y="2986059"/>
              <a:ext cx="8280920"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342900" indent="-342900">
                <a:lnSpc>
                  <a:spcPct val="140000"/>
                </a:lnSpc>
                <a:buClr>
                  <a:srgbClr val="0000FF"/>
                </a:buClr>
                <a:buFont typeface="Wingdings" panose="05000000000000000000" pitchFamily="2" charset="2"/>
                <a:buChar char="Ø"/>
              </a:pPr>
              <a:r>
                <a:rPr lang="zh-CN" altLang="en-US" sz="2200" dirty="0">
                  <a:solidFill>
                    <a:srgbClr val="0000FF"/>
                  </a:solidFill>
                  <a:latin typeface="微软雅黑" pitchFamily="34" charset="-122"/>
                  <a:ea typeface="微软雅黑" pitchFamily="34" charset="-122"/>
                </a:rPr>
                <a:t> 服务时间服从任意分布</a:t>
              </a:r>
              <a:r>
                <a:rPr lang="zh-CN" altLang="en-US" sz="2200" dirty="0">
                  <a:latin typeface="微软雅黑" pitchFamily="34" charset="-122"/>
                  <a:ea typeface="微软雅黑" pitchFamily="34" charset="-122"/>
                </a:rPr>
                <a:t>：</a:t>
              </a:r>
            </a:p>
          </p:txBody>
        </p:sp>
        <p:graphicFrame>
          <p:nvGraphicFramePr>
            <p:cNvPr id="25" name="对象 24">
              <a:extLst>
                <a:ext uri="{FF2B5EF4-FFF2-40B4-BE49-F238E27FC236}">
                  <a16:creationId xmlns:a16="http://schemas.microsoft.com/office/drawing/2014/main" id="{50B88A47-A9A8-4AFF-A091-9F5555E7008F}"/>
                </a:ext>
              </a:extLst>
            </p:cNvPr>
            <p:cNvGraphicFramePr>
              <a:graphicFrameLocks noChangeAspect="1"/>
            </p:cNvGraphicFramePr>
            <p:nvPr>
              <p:extLst>
                <p:ext uri="{D42A27DB-BD31-4B8C-83A1-F6EECF244321}">
                  <p14:modId xmlns:p14="http://schemas.microsoft.com/office/powerpoint/2010/main" val="3708193855"/>
                </p:ext>
              </p:extLst>
            </p:nvPr>
          </p:nvGraphicFramePr>
          <p:xfrm>
            <a:off x="4211960" y="3141663"/>
            <a:ext cx="1022350" cy="323850"/>
          </p:xfrm>
          <a:graphic>
            <a:graphicData uri="http://schemas.openxmlformats.org/presentationml/2006/ole">
              <mc:AlternateContent xmlns:mc="http://schemas.openxmlformats.org/markup-compatibility/2006">
                <mc:Choice xmlns:v="urn:schemas-microsoft-com:vml" Requires="v">
                  <p:oleObj name="Equation" r:id="rId11" imgW="558720" imgH="177480" progId="Equation.DSMT4">
                    <p:embed/>
                  </p:oleObj>
                </mc:Choice>
                <mc:Fallback>
                  <p:oleObj name="Equation" r:id="rId11" imgW="558720" imgH="177480" progId="Equation.DSMT4">
                    <p:embed/>
                    <p:pic>
                      <p:nvPicPr>
                        <p:cNvPr id="20" name="对象 19">
                          <a:extLst>
                            <a:ext uri="{FF2B5EF4-FFF2-40B4-BE49-F238E27FC236}">
                              <a16:creationId xmlns:a16="http://schemas.microsoft.com/office/drawing/2014/main" id="{08197B10-8E74-4C3B-9630-5DA249EAF8D8}"/>
                            </a:ext>
                          </a:extLst>
                        </p:cNvPr>
                        <p:cNvPicPr>
                          <a:picLocks noChangeAspect="1" noChangeArrowheads="1"/>
                        </p:cNvPicPr>
                        <p:nvPr/>
                      </p:nvPicPr>
                      <p:blipFill>
                        <a:blip r:embed="rId12"/>
                        <a:srcRect/>
                        <a:stretch>
                          <a:fillRect/>
                        </a:stretch>
                      </p:blipFill>
                      <p:spPr bwMode="auto">
                        <a:xfrm>
                          <a:off x="4211960" y="3141663"/>
                          <a:ext cx="1022350" cy="323850"/>
                        </a:xfrm>
                        <a:prstGeom prst="rect">
                          <a:avLst/>
                        </a:prstGeom>
                        <a:noFill/>
                      </p:spPr>
                    </p:pic>
                  </p:oleObj>
                </mc:Fallback>
              </mc:AlternateContent>
            </a:graphicData>
          </a:graphic>
        </p:graphicFrame>
      </p:grpSp>
      <p:sp>
        <p:nvSpPr>
          <p:cNvPr id="8" name="页脚占位符 7">
            <a:extLst>
              <a:ext uri="{FF2B5EF4-FFF2-40B4-BE49-F238E27FC236}">
                <a16:creationId xmlns:a16="http://schemas.microsoft.com/office/drawing/2014/main" id="{EC5B3A1C-C7D8-4DE1-BA4B-17B439820054}"/>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337659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474EF16E-ADB1-4EFB-B28A-4F1CD822AE60}" type="datetime1">
              <a:rPr lang="zh-CN" altLang="en-US" smtClean="0"/>
              <a:t>2022/11/23</a:t>
            </a:fld>
            <a:endParaRPr lang="zh-CN" altLang="en-US"/>
          </a:p>
        </p:txBody>
      </p:sp>
      <p:sp>
        <p:nvSpPr>
          <p:cNvPr id="8" name="Rectangle 6">
            <a:extLst>
              <a:ext uri="{FF2B5EF4-FFF2-40B4-BE49-F238E27FC236}">
                <a16:creationId xmlns:a16="http://schemas.microsoft.com/office/drawing/2014/main" id="{55B0A396-6090-4F7E-95CE-6118D8FA5BD5}"/>
              </a:ext>
            </a:extLst>
          </p:cNvPr>
          <p:cNvSpPr>
            <a:spLocks noChangeArrowheads="1"/>
          </p:cNvSpPr>
          <p:nvPr/>
        </p:nvSpPr>
        <p:spPr bwMode="auto">
          <a:xfrm>
            <a:off x="357158" y="980728"/>
            <a:ext cx="62865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en-US" sz="2400" dirty="0">
                <a:solidFill>
                  <a:srgbClr val="FF0000"/>
                </a:solidFill>
                <a:latin typeface="微软雅黑" pitchFamily="34" charset="-122"/>
                <a:ea typeface="微软雅黑" pitchFamily="34" charset="-122"/>
              </a:rPr>
              <a:t>1. </a:t>
            </a:r>
            <a:r>
              <a:rPr lang="zh-CN" altLang="en-US" sz="2400" dirty="0">
                <a:solidFill>
                  <a:srgbClr val="FF0000"/>
                </a:solidFill>
                <a:latin typeface="微软雅黑" pitchFamily="34" charset="-122"/>
                <a:ea typeface="微软雅黑" pitchFamily="34" charset="-122"/>
              </a:rPr>
              <a:t> 计算系统的稳态概率</a:t>
            </a:r>
            <a:endParaRPr lang="en-US" altLang="en-US" sz="2400" dirty="0">
              <a:solidFill>
                <a:srgbClr val="FF0000"/>
              </a:solidFill>
              <a:latin typeface="微软雅黑" pitchFamily="34" charset="-122"/>
              <a:ea typeface="微软雅黑" pitchFamily="34" charset="-122"/>
            </a:endParaRPr>
          </a:p>
        </p:txBody>
      </p:sp>
      <p:sp>
        <p:nvSpPr>
          <p:cNvPr id="9" name="Rectangle 3">
            <a:extLst>
              <a:ext uri="{FF2B5EF4-FFF2-40B4-BE49-F238E27FC236}">
                <a16:creationId xmlns:a16="http://schemas.microsoft.com/office/drawing/2014/main" id="{B8DBF894-BEF5-40CF-B297-6A6D69DAC938}"/>
              </a:ext>
            </a:extLst>
          </p:cNvPr>
          <p:cNvSpPr>
            <a:spLocks noChangeArrowheads="1"/>
          </p:cNvSpPr>
          <p:nvPr/>
        </p:nvSpPr>
        <p:spPr bwMode="auto">
          <a:xfrm>
            <a:off x="683569" y="1556792"/>
            <a:ext cx="8280920" cy="9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200" dirty="0">
                <a:latin typeface="微软雅黑" pitchFamily="34" charset="-122"/>
                <a:ea typeface="微软雅黑" pitchFamily="34" charset="-122"/>
              </a:rPr>
              <a:t>假设单位时间内到达的顾客数服从参数为</a:t>
            </a:r>
            <a:r>
              <a:rPr lang="el-GR" altLang="zh-CN" sz="2200" dirty="0">
                <a:latin typeface="微软雅黑" pitchFamily="34" charset="-122"/>
                <a:ea typeface="微软雅黑" pitchFamily="34" charset="-122"/>
              </a:rPr>
              <a:t>λ</a:t>
            </a:r>
            <a:r>
              <a:rPr lang="zh-CN" altLang="en-US" sz="2200" dirty="0">
                <a:latin typeface="微软雅黑" pitchFamily="34" charset="-122"/>
                <a:ea typeface="微软雅黑" pitchFamily="34" charset="-122"/>
              </a:rPr>
              <a:t> 的泊松分布，每位顾客的服务时间服从参数为</a:t>
            </a:r>
            <a:r>
              <a:rPr lang="el-GR" altLang="zh-CN" sz="2200" dirty="0">
                <a:latin typeface="微软雅黑" pitchFamily="34" charset="-122"/>
                <a:ea typeface="微软雅黑" pitchFamily="34" charset="-122"/>
              </a:rPr>
              <a:t>μ</a:t>
            </a:r>
            <a:r>
              <a:rPr lang="zh-CN" altLang="en-US" sz="2200" dirty="0">
                <a:latin typeface="微软雅黑" pitchFamily="34" charset="-122"/>
                <a:ea typeface="微软雅黑" pitchFamily="34" charset="-122"/>
              </a:rPr>
              <a:t> 的负指数分布，于是在</a:t>
            </a:r>
            <a:r>
              <a:rPr lang="en-US" altLang="zh-CN" sz="2000" dirty="0">
                <a:latin typeface="微软雅黑" pitchFamily="34" charset="-122"/>
                <a:ea typeface="微软雅黑" pitchFamily="34" charset="-122"/>
              </a:rPr>
              <a:t>[t, t+∆t]</a:t>
            </a:r>
            <a:r>
              <a:rPr lang="zh-CN" altLang="en-US" sz="2200" dirty="0">
                <a:latin typeface="微软雅黑" pitchFamily="34" charset="-122"/>
                <a:ea typeface="微软雅黑" pitchFamily="34" charset="-122"/>
              </a:rPr>
              <a:t>内有：</a:t>
            </a:r>
          </a:p>
        </p:txBody>
      </p:sp>
      <p:grpSp>
        <p:nvGrpSpPr>
          <p:cNvPr id="7" name="组合 6">
            <a:extLst>
              <a:ext uri="{FF2B5EF4-FFF2-40B4-BE49-F238E27FC236}">
                <a16:creationId xmlns:a16="http://schemas.microsoft.com/office/drawing/2014/main" id="{EEB5FA0C-BBBE-4112-B5D8-7CE939828E93}"/>
              </a:ext>
            </a:extLst>
          </p:cNvPr>
          <p:cNvGrpSpPr/>
          <p:nvPr/>
        </p:nvGrpSpPr>
        <p:grpSpPr>
          <a:xfrm>
            <a:off x="683568" y="2564904"/>
            <a:ext cx="8280920" cy="514949"/>
            <a:chOff x="683568" y="2564904"/>
            <a:chExt cx="8280920" cy="514949"/>
          </a:xfrm>
        </p:grpSpPr>
        <p:graphicFrame>
          <p:nvGraphicFramePr>
            <p:cNvPr id="10" name="对象 9">
              <a:extLst>
                <a:ext uri="{FF2B5EF4-FFF2-40B4-BE49-F238E27FC236}">
                  <a16:creationId xmlns:a16="http://schemas.microsoft.com/office/drawing/2014/main" id="{F0C8DD23-6B8E-492E-BEC5-C44D6424E794}"/>
                </a:ext>
              </a:extLst>
            </p:cNvPr>
            <p:cNvGraphicFramePr>
              <a:graphicFrameLocks noChangeAspect="1"/>
            </p:cNvGraphicFramePr>
            <p:nvPr>
              <p:extLst>
                <p:ext uri="{D42A27DB-BD31-4B8C-83A1-F6EECF244321}">
                  <p14:modId xmlns:p14="http://schemas.microsoft.com/office/powerpoint/2010/main" val="2297411104"/>
                </p:ext>
              </p:extLst>
            </p:nvPr>
          </p:nvGraphicFramePr>
          <p:xfrm>
            <a:off x="4304332" y="2705100"/>
            <a:ext cx="1347788" cy="369888"/>
          </p:xfrm>
          <a:graphic>
            <a:graphicData uri="http://schemas.openxmlformats.org/presentationml/2006/ole">
              <mc:AlternateContent xmlns:mc="http://schemas.openxmlformats.org/markup-compatibility/2006">
                <mc:Choice xmlns:v="urn:schemas-microsoft-com:vml" Requires="v">
                  <p:oleObj name="Equation" r:id="rId2" imgW="736560" imgH="203040" progId="Equation.DSMT4">
                    <p:embed/>
                  </p:oleObj>
                </mc:Choice>
                <mc:Fallback>
                  <p:oleObj name="Equation" r:id="rId2" imgW="736560" imgH="203040" progId="Equation.DSMT4">
                    <p:embed/>
                    <p:pic>
                      <p:nvPicPr>
                        <p:cNvPr id="10" name="对象 9">
                          <a:extLst>
                            <a:ext uri="{FF2B5EF4-FFF2-40B4-BE49-F238E27FC236}">
                              <a16:creationId xmlns:a16="http://schemas.microsoft.com/office/drawing/2014/main" id="{F0C8DD23-6B8E-492E-BEC5-C44D6424E794}"/>
                            </a:ext>
                          </a:extLst>
                        </p:cNvPr>
                        <p:cNvPicPr>
                          <a:picLocks noChangeAspect="1" noChangeArrowheads="1"/>
                        </p:cNvPicPr>
                        <p:nvPr/>
                      </p:nvPicPr>
                      <p:blipFill>
                        <a:blip r:embed="rId3"/>
                        <a:srcRect/>
                        <a:stretch>
                          <a:fillRect/>
                        </a:stretch>
                      </p:blipFill>
                      <p:spPr bwMode="auto">
                        <a:xfrm>
                          <a:off x="4304332" y="2705100"/>
                          <a:ext cx="1347788" cy="369888"/>
                        </a:xfrm>
                        <a:prstGeom prst="rect">
                          <a:avLst/>
                        </a:prstGeom>
                        <a:noFill/>
                      </p:spPr>
                    </p:pic>
                  </p:oleObj>
                </mc:Fallback>
              </mc:AlternateContent>
            </a:graphicData>
          </a:graphic>
        </p:graphicFrame>
        <p:sp>
          <p:nvSpPr>
            <p:cNvPr id="11" name="Rectangle 3">
              <a:extLst>
                <a:ext uri="{FF2B5EF4-FFF2-40B4-BE49-F238E27FC236}">
                  <a16:creationId xmlns:a16="http://schemas.microsoft.com/office/drawing/2014/main" id="{2AEFCE2C-3767-4C1F-8D46-6476F44DDB49}"/>
                </a:ext>
              </a:extLst>
            </p:cNvPr>
            <p:cNvSpPr>
              <a:spLocks noChangeArrowheads="1"/>
            </p:cNvSpPr>
            <p:nvPr/>
          </p:nvSpPr>
          <p:spPr bwMode="auto">
            <a:xfrm>
              <a:off x="683568" y="2564904"/>
              <a:ext cx="8280920"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200" dirty="0">
                  <a:latin typeface="微软雅黑" pitchFamily="34" charset="-122"/>
                  <a:ea typeface="微软雅黑" pitchFamily="34" charset="-122"/>
                </a:rPr>
                <a:t>1</a:t>
              </a:r>
              <a:r>
                <a:rPr lang="zh-CN" altLang="en-US" sz="2200" dirty="0">
                  <a:latin typeface="微软雅黑" pitchFamily="34" charset="-122"/>
                  <a:ea typeface="微软雅黑" pitchFamily="34" charset="-122"/>
                </a:rPr>
                <a:t>）有一个顾客到达的概率为</a:t>
              </a:r>
            </a:p>
          </p:txBody>
        </p:sp>
      </p:grpSp>
      <p:grpSp>
        <p:nvGrpSpPr>
          <p:cNvPr id="3" name="组合 2">
            <a:extLst>
              <a:ext uri="{FF2B5EF4-FFF2-40B4-BE49-F238E27FC236}">
                <a16:creationId xmlns:a16="http://schemas.microsoft.com/office/drawing/2014/main" id="{44DC4C14-E6BC-4608-8A6A-0A8EC0540BF1}"/>
              </a:ext>
            </a:extLst>
          </p:cNvPr>
          <p:cNvGrpSpPr/>
          <p:nvPr/>
        </p:nvGrpSpPr>
        <p:grpSpPr>
          <a:xfrm>
            <a:off x="263576" y="548680"/>
            <a:ext cx="5316537" cy="461665"/>
            <a:chOff x="263576" y="1599183"/>
            <a:chExt cx="5316537" cy="461665"/>
          </a:xfrm>
        </p:grpSpPr>
        <p:sp>
          <p:nvSpPr>
            <p:cNvPr id="6" name="Rectangle 5">
              <a:extLst>
                <a:ext uri="{FF2B5EF4-FFF2-40B4-BE49-F238E27FC236}">
                  <a16:creationId xmlns:a16="http://schemas.microsoft.com/office/drawing/2014/main" id="{3E7BEC1B-88F1-4645-8BB3-A664AAD5D2AC}"/>
                </a:ext>
              </a:extLst>
            </p:cNvPr>
            <p:cNvSpPr>
              <a:spLocks noChangeArrowheads="1"/>
            </p:cNvSpPr>
            <p:nvPr/>
          </p:nvSpPr>
          <p:spPr bwMode="auto">
            <a:xfrm>
              <a:off x="263576" y="1599183"/>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一、标准型</a:t>
              </a:r>
            </a:p>
          </p:txBody>
        </p:sp>
        <p:graphicFrame>
          <p:nvGraphicFramePr>
            <p:cNvPr id="12" name="对象 11">
              <a:extLst>
                <a:ext uri="{FF2B5EF4-FFF2-40B4-BE49-F238E27FC236}">
                  <a16:creationId xmlns:a16="http://schemas.microsoft.com/office/drawing/2014/main" id="{77F735B5-B534-43BF-B46E-A41239B84DDC}"/>
                </a:ext>
              </a:extLst>
            </p:cNvPr>
            <p:cNvGraphicFramePr>
              <a:graphicFrameLocks noChangeAspect="1"/>
            </p:cNvGraphicFramePr>
            <p:nvPr/>
          </p:nvGraphicFramePr>
          <p:xfrm>
            <a:off x="1907704" y="1654566"/>
            <a:ext cx="1116012" cy="323850"/>
          </p:xfrm>
          <a:graphic>
            <a:graphicData uri="http://schemas.openxmlformats.org/presentationml/2006/ole">
              <mc:AlternateContent xmlns:mc="http://schemas.openxmlformats.org/markup-compatibility/2006">
                <mc:Choice xmlns:v="urn:schemas-microsoft-com:vml" Requires="v">
                  <p:oleObj name="Equation" r:id="rId4" imgW="609480" imgH="177480" progId="Equation.DSMT4">
                    <p:embed/>
                  </p:oleObj>
                </mc:Choice>
                <mc:Fallback>
                  <p:oleObj name="Equation" r:id="rId4" imgW="609480" imgH="177480" progId="Equation.DSMT4">
                    <p:embed/>
                    <p:pic>
                      <p:nvPicPr>
                        <p:cNvPr id="12" name="对象 11">
                          <a:extLst>
                            <a:ext uri="{FF2B5EF4-FFF2-40B4-BE49-F238E27FC236}">
                              <a16:creationId xmlns:a16="http://schemas.microsoft.com/office/drawing/2014/main" id="{77F735B5-B534-43BF-B46E-A41239B84DDC}"/>
                            </a:ext>
                          </a:extLst>
                        </p:cNvPr>
                        <p:cNvPicPr>
                          <a:picLocks noChangeAspect="1" noChangeArrowheads="1"/>
                        </p:cNvPicPr>
                        <p:nvPr/>
                      </p:nvPicPr>
                      <p:blipFill>
                        <a:blip r:embed="rId5"/>
                        <a:srcRect/>
                        <a:stretch>
                          <a:fillRect/>
                        </a:stretch>
                      </p:blipFill>
                      <p:spPr bwMode="auto">
                        <a:xfrm>
                          <a:off x="1907704" y="1654566"/>
                          <a:ext cx="1116012" cy="323850"/>
                        </a:xfrm>
                        <a:prstGeom prst="rect">
                          <a:avLst/>
                        </a:prstGeom>
                        <a:noFill/>
                      </p:spPr>
                    </p:pic>
                  </p:oleObj>
                </mc:Fallback>
              </mc:AlternateContent>
            </a:graphicData>
          </a:graphic>
        </p:graphicFrame>
      </p:grpSp>
      <p:grpSp>
        <p:nvGrpSpPr>
          <p:cNvPr id="14" name="组合 13">
            <a:extLst>
              <a:ext uri="{FF2B5EF4-FFF2-40B4-BE49-F238E27FC236}">
                <a16:creationId xmlns:a16="http://schemas.microsoft.com/office/drawing/2014/main" id="{78AE56A4-3AAC-412C-AA2B-2CD9A7C50392}"/>
              </a:ext>
            </a:extLst>
          </p:cNvPr>
          <p:cNvGrpSpPr/>
          <p:nvPr/>
        </p:nvGrpSpPr>
        <p:grpSpPr>
          <a:xfrm>
            <a:off x="683568" y="3068960"/>
            <a:ext cx="8280920" cy="514949"/>
            <a:chOff x="683568" y="2564904"/>
            <a:chExt cx="8280920" cy="514949"/>
          </a:xfrm>
        </p:grpSpPr>
        <p:graphicFrame>
          <p:nvGraphicFramePr>
            <p:cNvPr id="15" name="对象 14">
              <a:extLst>
                <a:ext uri="{FF2B5EF4-FFF2-40B4-BE49-F238E27FC236}">
                  <a16:creationId xmlns:a16="http://schemas.microsoft.com/office/drawing/2014/main" id="{5BC7F5DE-E2F0-4512-9602-D9C02C3DBA66}"/>
                </a:ext>
              </a:extLst>
            </p:cNvPr>
            <p:cNvGraphicFramePr>
              <a:graphicFrameLocks noChangeAspect="1"/>
            </p:cNvGraphicFramePr>
            <p:nvPr>
              <p:extLst>
                <p:ext uri="{D42A27DB-BD31-4B8C-83A1-F6EECF244321}">
                  <p14:modId xmlns:p14="http://schemas.microsoft.com/office/powerpoint/2010/main" val="1836689038"/>
                </p:ext>
              </p:extLst>
            </p:nvPr>
          </p:nvGraphicFramePr>
          <p:xfrm>
            <a:off x="4603155" y="2705869"/>
            <a:ext cx="1697037" cy="369888"/>
          </p:xfrm>
          <a:graphic>
            <a:graphicData uri="http://schemas.openxmlformats.org/presentationml/2006/ole">
              <mc:AlternateContent xmlns:mc="http://schemas.openxmlformats.org/markup-compatibility/2006">
                <mc:Choice xmlns:v="urn:schemas-microsoft-com:vml" Requires="v">
                  <p:oleObj name="Equation" r:id="rId6" imgW="927000" imgH="203040" progId="Equation.DSMT4">
                    <p:embed/>
                  </p:oleObj>
                </mc:Choice>
                <mc:Fallback>
                  <p:oleObj name="Equation" r:id="rId6" imgW="927000" imgH="203040" progId="Equation.DSMT4">
                    <p:embed/>
                    <p:pic>
                      <p:nvPicPr>
                        <p:cNvPr id="10" name="对象 9">
                          <a:extLst>
                            <a:ext uri="{FF2B5EF4-FFF2-40B4-BE49-F238E27FC236}">
                              <a16:creationId xmlns:a16="http://schemas.microsoft.com/office/drawing/2014/main" id="{F0C8DD23-6B8E-492E-BEC5-C44D6424E794}"/>
                            </a:ext>
                          </a:extLst>
                        </p:cNvPr>
                        <p:cNvPicPr>
                          <a:picLocks noChangeAspect="1" noChangeArrowheads="1"/>
                        </p:cNvPicPr>
                        <p:nvPr/>
                      </p:nvPicPr>
                      <p:blipFill>
                        <a:blip r:embed="rId7"/>
                        <a:srcRect/>
                        <a:stretch>
                          <a:fillRect/>
                        </a:stretch>
                      </p:blipFill>
                      <p:spPr bwMode="auto">
                        <a:xfrm>
                          <a:off x="4603155" y="2705869"/>
                          <a:ext cx="1697037" cy="369888"/>
                        </a:xfrm>
                        <a:prstGeom prst="rect">
                          <a:avLst/>
                        </a:prstGeom>
                        <a:noFill/>
                      </p:spPr>
                    </p:pic>
                  </p:oleObj>
                </mc:Fallback>
              </mc:AlternateContent>
            </a:graphicData>
          </a:graphic>
        </p:graphicFrame>
        <p:sp>
          <p:nvSpPr>
            <p:cNvPr id="16" name="Rectangle 3">
              <a:extLst>
                <a:ext uri="{FF2B5EF4-FFF2-40B4-BE49-F238E27FC236}">
                  <a16:creationId xmlns:a16="http://schemas.microsoft.com/office/drawing/2014/main" id="{A742834D-3EFF-403F-9BE7-780777DBF96B}"/>
                </a:ext>
              </a:extLst>
            </p:cNvPr>
            <p:cNvSpPr>
              <a:spLocks noChangeArrowheads="1"/>
            </p:cNvSpPr>
            <p:nvPr/>
          </p:nvSpPr>
          <p:spPr bwMode="auto">
            <a:xfrm>
              <a:off x="683568" y="2564904"/>
              <a:ext cx="8280920"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200" dirty="0">
                  <a:latin typeface="微软雅黑" pitchFamily="34" charset="-122"/>
                  <a:ea typeface="微软雅黑" pitchFamily="34" charset="-122"/>
                </a:rPr>
                <a:t>2</a:t>
              </a:r>
              <a:r>
                <a:rPr lang="zh-CN" altLang="en-US" sz="2200" dirty="0">
                  <a:latin typeface="微软雅黑" pitchFamily="34" charset="-122"/>
                  <a:ea typeface="微软雅黑" pitchFamily="34" charset="-122"/>
                </a:rPr>
                <a:t>）没有一个顾客到达的概率为</a:t>
              </a:r>
            </a:p>
          </p:txBody>
        </p:sp>
      </p:grpSp>
      <p:grpSp>
        <p:nvGrpSpPr>
          <p:cNvPr id="17" name="组合 16">
            <a:extLst>
              <a:ext uri="{FF2B5EF4-FFF2-40B4-BE49-F238E27FC236}">
                <a16:creationId xmlns:a16="http://schemas.microsoft.com/office/drawing/2014/main" id="{56FF1A3F-F353-45C8-A440-109CF55B7833}"/>
              </a:ext>
            </a:extLst>
          </p:cNvPr>
          <p:cNvGrpSpPr/>
          <p:nvPr/>
        </p:nvGrpSpPr>
        <p:grpSpPr>
          <a:xfrm>
            <a:off x="683568" y="3573016"/>
            <a:ext cx="8280920" cy="514949"/>
            <a:chOff x="683568" y="2564904"/>
            <a:chExt cx="8280920" cy="514949"/>
          </a:xfrm>
        </p:grpSpPr>
        <p:sp>
          <p:nvSpPr>
            <p:cNvPr id="19" name="Rectangle 3">
              <a:extLst>
                <a:ext uri="{FF2B5EF4-FFF2-40B4-BE49-F238E27FC236}">
                  <a16:creationId xmlns:a16="http://schemas.microsoft.com/office/drawing/2014/main" id="{2DCCDB66-D418-43AA-913E-1A307891BAAD}"/>
                </a:ext>
              </a:extLst>
            </p:cNvPr>
            <p:cNvSpPr>
              <a:spLocks noChangeArrowheads="1"/>
            </p:cNvSpPr>
            <p:nvPr/>
          </p:nvSpPr>
          <p:spPr bwMode="auto">
            <a:xfrm>
              <a:off x="683568" y="2564904"/>
              <a:ext cx="8280920"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200" dirty="0">
                  <a:latin typeface="微软雅黑" pitchFamily="34" charset="-122"/>
                  <a:ea typeface="微软雅黑" pitchFamily="34" charset="-122"/>
                </a:rPr>
                <a:t>3</a:t>
              </a:r>
              <a:r>
                <a:rPr lang="zh-CN" altLang="en-US" sz="2200" dirty="0">
                  <a:latin typeface="微软雅黑" pitchFamily="34" charset="-122"/>
                  <a:ea typeface="微软雅黑" pitchFamily="34" charset="-122"/>
                </a:rPr>
                <a:t>）有一位顾客接受完服务离去的概率为</a:t>
              </a:r>
            </a:p>
          </p:txBody>
        </p:sp>
        <p:graphicFrame>
          <p:nvGraphicFramePr>
            <p:cNvPr id="18" name="对象 17">
              <a:extLst>
                <a:ext uri="{FF2B5EF4-FFF2-40B4-BE49-F238E27FC236}">
                  <a16:creationId xmlns:a16="http://schemas.microsoft.com/office/drawing/2014/main" id="{D3206C8A-0327-4C9E-AC00-E4973D5F68F1}"/>
                </a:ext>
              </a:extLst>
            </p:cNvPr>
            <p:cNvGraphicFramePr>
              <a:graphicFrameLocks noChangeAspect="1"/>
            </p:cNvGraphicFramePr>
            <p:nvPr>
              <p:extLst>
                <p:ext uri="{D42A27DB-BD31-4B8C-83A1-F6EECF244321}">
                  <p14:modId xmlns:p14="http://schemas.microsoft.com/office/powerpoint/2010/main" val="1222631772"/>
                </p:ext>
              </p:extLst>
            </p:nvPr>
          </p:nvGraphicFramePr>
          <p:xfrm>
            <a:off x="5722267" y="2705051"/>
            <a:ext cx="1370013" cy="369887"/>
          </p:xfrm>
          <a:graphic>
            <a:graphicData uri="http://schemas.openxmlformats.org/presentationml/2006/ole">
              <mc:AlternateContent xmlns:mc="http://schemas.openxmlformats.org/markup-compatibility/2006">
                <mc:Choice xmlns:v="urn:schemas-microsoft-com:vml" Requires="v">
                  <p:oleObj name="Equation" r:id="rId8" imgW="749160" imgH="203040" progId="Equation.DSMT4">
                    <p:embed/>
                  </p:oleObj>
                </mc:Choice>
                <mc:Fallback>
                  <p:oleObj name="Equation" r:id="rId8" imgW="749160" imgH="203040" progId="Equation.DSMT4">
                    <p:embed/>
                    <p:pic>
                      <p:nvPicPr>
                        <p:cNvPr id="10" name="对象 9">
                          <a:extLst>
                            <a:ext uri="{FF2B5EF4-FFF2-40B4-BE49-F238E27FC236}">
                              <a16:creationId xmlns:a16="http://schemas.microsoft.com/office/drawing/2014/main" id="{F0C8DD23-6B8E-492E-BEC5-C44D6424E794}"/>
                            </a:ext>
                          </a:extLst>
                        </p:cNvPr>
                        <p:cNvPicPr>
                          <a:picLocks noChangeAspect="1" noChangeArrowheads="1"/>
                        </p:cNvPicPr>
                        <p:nvPr/>
                      </p:nvPicPr>
                      <p:blipFill>
                        <a:blip r:embed="rId9"/>
                        <a:srcRect/>
                        <a:stretch>
                          <a:fillRect/>
                        </a:stretch>
                      </p:blipFill>
                      <p:spPr bwMode="auto">
                        <a:xfrm>
                          <a:off x="5722267" y="2705051"/>
                          <a:ext cx="1370013" cy="369887"/>
                        </a:xfrm>
                        <a:prstGeom prst="rect">
                          <a:avLst/>
                        </a:prstGeom>
                        <a:noFill/>
                      </p:spPr>
                    </p:pic>
                  </p:oleObj>
                </mc:Fallback>
              </mc:AlternateContent>
            </a:graphicData>
          </a:graphic>
        </p:graphicFrame>
      </p:grpSp>
      <p:grpSp>
        <p:nvGrpSpPr>
          <p:cNvPr id="20" name="组合 19">
            <a:extLst>
              <a:ext uri="{FF2B5EF4-FFF2-40B4-BE49-F238E27FC236}">
                <a16:creationId xmlns:a16="http://schemas.microsoft.com/office/drawing/2014/main" id="{41801A26-7DDA-40A8-AE8B-9D6ED92576E5}"/>
              </a:ext>
            </a:extLst>
          </p:cNvPr>
          <p:cNvGrpSpPr/>
          <p:nvPr/>
        </p:nvGrpSpPr>
        <p:grpSpPr>
          <a:xfrm>
            <a:off x="683568" y="4066179"/>
            <a:ext cx="8280920" cy="514949"/>
            <a:chOff x="683568" y="2564904"/>
            <a:chExt cx="8280920" cy="514949"/>
          </a:xfrm>
        </p:grpSpPr>
        <p:graphicFrame>
          <p:nvGraphicFramePr>
            <p:cNvPr id="21" name="对象 20">
              <a:extLst>
                <a:ext uri="{FF2B5EF4-FFF2-40B4-BE49-F238E27FC236}">
                  <a16:creationId xmlns:a16="http://schemas.microsoft.com/office/drawing/2014/main" id="{B2F3A3FD-F93D-4319-BC9D-096D1ED24DA8}"/>
                </a:ext>
              </a:extLst>
            </p:cNvPr>
            <p:cNvGraphicFramePr>
              <a:graphicFrameLocks noChangeAspect="1"/>
            </p:cNvGraphicFramePr>
            <p:nvPr>
              <p:extLst>
                <p:ext uri="{D42A27DB-BD31-4B8C-83A1-F6EECF244321}">
                  <p14:modId xmlns:p14="http://schemas.microsoft.com/office/powerpoint/2010/main" val="4183702599"/>
                </p:ext>
              </p:extLst>
            </p:nvPr>
          </p:nvGraphicFramePr>
          <p:xfrm>
            <a:off x="5179219" y="2705600"/>
            <a:ext cx="1697037" cy="369888"/>
          </p:xfrm>
          <a:graphic>
            <a:graphicData uri="http://schemas.openxmlformats.org/presentationml/2006/ole">
              <mc:AlternateContent xmlns:mc="http://schemas.openxmlformats.org/markup-compatibility/2006">
                <mc:Choice xmlns:v="urn:schemas-microsoft-com:vml" Requires="v">
                  <p:oleObj name="Equation" r:id="rId10" imgW="927000" imgH="203040" progId="Equation.DSMT4">
                    <p:embed/>
                  </p:oleObj>
                </mc:Choice>
                <mc:Fallback>
                  <p:oleObj name="Equation" r:id="rId10" imgW="927000" imgH="203040" progId="Equation.DSMT4">
                    <p:embed/>
                    <p:pic>
                      <p:nvPicPr>
                        <p:cNvPr id="10" name="对象 9">
                          <a:extLst>
                            <a:ext uri="{FF2B5EF4-FFF2-40B4-BE49-F238E27FC236}">
                              <a16:creationId xmlns:a16="http://schemas.microsoft.com/office/drawing/2014/main" id="{F0C8DD23-6B8E-492E-BEC5-C44D6424E794}"/>
                            </a:ext>
                          </a:extLst>
                        </p:cNvPr>
                        <p:cNvPicPr>
                          <a:picLocks noChangeAspect="1" noChangeArrowheads="1"/>
                        </p:cNvPicPr>
                        <p:nvPr/>
                      </p:nvPicPr>
                      <p:blipFill>
                        <a:blip r:embed="rId11"/>
                        <a:srcRect/>
                        <a:stretch>
                          <a:fillRect/>
                        </a:stretch>
                      </p:blipFill>
                      <p:spPr bwMode="auto">
                        <a:xfrm>
                          <a:off x="5179219" y="2705600"/>
                          <a:ext cx="1697037" cy="369888"/>
                        </a:xfrm>
                        <a:prstGeom prst="rect">
                          <a:avLst/>
                        </a:prstGeom>
                        <a:noFill/>
                      </p:spPr>
                    </p:pic>
                  </p:oleObj>
                </mc:Fallback>
              </mc:AlternateContent>
            </a:graphicData>
          </a:graphic>
        </p:graphicFrame>
        <p:sp>
          <p:nvSpPr>
            <p:cNvPr id="22" name="Rectangle 3">
              <a:extLst>
                <a:ext uri="{FF2B5EF4-FFF2-40B4-BE49-F238E27FC236}">
                  <a16:creationId xmlns:a16="http://schemas.microsoft.com/office/drawing/2014/main" id="{2A38F3FF-26EC-4FB6-90DE-8F71B6511930}"/>
                </a:ext>
              </a:extLst>
            </p:cNvPr>
            <p:cNvSpPr>
              <a:spLocks noChangeArrowheads="1"/>
            </p:cNvSpPr>
            <p:nvPr/>
          </p:nvSpPr>
          <p:spPr bwMode="auto">
            <a:xfrm>
              <a:off x="683568" y="2564904"/>
              <a:ext cx="8280920"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200" dirty="0">
                  <a:latin typeface="微软雅黑" pitchFamily="34" charset="-122"/>
                  <a:ea typeface="微软雅黑" pitchFamily="34" charset="-122"/>
                </a:rPr>
                <a:t>4</a:t>
              </a:r>
              <a:r>
                <a:rPr lang="zh-CN" altLang="en-US" sz="2200" dirty="0">
                  <a:latin typeface="微软雅黑" pitchFamily="34" charset="-122"/>
                  <a:ea typeface="微软雅黑" pitchFamily="34" charset="-122"/>
                </a:rPr>
                <a:t>）没有一个顾客被服务完的概率为</a:t>
              </a:r>
            </a:p>
          </p:txBody>
        </p:sp>
      </p:grpSp>
      <p:grpSp>
        <p:nvGrpSpPr>
          <p:cNvPr id="23" name="组合 22">
            <a:extLst>
              <a:ext uri="{FF2B5EF4-FFF2-40B4-BE49-F238E27FC236}">
                <a16:creationId xmlns:a16="http://schemas.microsoft.com/office/drawing/2014/main" id="{B9D8DCDA-CF3D-4192-8567-9A337B2953D9}"/>
              </a:ext>
            </a:extLst>
          </p:cNvPr>
          <p:cNvGrpSpPr/>
          <p:nvPr/>
        </p:nvGrpSpPr>
        <p:grpSpPr>
          <a:xfrm>
            <a:off x="683568" y="4570235"/>
            <a:ext cx="8280920" cy="514949"/>
            <a:chOff x="683568" y="2564904"/>
            <a:chExt cx="8280920" cy="514949"/>
          </a:xfrm>
        </p:grpSpPr>
        <p:sp>
          <p:nvSpPr>
            <p:cNvPr id="25" name="Rectangle 3">
              <a:extLst>
                <a:ext uri="{FF2B5EF4-FFF2-40B4-BE49-F238E27FC236}">
                  <a16:creationId xmlns:a16="http://schemas.microsoft.com/office/drawing/2014/main" id="{5923131C-FF80-4EB7-960D-45447CE16F45}"/>
                </a:ext>
              </a:extLst>
            </p:cNvPr>
            <p:cNvSpPr>
              <a:spLocks noChangeArrowheads="1"/>
            </p:cNvSpPr>
            <p:nvPr/>
          </p:nvSpPr>
          <p:spPr bwMode="auto">
            <a:xfrm>
              <a:off x="683568" y="2564904"/>
              <a:ext cx="8280920"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200" dirty="0">
                  <a:latin typeface="微软雅黑" pitchFamily="34" charset="-122"/>
                  <a:ea typeface="微软雅黑" pitchFamily="34" charset="-122"/>
                </a:rPr>
                <a:t>5</a:t>
              </a:r>
              <a:r>
                <a:rPr lang="zh-CN" altLang="en-US" sz="2200" dirty="0">
                  <a:latin typeface="微软雅黑" pitchFamily="34" charset="-122"/>
                  <a:ea typeface="微软雅黑" pitchFamily="34" charset="-122"/>
                </a:rPr>
                <a:t>）多于一个顾客到达或被服务完离去的概率为</a:t>
              </a:r>
            </a:p>
          </p:txBody>
        </p:sp>
        <p:graphicFrame>
          <p:nvGraphicFramePr>
            <p:cNvPr id="24" name="对象 23">
              <a:extLst>
                <a:ext uri="{FF2B5EF4-FFF2-40B4-BE49-F238E27FC236}">
                  <a16:creationId xmlns:a16="http://schemas.microsoft.com/office/drawing/2014/main" id="{76C6DB82-1CF6-4467-902C-16FDE7E4C9BF}"/>
                </a:ext>
              </a:extLst>
            </p:cNvPr>
            <p:cNvGraphicFramePr>
              <a:graphicFrameLocks noChangeAspect="1"/>
            </p:cNvGraphicFramePr>
            <p:nvPr>
              <p:extLst>
                <p:ext uri="{D42A27DB-BD31-4B8C-83A1-F6EECF244321}">
                  <p14:modId xmlns:p14="http://schemas.microsoft.com/office/powerpoint/2010/main" val="722974503"/>
                </p:ext>
              </p:extLst>
            </p:nvPr>
          </p:nvGraphicFramePr>
          <p:xfrm>
            <a:off x="6611391" y="2704782"/>
            <a:ext cx="696913" cy="369887"/>
          </p:xfrm>
          <a:graphic>
            <a:graphicData uri="http://schemas.openxmlformats.org/presentationml/2006/ole">
              <mc:AlternateContent xmlns:mc="http://schemas.openxmlformats.org/markup-compatibility/2006">
                <mc:Choice xmlns:v="urn:schemas-microsoft-com:vml" Requires="v">
                  <p:oleObj name="Equation" r:id="rId12" imgW="380880" imgH="203040" progId="Equation.DSMT4">
                    <p:embed/>
                  </p:oleObj>
                </mc:Choice>
                <mc:Fallback>
                  <p:oleObj name="Equation" r:id="rId12" imgW="380880" imgH="203040" progId="Equation.DSMT4">
                    <p:embed/>
                    <p:pic>
                      <p:nvPicPr>
                        <p:cNvPr id="10" name="对象 9">
                          <a:extLst>
                            <a:ext uri="{FF2B5EF4-FFF2-40B4-BE49-F238E27FC236}">
                              <a16:creationId xmlns:a16="http://schemas.microsoft.com/office/drawing/2014/main" id="{F0C8DD23-6B8E-492E-BEC5-C44D6424E794}"/>
                            </a:ext>
                          </a:extLst>
                        </p:cNvPr>
                        <p:cNvPicPr>
                          <a:picLocks noChangeAspect="1" noChangeArrowheads="1"/>
                        </p:cNvPicPr>
                        <p:nvPr/>
                      </p:nvPicPr>
                      <p:blipFill>
                        <a:blip r:embed="rId13"/>
                        <a:srcRect/>
                        <a:stretch>
                          <a:fillRect/>
                        </a:stretch>
                      </p:blipFill>
                      <p:spPr bwMode="auto">
                        <a:xfrm>
                          <a:off x="6611391" y="2704782"/>
                          <a:ext cx="696913" cy="369887"/>
                        </a:xfrm>
                        <a:prstGeom prst="rect">
                          <a:avLst/>
                        </a:prstGeom>
                        <a:noFill/>
                      </p:spPr>
                    </p:pic>
                  </p:oleObj>
                </mc:Fallback>
              </mc:AlternateContent>
            </a:graphicData>
          </a:graphic>
        </p:graphicFrame>
      </p:grpSp>
      <p:grpSp>
        <p:nvGrpSpPr>
          <p:cNvPr id="26" name="组合 25">
            <a:extLst>
              <a:ext uri="{FF2B5EF4-FFF2-40B4-BE49-F238E27FC236}">
                <a16:creationId xmlns:a16="http://schemas.microsoft.com/office/drawing/2014/main" id="{C5D452BE-AE28-4F25-AE91-AEF90609DC35}"/>
              </a:ext>
            </a:extLst>
          </p:cNvPr>
          <p:cNvGrpSpPr/>
          <p:nvPr/>
        </p:nvGrpSpPr>
        <p:grpSpPr>
          <a:xfrm>
            <a:off x="683568" y="5157192"/>
            <a:ext cx="8280920" cy="988925"/>
            <a:chOff x="683568" y="2564904"/>
            <a:chExt cx="8280920" cy="988925"/>
          </a:xfrm>
        </p:grpSpPr>
        <p:sp>
          <p:nvSpPr>
            <p:cNvPr id="27" name="Rectangle 3">
              <a:extLst>
                <a:ext uri="{FF2B5EF4-FFF2-40B4-BE49-F238E27FC236}">
                  <a16:creationId xmlns:a16="http://schemas.microsoft.com/office/drawing/2014/main" id="{244EC964-12E4-4490-957C-E4659AB9BC4B}"/>
                </a:ext>
              </a:extLst>
            </p:cNvPr>
            <p:cNvSpPr>
              <a:spLocks noChangeArrowheads="1"/>
            </p:cNvSpPr>
            <p:nvPr/>
          </p:nvSpPr>
          <p:spPr bwMode="auto">
            <a:xfrm>
              <a:off x="683568" y="2564904"/>
              <a:ext cx="8280920" cy="9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200" dirty="0">
                  <a:latin typeface="微软雅黑" pitchFamily="34" charset="-122"/>
                  <a:ea typeface="微软雅黑" pitchFamily="34" charset="-122"/>
                </a:rPr>
                <a:t>现在考虑 </a:t>
              </a:r>
              <a:r>
                <a:rPr lang="en-US" altLang="zh-CN" sz="2200" dirty="0">
                  <a:latin typeface="微软雅黑" pitchFamily="34" charset="-122"/>
                  <a:ea typeface="微软雅黑" pitchFamily="34" charset="-122"/>
                </a:rPr>
                <a:t>t+∆t </a:t>
              </a:r>
              <a:r>
                <a:rPr lang="zh-CN" altLang="en-US" sz="2200" dirty="0">
                  <a:latin typeface="微软雅黑" pitchFamily="34" charset="-122"/>
                  <a:ea typeface="微软雅黑" pitchFamily="34" charset="-122"/>
                </a:rPr>
                <a:t>时刻系统中有</a:t>
              </a:r>
              <a:r>
                <a:rPr lang="en-US" altLang="zh-CN" sz="2200" dirty="0">
                  <a:latin typeface="微软雅黑" pitchFamily="34" charset="-122"/>
                  <a:ea typeface="微软雅黑" pitchFamily="34" charset="-122"/>
                </a:rPr>
                <a:t>n(n≥1)</a:t>
              </a:r>
              <a:r>
                <a:rPr lang="zh-CN" altLang="en-US" sz="2200" dirty="0">
                  <a:latin typeface="微软雅黑" pitchFamily="34" charset="-122"/>
                  <a:ea typeface="微软雅黑" pitchFamily="34" charset="-122"/>
                </a:rPr>
                <a:t> 个顾客的概率              ，可能的情况如下表所列</a:t>
              </a:r>
            </a:p>
          </p:txBody>
        </p:sp>
        <p:graphicFrame>
          <p:nvGraphicFramePr>
            <p:cNvPr id="28" name="对象 27">
              <a:extLst>
                <a:ext uri="{FF2B5EF4-FFF2-40B4-BE49-F238E27FC236}">
                  <a16:creationId xmlns:a16="http://schemas.microsoft.com/office/drawing/2014/main" id="{B5F9125D-E166-4E7B-A7E0-2A408884B32A}"/>
                </a:ext>
              </a:extLst>
            </p:cNvPr>
            <p:cNvGraphicFramePr>
              <a:graphicFrameLocks noChangeAspect="1"/>
            </p:cNvGraphicFramePr>
            <p:nvPr>
              <p:extLst>
                <p:ext uri="{D42A27DB-BD31-4B8C-83A1-F6EECF244321}">
                  <p14:modId xmlns:p14="http://schemas.microsoft.com/office/powerpoint/2010/main" val="3161176989"/>
                </p:ext>
              </p:extLst>
            </p:nvPr>
          </p:nvGraphicFramePr>
          <p:xfrm>
            <a:off x="7034162" y="2682975"/>
            <a:ext cx="1138238" cy="415925"/>
          </p:xfrm>
          <a:graphic>
            <a:graphicData uri="http://schemas.openxmlformats.org/presentationml/2006/ole">
              <mc:AlternateContent xmlns:mc="http://schemas.openxmlformats.org/markup-compatibility/2006">
                <mc:Choice xmlns:v="urn:schemas-microsoft-com:vml" Requires="v">
                  <p:oleObj name="Equation" r:id="rId14" imgW="622080" imgH="228600" progId="Equation.DSMT4">
                    <p:embed/>
                  </p:oleObj>
                </mc:Choice>
                <mc:Fallback>
                  <p:oleObj name="Equation" r:id="rId14" imgW="622080" imgH="228600" progId="Equation.DSMT4">
                    <p:embed/>
                    <p:pic>
                      <p:nvPicPr>
                        <p:cNvPr id="24" name="对象 23">
                          <a:extLst>
                            <a:ext uri="{FF2B5EF4-FFF2-40B4-BE49-F238E27FC236}">
                              <a16:creationId xmlns:a16="http://schemas.microsoft.com/office/drawing/2014/main" id="{76C6DB82-1CF6-4467-902C-16FDE7E4C9BF}"/>
                            </a:ext>
                          </a:extLst>
                        </p:cNvPr>
                        <p:cNvPicPr>
                          <a:picLocks noChangeAspect="1" noChangeArrowheads="1"/>
                        </p:cNvPicPr>
                        <p:nvPr/>
                      </p:nvPicPr>
                      <p:blipFill>
                        <a:blip r:embed="rId15"/>
                        <a:srcRect/>
                        <a:stretch>
                          <a:fillRect/>
                        </a:stretch>
                      </p:blipFill>
                      <p:spPr bwMode="auto">
                        <a:xfrm>
                          <a:off x="7034162" y="2682975"/>
                          <a:ext cx="1138238" cy="415925"/>
                        </a:xfrm>
                        <a:prstGeom prst="rect">
                          <a:avLst/>
                        </a:prstGeom>
                        <a:noFill/>
                      </p:spPr>
                    </p:pic>
                  </p:oleObj>
                </mc:Fallback>
              </mc:AlternateContent>
            </a:graphicData>
          </a:graphic>
        </p:graphicFrame>
      </p:grpSp>
      <p:sp>
        <p:nvSpPr>
          <p:cNvPr id="2" name="页脚占位符 1">
            <a:extLst>
              <a:ext uri="{FF2B5EF4-FFF2-40B4-BE49-F238E27FC236}">
                <a16:creationId xmlns:a16="http://schemas.microsoft.com/office/drawing/2014/main" id="{D3ABD75B-A390-49AF-B128-B985D272A0A5}"/>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438902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B0DF08FE-89E0-4DF1-AAB5-981B81905C25}" type="datetime1">
              <a:rPr lang="zh-CN" altLang="en-US" smtClean="0"/>
              <a:t>2022/11/23</a:t>
            </a:fld>
            <a:endParaRPr lang="zh-CN" altLang="en-US"/>
          </a:p>
        </p:txBody>
      </p:sp>
      <p:sp>
        <p:nvSpPr>
          <p:cNvPr id="8" name="Rectangle 6">
            <a:extLst>
              <a:ext uri="{FF2B5EF4-FFF2-40B4-BE49-F238E27FC236}">
                <a16:creationId xmlns:a16="http://schemas.microsoft.com/office/drawing/2014/main" id="{55B0A396-6090-4F7E-95CE-6118D8FA5BD5}"/>
              </a:ext>
            </a:extLst>
          </p:cNvPr>
          <p:cNvSpPr>
            <a:spLocks noChangeArrowheads="1"/>
          </p:cNvSpPr>
          <p:nvPr/>
        </p:nvSpPr>
        <p:spPr bwMode="auto">
          <a:xfrm>
            <a:off x="357158" y="404664"/>
            <a:ext cx="62865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en-US" sz="2400" dirty="0">
                <a:solidFill>
                  <a:srgbClr val="FF0000"/>
                </a:solidFill>
                <a:latin typeface="微软雅黑" pitchFamily="34" charset="-122"/>
                <a:ea typeface="微软雅黑" pitchFamily="34" charset="-122"/>
              </a:rPr>
              <a:t>1. </a:t>
            </a:r>
            <a:r>
              <a:rPr lang="zh-CN" altLang="en-US" sz="2400" dirty="0">
                <a:solidFill>
                  <a:srgbClr val="FF0000"/>
                </a:solidFill>
                <a:latin typeface="微软雅黑" pitchFamily="34" charset="-122"/>
                <a:ea typeface="微软雅黑" pitchFamily="34" charset="-122"/>
              </a:rPr>
              <a:t> 计算系统的稳态概率</a:t>
            </a:r>
            <a:endParaRPr lang="en-US" altLang="en-US" sz="2400" dirty="0">
              <a:solidFill>
                <a:srgbClr val="FF0000"/>
              </a:solidFill>
              <a:latin typeface="微软雅黑" pitchFamily="34" charset="-122"/>
              <a:ea typeface="微软雅黑" pitchFamily="34" charset="-122"/>
            </a:endParaRPr>
          </a:p>
        </p:txBody>
      </p:sp>
      <p:grpSp>
        <p:nvGrpSpPr>
          <p:cNvPr id="26" name="组合 25">
            <a:extLst>
              <a:ext uri="{FF2B5EF4-FFF2-40B4-BE49-F238E27FC236}">
                <a16:creationId xmlns:a16="http://schemas.microsoft.com/office/drawing/2014/main" id="{C5D452BE-AE28-4F25-AE91-AEF90609DC35}"/>
              </a:ext>
            </a:extLst>
          </p:cNvPr>
          <p:cNvGrpSpPr/>
          <p:nvPr/>
        </p:nvGrpSpPr>
        <p:grpSpPr>
          <a:xfrm>
            <a:off x="539552" y="3160155"/>
            <a:ext cx="8280920" cy="524888"/>
            <a:chOff x="683568" y="2564904"/>
            <a:chExt cx="8280920" cy="524888"/>
          </a:xfrm>
        </p:grpSpPr>
        <p:sp>
          <p:nvSpPr>
            <p:cNvPr id="27" name="Rectangle 3">
              <a:extLst>
                <a:ext uri="{FF2B5EF4-FFF2-40B4-BE49-F238E27FC236}">
                  <a16:creationId xmlns:a16="http://schemas.microsoft.com/office/drawing/2014/main" id="{244EC964-12E4-4490-957C-E4659AB9BC4B}"/>
                </a:ext>
              </a:extLst>
            </p:cNvPr>
            <p:cNvSpPr>
              <a:spLocks noChangeArrowheads="1"/>
            </p:cNvSpPr>
            <p:nvPr/>
          </p:nvSpPr>
          <p:spPr bwMode="auto">
            <a:xfrm>
              <a:off x="683568" y="2564904"/>
              <a:ext cx="8280920"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200" dirty="0">
                  <a:latin typeface="微软雅黑" pitchFamily="34" charset="-122"/>
                  <a:ea typeface="微软雅黑" pitchFamily="34" charset="-122"/>
                </a:rPr>
                <a:t>可得</a:t>
              </a:r>
            </a:p>
          </p:txBody>
        </p:sp>
        <p:graphicFrame>
          <p:nvGraphicFramePr>
            <p:cNvPr id="28" name="对象 27">
              <a:extLst>
                <a:ext uri="{FF2B5EF4-FFF2-40B4-BE49-F238E27FC236}">
                  <a16:creationId xmlns:a16="http://schemas.microsoft.com/office/drawing/2014/main" id="{B5F9125D-E166-4E7B-A7E0-2A408884B32A}"/>
                </a:ext>
              </a:extLst>
            </p:cNvPr>
            <p:cNvGraphicFramePr>
              <a:graphicFrameLocks noChangeAspect="1"/>
            </p:cNvGraphicFramePr>
            <p:nvPr>
              <p:extLst>
                <p:ext uri="{D42A27DB-BD31-4B8C-83A1-F6EECF244321}">
                  <p14:modId xmlns:p14="http://schemas.microsoft.com/office/powerpoint/2010/main" val="1665905677"/>
                </p:ext>
              </p:extLst>
            </p:nvPr>
          </p:nvGraphicFramePr>
          <p:xfrm>
            <a:off x="1403648" y="2673867"/>
            <a:ext cx="7502525" cy="415925"/>
          </p:xfrm>
          <a:graphic>
            <a:graphicData uri="http://schemas.openxmlformats.org/presentationml/2006/ole">
              <mc:AlternateContent xmlns:mc="http://schemas.openxmlformats.org/markup-compatibility/2006">
                <mc:Choice xmlns:v="urn:schemas-microsoft-com:vml" Requires="v">
                  <p:oleObj name="Equation" r:id="rId2" imgW="4101840" imgH="228600" progId="Equation.DSMT4">
                    <p:embed/>
                  </p:oleObj>
                </mc:Choice>
                <mc:Fallback>
                  <p:oleObj name="Equation" r:id="rId2" imgW="4101840" imgH="228600" progId="Equation.DSMT4">
                    <p:embed/>
                    <p:pic>
                      <p:nvPicPr>
                        <p:cNvPr id="28" name="对象 27">
                          <a:extLst>
                            <a:ext uri="{FF2B5EF4-FFF2-40B4-BE49-F238E27FC236}">
                              <a16:creationId xmlns:a16="http://schemas.microsoft.com/office/drawing/2014/main" id="{B5F9125D-E166-4E7B-A7E0-2A408884B32A}"/>
                            </a:ext>
                          </a:extLst>
                        </p:cNvPr>
                        <p:cNvPicPr>
                          <a:picLocks noChangeAspect="1" noChangeArrowheads="1"/>
                        </p:cNvPicPr>
                        <p:nvPr/>
                      </p:nvPicPr>
                      <p:blipFill>
                        <a:blip r:embed="rId3"/>
                        <a:srcRect/>
                        <a:stretch>
                          <a:fillRect/>
                        </a:stretch>
                      </p:blipFill>
                      <p:spPr bwMode="auto">
                        <a:xfrm>
                          <a:off x="1403648" y="2673867"/>
                          <a:ext cx="7502525" cy="415925"/>
                        </a:xfrm>
                        <a:prstGeom prst="rect">
                          <a:avLst/>
                        </a:prstGeom>
                        <a:noFill/>
                      </p:spPr>
                    </p:pic>
                  </p:oleObj>
                </mc:Fallback>
              </mc:AlternateContent>
            </a:graphicData>
          </a:graphic>
        </p:graphicFrame>
      </p:grpSp>
      <p:pic>
        <p:nvPicPr>
          <p:cNvPr id="2" name="图片 1">
            <a:extLst>
              <a:ext uri="{FF2B5EF4-FFF2-40B4-BE49-F238E27FC236}">
                <a16:creationId xmlns:a16="http://schemas.microsoft.com/office/drawing/2014/main" id="{61C6F60B-E70D-4214-B66F-A6A1CFC9E448}"/>
              </a:ext>
            </a:extLst>
          </p:cNvPr>
          <p:cNvPicPr>
            <a:picLocks noChangeAspect="1"/>
          </p:cNvPicPr>
          <p:nvPr/>
        </p:nvPicPr>
        <p:blipFill>
          <a:blip r:embed="rId4"/>
          <a:stretch>
            <a:fillRect/>
          </a:stretch>
        </p:blipFill>
        <p:spPr>
          <a:xfrm>
            <a:off x="611560" y="1010345"/>
            <a:ext cx="8234460" cy="2058615"/>
          </a:xfrm>
          <a:prstGeom prst="rect">
            <a:avLst/>
          </a:prstGeom>
        </p:spPr>
      </p:pic>
      <p:graphicFrame>
        <p:nvGraphicFramePr>
          <p:cNvPr id="29" name="对象 28">
            <a:extLst>
              <a:ext uri="{FF2B5EF4-FFF2-40B4-BE49-F238E27FC236}">
                <a16:creationId xmlns:a16="http://schemas.microsoft.com/office/drawing/2014/main" id="{B7C01B60-8AD6-472E-87E9-32A6F3557D2C}"/>
              </a:ext>
            </a:extLst>
          </p:cNvPr>
          <p:cNvGraphicFramePr>
            <a:graphicFrameLocks noChangeAspect="1"/>
          </p:cNvGraphicFramePr>
          <p:nvPr>
            <p:extLst>
              <p:ext uri="{D42A27DB-BD31-4B8C-83A1-F6EECF244321}">
                <p14:modId xmlns:p14="http://schemas.microsoft.com/office/powerpoint/2010/main" val="4155082058"/>
              </p:ext>
            </p:extLst>
          </p:nvPr>
        </p:nvGraphicFramePr>
        <p:xfrm>
          <a:off x="1259632" y="3937174"/>
          <a:ext cx="7015163" cy="715962"/>
        </p:xfrm>
        <a:graphic>
          <a:graphicData uri="http://schemas.openxmlformats.org/presentationml/2006/ole">
            <mc:AlternateContent xmlns:mc="http://schemas.openxmlformats.org/markup-compatibility/2006">
              <mc:Choice xmlns:v="urn:schemas-microsoft-com:vml" Requires="v">
                <p:oleObj name="Equation" r:id="rId5" imgW="3835080" imgH="393480" progId="Equation.DSMT4">
                  <p:embed/>
                </p:oleObj>
              </mc:Choice>
              <mc:Fallback>
                <p:oleObj name="Equation" r:id="rId5" imgW="3835080" imgH="393480" progId="Equation.DSMT4">
                  <p:embed/>
                  <p:pic>
                    <p:nvPicPr>
                      <p:cNvPr id="28" name="对象 27">
                        <a:extLst>
                          <a:ext uri="{FF2B5EF4-FFF2-40B4-BE49-F238E27FC236}">
                            <a16:creationId xmlns:a16="http://schemas.microsoft.com/office/drawing/2014/main" id="{B5F9125D-E166-4E7B-A7E0-2A408884B32A}"/>
                          </a:ext>
                        </a:extLst>
                      </p:cNvPr>
                      <p:cNvPicPr>
                        <a:picLocks noChangeAspect="1" noChangeArrowheads="1"/>
                      </p:cNvPicPr>
                      <p:nvPr/>
                    </p:nvPicPr>
                    <p:blipFill>
                      <a:blip r:embed="rId6"/>
                      <a:srcRect/>
                      <a:stretch>
                        <a:fillRect/>
                      </a:stretch>
                    </p:blipFill>
                    <p:spPr bwMode="auto">
                      <a:xfrm>
                        <a:off x="1259632" y="3937174"/>
                        <a:ext cx="7015163" cy="715962"/>
                      </a:xfrm>
                      <a:prstGeom prst="rect">
                        <a:avLst/>
                      </a:prstGeom>
                      <a:noFill/>
                    </p:spPr>
                  </p:pic>
                </p:oleObj>
              </mc:Fallback>
            </mc:AlternateContent>
          </a:graphicData>
        </a:graphic>
      </p:graphicFrame>
      <p:graphicFrame>
        <p:nvGraphicFramePr>
          <p:cNvPr id="30" name="对象 29">
            <a:extLst>
              <a:ext uri="{FF2B5EF4-FFF2-40B4-BE49-F238E27FC236}">
                <a16:creationId xmlns:a16="http://schemas.microsoft.com/office/drawing/2014/main" id="{2E2975CE-5980-4029-BBFC-36E19131CB4E}"/>
              </a:ext>
            </a:extLst>
          </p:cNvPr>
          <p:cNvGraphicFramePr>
            <a:graphicFrameLocks noChangeAspect="1"/>
          </p:cNvGraphicFramePr>
          <p:nvPr>
            <p:extLst>
              <p:ext uri="{D42A27DB-BD31-4B8C-83A1-F6EECF244321}">
                <p14:modId xmlns:p14="http://schemas.microsoft.com/office/powerpoint/2010/main" val="3410917413"/>
              </p:ext>
            </p:extLst>
          </p:nvPr>
        </p:nvGraphicFramePr>
        <p:xfrm>
          <a:off x="1259632" y="4729261"/>
          <a:ext cx="4948238" cy="715963"/>
        </p:xfrm>
        <a:graphic>
          <a:graphicData uri="http://schemas.openxmlformats.org/presentationml/2006/ole">
            <mc:AlternateContent xmlns:mc="http://schemas.openxmlformats.org/markup-compatibility/2006">
              <mc:Choice xmlns:v="urn:schemas-microsoft-com:vml" Requires="v">
                <p:oleObj name="Equation" r:id="rId7" imgW="2705040" imgH="393480" progId="Equation.DSMT4">
                  <p:embed/>
                </p:oleObj>
              </mc:Choice>
              <mc:Fallback>
                <p:oleObj name="Equation" r:id="rId7" imgW="2705040" imgH="393480" progId="Equation.DSMT4">
                  <p:embed/>
                  <p:pic>
                    <p:nvPicPr>
                      <p:cNvPr id="29" name="对象 28">
                        <a:extLst>
                          <a:ext uri="{FF2B5EF4-FFF2-40B4-BE49-F238E27FC236}">
                            <a16:creationId xmlns:a16="http://schemas.microsoft.com/office/drawing/2014/main" id="{B7C01B60-8AD6-472E-87E9-32A6F3557D2C}"/>
                          </a:ext>
                        </a:extLst>
                      </p:cNvPr>
                      <p:cNvPicPr>
                        <a:picLocks noChangeAspect="1" noChangeArrowheads="1"/>
                      </p:cNvPicPr>
                      <p:nvPr/>
                    </p:nvPicPr>
                    <p:blipFill>
                      <a:blip r:embed="rId8"/>
                      <a:srcRect/>
                      <a:stretch>
                        <a:fillRect/>
                      </a:stretch>
                    </p:blipFill>
                    <p:spPr bwMode="auto">
                      <a:xfrm>
                        <a:off x="1259632" y="4729261"/>
                        <a:ext cx="4948238" cy="715963"/>
                      </a:xfrm>
                      <a:prstGeom prst="rect">
                        <a:avLst/>
                      </a:prstGeom>
                      <a:noFill/>
                    </p:spPr>
                  </p:pic>
                </p:oleObj>
              </mc:Fallback>
            </mc:AlternateContent>
          </a:graphicData>
        </a:graphic>
      </p:graphicFrame>
      <p:grpSp>
        <p:nvGrpSpPr>
          <p:cNvPr id="31" name="组合 30">
            <a:extLst>
              <a:ext uri="{FF2B5EF4-FFF2-40B4-BE49-F238E27FC236}">
                <a16:creationId xmlns:a16="http://schemas.microsoft.com/office/drawing/2014/main" id="{80DBF758-74D4-4CFE-875D-12D0DD215197}"/>
              </a:ext>
            </a:extLst>
          </p:cNvPr>
          <p:cNvGrpSpPr/>
          <p:nvPr/>
        </p:nvGrpSpPr>
        <p:grpSpPr>
          <a:xfrm>
            <a:off x="683568" y="5445224"/>
            <a:ext cx="8280920" cy="988925"/>
            <a:chOff x="683568" y="2564904"/>
            <a:chExt cx="8280920" cy="988925"/>
          </a:xfrm>
        </p:grpSpPr>
        <p:sp>
          <p:nvSpPr>
            <p:cNvPr id="32" name="Rectangle 3">
              <a:extLst>
                <a:ext uri="{FF2B5EF4-FFF2-40B4-BE49-F238E27FC236}">
                  <a16:creationId xmlns:a16="http://schemas.microsoft.com/office/drawing/2014/main" id="{42570A00-D226-418D-82E3-A029FEBD966A}"/>
                </a:ext>
              </a:extLst>
            </p:cNvPr>
            <p:cNvSpPr>
              <a:spLocks noChangeArrowheads="1"/>
            </p:cNvSpPr>
            <p:nvPr/>
          </p:nvSpPr>
          <p:spPr bwMode="auto">
            <a:xfrm>
              <a:off x="683568" y="2564904"/>
              <a:ext cx="8280920" cy="9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200" dirty="0">
                  <a:latin typeface="微软雅黑" pitchFamily="34" charset="-122"/>
                  <a:ea typeface="微软雅黑" pitchFamily="34" charset="-122"/>
                </a:rPr>
                <a:t>现在考虑 </a:t>
              </a:r>
              <a:r>
                <a:rPr lang="en-US" altLang="zh-CN" sz="2200" dirty="0">
                  <a:latin typeface="微软雅黑" pitchFamily="34" charset="-122"/>
                  <a:ea typeface="微软雅黑" pitchFamily="34" charset="-122"/>
                </a:rPr>
                <a:t>t+∆t </a:t>
              </a:r>
              <a:r>
                <a:rPr lang="zh-CN" altLang="en-US" sz="2200" dirty="0">
                  <a:latin typeface="微软雅黑" pitchFamily="34" charset="-122"/>
                  <a:ea typeface="微软雅黑" pitchFamily="34" charset="-122"/>
                </a:rPr>
                <a:t>时刻系统中有</a:t>
              </a:r>
              <a:r>
                <a:rPr lang="en-US" altLang="zh-CN" sz="2200" dirty="0">
                  <a:latin typeface="微软雅黑" pitchFamily="34" charset="-122"/>
                  <a:ea typeface="微软雅黑" pitchFamily="34" charset="-122"/>
                </a:rPr>
                <a:t>0</a:t>
              </a:r>
              <a:r>
                <a:rPr lang="zh-CN" altLang="en-US" sz="2200" dirty="0">
                  <a:latin typeface="微软雅黑" pitchFamily="34" charset="-122"/>
                  <a:ea typeface="微软雅黑" pitchFamily="34" charset="-122"/>
                </a:rPr>
                <a:t>个顾客的概率              ，可能的情况如下表所列</a:t>
              </a:r>
            </a:p>
          </p:txBody>
        </p:sp>
        <p:graphicFrame>
          <p:nvGraphicFramePr>
            <p:cNvPr id="33" name="对象 32">
              <a:extLst>
                <a:ext uri="{FF2B5EF4-FFF2-40B4-BE49-F238E27FC236}">
                  <a16:creationId xmlns:a16="http://schemas.microsoft.com/office/drawing/2014/main" id="{92EBA3A5-8EAE-44F5-BAC5-D7C75B221C31}"/>
                </a:ext>
              </a:extLst>
            </p:cNvPr>
            <p:cNvGraphicFramePr>
              <a:graphicFrameLocks noChangeAspect="1"/>
            </p:cNvGraphicFramePr>
            <p:nvPr>
              <p:extLst>
                <p:ext uri="{D42A27DB-BD31-4B8C-83A1-F6EECF244321}">
                  <p14:modId xmlns:p14="http://schemas.microsoft.com/office/powerpoint/2010/main" val="435016053"/>
                </p:ext>
              </p:extLst>
            </p:nvPr>
          </p:nvGraphicFramePr>
          <p:xfrm>
            <a:off x="6228184" y="2682975"/>
            <a:ext cx="1138238" cy="415925"/>
          </p:xfrm>
          <a:graphic>
            <a:graphicData uri="http://schemas.openxmlformats.org/presentationml/2006/ole">
              <mc:AlternateContent xmlns:mc="http://schemas.openxmlformats.org/markup-compatibility/2006">
                <mc:Choice xmlns:v="urn:schemas-microsoft-com:vml" Requires="v">
                  <p:oleObj name="Equation" r:id="rId9" imgW="622080" imgH="228600" progId="Equation.DSMT4">
                    <p:embed/>
                  </p:oleObj>
                </mc:Choice>
                <mc:Fallback>
                  <p:oleObj name="Equation" r:id="rId9" imgW="622080" imgH="228600" progId="Equation.DSMT4">
                    <p:embed/>
                    <p:pic>
                      <p:nvPicPr>
                        <p:cNvPr id="28" name="对象 27">
                          <a:extLst>
                            <a:ext uri="{FF2B5EF4-FFF2-40B4-BE49-F238E27FC236}">
                              <a16:creationId xmlns:a16="http://schemas.microsoft.com/office/drawing/2014/main" id="{B5F9125D-E166-4E7B-A7E0-2A408884B32A}"/>
                            </a:ext>
                          </a:extLst>
                        </p:cNvPr>
                        <p:cNvPicPr>
                          <a:picLocks noChangeAspect="1" noChangeArrowheads="1"/>
                        </p:cNvPicPr>
                        <p:nvPr/>
                      </p:nvPicPr>
                      <p:blipFill>
                        <a:blip r:embed="rId10"/>
                        <a:srcRect/>
                        <a:stretch>
                          <a:fillRect/>
                        </a:stretch>
                      </p:blipFill>
                      <p:spPr bwMode="auto">
                        <a:xfrm>
                          <a:off x="6228184" y="2682975"/>
                          <a:ext cx="1138238" cy="415925"/>
                        </a:xfrm>
                        <a:prstGeom prst="rect">
                          <a:avLst/>
                        </a:prstGeom>
                        <a:noFill/>
                      </p:spPr>
                    </p:pic>
                  </p:oleObj>
                </mc:Fallback>
              </mc:AlternateContent>
            </a:graphicData>
          </a:graphic>
        </p:graphicFrame>
      </p:grpSp>
      <p:sp>
        <p:nvSpPr>
          <p:cNvPr id="3" name="页脚占位符 2">
            <a:extLst>
              <a:ext uri="{FF2B5EF4-FFF2-40B4-BE49-F238E27FC236}">
                <a16:creationId xmlns:a16="http://schemas.microsoft.com/office/drawing/2014/main" id="{91A78FE6-0525-4E0F-A83E-86315736B161}"/>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022058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a:extLst>
              <a:ext uri="{FF2B5EF4-FFF2-40B4-BE49-F238E27FC236}">
                <a16:creationId xmlns:a16="http://schemas.microsoft.com/office/drawing/2014/main" id="{3B0576D4-1B37-4926-991E-508057900036}"/>
              </a:ext>
            </a:extLst>
          </p:cNvPr>
          <p:cNvSpPr>
            <a:spLocks noGrp="1"/>
          </p:cNvSpPr>
          <p:nvPr>
            <p:ph type="dt" sz="half" idx="2"/>
          </p:nvPr>
        </p:nvSpPr>
        <p:spPr/>
        <p:txBody>
          <a:bodyPr/>
          <a:lstStyle/>
          <a:p>
            <a:pPr>
              <a:defRPr/>
            </a:pPr>
            <a:fld id="{FA39E8B4-9D86-4080-83C0-AAE008A9DD85}" type="datetime1">
              <a:rPr lang="zh-CN" altLang="en-US" smtClean="0"/>
              <a:t>2022/11/23</a:t>
            </a:fld>
            <a:endParaRPr lang="zh-CN" altLang="en-US"/>
          </a:p>
        </p:txBody>
      </p:sp>
      <p:sp>
        <p:nvSpPr>
          <p:cNvPr id="12" name="Text Box 7">
            <a:extLst>
              <a:ext uri="{FF2B5EF4-FFF2-40B4-BE49-F238E27FC236}">
                <a16:creationId xmlns:a16="http://schemas.microsoft.com/office/drawing/2014/main" id="{A6D5DF96-20EF-4255-861B-1A749909CC97}"/>
              </a:ext>
            </a:extLst>
          </p:cNvPr>
          <p:cNvSpPr txBox="1">
            <a:spLocks noChangeArrowheads="1"/>
          </p:cNvSpPr>
          <p:nvPr/>
        </p:nvSpPr>
        <p:spPr bwMode="auto">
          <a:xfrm>
            <a:off x="755650" y="1125538"/>
            <a:ext cx="59769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4800" dirty="0">
                <a:latin typeface="微软雅黑" panose="020B0503020204020204" pitchFamily="34" charset="-122"/>
                <a:ea typeface="微软雅黑" panose="020B0503020204020204" pitchFamily="34" charset="-122"/>
              </a:rPr>
              <a:t>排队论方法</a:t>
            </a:r>
          </a:p>
        </p:txBody>
      </p:sp>
      <p:graphicFrame>
        <p:nvGraphicFramePr>
          <p:cNvPr id="13" name="Object 11">
            <a:extLst>
              <a:ext uri="{FF2B5EF4-FFF2-40B4-BE49-F238E27FC236}">
                <a16:creationId xmlns:a16="http://schemas.microsoft.com/office/drawing/2014/main" id="{950EF256-B18B-42B6-8A2E-98B3BCAA98D8}"/>
              </a:ext>
            </a:extLst>
          </p:cNvPr>
          <p:cNvGraphicFramePr>
            <a:graphicFrameLocks noChangeAspect="1"/>
          </p:cNvGraphicFramePr>
          <p:nvPr/>
        </p:nvGraphicFramePr>
        <p:xfrm>
          <a:off x="7002463" y="684213"/>
          <a:ext cx="1966912" cy="1966912"/>
        </p:xfrm>
        <a:graphic>
          <a:graphicData uri="http://schemas.openxmlformats.org/presentationml/2006/ole">
            <mc:AlternateContent xmlns:mc="http://schemas.openxmlformats.org/markup-compatibility/2006">
              <mc:Choice xmlns:v="urn:schemas-microsoft-com:vml" Requires="v">
                <p:oleObj name="剪辑" r:id="rId3" imgW="4006850" imgH="2857500" progId="">
                  <p:embed/>
                </p:oleObj>
              </mc:Choice>
              <mc:Fallback>
                <p:oleObj name="剪辑" r:id="rId3" imgW="4006850" imgH="2857500" progId="">
                  <p:embed/>
                  <p:pic>
                    <p:nvPicPr>
                      <p:cNvPr id="17" name="Object 11">
                        <a:extLst>
                          <a:ext uri="{FF2B5EF4-FFF2-40B4-BE49-F238E27FC236}">
                            <a16:creationId xmlns:a16="http://schemas.microsoft.com/office/drawing/2014/main" id="{83E89387-2D58-4FF7-A663-A2C5B75F54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2463" y="684213"/>
                        <a:ext cx="1966912" cy="196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 Box 10">
            <a:extLst>
              <a:ext uri="{FF2B5EF4-FFF2-40B4-BE49-F238E27FC236}">
                <a16:creationId xmlns:a16="http://schemas.microsoft.com/office/drawing/2014/main" id="{B111948B-D489-4C3D-9927-28292938FE60}"/>
              </a:ext>
            </a:extLst>
          </p:cNvPr>
          <p:cNvSpPr txBox="1">
            <a:spLocks noChangeArrowheads="1"/>
          </p:cNvSpPr>
          <p:nvPr/>
        </p:nvSpPr>
        <p:spPr bwMode="auto">
          <a:xfrm>
            <a:off x="566738" y="3814008"/>
            <a:ext cx="76962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800" dirty="0">
                <a:solidFill>
                  <a:srgbClr val="0000FF"/>
                </a:solidFill>
                <a:latin typeface="微软雅黑" panose="020B0503020204020204" pitchFamily="34" charset="-122"/>
                <a:ea typeface="微软雅黑" panose="020B0503020204020204" pitchFamily="34" charset="-122"/>
              </a:rPr>
              <a:t>谢中华</a:t>
            </a:r>
          </a:p>
          <a:p>
            <a:pPr algn="ctr" eaLnBrk="1" hangingPunct="1">
              <a:spcBef>
                <a:spcPct val="50000"/>
              </a:spcBef>
            </a:pPr>
            <a:r>
              <a:rPr lang="en-US" altLang="zh-CN" sz="2400" dirty="0">
                <a:latin typeface="微软雅黑" panose="020B0503020204020204" pitchFamily="34" charset="-122"/>
                <a:ea typeface="微软雅黑" panose="020B0503020204020204" pitchFamily="34" charset="-122"/>
              </a:rPr>
              <a:t>E-mail: xiezhh@tust.edu.cn</a:t>
            </a:r>
          </a:p>
          <a:p>
            <a:pPr algn="ctr" eaLnBrk="1" hangingPunct="1">
              <a:spcBef>
                <a:spcPct val="50000"/>
              </a:spcBef>
            </a:pPr>
            <a:r>
              <a:rPr lang="en-US" altLang="zh-CN" sz="2400" b="1" dirty="0">
                <a:solidFill>
                  <a:schemeClr val="hlink"/>
                </a:solidFill>
                <a:latin typeface="微软雅黑" panose="020B0503020204020204" pitchFamily="34" charset="-122"/>
                <a:ea typeface="微软雅黑" panose="020B0503020204020204" pitchFamily="34" charset="-122"/>
              </a:rPr>
              <a:t>MATLAB</a:t>
            </a:r>
            <a:r>
              <a:rPr lang="zh-CN" altLang="en-US" sz="2400" b="1" dirty="0">
                <a:solidFill>
                  <a:schemeClr val="hlink"/>
                </a:solidFill>
                <a:latin typeface="微软雅黑" panose="020B0503020204020204" pitchFamily="34" charset="-122"/>
                <a:ea typeface="微软雅黑" panose="020B0503020204020204" pitchFamily="34" charset="-122"/>
              </a:rPr>
              <a:t>数学建模方法与应用</a:t>
            </a:r>
            <a:endParaRPr lang="en-US" altLang="zh-CN" sz="2400" b="1" dirty="0">
              <a:solidFill>
                <a:schemeClr val="hlink"/>
              </a:solidFill>
              <a:latin typeface="微软雅黑" panose="020B0503020204020204" pitchFamily="34" charset="-122"/>
              <a:ea typeface="微软雅黑" panose="020B0503020204020204" pitchFamily="34" charset="-122"/>
            </a:endParaRPr>
          </a:p>
        </p:txBody>
      </p:sp>
      <p:sp>
        <p:nvSpPr>
          <p:cNvPr id="2" name="页脚占位符 1">
            <a:extLst>
              <a:ext uri="{FF2B5EF4-FFF2-40B4-BE49-F238E27FC236}">
                <a16:creationId xmlns:a16="http://schemas.microsoft.com/office/drawing/2014/main" id="{335B5108-25A9-4784-AE06-B4134F8C6AE7}"/>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880273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0E360C34-709C-4B57-B29B-82FE51D5E7A7}" type="datetime1">
              <a:rPr lang="zh-CN" altLang="en-US" smtClean="0"/>
              <a:t>2022/11/23</a:t>
            </a:fld>
            <a:endParaRPr lang="zh-CN" altLang="en-US"/>
          </a:p>
        </p:txBody>
      </p:sp>
      <p:sp>
        <p:nvSpPr>
          <p:cNvPr id="8" name="Rectangle 6">
            <a:extLst>
              <a:ext uri="{FF2B5EF4-FFF2-40B4-BE49-F238E27FC236}">
                <a16:creationId xmlns:a16="http://schemas.microsoft.com/office/drawing/2014/main" id="{55B0A396-6090-4F7E-95CE-6118D8FA5BD5}"/>
              </a:ext>
            </a:extLst>
          </p:cNvPr>
          <p:cNvSpPr>
            <a:spLocks noChangeArrowheads="1"/>
          </p:cNvSpPr>
          <p:nvPr/>
        </p:nvSpPr>
        <p:spPr bwMode="auto">
          <a:xfrm>
            <a:off x="357158" y="404664"/>
            <a:ext cx="62865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en-US" sz="2400" dirty="0">
                <a:solidFill>
                  <a:srgbClr val="FF0000"/>
                </a:solidFill>
                <a:latin typeface="微软雅黑" pitchFamily="34" charset="-122"/>
                <a:ea typeface="微软雅黑" pitchFamily="34" charset="-122"/>
              </a:rPr>
              <a:t>1. </a:t>
            </a:r>
            <a:r>
              <a:rPr lang="zh-CN" altLang="en-US" sz="2400" dirty="0">
                <a:solidFill>
                  <a:srgbClr val="FF0000"/>
                </a:solidFill>
                <a:latin typeface="微软雅黑" pitchFamily="34" charset="-122"/>
                <a:ea typeface="微软雅黑" pitchFamily="34" charset="-122"/>
              </a:rPr>
              <a:t> 计算系统的稳态概率</a:t>
            </a:r>
            <a:endParaRPr lang="en-US" altLang="en-US" sz="2400" dirty="0">
              <a:solidFill>
                <a:srgbClr val="FF0000"/>
              </a:solidFill>
              <a:latin typeface="微软雅黑" pitchFamily="34" charset="-122"/>
              <a:ea typeface="微软雅黑" pitchFamily="34" charset="-122"/>
            </a:endParaRPr>
          </a:p>
        </p:txBody>
      </p:sp>
      <p:grpSp>
        <p:nvGrpSpPr>
          <p:cNvPr id="26" name="组合 25">
            <a:extLst>
              <a:ext uri="{FF2B5EF4-FFF2-40B4-BE49-F238E27FC236}">
                <a16:creationId xmlns:a16="http://schemas.microsoft.com/office/drawing/2014/main" id="{C5D452BE-AE28-4F25-AE91-AEF90609DC35}"/>
              </a:ext>
            </a:extLst>
          </p:cNvPr>
          <p:cNvGrpSpPr/>
          <p:nvPr/>
        </p:nvGrpSpPr>
        <p:grpSpPr>
          <a:xfrm>
            <a:off x="539552" y="2929061"/>
            <a:ext cx="8280920" cy="715963"/>
            <a:chOff x="683568" y="2524642"/>
            <a:chExt cx="8280920" cy="715963"/>
          </a:xfrm>
        </p:grpSpPr>
        <p:sp>
          <p:nvSpPr>
            <p:cNvPr id="27" name="Rectangle 3">
              <a:extLst>
                <a:ext uri="{FF2B5EF4-FFF2-40B4-BE49-F238E27FC236}">
                  <a16:creationId xmlns:a16="http://schemas.microsoft.com/office/drawing/2014/main" id="{244EC964-12E4-4490-957C-E4659AB9BC4B}"/>
                </a:ext>
              </a:extLst>
            </p:cNvPr>
            <p:cNvSpPr>
              <a:spLocks noChangeArrowheads="1"/>
            </p:cNvSpPr>
            <p:nvPr/>
          </p:nvSpPr>
          <p:spPr bwMode="auto">
            <a:xfrm>
              <a:off x="683568" y="2564904"/>
              <a:ext cx="8280920"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200" dirty="0">
                  <a:latin typeface="微软雅黑" pitchFamily="34" charset="-122"/>
                  <a:ea typeface="微软雅黑" pitchFamily="34" charset="-122"/>
                </a:rPr>
                <a:t>可得</a:t>
              </a:r>
            </a:p>
          </p:txBody>
        </p:sp>
        <p:graphicFrame>
          <p:nvGraphicFramePr>
            <p:cNvPr id="28" name="对象 27">
              <a:extLst>
                <a:ext uri="{FF2B5EF4-FFF2-40B4-BE49-F238E27FC236}">
                  <a16:creationId xmlns:a16="http://schemas.microsoft.com/office/drawing/2014/main" id="{B5F9125D-E166-4E7B-A7E0-2A408884B32A}"/>
                </a:ext>
              </a:extLst>
            </p:cNvPr>
            <p:cNvGraphicFramePr>
              <a:graphicFrameLocks noChangeAspect="1"/>
            </p:cNvGraphicFramePr>
            <p:nvPr>
              <p:extLst>
                <p:ext uri="{D42A27DB-BD31-4B8C-83A1-F6EECF244321}">
                  <p14:modId xmlns:p14="http://schemas.microsoft.com/office/powerpoint/2010/main" val="615921374"/>
                </p:ext>
              </p:extLst>
            </p:nvPr>
          </p:nvGraphicFramePr>
          <p:xfrm>
            <a:off x="1458342" y="2524642"/>
            <a:ext cx="3041650" cy="715963"/>
          </p:xfrm>
          <a:graphic>
            <a:graphicData uri="http://schemas.openxmlformats.org/presentationml/2006/ole">
              <mc:AlternateContent xmlns:mc="http://schemas.openxmlformats.org/markup-compatibility/2006">
                <mc:Choice xmlns:v="urn:schemas-microsoft-com:vml" Requires="v">
                  <p:oleObj name="Equation" r:id="rId2" imgW="1663560" imgH="393480" progId="Equation.DSMT4">
                    <p:embed/>
                  </p:oleObj>
                </mc:Choice>
                <mc:Fallback>
                  <p:oleObj name="Equation" r:id="rId2" imgW="1663560" imgH="393480" progId="Equation.DSMT4">
                    <p:embed/>
                    <p:pic>
                      <p:nvPicPr>
                        <p:cNvPr id="28" name="对象 27">
                          <a:extLst>
                            <a:ext uri="{FF2B5EF4-FFF2-40B4-BE49-F238E27FC236}">
                              <a16:creationId xmlns:a16="http://schemas.microsoft.com/office/drawing/2014/main" id="{B5F9125D-E166-4E7B-A7E0-2A408884B32A}"/>
                            </a:ext>
                          </a:extLst>
                        </p:cNvPr>
                        <p:cNvPicPr>
                          <a:picLocks noChangeAspect="1" noChangeArrowheads="1"/>
                        </p:cNvPicPr>
                        <p:nvPr/>
                      </p:nvPicPr>
                      <p:blipFill>
                        <a:blip r:embed="rId3"/>
                        <a:srcRect/>
                        <a:stretch>
                          <a:fillRect/>
                        </a:stretch>
                      </p:blipFill>
                      <p:spPr bwMode="auto">
                        <a:xfrm>
                          <a:off x="1458342" y="2524642"/>
                          <a:ext cx="3041650" cy="715963"/>
                        </a:xfrm>
                        <a:prstGeom prst="rect">
                          <a:avLst/>
                        </a:prstGeom>
                        <a:noFill/>
                      </p:spPr>
                    </p:pic>
                  </p:oleObj>
                </mc:Fallback>
              </mc:AlternateContent>
            </a:graphicData>
          </a:graphic>
        </p:graphicFrame>
      </p:grpSp>
      <p:graphicFrame>
        <p:nvGraphicFramePr>
          <p:cNvPr id="29" name="对象 28">
            <a:extLst>
              <a:ext uri="{FF2B5EF4-FFF2-40B4-BE49-F238E27FC236}">
                <a16:creationId xmlns:a16="http://schemas.microsoft.com/office/drawing/2014/main" id="{B7C01B60-8AD6-472E-87E9-32A6F3557D2C}"/>
              </a:ext>
            </a:extLst>
          </p:cNvPr>
          <p:cNvGraphicFramePr>
            <a:graphicFrameLocks noChangeAspect="1"/>
          </p:cNvGraphicFramePr>
          <p:nvPr>
            <p:extLst>
              <p:ext uri="{D42A27DB-BD31-4B8C-83A1-F6EECF244321}">
                <p14:modId xmlns:p14="http://schemas.microsoft.com/office/powerpoint/2010/main" val="3331592181"/>
              </p:ext>
            </p:extLst>
          </p:nvPr>
        </p:nvGraphicFramePr>
        <p:xfrm>
          <a:off x="1331640" y="3705200"/>
          <a:ext cx="5783262" cy="1524000"/>
        </p:xfrm>
        <a:graphic>
          <a:graphicData uri="http://schemas.openxmlformats.org/presentationml/2006/ole">
            <mc:AlternateContent xmlns:mc="http://schemas.openxmlformats.org/markup-compatibility/2006">
              <mc:Choice xmlns:v="urn:schemas-microsoft-com:vml" Requires="v">
                <p:oleObj name="Equation" r:id="rId4" imgW="3162240" imgH="838080" progId="Equation.DSMT4">
                  <p:embed/>
                </p:oleObj>
              </mc:Choice>
              <mc:Fallback>
                <p:oleObj name="Equation" r:id="rId4" imgW="3162240" imgH="838080" progId="Equation.DSMT4">
                  <p:embed/>
                  <p:pic>
                    <p:nvPicPr>
                      <p:cNvPr id="29" name="对象 28">
                        <a:extLst>
                          <a:ext uri="{FF2B5EF4-FFF2-40B4-BE49-F238E27FC236}">
                            <a16:creationId xmlns:a16="http://schemas.microsoft.com/office/drawing/2014/main" id="{B7C01B60-8AD6-472E-87E9-32A6F3557D2C}"/>
                          </a:ext>
                        </a:extLst>
                      </p:cNvPr>
                      <p:cNvPicPr>
                        <a:picLocks noChangeAspect="1" noChangeArrowheads="1"/>
                      </p:cNvPicPr>
                      <p:nvPr/>
                    </p:nvPicPr>
                    <p:blipFill>
                      <a:blip r:embed="rId5"/>
                      <a:srcRect/>
                      <a:stretch>
                        <a:fillRect/>
                      </a:stretch>
                    </p:blipFill>
                    <p:spPr bwMode="auto">
                      <a:xfrm>
                        <a:off x="1331640" y="3705200"/>
                        <a:ext cx="5783262" cy="1524000"/>
                      </a:xfrm>
                      <a:prstGeom prst="rect">
                        <a:avLst/>
                      </a:prstGeom>
                      <a:noFill/>
                    </p:spPr>
                  </p:pic>
                </p:oleObj>
              </mc:Fallback>
            </mc:AlternateContent>
          </a:graphicData>
        </a:graphic>
      </p:graphicFrame>
      <p:grpSp>
        <p:nvGrpSpPr>
          <p:cNvPr id="6" name="组合 5">
            <a:extLst>
              <a:ext uri="{FF2B5EF4-FFF2-40B4-BE49-F238E27FC236}">
                <a16:creationId xmlns:a16="http://schemas.microsoft.com/office/drawing/2014/main" id="{DF9D93CD-65B5-42C1-B727-081AB8E0778F}"/>
              </a:ext>
            </a:extLst>
          </p:cNvPr>
          <p:cNvGrpSpPr/>
          <p:nvPr/>
        </p:nvGrpSpPr>
        <p:grpSpPr>
          <a:xfrm>
            <a:off x="683568" y="5399571"/>
            <a:ext cx="8280920" cy="715963"/>
            <a:chOff x="683568" y="5399571"/>
            <a:chExt cx="8280920" cy="715963"/>
          </a:xfrm>
        </p:grpSpPr>
        <p:graphicFrame>
          <p:nvGraphicFramePr>
            <p:cNvPr id="30" name="对象 29">
              <a:extLst>
                <a:ext uri="{FF2B5EF4-FFF2-40B4-BE49-F238E27FC236}">
                  <a16:creationId xmlns:a16="http://schemas.microsoft.com/office/drawing/2014/main" id="{2E2975CE-5980-4029-BBFC-36E19131CB4E}"/>
                </a:ext>
              </a:extLst>
            </p:cNvPr>
            <p:cNvGraphicFramePr>
              <a:graphicFrameLocks noChangeAspect="1"/>
            </p:cNvGraphicFramePr>
            <p:nvPr>
              <p:extLst>
                <p:ext uri="{D42A27DB-BD31-4B8C-83A1-F6EECF244321}">
                  <p14:modId xmlns:p14="http://schemas.microsoft.com/office/powerpoint/2010/main" val="4158705061"/>
                </p:ext>
              </p:extLst>
            </p:nvPr>
          </p:nvGraphicFramePr>
          <p:xfrm>
            <a:off x="5411936" y="5399571"/>
            <a:ext cx="2184400" cy="715963"/>
          </p:xfrm>
          <a:graphic>
            <a:graphicData uri="http://schemas.openxmlformats.org/presentationml/2006/ole">
              <mc:AlternateContent xmlns:mc="http://schemas.openxmlformats.org/markup-compatibility/2006">
                <mc:Choice xmlns:v="urn:schemas-microsoft-com:vml" Requires="v">
                  <p:oleObj name="Equation" r:id="rId6" imgW="1193760" imgH="393480" progId="Equation.DSMT4">
                    <p:embed/>
                  </p:oleObj>
                </mc:Choice>
                <mc:Fallback>
                  <p:oleObj name="Equation" r:id="rId6" imgW="1193760" imgH="393480" progId="Equation.DSMT4">
                    <p:embed/>
                    <p:pic>
                      <p:nvPicPr>
                        <p:cNvPr id="30" name="对象 29">
                          <a:extLst>
                            <a:ext uri="{FF2B5EF4-FFF2-40B4-BE49-F238E27FC236}">
                              <a16:creationId xmlns:a16="http://schemas.microsoft.com/office/drawing/2014/main" id="{2E2975CE-5980-4029-BBFC-36E19131CB4E}"/>
                            </a:ext>
                          </a:extLst>
                        </p:cNvPr>
                        <p:cNvPicPr>
                          <a:picLocks noChangeAspect="1" noChangeArrowheads="1"/>
                        </p:cNvPicPr>
                        <p:nvPr/>
                      </p:nvPicPr>
                      <p:blipFill>
                        <a:blip r:embed="rId7"/>
                        <a:srcRect/>
                        <a:stretch>
                          <a:fillRect/>
                        </a:stretch>
                      </p:blipFill>
                      <p:spPr bwMode="auto">
                        <a:xfrm>
                          <a:off x="5411936" y="5399571"/>
                          <a:ext cx="2184400" cy="715963"/>
                        </a:xfrm>
                        <a:prstGeom prst="rect">
                          <a:avLst/>
                        </a:prstGeom>
                        <a:noFill/>
                      </p:spPr>
                    </p:pic>
                  </p:oleObj>
                </mc:Fallback>
              </mc:AlternateContent>
            </a:graphicData>
          </a:graphic>
        </p:graphicFrame>
        <p:sp>
          <p:nvSpPr>
            <p:cNvPr id="32" name="Rectangle 3">
              <a:extLst>
                <a:ext uri="{FF2B5EF4-FFF2-40B4-BE49-F238E27FC236}">
                  <a16:creationId xmlns:a16="http://schemas.microsoft.com/office/drawing/2014/main" id="{42570A00-D226-418D-82E3-A029FEBD966A}"/>
                </a:ext>
              </a:extLst>
            </p:cNvPr>
            <p:cNvSpPr>
              <a:spLocks noChangeArrowheads="1"/>
            </p:cNvSpPr>
            <p:nvPr/>
          </p:nvSpPr>
          <p:spPr bwMode="auto">
            <a:xfrm>
              <a:off x="683568" y="5445224"/>
              <a:ext cx="8280920"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200" dirty="0">
                  <a:latin typeface="微软雅黑" pitchFamily="34" charset="-122"/>
                  <a:ea typeface="微软雅黑" pitchFamily="34" charset="-122"/>
                </a:rPr>
                <a:t>稳态情形</a:t>
              </a:r>
              <a:r>
                <a:rPr lang="en-US" altLang="zh-CN" sz="2200" dirty="0">
                  <a:latin typeface="微软雅黑" pitchFamily="34" charset="-122"/>
                  <a:ea typeface="微软雅黑" pitchFamily="34" charset="-122"/>
                </a:rPr>
                <a:t>P</a:t>
              </a:r>
              <a:r>
                <a:rPr lang="en-US" altLang="zh-CN" sz="2200" baseline="-25000" dirty="0">
                  <a:latin typeface="微软雅黑" pitchFamily="34" charset="-122"/>
                  <a:ea typeface="微软雅黑" pitchFamily="34" charset="-122"/>
                </a:rPr>
                <a:t>0</a:t>
              </a:r>
              <a:r>
                <a:rPr lang="en-US" altLang="zh-CN" sz="2200" dirty="0">
                  <a:latin typeface="微软雅黑" pitchFamily="34" charset="-122"/>
                  <a:ea typeface="微软雅黑" pitchFamily="34" charset="-122"/>
                </a:rPr>
                <a:t>(t)</a:t>
              </a:r>
              <a:r>
                <a:rPr lang="zh-CN" altLang="en-US" sz="2200" dirty="0">
                  <a:latin typeface="微软雅黑" pitchFamily="34" charset="-122"/>
                  <a:ea typeface="微软雅黑" pitchFamily="34" charset="-122"/>
                </a:rPr>
                <a:t>与</a:t>
              </a:r>
              <a:r>
                <a:rPr lang="en-US" altLang="zh-CN" sz="2200" dirty="0" err="1">
                  <a:latin typeface="微软雅黑" pitchFamily="34" charset="-122"/>
                  <a:ea typeface="微软雅黑" pitchFamily="34" charset="-122"/>
                </a:rPr>
                <a:t>P</a:t>
              </a:r>
              <a:r>
                <a:rPr lang="en-US" altLang="zh-CN" sz="2200" baseline="-25000" dirty="0" err="1">
                  <a:latin typeface="微软雅黑" pitchFamily="34" charset="-122"/>
                  <a:ea typeface="微软雅黑" pitchFamily="34" charset="-122"/>
                </a:rPr>
                <a:t>n</a:t>
              </a:r>
              <a:r>
                <a:rPr lang="en-US" altLang="zh-CN" sz="2200" dirty="0">
                  <a:latin typeface="微软雅黑" pitchFamily="34" charset="-122"/>
                  <a:ea typeface="微软雅黑" pitchFamily="34" charset="-122"/>
                </a:rPr>
                <a:t>(t)</a:t>
              </a:r>
              <a:r>
                <a:rPr lang="zh-CN" altLang="en-US" sz="2200" dirty="0">
                  <a:latin typeface="微软雅黑" pitchFamily="34" charset="-122"/>
                  <a:ea typeface="微软雅黑" pitchFamily="34" charset="-122"/>
                </a:rPr>
                <a:t>与时间无关，令</a:t>
              </a:r>
            </a:p>
          </p:txBody>
        </p:sp>
      </p:grpSp>
      <p:pic>
        <p:nvPicPr>
          <p:cNvPr id="3" name="图片 2">
            <a:extLst>
              <a:ext uri="{FF2B5EF4-FFF2-40B4-BE49-F238E27FC236}">
                <a16:creationId xmlns:a16="http://schemas.microsoft.com/office/drawing/2014/main" id="{D12CA808-8B58-49E7-9AD1-F1F19855B3DE}"/>
              </a:ext>
            </a:extLst>
          </p:cNvPr>
          <p:cNvPicPr>
            <a:picLocks noChangeAspect="1"/>
          </p:cNvPicPr>
          <p:nvPr/>
        </p:nvPicPr>
        <p:blipFill>
          <a:blip r:embed="rId8"/>
          <a:stretch>
            <a:fillRect/>
          </a:stretch>
        </p:blipFill>
        <p:spPr>
          <a:xfrm>
            <a:off x="611560" y="1030794"/>
            <a:ext cx="8237892" cy="1750134"/>
          </a:xfrm>
          <a:prstGeom prst="rect">
            <a:avLst/>
          </a:prstGeom>
        </p:spPr>
      </p:pic>
      <p:sp>
        <p:nvSpPr>
          <p:cNvPr id="2" name="页脚占位符 1">
            <a:extLst>
              <a:ext uri="{FF2B5EF4-FFF2-40B4-BE49-F238E27FC236}">
                <a16:creationId xmlns:a16="http://schemas.microsoft.com/office/drawing/2014/main" id="{08E02442-AB3B-41A7-A1DC-8921F7B00E57}"/>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632867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2302042C-EF4B-4176-B663-89D562EE88F3}" type="datetime1">
              <a:rPr lang="zh-CN" altLang="en-US" smtClean="0"/>
              <a:t>2022/11/23</a:t>
            </a:fld>
            <a:endParaRPr lang="zh-CN" altLang="en-US"/>
          </a:p>
        </p:txBody>
      </p:sp>
      <p:sp>
        <p:nvSpPr>
          <p:cNvPr id="8" name="Rectangle 6">
            <a:extLst>
              <a:ext uri="{FF2B5EF4-FFF2-40B4-BE49-F238E27FC236}">
                <a16:creationId xmlns:a16="http://schemas.microsoft.com/office/drawing/2014/main" id="{55B0A396-6090-4F7E-95CE-6118D8FA5BD5}"/>
              </a:ext>
            </a:extLst>
          </p:cNvPr>
          <p:cNvSpPr>
            <a:spLocks noChangeArrowheads="1"/>
          </p:cNvSpPr>
          <p:nvPr/>
        </p:nvSpPr>
        <p:spPr bwMode="auto">
          <a:xfrm>
            <a:off x="357158" y="404664"/>
            <a:ext cx="62865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en-US" sz="2400" dirty="0">
                <a:solidFill>
                  <a:srgbClr val="FF0000"/>
                </a:solidFill>
                <a:latin typeface="微软雅黑" pitchFamily="34" charset="-122"/>
                <a:ea typeface="微软雅黑" pitchFamily="34" charset="-122"/>
              </a:rPr>
              <a:t>1. </a:t>
            </a:r>
            <a:r>
              <a:rPr lang="zh-CN" altLang="en-US" sz="2400" dirty="0">
                <a:solidFill>
                  <a:srgbClr val="FF0000"/>
                </a:solidFill>
                <a:latin typeface="微软雅黑" pitchFamily="34" charset="-122"/>
                <a:ea typeface="微软雅黑" pitchFamily="34" charset="-122"/>
              </a:rPr>
              <a:t> 计算系统的稳态概率</a:t>
            </a:r>
            <a:endParaRPr lang="en-US" altLang="en-US" sz="2400" dirty="0">
              <a:solidFill>
                <a:srgbClr val="FF0000"/>
              </a:solidFill>
              <a:latin typeface="微软雅黑" pitchFamily="34" charset="-122"/>
              <a:ea typeface="微软雅黑" pitchFamily="34" charset="-122"/>
            </a:endParaRPr>
          </a:p>
        </p:txBody>
      </p:sp>
      <p:graphicFrame>
        <p:nvGraphicFramePr>
          <p:cNvPr id="29" name="对象 28">
            <a:extLst>
              <a:ext uri="{FF2B5EF4-FFF2-40B4-BE49-F238E27FC236}">
                <a16:creationId xmlns:a16="http://schemas.microsoft.com/office/drawing/2014/main" id="{B7C01B60-8AD6-472E-87E9-32A6F3557D2C}"/>
              </a:ext>
            </a:extLst>
          </p:cNvPr>
          <p:cNvGraphicFramePr>
            <a:graphicFrameLocks noChangeAspect="1"/>
          </p:cNvGraphicFramePr>
          <p:nvPr>
            <p:extLst>
              <p:ext uri="{D42A27DB-BD31-4B8C-83A1-F6EECF244321}">
                <p14:modId xmlns:p14="http://schemas.microsoft.com/office/powerpoint/2010/main" val="1164667738"/>
              </p:ext>
            </p:extLst>
          </p:nvPr>
        </p:nvGraphicFramePr>
        <p:xfrm>
          <a:off x="899592" y="1182961"/>
          <a:ext cx="4367213" cy="877887"/>
        </p:xfrm>
        <a:graphic>
          <a:graphicData uri="http://schemas.openxmlformats.org/presentationml/2006/ole">
            <mc:AlternateContent xmlns:mc="http://schemas.openxmlformats.org/markup-compatibility/2006">
              <mc:Choice xmlns:v="urn:schemas-microsoft-com:vml" Requires="v">
                <p:oleObj name="Equation" r:id="rId2" imgW="2387520" imgH="482400" progId="Equation.DSMT4">
                  <p:embed/>
                </p:oleObj>
              </mc:Choice>
              <mc:Fallback>
                <p:oleObj name="Equation" r:id="rId2" imgW="2387520" imgH="482400" progId="Equation.DSMT4">
                  <p:embed/>
                  <p:pic>
                    <p:nvPicPr>
                      <p:cNvPr id="29" name="对象 28">
                        <a:extLst>
                          <a:ext uri="{FF2B5EF4-FFF2-40B4-BE49-F238E27FC236}">
                            <a16:creationId xmlns:a16="http://schemas.microsoft.com/office/drawing/2014/main" id="{B7C01B60-8AD6-472E-87E9-32A6F3557D2C}"/>
                          </a:ext>
                        </a:extLst>
                      </p:cNvPr>
                      <p:cNvPicPr>
                        <a:picLocks noChangeAspect="1" noChangeArrowheads="1"/>
                      </p:cNvPicPr>
                      <p:nvPr/>
                    </p:nvPicPr>
                    <p:blipFill>
                      <a:blip r:embed="rId3"/>
                      <a:srcRect/>
                      <a:stretch>
                        <a:fillRect/>
                      </a:stretch>
                    </p:blipFill>
                    <p:spPr bwMode="auto">
                      <a:xfrm>
                        <a:off x="899592" y="1182961"/>
                        <a:ext cx="4367213" cy="877887"/>
                      </a:xfrm>
                      <a:prstGeom prst="rect">
                        <a:avLst/>
                      </a:prstGeom>
                      <a:noFill/>
                    </p:spPr>
                  </p:pic>
                </p:oleObj>
              </mc:Fallback>
            </mc:AlternateContent>
          </a:graphicData>
        </a:graphic>
      </p:graphicFrame>
      <p:sp>
        <p:nvSpPr>
          <p:cNvPr id="27" name="Rectangle 3">
            <a:extLst>
              <a:ext uri="{FF2B5EF4-FFF2-40B4-BE49-F238E27FC236}">
                <a16:creationId xmlns:a16="http://schemas.microsoft.com/office/drawing/2014/main" id="{244EC964-12E4-4490-957C-E4659AB9BC4B}"/>
              </a:ext>
            </a:extLst>
          </p:cNvPr>
          <p:cNvSpPr>
            <a:spLocks noChangeArrowheads="1"/>
          </p:cNvSpPr>
          <p:nvPr/>
        </p:nvSpPr>
        <p:spPr bwMode="auto">
          <a:xfrm>
            <a:off x="539552" y="2096571"/>
            <a:ext cx="8280920" cy="54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zh-CN" altLang="en-US" sz="2200" dirty="0">
                <a:latin typeface="微软雅黑" pitchFamily="34" charset="-122"/>
                <a:ea typeface="微软雅黑" pitchFamily="34" charset="-122"/>
              </a:rPr>
              <a:t>对应的状态转移关系如下图</a:t>
            </a:r>
            <a:endParaRPr lang="zh-CN" altLang="en-US" sz="2200" b="1" dirty="0">
              <a:solidFill>
                <a:srgbClr val="0000FF"/>
              </a:solidFill>
              <a:latin typeface="微软雅黑" pitchFamily="34" charset="-122"/>
              <a:ea typeface="微软雅黑" pitchFamily="34" charset="-122"/>
            </a:endParaRPr>
          </a:p>
        </p:txBody>
      </p:sp>
      <p:grpSp>
        <p:nvGrpSpPr>
          <p:cNvPr id="10" name="组合 9">
            <a:extLst>
              <a:ext uri="{FF2B5EF4-FFF2-40B4-BE49-F238E27FC236}">
                <a16:creationId xmlns:a16="http://schemas.microsoft.com/office/drawing/2014/main" id="{68C927CA-BA0D-4341-B006-BED8632CA725}"/>
              </a:ext>
            </a:extLst>
          </p:cNvPr>
          <p:cNvGrpSpPr/>
          <p:nvPr/>
        </p:nvGrpSpPr>
        <p:grpSpPr>
          <a:xfrm>
            <a:off x="539552" y="4005064"/>
            <a:ext cx="8280920" cy="1374842"/>
            <a:chOff x="539552" y="2030413"/>
            <a:chExt cx="8280920" cy="1374842"/>
          </a:xfrm>
        </p:grpSpPr>
        <p:sp>
          <p:nvSpPr>
            <p:cNvPr id="11" name="Rectangle 3">
              <a:extLst>
                <a:ext uri="{FF2B5EF4-FFF2-40B4-BE49-F238E27FC236}">
                  <a16:creationId xmlns:a16="http://schemas.microsoft.com/office/drawing/2014/main" id="{141F18E5-FE2C-416F-AEC9-09A605FF386E}"/>
                </a:ext>
              </a:extLst>
            </p:cNvPr>
            <p:cNvSpPr>
              <a:spLocks noChangeArrowheads="1"/>
            </p:cNvSpPr>
            <p:nvPr/>
          </p:nvSpPr>
          <p:spPr bwMode="auto">
            <a:xfrm>
              <a:off x="539552" y="2060848"/>
              <a:ext cx="8280920" cy="1344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200000"/>
                </a:lnSpc>
              </a:pPr>
              <a:r>
                <a:rPr lang="zh-CN" altLang="en-US" sz="2200" dirty="0">
                  <a:latin typeface="微软雅黑" pitchFamily="34" charset="-122"/>
                  <a:ea typeface="微软雅黑" pitchFamily="34" charset="-122"/>
                </a:rPr>
                <a:t>解得                                ，其中               表示平均到达率 </a:t>
              </a:r>
              <a:r>
                <a:rPr lang="el-GR" altLang="zh-CN" sz="2200" dirty="0">
                  <a:latin typeface="微软雅黑" pitchFamily="34" charset="-122"/>
                  <a:ea typeface="微软雅黑" pitchFamily="34" charset="-122"/>
                </a:rPr>
                <a:t>λ</a:t>
              </a:r>
              <a:r>
                <a:rPr lang="zh-CN" altLang="en-US" sz="2200" dirty="0">
                  <a:latin typeface="微软雅黑" pitchFamily="34" charset="-122"/>
                  <a:ea typeface="微软雅黑" pitchFamily="34" charset="-122"/>
                </a:rPr>
                <a:t>与平均服务率 </a:t>
              </a:r>
              <a:r>
                <a:rPr lang="el-GR" altLang="zh-CN" sz="2200" dirty="0">
                  <a:latin typeface="微软雅黑" pitchFamily="34" charset="-122"/>
                  <a:ea typeface="微软雅黑" pitchFamily="34" charset="-122"/>
                </a:rPr>
                <a:t>μ</a:t>
              </a:r>
              <a:r>
                <a:rPr lang="zh-CN" altLang="en-US" sz="2200" dirty="0">
                  <a:latin typeface="微软雅黑" pitchFamily="34" charset="-122"/>
                  <a:ea typeface="微软雅黑" pitchFamily="34" charset="-122"/>
                </a:rPr>
                <a:t> 的比值，称其为</a:t>
              </a:r>
              <a:r>
                <a:rPr lang="zh-CN" altLang="en-US" sz="2200" b="1" dirty="0">
                  <a:solidFill>
                    <a:srgbClr val="0000FF"/>
                  </a:solidFill>
                  <a:latin typeface="微软雅黑" pitchFamily="34" charset="-122"/>
                  <a:ea typeface="微软雅黑" pitchFamily="34" charset="-122"/>
                </a:rPr>
                <a:t>服务强度。</a:t>
              </a:r>
            </a:p>
          </p:txBody>
        </p:sp>
        <p:graphicFrame>
          <p:nvGraphicFramePr>
            <p:cNvPr id="12" name="对象 11">
              <a:extLst>
                <a:ext uri="{FF2B5EF4-FFF2-40B4-BE49-F238E27FC236}">
                  <a16:creationId xmlns:a16="http://schemas.microsoft.com/office/drawing/2014/main" id="{63F9CB94-D250-40C4-A193-634B0429BE60}"/>
                </a:ext>
              </a:extLst>
            </p:cNvPr>
            <p:cNvGraphicFramePr>
              <a:graphicFrameLocks noChangeAspect="1"/>
            </p:cNvGraphicFramePr>
            <p:nvPr>
              <p:extLst>
                <p:ext uri="{D42A27DB-BD31-4B8C-83A1-F6EECF244321}">
                  <p14:modId xmlns:p14="http://schemas.microsoft.com/office/powerpoint/2010/main" val="3681923825"/>
                </p:ext>
              </p:extLst>
            </p:nvPr>
          </p:nvGraphicFramePr>
          <p:xfrm>
            <a:off x="1259632" y="2030413"/>
            <a:ext cx="2530475" cy="923925"/>
          </p:xfrm>
          <a:graphic>
            <a:graphicData uri="http://schemas.openxmlformats.org/presentationml/2006/ole">
              <mc:AlternateContent xmlns:mc="http://schemas.openxmlformats.org/markup-compatibility/2006">
                <mc:Choice xmlns:v="urn:schemas-microsoft-com:vml" Requires="v">
                  <p:oleObj name="Equation" r:id="rId4" imgW="1384200" imgH="507960" progId="Equation.DSMT4">
                    <p:embed/>
                  </p:oleObj>
                </mc:Choice>
                <mc:Fallback>
                  <p:oleObj name="Equation" r:id="rId4" imgW="1384200" imgH="507960" progId="Equation.DSMT4">
                    <p:embed/>
                    <p:pic>
                      <p:nvPicPr>
                        <p:cNvPr id="28" name="对象 27">
                          <a:extLst>
                            <a:ext uri="{FF2B5EF4-FFF2-40B4-BE49-F238E27FC236}">
                              <a16:creationId xmlns:a16="http://schemas.microsoft.com/office/drawing/2014/main" id="{B5F9125D-E166-4E7B-A7E0-2A408884B32A}"/>
                            </a:ext>
                          </a:extLst>
                        </p:cNvPr>
                        <p:cNvPicPr>
                          <a:picLocks noChangeAspect="1" noChangeArrowheads="1"/>
                        </p:cNvPicPr>
                        <p:nvPr/>
                      </p:nvPicPr>
                      <p:blipFill>
                        <a:blip r:embed="rId5"/>
                        <a:srcRect/>
                        <a:stretch>
                          <a:fillRect/>
                        </a:stretch>
                      </p:blipFill>
                      <p:spPr bwMode="auto">
                        <a:xfrm>
                          <a:off x="1259632" y="2030413"/>
                          <a:ext cx="2530475" cy="923925"/>
                        </a:xfrm>
                        <a:prstGeom prst="rect">
                          <a:avLst/>
                        </a:prstGeom>
                        <a:noFill/>
                      </p:spPr>
                    </p:pic>
                  </p:oleObj>
                </mc:Fallback>
              </mc:AlternateContent>
            </a:graphicData>
          </a:graphic>
        </p:graphicFrame>
        <p:graphicFrame>
          <p:nvGraphicFramePr>
            <p:cNvPr id="14" name="对象 13">
              <a:extLst>
                <a:ext uri="{FF2B5EF4-FFF2-40B4-BE49-F238E27FC236}">
                  <a16:creationId xmlns:a16="http://schemas.microsoft.com/office/drawing/2014/main" id="{B4B33609-85CA-4F5B-B4E3-599BD3733A92}"/>
                </a:ext>
              </a:extLst>
            </p:cNvPr>
            <p:cNvGraphicFramePr>
              <a:graphicFrameLocks noChangeAspect="1"/>
            </p:cNvGraphicFramePr>
            <p:nvPr>
              <p:extLst>
                <p:ext uri="{D42A27DB-BD31-4B8C-83A1-F6EECF244321}">
                  <p14:modId xmlns:p14="http://schemas.microsoft.com/office/powerpoint/2010/main" val="3456091213"/>
                </p:ext>
              </p:extLst>
            </p:nvPr>
          </p:nvGraphicFramePr>
          <p:xfrm>
            <a:off x="4716016" y="2162944"/>
            <a:ext cx="1138237" cy="762000"/>
          </p:xfrm>
          <a:graphic>
            <a:graphicData uri="http://schemas.openxmlformats.org/presentationml/2006/ole">
              <mc:AlternateContent xmlns:mc="http://schemas.openxmlformats.org/markup-compatibility/2006">
                <mc:Choice xmlns:v="urn:schemas-microsoft-com:vml" Requires="v">
                  <p:oleObj name="Equation" r:id="rId6" imgW="622080" imgH="419040" progId="Equation.DSMT4">
                    <p:embed/>
                  </p:oleObj>
                </mc:Choice>
                <mc:Fallback>
                  <p:oleObj name="Equation" r:id="rId6" imgW="622080" imgH="419040" progId="Equation.DSMT4">
                    <p:embed/>
                    <p:pic>
                      <p:nvPicPr>
                        <p:cNvPr id="13" name="对象 12">
                          <a:extLst>
                            <a:ext uri="{FF2B5EF4-FFF2-40B4-BE49-F238E27FC236}">
                              <a16:creationId xmlns:a16="http://schemas.microsoft.com/office/drawing/2014/main" id="{24F2B672-61C3-4CF3-9B9E-7933A0E02F52}"/>
                            </a:ext>
                          </a:extLst>
                        </p:cNvPr>
                        <p:cNvPicPr>
                          <a:picLocks noChangeAspect="1" noChangeArrowheads="1"/>
                        </p:cNvPicPr>
                        <p:nvPr/>
                      </p:nvPicPr>
                      <p:blipFill>
                        <a:blip r:embed="rId7"/>
                        <a:srcRect/>
                        <a:stretch>
                          <a:fillRect/>
                        </a:stretch>
                      </p:blipFill>
                      <p:spPr bwMode="auto">
                        <a:xfrm>
                          <a:off x="4716016" y="2162944"/>
                          <a:ext cx="1138237" cy="762000"/>
                        </a:xfrm>
                        <a:prstGeom prst="rect">
                          <a:avLst/>
                        </a:prstGeom>
                        <a:noFill/>
                      </p:spPr>
                    </p:pic>
                  </p:oleObj>
                </mc:Fallback>
              </mc:AlternateContent>
            </a:graphicData>
          </a:graphic>
        </p:graphicFrame>
      </p:grpSp>
      <p:grpSp>
        <p:nvGrpSpPr>
          <p:cNvPr id="82" name="组合 81">
            <a:extLst>
              <a:ext uri="{FF2B5EF4-FFF2-40B4-BE49-F238E27FC236}">
                <a16:creationId xmlns:a16="http://schemas.microsoft.com/office/drawing/2014/main" id="{29021BE4-B1DC-4E32-9E5D-3DF2D9DA2E8B}"/>
              </a:ext>
            </a:extLst>
          </p:cNvPr>
          <p:cNvGrpSpPr/>
          <p:nvPr/>
        </p:nvGrpSpPr>
        <p:grpSpPr>
          <a:xfrm>
            <a:off x="1763688" y="2667232"/>
            <a:ext cx="5698264" cy="1193816"/>
            <a:chOff x="2164904" y="2727309"/>
            <a:chExt cx="5698264" cy="1193816"/>
          </a:xfrm>
        </p:grpSpPr>
        <p:sp>
          <p:nvSpPr>
            <p:cNvPr id="2" name="椭圆 1">
              <a:extLst>
                <a:ext uri="{FF2B5EF4-FFF2-40B4-BE49-F238E27FC236}">
                  <a16:creationId xmlns:a16="http://schemas.microsoft.com/office/drawing/2014/main" id="{E142CB9C-E082-4931-9735-D9EAC7C170BB}"/>
                </a:ext>
              </a:extLst>
            </p:cNvPr>
            <p:cNvSpPr/>
            <p:nvPr/>
          </p:nvSpPr>
          <p:spPr>
            <a:xfrm>
              <a:off x="2164904" y="3140968"/>
              <a:ext cx="374215" cy="37421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微软雅黑" panose="020B0503020204020204" pitchFamily="34" charset="-122"/>
                  <a:ea typeface="微软雅黑" panose="020B0503020204020204" pitchFamily="34" charset="-122"/>
                </a:rPr>
                <a:t>0</a:t>
              </a: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id="{73C46226-BE2F-425D-AE9D-063CC9F99140}"/>
                </a:ext>
              </a:extLst>
            </p:cNvPr>
            <p:cNvSpPr/>
            <p:nvPr/>
          </p:nvSpPr>
          <p:spPr>
            <a:xfrm>
              <a:off x="2901641" y="3140968"/>
              <a:ext cx="374215" cy="37421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微软雅黑" panose="020B0503020204020204" pitchFamily="34" charset="-122"/>
                  <a:ea typeface="微软雅黑" panose="020B0503020204020204" pitchFamily="34" charset="-122"/>
                </a:rPr>
                <a:t>1</a:t>
              </a: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16" name="椭圆 15">
              <a:extLst>
                <a:ext uri="{FF2B5EF4-FFF2-40B4-BE49-F238E27FC236}">
                  <a16:creationId xmlns:a16="http://schemas.microsoft.com/office/drawing/2014/main" id="{4E387B09-040F-4461-A26B-CCDF98E8EF3A}"/>
                </a:ext>
              </a:extLst>
            </p:cNvPr>
            <p:cNvSpPr/>
            <p:nvPr/>
          </p:nvSpPr>
          <p:spPr>
            <a:xfrm>
              <a:off x="3981761" y="3140968"/>
              <a:ext cx="950279" cy="37421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微软雅黑" panose="020B0503020204020204" pitchFamily="34" charset="-122"/>
                  <a:ea typeface="微软雅黑" panose="020B0503020204020204" pitchFamily="34" charset="-122"/>
                </a:rPr>
                <a:t>n-1</a:t>
              </a: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17" name="椭圆 16">
              <a:extLst>
                <a:ext uri="{FF2B5EF4-FFF2-40B4-BE49-F238E27FC236}">
                  <a16:creationId xmlns:a16="http://schemas.microsoft.com/office/drawing/2014/main" id="{6DFBC181-2E73-42B6-BFE1-F09443E94CAB}"/>
                </a:ext>
              </a:extLst>
            </p:cNvPr>
            <p:cNvSpPr/>
            <p:nvPr/>
          </p:nvSpPr>
          <p:spPr>
            <a:xfrm>
              <a:off x="5364088" y="3140968"/>
              <a:ext cx="374215" cy="37421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微软雅黑" panose="020B0503020204020204" pitchFamily="34" charset="-122"/>
                  <a:ea typeface="微软雅黑" panose="020B0503020204020204" pitchFamily="34" charset="-122"/>
                </a:rPr>
                <a:t>n</a:t>
              </a: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19" name="椭圆 18">
              <a:extLst>
                <a:ext uri="{FF2B5EF4-FFF2-40B4-BE49-F238E27FC236}">
                  <a16:creationId xmlns:a16="http://schemas.microsoft.com/office/drawing/2014/main" id="{682EF06A-1261-4B0C-9FA5-0268A24A40B6}"/>
                </a:ext>
              </a:extLst>
            </p:cNvPr>
            <p:cNvSpPr/>
            <p:nvPr/>
          </p:nvSpPr>
          <p:spPr>
            <a:xfrm>
              <a:off x="6111169" y="3140968"/>
              <a:ext cx="1125127" cy="37421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微软雅黑" panose="020B0503020204020204" pitchFamily="34" charset="-122"/>
                  <a:ea typeface="微软雅黑" panose="020B0503020204020204" pitchFamily="34" charset="-122"/>
                </a:rPr>
                <a:t>n+1</a:t>
              </a:r>
              <a:endParaRPr lang="zh-CN" altLang="en-US" sz="2200" dirty="0">
                <a:solidFill>
                  <a:schemeClr val="tx1"/>
                </a:solidFill>
                <a:latin typeface="微软雅黑" panose="020B0503020204020204" pitchFamily="34" charset="-122"/>
                <a:ea typeface="微软雅黑" panose="020B0503020204020204" pitchFamily="34" charset="-122"/>
              </a:endParaRPr>
            </a:p>
          </p:txBody>
        </p:sp>
        <p:cxnSp>
          <p:nvCxnSpPr>
            <p:cNvPr id="6" name="连接符: 曲线 5">
              <a:extLst>
                <a:ext uri="{FF2B5EF4-FFF2-40B4-BE49-F238E27FC236}">
                  <a16:creationId xmlns:a16="http://schemas.microsoft.com/office/drawing/2014/main" id="{4E96D774-E26C-4B28-8A16-86A18A7A7EC1}"/>
                </a:ext>
              </a:extLst>
            </p:cNvPr>
            <p:cNvCxnSpPr>
              <a:cxnSpLocks/>
            </p:cNvCxnSpPr>
            <p:nvPr/>
          </p:nvCxnSpPr>
          <p:spPr>
            <a:xfrm rot="5400000" flipH="1" flipV="1">
              <a:off x="2720380" y="2732844"/>
              <a:ext cx="12700" cy="736737"/>
            </a:xfrm>
            <a:prstGeom prst="curvedConnector3">
              <a:avLst>
                <a:gd name="adj1" fmla="val 86083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连接符: 曲线 29">
              <a:extLst>
                <a:ext uri="{FF2B5EF4-FFF2-40B4-BE49-F238E27FC236}">
                  <a16:creationId xmlns:a16="http://schemas.microsoft.com/office/drawing/2014/main" id="{3702264C-176F-47AF-9EC4-DBF357540364}"/>
                </a:ext>
              </a:extLst>
            </p:cNvPr>
            <p:cNvCxnSpPr>
              <a:cxnSpLocks/>
            </p:cNvCxnSpPr>
            <p:nvPr/>
          </p:nvCxnSpPr>
          <p:spPr>
            <a:xfrm rot="5400000" flipH="1" flipV="1">
              <a:off x="5061377" y="2752997"/>
              <a:ext cx="12700" cy="736737"/>
            </a:xfrm>
            <a:prstGeom prst="curvedConnector3">
              <a:avLst>
                <a:gd name="adj1" fmla="val 86083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连接符: 曲线 30">
              <a:extLst>
                <a:ext uri="{FF2B5EF4-FFF2-40B4-BE49-F238E27FC236}">
                  <a16:creationId xmlns:a16="http://schemas.microsoft.com/office/drawing/2014/main" id="{CB5C3825-AD82-438A-A528-8B0F1BF6D1A2}"/>
                </a:ext>
              </a:extLst>
            </p:cNvPr>
            <p:cNvCxnSpPr>
              <a:cxnSpLocks/>
            </p:cNvCxnSpPr>
            <p:nvPr/>
          </p:nvCxnSpPr>
          <p:spPr>
            <a:xfrm rot="5400000" flipH="1" flipV="1">
              <a:off x="6014139" y="2752997"/>
              <a:ext cx="12700" cy="736737"/>
            </a:xfrm>
            <a:prstGeom prst="curvedConnector3">
              <a:avLst>
                <a:gd name="adj1" fmla="val 86083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连接符: 曲线 31">
              <a:extLst>
                <a:ext uri="{FF2B5EF4-FFF2-40B4-BE49-F238E27FC236}">
                  <a16:creationId xmlns:a16="http://schemas.microsoft.com/office/drawing/2014/main" id="{F1044429-08D5-456D-8EC0-AE004BB9171F}"/>
                </a:ext>
              </a:extLst>
            </p:cNvPr>
            <p:cNvCxnSpPr>
              <a:cxnSpLocks/>
            </p:cNvCxnSpPr>
            <p:nvPr/>
          </p:nvCxnSpPr>
          <p:spPr>
            <a:xfrm rot="5400000" flipH="1" flipV="1">
              <a:off x="7310283" y="2766249"/>
              <a:ext cx="12700" cy="736737"/>
            </a:xfrm>
            <a:prstGeom prst="curvedConnector3">
              <a:avLst>
                <a:gd name="adj1" fmla="val 86083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连接符: 曲线 40">
              <a:extLst>
                <a:ext uri="{FF2B5EF4-FFF2-40B4-BE49-F238E27FC236}">
                  <a16:creationId xmlns:a16="http://schemas.microsoft.com/office/drawing/2014/main" id="{CAA8FD63-8409-46F7-8A59-56C98011A0E8}"/>
                </a:ext>
              </a:extLst>
            </p:cNvPr>
            <p:cNvCxnSpPr>
              <a:stCxn id="15" idx="4"/>
              <a:endCxn id="2" idx="4"/>
            </p:cNvCxnSpPr>
            <p:nvPr/>
          </p:nvCxnSpPr>
          <p:spPr>
            <a:xfrm rot="5400000">
              <a:off x="2720381" y="3146815"/>
              <a:ext cx="12700" cy="736737"/>
            </a:xfrm>
            <a:prstGeom prst="curvedConnector3">
              <a:avLst>
                <a:gd name="adj1" fmla="val 96523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连接符: 曲线 42">
              <a:extLst>
                <a:ext uri="{FF2B5EF4-FFF2-40B4-BE49-F238E27FC236}">
                  <a16:creationId xmlns:a16="http://schemas.microsoft.com/office/drawing/2014/main" id="{544E27BE-55AD-4027-9AAF-8BA1B1ABFA79}"/>
                </a:ext>
              </a:extLst>
            </p:cNvPr>
            <p:cNvCxnSpPr/>
            <p:nvPr/>
          </p:nvCxnSpPr>
          <p:spPr>
            <a:xfrm rot="5400000">
              <a:off x="5078035" y="3138990"/>
              <a:ext cx="12700" cy="736737"/>
            </a:xfrm>
            <a:prstGeom prst="curvedConnector3">
              <a:avLst>
                <a:gd name="adj1" fmla="val 96523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连接符: 曲线 43">
              <a:extLst>
                <a:ext uri="{FF2B5EF4-FFF2-40B4-BE49-F238E27FC236}">
                  <a16:creationId xmlns:a16="http://schemas.microsoft.com/office/drawing/2014/main" id="{B750A9CC-6A99-4C02-B2F3-096EB0D075C0}"/>
                </a:ext>
              </a:extLst>
            </p:cNvPr>
            <p:cNvCxnSpPr/>
            <p:nvPr/>
          </p:nvCxnSpPr>
          <p:spPr>
            <a:xfrm rot="5400000">
              <a:off x="6014139" y="3138990"/>
              <a:ext cx="12700" cy="736737"/>
            </a:xfrm>
            <a:prstGeom prst="curvedConnector3">
              <a:avLst>
                <a:gd name="adj1" fmla="val 96523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连接符: 曲线 44">
              <a:extLst>
                <a:ext uri="{FF2B5EF4-FFF2-40B4-BE49-F238E27FC236}">
                  <a16:creationId xmlns:a16="http://schemas.microsoft.com/office/drawing/2014/main" id="{1CEF79C1-BF40-485C-923F-4B25594E4125}"/>
                </a:ext>
              </a:extLst>
            </p:cNvPr>
            <p:cNvCxnSpPr/>
            <p:nvPr/>
          </p:nvCxnSpPr>
          <p:spPr>
            <a:xfrm rot="5400000">
              <a:off x="7293625" y="3138990"/>
              <a:ext cx="12700" cy="736737"/>
            </a:xfrm>
            <a:prstGeom prst="curvedConnector3">
              <a:avLst>
                <a:gd name="adj1" fmla="val 96523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6" name="对象 45">
              <a:extLst>
                <a:ext uri="{FF2B5EF4-FFF2-40B4-BE49-F238E27FC236}">
                  <a16:creationId xmlns:a16="http://schemas.microsoft.com/office/drawing/2014/main" id="{15E90286-3A42-4729-8F48-CDE023C9142B}"/>
                </a:ext>
              </a:extLst>
            </p:cNvPr>
            <p:cNvGraphicFramePr>
              <a:graphicFrameLocks noChangeAspect="1"/>
            </p:cNvGraphicFramePr>
            <p:nvPr>
              <p:extLst>
                <p:ext uri="{D42A27DB-BD31-4B8C-83A1-F6EECF244321}">
                  <p14:modId xmlns:p14="http://schemas.microsoft.com/office/powerpoint/2010/main" val="3254952722"/>
                </p:ext>
              </p:extLst>
            </p:nvPr>
          </p:nvGraphicFramePr>
          <p:xfrm>
            <a:off x="3347864" y="3199724"/>
            <a:ext cx="554864" cy="318230"/>
          </p:xfrm>
          <a:graphic>
            <a:graphicData uri="http://schemas.openxmlformats.org/presentationml/2006/ole">
              <mc:AlternateContent xmlns:mc="http://schemas.openxmlformats.org/markup-compatibility/2006">
                <mc:Choice xmlns:v="urn:schemas-microsoft-com:vml" Requires="v">
                  <p:oleObj name="Equation" r:id="rId8" imgW="177480" imgH="101520" progId="Equation.DSMT4">
                    <p:embed/>
                  </p:oleObj>
                </mc:Choice>
                <mc:Fallback>
                  <p:oleObj name="Equation" r:id="rId8" imgW="177480" imgH="101520" progId="Equation.DSMT4">
                    <p:embed/>
                    <p:pic>
                      <p:nvPicPr>
                        <p:cNvPr id="14" name="对象 13">
                          <a:extLst>
                            <a:ext uri="{FF2B5EF4-FFF2-40B4-BE49-F238E27FC236}">
                              <a16:creationId xmlns:a16="http://schemas.microsoft.com/office/drawing/2014/main" id="{B4B33609-85CA-4F5B-B4E3-599BD3733A92}"/>
                            </a:ext>
                          </a:extLst>
                        </p:cNvPr>
                        <p:cNvPicPr>
                          <a:picLocks noChangeAspect="1" noChangeArrowheads="1"/>
                        </p:cNvPicPr>
                        <p:nvPr/>
                      </p:nvPicPr>
                      <p:blipFill>
                        <a:blip r:embed="rId9"/>
                        <a:srcRect/>
                        <a:stretch>
                          <a:fillRect/>
                        </a:stretch>
                      </p:blipFill>
                      <p:spPr bwMode="auto">
                        <a:xfrm>
                          <a:off x="3347864" y="3199724"/>
                          <a:ext cx="554864" cy="318230"/>
                        </a:xfrm>
                        <a:prstGeom prst="rect">
                          <a:avLst/>
                        </a:prstGeom>
                        <a:noFill/>
                      </p:spPr>
                    </p:pic>
                  </p:oleObj>
                </mc:Fallback>
              </mc:AlternateContent>
            </a:graphicData>
          </a:graphic>
        </p:graphicFrame>
        <p:graphicFrame>
          <p:nvGraphicFramePr>
            <p:cNvPr id="47" name="对象 46">
              <a:extLst>
                <a:ext uri="{FF2B5EF4-FFF2-40B4-BE49-F238E27FC236}">
                  <a16:creationId xmlns:a16="http://schemas.microsoft.com/office/drawing/2014/main" id="{9DFD70FF-2F90-410F-B1C9-80AE9107AC67}"/>
                </a:ext>
              </a:extLst>
            </p:cNvPr>
            <p:cNvGraphicFramePr>
              <a:graphicFrameLocks noChangeAspect="1"/>
            </p:cNvGraphicFramePr>
            <p:nvPr>
              <p:extLst>
                <p:ext uri="{D42A27DB-BD31-4B8C-83A1-F6EECF244321}">
                  <p14:modId xmlns:p14="http://schemas.microsoft.com/office/powerpoint/2010/main" val="1303279649"/>
                </p:ext>
              </p:extLst>
            </p:nvPr>
          </p:nvGraphicFramePr>
          <p:xfrm>
            <a:off x="7308304" y="3199724"/>
            <a:ext cx="554864" cy="318230"/>
          </p:xfrm>
          <a:graphic>
            <a:graphicData uri="http://schemas.openxmlformats.org/presentationml/2006/ole">
              <mc:AlternateContent xmlns:mc="http://schemas.openxmlformats.org/markup-compatibility/2006">
                <mc:Choice xmlns:v="urn:schemas-microsoft-com:vml" Requires="v">
                  <p:oleObj name="Equation" r:id="rId10" imgW="177480" imgH="101520" progId="Equation.DSMT4">
                    <p:embed/>
                  </p:oleObj>
                </mc:Choice>
                <mc:Fallback>
                  <p:oleObj name="Equation" r:id="rId10" imgW="177480" imgH="101520" progId="Equation.DSMT4">
                    <p:embed/>
                    <p:pic>
                      <p:nvPicPr>
                        <p:cNvPr id="46" name="对象 45">
                          <a:extLst>
                            <a:ext uri="{FF2B5EF4-FFF2-40B4-BE49-F238E27FC236}">
                              <a16:creationId xmlns:a16="http://schemas.microsoft.com/office/drawing/2014/main" id="{15E90286-3A42-4729-8F48-CDE023C9142B}"/>
                            </a:ext>
                          </a:extLst>
                        </p:cNvPr>
                        <p:cNvPicPr>
                          <a:picLocks noChangeAspect="1" noChangeArrowheads="1"/>
                        </p:cNvPicPr>
                        <p:nvPr/>
                      </p:nvPicPr>
                      <p:blipFill>
                        <a:blip r:embed="rId11"/>
                        <a:srcRect/>
                        <a:stretch>
                          <a:fillRect/>
                        </a:stretch>
                      </p:blipFill>
                      <p:spPr bwMode="auto">
                        <a:xfrm>
                          <a:off x="7308304" y="3199724"/>
                          <a:ext cx="554864" cy="318230"/>
                        </a:xfrm>
                        <a:prstGeom prst="rect">
                          <a:avLst/>
                        </a:prstGeom>
                        <a:noFill/>
                      </p:spPr>
                    </p:pic>
                  </p:oleObj>
                </mc:Fallback>
              </mc:AlternateContent>
            </a:graphicData>
          </a:graphic>
        </p:graphicFrame>
        <p:cxnSp>
          <p:nvCxnSpPr>
            <p:cNvPr id="49" name="连接符: 曲线 48">
              <a:extLst>
                <a:ext uri="{FF2B5EF4-FFF2-40B4-BE49-F238E27FC236}">
                  <a16:creationId xmlns:a16="http://schemas.microsoft.com/office/drawing/2014/main" id="{FD2CCABF-EBCE-4E5E-AC5D-70472B79954E}"/>
                </a:ext>
              </a:extLst>
            </p:cNvPr>
            <p:cNvCxnSpPr>
              <a:cxnSpLocks/>
            </p:cNvCxnSpPr>
            <p:nvPr/>
          </p:nvCxnSpPr>
          <p:spPr>
            <a:xfrm rot="5400000" flipH="1" flipV="1">
              <a:off x="3248271" y="2874595"/>
              <a:ext cx="108000" cy="379218"/>
            </a:xfrm>
            <a:prstGeom prst="curved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连接符: 曲线 51">
              <a:extLst>
                <a:ext uri="{FF2B5EF4-FFF2-40B4-BE49-F238E27FC236}">
                  <a16:creationId xmlns:a16="http://schemas.microsoft.com/office/drawing/2014/main" id="{A7559042-084F-4322-8EFC-DD4606F24785}"/>
                </a:ext>
              </a:extLst>
            </p:cNvPr>
            <p:cNvCxnSpPr>
              <a:cxnSpLocks/>
            </p:cNvCxnSpPr>
            <p:nvPr/>
          </p:nvCxnSpPr>
          <p:spPr>
            <a:xfrm>
              <a:off x="3689952" y="3010204"/>
              <a:ext cx="450000" cy="126000"/>
            </a:xfrm>
            <a:prstGeom prst="curvedConnector3">
              <a:avLst>
                <a:gd name="adj1" fmla="val 8494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连接符: 曲线 66">
              <a:extLst>
                <a:ext uri="{FF2B5EF4-FFF2-40B4-BE49-F238E27FC236}">
                  <a16:creationId xmlns:a16="http://schemas.microsoft.com/office/drawing/2014/main" id="{E48BACCE-81CB-495A-8672-D9AD2E1331E8}"/>
                </a:ext>
              </a:extLst>
            </p:cNvPr>
            <p:cNvCxnSpPr>
              <a:cxnSpLocks/>
            </p:cNvCxnSpPr>
            <p:nvPr/>
          </p:nvCxnSpPr>
          <p:spPr>
            <a:xfrm rot="5400000">
              <a:off x="3878951" y="3348016"/>
              <a:ext cx="144000" cy="378000"/>
            </a:xfrm>
            <a:prstGeom prst="curved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连接符: 曲线 67">
              <a:extLst>
                <a:ext uri="{FF2B5EF4-FFF2-40B4-BE49-F238E27FC236}">
                  <a16:creationId xmlns:a16="http://schemas.microsoft.com/office/drawing/2014/main" id="{9469399B-C3C1-473E-AF52-E7A09A0BCA42}"/>
                </a:ext>
              </a:extLst>
            </p:cNvPr>
            <p:cNvCxnSpPr>
              <a:cxnSpLocks/>
            </p:cNvCxnSpPr>
            <p:nvPr/>
          </p:nvCxnSpPr>
          <p:spPr>
            <a:xfrm rot="10800000">
              <a:off x="3144719" y="3514260"/>
              <a:ext cx="378000" cy="108418"/>
            </a:xfrm>
            <a:prstGeom prst="curvedConnector3">
              <a:avLst>
                <a:gd name="adj1" fmla="val 8390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2" name="对象 71">
              <a:extLst>
                <a:ext uri="{FF2B5EF4-FFF2-40B4-BE49-F238E27FC236}">
                  <a16:creationId xmlns:a16="http://schemas.microsoft.com/office/drawing/2014/main" id="{86F9B6EE-5A5F-43AC-8740-AE899B56B627}"/>
                </a:ext>
              </a:extLst>
            </p:cNvPr>
            <p:cNvGraphicFramePr>
              <a:graphicFrameLocks noChangeAspect="1"/>
            </p:cNvGraphicFramePr>
            <p:nvPr>
              <p:extLst>
                <p:ext uri="{D42A27DB-BD31-4B8C-83A1-F6EECF244321}">
                  <p14:modId xmlns:p14="http://schemas.microsoft.com/office/powerpoint/2010/main" val="668743686"/>
                </p:ext>
              </p:extLst>
            </p:nvPr>
          </p:nvGraphicFramePr>
          <p:xfrm>
            <a:off x="2608528" y="2727309"/>
            <a:ext cx="255588" cy="323850"/>
          </p:xfrm>
          <a:graphic>
            <a:graphicData uri="http://schemas.openxmlformats.org/presentationml/2006/ole">
              <mc:AlternateContent xmlns:mc="http://schemas.openxmlformats.org/markup-compatibility/2006">
                <mc:Choice xmlns:v="urn:schemas-microsoft-com:vml" Requires="v">
                  <p:oleObj name="Equation" r:id="rId12" imgW="139680" imgH="177480" progId="Equation.DSMT4">
                    <p:embed/>
                  </p:oleObj>
                </mc:Choice>
                <mc:Fallback>
                  <p:oleObj name="Equation" r:id="rId12" imgW="139680" imgH="177480" progId="Equation.DSMT4">
                    <p:embed/>
                    <p:pic>
                      <p:nvPicPr>
                        <p:cNvPr id="14" name="对象 13">
                          <a:extLst>
                            <a:ext uri="{FF2B5EF4-FFF2-40B4-BE49-F238E27FC236}">
                              <a16:creationId xmlns:a16="http://schemas.microsoft.com/office/drawing/2014/main" id="{B4B33609-85CA-4F5B-B4E3-599BD3733A92}"/>
                            </a:ext>
                          </a:extLst>
                        </p:cNvPr>
                        <p:cNvPicPr>
                          <a:picLocks noChangeAspect="1" noChangeArrowheads="1"/>
                        </p:cNvPicPr>
                        <p:nvPr/>
                      </p:nvPicPr>
                      <p:blipFill>
                        <a:blip r:embed="rId13"/>
                        <a:srcRect/>
                        <a:stretch>
                          <a:fillRect/>
                        </a:stretch>
                      </p:blipFill>
                      <p:spPr bwMode="auto">
                        <a:xfrm>
                          <a:off x="2608528" y="2727309"/>
                          <a:ext cx="255588" cy="323850"/>
                        </a:xfrm>
                        <a:prstGeom prst="rect">
                          <a:avLst/>
                        </a:prstGeom>
                        <a:noFill/>
                      </p:spPr>
                    </p:pic>
                  </p:oleObj>
                </mc:Fallback>
              </mc:AlternateContent>
            </a:graphicData>
          </a:graphic>
        </p:graphicFrame>
        <p:graphicFrame>
          <p:nvGraphicFramePr>
            <p:cNvPr id="73" name="对象 72">
              <a:extLst>
                <a:ext uri="{FF2B5EF4-FFF2-40B4-BE49-F238E27FC236}">
                  <a16:creationId xmlns:a16="http://schemas.microsoft.com/office/drawing/2014/main" id="{682AAC86-368F-422F-9B94-F9DB632CFB98}"/>
                </a:ext>
              </a:extLst>
            </p:cNvPr>
            <p:cNvGraphicFramePr>
              <a:graphicFrameLocks noChangeAspect="1"/>
            </p:cNvGraphicFramePr>
            <p:nvPr>
              <p:extLst>
                <p:ext uri="{D42A27DB-BD31-4B8C-83A1-F6EECF244321}">
                  <p14:modId xmlns:p14="http://schemas.microsoft.com/office/powerpoint/2010/main" val="135847128"/>
                </p:ext>
              </p:extLst>
            </p:nvPr>
          </p:nvGraphicFramePr>
          <p:xfrm>
            <a:off x="3668340" y="2731858"/>
            <a:ext cx="255588" cy="323850"/>
          </p:xfrm>
          <a:graphic>
            <a:graphicData uri="http://schemas.openxmlformats.org/presentationml/2006/ole">
              <mc:AlternateContent xmlns:mc="http://schemas.openxmlformats.org/markup-compatibility/2006">
                <mc:Choice xmlns:v="urn:schemas-microsoft-com:vml" Requires="v">
                  <p:oleObj name="Equation" r:id="rId14" imgW="139680" imgH="177480" progId="Equation.DSMT4">
                    <p:embed/>
                  </p:oleObj>
                </mc:Choice>
                <mc:Fallback>
                  <p:oleObj name="Equation" r:id="rId14" imgW="139680" imgH="177480" progId="Equation.DSMT4">
                    <p:embed/>
                    <p:pic>
                      <p:nvPicPr>
                        <p:cNvPr id="72" name="对象 71">
                          <a:extLst>
                            <a:ext uri="{FF2B5EF4-FFF2-40B4-BE49-F238E27FC236}">
                              <a16:creationId xmlns:a16="http://schemas.microsoft.com/office/drawing/2014/main" id="{86F9B6EE-5A5F-43AC-8740-AE899B56B627}"/>
                            </a:ext>
                          </a:extLst>
                        </p:cNvPr>
                        <p:cNvPicPr>
                          <a:picLocks noChangeAspect="1" noChangeArrowheads="1"/>
                        </p:cNvPicPr>
                        <p:nvPr/>
                      </p:nvPicPr>
                      <p:blipFill>
                        <a:blip r:embed="rId15"/>
                        <a:srcRect/>
                        <a:stretch>
                          <a:fillRect/>
                        </a:stretch>
                      </p:blipFill>
                      <p:spPr bwMode="auto">
                        <a:xfrm>
                          <a:off x="3668340" y="2731858"/>
                          <a:ext cx="255588" cy="323850"/>
                        </a:xfrm>
                        <a:prstGeom prst="rect">
                          <a:avLst/>
                        </a:prstGeom>
                        <a:noFill/>
                      </p:spPr>
                    </p:pic>
                  </p:oleObj>
                </mc:Fallback>
              </mc:AlternateContent>
            </a:graphicData>
          </a:graphic>
        </p:graphicFrame>
        <p:graphicFrame>
          <p:nvGraphicFramePr>
            <p:cNvPr id="74" name="对象 73">
              <a:extLst>
                <a:ext uri="{FF2B5EF4-FFF2-40B4-BE49-F238E27FC236}">
                  <a16:creationId xmlns:a16="http://schemas.microsoft.com/office/drawing/2014/main" id="{94DD34DB-4D76-4EF2-972E-FC52C7823B62}"/>
                </a:ext>
              </a:extLst>
            </p:cNvPr>
            <p:cNvGraphicFramePr>
              <a:graphicFrameLocks noChangeAspect="1"/>
            </p:cNvGraphicFramePr>
            <p:nvPr>
              <p:extLst>
                <p:ext uri="{D42A27DB-BD31-4B8C-83A1-F6EECF244321}">
                  <p14:modId xmlns:p14="http://schemas.microsoft.com/office/powerpoint/2010/main" val="3535661310"/>
                </p:ext>
              </p:extLst>
            </p:nvPr>
          </p:nvGraphicFramePr>
          <p:xfrm>
            <a:off x="4932040" y="2731858"/>
            <a:ext cx="255588" cy="323850"/>
          </p:xfrm>
          <a:graphic>
            <a:graphicData uri="http://schemas.openxmlformats.org/presentationml/2006/ole">
              <mc:AlternateContent xmlns:mc="http://schemas.openxmlformats.org/markup-compatibility/2006">
                <mc:Choice xmlns:v="urn:schemas-microsoft-com:vml" Requires="v">
                  <p:oleObj name="Equation" r:id="rId16" imgW="139680" imgH="177480" progId="Equation.DSMT4">
                    <p:embed/>
                  </p:oleObj>
                </mc:Choice>
                <mc:Fallback>
                  <p:oleObj name="Equation" r:id="rId16" imgW="139680" imgH="177480" progId="Equation.DSMT4">
                    <p:embed/>
                    <p:pic>
                      <p:nvPicPr>
                        <p:cNvPr id="72" name="对象 71">
                          <a:extLst>
                            <a:ext uri="{FF2B5EF4-FFF2-40B4-BE49-F238E27FC236}">
                              <a16:creationId xmlns:a16="http://schemas.microsoft.com/office/drawing/2014/main" id="{86F9B6EE-5A5F-43AC-8740-AE899B56B627}"/>
                            </a:ext>
                          </a:extLst>
                        </p:cNvPr>
                        <p:cNvPicPr>
                          <a:picLocks noChangeAspect="1" noChangeArrowheads="1"/>
                        </p:cNvPicPr>
                        <p:nvPr/>
                      </p:nvPicPr>
                      <p:blipFill>
                        <a:blip r:embed="rId15"/>
                        <a:srcRect/>
                        <a:stretch>
                          <a:fillRect/>
                        </a:stretch>
                      </p:blipFill>
                      <p:spPr bwMode="auto">
                        <a:xfrm>
                          <a:off x="4932040" y="2731858"/>
                          <a:ext cx="255588" cy="323850"/>
                        </a:xfrm>
                        <a:prstGeom prst="rect">
                          <a:avLst/>
                        </a:prstGeom>
                        <a:noFill/>
                      </p:spPr>
                    </p:pic>
                  </p:oleObj>
                </mc:Fallback>
              </mc:AlternateContent>
            </a:graphicData>
          </a:graphic>
        </p:graphicFrame>
        <p:graphicFrame>
          <p:nvGraphicFramePr>
            <p:cNvPr id="75" name="对象 74">
              <a:extLst>
                <a:ext uri="{FF2B5EF4-FFF2-40B4-BE49-F238E27FC236}">
                  <a16:creationId xmlns:a16="http://schemas.microsoft.com/office/drawing/2014/main" id="{56EAECCA-645F-4DE3-8D87-1256469AC7A0}"/>
                </a:ext>
              </a:extLst>
            </p:cNvPr>
            <p:cNvGraphicFramePr>
              <a:graphicFrameLocks noChangeAspect="1"/>
            </p:cNvGraphicFramePr>
            <p:nvPr>
              <p:extLst>
                <p:ext uri="{D42A27DB-BD31-4B8C-83A1-F6EECF244321}">
                  <p14:modId xmlns:p14="http://schemas.microsoft.com/office/powerpoint/2010/main" val="2163116958"/>
                </p:ext>
              </p:extLst>
            </p:nvPr>
          </p:nvGraphicFramePr>
          <p:xfrm>
            <a:off x="5900588" y="2731858"/>
            <a:ext cx="255588" cy="323850"/>
          </p:xfrm>
          <a:graphic>
            <a:graphicData uri="http://schemas.openxmlformats.org/presentationml/2006/ole">
              <mc:AlternateContent xmlns:mc="http://schemas.openxmlformats.org/markup-compatibility/2006">
                <mc:Choice xmlns:v="urn:schemas-microsoft-com:vml" Requires="v">
                  <p:oleObj name="Equation" r:id="rId17" imgW="139680" imgH="177480" progId="Equation.DSMT4">
                    <p:embed/>
                  </p:oleObj>
                </mc:Choice>
                <mc:Fallback>
                  <p:oleObj name="Equation" r:id="rId17" imgW="139680" imgH="177480" progId="Equation.DSMT4">
                    <p:embed/>
                    <p:pic>
                      <p:nvPicPr>
                        <p:cNvPr id="72" name="对象 71">
                          <a:extLst>
                            <a:ext uri="{FF2B5EF4-FFF2-40B4-BE49-F238E27FC236}">
                              <a16:creationId xmlns:a16="http://schemas.microsoft.com/office/drawing/2014/main" id="{86F9B6EE-5A5F-43AC-8740-AE899B56B627}"/>
                            </a:ext>
                          </a:extLst>
                        </p:cNvPr>
                        <p:cNvPicPr>
                          <a:picLocks noChangeAspect="1" noChangeArrowheads="1"/>
                        </p:cNvPicPr>
                        <p:nvPr/>
                      </p:nvPicPr>
                      <p:blipFill>
                        <a:blip r:embed="rId15"/>
                        <a:srcRect/>
                        <a:stretch>
                          <a:fillRect/>
                        </a:stretch>
                      </p:blipFill>
                      <p:spPr bwMode="auto">
                        <a:xfrm>
                          <a:off x="5900588" y="2731858"/>
                          <a:ext cx="255588" cy="323850"/>
                        </a:xfrm>
                        <a:prstGeom prst="rect">
                          <a:avLst/>
                        </a:prstGeom>
                        <a:noFill/>
                      </p:spPr>
                    </p:pic>
                  </p:oleObj>
                </mc:Fallback>
              </mc:AlternateContent>
            </a:graphicData>
          </a:graphic>
        </p:graphicFrame>
        <p:graphicFrame>
          <p:nvGraphicFramePr>
            <p:cNvPr id="76" name="对象 75">
              <a:extLst>
                <a:ext uri="{FF2B5EF4-FFF2-40B4-BE49-F238E27FC236}">
                  <a16:creationId xmlns:a16="http://schemas.microsoft.com/office/drawing/2014/main" id="{AE6B4198-4F8B-42E4-A78B-0A1BD847756C}"/>
                </a:ext>
              </a:extLst>
            </p:cNvPr>
            <p:cNvGraphicFramePr>
              <a:graphicFrameLocks noChangeAspect="1"/>
            </p:cNvGraphicFramePr>
            <p:nvPr>
              <p:extLst>
                <p:ext uri="{D42A27DB-BD31-4B8C-83A1-F6EECF244321}">
                  <p14:modId xmlns:p14="http://schemas.microsoft.com/office/powerpoint/2010/main" val="1257940877"/>
                </p:ext>
              </p:extLst>
            </p:nvPr>
          </p:nvGraphicFramePr>
          <p:xfrm>
            <a:off x="7196732" y="2731858"/>
            <a:ext cx="255588" cy="323850"/>
          </p:xfrm>
          <a:graphic>
            <a:graphicData uri="http://schemas.openxmlformats.org/presentationml/2006/ole">
              <mc:AlternateContent xmlns:mc="http://schemas.openxmlformats.org/markup-compatibility/2006">
                <mc:Choice xmlns:v="urn:schemas-microsoft-com:vml" Requires="v">
                  <p:oleObj name="Equation" r:id="rId18" imgW="139680" imgH="177480" progId="Equation.DSMT4">
                    <p:embed/>
                  </p:oleObj>
                </mc:Choice>
                <mc:Fallback>
                  <p:oleObj name="Equation" r:id="rId18" imgW="139680" imgH="177480" progId="Equation.DSMT4">
                    <p:embed/>
                    <p:pic>
                      <p:nvPicPr>
                        <p:cNvPr id="72" name="对象 71">
                          <a:extLst>
                            <a:ext uri="{FF2B5EF4-FFF2-40B4-BE49-F238E27FC236}">
                              <a16:creationId xmlns:a16="http://schemas.microsoft.com/office/drawing/2014/main" id="{86F9B6EE-5A5F-43AC-8740-AE899B56B627}"/>
                            </a:ext>
                          </a:extLst>
                        </p:cNvPr>
                        <p:cNvPicPr>
                          <a:picLocks noChangeAspect="1" noChangeArrowheads="1"/>
                        </p:cNvPicPr>
                        <p:nvPr/>
                      </p:nvPicPr>
                      <p:blipFill>
                        <a:blip r:embed="rId15"/>
                        <a:srcRect/>
                        <a:stretch>
                          <a:fillRect/>
                        </a:stretch>
                      </p:blipFill>
                      <p:spPr bwMode="auto">
                        <a:xfrm>
                          <a:off x="7196732" y="2731858"/>
                          <a:ext cx="255588" cy="323850"/>
                        </a:xfrm>
                        <a:prstGeom prst="rect">
                          <a:avLst/>
                        </a:prstGeom>
                        <a:noFill/>
                      </p:spPr>
                    </p:pic>
                  </p:oleObj>
                </mc:Fallback>
              </mc:AlternateContent>
            </a:graphicData>
          </a:graphic>
        </p:graphicFrame>
        <p:graphicFrame>
          <p:nvGraphicFramePr>
            <p:cNvPr id="77" name="对象 76">
              <a:extLst>
                <a:ext uri="{FF2B5EF4-FFF2-40B4-BE49-F238E27FC236}">
                  <a16:creationId xmlns:a16="http://schemas.microsoft.com/office/drawing/2014/main" id="{0E72B58F-C70F-43F3-B066-890A82CF6191}"/>
                </a:ext>
              </a:extLst>
            </p:cNvPr>
            <p:cNvGraphicFramePr>
              <a:graphicFrameLocks noChangeAspect="1"/>
            </p:cNvGraphicFramePr>
            <p:nvPr>
              <p:extLst>
                <p:ext uri="{D42A27DB-BD31-4B8C-83A1-F6EECF244321}">
                  <p14:modId xmlns:p14="http://schemas.microsoft.com/office/powerpoint/2010/main" val="3863045201"/>
                </p:ext>
              </p:extLst>
            </p:nvPr>
          </p:nvGraphicFramePr>
          <p:xfrm>
            <a:off x="2589696" y="3616325"/>
            <a:ext cx="279400" cy="300038"/>
          </p:xfrm>
          <a:graphic>
            <a:graphicData uri="http://schemas.openxmlformats.org/presentationml/2006/ole">
              <mc:AlternateContent xmlns:mc="http://schemas.openxmlformats.org/markup-compatibility/2006">
                <mc:Choice xmlns:v="urn:schemas-microsoft-com:vml" Requires="v">
                  <p:oleObj name="Equation" r:id="rId19" imgW="152280" imgH="164880" progId="Equation.DSMT4">
                    <p:embed/>
                  </p:oleObj>
                </mc:Choice>
                <mc:Fallback>
                  <p:oleObj name="Equation" r:id="rId19" imgW="152280" imgH="164880" progId="Equation.DSMT4">
                    <p:embed/>
                    <p:pic>
                      <p:nvPicPr>
                        <p:cNvPr id="72" name="对象 71">
                          <a:extLst>
                            <a:ext uri="{FF2B5EF4-FFF2-40B4-BE49-F238E27FC236}">
                              <a16:creationId xmlns:a16="http://schemas.microsoft.com/office/drawing/2014/main" id="{86F9B6EE-5A5F-43AC-8740-AE899B56B627}"/>
                            </a:ext>
                          </a:extLst>
                        </p:cNvPr>
                        <p:cNvPicPr>
                          <a:picLocks noChangeAspect="1" noChangeArrowheads="1"/>
                        </p:cNvPicPr>
                        <p:nvPr/>
                      </p:nvPicPr>
                      <p:blipFill>
                        <a:blip r:embed="rId20"/>
                        <a:srcRect/>
                        <a:stretch>
                          <a:fillRect/>
                        </a:stretch>
                      </p:blipFill>
                      <p:spPr bwMode="auto">
                        <a:xfrm>
                          <a:off x="2589696" y="3616325"/>
                          <a:ext cx="279400" cy="300038"/>
                        </a:xfrm>
                        <a:prstGeom prst="rect">
                          <a:avLst/>
                        </a:prstGeom>
                        <a:noFill/>
                      </p:spPr>
                    </p:pic>
                  </p:oleObj>
                </mc:Fallback>
              </mc:AlternateContent>
            </a:graphicData>
          </a:graphic>
        </p:graphicFrame>
        <p:graphicFrame>
          <p:nvGraphicFramePr>
            <p:cNvPr id="78" name="对象 77">
              <a:extLst>
                <a:ext uri="{FF2B5EF4-FFF2-40B4-BE49-F238E27FC236}">
                  <a16:creationId xmlns:a16="http://schemas.microsoft.com/office/drawing/2014/main" id="{0483FE4C-4FB0-479F-8E2D-10C89FBD29B8}"/>
                </a:ext>
              </a:extLst>
            </p:cNvPr>
            <p:cNvGraphicFramePr>
              <a:graphicFrameLocks noChangeAspect="1"/>
            </p:cNvGraphicFramePr>
            <p:nvPr>
              <p:extLst>
                <p:ext uri="{D42A27DB-BD31-4B8C-83A1-F6EECF244321}">
                  <p14:modId xmlns:p14="http://schemas.microsoft.com/office/powerpoint/2010/main" val="928660805"/>
                </p:ext>
              </p:extLst>
            </p:nvPr>
          </p:nvGraphicFramePr>
          <p:xfrm>
            <a:off x="3650146" y="3621088"/>
            <a:ext cx="279400" cy="300037"/>
          </p:xfrm>
          <a:graphic>
            <a:graphicData uri="http://schemas.openxmlformats.org/presentationml/2006/ole">
              <mc:AlternateContent xmlns:mc="http://schemas.openxmlformats.org/markup-compatibility/2006">
                <mc:Choice xmlns:v="urn:schemas-microsoft-com:vml" Requires="v">
                  <p:oleObj name="Equation" r:id="rId21" imgW="152280" imgH="164880" progId="Equation.DSMT4">
                    <p:embed/>
                  </p:oleObj>
                </mc:Choice>
                <mc:Fallback>
                  <p:oleObj name="Equation" r:id="rId21" imgW="152280" imgH="164880" progId="Equation.DSMT4">
                    <p:embed/>
                    <p:pic>
                      <p:nvPicPr>
                        <p:cNvPr id="73" name="对象 72">
                          <a:extLst>
                            <a:ext uri="{FF2B5EF4-FFF2-40B4-BE49-F238E27FC236}">
                              <a16:creationId xmlns:a16="http://schemas.microsoft.com/office/drawing/2014/main" id="{682AAC86-368F-422F-9B94-F9DB632CFB98}"/>
                            </a:ext>
                          </a:extLst>
                        </p:cNvPr>
                        <p:cNvPicPr>
                          <a:picLocks noChangeAspect="1" noChangeArrowheads="1"/>
                        </p:cNvPicPr>
                        <p:nvPr/>
                      </p:nvPicPr>
                      <p:blipFill>
                        <a:blip r:embed="rId22"/>
                        <a:srcRect/>
                        <a:stretch>
                          <a:fillRect/>
                        </a:stretch>
                      </p:blipFill>
                      <p:spPr bwMode="auto">
                        <a:xfrm>
                          <a:off x="3650146" y="3621088"/>
                          <a:ext cx="279400" cy="300037"/>
                        </a:xfrm>
                        <a:prstGeom prst="rect">
                          <a:avLst/>
                        </a:prstGeom>
                        <a:noFill/>
                      </p:spPr>
                    </p:pic>
                  </p:oleObj>
                </mc:Fallback>
              </mc:AlternateContent>
            </a:graphicData>
          </a:graphic>
        </p:graphicFrame>
        <p:graphicFrame>
          <p:nvGraphicFramePr>
            <p:cNvPr id="79" name="对象 78">
              <a:extLst>
                <a:ext uri="{FF2B5EF4-FFF2-40B4-BE49-F238E27FC236}">
                  <a16:creationId xmlns:a16="http://schemas.microsoft.com/office/drawing/2014/main" id="{E3A05178-0C4E-4E40-824F-7BB18C7F8C5B}"/>
                </a:ext>
              </a:extLst>
            </p:cNvPr>
            <p:cNvGraphicFramePr>
              <a:graphicFrameLocks noChangeAspect="1"/>
            </p:cNvGraphicFramePr>
            <p:nvPr>
              <p:extLst>
                <p:ext uri="{D42A27DB-BD31-4B8C-83A1-F6EECF244321}">
                  <p14:modId xmlns:p14="http://schemas.microsoft.com/office/powerpoint/2010/main" val="3202096202"/>
                </p:ext>
              </p:extLst>
            </p:nvPr>
          </p:nvGraphicFramePr>
          <p:xfrm>
            <a:off x="4913796" y="3621088"/>
            <a:ext cx="277813" cy="300037"/>
          </p:xfrm>
          <a:graphic>
            <a:graphicData uri="http://schemas.openxmlformats.org/presentationml/2006/ole">
              <mc:AlternateContent xmlns:mc="http://schemas.openxmlformats.org/markup-compatibility/2006">
                <mc:Choice xmlns:v="urn:schemas-microsoft-com:vml" Requires="v">
                  <p:oleObj name="Equation" r:id="rId23" imgW="152280" imgH="164880" progId="Equation.DSMT4">
                    <p:embed/>
                  </p:oleObj>
                </mc:Choice>
                <mc:Fallback>
                  <p:oleObj name="Equation" r:id="rId23" imgW="152280" imgH="164880" progId="Equation.DSMT4">
                    <p:embed/>
                    <p:pic>
                      <p:nvPicPr>
                        <p:cNvPr id="74" name="对象 73">
                          <a:extLst>
                            <a:ext uri="{FF2B5EF4-FFF2-40B4-BE49-F238E27FC236}">
                              <a16:creationId xmlns:a16="http://schemas.microsoft.com/office/drawing/2014/main" id="{94DD34DB-4D76-4EF2-972E-FC52C7823B62}"/>
                            </a:ext>
                          </a:extLst>
                        </p:cNvPr>
                        <p:cNvPicPr>
                          <a:picLocks noChangeAspect="1" noChangeArrowheads="1"/>
                        </p:cNvPicPr>
                        <p:nvPr/>
                      </p:nvPicPr>
                      <p:blipFill>
                        <a:blip r:embed="rId24"/>
                        <a:srcRect/>
                        <a:stretch>
                          <a:fillRect/>
                        </a:stretch>
                      </p:blipFill>
                      <p:spPr bwMode="auto">
                        <a:xfrm>
                          <a:off x="4913796" y="3621088"/>
                          <a:ext cx="277813" cy="300037"/>
                        </a:xfrm>
                        <a:prstGeom prst="rect">
                          <a:avLst/>
                        </a:prstGeom>
                        <a:noFill/>
                      </p:spPr>
                    </p:pic>
                  </p:oleObj>
                </mc:Fallback>
              </mc:AlternateContent>
            </a:graphicData>
          </a:graphic>
        </p:graphicFrame>
        <p:graphicFrame>
          <p:nvGraphicFramePr>
            <p:cNvPr id="80" name="对象 79">
              <a:extLst>
                <a:ext uri="{FF2B5EF4-FFF2-40B4-BE49-F238E27FC236}">
                  <a16:creationId xmlns:a16="http://schemas.microsoft.com/office/drawing/2014/main" id="{629EC442-30D8-4091-B682-61E146F0C81D}"/>
                </a:ext>
              </a:extLst>
            </p:cNvPr>
            <p:cNvGraphicFramePr>
              <a:graphicFrameLocks noChangeAspect="1"/>
            </p:cNvGraphicFramePr>
            <p:nvPr>
              <p:extLst>
                <p:ext uri="{D42A27DB-BD31-4B8C-83A1-F6EECF244321}">
                  <p14:modId xmlns:p14="http://schemas.microsoft.com/office/powerpoint/2010/main" val="3390669656"/>
                </p:ext>
              </p:extLst>
            </p:nvPr>
          </p:nvGraphicFramePr>
          <p:xfrm>
            <a:off x="5882171" y="3621088"/>
            <a:ext cx="279400" cy="300037"/>
          </p:xfrm>
          <a:graphic>
            <a:graphicData uri="http://schemas.openxmlformats.org/presentationml/2006/ole">
              <mc:AlternateContent xmlns:mc="http://schemas.openxmlformats.org/markup-compatibility/2006">
                <mc:Choice xmlns:v="urn:schemas-microsoft-com:vml" Requires="v">
                  <p:oleObj name="Equation" r:id="rId25" imgW="152280" imgH="164880" progId="Equation.DSMT4">
                    <p:embed/>
                  </p:oleObj>
                </mc:Choice>
                <mc:Fallback>
                  <p:oleObj name="Equation" r:id="rId25" imgW="152280" imgH="164880" progId="Equation.DSMT4">
                    <p:embed/>
                    <p:pic>
                      <p:nvPicPr>
                        <p:cNvPr id="75" name="对象 74">
                          <a:extLst>
                            <a:ext uri="{FF2B5EF4-FFF2-40B4-BE49-F238E27FC236}">
                              <a16:creationId xmlns:a16="http://schemas.microsoft.com/office/drawing/2014/main" id="{56EAECCA-645F-4DE3-8D87-1256469AC7A0}"/>
                            </a:ext>
                          </a:extLst>
                        </p:cNvPr>
                        <p:cNvPicPr>
                          <a:picLocks noChangeAspect="1" noChangeArrowheads="1"/>
                        </p:cNvPicPr>
                        <p:nvPr/>
                      </p:nvPicPr>
                      <p:blipFill>
                        <a:blip r:embed="rId26"/>
                        <a:srcRect/>
                        <a:stretch>
                          <a:fillRect/>
                        </a:stretch>
                      </p:blipFill>
                      <p:spPr bwMode="auto">
                        <a:xfrm>
                          <a:off x="5882171" y="3621088"/>
                          <a:ext cx="279400" cy="300037"/>
                        </a:xfrm>
                        <a:prstGeom prst="rect">
                          <a:avLst/>
                        </a:prstGeom>
                        <a:noFill/>
                      </p:spPr>
                    </p:pic>
                  </p:oleObj>
                </mc:Fallback>
              </mc:AlternateContent>
            </a:graphicData>
          </a:graphic>
        </p:graphicFrame>
        <p:graphicFrame>
          <p:nvGraphicFramePr>
            <p:cNvPr id="81" name="对象 80">
              <a:extLst>
                <a:ext uri="{FF2B5EF4-FFF2-40B4-BE49-F238E27FC236}">
                  <a16:creationId xmlns:a16="http://schemas.microsoft.com/office/drawing/2014/main" id="{BB9FA7B7-D15B-4857-B7EA-69477022FDE3}"/>
                </a:ext>
              </a:extLst>
            </p:cNvPr>
            <p:cNvGraphicFramePr>
              <a:graphicFrameLocks noChangeAspect="1"/>
            </p:cNvGraphicFramePr>
            <p:nvPr>
              <p:extLst>
                <p:ext uri="{D42A27DB-BD31-4B8C-83A1-F6EECF244321}">
                  <p14:modId xmlns:p14="http://schemas.microsoft.com/office/powerpoint/2010/main" val="2377323683"/>
                </p:ext>
              </p:extLst>
            </p:nvPr>
          </p:nvGraphicFramePr>
          <p:xfrm>
            <a:off x="7179159" y="3621088"/>
            <a:ext cx="279400" cy="300037"/>
          </p:xfrm>
          <a:graphic>
            <a:graphicData uri="http://schemas.openxmlformats.org/presentationml/2006/ole">
              <mc:AlternateContent xmlns:mc="http://schemas.openxmlformats.org/markup-compatibility/2006">
                <mc:Choice xmlns:v="urn:schemas-microsoft-com:vml" Requires="v">
                  <p:oleObj name="Equation" r:id="rId27" imgW="152280" imgH="164880" progId="Equation.DSMT4">
                    <p:embed/>
                  </p:oleObj>
                </mc:Choice>
                <mc:Fallback>
                  <p:oleObj name="Equation" r:id="rId27" imgW="152280" imgH="164880" progId="Equation.DSMT4">
                    <p:embed/>
                    <p:pic>
                      <p:nvPicPr>
                        <p:cNvPr id="76" name="对象 75">
                          <a:extLst>
                            <a:ext uri="{FF2B5EF4-FFF2-40B4-BE49-F238E27FC236}">
                              <a16:creationId xmlns:a16="http://schemas.microsoft.com/office/drawing/2014/main" id="{AE6B4198-4F8B-42E4-A78B-0A1BD847756C}"/>
                            </a:ext>
                          </a:extLst>
                        </p:cNvPr>
                        <p:cNvPicPr>
                          <a:picLocks noChangeAspect="1" noChangeArrowheads="1"/>
                        </p:cNvPicPr>
                        <p:nvPr/>
                      </p:nvPicPr>
                      <p:blipFill>
                        <a:blip r:embed="rId28"/>
                        <a:srcRect/>
                        <a:stretch>
                          <a:fillRect/>
                        </a:stretch>
                      </p:blipFill>
                      <p:spPr bwMode="auto">
                        <a:xfrm>
                          <a:off x="7179159" y="3621088"/>
                          <a:ext cx="279400" cy="300037"/>
                        </a:xfrm>
                        <a:prstGeom prst="rect">
                          <a:avLst/>
                        </a:prstGeom>
                        <a:noFill/>
                      </p:spPr>
                    </p:pic>
                  </p:oleObj>
                </mc:Fallback>
              </mc:AlternateContent>
            </a:graphicData>
          </a:graphic>
        </p:graphicFrame>
      </p:grpSp>
      <p:sp>
        <p:nvSpPr>
          <p:cNvPr id="3" name="页脚占位符 2">
            <a:extLst>
              <a:ext uri="{FF2B5EF4-FFF2-40B4-BE49-F238E27FC236}">
                <a16:creationId xmlns:a16="http://schemas.microsoft.com/office/drawing/2014/main" id="{E3D5D1F1-5DE2-48D9-BDF2-C898F7B59EE5}"/>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840485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CDB4C79F-AA7A-42B0-977E-77F9EDBE9BAF}" type="datetime1">
              <a:rPr lang="zh-CN" altLang="en-US" smtClean="0"/>
              <a:t>2022/11/23</a:t>
            </a:fld>
            <a:endParaRPr lang="zh-CN" altLang="en-US"/>
          </a:p>
        </p:txBody>
      </p:sp>
      <p:sp>
        <p:nvSpPr>
          <p:cNvPr id="8" name="Rectangle 6">
            <a:extLst>
              <a:ext uri="{FF2B5EF4-FFF2-40B4-BE49-F238E27FC236}">
                <a16:creationId xmlns:a16="http://schemas.microsoft.com/office/drawing/2014/main" id="{55B0A396-6090-4F7E-95CE-6118D8FA5BD5}"/>
              </a:ext>
            </a:extLst>
          </p:cNvPr>
          <p:cNvSpPr>
            <a:spLocks noChangeArrowheads="1"/>
          </p:cNvSpPr>
          <p:nvPr/>
        </p:nvSpPr>
        <p:spPr bwMode="auto">
          <a:xfrm>
            <a:off x="357158" y="404664"/>
            <a:ext cx="62865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en-US" sz="2400" dirty="0">
                <a:solidFill>
                  <a:srgbClr val="FF0000"/>
                </a:solidFill>
                <a:latin typeface="微软雅黑" pitchFamily="34" charset="-122"/>
                <a:ea typeface="微软雅黑" pitchFamily="34" charset="-122"/>
              </a:rPr>
              <a:t>2. </a:t>
            </a:r>
            <a:r>
              <a:rPr lang="zh-CN" altLang="en-US" sz="2400" dirty="0">
                <a:solidFill>
                  <a:srgbClr val="FF0000"/>
                </a:solidFill>
                <a:latin typeface="微软雅黑" pitchFamily="34" charset="-122"/>
                <a:ea typeface="微软雅黑" pitchFamily="34" charset="-122"/>
              </a:rPr>
              <a:t> 计算系统的主要运行指标</a:t>
            </a:r>
            <a:endParaRPr lang="en-US" altLang="en-US" sz="2400" dirty="0">
              <a:solidFill>
                <a:srgbClr val="FF0000"/>
              </a:solidFill>
              <a:latin typeface="微软雅黑" pitchFamily="34" charset="-122"/>
              <a:ea typeface="微软雅黑" pitchFamily="34" charset="-122"/>
            </a:endParaRPr>
          </a:p>
        </p:txBody>
      </p:sp>
      <p:grpSp>
        <p:nvGrpSpPr>
          <p:cNvPr id="2" name="组合 1">
            <a:extLst>
              <a:ext uri="{FF2B5EF4-FFF2-40B4-BE49-F238E27FC236}">
                <a16:creationId xmlns:a16="http://schemas.microsoft.com/office/drawing/2014/main" id="{98C79441-B4E7-4A63-93BF-B825963E83F8}"/>
              </a:ext>
            </a:extLst>
          </p:cNvPr>
          <p:cNvGrpSpPr/>
          <p:nvPr/>
        </p:nvGrpSpPr>
        <p:grpSpPr>
          <a:xfrm>
            <a:off x="683569" y="1059012"/>
            <a:ext cx="7704856" cy="785812"/>
            <a:chOff x="683569" y="948476"/>
            <a:chExt cx="7704856" cy="785812"/>
          </a:xfrm>
        </p:grpSpPr>
        <p:graphicFrame>
          <p:nvGraphicFramePr>
            <p:cNvPr id="29" name="对象 28">
              <a:extLst>
                <a:ext uri="{FF2B5EF4-FFF2-40B4-BE49-F238E27FC236}">
                  <a16:creationId xmlns:a16="http://schemas.microsoft.com/office/drawing/2014/main" id="{B7C01B60-8AD6-472E-87E9-32A6F3557D2C}"/>
                </a:ext>
              </a:extLst>
            </p:cNvPr>
            <p:cNvGraphicFramePr>
              <a:graphicFrameLocks noChangeAspect="1"/>
            </p:cNvGraphicFramePr>
            <p:nvPr>
              <p:extLst>
                <p:ext uri="{D42A27DB-BD31-4B8C-83A1-F6EECF244321}">
                  <p14:modId xmlns:p14="http://schemas.microsoft.com/office/powerpoint/2010/main" val="1987540376"/>
                </p:ext>
              </p:extLst>
            </p:nvPr>
          </p:nvGraphicFramePr>
          <p:xfrm>
            <a:off x="2096802" y="948476"/>
            <a:ext cx="4878387" cy="785812"/>
          </p:xfrm>
          <a:graphic>
            <a:graphicData uri="http://schemas.openxmlformats.org/presentationml/2006/ole">
              <mc:AlternateContent xmlns:mc="http://schemas.openxmlformats.org/markup-compatibility/2006">
                <mc:Choice xmlns:v="urn:schemas-microsoft-com:vml" Requires="v">
                  <p:oleObj name="Equation" r:id="rId2" imgW="2666880" imgH="431640" progId="Equation.DSMT4">
                    <p:embed/>
                  </p:oleObj>
                </mc:Choice>
                <mc:Fallback>
                  <p:oleObj name="Equation" r:id="rId2" imgW="2666880" imgH="431640" progId="Equation.DSMT4">
                    <p:embed/>
                    <p:pic>
                      <p:nvPicPr>
                        <p:cNvPr id="29" name="对象 28">
                          <a:extLst>
                            <a:ext uri="{FF2B5EF4-FFF2-40B4-BE49-F238E27FC236}">
                              <a16:creationId xmlns:a16="http://schemas.microsoft.com/office/drawing/2014/main" id="{B7C01B60-8AD6-472E-87E9-32A6F3557D2C}"/>
                            </a:ext>
                          </a:extLst>
                        </p:cNvPr>
                        <p:cNvPicPr>
                          <a:picLocks noChangeAspect="1" noChangeArrowheads="1"/>
                        </p:cNvPicPr>
                        <p:nvPr/>
                      </p:nvPicPr>
                      <p:blipFill>
                        <a:blip r:embed="rId3"/>
                        <a:srcRect/>
                        <a:stretch>
                          <a:fillRect/>
                        </a:stretch>
                      </p:blipFill>
                      <p:spPr bwMode="auto">
                        <a:xfrm>
                          <a:off x="2096802" y="948476"/>
                          <a:ext cx="4878387" cy="785812"/>
                        </a:xfrm>
                        <a:prstGeom prst="rect">
                          <a:avLst/>
                        </a:prstGeom>
                        <a:noFill/>
                      </p:spPr>
                    </p:pic>
                  </p:oleObj>
                </mc:Fallback>
              </mc:AlternateContent>
            </a:graphicData>
          </a:graphic>
        </p:graphicFrame>
        <p:sp>
          <p:nvSpPr>
            <p:cNvPr id="10" name="Rectangle 3">
              <a:extLst>
                <a:ext uri="{FF2B5EF4-FFF2-40B4-BE49-F238E27FC236}">
                  <a16:creationId xmlns:a16="http://schemas.microsoft.com/office/drawing/2014/main" id="{A30CAA2D-9724-416E-BC40-EFB8E81EC9A7}"/>
                </a:ext>
              </a:extLst>
            </p:cNvPr>
            <p:cNvSpPr>
              <a:spLocks noChangeArrowheads="1"/>
            </p:cNvSpPr>
            <p:nvPr/>
          </p:nvSpPr>
          <p:spPr bwMode="auto">
            <a:xfrm>
              <a:off x="683569" y="980728"/>
              <a:ext cx="7704856"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a:t>
              </a:r>
              <a:r>
                <a:rPr lang="zh-CN" altLang="en-US" sz="2400" dirty="0">
                  <a:solidFill>
                    <a:srgbClr val="0000FF"/>
                  </a:solidFill>
                  <a:latin typeface="微软雅黑" pitchFamily="34" charset="-122"/>
                  <a:ea typeface="微软雅黑" pitchFamily="34" charset="-122"/>
                </a:rPr>
                <a:t>队长：</a:t>
              </a:r>
              <a:endParaRPr lang="zh-CN" altLang="en-US" sz="2400" i="1" baseline="-25000" dirty="0">
                <a:ea typeface="微软雅黑" pitchFamily="34" charset="-122"/>
                <a:cs typeface="Times New Roman" panose="02020603050405020304" pitchFamily="18" charset="0"/>
              </a:endParaRPr>
            </a:p>
          </p:txBody>
        </p:sp>
      </p:grpSp>
      <p:grpSp>
        <p:nvGrpSpPr>
          <p:cNvPr id="3" name="组合 2">
            <a:extLst>
              <a:ext uri="{FF2B5EF4-FFF2-40B4-BE49-F238E27FC236}">
                <a16:creationId xmlns:a16="http://schemas.microsoft.com/office/drawing/2014/main" id="{82F6492D-8C44-4471-A21E-A995CB01D583}"/>
              </a:ext>
            </a:extLst>
          </p:cNvPr>
          <p:cNvGrpSpPr/>
          <p:nvPr/>
        </p:nvGrpSpPr>
        <p:grpSpPr>
          <a:xfrm>
            <a:off x="683568" y="1916832"/>
            <a:ext cx="7704856" cy="809625"/>
            <a:chOff x="683568" y="2068805"/>
            <a:chExt cx="7704856" cy="809625"/>
          </a:xfrm>
        </p:grpSpPr>
        <p:sp>
          <p:nvSpPr>
            <p:cNvPr id="11" name="Rectangle 3">
              <a:extLst>
                <a:ext uri="{FF2B5EF4-FFF2-40B4-BE49-F238E27FC236}">
                  <a16:creationId xmlns:a16="http://schemas.microsoft.com/office/drawing/2014/main" id="{35FE16FF-62F1-48FD-8B2D-ADA88589BD36}"/>
                </a:ext>
              </a:extLst>
            </p:cNvPr>
            <p:cNvSpPr>
              <a:spLocks noChangeArrowheads="1"/>
            </p:cNvSpPr>
            <p:nvPr/>
          </p:nvSpPr>
          <p:spPr bwMode="auto">
            <a:xfrm>
              <a:off x="683568" y="2132856"/>
              <a:ext cx="7704856" cy="58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a:t>
              </a:r>
              <a:r>
                <a:rPr lang="zh-CN" altLang="en-US" sz="2400" dirty="0">
                  <a:solidFill>
                    <a:srgbClr val="0000FF"/>
                  </a:solidFill>
                  <a:latin typeface="微软雅黑" pitchFamily="34" charset="-122"/>
                  <a:ea typeface="微软雅黑" pitchFamily="34" charset="-122"/>
                </a:rPr>
                <a:t>等待队长：</a:t>
              </a:r>
              <a:endParaRPr lang="zh-CN" altLang="en-US" sz="2400" i="1" baseline="-25000" dirty="0">
                <a:solidFill>
                  <a:srgbClr val="0000FF"/>
                </a:solidFill>
                <a:ea typeface="微软雅黑" pitchFamily="34" charset="-122"/>
                <a:cs typeface="Times New Roman" panose="02020603050405020304" pitchFamily="18" charset="0"/>
              </a:endParaRPr>
            </a:p>
          </p:txBody>
        </p:sp>
        <p:graphicFrame>
          <p:nvGraphicFramePr>
            <p:cNvPr id="15" name="对象 14">
              <a:extLst>
                <a:ext uri="{FF2B5EF4-FFF2-40B4-BE49-F238E27FC236}">
                  <a16:creationId xmlns:a16="http://schemas.microsoft.com/office/drawing/2014/main" id="{981A12E0-2C54-4D38-B1D7-16136F122551}"/>
                </a:ext>
              </a:extLst>
            </p:cNvPr>
            <p:cNvGraphicFramePr>
              <a:graphicFrameLocks noChangeAspect="1"/>
            </p:cNvGraphicFramePr>
            <p:nvPr>
              <p:extLst>
                <p:ext uri="{D42A27DB-BD31-4B8C-83A1-F6EECF244321}">
                  <p14:modId xmlns:p14="http://schemas.microsoft.com/office/powerpoint/2010/main" val="779900041"/>
                </p:ext>
              </p:extLst>
            </p:nvPr>
          </p:nvGraphicFramePr>
          <p:xfrm>
            <a:off x="2700338" y="2068805"/>
            <a:ext cx="4622800" cy="809625"/>
          </p:xfrm>
          <a:graphic>
            <a:graphicData uri="http://schemas.openxmlformats.org/presentationml/2006/ole">
              <mc:AlternateContent xmlns:mc="http://schemas.openxmlformats.org/markup-compatibility/2006">
                <mc:Choice xmlns:v="urn:schemas-microsoft-com:vml" Requires="v">
                  <p:oleObj name="Equation" r:id="rId4" imgW="2527200" imgH="444240" progId="Equation.DSMT4">
                    <p:embed/>
                  </p:oleObj>
                </mc:Choice>
                <mc:Fallback>
                  <p:oleObj name="Equation" r:id="rId4" imgW="2527200" imgH="444240" progId="Equation.DSMT4">
                    <p:embed/>
                    <p:pic>
                      <p:nvPicPr>
                        <p:cNvPr id="29" name="对象 28">
                          <a:extLst>
                            <a:ext uri="{FF2B5EF4-FFF2-40B4-BE49-F238E27FC236}">
                              <a16:creationId xmlns:a16="http://schemas.microsoft.com/office/drawing/2014/main" id="{B7C01B60-8AD6-472E-87E9-32A6F3557D2C}"/>
                            </a:ext>
                          </a:extLst>
                        </p:cNvPr>
                        <p:cNvPicPr>
                          <a:picLocks noChangeAspect="1" noChangeArrowheads="1"/>
                        </p:cNvPicPr>
                        <p:nvPr/>
                      </p:nvPicPr>
                      <p:blipFill>
                        <a:blip r:embed="rId5"/>
                        <a:srcRect/>
                        <a:stretch>
                          <a:fillRect/>
                        </a:stretch>
                      </p:blipFill>
                      <p:spPr bwMode="auto">
                        <a:xfrm>
                          <a:off x="2700338" y="2068805"/>
                          <a:ext cx="4622800" cy="809625"/>
                        </a:xfrm>
                        <a:prstGeom prst="rect">
                          <a:avLst/>
                        </a:prstGeom>
                        <a:noFill/>
                      </p:spPr>
                    </p:pic>
                  </p:oleObj>
                </mc:Fallback>
              </mc:AlternateContent>
            </a:graphicData>
          </a:graphic>
        </p:graphicFrame>
      </p:grpSp>
      <p:grpSp>
        <p:nvGrpSpPr>
          <p:cNvPr id="6" name="组合 5">
            <a:extLst>
              <a:ext uri="{FF2B5EF4-FFF2-40B4-BE49-F238E27FC236}">
                <a16:creationId xmlns:a16="http://schemas.microsoft.com/office/drawing/2014/main" id="{386685AE-15C0-4874-A1BB-424F6C1C647D}"/>
              </a:ext>
            </a:extLst>
          </p:cNvPr>
          <p:cNvGrpSpPr/>
          <p:nvPr/>
        </p:nvGrpSpPr>
        <p:grpSpPr>
          <a:xfrm>
            <a:off x="683568" y="2883024"/>
            <a:ext cx="7920879" cy="762000"/>
            <a:chOff x="683568" y="3415748"/>
            <a:chExt cx="7920879" cy="762000"/>
          </a:xfrm>
        </p:grpSpPr>
        <p:sp>
          <p:nvSpPr>
            <p:cNvPr id="12" name="Rectangle 3">
              <a:extLst>
                <a:ext uri="{FF2B5EF4-FFF2-40B4-BE49-F238E27FC236}">
                  <a16:creationId xmlns:a16="http://schemas.microsoft.com/office/drawing/2014/main" id="{CD53BD24-AEA6-4FDB-A091-41085E8715DA}"/>
                </a:ext>
              </a:extLst>
            </p:cNvPr>
            <p:cNvSpPr>
              <a:spLocks noChangeArrowheads="1"/>
            </p:cNvSpPr>
            <p:nvPr/>
          </p:nvSpPr>
          <p:spPr bwMode="auto">
            <a:xfrm>
              <a:off x="683568" y="3424199"/>
              <a:ext cx="7920879" cy="58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a:t>
              </a:r>
              <a:r>
                <a:rPr lang="zh-CN" altLang="en-US" sz="2400" dirty="0">
                  <a:solidFill>
                    <a:srgbClr val="0000FF"/>
                  </a:solidFill>
                  <a:latin typeface="微软雅黑" pitchFamily="34" charset="-122"/>
                  <a:ea typeface="微软雅黑" pitchFamily="34" charset="-122"/>
                </a:rPr>
                <a:t>逗留时间：</a:t>
              </a:r>
              <a:endParaRPr lang="zh-CN" altLang="en-US" sz="2400" i="1" baseline="-25000" dirty="0">
                <a:solidFill>
                  <a:srgbClr val="0000FF"/>
                </a:solidFill>
                <a:ea typeface="微软雅黑" pitchFamily="34" charset="-122"/>
                <a:cs typeface="Times New Roman" panose="02020603050405020304" pitchFamily="18" charset="0"/>
              </a:endParaRPr>
            </a:p>
          </p:txBody>
        </p:sp>
        <p:graphicFrame>
          <p:nvGraphicFramePr>
            <p:cNvPr id="16" name="对象 15">
              <a:extLst>
                <a:ext uri="{FF2B5EF4-FFF2-40B4-BE49-F238E27FC236}">
                  <a16:creationId xmlns:a16="http://schemas.microsoft.com/office/drawing/2014/main" id="{4130CD60-85EC-427A-B500-B76C0AEACF38}"/>
                </a:ext>
              </a:extLst>
            </p:cNvPr>
            <p:cNvGraphicFramePr>
              <a:graphicFrameLocks noChangeAspect="1"/>
            </p:cNvGraphicFramePr>
            <p:nvPr>
              <p:extLst>
                <p:ext uri="{D42A27DB-BD31-4B8C-83A1-F6EECF244321}">
                  <p14:modId xmlns:p14="http://schemas.microsoft.com/office/powerpoint/2010/main" val="1006534389"/>
                </p:ext>
              </p:extLst>
            </p:nvPr>
          </p:nvGraphicFramePr>
          <p:xfrm>
            <a:off x="2700338" y="3415748"/>
            <a:ext cx="1300163" cy="762000"/>
          </p:xfrm>
          <a:graphic>
            <a:graphicData uri="http://schemas.openxmlformats.org/presentationml/2006/ole">
              <mc:AlternateContent xmlns:mc="http://schemas.openxmlformats.org/markup-compatibility/2006">
                <mc:Choice xmlns:v="urn:schemas-microsoft-com:vml" Requires="v">
                  <p:oleObj name="Equation" r:id="rId6" imgW="711000" imgH="419040" progId="Equation.DSMT4">
                    <p:embed/>
                  </p:oleObj>
                </mc:Choice>
                <mc:Fallback>
                  <p:oleObj name="Equation" r:id="rId6" imgW="711000" imgH="419040" progId="Equation.DSMT4">
                    <p:embed/>
                    <p:pic>
                      <p:nvPicPr>
                        <p:cNvPr id="15" name="对象 14">
                          <a:extLst>
                            <a:ext uri="{FF2B5EF4-FFF2-40B4-BE49-F238E27FC236}">
                              <a16:creationId xmlns:a16="http://schemas.microsoft.com/office/drawing/2014/main" id="{981A12E0-2C54-4D38-B1D7-16136F122551}"/>
                            </a:ext>
                          </a:extLst>
                        </p:cNvPr>
                        <p:cNvPicPr>
                          <a:picLocks noChangeAspect="1" noChangeArrowheads="1"/>
                        </p:cNvPicPr>
                        <p:nvPr/>
                      </p:nvPicPr>
                      <p:blipFill>
                        <a:blip r:embed="rId7"/>
                        <a:srcRect/>
                        <a:stretch>
                          <a:fillRect/>
                        </a:stretch>
                      </p:blipFill>
                      <p:spPr bwMode="auto">
                        <a:xfrm>
                          <a:off x="2700338" y="3415748"/>
                          <a:ext cx="1300163" cy="762000"/>
                        </a:xfrm>
                        <a:prstGeom prst="rect">
                          <a:avLst/>
                        </a:prstGeom>
                        <a:noFill/>
                      </p:spPr>
                    </p:pic>
                  </p:oleObj>
                </mc:Fallback>
              </mc:AlternateContent>
            </a:graphicData>
          </a:graphic>
        </p:graphicFrame>
      </p:grpSp>
      <p:grpSp>
        <p:nvGrpSpPr>
          <p:cNvPr id="9" name="组合 8">
            <a:extLst>
              <a:ext uri="{FF2B5EF4-FFF2-40B4-BE49-F238E27FC236}">
                <a16:creationId xmlns:a16="http://schemas.microsoft.com/office/drawing/2014/main" id="{5D6C5B6B-4BB7-46BF-AC73-9CA42891F4F0}"/>
              </a:ext>
            </a:extLst>
          </p:cNvPr>
          <p:cNvGrpSpPr/>
          <p:nvPr/>
        </p:nvGrpSpPr>
        <p:grpSpPr>
          <a:xfrm>
            <a:off x="683568" y="3742319"/>
            <a:ext cx="7704856" cy="766801"/>
            <a:chOff x="683568" y="4720343"/>
            <a:chExt cx="7704856" cy="766801"/>
          </a:xfrm>
        </p:grpSpPr>
        <p:sp>
          <p:nvSpPr>
            <p:cNvPr id="14" name="Rectangle 3">
              <a:extLst>
                <a:ext uri="{FF2B5EF4-FFF2-40B4-BE49-F238E27FC236}">
                  <a16:creationId xmlns:a16="http://schemas.microsoft.com/office/drawing/2014/main" id="{AFFC84DB-4F90-474A-BEFC-6E47F5A98BD8}"/>
                </a:ext>
              </a:extLst>
            </p:cNvPr>
            <p:cNvSpPr>
              <a:spLocks noChangeArrowheads="1"/>
            </p:cNvSpPr>
            <p:nvPr/>
          </p:nvSpPr>
          <p:spPr bwMode="auto">
            <a:xfrm>
              <a:off x="683568" y="4720343"/>
              <a:ext cx="7704856" cy="58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4</a:t>
              </a:r>
              <a:r>
                <a:rPr lang="zh-CN" altLang="en-US" sz="2400" dirty="0">
                  <a:latin typeface="微软雅黑" pitchFamily="34" charset="-122"/>
                  <a:ea typeface="微软雅黑" pitchFamily="34" charset="-122"/>
                </a:rPr>
                <a:t>）</a:t>
              </a:r>
              <a:r>
                <a:rPr lang="zh-CN" altLang="en-US" sz="2400" dirty="0">
                  <a:solidFill>
                    <a:srgbClr val="0000FF"/>
                  </a:solidFill>
                  <a:latin typeface="微软雅黑" pitchFamily="34" charset="-122"/>
                  <a:ea typeface="微软雅黑" pitchFamily="34" charset="-122"/>
                </a:rPr>
                <a:t>等待时间：</a:t>
              </a:r>
              <a:endParaRPr lang="zh-CN" altLang="en-US" sz="2400" i="1" baseline="-25000" dirty="0">
                <a:solidFill>
                  <a:srgbClr val="0000FF"/>
                </a:solidFill>
                <a:ea typeface="微软雅黑" pitchFamily="34" charset="-122"/>
                <a:cs typeface="Times New Roman" panose="02020603050405020304" pitchFamily="18" charset="0"/>
              </a:endParaRPr>
            </a:p>
          </p:txBody>
        </p:sp>
        <p:graphicFrame>
          <p:nvGraphicFramePr>
            <p:cNvPr id="17" name="对象 16">
              <a:extLst>
                <a:ext uri="{FF2B5EF4-FFF2-40B4-BE49-F238E27FC236}">
                  <a16:creationId xmlns:a16="http://schemas.microsoft.com/office/drawing/2014/main" id="{64A17E5A-9664-45D9-82AD-780C3EA899A4}"/>
                </a:ext>
              </a:extLst>
            </p:cNvPr>
            <p:cNvGraphicFramePr>
              <a:graphicFrameLocks noChangeAspect="1"/>
            </p:cNvGraphicFramePr>
            <p:nvPr>
              <p:extLst>
                <p:ext uri="{D42A27DB-BD31-4B8C-83A1-F6EECF244321}">
                  <p14:modId xmlns:p14="http://schemas.microsoft.com/office/powerpoint/2010/main" val="4104909062"/>
                </p:ext>
              </p:extLst>
            </p:nvPr>
          </p:nvGraphicFramePr>
          <p:xfrm>
            <a:off x="2779514" y="4725144"/>
            <a:ext cx="2368550" cy="762000"/>
          </p:xfrm>
          <a:graphic>
            <a:graphicData uri="http://schemas.openxmlformats.org/presentationml/2006/ole">
              <mc:AlternateContent xmlns:mc="http://schemas.openxmlformats.org/markup-compatibility/2006">
                <mc:Choice xmlns:v="urn:schemas-microsoft-com:vml" Requires="v">
                  <p:oleObj name="Equation" r:id="rId8" imgW="1295280" imgH="419040" progId="Equation.DSMT4">
                    <p:embed/>
                  </p:oleObj>
                </mc:Choice>
                <mc:Fallback>
                  <p:oleObj name="Equation" r:id="rId8" imgW="1295280" imgH="419040" progId="Equation.DSMT4">
                    <p:embed/>
                    <p:pic>
                      <p:nvPicPr>
                        <p:cNvPr id="16" name="对象 15">
                          <a:extLst>
                            <a:ext uri="{FF2B5EF4-FFF2-40B4-BE49-F238E27FC236}">
                              <a16:creationId xmlns:a16="http://schemas.microsoft.com/office/drawing/2014/main" id="{4130CD60-85EC-427A-B500-B76C0AEACF38}"/>
                            </a:ext>
                          </a:extLst>
                        </p:cNvPr>
                        <p:cNvPicPr>
                          <a:picLocks noChangeAspect="1" noChangeArrowheads="1"/>
                        </p:cNvPicPr>
                        <p:nvPr/>
                      </p:nvPicPr>
                      <p:blipFill>
                        <a:blip r:embed="rId9"/>
                        <a:srcRect/>
                        <a:stretch>
                          <a:fillRect/>
                        </a:stretch>
                      </p:blipFill>
                      <p:spPr bwMode="auto">
                        <a:xfrm>
                          <a:off x="2779514" y="4725144"/>
                          <a:ext cx="2368550" cy="762000"/>
                        </a:xfrm>
                        <a:prstGeom prst="rect">
                          <a:avLst/>
                        </a:prstGeom>
                        <a:noFill/>
                      </p:spPr>
                    </p:pic>
                  </p:oleObj>
                </mc:Fallback>
              </mc:AlternateContent>
            </a:graphicData>
          </a:graphic>
        </p:graphicFrame>
      </p:grpSp>
      <p:sp>
        <p:nvSpPr>
          <p:cNvPr id="21" name="Rectangle 3">
            <a:extLst>
              <a:ext uri="{FF2B5EF4-FFF2-40B4-BE49-F238E27FC236}">
                <a16:creationId xmlns:a16="http://schemas.microsoft.com/office/drawing/2014/main" id="{033C211D-82AE-4D4D-AC09-CFCD9CF263C5}"/>
              </a:ext>
            </a:extLst>
          </p:cNvPr>
          <p:cNvSpPr>
            <a:spLocks noChangeArrowheads="1"/>
          </p:cNvSpPr>
          <p:nvPr/>
        </p:nvSpPr>
        <p:spPr bwMode="auto">
          <a:xfrm>
            <a:off x="539552" y="4773036"/>
            <a:ext cx="828092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latin typeface="微软雅黑" pitchFamily="34" charset="-122"/>
                <a:ea typeface="微软雅黑" pitchFamily="34" charset="-122"/>
              </a:rPr>
              <a:t>它们之间满足如下关系（</a:t>
            </a:r>
            <a:r>
              <a:rPr lang="en-US" altLang="zh-CN" sz="2400" dirty="0">
                <a:solidFill>
                  <a:srgbClr val="FF0000"/>
                </a:solidFill>
                <a:latin typeface="微软雅黑" pitchFamily="34" charset="-122"/>
                <a:ea typeface="微软雅黑" pitchFamily="34" charset="-122"/>
              </a:rPr>
              <a:t>Little</a:t>
            </a:r>
            <a:r>
              <a:rPr lang="zh-CN" altLang="en-US" sz="2400" dirty="0">
                <a:solidFill>
                  <a:srgbClr val="FF0000"/>
                </a:solidFill>
                <a:latin typeface="微软雅黑" pitchFamily="34" charset="-122"/>
                <a:ea typeface="微软雅黑" pitchFamily="34" charset="-122"/>
              </a:rPr>
              <a:t>公式</a:t>
            </a:r>
            <a:r>
              <a:rPr lang="zh-CN" altLang="en-US" sz="2400" dirty="0">
                <a:latin typeface="微软雅黑" pitchFamily="34" charset="-122"/>
                <a:ea typeface="微软雅黑" pitchFamily="34" charset="-122"/>
              </a:rPr>
              <a:t>）：</a:t>
            </a:r>
          </a:p>
        </p:txBody>
      </p:sp>
      <p:graphicFrame>
        <p:nvGraphicFramePr>
          <p:cNvPr id="22" name="对象 21">
            <a:extLst>
              <a:ext uri="{FF2B5EF4-FFF2-40B4-BE49-F238E27FC236}">
                <a16:creationId xmlns:a16="http://schemas.microsoft.com/office/drawing/2014/main" id="{EFA1B29E-268C-4CAC-9690-B54907474C86}"/>
              </a:ext>
            </a:extLst>
          </p:cNvPr>
          <p:cNvGraphicFramePr>
            <a:graphicFrameLocks noChangeAspect="1"/>
          </p:cNvGraphicFramePr>
          <p:nvPr>
            <p:extLst>
              <p:ext uri="{D42A27DB-BD31-4B8C-83A1-F6EECF244321}">
                <p14:modId xmlns:p14="http://schemas.microsoft.com/office/powerpoint/2010/main" val="2366494634"/>
              </p:ext>
            </p:extLst>
          </p:nvPr>
        </p:nvGraphicFramePr>
        <p:xfrm>
          <a:off x="1341438" y="5475312"/>
          <a:ext cx="5318125" cy="762000"/>
        </p:xfrm>
        <a:graphic>
          <a:graphicData uri="http://schemas.openxmlformats.org/presentationml/2006/ole">
            <mc:AlternateContent xmlns:mc="http://schemas.openxmlformats.org/markup-compatibility/2006">
              <mc:Choice xmlns:v="urn:schemas-microsoft-com:vml" Requires="v">
                <p:oleObj name="Equation" r:id="rId10" imgW="2908080" imgH="419040" progId="Equation.DSMT4">
                  <p:embed/>
                </p:oleObj>
              </mc:Choice>
              <mc:Fallback>
                <p:oleObj name="Equation" r:id="rId10" imgW="2908080" imgH="419040" progId="Equation.DSMT4">
                  <p:embed/>
                  <p:pic>
                    <p:nvPicPr>
                      <p:cNvPr id="17" name="对象 16">
                        <a:extLst>
                          <a:ext uri="{FF2B5EF4-FFF2-40B4-BE49-F238E27FC236}">
                            <a16:creationId xmlns:a16="http://schemas.microsoft.com/office/drawing/2014/main" id="{64A17E5A-9664-45D9-82AD-780C3EA899A4}"/>
                          </a:ext>
                        </a:extLst>
                      </p:cNvPr>
                      <p:cNvPicPr>
                        <a:picLocks noChangeAspect="1" noChangeArrowheads="1"/>
                      </p:cNvPicPr>
                      <p:nvPr/>
                    </p:nvPicPr>
                    <p:blipFill>
                      <a:blip r:embed="rId11"/>
                      <a:srcRect/>
                      <a:stretch>
                        <a:fillRect/>
                      </a:stretch>
                    </p:blipFill>
                    <p:spPr bwMode="auto">
                      <a:xfrm>
                        <a:off x="1341438" y="5475312"/>
                        <a:ext cx="5318125" cy="762000"/>
                      </a:xfrm>
                      <a:prstGeom prst="rect">
                        <a:avLst/>
                      </a:prstGeom>
                      <a:noFill/>
                    </p:spPr>
                  </p:pic>
                </p:oleObj>
              </mc:Fallback>
            </mc:AlternateContent>
          </a:graphicData>
        </a:graphic>
      </p:graphicFrame>
      <p:sp>
        <p:nvSpPr>
          <p:cNvPr id="7" name="页脚占位符 6">
            <a:extLst>
              <a:ext uri="{FF2B5EF4-FFF2-40B4-BE49-F238E27FC236}">
                <a16:creationId xmlns:a16="http://schemas.microsoft.com/office/drawing/2014/main" id="{4667F4B0-F412-494D-A89E-44EF5AE48393}"/>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464275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AE3AAF-964A-4745-9FFA-EF0EDBFB320D}"/>
              </a:ext>
            </a:extLst>
          </p:cNvPr>
          <p:cNvSpPr>
            <a:spLocks noGrp="1"/>
          </p:cNvSpPr>
          <p:nvPr>
            <p:ph type="dt" sz="half" idx="2"/>
          </p:nvPr>
        </p:nvSpPr>
        <p:spPr/>
        <p:txBody>
          <a:bodyPr/>
          <a:lstStyle/>
          <a:p>
            <a:pPr>
              <a:defRPr/>
            </a:pPr>
            <a:fld id="{526C11B7-27EB-44FB-A646-189F6F4C86C2}" type="datetime1">
              <a:rPr lang="zh-CN" altLang="en-US" smtClean="0"/>
              <a:t>2022/11/23</a:t>
            </a:fld>
            <a:endParaRPr lang="zh-CN" altLang="en-US"/>
          </a:p>
        </p:txBody>
      </p:sp>
      <p:sp>
        <p:nvSpPr>
          <p:cNvPr id="6" name="Rectangle 3">
            <a:extLst>
              <a:ext uri="{FF2B5EF4-FFF2-40B4-BE49-F238E27FC236}">
                <a16:creationId xmlns:a16="http://schemas.microsoft.com/office/drawing/2014/main" id="{A05B9A35-A401-4E88-B912-DD14D5E36EA7}"/>
              </a:ext>
            </a:extLst>
          </p:cNvPr>
          <p:cNvSpPr>
            <a:spLocks noChangeArrowheads="1"/>
          </p:cNvSpPr>
          <p:nvPr/>
        </p:nvSpPr>
        <p:spPr bwMode="auto">
          <a:xfrm>
            <a:off x="539552" y="499379"/>
            <a:ext cx="8280920" cy="1462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200" dirty="0">
                <a:latin typeface="微软雅黑" pitchFamily="34" charset="-122"/>
                <a:ea typeface="微软雅黑" pitchFamily="34" charset="-122"/>
              </a:rPr>
              <a:t>【</a:t>
            </a:r>
            <a:r>
              <a:rPr lang="zh-CN" altLang="en-US" sz="2200" dirty="0">
                <a:solidFill>
                  <a:srgbClr val="FF0000"/>
                </a:solidFill>
                <a:latin typeface="微软雅黑" pitchFamily="34" charset="-122"/>
                <a:ea typeface="微软雅黑" pitchFamily="34" charset="-122"/>
              </a:rPr>
              <a:t>例</a:t>
            </a:r>
            <a:r>
              <a:rPr lang="en-US" altLang="zh-CN" sz="2200" dirty="0">
                <a:solidFill>
                  <a:srgbClr val="FF0000"/>
                </a:solidFill>
                <a:latin typeface="微软雅黑" pitchFamily="34" charset="-122"/>
                <a:ea typeface="微软雅黑" pitchFamily="34" charset="-122"/>
              </a:rPr>
              <a:t>4-1</a:t>
            </a:r>
            <a:r>
              <a:rPr lang="en-US" altLang="zh-CN" sz="2200" dirty="0">
                <a:latin typeface="微软雅黑" pitchFamily="34" charset="-122"/>
                <a:ea typeface="微软雅黑" pitchFamily="34" charset="-122"/>
              </a:rPr>
              <a:t>】</a:t>
            </a:r>
            <a:r>
              <a:rPr lang="zh-CN" altLang="en-US" sz="2200" dirty="0">
                <a:latin typeface="微软雅黑" pitchFamily="34" charset="-122"/>
                <a:ea typeface="微软雅黑" pitchFamily="34" charset="-122"/>
              </a:rPr>
              <a:t>调查某天到达某邮局的顾客数和对顾客的服务时间，以每</a:t>
            </a:r>
            <a:r>
              <a:rPr lang="en-US" altLang="zh-CN" sz="2200" dirty="0">
                <a:latin typeface="微软雅黑" pitchFamily="34" charset="-122"/>
                <a:ea typeface="微软雅黑" pitchFamily="34" charset="-122"/>
              </a:rPr>
              <a:t>5min</a:t>
            </a:r>
            <a:r>
              <a:rPr lang="zh-CN" altLang="en-US" sz="2200" dirty="0">
                <a:latin typeface="微软雅黑" pitchFamily="34" charset="-122"/>
                <a:ea typeface="微软雅黑" pitchFamily="34" charset="-122"/>
              </a:rPr>
              <a:t>为一个时段，统计了</a:t>
            </a:r>
            <a:r>
              <a:rPr lang="en-US" altLang="zh-CN" sz="2200" dirty="0">
                <a:latin typeface="微软雅黑" pitchFamily="34" charset="-122"/>
                <a:ea typeface="微软雅黑" pitchFamily="34" charset="-122"/>
              </a:rPr>
              <a:t>100</a:t>
            </a:r>
            <a:r>
              <a:rPr lang="zh-CN" altLang="en-US" sz="2200" dirty="0">
                <a:latin typeface="微软雅黑" pitchFamily="34" charset="-122"/>
                <a:ea typeface="微软雅黑" pitchFamily="34" charset="-122"/>
              </a:rPr>
              <a:t>个时段中顾客到达的情况，如下表所列。</a:t>
            </a:r>
          </a:p>
        </p:txBody>
      </p:sp>
      <p:graphicFrame>
        <p:nvGraphicFramePr>
          <p:cNvPr id="7" name="表格 6">
            <a:extLst>
              <a:ext uri="{FF2B5EF4-FFF2-40B4-BE49-F238E27FC236}">
                <a16:creationId xmlns:a16="http://schemas.microsoft.com/office/drawing/2014/main" id="{1CFCB069-D198-4530-B9CD-90CD83726065}"/>
              </a:ext>
            </a:extLst>
          </p:cNvPr>
          <p:cNvGraphicFramePr>
            <a:graphicFrameLocks noGrp="1"/>
          </p:cNvGraphicFramePr>
          <p:nvPr>
            <p:extLst>
              <p:ext uri="{D42A27DB-BD31-4B8C-83A1-F6EECF244321}">
                <p14:modId xmlns:p14="http://schemas.microsoft.com/office/powerpoint/2010/main" val="3387899232"/>
              </p:ext>
            </p:extLst>
          </p:nvPr>
        </p:nvGraphicFramePr>
        <p:xfrm>
          <a:off x="683567" y="1988840"/>
          <a:ext cx="7776865" cy="720080"/>
        </p:xfrm>
        <a:graphic>
          <a:graphicData uri="http://schemas.openxmlformats.org/drawingml/2006/table">
            <a:tbl>
              <a:tblPr firstRow="1" firstCol="1" bandRow="1"/>
              <a:tblGrid>
                <a:gridCol w="1385662">
                  <a:extLst>
                    <a:ext uri="{9D8B030D-6E8A-4147-A177-3AD203B41FA5}">
                      <a16:colId xmlns:a16="http://schemas.microsoft.com/office/drawing/2014/main" val="3894063533"/>
                    </a:ext>
                  </a:extLst>
                </a:gridCol>
                <a:gridCol w="913029">
                  <a:extLst>
                    <a:ext uri="{9D8B030D-6E8A-4147-A177-3AD203B41FA5}">
                      <a16:colId xmlns:a16="http://schemas.microsoft.com/office/drawing/2014/main" val="195966594"/>
                    </a:ext>
                  </a:extLst>
                </a:gridCol>
                <a:gridCol w="913029">
                  <a:extLst>
                    <a:ext uri="{9D8B030D-6E8A-4147-A177-3AD203B41FA5}">
                      <a16:colId xmlns:a16="http://schemas.microsoft.com/office/drawing/2014/main" val="3812527049"/>
                    </a:ext>
                  </a:extLst>
                </a:gridCol>
                <a:gridCol w="913029">
                  <a:extLst>
                    <a:ext uri="{9D8B030D-6E8A-4147-A177-3AD203B41FA5}">
                      <a16:colId xmlns:a16="http://schemas.microsoft.com/office/drawing/2014/main" val="2882839080"/>
                    </a:ext>
                  </a:extLst>
                </a:gridCol>
                <a:gridCol w="913029">
                  <a:extLst>
                    <a:ext uri="{9D8B030D-6E8A-4147-A177-3AD203B41FA5}">
                      <a16:colId xmlns:a16="http://schemas.microsoft.com/office/drawing/2014/main" val="3908343116"/>
                    </a:ext>
                  </a:extLst>
                </a:gridCol>
                <a:gridCol w="913029">
                  <a:extLst>
                    <a:ext uri="{9D8B030D-6E8A-4147-A177-3AD203B41FA5}">
                      <a16:colId xmlns:a16="http://schemas.microsoft.com/office/drawing/2014/main" val="3152240573"/>
                    </a:ext>
                  </a:extLst>
                </a:gridCol>
                <a:gridCol w="913029">
                  <a:extLst>
                    <a:ext uri="{9D8B030D-6E8A-4147-A177-3AD203B41FA5}">
                      <a16:colId xmlns:a16="http://schemas.microsoft.com/office/drawing/2014/main" val="4147434548"/>
                    </a:ext>
                  </a:extLst>
                </a:gridCol>
                <a:gridCol w="913029">
                  <a:extLst>
                    <a:ext uri="{9D8B030D-6E8A-4147-A177-3AD203B41FA5}">
                      <a16:colId xmlns:a16="http://schemas.microsoft.com/office/drawing/2014/main" val="2616803188"/>
                    </a:ext>
                  </a:extLst>
                </a:gridCol>
              </a:tblGrid>
              <a:tr h="360040">
                <a:tc>
                  <a:txBody>
                    <a:bodyPr/>
                    <a:lstStyle/>
                    <a:p>
                      <a:pPr indent="0" algn="just">
                        <a:lnSpc>
                          <a:spcPct val="100000"/>
                        </a:lnSpc>
                        <a:spcAft>
                          <a:spcPts val="0"/>
                        </a:spcAft>
                      </a:pPr>
                      <a:r>
                        <a:rPr lang="zh-CN" sz="2000">
                          <a:effectLst/>
                          <a:latin typeface="微软雅黑" panose="020B0503020204020204" pitchFamily="34" charset="-122"/>
                          <a:ea typeface="微软雅黑" panose="020B0503020204020204" pitchFamily="34" charset="-122"/>
                        </a:rPr>
                        <a:t>到达人数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en-US" sz="2000">
                          <a:effectLst/>
                          <a:latin typeface="微软雅黑" panose="020B0503020204020204" pitchFamily="34" charset="-122"/>
                          <a:ea typeface="微软雅黑" panose="020B0503020204020204" pitchFamily="34" charset="-122"/>
                        </a:rPr>
                        <a:t>0</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en-US" sz="2000">
                          <a:effectLst/>
                          <a:latin typeface="微软雅黑" panose="020B0503020204020204" pitchFamily="34" charset="-122"/>
                          <a:ea typeface="微软雅黑" panose="020B0503020204020204" pitchFamily="34" charset="-122"/>
                        </a:rPr>
                        <a:t>1</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en-US" sz="2000">
                          <a:effectLst/>
                          <a:latin typeface="微软雅黑" panose="020B0503020204020204" pitchFamily="34" charset="-122"/>
                          <a:ea typeface="微软雅黑" panose="020B0503020204020204" pitchFamily="34" charset="-122"/>
                        </a:rPr>
                        <a:t>2</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en-US" sz="2000">
                          <a:effectLst/>
                          <a:latin typeface="微软雅黑" panose="020B0503020204020204" pitchFamily="34" charset="-122"/>
                          <a:ea typeface="微软雅黑" panose="020B0503020204020204" pitchFamily="34" charset="-122"/>
                        </a:rPr>
                        <a:t>3</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en-US" sz="2000">
                          <a:effectLst/>
                          <a:latin typeface="微软雅黑" panose="020B0503020204020204" pitchFamily="34" charset="-122"/>
                          <a:ea typeface="微软雅黑" panose="020B0503020204020204" pitchFamily="34" charset="-122"/>
                        </a:rPr>
                        <a:t>4</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en-US" sz="2000">
                          <a:effectLst/>
                          <a:latin typeface="微软雅黑" panose="020B0503020204020204" pitchFamily="34" charset="-122"/>
                          <a:ea typeface="微软雅黑" panose="020B0503020204020204" pitchFamily="34" charset="-122"/>
                        </a:rPr>
                        <a:t>5</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en-US" sz="2000">
                          <a:effectLst/>
                          <a:latin typeface="微软雅黑" panose="020B0503020204020204" pitchFamily="34" charset="-122"/>
                          <a:ea typeface="微软雅黑" panose="020B0503020204020204" pitchFamily="34" charset="-122"/>
                        </a:rPr>
                        <a:t>6</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7855403"/>
                  </a:ext>
                </a:extLst>
              </a:tr>
              <a:tr h="360040">
                <a:tc>
                  <a:txBody>
                    <a:bodyPr/>
                    <a:lstStyle/>
                    <a:p>
                      <a:pPr indent="0" algn="just">
                        <a:lnSpc>
                          <a:spcPct val="100000"/>
                        </a:lnSpc>
                        <a:spcAft>
                          <a:spcPts val="0"/>
                        </a:spcAft>
                      </a:pPr>
                      <a:r>
                        <a:rPr lang="zh-CN" sz="2000">
                          <a:effectLst/>
                          <a:latin typeface="微软雅黑" panose="020B0503020204020204" pitchFamily="34" charset="-122"/>
                          <a:ea typeface="微软雅黑" panose="020B0503020204020204" pitchFamily="34" charset="-122"/>
                        </a:rPr>
                        <a:t>时段数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en-US" sz="2000">
                          <a:effectLst/>
                          <a:latin typeface="微软雅黑" panose="020B0503020204020204" pitchFamily="34" charset="-122"/>
                          <a:ea typeface="微软雅黑" panose="020B0503020204020204" pitchFamily="34" charset="-122"/>
                        </a:rPr>
                        <a:t>14</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en-US" sz="2000">
                          <a:effectLst/>
                          <a:latin typeface="微软雅黑" panose="020B0503020204020204" pitchFamily="34" charset="-122"/>
                          <a:ea typeface="微软雅黑" panose="020B0503020204020204" pitchFamily="34" charset="-122"/>
                        </a:rPr>
                        <a:t>27</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en-US" sz="2000">
                          <a:effectLst/>
                          <a:latin typeface="微软雅黑" panose="020B0503020204020204" pitchFamily="34" charset="-122"/>
                          <a:ea typeface="微软雅黑" panose="020B0503020204020204" pitchFamily="34" charset="-122"/>
                        </a:rPr>
                        <a:t>27</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en-US" sz="2000">
                          <a:effectLst/>
                          <a:latin typeface="微软雅黑" panose="020B0503020204020204" pitchFamily="34" charset="-122"/>
                          <a:ea typeface="微软雅黑" panose="020B0503020204020204" pitchFamily="34" charset="-122"/>
                        </a:rPr>
                        <a:t>18</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en-US" sz="2000">
                          <a:effectLst/>
                          <a:latin typeface="微软雅黑" panose="020B0503020204020204" pitchFamily="34" charset="-122"/>
                          <a:ea typeface="微软雅黑" panose="020B0503020204020204" pitchFamily="34" charset="-122"/>
                        </a:rPr>
                        <a:t>9</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en-US" sz="2000">
                          <a:effectLst/>
                          <a:latin typeface="微软雅黑" panose="020B0503020204020204" pitchFamily="34" charset="-122"/>
                          <a:ea typeface="微软雅黑" panose="020B0503020204020204" pitchFamily="34" charset="-122"/>
                        </a:rPr>
                        <a:t>4</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en-US" sz="2000" dirty="0">
                          <a:effectLst/>
                          <a:latin typeface="微软雅黑" panose="020B0503020204020204" pitchFamily="34" charset="-122"/>
                          <a:ea typeface="微软雅黑" panose="020B0503020204020204" pitchFamily="34" charset="-122"/>
                        </a:rPr>
                        <a:t>1</a:t>
                      </a:r>
                      <a:endParaRPr lang="zh-CN" sz="2000"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0483167"/>
                  </a:ext>
                </a:extLst>
              </a:tr>
            </a:tbl>
          </a:graphicData>
        </a:graphic>
      </p:graphicFrame>
      <p:sp>
        <p:nvSpPr>
          <p:cNvPr id="8" name="Rectangle 3">
            <a:extLst>
              <a:ext uri="{FF2B5EF4-FFF2-40B4-BE49-F238E27FC236}">
                <a16:creationId xmlns:a16="http://schemas.microsoft.com/office/drawing/2014/main" id="{A9D44247-B7AA-4A05-B016-53C8B357FCE9}"/>
              </a:ext>
            </a:extLst>
          </p:cNvPr>
          <p:cNvSpPr>
            <a:spLocks noChangeArrowheads="1"/>
          </p:cNvSpPr>
          <p:nvPr/>
        </p:nvSpPr>
        <p:spPr bwMode="auto">
          <a:xfrm>
            <a:off x="539552" y="2780928"/>
            <a:ext cx="8280920" cy="1462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200" dirty="0">
                <a:latin typeface="微软雅黑" pitchFamily="34" charset="-122"/>
                <a:ea typeface="微软雅黑" pitchFamily="34" charset="-122"/>
              </a:rPr>
              <a:t>除此之外，还统计了邮局对</a:t>
            </a:r>
            <a:r>
              <a:rPr lang="en-US" altLang="zh-CN" sz="2200" dirty="0">
                <a:latin typeface="微软雅黑" pitchFamily="34" charset="-122"/>
                <a:ea typeface="微软雅黑" pitchFamily="34" charset="-122"/>
              </a:rPr>
              <a:t>100</a:t>
            </a:r>
            <a:r>
              <a:rPr lang="zh-CN" altLang="en-US" sz="2200" dirty="0">
                <a:latin typeface="微软雅黑" pitchFamily="34" charset="-122"/>
                <a:ea typeface="微软雅黑" pitchFamily="34" charset="-122"/>
              </a:rPr>
              <a:t>位顾客的服务时间（单位：</a:t>
            </a:r>
            <a:r>
              <a:rPr lang="en-US" altLang="zh-CN" sz="2200" dirty="0">
                <a:latin typeface="微软雅黑" pitchFamily="34" charset="-122"/>
                <a:ea typeface="微软雅黑" pitchFamily="34" charset="-122"/>
              </a:rPr>
              <a:t>s</a:t>
            </a:r>
            <a:r>
              <a:rPr lang="zh-CN" altLang="en-US" sz="2200" dirty="0">
                <a:latin typeface="微软雅黑" pitchFamily="34" charset="-122"/>
                <a:ea typeface="微软雅黑" pitchFamily="34" charset="-122"/>
              </a:rPr>
              <a:t>），如下表所列，其中，第一行为服务时间区间，第二行为服务时间区间的中间值，第三行为人数 。</a:t>
            </a:r>
          </a:p>
        </p:txBody>
      </p:sp>
      <p:graphicFrame>
        <p:nvGraphicFramePr>
          <p:cNvPr id="9" name="表格 8">
            <a:extLst>
              <a:ext uri="{FF2B5EF4-FFF2-40B4-BE49-F238E27FC236}">
                <a16:creationId xmlns:a16="http://schemas.microsoft.com/office/drawing/2014/main" id="{4F438E91-2DE7-42DD-8AA7-B5FBB75432E9}"/>
              </a:ext>
            </a:extLst>
          </p:cNvPr>
          <p:cNvGraphicFramePr>
            <a:graphicFrameLocks noGrp="1"/>
          </p:cNvGraphicFramePr>
          <p:nvPr>
            <p:extLst>
              <p:ext uri="{D42A27DB-BD31-4B8C-83A1-F6EECF244321}">
                <p14:modId xmlns:p14="http://schemas.microsoft.com/office/powerpoint/2010/main" val="270673579"/>
              </p:ext>
            </p:extLst>
          </p:nvPr>
        </p:nvGraphicFramePr>
        <p:xfrm>
          <a:off x="467544" y="4275936"/>
          <a:ext cx="8136903" cy="1241296"/>
        </p:xfrm>
        <a:graphic>
          <a:graphicData uri="http://schemas.openxmlformats.org/drawingml/2006/table">
            <a:tbl>
              <a:tblPr firstRow="1" firstCol="1" bandRow="1"/>
              <a:tblGrid>
                <a:gridCol w="576064">
                  <a:extLst>
                    <a:ext uri="{9D8B030D-6E8A-4147-A177-3AD203B41FA5}">
                      <a16:colId xmlns:a16="http://schemas.microsoft.com/office/drawing/2014/main" val="626188910"/>
                    </a:ext>
                  </a:extLst>
                </a:gridCol>
                <a:gridCol w="425791">
                  <a:extLst>
                    <a:ext uri="{9D8B030D-6E8A-4147-A177-3AD203B41FA5}">
                      <a16:colId xmlns:a16="http://schemas.microsoft.com/office/drawing/2014/main" val="2477460186"/>
                    </a:ext>
                  </a:extLst>
                </a:gridCol>
                <a:gridCol w="540461">
                  <a:extLst>
                    <a:ext uri="{9D8B030D-6E8A-4147-A177-3AD203B41FA5}">
                      <a16:colId xmlns:a16="http://schemas.microsoft.com/office/drawing/2014/main" val="2404244731"/>
                    </a:ext>
                  </a:extLst>
                </a:gridCol>
                <a:gridCol w="540461">
                  <a:extLst>
                    <a:ext uri="{9D8B030D-6E8A-4147-A177-3AD203B41FA5}">
                      <a16:colId xmlns:a16="http://schemas.microsoft.com/office/drawing/2014/main" val="2945071388"/>
                    </a:ext>
                  </a:extLst>
                </a:gridCol>
                <a:gridCol w="540461">
                  <a:extLst>
                    <a:ext uri="{9D8B030D-6E8A-4147-A177-3AD203B41FA5}">
                      <a16:colId xmlns:a16="http://schemas.microsoft.com/office/drawing/2014/main" val="2524440891"/>
                    </a:ext>
                  </a:extLst>
                </a:gridCol>
                <a:gridCol w="540461">
                  <a:extLst>
                    <a:ext uri="{9D8B030D-6E8A-4147-A177-3AD203B41FA5}">
                      <a16:colId xmlns:a16="http://schemas.microsoft.com/office/drawing/2014/main" val="1558712849"/>
                    </a:ext>
                  </a:extLst>
                </a:gridCol>
                <a:gridCol w="540461">
                  <a:extLst>
                    <a:ext uri="{9D8B030D-6E8A-4147-A177-3AD203B41FA5}">
                      <a16:colId xmlns:a16="http://schemas.microsoft.com/office/drawing/2014/main" val="2557699953"/>
                    </a:ext>
                  </a:extLst>
                </a:gridCol>
                <a:gridCol w="540461">
                  <a:extLst>
                    <a:ext uri="{9D8B030D-6E8A-4147-A177-3AD203B41FA5}">
                      <a16:colId xmlns:a16="http://schemas.microsoft.com/office/drawing/2014/main" val="59193819"/>
                    </a:ext>
                  </a:extLst>
                </a:gridCol>
                <a:gridCol w="540461">
                  <a:extLst>
                    <a:ext uri="{9D8B030D-6E8A-4147-A177-3AD203B41FA5}">
                      <a16:colId xmlns:a16="http://schemas.microsoft.com/office/drawing/2014/main" val="333769686"/>
                    </a:ext>
                  </a:extLst>
                </a:gridCol>
                <a:gridCol w="612629">
                  <a:extLst>
                    <a:ext uri="{9D8B030D-6E8A-4147-A177-3AD203B41FA5}">
                      <a16:colId xmlns:a16="http://schemas.microsoft.com/office/drawing/2014/main" val="2751941245"/>
                    </a:ext>
                  </a:extLst>
                </a:gridCol>
                <a:gridCol w="684798">
                  <a:extLst>
                    <a:ext uri="{9D8B030D-6E8A-4147-A177-3AD203B41FA5}">
                      <a16:colId xmlns:a16="http://schemas.microsoft.com/office/drawing/2014/main" val="3160315498"/>
                    </a:ext>
                  </a:extLst>
                </a:gridCol>
                <a:gridCol w="684798">
                  <a:extLst>
                    <a:ext uri="{9D8B030D-6E8A-4147-A177-3AD203B41FA5}">
                      <a16:colId xmlns:a16="http://schemas.microsoft.com/office/drawing/2014/main" val="3085015495"/>
                    </a:ext>
                  </a:extLst>
                </a:gridCol>
                <a:gridCol w="684798">
                  <a:extLst>
                    <a:ext uri="{9D8B030D-6E8A-4147-A177-3AD203B41FA5}">
                      <a16:colId xmlns:a16="http://schemas.microsoft.com/office/drawing/2014/main" val="800775515"/>
                    </a:ext>
                  </a:extLst>
                </a:gridCol>
                <a:gridCol w="684798">
                  <a:extLst>
                    <a:ext uri="{9D8B030D-6E8A-4147-A177-3AD203B41FA5}">
                      <a16:colId xmlns:a16="http://schemas.microsoft.com/office/drawing/2014/main" val="1970829916"/>
                    </a:ext>
                  </a:extLst>
                </a:gridCol>
              </a:tblGrid>
              <a:tr h="620648">
                <a:tc>
                  <a:txBody>
                    <a:bodyPr/>
                    <a:lstStyle/>
                    <a:p>
                      <a:pPr indent="0" algn="ctr">
                        <a:lnSpc>
                          <a:spcPct val="100000"/>
                        </a:lnSpc>
                        <a:spcAft>
                          <a:spcPts val="0"/>
                        </a:spcAft>
                      </a:pPr>
                      <a:r>
                        <a:rPr lang="en-US" altLang="zh-CN" sz="1800" dirty="0">
                          <a:effectLst/>
                          <a:latin typeface="Times New Roman" panose="02020603050405020304" pitchFamily="18" charset="0"/>
                          <a:ea typeface="宋体" panose="02010600030101010101" pitchFamily="2" charset="-122"/>
                        </a:rPr>
                        <a:t>t</a:t>
                      </a:r>
                      <a:r>
                        <a:rPr lang="en-US" sz="1800" dirty="0">
                          <a:effectLst/>
                          <a:latin typeface="Times New Roman" panose="02020603050405020304" pitchFamily="18" charset="0"/>
                          <a:ea typeface="宋体" panose="02010600030101010101" pitchFamily="2" charset="-122"/>
                        </a:rPr>
                        <a:t> </a:t>
                      </a:r>
                      <a:endParaRPr lang="zh-CN" sz="18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a:effectLst/>
                          <a:latin typeface="Times New Roman" panose="02020603050405020304" pitchFamily="18" charset="0"/>
                          <a:ea typeface="宋体" panose="02010600030101010101" pitchFamily="2" charset="-122"/>
                        </a:rPr>
                        <a:t>0~12</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a:effectLst/>
                          <a:latin typeface="Times New Roman" panose="02020603050405020304" pitchFamily="18" charset="0"/>
                          <a:ea typeface="宋体" panose="02010600030101010101" pitchFamily="2" charset="-122"/>
                        </a:rPr>
                        <a:t>13~24</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a:effectLst/>
                          <a:latin typeface="Times New Roman" panose="02020603050405020304" pitchFamily="18" charset="0"/>
                          <a:ea typeface="宋体" panose="02010600030101010101" pitchFamily="2" charset="-122"/>
                        </a:rPr>
                        <a:t>25~36</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a:effectLst/>
                          <a:latin typeface="Times New Roman" panose="02020603050405020304" pitchFamily="18" charset="0"/>
                          <a:ea typeface="宋体" panose="02010600030101010101" pitchFamily="2" charset="-122"/>
                        </a:rPr>
                        <a:t>37~48</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a:effectLst/>
                          <a:latin typeface="Times New Roman" panose="02020603050405020304" pitchFamily="18" charset="0"/>
                          <a:ea typeface="宋体" panose="02010600030101010101" pitchFamily="2" charset="-122"/>
                        </a:rPr>
                        <a:t>49~60</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a:effectLst/>
                          <a:latin typeface="Times New Roman" panose="02020603050405020304" pitchFamily="18" charset="0"/>
                          <a:ea typeface="宋体" panose="02010600030101010101" pitchFamily="2" charset="-122"/>
                        </a:rPr>
                        <a:t>61~72</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a:effectLst/>
                          <a:latin typeface="Times New Roman" panose="02020603050405020304" pitchFamily="18" charset="0"/>
                          <a:ea typeface="宋体" panose="02010600030101010101" pitchFamily="2" charset="-122"/>
                        </a:rPr>
                        <a:t>73~84</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a:effectLst/>
                          <a:latin typeface="Times New Roman" panose="02020603050405020304" pitchFamily="18" charset="0"/>
                          <a:ea typeface="宋体" panose="02010600030101010101" pitchFamily="2" charset="-122"/>
                        </a:rPr>
                        <a:t>85~96</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a:effectLst/>
                          <a:latin typeface="Times New Roman" panose="02020603050405020304" pitchFamily="18" charset="0"/>
                          <a:ea typeface="宋体" panose="02010600030101010101" pitchFamily="2" charset="-122"/>
                        </a:rPr>
                        <a:t>97~108</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a:effectLst/>
                          <a:latin typeface="Times New Roman" panose="02020603050405020304" pitchFamily="18" charset="0"/>
                          <a:ea typeface="宋体" panose="02010600030101010101" pitchFamily="2" charset="-122"/>
                        </a:rPr>
                        <a:t>109~120</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a:effectLst/>
                          <a:latin typeface="Times New Roman" panose="02020603050405020304" pitchFamily="18" charset="0"/>
                          <a:ea typeface="宋体" panose="02010600030101010101" pitchFamily="2" charset="-122"/>
                        </a:rPr>
                        <a:t>121~150</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a:effectLst/>
                          <a:latin typeface="Times New Roman" panose="02020603050405020304" pitchFamily="18" charset="0"/>
                          <a:ea typeface="宋体" panose="02010600030101010101" pitchFamily="2" charset="-122"/>
                        </a:rPr>
                        <a:t>151~180</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a:effectLst/>
                          <a:latin typeface="Times New Roman" panose="02020603050405020304" pitchFamily="18" charset="0"/>
                          <a:ea typeface="宋体" panose="02010600030101010101" pitchFamily="2" charset="-122"/>
                        </a:rPr>
                        <a:t>181~200</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648286"/>
                  </a:ext>
                </a:extLst>
              </a:tr>
              <a:tr h="310324">
                <a:tc>
                  <a:txBody>
                    <a:bodyPr/>
                    <a:lstStyle/>
                    <a:p>
                      <a:pPr indent="0" algn="ctr">
                        <a:lnSpc>
                          <a:spcPct val="100000"/>
                        </a:lnSpc>
                        <a:spcAft>
                          <a:spcPts val="0"/>
                        </a:spcAft>
                      </a:pPr>
                      <a:r>
                        <a:rPr lang="en-US" altLang="zh-CN" sz="1800" dirty="0">
                          <a:effectLst/>
                          <a:latin typeface="Times New Roman" panose="02020603050405020304" pitchFamily="18" charset="0"/>
                          <a:ea typeface="宋体" panose="02010600030101010101" pitchFamily="2" charset="-122"/>
                        </a:rPr>
                        <a:t>t</a:t>
                      </a:r>
                      <a:r>
                        <a:rPr lang="en-US" altLang="zh-CN" sz="1800" baseline="-25000" dirty="0">
                          <a:effectLst/>
                          <a:latin typeface="Times New Roman" panose="02020603050405020304" pitchFamily="18" charset="0"/>
                          <a:ea typeface="宋体" panose="02010600030101010101" pitchFamily="2" charset="-122"/>
                        </a:rPr>
                        <a:t>m</a:t>
                      </a:r>
                      <a:r>
                        <a:rPr lang="en-US" sz="1800" dirty="0">
                          <a:effectLst/>
                          <a:latin typeface="Times New Roman" panose="02020603050405020304" pitchFamily="18" charset="0"/>
                          <a:ea typeface="宋体" panose="02010600030101010101" pitchFamily="2" charset="-122"/>
                        </a:rPr>
                        <a:t> </a:t>
                      </a:r>
                      <a:endParaRPr lang="zh-CN" sz="18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a:effectLst/>
                          <a:latin typeface="Times New Roman" panose="02020603050405020304" pitchFamily="18" charset="0"/>
                          <a:ea typeface="宋体" panose="02010600030101010101" pitchFamily="2" charset="-122"/>
                        </a:rPr>
                        <a:t>6</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a:effectLst/>
                          <a:latin typeface="Times New Roman" panose="02020603050405020304" pitchFamily="18" charset="0"/>
                          <a:ea typeface="宋体" panose="02010600030101010101" pitchFamily="2" charset="-122"/>
                        </a:rPr>
                        <a:t>18</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a:effectLst/>
                          <a:latin typeface="Times New Roman" panose="02020603050405020304" pitchFamily="18" charset="0"/>
                          <a:ea typeface="宋体" panose="02010600030101010101" pitchFamily="2" charset="-122"/>
                        </a:rPr>
                        <a:t>30</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a:effectLst/>
                          <a:latin typeface="Times New Roman" panose="02020603050405020304" pitchFamily="18" charset="0"/>
                          <a:ea typeface="宋体" panose="02010600030101010101" pitchFamily="2" charset="-122"/>
                        </a:rPr>
                        <a:t>42</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a:effectLst/>
                          <a:latin typeface="Times New Roman" panose="02020603050405020304" pitchFamily="18" charset="0"/>
                          <a:ea typeface="宋体" panose="02010600030101010101" pitchFamily="2" charset="-122"/>
                        </a:rPr>
                        <a:t>54</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a:effectLst/>
                          <a:latin typeface="Times New Roman" panose="02020603050405020304" pitchFamily="18" charset="0"/>
                          <a:ea typeface="宋体" panose="02010600030101010101" pitchFamily="2" charset="-122"/>
                        </a:rPr>
                        <a:t>66</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a:effectLst/>
                          <a:latin typeface="Times New Roman" panose="02020603050405020304" pitchFamily="18" charset="0"/>
                          <a:ea typeface="宋体" panose="02010600030101010101" pitchFamily="2" charset="-122"/>
                        </a:rPr>
                        <a:t>78</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a:effectLst/>
                          <a:latin typeface="Times New Roman" panose="02020603050405020304" pitchFamily="18" charset="0"/>
                          <a:ea typeface="宋体" panose="02010600030101010101" pitchFamily="2" charset="-122"/>
                        </a:rPr>
                        <a:t>90</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a:effectLst/>
                          <a:latin typeface="Times New Roman" panose="02020603050405020304" pitchFamily="18" charset="0"/>
                          <a:ea typeface="宋体" panose="02010600030101010101" pitchFamily="2" charset="-122"/>
                        </a:rPr>
                        <a:t>102</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a:effectLst/>
                          <a:latin typeface="Times New Roman" panose="02020603050405020304" pitchFamily="18" charset="0"/>
                          <a:ea typeface="宋体" panose="02010600030101010101" pitchFamily="2" charset="-122"/>
                        </a:rPr>
                        <a:t>114</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a:effectLst/>
                          <a:latin typeface="Times New Roman" panose="02020603050405020304" pitchFamily="18" charset="0"/>
                          <a:ea typeface="宋体" panose="02010600030101010101" pitchFamily="2" charset="-122"/>
                        </a:rPr>
                        <a:t>135</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a:effectLst/>
                          <a:latin typeface="Times New Roman" panose="02020603050405020304" pitchFamily="18" charset="0"/>
                          <a:ea typeface="宋体" panose="02010600030101010101" pitchFamily="2" charset="-122"/>
                        </a:rPr>
                        <a:t>165</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a:effectLst/>
                          <a:latin typeface="Times New Roman" panose="02020603050405020304" pitchFamily="18" charset="0"/>
                          <a:ea typeface="宋体" panose="02010600030101010101" pitchFamily="2" charset="-122"/>
                        </a:rPr>
                        <a:t>190</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5280202"/>
                  </a:ext>
                </a:extLst>
              </a:tr>
              <a:tr h="310324">
                <a:tc>
                  <a:txBody>
                    <a:bodyPr/>
                    <a:lstStyle/>
                    <a:p>
                      <a:pPr indent="0" algn="ctr">
                        <a:lnSpc>
                          <a:spcPct val="100000"/>
                        </a:lnSpc>
                        <a:spcAft>
                          <a:spcPts val="0"/>
                        </a:spcAft>
                      </a:pPr>
                      <a:r>
                        <a:rPr lang="en-US" sz="1800" dirty="0">
                          <a:effectLst/>
                          <a:latin typeface="Times New Roman" panose="02020603050405020304" pitchFamily="18" charset="0"/>
                          <a:ea typeface="宋体" panose="02010600030101010101" pitchFamily="2" charset="-122"/>
                        </a:rPr>
                        <a:t>n </a:t>
                      </a:r>
                      <a:endParaRPr lang="zh-CN" sz="18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a:effectLst/>
                          <a:latin typeface="Times New Roman" panose="02020603050405020304" pitchFamily="18" charset="0"/>
                          <a:ea typeface="宋体" panose="02010600030101010101" pitchFamily="2" charset="-122"/>
                        </a:rPr>
                        <a:t>33</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a:effectLst/>
                          <a:latin typeface="Times New Roman" panose="02020603050405020304" pitchFamily="18" charset="0"/>
                          <a:ea typeface="宋体" panose="02010600030101010101" pitchFamily="2" charset="-122"/>
                        </a:rPr>
                        <a:t>22</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a:effectLst/>
                          <a:latin typeface="Times New Roman" panose="02020603050405020304" pitchFamily="18" charset="0"/>
                          <a:ea typeface="宋体" panose="02010600030101010101" pitchFamily="2" charset="-122"/>
                        </a:rPr>
                        <a:t>15</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dirty="0">
                          <a:effectLst/>
                          <a:latin typeface="Times New Roman" panose="02020603050405020304" pitchFamily="18" charset="0"/>
                          <a:ea typeface="宋体" panose="02010600030101010101" pitchFamily="2" charset="-122"/>
                        </a:rPr>
                        <a:t>10</a:t>
                      </a:r>
                      <a:endParaRPr lang="zh-CN" sz="18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a:effectLst/>
                          <a:latin typeface="Times New Roman" panose="02020603050405020304" pitchFamily="18" charset="0"/>
                          <a:ea typeface="宋体" panose="02010600030101010101" pitchFamily="2" charset="-122"/>
                        </a:rPr>
                        <a:t>6</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a:effectLst/>
                          <a:latin typeface="Times New Roman" panose="02020603050405020304" pitchFamily="18" charset="0"/>
                          <a:ea typeface="宋体" panose="02010600030101010101" pitchFamily="2" charset="-122"/>
                        </a:rPr>
                        <a:t>4</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a:effectLst/>
                          <a:latin typeface="Times New Roman" panose="02020603050405020304" pitchFamily="18" charset="0"/>
                          <a:ea typeface="宋体" panose="02010600030101010101" pitchFamily="2" charset="-122"/>
                        </a:rPr>
                        <a:t>3</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a:effectLst/>
                          <a:latin typeface="Times New Roman" panose="02020603050405020304" pitchFamily="18" charset="0"/>
                          <a:ea typeface="宋体" panose="02010600030101010101" pitchFamily="2" charset="-122"/>
                        </a:rPr>
                        <a:t>2</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a:effectLst/>
                          <a:latin typeface="Times New Roman" panose="02020603050405020304" pitchFamily="18" charset="0"/>
                          <a:ea typeface="宋体" panose="02010600030101010101" pitchFamily="2" charset="-122"/>
                        </a:rPr>
                        <a:t>1</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a:effectLst/>
                          <a:latin typeface="Times New Roman" panose="02020603050405020304" pitchFamily="18" charset="0"/>
                          <a:ea typeface="宋体" panose="02010600030101010101" pitchFamily="2" charset="-122"/>
                        </a:rPr>
                        <a:t>1</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a:effectLst/>
                          <a:latin typeface="Times New Roman" panose="02020603050405020304" pitchFamily="18" charset="0"/>
                          <a:ea typeface="宋体" panose="02010600030101010101" pitchFamily="2" charset="-122"/>
                        </a:rPr>
                        <a:t>1</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a:effectLst/>
                          <a:latin typeface="Times New Roman" panose="02020603050405020304" pitchFamily="18" charset="0"/>
                          <a:ea typeface="宋体" panose="02010600030101010101" pitchFamily="2" charset="-122"/>
                        </a:rPr>
                        <a:t>1</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dirty="0">
                          <a:effectLst/>
                          <a:latin typeface="Times New Roman" panose="02020603050405020304" pitchFamily="18" charset="0"/>
                          <a:ea typeface="宋体" panose="02010600030101010101" pitchFamily="2" charset="-122"/>
                        </a:rPr>
                        <a:t>1</a:t>
                      </a:r>
                      <a:endParaRPr lang="zh-CN" sz="18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3978674"/>
                  </a:ext>
                </a:extLst>
              </a:tr>
            </a:tbl>
          </a:graphicData>
        </a:graphic>
      </p:graphicFrame>
      <p:sp>
        <p:nvSpPr>
          <p:cNvPr id="13" name="Rectangle 3">
            <a:extLst>
              <a:ext uri="{FF2B5EF4-FFF2-40B4-BE49-F238E27FC236}">
                <a16:creationId xmlns:a16="http://schemas.microsoft.com/office/drawing/2014/main" id="{72C7861C-8549-42B5-8DFC-2136C9AB17E5}"/>
              </a:ext>
            </a:extLst>
          </p:cNvPr>
          <p:cNvSpPr>
            <a:spLocks noChangeArrowheads="1"/>
          </p:cNvSpPr>
          <p:nvPr/>
        </p:nvSpPr>
        <p:spPr bwMode="auto">
          <a:xfrm>
            <a:off x="539552" y="5494491"/>
            <a:ext cx="8280920" cy="9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200" dirty="0">
                <a:latin typeface="微软雅黑" pitchFamily="34" charset="-122"/>
                <a:ea typeface="微软雅黑" pitchFamily="34" charset="-122"/>
              </a:rPr>
              <a:t>该邮局只有一个服务台，假设此服务系统是一个 </a:t>
            </a:r>
            <a:r>
              <a:rPr lang="en-US" altLang="zh-CN" sz="2200" dirty="0">
                <a:latin typeface="微软雅黑" pitchFamily="34" charset="-122"/>
                <a:ea typeface="微软雅黑" pitchFamily="34" charset="-122"/>
              </a:rPr>
              <a:t>M/M/1 </a:t>
            </a:r>
            <a:r>
              <a:rPr lang="zh-CN" altLang="en-US" sz="2200" dirty="0">
                <a:latin typeface="微软雅黑" pitchFamily="34" charset="-122"/>
                <a:ea typeface="微软雅黑" pitchFamily="34" charset="-122"/>
              </a:rPr>
              <a:t>排队模型，试计算该系统的各项运行指标。</a:t>
            </a:r>
          </a:p>
        </p:txBody>
      </p:sp>
      <p:sp>
        <p:nvSpPr>
          <p:cNvPr id="2" name="页脚占位符 1">
            <a:extLst>
              <a:ext uri="{FF2B5EF4-FFF2-40B4-BE49-F238E27FC236}">
                <a16:creationId xmlns:a16="http://schemas.microsoft.com/office/drawing/2014/main" id="{4F4DBD74-F755-4268-A869-AE7808CBE5D9}"/>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022276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AE3AAF-964A-4745-9FFA-EF0EDBFB320D}"/>
              </a:ext>
            </a:extLst>
          </p:cNvPr>
          <p:cNvSpPr>
            <a:spLocks noGrp="1"/>
          </p:cNvSpPr>
          <p:nvPr>
            <p:ph type="dt" sz="half" idx="2"/>
          </p:nvPr>
        </p:nvSpPr>
        <p:spPr/>
        <p:txBody>
          <a:bodyPr/>
          <a:lstStyle/>
          <a:p>
            <a:pPr>
              <a:defRPr/>
            </a:pPr>
            <a:fld id="{DA7FF880-353A-4721-B464-65509AC5E9BD}" type="datetime1">
              <a:rPr lang="zh-CN" altLang="en-US" smtClean="0"/>
              <a:t>2022/11/23</a:t>
            </a:fld>
            <a:endParaRPr lang="zh-CN" altLang="en-US"/>
          </a:p>
        </p:txBody>
      </p:sp>
      <p:sp>
        <p:nvSpPr>
          <p:cNvPr id="6" name="Rectangle 3">
            <a:extLst>
              <a:ext uri="{FF2B5EF4-FFF2-40B4-BE49-F238E27FC236}">
                <a16:creationId xmlns:a16="http://schemas.microsoft.com/office/drawing/2014/main" id="{A05B9A35-A401-4E88-B912-DD14D5E36EA7}"/>
              </a:ext>
            </a:extLst>
          </p:cNvPr>
          <p:cNvSpPr>
            <a:spLocks noChangeArrowheads="1"/>
          </p:cNvSpPr>
          <p:nvPr/>
        </p:nvSpPr>
        <p:spPr bwMode="auto">
          <a:xfrm>
            <a:off x="539552" y="332656"/>
            <a:ext cx="8280920"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200" dirty="0">
                <a:latin typeface="微软雅黑" pitchFamily="34" charset="-122"/>
                <a:ea typeface="微软雅黑" pitchFamily="34" charset="-122"/>
              </a:rPr>
              <a:t>【</a:t>
            </a:r>
            <a:r>
              <a:rPr lang="zh-CN" altLang="en-US" sz="2200" dirty="0">
                <a:solidFill>
                  <a:srgbClr val="FF0000"/>
                </a:solidFill>
                <a:latin typeface="微软雅黑" pitchFamily="34" charset="-122"/>
                <a:ea typeface="微软雅黑" pitchFamily="34" charset="-122"/>
              </a:rPr>
              <a:t>例</a:t>
            </a:r>
            <a:r>
              <a:rPr lang="en-US" altLang="zh-CN" sz="2200" dirty="0">
                <a:solidFill>
                  <a:srgbClr val="FF0000"/>
                </a:solidFill>
                <a:latin typeface="微软雅黑" pitchFamily="34" charset="-122"/>
                <a:ea typeface="微软雅黑" pitchFamily="34" charset="-122"/>
              </a:rPr>
              <a:t>4-1</a:t>
            </a:r>
            <a:r>
              <a:rPr lang="en-US" altLang="zh-CN" sz="2200" dirty="0">
                <a:latin typeface="微软雅黑" pitchFamily="34" charset="-122"/>
                <a:ea typeface="微软雅黑" pitchFamily="34" charset="-122"/>
              </a:rPr>
              <a:t>】</a:t>
            </a:r>
            <a:r>
              <a:rPr lang="zh-CN" altLang="en-US" sz="2200" dirty="0">
                <a:latin typeface="微软雅黑" pitchFamily="34" charset="-122"/>
                <a:ea typeface="微软雅黑" pitchFamily="34" charset="-122"/>
              </a:rPr>
              <a:t>邮局排队服务系统。</a:t>
            </a:r>
          </a:p>
        </p:txBody>
      </p:sp>
      <p:sp>
        <p:nvSpPr>
          <p:cNvPr id="8" name="Rectangle 3">
            <a:extLst>
              <a:ext uri="{FF2B5EF4-FFF2-40B4-BE49-F238E27FC236}">
                <a16:creationId xmlns:a16="http://schemas.microsoft.com/office/drawing/2014/main" id="{A9D44247-B7AA-4A05-B016-53C8B357FCE9}"/>
              </a:ext>
            </a:extLst>
          </p:cNvPr>
          <p:cNvSpPr>
            <a:spLocks noChangeArrowheads="1"/>
          </p:cNvSpPr>
          <p:nvPr/>
        </p:nvSpPr>
        <p:spPr bwMode="auto">
          <a:xfrm>
            <a:off x="539552" y="814005"/>
            <a:ext cx="8280920"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200" b="1" dirty="0">
                <a:solidFill>
                  <a:srgbClr val="0000FF"/>
                </a:solidFill>
                <a:latin typeface="微软雅黑" pitchFamily="34" charset="-122"/>
                <a:ea typeface="微软雅黑" pitchFamily="34" charset="-122"/>
              </a:rPr>
              <a:t>解：</a:t>
            </a:r>
            <a:r>
              <a:rPr lang="en-US" altLang="zh-CN" sz="2200" dirty="0">
                <a:latin typeface="微软雅黑" pitchFamily="34" charset="-122"/>
                <a:ea typeface="微软雅黑" pitchFamily="34" charset="-122"/>
              </a:rPr>
              <a:t>100</a:t>
            </a:r>
            <a:r>
              <a:rPr lang="zh-CN" altLang="en-US" sz="2200" dirty="0">
                <a:latin typeface="微软雅黑" pitchFamily="34" charset="-122"/>
                <a:ea typeface="微软雅黑" pitchFamily="34" charset="-122"/>
              </a:rPr>
              <a:t>个时段（即</a:t>
            </a:r>
            <a:r>
              <a:rPr lang="en-US" altLang="zh-CN" sz="2200" dirty="0">
                <a:latin typeface="微软雅黑" pitchFamily="34" charset="-122"/>
                <a:ea typeface="微软雅黑" pitchFamily="34" charset="-122"/>
              </a:rPr>
              <a:t>500min</a:t>
            </a:r>
            <a:r>
              <a:rPr lang="zh-CN" altLang="en-US" sz="2200" dirty="0">
                <a:latin typeface="微软雅黑" pitchFamily="34" charset="-122"/>
                <a:ea typeface="微软雅黑" pitchFamily="34" charset="-122"/>
              </a:rPr>
              <a:t>）内到达的总人数为</a:t>
            </a:r>
          </a:p>
        </p:txBody>
      </p:sp>
      <p:graphicFrame>
        <p:nvGraphicFramePr>
          <p:cNvPr id="10" name="对象 9">
            <a:extLst>
              <a:ext uri="{FF2B5EF4-FFF2-40B4-BE49-F238E27FC236}">
                <a16:creationId xmlns:a16="http://schemas.microsoft.com/office/drawing/2014/main" id="{CDC0A1FD-1889-4E70-A7BA-12D2D290115B}"/>
              </a:ext>
            </a:extLst>
          </p:cNvPr>
          <p:cNvGraphicFramePr>
            <a:graphicFrameLocks noChangeAspect="1"/>
          </p:cNvGraphicFramePr>
          <p:nvPr>
            <p:extLst>
              <p:ext uri="{D42A27DB-BD31-4B8C-83A1-F6EECF244321}">
                <p14:modId xmlns:p14="http://schemas.microsoft.com/office/powerpoint/2010/main" val="3171716244"/>
              </p:ext>
            </p:extLst>
          </p:nvPr>
        </p:nvGraphicFramePr>
        <p:xfrm>
          <a:off x="1239539" y="1426259"/>
          <a:ext cx="6500813" cy="323850"/>
        </p:xfrm>
        <a:graphic>
          <a:graphicData uri="http://schemas.openxmlformats.org/presentationml/2006/ole">
            <mc:AlternateContent xmlns:mc="http://schemas.openxmlformats.org/markup-compatibility/2006">
              <mc:Choice xmlns:v="urn:schemas-microsoft-com:vml" Requires="v">
                <p:oleObj name="Equation" r:id="rId2" imgW="3555720" imgH="177480" progId="Equation.DSMT4">
                  <p:embed/>
                </p:oleObj>
              </mc:Choice>
              <mc:Fallback>
                <p:oleObj name="Equation" r:id="rId2" imgW="3555720" imgH="177480" progId="Equation.DSMT4">
                  <p:embed/>
                  <p:pic>
                    <p:nvPicPr>
                      <p:cNvPr id="16" name="对象 15">
                        <a:extLst>
                          <a:ext uri="{FF2B5EF4-FFF2-40B4-BE49-F238E27FC236}">
                            <a16:creationId xmlns:a16="http://schemas.microsoft.com/office/drawing/2014/main" id="{4130CD60-85EC-427A-B500-B76C0AEACF38}"/>
                          </a:ext>
                        </a:extLst>
                      </p:cNvPr>
                      <p:cNvPicPr>
                        <a:picLocks noChangeAspect="1" noChangeArrowheads="1"/>
                      </p:cNvPicPr>
                      <p:nvPr/>
                    </p:nvPicPr>
                    <p:blipFill>
                      <a:blip r:embed="rId3"/>
                      <a:srcRect/>
                      <a:stretch>
                        <a:fillRect/>
                      </a:stretch>
                    </p:blipFill>
                    <p:spPr bwMode="auto">
                      <a:xfrm>
                        <a:off x="1239539" y="1426259"/>
                        <a:ext cx="6500813" cy="323850"/>
                      </a:xfrm>
                      <a:prstGeom prst="rect">
                        <a:avLst/>
                      </a:prstGeom>
                      <a:noFill/>
                    </p:spPr>
                  </p:pic>
                </p:oleObj>
              </mc:Fallback>
            </mc:AlternateContent>
          </a:graphicData>
        </a:graphic>
      </p:graphicFrame>
      <p:grpSp>
        <p:nvGrpSpPr>
          <p:cNvPr id="2" name="组合 1">
            <a:extLst>
              <a:ext uri="{FF2B5EF4-FFF2-40B4-BE49-F238E27FC236}">
                <a16:creationId xmlns:a16="http://schemas.microsoft.com/office/drawing/2014/main" id="{1FC80308-2C2B-4D3C-8CAB-368BEB77E6DC}"/>
              </a:ext>
            </a:extLst>
          </p:cNvPr>
          <p:cNvGrpSpPr/>
          <p:nvPr/>
        </p:nvGrpSpPr>
        <p:grpSpPr>
          <a:xfrm>
            <a:off x="1043608" y="1822117"/>
            <a:ext cx="7632848" cy="514949"/>
            <a:chOff x="1043608" y="1988840"/>
            <a:chExt cx="7632848" cy="514949"/>
          </a:xfrm>
        </p:grpSpPr>
        <p:sp>
          <p:nvSpPr>
            <p:cNvPr id="13" name="Rectangle 3">
              <a:extLst>
                <a:ext uri="{FF2B5EF4-FFF2-40B4-BE49-F238E27FC236}">
                  <a16:creationId xmlns:a16="http://schemas.microsoft.com/office/drawing/2014/main" id="{72C7861C-8549-42B5-8DFC-2136C9AB17E5}"/>
                </a:ext>
              </a:extLst>
            </p:cNvPr>
            <p:cNvSpPr>
              <a:spLocks noChangeArrowheads="1"/>
            </p:cNvSpPr>
            <p:nvPr/>
          </p:nvSpPr>
          <p:spPr bwMode="auto">
            <a:xfrm>
              <a:off x="1043608" y="1988840"/>
              <a:ext cx="7632848"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200" dirty="0">
                  <a:latin typeface="微软雅黑" pitchFamily="34" charset="-122"/>
                  <a:ea typeface="微软雅黑" pitchFamily="34" charset="-122"/>
                </a:rPr>
                <a:t>每分钟的平均到达率为                               </a:t>
              </a:r>
              <a:r>
                <a:rPr lang="en-US" altLang="zh-CN" sz="2200" dirty="0">
                  <a:latin typeface="微软雅黑" pitchFamily="34" charset="-122"/>
                  <a:ea typeface="微软雅黑" pitchFamily="34" charset="-122"/>
                </a:rPr>
                <a:t>(</a:t>
              </a:r>
              <a:r>
                <a:rPr lang="zh-CN" altLang="en-US" sz="2200" dirty="0">
                  <a:latin typeface="微软雅黑" pitchFamily="34" charset="-122"/>
                  <a:ea typeface="微软雅黑" pitchFamily="34" charset="-122"/>
                </a:rPr>
                <a:t>人</a:t>
              </a:r>
              <a:r>
                <a:rPr lang="en-US" altLang="zh-CN" sz="2200" dirty="0">
                  <a:latin typeface="微软雅黑" pitchFamily="34" charset="-122"/>
                  <a:ea typeface="微软雅黑" pitchFamily="34" charset="-122"/>
                </a:rPr>
                <a:t>/min)</a:t>
              </a:r>
              <a:endParaRPr lang="zh-CN" altLang="en-US" sz="2200" dirty="0">
                <a:latin typeface="微软雅黑" pitchFamily="34" charset="-122"/>
                <a:ea typeface="微软雅黑" pitchFamily="34" charset="-122"/>
              </a:endParaRPr>
            </a:p>
          </p:txBody>
        </p:sp>
        <p:graphicFrame>
          <p:nvGraphicFramePr>
            <p:cNvPr id="11" name="对象 10">
              <a:extLst>
                <a:ext uri="{FF2B5EF4-FFF2-40B4-BE49-F238E27FC236}">
                  <a16:creationId xmlns:a16="http://schemas.microsoft.com/office/drawing/2014/main" id="{536CDDB6-6872-4519-BA0F-A553AFF231D9}"/>
                </a:ext>
              </a:extLst>
            </p:cNvPr>
            <p:cNvGraphicFramePr>
              <a:graphicFrameLocks noChangeAspect="1"/>
            </p:cNvGraphicFramePr>
            <p:nvPr>
              <p:extLst>
                <p:ext uri="{D42A27DB-BD31-4B8C-83A1-F6EECF244321}">
                  <p14:modId xmlns:p14="http://schemas.microsoft.com/office/powerpoint/2010/main" val="1449257168"/>
                </p:ext>
              </p:extLst>
            </p:nvPr>
          </p:nvGraphicFramePr>
          <p:xfrm>
            <a:off x="3950432" y="2136869"/>
            <a:ext cx="2414587" cy="323850"/>
          </p:xfrm>
          <a:graphic>
            <a:graphicData uri="http://schemas.openxmlformats.org/presentationml/2006/ole">
              <mc:AlternateContent xmlns:mc="http://schemas.openxmlformats.org/markup-compatibility/2006">
                <mc:Choice xmlns:v="urn:schemas-microsoft-com:vml" Requires="v">
                  <p:oleObj name="Equation" r:id="rId4" imgW="1320480" imgH="177480" progId="Equation.DSMT4">
                    <p:embed/>
                  </p:oleObj>
                </mc:Choice>
                <mc:Fallback>
                  <p:oleObj name="Equation" r:id="rId4" imgW="1320480" imgH="177480" progId="Equation.DSMT4">
                    <p:embed/>
                    <p:pic>
                      <p:nvPicPr>
                        <p:cNvPr id="10" name="对象 9">
                          <a:extLst>
                            <a:ext uri="{FF2B5EF4-FFF2-40B4-BE49-F238E27FC236}">
                              <a16:creationId xmlns:a16="http://schemas.microsoft.com/office/drawing/2014/main" id="{CDC0A1FD-1889-4E70-A7BA-12D2D290115B}"/>
                            </a:ext>
                          </a:extLst>
                        </p:cNvPr>
                        <p:cNvPicPr>
                          <a:picLocks noChangeAspect="1" noChangeArrowheads="1"/>
                        </p:cNvPicPr>
                        <p:nvPr/>
                      </p:nvPicPr>
                      <p:blipFill>
                        <a:blip r:embed="rId5"/>
                        <a:srcRect/>
                        <a:stretch>
                          <a:fillRect/>
                        </a:stretch>
                      </p:blipFill>
                      <p:spPr bwMode="auto">
                        <a:xfrm>
                          <a:off x="3950432" y="2136869"/>
                          <a:ext cx="2414587" cy="323850"/>
                        </a:xfrm>
                        <a:prstGeom prst="rect">
                          <a:avLst/>
                        </a:prstGeom>
                        <a:noFill/>
                      </p:spPr>
                    </p:pic>
                  </p:oleObj>
                </mc:Fallback>
              </mc:AlternateContent>
            </a:graphicData>
          </a:graphic>
        </p:graphicFrame>
      </p:grpSp>
      <p:grpSp>
        <p:nvGrpSpPr>
          <p:cNvPr id="12" name="组合 11">
            <a:extLst>
              <a:ext uri="{FF2B5EF4-FFF2-40B4-BE49-F238E27FC236}">
                <a16:creationId xmlns:a16="http://schemas.microsoft.com/office/drawing/2014/main" id="{4B540A4D-94BE-4A9A-9B43-C0189D23DD7F}"/>
              </a:ext>
            </a:extLst>
          </p:cNvPr>
          <p:cNvGrpSpPr/>
          <p:nvPr/>
        </p:nvGrpSpPr>
        <p:grpSpPr>
          <a:xfrm>
            <a:off x="1043608" y="2326173"/>
            <a:ext cx="7632848" cy="1275829"/>
            <a:chOff x="1043608" y="1988840"/>
            <a:chExt cx="7632848" cy="1275829"/>
          </a:xfrm>
        </p:grpSpPr>
        <p:sp>
          <p:nvSpPr>
            <p:cNvPr id="14" name="Rectangle 3">
              <a:extLst>
                <a:ext uri="{FF2B5EF4-FFF2-40B4-BE49-F238E27FC236}">
                  <a16:creationId xmlns:a16="http://schemas.microsoft.com/office/drawing/2014/main" id="{3FED1BC1-B5FE-44D4-BFA2-0A7160647D56}"/>
                </a:ext>
              </a:extLst>
            </p:cNvPr>
            <p:cNvSpPr>
              <a:spLocks noChangeArrowheads="1"/>
            </p:cNvSpPr>
            <p:nvPr/>
          </p:nvSpPr>
          <p:spPr bwMode="auto">
            <a:xfrm>
              <a:off x="1043608" y="1988840"/>
              <a:ext cx="7632848"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200" dirty="0">
                  <a:latin typeface="微软雅黑" pitchFamily="34" charset="-122"/>
                  <a:ea typeface="微软雅黑" pitchFamily="34" charset="-122"/>
                </a:rPr>
                <a:t>100</a:t>
              </a:r>
              <a:r>
                <a:rPr lang="zh-CN" altLang="en-US" sz="2200" dirty="0">
                  <a:latin typeface="微软雅黑" pitchFamily="34" charset="-122"/>
                  <a:ea typeface="微软雅黑" pitchFamily="34" charset="-122"/>
                </a:rPr>
                <a:t>位顾客的总服务时间为</a:t>
              </a:r>
            </a:p>
          </p:txBody>
        </p:sp>
        <p:graphicFrame>
          <p:nvGraphicFramePr>
            <p:cNvPr id="15" name="对象 14">
              <a:extLst>
                <a:ext uri="{FF2B5EF4-FFF2-40B4-BE49-F238E27FC236}">
                  <a16:creationId xmlns:a16="http://schemas.microsoft.com/office/drawing/2014/main" id="{FDE1C937-0DD9-49F2-B055-EC650193CF0A}"/>
                </a:ext>
              </a:extLst>
            </p:cNvPr>
            <p:cNvGraphicFramePr>
              <a:graphicFrameLocks noChangeAspect="1"/>
            </p:cNvGraphicFramePr>
            <p:nvPr>
              <p:extLst>
                <p:ext uri="{D42A27DB-BD31-4B8C-83A1-F6EECF244321}">
                  <p14:modId xmlns:p14="http://schemas.microsoft.com/office/powerpoint/2010/main" val="4126715088"/>
                </p:ext>
              </p:extLst>
            </p:nvPr>
          </p:nvGraphicFramePr>
          <p:xfrm>
            <a:off x="1817688" y="2548707"/>
            <a:ext cx="5178425" cy="715962"/>
          </p:xfrm>
          <a:graphic>
            <a:graphicData uri="http://schemas.openxmlformats.org/presentationml/2006/ole">
              <mc:AlternateContent xmlns:mc="http://schemas.openxmlformats.org/markup-compatibility/2006">
                <mc:Choice xmlns:v="urn:schemas-microsoft-com:vml" Requires="v">
                  <p:oleObj name="Equation" r:id="rId6" imgW="2831760" imgH="393480" progId="Equation.DSMT4">
                    <p:embed/>
                  </p:oleObj>
                </mc:Choice>
                <mc:Fallback>
                  <p:oleObj name="Equation" r:id="rId6" imgW="2831760" imgH="393480" progId="Equation.DSMT4">
                    <p:embed/>
                    <p:pic>
                      <p:nvPicPr>
                        <p:cNvPr id="11" name="对象 10">
                          <a:extLst>
                            <a:ext uri="{FF2B5EF4-FFF2-40B4-BE49-F238E27FC236}">
                              <a16:creationId xmlns:a16="http://schemas.microsoft.com/office/drawing/2014/main" id="{536CDDB6-6872-4519-BA0F-A553AFF231D9}"/>
                            </a:ext>
                          </a:extLst>
                        </p:cNvPr>
                        <p:cNvPicPr>
                          <a:picLocks noChangeAspect="1" noChangeArrowheads="1"/>
                        </p:cNvPicPr>
                        <p:nvPr/>
                      </p:nvPicPr>
                      <p:blipFill>
                        <a:blip r:embed="rId7"/>
                        <a:srcRect/>
                        <a:stretch>
                          <a:fillRect/>
                        </a:stretch>
                      </p:blipFill>
                      <p:spPr bwMode="auto">
                        <a:xfrm>
                          <a:off x="1817688" y="2548707"/>
                          <a:ext cx="5178425" cy="715962"/>
                        </a:xfrm>
                        <a:prstGeom prst="rect">
                          <a:avLst/>
                        </a:prstGeom>
                        <a:noFill/>
                      </p:spPr>
                    </p:pic>
                  </p:oleObj>
                </mc:Fallback>
              </mc:AlternateContent>
            </a:graphicData>
          </a:graphic>
        </p:graphicFrame>
      </p:grpSp>
      <p:grpSp>
        <p:nvGrpSpPr>
          <p:cNvPr id="16" name="组合 15">
            <a:extLst>
              <a:ext uri="{FF2B5EF4-FFF2-40B4-BE49-F238E27FC236}">
                <a16:creationId xmlns:a16="http://schemas.microsoft.com/office/drawing/2014/main" id="{96A2CF93-073F-4458-9662-A3458E993266}"/>
              </a:ext>
            </a:extLst>
          </p:cNvPr>
          <p:cNvGrpSpPr/>
          <p:nvPr/>
        </p:nvGrpSpPr>
        <p:grpSpPr>
          <a:xfrm>
            <a:off x="1043608" y="3478301"/>
            <a:ext cx="7632848" cy="514949"/>
            <a:chOff x="1043608" y="1988840"/>
            <a:chExt cx="7632848" cy="514949"/>
          </a:xfrm>
        </p:grpSpPr>
        <p:sp>
          <p:nvSpPr>
            <p:cNvPr id="17" name="Rectangle 3">
              <a:extLst>
                <a:ext uri="{FF2B5EF4-FFF2-40B4-BE49-F238E27FC236}">
                  <a16:creationId xmlns:a16="http://schemas.microsoft.com/office/drawing/2014/main" id="{3807031D-0CF1-4BA8-8089-C675A510EB6C}"/>
                </a:ext>
              </a:extLst>
            </p:cNvPr>
            <p:cNvSpPr>
              <a:spLocks noChangeArrowheads="1"/>
            </p:cNvSpPr>
            <p:nvPr/>
          </p:nvSpPr>
          <p:spPr bwMode="auto">
            <a:xfrm>
              <a:off x="1043608" y="1988840"/>
              <a:ext cx="7632848"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200" dirty="0">
                  <a:latin typeface="微软雅黑" pitchFamily="34" charset="-122"/>
                  <a:ea typeface="微软雅黑" pitchFamily="34" charset="-122"/>
                </a:rPr>
                <a:t>平均服务率为                               </a:t>
              </a:r>
              <a:r>
                <a:rPr lang="en-US" altLang="zh-CN" sz="2200" dirty="0">
                  <a:latin typeface="微软雅黑" pitchFamily="34" charset="-122"/>
                  <a:ea typeface="微软雅黑" pitchFamily="34" charset="-122"/>
                </a:rPr>
                <a:t>(</a:t>
              </a:r>
              <a:r>
                <a:rPr lang="zh-CN" altLang="en-US" sz="2200" dirty="0">
                  <a:latin typeface="微软雅黑" pitchFamily="34" charset="-122"/>
                  <a:ea typeface="微软雅黑" pitchFamily="34" charset="-122"/>
                </a:rPr>
                <a:t>人</a:t>
              </a:r>
              <a:r>
                <a:rPr lang="en-US" altLang="zh-CN" sz="2200" dirty="0">
                  <a:latin typeface="微软雅黑" pitchFamily="34" charset="-122"/>
                  <a:ea typeface="微软雅黑" pitchFamily="34" charset="-122"/>
                </a:rPr>
                <a:t>/min)</a:t>
              </a:r>
              <a:endParaRPr lang="zh-CN" altLang="en-US" sz="2200" dirty="0">
                <a:latin typeface="微软雅黑" pitchFamily="34" charset="-122"/>
                <a:ea typeface="微软雅黑" pitchFamily="34" charset="-122"/>
              </a:endParaRPr>
            </a:p>
          </p:txBody>
        </p:sp>
        <p:graphicFrame>
          <p:nvGraphicFramePr>
            <p:cNvPr id="18" name="对象 17">
              <a:extLst>
                <a:ext uri="{FF2B5EF4-FFF2-40B4-BE49-F238E27FC236}">
                  <a16:creationId xmlns:a16="http://schemas.microsoft.com/office/drawing/2014/main" id="{BEFF1A0F-CC81-406E-BDF5-5C447C5C62E7}"/>
                </a:ext>
              </a:extLst>
            </p:cNvPr>
            <p:cNvGraphicFramePr>
              <a:graphicFrameLocks noChangeAspect="1"/>
            </p:cNvGraphicFramePr>
            <p:nvPr>
              <p:extLst>
                <p:ext uri="{D42A27DB-BD31-4B8C-83A1-F6EECF244321}">
                  <p14:modId xmlns:p14="http://schemas.microsoft.com/office/powerpoint/2010/main" val="3594968977"/>
                </p:ext>
              </p:extLst>
            </p:nvPr>
          </p:nvGraphicFramePr>
          <p:xfrm>
            <a:off x="2809230" y="2127933"/>
            <a:ext cx="2482850" cy="369887"/>
          </p:xfrm>
          <a:graphic>
            <a:graphicData uri="http://schemas.openxmlformats.org/presentationml/2006/ole">
              <mc:AlternateContent xmlns:mc="http://schemas.openxmlformats.org/markup-compatibility/2006">
                <mc:Choice xmlns:v="urn:schemas-microsoft-com:vml" Requires="v">
                  <p:oleObj name="Equation" r:id="rId8" imgW="1358640" imgH="203040" progId="Equation.DSMT4">
                    <p:embed/>
                  </p:oleObj>
                </mc:Choice>
                <mc:Fallback>
                  <p:oleObj name="Equation" r:id="rId8" imgW="1358640" imgH="203040" progId="Equation.DSMT4">
                    <p:embed/>
                    <p:pic>
                      <p:nvPicPr>
                        <p:cNvPr id="11" name="对象 10">
                          <a:extLst>
                            <a:ext uri="{FF2B5EF4-FFF2-40B4-BE49-F238E27FC236}">
                              <a16:creationId xmlns:a16="http://schemas.microsoft.com/office/drawing/2014/main" id="{536CDDB6-6872-4519-BA0F-A553AFF231D9}"/>
                            </a:ext>
                          </a:extLst>
                        </p:cNvPr>
                        <p:cNvPicPr>
                          <a:picLocks noChangeAspect="1" noChangeArrowheads="1"/>
                        </p:cNvPicPr>
                        <p:nvPr/>
                      </p:nvPicPr>
                      <p:blipFill>
                        <a:blip r:embed="rId9"/>
                        <a:srcRect/>
                        <a:stretch>
                          <a:fillRect/>
                        </a:stretch>
                      </p:blipFill>
                      <p:spPr bwMode="auto">
                        <a:xfrm>
                          <a:off x="2809230" y="2127933"/>
                          <a:ext cx="2482850" cy="369887"/>
                        </a:xfrm>
                        <a:prstGeom prst="rect">
                          <a:avLst/>
                        </a:prstGeom>
                        <a:noFill/>
                      </p:spPr>
                    </p:pic>
                  </p:oleObj>
                </mc:Fallback>
              </mc:AlternateContent>
            </a:graphicData>
          </a:graphic>
        </p:graphicFrame>
      </p:grpSp>
      <p:grpSp>
        <p:nvGrpSpPr>
          <p:cNvPr id="19" name="组合 18">
            <a:extLst>
              <a:ext uri="{FF2B5EF4-FFF2-40B4-BE49-F238E27FC236}">
                <a16:creationId xmlns:a16="http://schemas.microsoft.com/office/drawing/2014/main" id="{7A53B088-483E-446B-AAE5-C9EB0BE727E5}"/>
              </a:ext>
            </a:extLst>
          </p:cNvPr>
          <p:cNvGrpSpPr/>
          <p:nvPr/>
        </p:nvGrpSpPr>
        <p:grpSpPr>
          <a:xfrm>
            <a:off x="1043608" y="3971464"/>
            <a:ext cx="7632848" cy="514949"/>
            <a:chOff x="1043608" y="1988840"/>
            <a:chExt cx="7632848" cy="514949"/>
          </a:xfrm>
        </p:grpSpPr>
        <p:sp>
          <p:nvSpPr>
            <p:cNvPr id="20" name="Rectangle 3">
              <a:extLst>
                <a:ext uri="{FF2B5EF4-FFF2-40B4-BE49-F238E27FC236}">
                  <a16:creationId xmlns:a16="http://schemas.microsoft.com/office/drawing/2014/main" id="{42FBCBF4-1726-4A93-B5FD-9B1C177C72CF}"/>
                </a:ext>
              </a:extLst>
            </p:cNvPr>
            <p:cNvSpPr>
              <a:spLocks noChangeArrowheads="1"/>
            </p:cNvSpPr>
            <p:nvPr/>
          </p:nvSpPr>
          <p:spPr bwMode="auto">
            <a:xfrm>
              <a:off x="1043608" y="1988840"/>
              <a:ext cx="7632848"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200" dirty="0">
                  <a:latin typeface="微软雅黑" pitchFamily="34" charset="-122"/>
                  <a:ea typeface="微软雅黑" pitchFamily="34" charset="-122"/>
                </a:rPr>
                <a:t>服务强度</a:t>
              </a:r>
            </a:p>
          </p:txBody>
        </p:sp>
        <p:graphicFrame>
          <p:nvGraphicFramePr>
            <p:cNvPr id="21" name="对象 20">
              <a:extLst>
                <a:ext uri="{FF2B5EF4-FFF2-40B4-BE49-F238E27FC236}">
                  <a16:creationId xmlns:a16="http://schemas.microsoft.com/office/drawing/2014/main" id="{58284D76-F9FD-4BC8-A538-30D65118499F}"/>
                </a:ext>
              </a:extLst>
            </p:cNvPr>
            <p:cNvGraphicFramePr>
              <a:graphicFrameLocks noChangeAspect="1"/>
            </p:cNvGraphicFramePr>
            <p:nvPr>
              <p:extLst>
                <p:ext uri="{D42A27DB-BD31-4B8C-83A1-F6EECF244321}">
                  <p14:modId xmlns:p14="http://schemas.microsoft.com/office/powerpoint/2010/main" val="1608913796"/>
                </p:ext>
              </p:extLst>
            </p:nvPr>
          </p:nvGraphicFramePr>
          <p:xfrm>
            <a:off x="2287588" y="2127378"/>
            <a:ext cx="3527425" cy="369888"/>
          </p:xfrm>
          <a:graphic>
            <a:graphicData uri="http://schemas.openxmlformats.org/presentationml/2006/ole">
              <mc:AlternateContent xmlns:mc="http://schemas.openxmlformats.org/markup-compatibility/2006">
                <mc:Choice xmlns:v="urn:schemas-microsoft-com:vml" Requires="v">
                  <p:oleObj name="Equation" r:id="rId10" imgW="1930320" imgH="203040" progId="Equation.DSMT4">
                    <p:embed/>
                  </p:oleObj>
                </mc:Choice>
                <mc:Fallback>
                  <p:oleObj name="Equation" r:id="rId10" imgW="1930320" imgH="203040" progId="Equation.DSMT4">
                    <p:embed/>
                    <p:pic>
                      <p:nvPicPr>
                        <p:cNvPr id="18" name="对象 17">
                          <a:extLst>
                            <a:ext uri="{FF2B5EF4-FFF2-40B4-BE49-F238E27FC236}">
                              <a16:creationId xmlns:a16="http://schemas.microsoft.com/office/drawing/2014/main" id="{BEFF1A0F-CC81-406E-BDF5-5C447C5C62E7}"/>
                            </a:ext>
                          </a:extLst>
                        </p:cNvPr>
                        <p:cNvPicPr>
                          <a:picLocks noChangeAspect="1" noChangeArrowheads="1"/>
                        </p:cNvPicPr>
                        <p:nvPr/>
                      </p:nvPicPr>
                      <p:blipFill>
                        <a:blip r:embed="rId11"/>
                        <a:srcRect/>
                        <a:stretch>
                          <a:fillRect/>
                        </a:stretch>
                      </p:blipFill>
                      <p:spPr bwMode="auto">
                        <a:xfrm>
                          <a:off x="2287588" y="2127378"/>
                          <a:ext cx="3527425" cy="369888"/>
                        </a:xfrm>
                        <a:prstGeom prst="rect">
                          <a:avLst/>
                        </a:prstGeom>
                        <a:noFill/>
                      </p:spPr>
                    </p:pic>
                  </p:oleObj>
                </mc:Fallback>
              </mc:AlternateContent>
            </a:graphicData>
          </a:graphic>
        </p:graphicFrame>
      </p:grpSp>
      <p:grpSp>
        <p:nvGrpSpPr>
          <p:cNvPr id="22" name="组合 21">
            <a:extLst>
              <a:ext uri="{FF2B5EF4-FFF2-40B4-BE49-F238E27FC236}">
                <a16:creationId xmlns:a16="http://schemas.microsoft.com/office/drawing/2014/main" id="{58F293DA-3C3A-4104-9532-E07F61424C57}"/>
              </a:ext>
            </a:extLst>
          </p:cNvPr>
          <p:cNvGrpSpPr/>
          <p:nvPr/>
        </p:nvGrpSpPr>
        <p:grpSpPr>
          <a:xfrm>
            <a:off x="1043608" y="4475520"/>
            <a:ext cx="7704856" cy="1158942"/>
            <a:chOff x="1043608" y="1988840"/>
            <a:chExt cx="7704856" cy="1158942"/>
          </a:xfrm>
        </p:grpSpPr>
        <p:sp>
          <p:nvSpPr>
            <p:cNvPr id="23" name="Rectangle 3">
              <a:extLst>
                <a:ext uri="{FF2B5EF4-FFF2-40B4-BE49-F238E27FC236}">
                  <a16:creationId xmlns:a16="http://schemas.microsoft.com/office/drawing/2014/main" id="{690C517B-064F-4776-8CB6-4DEBDD847D4B}"/>
                </a:ext>
              </a:extLst>
            </p:cNvPr>
            <p:cNvSpPr>
              <a:spLocks noChangeArrowheads="1"/>
            </p:cNvSpPr>
            <p:nvPr/>
          </p:nvSpPr>
          <p:spPr bwMode="auto">
            <a:xfrm>
              <a:off x="1043608" y="1988840"/>
              <a:ext cx="7632848"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200" dirty="0">
                  <a:latin typeface="微软雅黑" pitchFamily="34" charset="-122"/>
                  <a:ea typeface="微软雅黑" pitchFamily="34" charset="-122"/>
                </a:rPr>
                <a:t>排队系统的运行指标</a:t>
              </a:r>
            </a:p>
          </p:txBody>
        </p:sp>
        <p:graphicFrame>
          <p:nvGraphicFramePr>
            <p:cNvPr id="24" name="对象 23">
              <a:extLst>
                <a:ext uri="{FF2B5EF4-FFF2-40B4-BE49-F238E27FC236}">
                  <a16:creationId xmlns:a16="http://schemas.microsoft.com/office/drawing/2014/main" id="{DEEE9D00-112F-45AC-AAE8-8CED1AAAB461}"/>
                </a:ext>
              </a:extLst>
            </p:cNvPr>
            <p:cNvGraphicFramePr>
              <a:graphicFrameLocks noChangeAspect="1"/>
            </p:cNvGraphicFramePr>
            <p:nvPr>
              <p:extLst>
                <p:ext uri="{D42A27DB-BD31-4B8C-83A1-F6EECF244321}">
                  <p14:modId xmlns:p14="http://schemas.microsoft.com/office/powerpoint/2010/main" val="383547467"/>
                </p:ext>
              </p:extLst>
            </p:nvPr>
          </p:nvGraphicFramePr>
          <p:xfrm>
            <a:off x="1115616" y="2503789"/>
            <a:ext cx="7632848" cy="643993"/>
          </p:xfrm>
          <a:graphic>
            <a:graphicData uri="http://schemas.openxmlformats.org/presentationml/2006/ole">
              <mc:AlternateContent xmlns:mc="http://schemas.openxmlformats.org/markup-compatibility/2006">
                <mc:Choice xmlns:v="urn:schemas-microsoft-com:vml" Requires="v">
                  <p:oleObj name="Equation" r:id="rId12" imgW="4952880" imgH="419040" progId="Equation.DSMT4">
                    <p:embed/>
                  </p:oleObj>
                </mc:Choice>
                <mc:Fallback>
                  <p:oleObj name="Equation" r:id="rId12" imgW="4952880" imgH="419040" progId="Equation.DSMT4">
                    <p:embed/>
                    <p:pic>
                      <p:nvPicPr>
                        <p:cNvPr id="21" name="对象 20">
                          <a:extLst>
                            <a:ext uri="{FF2B5EF4-FFF2-40B4-BE49-F238E27FC236}">
                              <a16:creationId xmlns:a16="http://schemas.microsoft.com/office/drawing/2014/main" id="{58284D76-F9FD-4BC8-A538-30D65118499F}"/>
                            </a:ext>
                          </a:extLst>
                        </p:cNvPr>
                        <p:cNvPicPr>
                          <a:picLocks noChangeAspect="1" noChangeArrowheads="1"/>
                        </p:cNvPicPr>
                        <p:nvPr/>
                      </p:nvPicPr>
                      <p:blipFill>
                        <a:blip r:embed="rId13"/>
                        <a:srcRect/>
                        <a:stretch>
                          <a:fillRect/>
                        </a:stretch>
                      </p:blipFill>
                      <p:spPr bwMode="auto">
                        <a:xfrm>
                          <a:off x="1115616" y="2503789"/>
                          <a:ext cx="7632848" cy="643993"/>
                        </a:xfrm>
                        <a:prstGeom prst="rect">
                          <a:avLst/>
                        </a:prstGeom>
                        <a:noFill/>
                      </p:spPr>
                    </p:pic>
                  </p:oleObj>
                </mc:Fallback>
              </mc:AlternateContent>
            </a:graphicData>
          </a:graphic>
        </p:graphicFrame>
      </p:grpSp>
      <p:grpSp>
        <p:nvGrpSpPr>
          <p:cNvPr id="25" name="组合 24">
            <a:extLst>
              <a:ext uri="{FF2B5EF4-FFF2-40B4-BE49-F238E27FC236}">
                <a16:creationId xmlns:a16="http://schemas.microsoft.com/office/drawing/2014/main" id="{AF11A666-C0E1-4CCE-8E55-6F523D877259}"/>
              </a:ext>
            </a:extLst>
          </p:cNvPr>
          <p:cNvGrpSpPr/>
          <p:nvPr/>
        </p:nvGrpSpPr>
        <p:grpSpPr>
          <a:xfrm>
            <a:off x="1043608" y="5589240"/>
            <a:ext cx="7632848" cy="988925"/>
            <a:chOff x="1043608" y="1988840"/>
            <a:chExt cx="7632848" cy="988925"/>
          </a:xfrm>
        </p:grpSpPr>
        <p:sp>
          <p:nvSpPr>
            <p:cNvPr id="26" name="Rectangle 3">
              <a:extLst>
                <a:ext uri="{FF2B5EF4-FFF2-40B4-BE49-F238E27FC236}">
                  <a16:creationId xmlns:a16="http://schemas.microsoft.com/office/drawing/2014/main" id="{541355F5-4588-45A1-93DF-3154DA58AA60}"/>
                </a:ext>
              </a:extLst>
            </p:cNvPr>
            <p:cNvSpPr>
              <a:spLocks noChangeArrowheads="1"/>
            </p:cNvSpPr>
            <p:nvPr/>
          </p:nvSpPr>
          <p:spPr bwMode="auto">
            <a:xfrm>
              <a:off x="1043608" y="1988840"/>
              <a:ext cx="7632848" cy="9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200" dirty="0">
                  <a:latin typeface="微软雅黑" pitchFamily="34" charset="-122"/>
                  <a:ea typeface="微软雅黑" pitchFamily="34" charset="-122"/>
                </a:rPr>
                <a:t>顾客到达后需要排队等待服务的概率为                         ，每位顾客平均只需等待</a:t>
              </a:r>
              <a:r>
                <a:rPr lang="en-US" altLang="zh-CN" sz="2200" dirty="0">
                  <a:latin typeface="微软雅黑" pitchFamily="34" charset="-122"/>
                  <a:ea typeface="微软雅黑" pitchFamily="34" charset="-122"/>
                </a:rPr>
                <a:t>0.139min</a:t>
              </a:r>
              <a:r>
                <a:rPr lang="zh-CN" altLang="en-US" sz="2200" dirty="0">
                  <a:latin typeface="微软雅黑" pitchFamily="34" charset="-122"/>
                  <a:ea typeface="微软雅黑" pitchFamily="34" charset="-122"/>
                </a:rPr>
                <a:t>。</a:t>
              </a:r>
            </a:p>
          </p:txBody>
        </p:sp>
        <p:graphicFrame>
          <p:nvGraphicFramePr>
            <p:cNvPr id="27" name="对象 26">
              <a:extLst>
                <a:ext uri="{FF2B5EF4-FFF2-40B4-BE49-F238E27FC236}">
                  <a16:creationId xmlns:a16="http://schemas.microsoft.com/office/drawing/2014/main" id="{81DD2865-3E1A-4EF3-A73B-5AF415464951}"/>
                </a:ext>
              </a:extLst>
            </p:cNvPr>
            <p:cNvGraphicFramePr>
              <a:graphicFrameLocks noChangeAspect="1"/>
            </p:cNvGraphicFramePr>
            <p:nvPr>
              <p:extLst>
                <p:ext uri="{D42A27DB-BD31-4B8C-83A1-F6EECF244321}">
                  <p14:modId xmlns:p14="http://schemas.microsoft.com/office/powerpoint/2010/main" val="3404119138"/>
                </p:ext>
              </p:extLst>
            </p:nvPr>
          </p:nvGraphicFramePr>
          <p:xfrm>
            <a:off x="5937076" y="2116275"/>
            <a:ext cx="2019300" cy="415925"/>
          </p:xfrm>
          <a:graphic>
            <a:graphicData uri="http://schemas.openxmlformats.org/presentationml/2006/ole">
              <mc:AlternateContent xmlns:mc="http://schemas.openxmlformats.org/markup-compatibility/2006">
                <mc:Choice xmlns:v="urn:schemas-microsoft-com:vml" Requires="v">
                  <p:oleObj name="Equation" r:id="rId14" imgW="1104840" imgH="228600" progId="Equation.DSMT4">
                    <p:embed/>
                  </p:oleObj>
                </mc:Choice>
                <mc:Fallback>
                  <p:oleObj name="Equation" r:id="rId14" imgW="1104840" imgH="228600" progId="Equation.DSMT4">
                    <p:embed/>
                    <p:pic>
                      <p:nvPicPr>
                        <p:cNvPr id="18" name="对象 17">
                          <a:extLst>
                            <a:ext uri="{FF2B5EF4-FFF2-40B4-BE49-F238E27FC236}">
                              <a16:creationId xmlns:a16="http://schemas.microsoft.com/office/drawing/2014/main" id="{BEFF1A0F-CC81-406E-BDF5-5C447C5C62E7}"/>
                            </a:ext>
                          </a:extLst>
                        </p:cNvPr>
                        <p:cNvPicPr>
                          <a:picLocks noChangeAspect="1" noChangeArrowheads="1"/>
                        </p:cNvPicPr>
                        <p:nvPr/>
                      </p:nvPicPr>
                      <p:blipFill>
                        <a:blip r:embed="rId15"/>
                        <a:srcRect/>
                        <a:stretch>
                          <a:fillRect/>
                        </a:stretch>
                      </p:blipFill>
                      <p:spPr bwMode="auto">
                        <a:xfrm>
                          <a:off x="5937076" y="2116275"/>
                          <a:ext cx="2019300" cy="415925"/>
                        </a:xfrm>
                        <a:prstGeom prst="rect">
                          <a:avLst/>
                        </a:prstGeom>
                        <a:noFill/>
                      </p:spPr>
                    </p:pic>
                  </p:oleObj>
                </mc:Fallback>
              </mc:AlternateContent>
            </a:graphicData>
          </a:graphic>
        </p:graphicFrame>
      </p:grpSp>
      <p:sp>
        <p:nvSpPr>
          <p:cNvPr id="3" name="页脚占位符 2">
            <a:extLst>
              <a:ext uri="{FF2B5EF4-FFF2-40B4-BE49-F238E27FC236}">
                <a16:creationId xmlns:a16="http://schemas.microsoft.com/office/drawing/2014/main" id="{DC297BEC-6420-4C05-A4AB-0D31E542A1AB}"/>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198669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85038E73-0862-4B17-A2E4-186DD5A7900F}" type="datetime1">
              <a:rPr lang="zh-CN" altLang="en-US" smtClean="0"/>
              <a:t>2022/11/23</a:t>
            </a:fld>
            <a:endParaRPr lang="zh-CN" altLang="en-US"/>
          </a:p>
        </p:txBody>
      </p:sp>
      <p:sp>
        <p:nvSpPr>
          <p:cNvPr id="8" name="Rectangle 6">
            <a:extLst>
              <a:ext uri="{FF2B5EF4-FFF2-40B4-BE49-F238E27FC236}">
                <a16:creationId xmlns:a16="http://schemas.microsoft.com/office/drawing/2014/main" id="{55B0A396-6090-4F7E-95CE-6118D8FA5BD5}"/>
              </a:ext>
            </a:extLst>
          </p:cNvPr>
          <p:cNvSpPr>
            <a:spLocks noChangeArrowheads="1"/>
          </p:cNvSpPr>
          <p:nvPr/>
        </p:nvSpPr>
        <p:spPr bwMode="auto">
          <a:xfrm>
            <a:off x="357158" y="1772816"/>
            <a:ext cx="62865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en-US" sz="2400" dirty="0">
                <a:solidFill>
                  <a:srgbClr val="FF0000"/>
                </a:solidFill>
                <a:latin typeface="微软雅黑" pitchFamily="34" charset="-122"/>
                <a:ea typeface="微软雅黑" pitchFamily="34" charset="-122"/>
              </a:rPr>
              <a:t>1. </a:t>
            </a:r>
            <a:r>
              <a:rPr lang="zh-CN" altLang="en-US" sz="2400" dirty="0">
                <a:solidFill>
                  <a:srgbClr val="FF0000"/>
                </a:solidFill>
                <a:latin typeface="微软雅黑" pitchFamily="34" charset="-122"/>
                <a:ea typeface="微软雅黑" pitchFamily="34" charset="-122"/>
              </a:rPr>
              <a:t> 计算系统的稳态概率</a:t>
            </a:r>
            <a:endParaRPr lang="en-US" altLang="en-US" sz="2400" dirty="0">
              <a:solidFill>
                <a:srgbClr val="FF0000"/>
              </a:solidFill>
              <a:latin typeface="微软雅黑" pitchFamily="34" charset="-122"/>
              <a:ea typeface="微软雅黑" pitchFamily="34" charset="-122"/>
            </a:endParaRPr>
          </a:p>
        </p:txBody>
      </p:sp>
      <p:sp>
        <p:nvSpPr>
          <p:cNvPr id="9" name="Rectangle 3">
            <a:extLst>
              <a:ext uri="{FF2B5EF4-FFF2-40B4-BE49-F238E27FC236}">
                <a16:creationId xmlns:a16="http://schemas.microsoft.com/office/drawing/2014/main" id="{B8DBF894-BEF5-40CF-B297-6A6D69DAC938}"/>
              </a:ext>
            </a:extLst>
          </p:cNvPr>
          <p:cNvSpPr>
            <a:spLocks noChangeArrowheads="1"/>
          </p:cNvSpPr>
          <p:nvPr/>
        </p:nvSpPr>
        <p:spPr bwMode="auto">
          <a:xfrm>
            <a:off x="683569" y="2305446"/>
            <a:ext cx="8280920"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200" dirty="0">
                <a:latin typeface="微软雅黑" pitchFamily="34" charset="-122"/>
                <a:ea typeface="微软雅黑" pitchFamily="34" charset="-122"/>
              </a:rPr>
              <a:t>系统状态概率的稳态方程如下：</a:t>
            </a:r>
          </a:p>
        </p:txBody>
      </p:sp>
      <p:grpSp>
        <p:nvGrpSpPr>
          <p:cNvPr id="3" name="组合 2">
            <a:extLst>
              <a:ext uri="{FF2B5EF4-FFF2-40B4-BE49-F238E27FC236}">
                <a16:creationId xmlns:a16="http://schemas.microsoft.com/office/drawing/2014/main" id="{44DC4C14-E6BC-4608-8A6A-0A8EC0540BF1}"/>
              </a:ext>
            </a:extLst>
          </p:cNvPr>
          <p:cNvGrpSpPr/>
          <p:nvPr/>
        </p:nvGrpSpPr>
        <p:grpSpPr>
          <a:xfrm>
            <a:off x="263576" y="404664"/>
            <a:ext cx="5316537" cy="461665"/>
            <a:chOff x="263576" y="1599183"/>
            <a:chExt cx="5316537" cy="461665"/>
          </a:xfrm>
        </p:grpSpPr>
        <p:sp>
          <p:nvSpPr>
            <p:cNvPr id="6" name="Rectangle 5">
              <a:extLst>
                <a:ext uri="{FF2B5EF4-FFF2-40B4-BE49-F238E27FC236}">
                  <a16:creationId xmlns:a16="http://schemas.microsoft.com/office/drawing/2014/main" id="{3E7BEC1B-88F1-4645-8BB3-A664AAD5D2AC}"/>
                </a:ext>
              </a:extLst>
            </p:cNvPr>
            <p:cNvSpPr>
              <a:spLocks noChangeArrowheads="1"/>
            </p:cNvSpPr>
            <p:nvPr/>
          </p:nvSpPr>
          <p:spPr bwMode="auto">
            <a:xfrm>
              <a:off x="263576" y="1599183"/>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二、系统容量有限</a:t>
              </a:r>
            </a:p>
          </p:txBody>
        </p:sp>
        <p:graphicFrame>
          <p:nvGraphicFramePr>
            <p:cNvPr id="12" name="对象 11">
              <a:extLst>
                <a:ext uri="{FF2B5EF4-FFF2-40B4-BE49-F238E27FC236}">
                  <a16:creationId xmlns:a16="http://schemas.microsoft.com/office/drawing/2014/main" id="{77F735B5-B534-43BF-B46E-A41239B84DDC}"/>
                </a:ext>
              </a:extLst>
            </p:cNvPr>
            <p:cNvGraphicFramePr>
              <a:graphicFrameLocks noChangeAspect="1"/>
            </p:cNvGraphicFramePr>
            <p:nvPr>
              <p:extLst>
                <p:ext uri="{D42A27DB-BD31-4B8C-83A1-F6EECF244321}">
                  <p14:modId xmlns:p14="http://schemas.microsoft.com/office/powerpoint/2010/main" val="2378308210"/>
                </p:ext>
              </p:extLst>
            </p:nvPr>
          </p:nvGraphicFramePr>
          <p:xfrm>
            <a:off x="2843808" y="1655341"/>
            <a:ext cx="1906587" cy="323850"/>
          </p:xfrm>
          <a:graphic>
            <a:graphicData uri="http://schemas.openxmlformats.org/presentationml/2006/ole">
              <mc:AlternateContent xmlns:mc="http://schemas.openxmlformats.org/markup-compatibility/2006">
                <mc:Choice xmlns:v="urn:schemas-microsoft-com:vml" Requires="v">
                  <p:oleObj name="Equation" r:id="rId2" imgW="1041120" imgH="177480" progId="Equation.DSMT4">
                    <p:embed/>
                  </p:oleObj>
                </mc:Choice>
                <mc:Fallback>
                  <p:oleObj name="Equation" r:id="rId2" imgW="1041120" imgH="177480" progId="Equation.DSMT4">
                    <p:embed/>
                    <p:pic>
                      <p:nvPicPr>
                        <p:cNvPr id="12" name="对象 11">
                          <a:extLst>
                            <a:ext uri="{FF2B5EF4-FFF2-40B4-BE49-F238E27FC236}">
                              <a16:creationId xmlns:a16="http://schemas.microsoft.com/office/drawing/2014/main" id="{77F735B5-B534-43BF-B46E-A41239B84DDC}"/>
                            </a:ext>
                          </a:extLst>
                        </p:cNvPr>
                        <p:cNvPicPr>
                          <a:picLocks noChangeAspect="1" noChangeArrowheads="1"/>
                        </p:cNvPicPr>
                        <p:nvPr/>
                      </p:nvPicPr>
                      <p:blipFill>
                        <a:blip r:embed="rId3"/>
                        <a:srcRect/>
                        <a:stretch>
                          <a:fillRect/>
                        </a:stretch>
                      </p:blipFill>
                      <p:spPr bwMode="auto">
                        <a:xfrm>
                          <a:off x="2843808" y="1655341"/>
                          <a:ext cx="1906587" cy="323850"/>
                        </a:xfrm>
                        <a:prstGeom prst="rect">
                          <a:avLst/>
                        </a:prstGeom>
                        <a:noFill/>
                      </p:spPr>
                    </p:pic>
                  </p:oleObj>
                </mc:Fallback>
              </mc:AlternateContent>
            </a:graphicData>
          </a:graphic>
        </p:graphicFrame>
      </p:grpSp>
      <p:sp>
        <p:nvSpPr>
          <p:cNvPr id="29" name="Rectangle 3">
            <a:extLst>
              <a:ext uri="{FF2B5EF4-FFF2-40B4-BE49-F238E27FC236}">
                <a16:creationId xmlns:a16="http://schemas.microsoft.com/office/drawing/2014/main" id="{6F17F4AA-65EC-4E9B-8E59-38013842EF42}"/>
              </a:ext>
            </a:extLst>
          </p:cNvPr>
          <p:cNvSpPr>
            <a:spLocks noChangeArrowheads="1"/>
          </p:cNvSpPr>
          <p:nvPr/>
        </p:nvSpPr>
        <p:spPr bwMode="auto">
          <a:xfrm>
            <a:off x="683568" y="836712"/>
            <a:ext cx="8280920" cy="9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200" dirty="0">
                <a:latin typeface="微软雅黑" pitchFamily="34" charset="-122"/>
                <a:ea typeface="微软雅黑" pitchFamily="34" charset="-122"/>
              </a:rPr>
              <a:t>系统中最多允许有 </a:t>
            </a:r>
            <a:r>
              <a:rPr lang="en-US" altLang="zh-CN" sz="2200" dirty="0">
                <a:latin typeface="微软雅黑" pitchFamily="34" charset="-122"/>
                <a:ea typeface="微软雅黑" pitchFamily="34" charset="-122"/>
              </a:rPr>
              <a:t>N</a:t>
            </a:r>
            <a:r>
              <a:rPr lang="zh-CN" altLang="en-US" sz="2200" dirty="0">
                <a:latin typeface="微软雅黑" pitchFamily="34" charset="-122"/>
                <a:ea typeface="微软雅黑" pitchFamily="34" charset="-122"/>
              </a:rPr>
              <a:t>个顾客在排队，若系统中已有 </a:t>
            </a:r>
            <a:r>
              <a:rPr lang="en-US" altLang="zh-CN" sz="2200" dirty="0">
                <a:latin typeface="微软雅黑" pitchFamily="34" charset="-122"/>
                <a:ea typeface="微软雅黑" pitchFamily="34" charset="-122"/>
              </a:rPr>
              <a:t>N</a:t>
            </a:r>
            <a:r>
              <a:rPr lang="zh-CN" altLang="en-US" sz="2200" dirty="0">
                <a:latin typeface="微软雅黑" pitchFamily="34" charset="-122"/>
                <a:ea typeface="微软雅黑" pitchFamily="34" charset="-122"/>
              </a:rPr>
              <a:t>个顾客，则后来者将被拒绝进入系统，此时系统是有损失的。</a:t>
            </a:r>
          </a:p>
        </p:txBody>
      </p:sp>
      <p:graphicFrame>
        <p:nvGraphicFramePr>
          <p:cNvPr id="30" name="对象 29">
            <a:extLst>
              <a:ext uri="{FF2B5EF4-FFF2-40B4-BE49-F238E27FC236}">
                <a16:creationId xmlns:a16="http://schemas.microsoft.com/office/drawing/2014/main" id="{C3F7334D-2E46-47D4-86AA-497B70233301}"/>
              </a:ext>
            </a:extLst>
          </p:cNvPr>
          <p:cNvGraphicFramePr>
            <a:graphicFrameLocks noChangeAspect="1"/>
          </p:cNvGraphicFramePr>
          <p:nvPr>
            <p:extLst>
              <p:ext uri="{D42A27DB-BD31-4B8C-83A1-F6EECF244321}">
                <p14:modId xmlns:p14="http://schemas.microsoft.com/office/powerpoint/2010/main" val="3113196788"/>
              </p:ext>
            </p:extLst>
          </p:nvPr>
        </p:nvGraphicFramePr>
        <p:xfrm>
          <a:off x="1885950" y="2858442"/>
          <a:ext cx="4643438" cy="1290638"/>
        </p:xfrm>
        <a:graphic>
          <a:graphicData uri="http://schemas.openxmlformats.org/presentationml/2006/ole">
            <mc:AlternateContent xmlns:mc="http://schemas.openxmlformats.org/markup-compatibility/2006">
              <mc:Choice xmlns:v="urn:schemas-microsoft-com:vml" Requires="v">
                <p:oleObj name="Equation" r:id="rId4" imgW="2539800" imgH="711000" progId="Equation.DSMT4">
                  <p:embed/>
                </p:oleObj>
              </mc:Choice>
              <mc:Fallback>
                <p:oleObj name="Equation" r:id="rId4" imgW="2539800" imgH="711000" progId="Equation.DSMT4">
                  <p:embed/>
                  <p:pic>
                    <p:nvPicPr>
                      <p:cNvPr id="15" name="对象 14">
                        <a:extLst>
                          <a:ext uri="{FF2B5EF4-FFF2-40B4-BE49-F238E27FC236}">
                            <a16:creationId xmlns:a16="http://schemas.microsoft.com/office/drawing/2014/main" id="{FDE1C937-0DD9-49F2-B055-EC650193CF0A}"/>
                          </a:ext>
                        </a:extLst>
                      </p:cNvPr>
                      <p:cNvPicPr>
                        <a:picLocks noChangeAspect="1" noChangeArrowheads="1"/>
                      </p:cNvPicPr>
                      <p:nvPr/>
                    </p:nvPicPr>
                    <p:blipFill>
                      <a:blip r:embed="rId5"/>
                      <a:srcRect/>
                      <a:stretch>
                        <a:fillRect/>
                      </a:stretch>
                    </p:blipFill>
                    <p:spPr bwMode="auto">
                      <a:xfrm>
                        <a:off x="1885950" y="2858442"/>
                        <a:ext cx="4643438" cy="1290638"/>
                      </a:xfrm>
                      <a:prstGeom prst="rect">
                        <a:avLst/>
                      </a:prstGeom>
                      <a:noFill/>
                    </p:spPr>
                  </p:pic>
                </p:oleObj>
              </mc:Fallback>
            </mc:AlternateContent>
          </a:graphicData>
        </a:graphic>
      </p:graphicFrame>
      <p:sp>
        <p:nvSpPr>
          <p:cNvPr id="122" name="Rectangle 3">
            <a:extLst>
              <a:ext uri="{FF2B5EF4-FFF2-40B4-BE49-F238E27FC236}">
                <a16:creationId xmlns:a16="http://schemas.microsoft.com/office/drawing/2014/main" id="{CE6F4BBB-38EB-4CD3-B966-7366AB9E19FA}"/>
              </a:ext>
            </a:extLst>
          </p:cNvPr>
          <p:cNvSpPr>
            <a:spLocks noChangeArrowheads="1"/>
          </p:cNvSpPr>
          <p:nvPr/>
        </p:nvSpPr>
        <p:spPr bwMode="auto">
          <a:xfrm>
            <a:off x="683568" y="4149080"/>
            <a:ext cx="7848872" cy="54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zh-CN" altLang="en-US" sz="2200" dirty="0">
                <a:latin typeface="微软雅黑" pitchFamily="34" charset="-122"/>
                <a:ea typeface="微软雅黑" pitchFamily="34" charset="-122"/>
              </a:rPr>
              <a:t>对应的状态转移关系如下图</a:t>
            </a:r>
            <a:endParaRPr lang="zh-CN" altLang="en-US" sz="2200" b="1" dirty="0">
              <a:solidFill>
                <a:srgbClr val="0000FF"/>
              </a:solidFill>
              <a:latin typeface="微软雅黑" pitchFamily="34" charset="-122"/>
              <a:ea typeface="微软雅黑" pitchFamily="34" charset="-122"/>
            </a:endParaRPr>
          </a:p>
        </p:txBody>
      </p:sp>
      <p:grpSp>
        <p:nvGrpSpPr>
          <p:cNvPr id="7" name="组合 6">
            <a:extLst>
              <a:ext uri="{FF2B5EF4-FFF2-40B4-BE49-F238E27FC236}">
                <a16:creationId xmlns:a16="http://schemas.microsoft.com/office/drawing/2014/main" id="{5683E32D-2D06-4DFC-BFCF-9F5840FF4E90}"/>
              </a:ext>
            </a:extLst>
          </p:cNvPr>
          <p:cNvGrpSpPr/>
          <p:nvPr/>
        </p:nvGrpSpPr>
        <p:grpSpPr>
          <a:xfrm>
            <a:off x="827584" y="4869160"/>
            <a:ext cx="7488832" cy="1193816"/>
            <a:chOff x="539552" y="4869160"/>
            <a:chExt cx="7488832" cy="1193816"/>
          </a:xfrm>
        </p:grpSpPr>
        <p:sp>
          <p:nvSpPr>
            <p:cNvPr id="93" name="椭圆 92">
              <a:extLst>
                <a:ext uri="{FF2B5EF4-FFF2-40B4-BE49-F238E27FC236}">
                  <a16:creationId xmlns:a16="http://schemas.microsoft.com/office/drawing/2014/main" id="{9B2EF723-7C7E-44DA-8378-08FF68A83D87}"/>
                </a:ext>
              </a:extLst>
            </p:cNvPr>
            <p:cNvSpPr/>
            <p:nvPr/>
          </p:nvSpPr>
          <p:spPr>
            <a:xfrm>
              <a:off x="539552" y="5282819"/>
              <a:ext cx="374215" cy="37421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微软雅黑" panose="020B0503020204020204" pitchFamily="34" charset="-122"/>
                  <a:ea typeface="微软雅黑" panose="020B0503020204020204" pitchFamily="34" charset="-122"/>
                </a:rPr>
                <a:t>0</a:t>
              </a: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94" name="椭圆 93">
              <a:extLst>
                <a:ext uri="{FF2B5EF4-FFF2-40B4-BE49-F238E27FC236}">
                  <a16:creationId xmlns:a16="http://schemas.microsoft.com/office/drawing/2014/main" id="{440135E8-6117-4C76-86E8-F915559F5B6A}"/>
                </a:ext>
              </a:extLst>
            </p:cNvPr>
            <p:cNvSpPr/>
            <p:nvPr/>
          </p:nvSpPr>
          <p:spPr>
            <a:xfrm>
              <a:off x="1276289" y="5282819"/>
              <a:ext cx="374215" cy="37421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微软雅黑" panose="020B0503020204020204" pitchFamily="34" charset="-122"/>
                  <a:ea typeface="微软雅黑" panose="020B0503020204020204" pitchFamily="34" charset="-122"/>
                </a:rPr>
                <a:t>1</a:t>
              </a: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95" name="椭圆 94">
              <a:extLst>
                <a:ext uri="{FF2B5EF4-FFF2-40B4-BE49-F238E27FC236}">
                  <a16:creationId xmlns:a16="http://schemas.microsoft.com/office/drawing/2014/main" id="{E587FFFA-CCAC-4D47-A1C7-3B22B4ACF8D8}"/>
                </a:ext>
              </a:extLst>
            </p:cNvPr>
            <p:cNvSpPr/>
            <p:nvPr/>
          </p:nvSpPr>
          <p:spPr>
            <a:xfrm>
              <a:off x="2356409" y="5282819"/>
              <a:ext cx="950279" cy="37421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微软雅黑" panose="020B0503020204020204" pitchFamily="34" charset="-122"/>
                  <a:ea typeface="微软雅黑" panose="020B0503020204020204" pitchFamily="34" charset="-122"/>
                </a:rPr>
                <a:t>n-1</a:t>
              </a: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96" name="椭圆 95">
              <a:extLst>
                <a:ext uri="{FF2B5EF4-FFF2-40B4-BE49-F238E27FC236}">
                  <a16:creationId xmlns:a16="http://schemas.microsoft.com/office/drawing/2014/main" id="{77A07580-CF2F-42C0-9992-90A387BFD2C8}"/>
                </a:ext>
              </a:extLst>
            </p:cNvPr>
            <p:cNvSpPr/>
            <p:nvPr/>
          </p:nvSpPr>
          <p:spPr>
            <a:xfrm>
              <a:off x="3738736" y="5282819"/>
              <a:ext cx="374215" cy="37421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微软雅黑" panose="020B0503020204020204" pitchFamily="34" charset="-122"/>
                  <a:ea typeface="微软雅黑" panose="020B0503020204020204" pitchFamily="34" charset="-122"/>
                </a:rPr>
                <a:t>n</a:t>
              </a: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97" name="椭圆 96">
              <a:extLst>
                <a:ext uri="{FF2B5EF4-FFF2-40B4-BE49-F238E27FC236}">
                  <a16:creationId xmlns:a16="http://schemas.microsoft.com/office/drawing/2014/main" id="{48154639-29BD-42F3-92C8-675D1D4BAFFF}"/>
                </a:ext>
              </a:extLst>
            </p:cNvPr>
            <p:cNvSpPr/>
            <p:nvPr/>
          </p:nvSpPr>
          <p:spPr>
            <a:xfrm>
              <a:off x="4485817" y="5282819"/>
              <a:ext cx="1125127" cy="37421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微软雅黑" panose="020B0503020204020204" pitchFamily="34" charset="-122"/>
                  <a:ea typeface="微软雅黑" panose="020B0503020204020204" pitchFamily="34" charset="-122"/>
                </a:rPr>
                <a:t>n+1</a:t>
              </a:r>
              <a:endParaRPr lang="zh-CN" altLang="en-US" sz="2200" dirty="0">
                <a:solidFill>
                  <a:schemeClr val="tx1"/>
                </a:solidFill>
                <a:latin typeface="微软雅黑" panose="020B0503020204020204" pitchFamily="34" charset="-122"/>
                <a:ea typeface="微软雅黑" panose="020B0503020204020204" pitchFamily="34" charset="-122"/>
              </a:endParaRPr>
            </a:p>
          </p:txBody>
        </p:sp>
        <p:cxnSp>
          <p:nvCxnSpPr>
            <p:cNvPr id="98" name="连接符: 曲线 97">
              <a:extLst>
                <a:ext uri="{FF2B5EF4-FFF2-40B4-BE49-F238E27FC236}">
                  <a16:creationId xmlns:a16="http://schemas.microsoft.com/office/drawing/2014/main" id="{B60C35E2-9CCC-4302-A434-282E1D902397}"/>
                </a:ext>
              </a:extLst>
            </p:cNvPr>
            <p:cNvCxnSpPr>
              <a:cxnSpLocks/>
            </p:cNvCxnSpPr>
            <p:nvPr/>
          </p:nvCxnSpPr>
          <p:spPr>
            <a:xfrm rot="5400000" flipH="1" flipV="1">
              <a:off x="1095028" y="4874695"/>
              <a:ext cx="12700" cy="736737"/>
            </a:xfrm>
            <a:prstGeom prst="curvedConnector3">
              <a:avLst>
                <a:gd name="adj1" fmla="val 86083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连接符: 曲线 98">
              <a:extLst>
                <a:ext uri="{FF2B5EF4-FFF2-40B4-BE49-F238E27FC236}">
                  <a16:creationId xmlns:a16="http://schemas.microsoft.com/office/drawing/2014/main" id="{7B6AA6A5-73EF-409C-8D50-51011B35B637}"/>
                </a:ext>
              </a:extLst>
            </p:cNvPr>
            <p:cNvCxnSpPr>
              <a:cxnSpLocks/>
            </p:cNvCxnSpPr>
            <p:nvPr/>
          </p:nvCxnSpPr>
          <p:spPr>
            <a:xfrm rot="5400000" flipH="1" flipV="1">
              <a:off x="3436025" y="4894848"/>
              <a:ext cx="12700" cy="736737"/>
            </a:xfrm>
            <a:prstGeom prst="curvedConnector3">
              <a:avLst>
                <a:gd name="adj1" fmla="val 86083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连接符: 曲线 99">
              <a:extLst>
                <a:ext uri="{FF2B5EF4-FFF2-40B4-BE49-F238E27FC236}">
                  <a16:creationId xmlns:a16="http://schemas.microsoft.com/office/drawing/2014/main" id="{5A8EF54E-7140-41CE-B725-D4452E4DFB72}"/>
                </a:ext>
              </a:extLst>
            </p:cNvPr>
            <p:cNvCxnSpPr>
              <a:cxnSpLocks/>
            </p:cNvCxnSpPr>
            <p:nvPr/>
          </p:nvCxnSpPr>
          <p:spPr>
            <a:xfrm rot="5400000" flipH="1" flipV="1">
              <a:off x="4388787" y="4894848"/>
              <a:ext cx="12700" cy="736737"/>
            </a:xfrm>
            <a:prstGeom prst="curvedConnector3">
              <a:avLst>
                <a:gd name="adj1" fmla="val 86083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连接符: 曲线 101">
              <a:extLst>
                <a:ext uri="{FF2B5EF4-FFF2-40B4-BE49-F238E27FC236}">
                  <a16:creationId xmlns:a16="http://schemas.microsoft.com/office/drawing/2014/main" id="{FCE74E85-AF7C-48C4-9A44-2342B56DF162}"/>
                </a:ext>
              </a:extLst>
            </p:cNvPr>
            <p:cNvCxnSpPr>
              <a:stCxn id="94" idx="4"/>
              <a:endCxn id="93" idx="4"/>
            </p:cNvCxnSpPr>
            <p:nvPr/>
          </p:nvCxnSpPr>
          <p:spPr>
            <a:xfrm rot="5400000">
              <a:off x="1095029" y="5288666"/>
              <a:ext cx="12700" cy="736737"/>
            </a:xfrm>
            <a:prstGeom prst="curvedConnector3">
              <a:avLst>
                <a:gd name="adj1" fmla="val 96523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连接符: 曲线 102">
              <a:extLst>
                <a:ext uri="{FF2B5EF4-FFF2-40B4-BE49-F238E27FC236}">
                  <a16:creationId xmlns:a16="http://schemas.microsoft.com/office/drawing/2014/main" id="{FEF4B596-BD55-43DA-A432-059EB983421C}"/>
                </a:ext>
              </a:extLst>
            </p:cNvPr>
            <p:cNvCxnSpPr/>
            <p:nvPr/>
          </p:nvCxnSpPr>
          <p:spPr>
            <a:xfrm rot="5400000">
              <a:off x="3452683" y="5280841"/>
              <a:ext cx="12700" cy="736737"/>
            </a:xfrm>
            <a:prstGeom prst="curvedConnector3">
              <a:avLst>
                <a:gd name="adj1" fmla="val 96523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连接符: 曲线 103">
              <a:extLst>
                <a:ext uri="{FF2B5EF4-FFF2-40B4-BE49-F238E27FC236}">
                  <a16:creationId xmlns:a16="http://schemas.microsoft.com/office/drawing/2014/main" id="{5BE48DE7-64EC-4FC3-BC96-2AC4BE01A0F4}"/>
                </a:ext>
              </a:extLst>
            </p:cNvPr>
            <p:cNvCxnSpPr/>
            <p:nvPr/>
          </p:nvCxnSpPr>
          <p:spPr>
            <a:xfrm rot="5400000">
              <a:off x="4388787" y="5280841"/>
              <a:ext cx="12700" cy="736737"/>
            </a:xfrm>
            <a:prstGeom prst="curvedConnector3">
              <a:avLst>
                <a:gd name="adj1" fmla="val 96523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6" name="对象 105">
              <a:extLst>
                <a:ext uri="{FF2B5EF4-FFF2-40B4-BE49-F238E27FC236}">
                  <a16:creationId xmlns:a16="http://schemas.microsoft.com/office/drawing/2014/main" id="{DBD52299-0944-4C96-B69B-A23B4A54983F}"/>
                </a:ext>
              </a:extLst>
            </p:cNvPr>
            <p:cNvGraphicFramePr>
              <a:graphicFrameLocks noChangeAspect="1"/>
            </p:cNvGraphicFramePr>
            <p:nvPr>
              <p:extLst>
                <p:ext uri="{D42A27DB-BD31-4B8C-83A1-F6EECF244321}">
                  <p14:modId xmlns:p14="http://schemas.microsoft.com/office/powerpoint/2010/main" val="2660183194"/>
                </p:ext>
              </p:extLst>
            </p:nvPr>
          </p:nvGraphicFramePr>
          <p:xfrm>
            <a:off x="1722512" y="5341575"/>
            <a:ext cx="554864" cy="318230"/>
          </p:xfrm>
          <a:graphic>
            <a:graphicData uri="http://schemas.openxmlformats.org/presentationml/2006/ole">
              <mc:AlternateContent xmlns:mc="http://schemas.openxmlformats.org/markup-compatibility/2006">
                <mc:Choice xmlns:v="urn:schemas-microsoft-com:vml" Requires="v">
                  <p:oleObj name="Equation" r:id="rId6" imgW="177480" imgH="101520" progId="Equation.DSMT4">
                    <p:embed/>
                  </p:oleObj>
                </mc:Choice>
                <mc:Fallback>
                  <p:oleObj name="Equation" r:id="rId6" imgW="177480" imgH="101520" progId="Equation.DSMT4">
                    <p:embed/>
                    <p:pic>
                      <p:nvPicPr>
                        <p:cNvPr id="46" name="对象 45">
                          <a:extLst>
                            <a:ext uri="{FF2B5EF4-FFF2-40B4-BE49-F238E27FC236}">
                              <a16:creationId xmlns:a16="http://schemas.microsoft.com/office/drawing/2014/main" id="{15E90286-3A42-4729-8F48-CDE023C9142B}"/>
                            </a:ext>
                          </a:extLst>
                        </p:cNvPr>
                        <p:cNvPicPr>
                          <a:picLocks noChangeAspect="1" noChangeArrowheads="1"/>
                        </p:cNvPicPr>
                        <p:nvPr/>
                      </p:nvPicPr>
                      <p:blipFill>
                        <a:blip r:embed="rId7"/>
                        <a:srcRect/>
                        <a:stretch>
                          <a:fillRect/>
                        </a:stretch>
                      </p:blipFill>
                      <p:spPr bwMode="auto">
                        <a:xfrm>
                          <a:off x="1722512" y="5341575"/>
                          <a:ext cx="554864" cy="318230"/>
                        </a:xfrm>
                        <a:prstGeom prst="rect">
                          <a:avLst/>
                        </a:prstGeom>
                        <a:noFill/>
                      </p:spPr>
                    </p:pic>
                  </p:oleObj>
                </mc:Fallback>
              </mc:AlternateContent>
            </a:graphicData>
          </a:graphic>
        </p:graphicFrame>
        <p:cxnSp>
          <p:nvCxnSpPr>
            <p:cNvPr id="108" name="连接符: 曲线 107">
              <a:extLst>
                <a:ext uri="{FF2B5EF4-FFF2-40B4-BE49-F238E27FC236}">
                  <a16:creationId xmlns:a16="http://schemas.microsoft.com/office/drawing/2014/main" id="{C74203F9-5077-471E-96D3-32E45F11E21B}"/>
                </a:ext>
              </a:extLst>
            </p:cNvPr>
            <p:cNvCxnSpPr>
              <a:cxnSpLocks/>
            </p:cNvCxnSpPr>
            <p:nvPr/>
          </p:nvCxnSpPr>
          <p:spPr>
            <a:xfrm rot="5400000" flipH="1" flipV="1">
              <a:off x="1622919" y="5016446"/>
              <a:ext cx="108000" cy="379218"/>
            </a:xfrm>
            <a:prstGeom prst="curved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连接符: 曲线 108">
              <a:extLst>
                <a:ext uri="{FF2B5EF4-FFF2-40B4-BE49-F238E27FC236}">
                  <a16:creationId xmlns:a16="http://schemas.microsoft.com/office/drawing/2014/main" id="{92397504-F4A9-49CB-8E16-8C0097920F9A}"/>
                </a:ext>
              </a:extLst>
            </p:cNvPr>
            <p:cNvCxnSpPr>
              <a:cxnSpLocks/>
            </p:cNvCxnSpPr>
            <p:nvPr/>
          </p:nvCxnSpPr>
          <p:spPr>
            <a:xfrm>
              <a:off x="2064600" y="5152055"/>
              <a:ext cx="450000" cy="126000"/>
            </a:xfrm>
            <a:prstGeom prst="curvedConnector3">
              <a:avLst>
                <a:gd name="adj1" fmla="val 8494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连接符: 曲线 109">
              <a:extLst>
                <a:ext uri="{FF2B5EF4-FFF2-40B4-BE49-F238E27FC236}">
                  <a16:creationId xmlns:a16="http://schemas.microsoft.com/office/drawing/2014/main" id="{E571F821-C844-4359-B9A9-771BDC6728E3}"/>
                </a:ext>
              </a:extLst>
            </p:cNvPr>
            <p:cNvCxnSpPr>
              <a:cxnSpLocks/>
            </p:cNvCxnSpPr>
            <p:nvPr/>
          </p:nvCxnSpPr>
          <p:spPr>
            <a:xfrm rot="5400000">
              <a:off x="2253599" y="5489867"/>
              <a:ext cx="144000" cy="378000"/>
            </a:xfrm>
            <a:prstGeom prst="curved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连接符: 曲线 110">
              <a:extLst>
                <a:ext uri="{FF2B5EF4-FFF2-40B4-BE49-F238E27FC236}">
                  <a16:creationId xmlns:a16="http://schemas.microsoft.com/office/drawing/2014/main" id="{E7E74AD3-C961-47A3-AC05-DF8069E0C7ED}"/>
                </a:ext>
              </a:extLst>
            </p:cNvPr>
            <p:cNvCxnSpPr>
              <a:cxnSpLocks/>
            </p:cNvCxnSpPr>
            <p:nvPr/>
          </p:nvCxnSpPr>
          <p:spPr>
            <a:xfrm rot="10800000">
              <a:off x="1519367" y="5656111"/>
              <a:ext cx="378000" cy="108418"/>
            </a:xfrm>
            <a:prstGeom prst="curvedConnector3">
              <a:avLst>
                <a:gd name="adj1" fmla="val 8390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12" name="对象 111">
              <a:extLst>
                <a:ext uri="{FF2B5EF4-FFF2-40B4-BE49-F238E27FC236}">
                  <a16:creationId xmlns:a16="http://schemas.microsoft.com/office/drawing/2014/main" id="{055E0189-6716-4F21-91FF-A62D5E9536EC}"/>
                </a:ext>
              </a:extLst>
            </p:cNvPr>
            <p:cNvGraphicFramePr>
              <a:graphicFrameLocks noChangeAspect="1"/>
            </p:cNvGraphicFramePr>
            <p:nvPr>
              <p:extLst>
                <p:ext uri="{D42A27DB-BD31-4B8C-83A1-F6EECF244321}">
                  <p14:modId xmlns:p14="http://schemas.microsoft.com/office/powerpoint/2010/main" val="3405402494"/>
                </p:ext>
              </p:extLst>
            </p:nvPr>
          </p:nvGraphicFramePr>
          <p:xfrm>
            <a:off x="983176" y="4869160"/>
            <a:ext cx="255588" cy="323850"/>
          </p:xfrm>
          <a:graphic>
            <a:graphicData uri="http://schemas.openxmlformats.org/presentationml/2006/ole">
              <mc:AlternateContent xmlns:mc="http://schemas.openxmlformats.org/markup-compatibility/2006">
                <mc:Choice xmlns:v="urn:schemas-microsoft-com:vml" Requires="v">
                  <p:oleObj name="Equation" r:id="rId8" imgW="139680" imgH="177480" progId="Equation.DSMT4">
                    <p:embed/>
                  </p:oleObj>
                </mc:Choice>
                <mc:Fallback>
                  <p:oleObj name="Equation" r:id="rId8" imgW="139680" imgH="177480" progId="Equation.DSMT4">
                    <p:embed/>
                    <p:pic>
                      <p:nvPicPr>
                        <p:cNvPr id="72" name="对象 71">
                          <a:extLst>
                            <a:ext uri="{FF2B5EF4-FFF2-40B4-BE49-F238E27FC236}">
                              <a16:creationId xmlns:a16="http://schemas.microsoft.com/office/drawing/2014/main" id="{86F9B6EE-5A5F-43AC-8740-AE899B56B627}"/>
                            </a:ext>
                          </a:extLst>
                        </p:cNvPr>
                        <p:cNvPicPr>
                          <a:picLocks noChangeAspect="1" noChangeArrowheads="1"/>
                        </p:cNvPicPr>
                        <p:nvPr/>
                      </p:nvPicPr>
                      <p:blipFill>
                        <a:blip r:embed="rId9"/>
                        <a:srcRect/>
                        <a:stretch>
                          <a:fillRect/>
                        </a:stretch>
                      </p:blipFill>
                      <p:spPr bwMode="auto">
                        <a:xfrm>
                          <a:off x="983176" y="4869160"/>
                          <a:ext cx="255588" cy="323850"/>
                        </a:xfrm>
                        <a:prstGeom prst="rect">
                          <a:avLst/>
                        </a:prstGeom>
                        <a:noFill/>
                      </p:spPr>
                    </p:pic>
                  </p:oleObj>
                </mc:Fallback>
              </mc:AlternateContent>
            </a:graphicData>
          </a:graphic>
        </p:graphicFrame>
        <p:graphicFrame>
          <p:nvGraphicFramePr>
            <p:cNvPr id="113" name="对象 112">
              <a:extLst>
                <a:ext uri="{FF2B5EF4-FFF2-40B4-BE49-F238E27FC236}">
                  <a16:creationId xmlns:a16="http://schemas.microsoft.com/office/drawing/2014/main" id="{64DFB5FE-2390-4992-A0D2-04CA0517D5A8}"/>
                </a:ext>
              </a:extLst>
            </p:cNvPr>
            <p:cNvGraphicFramePr>
              <a:graphicFrameLocks noChangeAspect="1"/>
            </p:cNvGraphicFramePr>
            <p:nvPr>
              <p:extLst>
                <p:ext uri="{D42A27DB-BD31-4B8C-83A1-F6EECF244321}">
                  <p14:modId xmlns:p14="http://schemas.microsoft.com/office/powerpoint/2010/main" val="3892340620"/>
                </p:ext>
              </p:extLst>
            </p:nvPr>
          </p:nvGraphicFramePr>
          <p:xfrm>
            <a:off x="2042988" y="4873709"/>
            <a:ext cx="255588" cy="323850"/>
          </p:xfrm>
          <a:graphic>
            <a:graphicData uri="http://schemas.openxmlformats.org/presentationml/2006/ole">
              <mc:AlternateContent xmlns:mc="http://schemas.openxmlformats.org/markup-compatibility/2006">
                <mc:Choice xmlns:v="urn:schemas-microsoft-com:vml" Requires="v">
                  <p:oleObj name="Equation" r:id="rId10" imgW="139680" imgH="177480" progId="Equation.DSMT4">
                    <p:embed/>
                  </p:oleObj>
                </mc:Choice>
                <mc:Fallback>
                  <p:oleObj name="Equation" r:id="rId10" imgW="139680" imgH="177480" progId="Equation.DSMT4">
                    <p:embed/>
                    <p:pic>
                      <p:nvPicPr>
                        <p:cNvPr id="73" name="对象 72">
                          <a:extLst>
                            <a:ext uri="{FF2B5EF4-FFF2-40B4-BE49-F238E27FC236}">
                              <a16:creationId xmlns:a16="http://schemas.microsoft.com/office/drawing/2014/main" id="{682AAC86-368F-422F-9B94-F9DB632CFB98}"/>
                            </a:ext>
                          </a:extLst>
                        </p:cNvPr>
                        <p:cNvPicPr>
                          <a:picLocks noChangeAspect="1" noChangeArrowheads="1"/>
                        </p:cNvPicPr>
                        <p:nvPr/>
                      </p:nvPicPr>
                      <p:blipFill>
                        <a:blip r:embed="rId11"/>
                        <a:srcRect/>
                        <a:stretch>
                          <a:fillRect/>
                        </a:stretch>
                      </p:blipFill>
                      <p:spPr bwMode="auto">
                        <a:xfrm>
                          <a:off x="2042988" y="4873709"/>
                          <a:ext cx="255588" cy="323850"/>
                        </a:xfrm>
                        <a:prstGeom prst="rect">
                          <a:avLst/>
                        </a:prstGeom>
                        <a:noFill/>
                      </p:spPr>
                    </p:pic>
                  </p:oleObj>
                </mc:Fallback>
              </mc:AlternateContent>
            </a:graphicData>
          </a:graphic>
        </p:graphicFrame>
        <p:graphicFrame>
          <p:nvGraphicFramePr>
            <p:cNvPr id="114" name="对象 113">
              <a:extLst>
                <a:ext uri="{FF2B5EF4-FFF2-40B4-BE49-F238E27FC236}">
                  <a16:creationId xmlns:a16="http://schemas.microsoft.com/office/drawing/2014/main" id="{A4B81F7A-7816-4577-8FF7-C090E0FE2126}"/>
                </a:ext>
              </a:extLst>
            </p:cNvPr>
            <p:cNvGraphicFramePr>
              <a:graphicFrameLocks noChangeAspect="1"/>
            </p:cNvGraphicFramePr>
            <p:nvPr>
              <p:extLst>
                <p:ext uri="{D42A27DB-BD31-4B8C-83A1-F6EECF244321}">
                  <p14:modId xmlns:p14="http://schemas.microsoft.com/office/powerpoint/2010/main" val="2403753048"/>
                </p:ext>
              </p:extLst>
            </p:nvPr>
          </p:nvGraphicFramePr>
          <p:xfrm>
            <a:off x="3306688" y="4873709"/>
            <a:ext cx="255588" cy="323850"/>
          </p:xfrm>
          <a:graphic>
            <a:graphicData uri="http://schemas.openxmlformats.org/presentationml/2006/ole">
              <mc:AlternateContent xmlns:mc="http://schemas.openxmlformats.org/markup-compatibility/2006">
                <mc:Choice xmlns:v="urn:schemas-microsoft-com:vml" Requires="v">
                  <p:oleObj name="Equation" r:id="rId12" imgW="139680" imgH="177480" progId="Equation.DSMT4">
                    <p:embed/>
                  </p:oleObj>
                </mc:Choice>
                <mc:Fallback>
                  <p:oleObj name="Equation" r:id="rId12" imgW="139680" imgH="177480" progId="Equation.DSMT4">
                    <p:embed/>
                    <p:pic>
                      <p:nvPicPr>
                        <p:cNvPr id="74" name="对象 73">
                          <a:extLst>
                            <a:ext uri="{FF2B5EF4-FFF2-40B4-BE49-F238E27FC236}">
                              <a16:creationId xmlns:a16="http://schemas.microsoft.com/office/drawing/2014/main" id="{94DD34DB-4D76-4EF2-972E-FC52C7823B62}"/>
                            </a:ext>
                          </a:extLst>
                        </p:cNvPr>
                        <p:cNvPicPr>
                          <a:picLocks noChangeAspect="1" noChangeArrowheads="1"/>
                        </p:cNvPicPr>
                        <p:nvPr/>
                      </p:nvPicPr>
                      <p:blipFill>
                        <a:blip r:embed="rId11"/>
                        <a:srcRect/>
                        <a:stretch>
                          <a:fillRect/>
                        </a:stretch>
                      </p:blipFill>
                      <p:spPr bwMode="auto">
                        <a:xfrm>
                          <a:off x="3306688" y="4873709"/>
                          <a:ext cx="255588" cy="323850"/>
                        </a:xfrm>
                        <a:prstGeom prst="rect">
                          <a:avLst/>
                        </a:prstGeom>
                        <a:noFill/>
                      </p:spPr>
                    </p:pic>
                  </p:oleObj>
                </mc:Fallback>
              </mc:AlternateContent>
            </a:graphicData>
          </a:graphic>
        </p:graphicFrame>
        <p:graphicFrame>
          <p:nvGraphicFramePr>
            <p:cNvPr id="115" name="对象 114">
              <a:extLst>
                <a:ext uri="{FF2B5EF4-FFF2-40B4-BE49-F238E27FC236}">
                  <a16:creationId xmlns:a16="http://schemas.microsoft.com/office/drawing/2014/main" id="{5FCD6FB0-BFBD-4079-8F78-8D07EF535059}"/>
                </a:ext>
              </a:extLst>
            </p:cNvPr>
            <p:cNvGraphicFramePr>
              <a:graphicFrameLocks noChangeAspect="1"/>
            </p:cNvGraphicFramePr>
            <p:nvPr>
              <p:extLst>
                <p:ext uri="{D42A27DB-BD31-4B8C-83A1-F6EECF244321}">
                  <p14:modId xmlns:p14="http://schemas.microsoft.com/office/powerpoint/2010/main" val="2127032188"/>
                </p:ext>
              </p:extLst>
            </p:nvPr>
          </p:nvGraphicFramePr>
          <p:xfrm>
            <a:off x="4275236" y="4873709"/>
            <a:ext cx="255588" cy="323850"/>
          </p:xfrm>
          <a:graphic>
            <a:graphicData uri="http://schemas.openxmlformats.org/presentationml/2006/ole">
              <mc:AlternateContent xmlns:mc="http://schemas.openxmlformats.org/markup-compatibility/2006">
                <mc:Choice xmlns:v="urn:schemas-microsoft-com:vml" Requires="v">
                  <p:oleObj name="Equation" r:id="rId13" imgW="139680" imgH="177480" progId="Equation.DSMT4">
                    <p:embed/>
                  </p:oleObj>
                </mc:Choice>
                <mc:Fallback>
                  <p:oleObj name="Equation" r:id="rId13" imgW="139680" imgH="177480" progId="Equation.DSMT4">
                    <p:embed/>
                    <p:pic>
                      <p:nvPicPr>
                        <p:cNvPr id="75" name="对象 74">
                          <a:extLst>
                            <a:ext uri="{FF2B5EF4-FFF2-40B4-BE49-F238E27FC236}">
                              <a16:creationId xmlns:a16="http://schemas.microsoft.com/office/drawing/2014/main" id="{56EAECCA-645F-4DE3-8D87-1256469AC7A0}"/>
                            </a:ext>
                          </a:extLst>
                        </p:cNvPr>
                        <p:cNvPicPr>
                          <a:picLocks noChangeAspect="1" noChangeArrowheads="1"/>
                        </p:cNvPicPr>
                        <p:nvPr/>
                      </p:nvPicPr>
                      <p:blipFill>
                        <a:blip r:embed="rId11"/>
                        <a:srcRect/>
                        <a:stretch>
                          <a:fillRect/>
                        </a:stretch>
                      </p:blipFill>
                      <p:spPr bwMode="auto">
                        <a:xfrm>
                          <a:off x="4275236" y="4873709"/>
                          <a:ext cx="255588" cy="323850"/>
                        </a:xfrm>
                        <a:prstGeom prst="rect">
                          <a:avLst/>
                        </a:prstGeom>
                        <a:noFill/>
                      </p:spPr>
                    </p:pic>
                  </p:oleObj>
                </mc:Fallback>
              </mc:AlternateContent>
            </a:graphicData>
          </a:graphic>
        </p:graphicFrame>
        <p:graphicFrame>
          <p:nvGraphicFramePr>
            <p:cNvPr id="117" name="对象 116">
              <a:extLst>
                <a:ext uri="{FF2B5EF4-FFF2-40B4-BE49-F238E27FC236}">
                  <a16:creationId xmlns:a16="http://schemas.microsoft.com/office/drawing/2014/main" id="{BEF488C1-2ABB-41D3-931D-FB479F36F55C}"/>
                </a:ext>
              </a:extLst>
            </p:cNvPr>
            <p:cNvGraphicFramePr>
              <a:graphicFrameLocks noChangeAspect="1"/>
            </p:cNvGraphicFramePr>
            <p:nvPr>
              <p:extLst>
                <p:ext uri="{D42A27DB-BD31-4B8C-83A1-F6EECF244321}">
                  <p14:modId xmlns:p14="http://schemas.microsoft.com/office/powerpoint/2010/main" val="1415016106"/>
                </p:ext>
              </p:extLst>
            </p:nvPr>
          </p:nvGraphicFramePr>
          <p:xfrm>
            <a:off x="964344" y="5758176"/>
            <a:ext cx="279400" cy="300038"/>
          </p:xfrm>
          <a:graphic>
            <a:graphicData uri="http://schemas.openxmlformats.org/presentationml/2006/ole">
              <mc:AlternateContent xmlns:mc="http://schemas.openxmlformats.org/markup-compatibility/2006">
                <mc:Choice xmlns:v="urn:schemas-microsoft-com:vml" Requires="v">
                  <p:oleObj name="Equation" r:id="rId14" imgW="152280" imgH="164880" progId="Equation.DSMT4">
                    <p:embed/>
                  </p:oleObj>
                </mc:Choice>
                <mc:Fallback>
                  <p:oleObj name="Equation" r:id="rId14" imgW="152280" imgH="164880" progId="Equation.DSMT4">
                    <p:embed/>
                    <p:pic>
                      <p:nvPicPr>
                        <p:cNvPr id="77" name="对象 76">
                          <a:extLst>
                            <a:ext uri="{FF2B5EF4-FFF2-40B4-BE49-F238E27FC236}">
                              <a16:creationId xmlns:a16="http://schemas.microsoft.com/office/drawing/2014/main" id="{0E72B58F-C70F-43F3-B066-890A82CF6191}"/>
                            </a:ext>
                          </a:extLst>
                        </p:cNvPr>
                        <p:cNvPicPr>
                          <a:picLocks noChangeAspect="1" noChangeArrowheads="1"/>
                        </p:cNvPicPr>
                        <p:nvPr/>
                      </p:nvPicPr>
                      <p:blipFill>
                        <a:blip r:embed="rId15"/>
                        <a:srcRect/>
                        <a:stretch>
                          <a:fillRect/>
                        </a:stretch>
                      </p:blipFill>
                      <p:spPr bwMode="auto">
                        <a:xfrm>
                          <a:off x="964344" y="5758176"/>
                          <a:ext cx="279400" cy="300038"/>
                        </a:xfrm>
                        <a:prstGeom prst="rect">
                          <a:avLst/>
                        </a:prstGeom>
                        <a:noFill/>
                      </p:spPr>
                    </p:pic>
                  </p:oleObj>
                </mc:Fallback>
              </mc:AlternateContent>
            </a:graphicData>
          </a:graphic>
        </p:graphicFrame>
        <p:graphicFrame>
          <p:nvGraphicFramePr>
            <p:cNvPr id="118" name="对象 117">
              <a:extLst>
                <a:ext uri="{FF2B5EF4-FFF2-40B4-BE49-F238E27FC236}">
                  <a16:creationId xmlns:a16="http://schemas.microsoft.com/office/drawing/2014/main" id="{5E3766F2-74F0-4778-A6EC-371CA241EB79}"/>
                </a:ext>
              </a:extLst>
            </p:cNvPr>
            <p:cNvGraphicFramePr>
              <a:graphicFrameLocks noChangeAspect="1"/>
            </p:cNvGraphicFramePr>
            <p:nvPr>
              <p:extLst>
                <p:ext uri="{D42A27DB-BD31-4B8C-83A1-F6EECF244321}">
                  <p14:modId xmlns:p14="http://schemas.microsoft.com/office/powerpoint/2010/main" val="1020484716"/>
                </p:ext>
              </p:extLst>
            </p:nvPr>
          </p:nvGraphicFramePr>
          <p:xfrm>
            <a:off x="2024794" y="5762939"/>
            <a:ext cx="279400" cy="300037"/>
          </p:xfrm>
          <a:graphic>
            <a:graphicData uri="http://schemas.openxmlformats.org/presentationml/2006/ole">
              <mc:AlternateContent xmlns:mc="http://schemas.openxmlformats.org/markup-compatibility/2006">
                <mc:Choice xmlns:v="urn:schemas-microsoft-com:vml" Requires="v">
                  <p:oleObj name="Equation" r:id="rId16" imgW="152280" imgH="164880" progId="Equation.DSMT4">
                    <p:embed/>
                  </p:oleObj>
                </mc:Choice>
                <mc:Fallback>
                  <p:oleObj name="Equation" r:id="rId16" imgW="152280" imgH="164880" progId="Equation.DSMT4">
                    <p:embed/>
                    <p:pic>
                      <p:nvPicPr>
                        <p:cNvPr id="78" name="对象 77">
                          <a:extLst>
                            <a:ext uri="{FF2B5EF4-FFF2-40B4-BE49-F238E27FC236}">
                              <a16:creationId xmlns:a16="http://schemas.microsoft.com/office/drawing/2014/main" id="{0483FE4C-4FB0-479F-8E2D-10C89FBD29B8}"/>
                            </a:ext>
                          </a:extLst>
                        </p:cNvPr>
                        <p:cNvPicPr>
                          <a:picLocks noChangeAspect="1" noChangeArrowheads="1"/>
                        </p:cNvPicPr>
                        <p:nvPr/>
                      </p:nvPicPr>
                      <p:blipFill>
                        <a:blip r:embed="rId17"/>
                        <a:srcRect/>
                        <a:stretch>
                          <a:fillRect/>
                        </a:stretch>
                      </p:blipFill>
                      <p:spPr bwMode="auto">
                        <a:xfrm>
                          <a:off x="2024794" y="5762939"/>
                          <a:ext cx="279400" cy="300037"/>
                        </a:xfrm>
                        <a:prstGeom prst="rect">
                          <a:avLst/>
                        </a:prstGeom>
                        <a:noFill/>
                      </p:spPr>
                    </p:pic>
                  </p:oleObj>
                </mc:Fallback>
              </mc:AlternateContent>
            </a:graphicData>
          </a:graphic>
        </p:graphicFrame>
        <p:graphicFrame>
          <p:nvGraphicFramePr>
            <p:cNvPr id="119" name="对象 118">
              <a:extLst>
                <a:ext uri="{FF2B5EF4-FFF2-40B4-BE49-F238E27FC236}">
                  <a16:creationId xmlns:a16="http://schemas.microsoft.com/office/drawing/2014/main" id="{8302C6C3-8DE3-4862-BA8E-B2E6F4B8DFAA}"/>
                </a:ext>
              </a:extLst>
            </p:cNvPr>
            <p:cNvGraphicFramePr>
              <a:graphicFrameLocks noChangeAspect="1"/>
            </p:cNvGraphicFramePr>
            <p:nvPr>
              <p:extLst>
                <p:ext uri="{D42A27DB-BD31-4B8C-83A1-F6EECF244321}">
                  <p14:modId xmlns:p14="http://schemas.microsoft.com/office/powerpoint/2010/main" val="1460965358"/>
                </p:ext>
              </p:extLst>
            </p:nvPr>
          </p:nvGraphicFramePr>
          <p:xfrm>
            <a:off x="3288444" y="5762939"/>
            <a:ext cx="277813" cy="300037"/>
          </p:xfrm>
          <a:graphic>
            <a:graphicData uri="http://schemas.openxmlformats.org/presentationml/2006/ole">
              <mc:AlternateContent xmlns:mc="http://schemas.openxmlformats.org/markup-compatibility/2006">
                <mc:Choice xmlns:v="urn:schemas-microsoft-com:vml" Requires="v">
                  <p:oleObj name="Equation" r:id="rId18" imgW="152280" imgH="164880" progId="Equation.DSMT4">
                    <p:embed/>
                  </p:oleObj>
                </mc:Choice>
                <mc:Fallback>
                  <p:oleObj name="Equation" r:id="rId18" imgW="152280" imgH="164880" progId="Equation.DSMT4">
                    <p:embed/>
                    <p:pic>
                      <p:nvPicPr>
                        <p:cNvPr id="79" name="对象 78">
                          <a:extLst>
                            <a:ext uri="{FF2B5EF4-FFF2-40B4-BE49-F238E27FC236}">
                              <a16:creationId xmlns:a16="http://schemas.microsoft.com/office/drawing/2014/main" id="{E3A05178-0C4E-4E40-824F-7BB18C7F8C5B}"/>
                            </a:ext>
                          </a:extLst>
                        </p:cNvPr>
                        <p:cNvPicPr>
                          <a:picLocks noChangeAspect="1" noChangeArrowheads="1"/>
                        </p:cNvPicPr>
                        <p:nvPr/>
                      </p:nvPicPr>
                      <p:blipFill>
                        <a:blip r:embed="rId19"/>
                        <a:srcRect/>
                        <a:stretch>
                          <a:fillRect/>
                        </a:stretch>
                      </p:blipFill>
                      <p:spPr bwMode="auto">
                        <a:xfrm>
                          <a:off x="3288444" y="5762939"/>
                          <a:ext cx="277813" cy="300037"/>
                        </a:xfrm>
                        <a:prstGeom prst="rect">
                          <a:avLst/>
                        </a:prstGeom>
                        <a:noFill/>
                      </p:spPr>
                    </p:pic>
                  </p:oleObj>
                </mc:Fallback>
              </mc:AlternateContent>
            </a:graphicData>
          </a:graphic>
        </p:graphicFrame>
        <p:graphicFrame>
          <p:nvGraphicFramePr>
            <p:cNvPr id="120" name="对象 119">
              <a:extLst>
                <a:ext uri="{FF2B5EF4-FFF2-40B4-BE49-F238E27FC236}">
                  <a16:creationId xmlns:a16="http://schemas.microsoft.com/office/drawing/2014/main" id="{29473A53-7E6C-4834-BED4-9BE4FB2D607D}"/>
                </a:ext>
              </a:extLst>
            </p:cNvPr>
            <p:cNvGraphicFramePr>
              <a:graphicFrameLocks noChangeAspect="1"/>
            </p:cNvGraphicFramePr>
            <p:nvPr>
              <p:extLst>
                <p:ext uri="{D42A27DB-BD31-4B8C-83A1-F6EECF244321}">
                  <p14:modId xmlns:p14="http://schemas.microsoft.com/office/powerpoint/2010/main" val="1182315613"/>
                </p:ext>
              </p:extLst>
            </p:nvPr>
          </p:nvGraphicFramePr>
          <p:xfrm>
            <a:off x="4256819" y="5762939"/>
            <a:ext cx="279400" cy="300037"/>
          </p:xfrm>
          <a:graphic>
            <a:graphicData uri="http://schemas.openxmlformats.org/presentationml/2006/ole">
              <mc:AlternateContent xmlns:mc="http://schemas.openxmlformats.org/markup-compatibility/2006">
                <mc:Choice xmlns:v="urn:schemas-microsoft-com:vml" Requires="v">
                  <p:oleObj name="Equation" r:id="rId20" imgW="152280" imgH="164880" progId="Equation.DSMT4">
                    <p:embed/>
                  </p:oleObj>
                </mc:Choice>
                <mc:Fallback>
                  <p:oleObj name="Equation" r:id="rId20" imgW="152280" imgH="164880" progId="Equation.DSMT4">
                    <p:embed/>
                    <p:pic>
                      <p:nvPicPr>
                        <p:cNvPr id="80" name="对象 79">
                          <a:extLst>
                            <a:ext uri="{FF2B5EF4-FFF2-40B4-BE49-F238E27FC236}">
                              <a16:creationId xmlns:a16="http://schemas.microsoft.com/office/drawing/2014/main" id="{629EC442-30D8-4091-B682-61E146F0C81D}"/>
                            </a:ext>
                          </a:extLst>
                        </p:cNvPr>
                        <p:cNvPicPr>
                          <a:picLocks noChangeAspect="1" noChangeArrowheads="1"/>
                        </p:cNvPicPr>
                        <p:nvPr/>
                      </p:nvPicPr>
                      <p:blipFill>
                        <a:blip r:embed="rId21"/>
                        <a:srcRect/>
                        <a:stretch>
                          <a:fillRect/>
                        </a:stretch>
                      </p:blipFill>
                      <p:spPr bwMode="auto">
                        <a:xfrm>
                          <a:off x="4256819" y="5762939"/>
                          <a:ext cx="279400" cy="300037"/>
                        </a:xfrm>
                        <a:prstGeom prst="rect">
                          <a:avLst/>
                        </a:prstGeom>
                        <a:noFill/>
                      </p:spPr>
                    </p:pic>
                  </p:oleObj>
                </mc:Fallback>
              </mc:AlternateContent>
            </a:graphicData>
          </a:graphic>
        </p:graphicFrame>
        <p:sp>
          <p:nvSpPr>
            <p:cNvPr id="123" name="椭圆 122">
              <a:extLst>
                <a:ext uri="{FF2B5EF4-FFF2-40B4-BE49-F238E27FC236}">
                  <a16:creationId xmlns:a16="http://schemas.microsoft.com/office/drawing/2014/main" id="{351FA2CD-26DE-4EFA-B096-23B7E6D73044}"/>
                </a:ext>
              </a:extLst>
            </p:cNvPr>
            <p:cNvSpPr/>
            <p:nvPr/>
          </p:nvSpPr>
          <p:spPr>
            <a:xfrm>
              <a:off x="7654169" y="5278270"/>
              <a:ext cx="374215" cy="37421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微软雅黑" panose="020B0503020204020204" pitchFamily="34" charset="-122"/>
                  <a:ea typeface="微软雅黑" panose="020B0503020204020204" pitchFamily="34" charset="-122"/>
                </a:rPr>
                <a:t>N</a:t>
              </a: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124" name="椭圆 123">
              <a:extLst>
                <a:ext uri="{FF2B5EF4-FFF2-40B4-BE49-F238E27FC236}">
                  <a16:creationId xmlns:a16="http://schemas.microsoft.com/office/drawing/2014/main" id="{7FED187F-6F80-4A73-BD12-ECDE70DDCF64}"/>
                </a:ext>
              </a:extLst>
            </p:cNvPr>
            <p:cNvSpPr/>
            <p:nvPr/>
          </p:nvSpPr>
          <p:spPr>
            <a:xfrm>
              <a:off x="6156176" y="5278270"/>
              <a:ext cx="1125127" cy="37421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微软雅黑" panose="020B0503020204020204" pitchFamily="34" charset="-122"/>
                  <a:ea typeface="微软雅黑" panose="020B0503020204020204" pitchFamily="34" charset="-122"/>
                </a:rPr>
                <a:t>N-1</a:t>
              </a:r>
              <a:endParaRPr lang="zh-CN" altLang="en-US" sz="2200" dirty="0">
                <a:solidFill>
                  <a:schemeClr val="tx1"/>
                </a:solidFill>
                <a:latin typeface="微软雅黑" panose="020B0503020204020204" pitchFamily="34" charset="-122"/>
                <a:ea typeface="微软雅黑" panose="020B0503020204020204" pitchFamily="34" charset="-122"/>
              </a:endParaRPr>
            </a:p>
          </p:txBody>
        </p:sp>
        <p:cxnSp>
          <p:nvCxnSpPr>
            <p:cNvPr id="125" name="连接符: 曲线 124">
              <a:extLst>
                <a:ext uri="{FF2B5EF4-FFF2-40B4-BE49-F238E27FC236}">
                  <a16:creationId xmlns:a16="http://schemas.microsoft.com/office/drawing/2014/main" id="{D855EC3C-E094-4F6A-AA52-590E092790C7}"/>
                </a:ext>
              </a:extLst>
            </p:cNvPr>
            <p:cNvCxnSpPr>
              <a:cxnSpLocks/>
            </p:cNvCxnSpPr>
            <p:nvPr/>
          </p:nvCxnSpPr>
          <p:spPr>
            <a:xfrm rot="5400000" flipH="1" flipV="1">
              <a:off x="7382291" y="4890299"/>
              <a:ext cx="12700" cy="736737"/>
            </a:xfrm>
            <a:prstGeom prst="curvedConnector3">
              <a:avLst>
                <a:gd name="adj1" fmla="val 86083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连接符: 曲线 125">
              <a:extLst>
                <a:ext uri="{FF2B5EF4-FFF2-40B4-BE49-F238E27FC236}">
                  <a16:creationId xmlns:a16="http://schemas.microsoft.com/office/drawing/2014/main" id="{E0054621-8B4D-4809-A263-D334DB4D032D}"/>
                </a:ext>
              </a:extLst>
            </p:cNvPr>
            <p:cNvCxnSpPr/>
            <p:nvPr/>
          </p:nvCxnSpPr>
          <p:spPr>
            <a:xfrm rot="5400000">
              <a:off x="7382291" y="5276292"/>
              <a:ext cx="12700" cy="736737"/>
            </a:xfrm>
            <a:prstGeom prst="curvedConnector3">
              <a:avLst>
                <a:gd name="adj1" fmla="val 96523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27" name="对象 126">
              <a:extLst>
                <a:ext uri="{FF2B5EF4-FFF2-40B4-BE49-F238E27FC236}">
                  <a16:creationId xmlns:a16="http://schemas.microsoft.com/office/drawing/2014/main" id="{E50639E8-87E5-425C-AEDA-FD0B9B30A858}"/>
                </a:ext>
              </a:extLst>
            </p:cNvPr>
            <p:cNvGraphicFramePr>
              <a:graphicFrameLocks noChangeAspect="1"/>
            </p:cNvGraphicFramePr>
            <p:nvPr>
              <p:extLst>
                <p:ext uri="{D42A27DB-BD31-4B8C-83A1-F6EECF244321}">
                  <p14:modId xmlns:p14="http://schemas.microsoft.com/office/powerpoint/2010/main" val="95665412"/>
                </p:ext>
              </p:extLst>
            </p:nvPr>
          </p:nvGraphicFramePr>
          <p:xfrm>
            <a:off x="7268740" y="4869160"/>
            <a:ext cx="255588" cy="323850"/>
          </p:xfrm>
          <a:graphic>
            <a:graphicData uri="http://schemas.openxmlformats.org/presentationml/2006/ole">
              <mc:AlternateContent xmlns:mc="http://schemas.openxmlformats.org/markup-compatibility/2006">
                <mc:Choice xmlns:v="urn:schemas-microsoft-com:vml" Requires="v">
                  <p:oleObj name="Equation" r:id="rId22" imgW="139680" imgH="177480" progId="Equation.DSMT4">
                    <p:embed/>
                  </p:oleObj>
                </mc:Choice>
                <mc:Fallback>
                  <p:oleObj name="Equation" r:id="rId22" imgW="139680" imgH="177480" progId="Equation.DSMT4">
                    <p:embed/>
                    <p:pic>
                      <p:nvPicPr>
                        <p:cNvPr id="115" name="对象 114">
                          <a:extLst>
                            <a:ext uri="{FF2B5EF4-FFF2-40B4-BE49-F238E27FC236}">
                              <a16:creationId xmlns:a16="http://schemas.microsoft.com/office/drawing/2014/main" id="{5FCD6FB0-BFBD-4079-8F78-8D07EF535059}"/>
                            </a:ext>
                          </a:extLst>
                        </p:cNvPr>
                        <p:cNvPicPr>
                          <a:picLocks noChangeAspect="1" noChangeArrowheads="1"/>
                        </p:cNvPicPr>
                        <p:nvPr/>
                      </p:nvPicPr>
                      <p:blipFill>
                        <a:blip r:embed="rId11"/>
                        <a:srcRect/>
                        <a:stretch>
                          <a:fillRect/>
                        </a:stretch>
                      </p:blipFill>
                      <p:spPr bwMode="auto">
                        <a:xfrm>
                          <a:off x="7268740" y="4869160"/>
                          <a:ext cx="255588" cy="323850"/>
                        </a:xfrm>
                        <a:prstGeom prst="rect">
                          <a:avLst/>
                        </a:prstGeom>
                        <a:noFill/>
                      </p:spPr>
                    </p:pic>
                  </p:oleObj>
                </mc:Fallback>
              </mc:AlternateContent>
            </a:graphicData>
          </a:graphic>
        </p:graphicFrame>
        <p:graphicFrame>
          <p:nvGraphicFramePr>
            <p:cNvPr id="128" name="对象 127">
              <a:extLst>
                <a:ext uri="{FF2B5EF4-FFF2-40B4-BE49-F238E27FC236}">
                  <a16:creationId xmlns:a16="http://schemas.microsoft.com/office/drawing/2014/main" id="{D623B276-8796-4D88-AA1B-FC6D68F3CB26}"/>
                </a:ext>
              </a:extLst>
            </p:cNvPr>
            <p:cNvGraphicFramePr>
              <a:graphicFrameLocks noChangeAspect="1"/>
            </p:cNvGraphicFramePr>
            <p:nvPr>
              <p:extLst>
                <p:ext uri="{D42A27DB-BD31-4B8C-83A1-F6EECF244321}">
                  <p14:modId xmlns:p14="http://schemas.microsoft.com/office/powerpoint/2010/main" val="3630965028"/>
                </p:ext>
              </p:extLst>
            </p:nvPr>
          </p:nvGraphicFramePr>
          <p:xfrm>
            <a:off x="7250323" y="5758390"/>
            <a:ext cx="279400" cy="300037"/>
          </p:xfrm>
          <a:graphic>
            <a:graphicData uri="http://schemas.openxmlformats.org/presentationml/2006/ole">
              <mc:AlternateContent xmlns:mc="http://schemas.openxmlformats.org/markup-compatibility/2006">
                <mc:Choice xmlns:v="urn:schemas-microsoft-com:vml" Requires="v">
                  <p:oleObj name="Equation" r:id="rId23" imgW="152280" imgH="164880" progId="Equation.DSMT4">
                    <p:embed/>
                  </p:oleObj>
                </mc:Choice>
                <mc:Fallback>
                  <p:oleObj name="Equation" r:id="rId23" imgW="152280" imgH="164880" progId="Equation.DSMT4">
                    <p:embed/>
                    <p:pic>
                      <p:nvPicPr>
                        <p:cNvPr id="120" name="对象 119">
                          <a:extLst>
                            <a:ext uri="{FF2B5EF4-FFF2-40B4-BE49-F238E27FC236}">
                              <a16:creationId xmlns:a16="http://schemas.microsoft.com/office/drawing/2014/main" id="{29473A53-7E6C-4834-BED4-9BE4FB2D607D}"/>
                            </a:ext>
                          </a:extLst>
                        </p:cNvPr>
                        <p:cNvPicPr>
                          <a:picLocks noChangeAspect="1" noChangeArrowheads="1"/>
                        </p:cNvPicPr>
                        <p:nvPr/>
                      </p:nvPicPr>
                      <p:blipFill>
                        <a:blip r:embed="rId21"/>
                        <a:srcRect/>
                        <a:stretch>
                          <a:fillRect/>
                        </a:stretch>
                      </p:blipFill>
                      <p:spPr bwMode="auto">
                        <a:xfrm>
                          <a:off x="7250323" y="5758390"/>
                          <a:ext cx="279400" cy="300037"/>
                        </a:xfrm>
                        <a:prstGeom prst="rect">
                          <a:avLst/>
                        </a:prstGeom>
                        <a:noFill/>
                      </p:spPr>
                    </p:pic>
                  </p:oleObj>
                </mc:Fallback>
              </mc:AlternateContent>
            </a:graphicData>
          </a:graphic>
        </p:graphicFrame>
        <p:graphicFrame>
          <p:nvGraphicFramePr>
            <p:cNvPr id="129" name="对象 128">
              <a:extLst>
                <a:ext uri="{FF2B5EF4-FFF2-40B4-BE49-F238E27FC236}">
                  <a16:creationId xmlns:a16="http://schemas.microsoft.com/office/drawing/2014/main" id="{A45609D9-DB80-4421-B791-624BCB8047AA}"/>
                </a:ext>
              </a:extLst>
            </p:cNvPr>
            <p:cNvGraphicFramePr>
              <a:graphicFrameLocks noChangeAspect="1"/>
            </p:cNvGraphicFramePr>
            <p:nvPr>
              <p:extLst>
                <p:ext uri="{D42A27DB-BD31-4B8C-83A1-F6EECF244321}">
                  <p14:modId xmlns:p14="http://schemas.microsoft.com/office/powerpoint/2010/main" val="1439985005"/>
                </p:ext>
              </p:extLst>
            </p:nvPr>
          </p:nvGraphicFramePr>
          <p:xfrm>
            <a:off x="5601312" y="5337026"/>
            <a:ext cx="554864" cy="318230"/>
          </p:xfrm>
          <a:graphic>
            <a:graphicData uri="http://schemas.openxmlformats.org/presentationml/2006/ole">
              <mc:AlternateContent xmlns:mc="http://schemas.openxmlformats.org/markup-compatibility/2006">
                <mc:Choice xmlns:v="urn:schemas-microsoft-com:vml" Requires="v">
                  <p:oleObj name="Equation" r:id="rId24" imgW="177480" imgH="101520" progId="Equation.DSMT4">
                    <p:embed/>
                  </p:oleObj>
                </mc:Choice>
                <mc:Fallback>
                  <p:oleObj name="Equation" r:id="rId24" imgW="177480" imgH="101520" progId="Equation.DSMT4">
                    <p:embed/>
                    <p:pic>
                      <p:nvPicPr>
                        <p:cNvPr id="106" name="对象 105">
                          <a:extLst>
                            <a:ext uri="{FF2B5EF4-FFF2-40B4-BE49-F238E27FC236}">
                              <a16:creationId xmlns:a16="http://schemas.microsoft.com/office/drawing/2014/main" id="{DBD52299-0944-4C96-B69B-A23B4A54983F}"/>
                            </a:ext>
                          </a:extLst>
                        </p:cNvPr>
                        <p:cNvPicPr>
                          <a:picLocks noChangeAspect="1" noChangeArrowheads="1"/>
                        </p:cNvPicPr>
                        <p:nvPr/>
                      </p:nvPicPr>
                      <p:blipFill>
                        <a:blip r:embed="rId7"/>
                        <a:srcRect/>
                        <a:stretch>
                          <a:fillRect/>
                        </a:stretch>
                      </p:blipFill>
                      <p:spPr bwMode="auto">
                        <a:xfrm>
                          <a:off x="5601312" y="5337026"/>
                          <a:ext cx="554864" cy="318230"/>
                        </a:xfrm>
                        <a:prstGeom prst="rect">
                          <a:avLst/>
                        </a:prstGeom>
                        <a:noFill/>
                      </p:spPr>
                    </p:pic>
                  </p:oleObj>
                </mc:Fallback>
              </mc:AlternateContent>
            </a:graphicData>
          </a:graphic>
        </p:graphicFrame>
        <p:cxnSp>
          <p:nvCxnSpPr>
            <p:cNvPr id="130" name="连接符: 曲线 129">
              <a:extLst>
                <a:ext uri="{FF2B5EF4-FFF2-40B4-BE49-F238E27FC236}">
                  <a16:creationId xmlns:a16="http://schemas.microsoft.com/office/drawing/2014/main" id="{2543E19E-937B-4DFC-B2DB-681D4035530E}"/>
                </a:ext>
              </a:extLst>
            </p:cNvPr>
            <p:cNvCxnSpPr>
              <a:cxnSpLocks/>
            </p:cNvCxnSpPr>
            <p:nvPr/>
          </p:nvCxnSpPr>
          <p:spPr>
            <a:xfrm rot="5400000" flipH="1" flipV="1">
              <a:off x="5427689" y="5011897"/>
              <a:ext cx="108000" cy="379218"/>
            </a:xfrm>
            <a:prstGeom prst="curved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连接符: 曲线 130">
              <a:extLst>
                <a:ext uri="{FF2B5EF4-FFF2-40B4-BE49-F238E27FC236}">
                  <a16:creationId xmlns:a16="http://schemas.microsoft.com/office/drawing/2014/main" id="{AEED0DA3-4842-47A0-9E34-FD4E73531A2C}"/>
                </a:ext>
              </a:extLst>
            </p:cNvPr>
            <p:cNvCxnSpPr>
              <a:cxnSpLocks/>
            </p:cNvCxnSpPr>
            <p:nvPr/>
          </p:nvCxnSpPr>
          <p:spPr>
            <a:xfrm>
              <a:off x="5869370" y="5147506"/>
              <a:ext cx="450000" cy="126000"/>
            </a:xfrm>
            <a:prstGeom prst="curvedConnector3">
              <a:avLst>
                <a:gd name="adj1" fmla="val 8494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连接符: 曲线 131">
              <a:extLst>
                <a:ext uri="{FF2B5EF4-FFF2-40B4-BE49-F238E27FC236}">
                  <a16:creationId xmlns:a16="http://schemas.microsoft.com/office/drawing/2014/main" id="{5C6FD352-39DD-4B88-8378-81390D107C0F}"/>
                </a:ext>
              </a:extLst>
            </p:cNvPr>
            <p:cNvCxnSpPr>
              <a:cxnSpLocks/>
            </p:cNvCxnSpPr>
            <p:nvPr/>
          </p:nvCxnSpPr>
          <p:spPr>
            <a:xfrm rot="5400000">
              <a:off x="6058369" y="5485318"/>
              <a:ext cx="144000" cy="378000"/>
            </a:xfrm>
            <a:prstGeom prst="curved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连接符: 曲线 132">
              <a:extLst>
                <a:ext uri="{FF2B5EF4-FFF2-40B4-BE49-F238E27FC236}">
                  <a16:creationId xmlns:a16="http://schemas.microsoft.com/office/drawing/2014/main" id="{6AA25FAD-AE24-44A1-B6AE-82F61597DED1}"/>
                </a:ext>
              </a:extLst>
            </p:cNvPr>
            <p:cNvCxnSpPr>
              <a:cxnSpLocks/>
            </p:cNvCxnSpPr>
            <p:nvPr/>
          </p:nvCxnSpPr>
          <p:spPr>
            <a:xfrm rot="10800000">
              <a:off x="5324137" y="5651562"/>
              <a:ext cx="378000" cy="108418"/>
            </a:xfrm>
            <a:prstGeom prst="curvedConnector3">
              <a:avLst>
                <a:gd name="adj1" fmla="val 8390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4" name="对象 133">
              <a:extLst>
                <a:ext uri="{FF2B5EF4-FFF2-40B4-BE49-F238E27FC236}">
                  <a16:creationId xmlns:a16="http://schemas.microsoft.com/office/drawing/2014/main" id="{01FD6150-3486-4926-81EF-E217948FE426}"/>
                </a:ext>
              </a:extLst>
            </p:cNvPr>
            <p:cNvGraphicFramePr>
              <a:graphicFrameLocks noChangeAspect="1"/>
            </p:cNvGraphicFramePr>
            <p:nvPr>
              <p:extLst>
                <p:ext uri="{D42A27DB-BD31-4B8C-83A1-F6EECF244321}">
                  <p14:modId xmlns:p14="http://schemas.microsoft.com/office/powerpoint/2010/main" val="373582055"/>
                </p:ext>
              </p:extLst>
            </p:nvPr>
          </p:nvGraphicFramePr>
          <p:xfrm>
            <a:off x="5847758" y="4869160"/>
            <a:ext cx="255588" cy="323850"/>
          </p:xfrm>
          <a:graphic>
            <a:graphicData uri="http://schemas.openxmlformats.org/presentationml/2006/ole">
              <mc:AlternateContent xmlns:mc="http://schemas.openxmlformats.org/markup-compatibility/2006">
                <mc:Choice xmlns:v="urn:schemas-microsoft-com:vml" Requires="v">
                  <p:oleObj name="Equation" r:id="rId25" imgW="139680" imgH="177480" progId="Equation.DSMT4">
                    <p:embed/>
                  </p:oleObj>
                </mc:Choice>
                <mc:Fallback>
                  <p:oleObj name="Equation" r:id="rId25" imgW="139680" imgH="177480" progId="Equation.DSMT4">
                    <p:embed/>
                    <p:pic>
                      <p:nvPicPr>
                        <p:cNvPr id="113" name="对象 112">
                          <a:extLst>
                            <a:ext uri="{FF2B5EF4-FFF2-40B4-BE49-F238E27FC236}">
                              <a16:creationId xmlns:a16="http://schemas.microsoft.com/office/drawing/2014/main" id="{64DFB5FE-2390-4992-A0D2-04CA0517D5A8}"/>
                            </a:ext>
                          </a:extLst>
                        </p:cNvPr>
                        <p:cNvPicPr>
                          <a:picLocks noChangeAspect="1" noChangeArrowheads="1"/>
                        </p:cNvPicPr>
                        <p:nvPr/>
                      </p:nvPicPr>
                      <p:blipFill>
                        <a:blip r:embed="rId11"/>
                        <a:srcRect/>
                        <a:stretch>
                          <a:fillRect/>
                        </a:stretch>
                      </p:blipFill>
                      <p:spPr bwMode="auto">
                        <a:xfrm>
                          <a:off x="5847758" y="4869160"/>
                          <a:ext cx="255588" cy="323850"/>
                        </a:xfrm>
                        <a:prstGeom prst="rect">
                          <a:avLst/>
                        </a:prstGeom>
                        <a:noFill/>
                      </p:spPr>
                    </p:pic>
                  </p:oleObj>
                </mc:Fallback>
              </mc:AlternateContent>
            </a:graphicData>
          </a:graphic>
        </p:graphicFrame>
        <p:graphicFrame>
          <p:nvGraphicFramePr>
            <p:cNvPr id="135" name="对象 134">
              <a:extLst>
                <a:ext uri="{FF2B5EF4-FFF2-40B4-BE49-F238E27FC236}">
                  <a16:creationId xmlns:a16="http://schemas.microsoft.com/office/drawing/2014/main" id="{56B985F4-54D4-475D-A911-4550182CC2F1}"/>
                </a:ext>
              </a:extLst>
            </p:cNvPr>
            <p:cNvGraphicFramePr>
              <a:graphicFrameLocks noChangeAspect="1"/>
            </p:cNvGraphicFramePr>
            <p:nvPr>
              <p:extLst>
                <p:ext uri="{D42A27DB-BD31-4B8C-83A1-F6EECF244321}">
                  <p14:modId xmlns:p14="http://schemas.microsoft.com/office/powerpoint/2010/main" val="3599522716"/>
                </p:ext>
              </p:extLst>
            </p:nvPr>
          </p:nvGraphicFramePr>
          <p:xfrm>
            <a:off x="5829564" y="5758390"/>
            <a:ext cx="279400" cy="300037"/>
          </p:xfrm>
          <a:graphic>
            <a:graphicData uri="http://schemas.openxmlformats.org/presentationml/2006/ole">
              <mc:AlternateContent xmlns:mc="http://schemas.openxmlformats.org/markup-compatibility/2006">
                <mc:Choice xmlns:v="urn:schemas-microsoft-com:vml" Requires="v">
                  <p:oleObj name="Equation" r:id="rId26" imgW="152280" imgH="164880" progId="Equation.DSMT4">
                    <p:embed/>
                  </p:oleObj>
                </mc:Choice>
                <mc:Fallback>
                  <p:oleObj name="Equation" r:id="rId26" imgW="152280" imgH="164880" progId="Equation.DSMT4">
                    <p:embed/>
                    <p:pic>
                      <p:nvPicPr>
                        <p:cNvPr id="118" name="对象 117">
                          <a:extLst>
                            <a:ext uri="{FF2B5EF4-FFF2-40B4-BE49-F238E27FC236}">
                              <a16:creationId xmlns:a16="http://schemas.microsoft.com/office/drawing/2014/main" id="{5E3766F2-74F0-4778-A6EC-371CA241EB79}"/>
                            </a:ext>
                          </a:extLst>
                        </p:cNvPr>
                        <p:cNvPicPr>
                          <a:picLocks noChangeAspect="1" noChangeArrowheads="1"/>
                        </p:cNvPicPr>
                        <p:nvPr/>
                      </p:nvPicPr>
                      <p:blipFill>
                        <a:blip r:embed="rId17"/>
                        <a:srcRect/>
                        <a:stretch>
                          <a:fillRect/>
                        </a:stretch>
                      </p:blipFill>
                      <p:spPr bwMode="auto">
                        <a:xfrm>
                          <a:off x="5829564" y="5758390"/>
                          <a:ext cx="279400" cy="300037"/>
                        </a:xfrm>
                        <a:prstGeom prst="rect">
                          <a:avLst/>
                        </a:prstGeom>
                        <a:noFill/>
                      </p:spPr>
                    </p:pic>
                  </p:oleObj>
                </mc:Fallback>
              </mc:AlternateContent>
            </a:graphicData>
          </a:graphic>
        </p:graphicFrame>
      </p:grpSp>
      <p:sp>
        <p:nvSpPr>
          <p:cNvPr id="2" name="页脚占位符 1">
            <a:extLst>
              <a:ext uri="{FF2B5EF4-FFF2-40B4-BE49-F238E27FC236}">
                <a16:creationId xmlns:a16="http://schemas.microsoft.com/office/drawing/2014/main" id="{C1566670-1378-4AA1-8698-58CA5DBC19A6}"/>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830740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9C329D7C-9105-4060-992E-42F16EFA0D4F}" type="datetime1">
              <a:rPr lang="zh-CN" altLang="en-US" smtClean="0"/>
              <a:t>2022/11/23</a:t>
            </a:fld>
            <a:endParaRPr lang="zh-CN" altLang="en-US"/>
          </a:p>
        </p:txBody>
      </p:sp>
      <p:sp>
        <p:nvSpPr>
          <p:cNvPr id="8" name="Rectangle 6">
            <a:extLst>
              <a:ext uri="{FF2B5EF4-FFF2-40B4-BE49-F238E27FC236}">
                <a16:creationId xmlns:a16="http://schemas.microsoft.com/office/drawing/2014/main" id="{55B0A396-6090-4F7E-95CE-6118D8FA5BD5}"/>
              </a:ext>
            </a:extLst>
          </p:cNvPr>
          <p:cNvSpPr>
            <a:spLocks noChangeArrowheads="1"/>
          </p:cNvSpPr>
          <p:nvPr/>
        </p:nvSpPr>
        <p:spPr bwMode="auto">
          <a:xfrm>
            <a:off x="357158" y="836712"/>
            <a:ext cx="62865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en-US" sz="2400" dirty="0">
                <a:solidFill>
                  <a:srgbClr val="FF0000"/>
                </a:solidFill>
                <a:latin typeface="微软雅黑" pitchFamily="34" charset="-122"/>
                <a:ea typeface="微软雅黑" pitchFamily="34" charset="-122"/>
              </a:rPr>
              <a:t>1. </a:t>
            </a:r>
            <a:r>
              <a:rPr lang="zh-CN" altLang="en-US" sz="2400" dirty="0">
                <a:solidFill>
                  <a:srgbClr val="FF0000"/>
                </a:solidFill>
                <a:latin typeface="微软雅黑" pitchFamily="34" charset="-122"/>
                <a:ea typeface="微软雅黑" pitchFamily="34" charset="-122"/>
              </a:rPr>
              <a:t> 计算系统的稳态概率</a:t>
            </a:r>
            <a:endParaRPr lang="en-US" altLang="en-US" sz="2400" dirty="0">
              <a:solidFill>
                <a:srgbClr val="FF0000"/>
              </a:solidFill>
              <a:latin typeface="微软雅黑" pitchFamily="34" charset="-122"/>
              <a:ea typeface="微软雅黑" pitchFamily="34" charset="-122"/>
            </a:endParaRPr>
          </a:p>
        </p:txBody>
      </p:sp>
      <p:grpSp>
        <p:nvGrpSpPr>
          <p:cNvPr id="3" name="组合 2">
            <a:extLst>
              <a:ext uri="{FF2B5EF4-FFF2-40B4-BE49-F238E27FC236}">
                <a16:creationId xmlns:a16="http://schemas.microsoft.com/office/drawing/2014/main" id="{44DC4C14-E6BC-4608-8A6A-0A8EC0540BF1}"/>
              </a:ext>
            </a:extLst>
          </p:cNvPr>
          <p:cNvGrpSpPr/>
          <p:nvPr/>
        </p:nvGrpSpPr>
        <p:grpSpPr>
          <a:xfrm>
            <a:off x="263576" y="404664"/>
            <a:ext cx="5316537" cy="461665"/>
            <a:chOff x="263576" y="1599183"/>
            <a:chExt cx="5316537" cy="461665"/>
          </a:xfrm>
        </p:grpSpPr>
        <p:sp>
          <p:nvSpPr>
            <p:cNvPr id="6" name="Rectangle 5">
              <a:extLst>
                <a:ext uri="{FF2B5EF4-FFF2-40B4-BE49-F238E27FC236}">
                  <a16:creationId xmlns:a16="http://schemas.microsoft.com/office/drawing/2014/main" id="{3E7BEC1B-88F1-4645-8BB3-A664AAD5D2AC}"/>
                </a:ext>
              </a:extLst>
            </p:cNvPr>
            <p:cNvSpPr>
              <a:spLocks noChangeArrowheads="1"/>
            </p:cNvSpPr>
            <p:nvPr/>
          </p:nvSpPr>
          <p:spPr bwMode="auto">
            <a:xfrm>
              <a:off x="263576" y="1599183"/>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二、系统容量有限</a:t>
              </a:r>
            </a:p>
          </p:txBody>
        </p:sp>
        <p:graphicFrame>
          <p:nvGraphicFramePr>
            <p:cNvPr id="12" name="对象 11">
              <a:extLst>
                <a:ext uri="{FF2B5EF4-FFF2-40B4-BE49-F238E27FC236}">
                  <a16:creationId xmlns:a16="http://schemas.microsoft.com/office/drawing/2014/main" id="{77F735B5-B534-43BF-B46E-A41239B84DDC}"/>
                </a:ext>
              </a:extLst>
            </p:cNvPr>
            <p:cNvGraphicFramePr>
              <a:graphicFrameLocks noChangeAspect="1"/>
            </p:cNvGraphicFramePr>
            <p:nvPr/>
          </p:nvGraphicFramePr>
          <p:xfrm>
            <a:off x="2843808" y="1655341"/>
            <a:ext cx="1906587" cy="323850"/>
          </p:xfrm>
          <a:graphic>
            <a:graphicData uri="http://schemas.openxmlformats.org/presentationml/2006/ole">
              <mc:AlternateContent xmlns:mc="http://schemas.openxmlformats.org/markup-compatibility/2006">
                <mc:Choice xmlns:v="urn:schemas-microsoft-com:vml" Requires="v">
                  <p:oleObj name="Equation" r:id="rId2" imgW="1041120" imgH="177480" progId="Equation.DSMT4">
                    <p:embed/>
                  </p:oleObj>
                </mc:Choice>
                <mc:Fallback>
                  <p:oleObj name="Equation" r:id="rId2" imgW="1041120" imgH="177480" progId="Equation.DSMT4">
                    <p:embed/>
                    <p:pic>
                      <p:nvPicPr>
                        <p:cNvPr id="12" name="对象 11">
                          <a:extLst>
                            <a:ext uri="{FF2B5EF4-FFF2-40B4-BE49-F238E27FC236}">
                              <a16:creationId xmlns:a16="http://schemas.microsoft.com/office/drawing/2014/main" id="{77F735B5-B534-43BF-B46E-A41239B84DDC}"/>
                            </a:ext>
                          </a:extLst>
                        </p:cNvPr>
                        <p:cNvPicPr>
                          <a:picLocks noChangeAspect="1" noChangeArrowheads="1"/>
                        </p:cNvPicPr>
                        <p:nvPr/>
                      </p:nvPicPr>
                      <p:blipFill>
                        <a:blip r:embed="rId3"/>
                        <a:srcRect/>
                        <a:stretch>
                          <a:fillRect/>
                        </a:stretch>
                      </p:blipFill>
                      <p:spPr bwMode="auto">
                        <a:xfrm>
                          <a:off x="2843808" y="1655341"/>
                          <a:ext cx="1906587" cy="323850"/>
                        </a:xfrm>
                        <a:prstGeom prst="rect">
                          <a:avLst/>
                        </a:prstGeom>
                        <a:noFill/>
                      </p:spPr>
                    </p:pic>
                  </p:oleObj>
                </mc:Fallback>
              </mc:AlternateContent>
            </a:graphicData>
          </a:graphic>
        </p:graphicFrame>
      </p:grpSp>
      <p:grpSp>
        <p:nvGrpSpPr>
          <p:cNvPr id="2" name="组合 1">
            <a:extLst>
              <a:ext uri="{FF2B5EF4-FFF2-40B4-BE49-F238E27FC236}">
                <a16:creationId xmlns:a16="http://schemas.microsoft.com/office/drawing/2014/main" id="{7C304528-9FC3-458E-AB33-EE24C72D3427}"/>
              </a:ext>
            </a:extLst>
          </p:cNvPr>
          <p:cNvGrpSpPr/>
          <p:nvPr/>
        </p:nvGrpSpPr>
        <p:grpSpPr>
          <a:xfrm>
            <a:off x="683568" y="1595471"/>
            <a:ext cx="8280920" cy="515233"/>
            <a:chOff x="683568" y="4282203"/>
            <a:chExt cx="8280920" cy="515233"/>
          </a:xfrm>
        </p:grpSpPr>
        <p:sp>
          <p:nvSpPr>
            <p:cNvPr id="31" name="Rectangle 3">
              <a:extLst>
                <a:ext uri="{FF2B5EF4-FFF2-40B4-BE49-F238E27FC236}">
                  <a16:creationId xmlns:a16="http://schemas.microsoft.com/office/drawing/2014/main" id="{60F4C886-CF3E-4FAE-937E-6E6D83FFB76F}"/>
                </a:ext>
              </a:extLst>
            </p:cNvPr>
            <p:cNvSpPr>
              <a:spLocks noChangeArrowheads="1"/>
            </p:cNvSpPr>
            <p:nvPr/>
          </p:nvSpPr>
          <p:spPr bwMode="auto">
            <a:xfrm>
              <a:off x="683568" y="4282203"/>
              <a:ext cx="8280920"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200" dirty="0">
                  <a:latin typeface="微软雅黑" pitchFamily="34" charset="-122"/>
                  <a:ea typeface="微软雅黑" pitchFamily="34" charset="-122"/>
                </a:rPr>
                <a:t>当                 时，求解稳态方程可得系统的稳态概率为</a:t>
              </a:r>
            </a:p>
          </p:txBody>
        </p:sp>
        <p:graphicFrame>
          <p:nvGraphicFramePr>
            <p:cNvPr id="32" name="对象 31">
              <a:extLst>
                <a:ext uri="{FF2B5EF4-FFF2-40B4-BE49-F238E27FC236}">
                  <a16:creationId xmlns:a16="http://schemas.microsoft.com/office/drawing/2014/main" id="{4552A5D5-54BC-4E4E-BF43-21DA47DA6452}"/>
                </a:ext>
              </a:extLst>
            </p:cNvPr>
            <p:cNvGraphicFramePr>
              <a:graphicFrameLocks noChangeAspect="1"/>
            </p:cNvGraphicFramePr>
            <p:nvPr/>
          </p:nvGraphicFramePr>
          <p:xfrm>
            <a:off x="1043608" y="4406911"/>
            <a:ext cx="1393825" cy="390525"/>
          </p:xfrm>
          <a:graphic>
            <a:graphicData uri="http://schemas.openxmlformats.org/presentationml/2006/ole">
              <mc:AlternateContent xmlns:mc="http://schemas.openxmlformats.org/markup-compatibility/2006">
                <mc:Choice xmlns:v="urn:schemas-microsoft-com:vml" Requires="v">
                  <p:oleObj name="Equation" r:id="rId4" imgW="761760" imgH="215640" progId="Equation.DSMT4">
                    <p:embed/>
                  </p:oleObj>
                </mc:Choice>
                <mc:Fallback>
                  <p:oleObj name="Equation" r:id="rId4" imgW="761760" imgH="215640" progId="Equation.DSMT4">
                    <p:embed/>
                    <p:pic>
                      <p:nvPicPr>
                        <p:cNvPr id="32" name="对象 31">
                          <a:extLst>
                            <a:ext uri="{FF2B5EF4-FFF2-40B4-BE49-F238E27FC236}">
                              <a16:creationId xmlns:a16="http://schemas.microsoft.com/office/drawing/2014/main" id="{4552A5D5-54BC-4E4E-BF43-21DA47DA6452}"/>
                            </a:ext>
                          </a:extLst>
                        </p:cNvPr>
                        <p:cNvPicPr>
                          <a:picLocks noChangeAspect="1" noChangeArrowheads="1"/>
                        </p:cNvPicPr>
                        <p:nvPr/>
                      </p:nvPicPr>
                      <p:blipFill>
                        <a:blip r:embed="rId5"/>
                        <a:srcRect/>
                        <a:stretch>
                          <a:fillRect/>
                        </a:stretch>
                      </p:blipFill>
                      <p:spPr bwMode="auto">
                        <a:xfrm>
                          <a:off x="1043608" y="4406911"/>
                          <a:ext cx="1393825" cy="390525"/>
                        </a:xfrm>
                        <a:prstGeom prst="rect">
                          <a:avLst/>
                        </a:prstGeom>
                        <a:noFill/>
                      </p:spPr>
                    </p:pic>
                  </p:oleObj>
                </mc:Fallback>
              </mc:AlternateContent>
            </a:graphicData>
          </a:graphic>
        </p:graphicFrame>
      </p:grpSp>
      <p:graphicFrame>
        <p:nvGraphicFramePr>
          <p:cNvPr id="33" name="对象 32">
            <a:extLst>
              <a:ext uri="{FF2B5EF4-FFF2-40B4-BE49-F238E27FC236}">
                <a16:creationId xmlns:a16="http://schemas.microsoft.com/office/drawing/2014/main" id="{11C91E75-CE26-4529-994F-DEF3B9C9DCBD}"/>
              </a:ext>
            </a:extLst>
          </p:cNvPr>
          <p:cNvGraphicFramePr>
            <a:graphicFrameLocks noChangeAspect="1"/>
          </p:cNvGraphicFramePr>
          <p:nvPr>
            <p:extLst>
              <p:ext uri="{D42A27DB-BD31-4B8C-83A1-F6EECF244321}">
                <p14:modId xmlns:p14="http://schemas.microsoft.com/office/powerpoint/2010/main" val="328007990"/>
              </p:ext>
            </p:extLst>
          </p:nvPr>
        </p:nvGraphicFramePr>
        <p:xfrm>
          <a:off x="1923107" y="2204864"/>
          <a:ext cx="4805363" cy="760412"/>
        </p:xfrm>
        <a:graphic>
          <a:graphicData uri="http://schemas.openxmlformats.org/presentationml/2006/ole">
            <mc:AlternateContent xmlns:mc="http://schemas.openxmlformats.org/markup-compatibility/2006">
              <mc:Choice xmlns:v="urn:schemas-microsoft-com:vml" Requires="v">
                <p:oleObj name="Equation" r:id="rId6" imgW="2628720" imgH="419040" progId="Equation.DSMT4">
                  <p:embed/>
                </p:oleObj>
              </mc:Choice>
              <mc:Fallback>
                <p:oleObj name="Equation" r:id="rId6" imgW="2628720" imgH="419040" progId="Equation.DSMT4">
                  <p:embed/>
                  <p:pic>
                    <p:nvPicPr>
                      <p:cNvPr id="33" name="对象 32">
                        <a:extLst>
                          <a:ext uri="{FF2B5EF4-FFF2-40B4-BE49-F238E27FC236}">
                            <a16:creationId xmlns:a16="http://schemas.microsoft.com/office/drawing/2014/main" id="{11C91E75-CE26-4529-994F-DEF3B9C9DCBD}"/>
                          </a:ext>
                        </a:extLst>
                      </p:cNvPr>
                      <p:cNvPicPr>
                        <a:picLocks noChangeAspect="1" noChangeArrowheads="1"/>
                      </p:cNvPicPr>
                      <p:nvPr/>
                    </p:nvPicPr>
                    <p:blipFill>
                      <a:blip r:embed="rId7"/>
                      <a:srcRect/>
                      <a:stretch>
                        <a:fillRect/>
                      </a:stretch>
                    </p:blipFill>
                    <p:spPr bwMode="auto">
                      <a:xfrm>
                        <a:off x="1923107" y="2204864"/>
                        <a:ext cx="4805363" cy="760412"/>
                      </a:xfrm>
                      <a:prstGeom prst="rect">
                        <a:avLst/>
                      </a:prstGeom>
                      <a:noFill/>
                    </p:spPr>
                  </p:pic>
                </p:oleObj>
              </mc:Fallback>
            </mc:AlternateContent>
          </a:graphicData>
        </a:graphic>
      </p:graphicFrame>
      <p:grpSp>
        <p:nvGrpSpPr>
          <p:cNvPr id="34" name="组合 33">
            <a:extLst>
              <a:ext uri="{FF2B5EF4-FFF2-40B4-BE49-F238E27FC236}">
                <a16:creationId xmlns:a16="http://schemas.microsoft.com/office/drawing/2014/main" id="{27189DE0-1AFC-450C-AC0D-9132DAFD8F3A}"/>
              </a:ext>
            </a:extLst>
          </p:cNvPr>
          <p:cNvGrpSpPr/>
          <p:nvPr/>
        </p:nvGrpSpPr>
        <p:grpSpPr>
          <a:xfrm>
            <a:off x="683568" y="3079787"/>
            <a:ext cx="7920880" cy="758825"/>
            <a:chOff x="683568" y="4222216"/>
            <a:chExt cx="7920880" cy="758825"/>
          </a:xfrm>
        </p:grpSpPr>
        <p:sp>
          <p:nvSpPr>
            <p:cNvPr id="35" name="Rectangle 3">
              <a:extLst>
                <a:ext uri="{FF2B5EF4-FFF2-40B4-BE49-F238E27FC236}">
                  <a16:creationId xmlns:a16="http://schemas.microsoft.com/office/drawing/2014/main" id="{E756FB0E-B986-4A4F-9A95-0DD7DE3ADC99}"/>
                </a:ext>
              </a:extLst>
            </p:cNvPr>
            <p:cNvSpPr>
              <a:spLocks noChangeArrowheads="1"/>
            </p:cNvSpPr>
            <p:nvPr/>
          </p:nvSpPr>
          <p:spPr bwMode="auto">
            <a:xfrm>
              <a:off x="683568" y="4282203"/>
              <a:ext cx="7920880"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200" dirty="0">
                  <a:latin typeface="微软雅黑" pitchFamily="34" charset="-122"/>
                  <a:ea typeface="微软雅黑" pitchFamily="34" charset="-122"/>
                </a:rPr>
                <a:t>系统满员的损失率为</a:t>
              </a:r>
            </a:p>
          </p:txBody>
        </p:sp>
        <p:graphicFrame>
          <p:nvGraphicFramePr>
            <p:cNvPr id="36" name="对象 35">
              <a:extLst>
                <a:ext uri="{FF2B5EF4-FFF2-40B4-BE49-F238E27FC236}">
                  <a16:creationId xmlns:a16="http://schemas.microsoft.com/office/drawing/2014/main" id="{98D49422-CD12-4230-85FF-DDEE743CA444}"/>
                </a:ext>
              </a:extLst>
            </p:cNvPr>
            <p:cNvGraphicFramePr>
              <a:graphicFrameLocks noChangeAspect="1"/>
            </p:cNvGraphicFramePr>
            <p:nvPr/>
          </p:nvGraphicFramePr>
          <p:xfrm>
            <a:off x="3286299" y="4222216"/>
            <a:ext cx="2509837" cy="758825"/>
          </p:xfrm>
          <a:graphic>
            <a:graphicData uri="http://schemas.openxmlformats.org/presentationml/2006/ole">
              <mc:AlternateContent xmlns:mc="http://schemas.openxmlformats.org/markup-compatibility/2006">
                <mc:Choice xmlns:v="urn:schemas-microsoft-com:vml" Requires="v">
                  <p:oleObj name="Equation" r:id="rId8" imgW="1371600" imgH="419040" progId="Equation.DSMT4">
                    <p:embed/>
                  </p:oleObj>
                </mc:Choice>
                <mc:Fallback>
                  <p:oleObj name="Equation" r:id="rId8" imgW="1371600" imgH="419040" progId="Equation.DSMT4">
                    <p:embed/>
                    <p:pic>
                      <p:nvPicPr>
                        <p:cNvPr id="36" name="对象 35">
                          <a:extLst>
                            <a:ext uri="{FF2B5EF4-FFF2-40B4-BE49-F238E27FC236}">
                              <a16:creationId xmlns:a16="http://schemas.microsoft.com/office/drawing/2014/main" id="{98D49422-CD12-4230-85FF-DDEE743CA444}"/>
                            </a:ext>
                          </a:extLst>
                        </p:cNvPr>
                        <p:cNvPicPr>
                          <a:picLocks noChangeAspect="1" noChangeArrowheads="1"/>
                        </p:cNvPicPr>
                        <p:nvPr/>
                      </p:nvPicPr>
                      <p:blipFill>
                        <a:blip r:embed="rId9"/>
                        <a:srcRect/>
                        <a:stretch>
                          <a:fillRect/>
                        </a:stretch>
                      </p:blipFill>
                      <p:spPr bwMode="auto">
                        <a:xfrm>
                          <a:off x="3286299" y="4222216"/>
                          <a:ext cx="2509837" cy="758825"/>
                        </a:xfrm>
                        <a:prstGeom prst="rect">
                          <a:avLst/>
                        </a:prstGeom>
                        <a:noFill/>
                      </p:spPr>
                    </p:pic>
                  </p:oleObj>
                </mc:Fallback>
              </mc:AlternateContent>
            </a:graphicData>
          </a:graphic>
        </p:graphicFrame>
      </p:grpSp>
      <p:grpSp>
        <p:nvGrpSpPr>
          <p:cNvPr id="37" name="组合 36">
            <a:extLst>
              <a:ext uri="{FF2B5EF4-FFF2-40B4-BE49-F238E27FC236}">
                <a16:creationId xmlns:a16="http://schemas.microsoft.com/office/drawing/2014/main" id="{03031B13-7254-49CD-B543-44F3FFAE2DB3}"/>
              </a:ext>
            </a:extLst>
          </p:cNvPr>
          <p:cNvGrpSpPr/>
          <p:nvPr/>
        </p:nvGrpSpPr>
        <p:grpSpPr>
          <a:xfrm>
            <a:off x="683568" y="3868341"/>
            <a:ext cx="7920880" cy="712787"/>
            <a:chOff x="683568" y="4218682"/>
            <a:chExt cx="7920880" cy="712787"/>
          </a:xfrm>
        </p:grpSpPr>
        <p:sp>
          <p:nvSpPr>
            <p:cNvPr id="38" name="Rectangle 3">
              <a:extLst>
                <a:ext uri="{FF2B5EF4-FFF2-40B4-BE49-F238E27FC236}">
                  <a16:creationId xmlns:a16="http://schemas.microsoft.com/office/drawing/2014/main" id="{A9F50ABF-74E3-44F9-B604-87E2D4F96765}"/>
                </a:ext>
              </a:extLst>
            </p:cNvPr>
            <p:cNvSpPr>
              <a:spLocks noChangeArrowheads="1"/>
            </p:cNvSpPr>
            <p:nvPr/>
          </p:nvSpPr>
          <p:spPr bwMode="auto">
            <a:xfrm>
              <a:off x="683568" y="4282203"/>
              <a:ext cx="7920880"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200" dirty="0">
                  <a:latin typeface="微软雅黑" pitchFamily="34" charset="-122"/>
                  <a:ea typeface="微软雅黑" pitchFamily="34" charset="-122"/>
                </a:rPr>
                <a:t>当 </a:t>
              </a:r>
              <a:r>
                <a:rPr lang="el-GR" altLang="zh-CN" sz="2200" dirty="0">
                  <a:latin typeface="微软雅黑" pitchFamily="34" charset="-122"/>
                  <a:ea typeface="微软雅黑" pitchFamily="34" charset="-122"/>
                </a:rPr>
                <a:t>ρ</a:t>
              </a:r>
              <a:r>
                <a:rPr lang="en-US" altLang="zh-CN" sz="2200" dirty="0">
                  <a:latin typeface="微软雅黑" pitchFamily="34" charset="-122"/>
                  <a:ea typeface="微软雅黑" pitchFamily="34" charset="-122"/>
                </a:rPr>
                <a:t>=1 </a:t>
              </a:r>
              <a:r>
                <a:rPr lang="zh-CN" altLang="en-US" sz="2200" dirty="0">
                  <a:latin typeface="微软雅黑" pitchFamily="34" charset="-122"/>
                  <a:ea typeface="微软雅黑" pitchFamily="34" charset="-122"/>
                </a:rPr>
                <a:t>时，到达率与服务率相等，则有</a:t>
              </a:r>
            </a:p>
          </p:txBody>
        </p:sp>
        <p:graphicFrame>
          <p:nvGraphicFramePr>
            <p:cNvPr id="39" name="对象 38">
              <a:extLst>
                <a:ext uri="{FF2B5EF4-FFF2-40B4-BE49-F238E27FC236}">
                  <a16:creationId xmlns:a16="http://schemas.microsoft.com/office/drawing/2014/main" id="{C6690073-80B4-4508-A7B6-E36A5BE3AE73}"/>
                </a:ext>
              </a:extLst>
            </p:cNvPr>
            <p:cNvGraphicFramePr>
              <a:graphicFrameLocks noChangeAspect="1"/>
            </p:cNvGraphicFramePr>
            <p:nvPr/>
          </p:nvGraphicFramePr>
          <p:xfrm>
            <a:off x="5678624" y="4218682"/>
            <a:ext cx="2811462" cy="712787"/>
          </p:xfrm>
          <a:graphic>
            <a:graphicData uri="http://schemas.openxmlformats.org/presentationml/2006/ole">
              <mc:AlternateContent xmlns:mc="http://schemas.openxmlformats.org/markup-compatibility/2006">
                <mc:Choice xmlns:v="urn:schemas-microsoft-com:vml" Requires="v">
                  <p:oleObj name="Equation" r:id="rId10" imgW="1536480" imgH="393480" progId="Equation.DSMT4">
                    <p:embed/>
                  </p:oleObj>
                </mc:Choice>
                <mc:Fallback>
                  <p:oleObj name="Equation" r:id="rId10" imgW="1536480" imgH="393480" progId="Equation.DSMT4">
                    <p:embed/>
                    <p:pic>
                      <p:nvPicPr>
                        <p:cNvPr id="39" name="对象 38">
                          <a:extLst>
                            <a:ext uri="{FF2B5EF4-FFF2-40B4-BE49-F238E27FC236}">
                              <a16:creationId xmlns:a16="http://schemas.microsoft.com/office/drawing/2014/main" id="{C6690073-80B4-4508-A7B6-E36A5BE3AE73}"/>
                            </a:ext>
                          </a:extLst>
                        </p:cNvPr>
                        <p:cNvPicPr>
                          <a:picLocks noChangeAspect="1" noChangeArrowheads="1"/>
                        </p:cNvPicPr>
                        <p:nvPr/>
                      </p:nvPicPr>
                      <p:blipFill>
                        <a:blip r:embed="rId11"/>
                        <a:srcRect/>
                        <a:stretch>
                          <a:fillRect/>
                        </a:stretch>
                      </p:blipFill>
                      <p:spPr bwMode="auto">
                        <a:xfrm>
                          <a:off x="5678624" y="4218682"/>
                          <a:ext cx="2811462" cy="712787"/>
                        </a:xfrm>
                        <a:prstGeom prst="rect">
                          <a:avLst/>
                        </a:prstGeom>
                        <a:noFill/>
                      </p:spPr>
                    </p:pic>
                  </p:oleObj>
                </mc:Fallback>
              </mc:AlternateContent>
            </a:graphicData>
          </a:graphic>
        </p:graphicFrame>
      </p:grpSp>
      <p:sp>
        <p:nvSpPr>
          <p:cNvPr id="7" name="页脚占位符 6">
            <a:extLst>
              <a:ext uri="{FF2B5EF4-FFF2-40B4-BE49-F238E27FC236}">
                <a16:creationId xmlns:a16="http://schemas.microsoft.com/office/drawing/2014/main" id="{4BA7A7E1-FE16-4A35-A7C4-E6F0F35E5C1B}"/>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933135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D91BFC10-E57C-4C29-BCF2-4EF705BC6F8E}" type="datetime1">
              <a:rPr lang="zh-CN" altLang="en-US" smtClean="0"/>
              <a:t>2022/11/23</a:t>
            </a:fld>
            <a:endParaRPr lang="zh-CN" altLang="en-US"/>
          </a:p>
        </p:txBody>
      </p:sp>
      <p:sp>
        <p:nvSpPr>
          <p:cNvPr id="8" name="Rectangle 6">
            <a:extLst>
              <a:ext uri="{FF2B5EF4-FFF2-40B4-BE49-F238E27FC236}">
                <a16:creationId xmlns:a16="http://schemas.microsoft.com/office/drawing/2014/main" id="{55B0A396-6090-4F7E-95CE-6118D8FA5BD5}"/>
              </a:ext>
            </a:extLst>
          </p:cNvPr>
          <p:cNvSpPr>
            <a:spLocks noChangeArrowheads="1"/>
          </p:cNvSpPr>
          <p:nvPr/>
        </p:nvSpPr>
        <p:spPr bwMode="auto">
          <a:xfrm>
            <a:off x="357158" y="404664"/>
            <a:ext cx="62865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en-US" sz="2400" dirty="0">
                <a:solidFill>
                  <a:srgbClr val="FF0000"/>
                </a:solidFill>
                <a:latin typeface="微软雅黑" pitchFamily="34" charset="-122"/>
                <a:ea typeface="微软雅黑" pitchFamily="34" charset="-122"/>
              </a:rPr>
              <a:t>2. </a:t>
            </a:r>
            <a:r>
              <a:rPr lang="zh-CN" altLang="en-US" sz="2400" dirty="0">
                <a:solidFill>
                  <a:srgbClr val="FF0000"/>
                </a:solidFill>
                <a:latin typeface="微软雅黑" pitchFamily="34" charset="-122"/>
                <a:ea typeface="微软雅黑" pitchFamily="34" charset="-122"/>
              </a:rPr>
              <a:t> 计算系统的主要运行指标</a:t>
            </a:r>
            <a:endParaRPr lang="en-US" altLang="en-US" sz="2400" dirty="0">
              <a:solidFill>
                <a:srgbClr val="FF0000"/>
              </a:solidFill>
              <a:latin typeface="微软雅黑" pitchFamily="34" charset="-122"/>
              <a:ea typeface="微软雅黑" pitchFamily="34" charset="-122"/>
            </a:endParaRPr>
          </a:p>
        </p:txBody>
      </p:sp>
      <p:grpSp>
        <p:nvGrpSpPr>
          <p:cNvPr id="2" name="组合 1">
            <a:extLst>
              <a:ext uri="{FF2B5EF4-FFF2-40B4-BE49-F238E27FC236}">
                <a16:creationId xmlns:a16="http://schemas.microsoft.com/office/drawing/2014/main" id="{98C79441-B4E7-4A63-93BF-B825963E83F8}"/>
              </a:ext>
            </a:extLst>
          </p:cNvPr>
          <p:cNvGrpSpPr/>
          <p:nvPr/>
        </p:nvGrpSpPr>
        <p:grpSpPr>
          <a:xfrm>
            <a:off x="683569" y="1019250"/>
            <a:ext cx="7704856" cy="1617662"/>
            <a:chOff x="683569" y="532402"/>
            <a:chExt cx="7704856" cy="1617662"/>
          </a:xfrm>
        </p:grpSpPr>
        <p:graphicFrame>
          <p:nvGraphicFramePr>
            <p:cNvPr id="29" name="对象 28">
              <a:extLst>
                <a:ext uri="{FF2B5EF4-FFF2-40B4-BE49-F238E27FC236}">
                  <a16:creationId xmlns:a16="http://schemas.microsoft.com/office/drawing/2014/main" id="{B7C01B60-8AD6-472E-87E9-32A6F3557D2C}"/>
                </a:ext>
              </a:extLst>
            </p:cNvPr>
            <p:cNvGraphicFramePr>
              <a:graphicFrameLocks noChangeAspect="1"/>
            </p:cNvGraphicFramePr>
            <p:nvPr>
              <p:extLst>
                <p:ext uri="{D42A27DB-BD31-4B8C-83A1-F6EECF244321}">
                  <p14:modId xmlns:p14="http://schemas.microsoft.com/office/powerpoint/2010/main" val="1485100081"/>
                </p:ext>
              </p:extLst>
            </p:nvPr>
          </p:nvGraphicFramePr>
          <p:xfrm>
            <a:off x="2123728" y="532402"/>
            <a:ext cx="3810000" cy="1617662"/>
          </p:xfrm>
          <a:graphic>
            <a:graphicData uri="http://schemas.openxmlformats.org/presentationml/2006/ole">
              <mc:AlternateContent xmlns:mc="http://schemas.openxmlformats.org/markup-compatibility/2006">
                <mc:Choice xmlns:v="urn:schemas-microsoft-com:vml" Requires="v">
                  <p:oleObj name="Equation" r:id="rId2" imgW="2082600" imgH="888840" progId="Equation.DSMT4">
                    <p:embed/>
                  </p:oleObj>
                </mc:Choice>
                <mc:Fallback>
                  <p:oleObj name="Equation" r:id="rId2" imgW="2082600" imgH="888840" progId="Equation.DSMT4">
                    <p:embed/>
                    <p:pic>
                      <p:nvPicPr>
                        <p:cNvPr id="29" name="对象 28">
                          <a:extLst>
                            <a:ext uri="{FF2B5EF4-FFF2-40B4-BE49-F238E27FC236}">
                              <a16:creationId xmlns:a16="http://schemas.microsoft.com/office/drawing/2014/main" id="{B7C01B60-8AD6-472E-87E9-32A6F3557D2C}"/>
                            </a:ext>
                          </a:extLst>
                        </p:cNvPr>
                        <p:cNvPicPr>
                          <a:picLocks noChangeAspect="1" noChangeArrowheads="1"/>
                        </p:cNvPicPr>
                        <p:nvPr/>
                      </p:nvPicPr>
                      <p:blipFill>
                        <a:blip r:embed="rId3"/>
                        <a:srcRect/>
                        <a:stretch>
                          <a:fillRect/>
                        </a:stretch>
                      </p:blipFill>
                      <p:spPr bwMode="auto">
                        <a:xfrm>
                          <a:off x="2123728" y="532402"/>
                          <a:ext cx="3810000" cy="1617662"/>
                        </a:xfrm>
                        <a:prstGeom prst="rect">
                          <a:avLst/>
                        </a:prstGeom>
                        <a:noFill/>
                      </p:spPr>
                    </p:pic>
                  </p:oleObj>
                </mc:Fallback>
              </mc:AlternateContent>
            </a:graphicData>
          </a:graphic>
        </p:graphicFrame>
        <p:sp>
          <p:nvSpPr>
            <p:cNvPr id="10" name="Rectangle 3">
              <a:extLst>
                <a:ext uri="{FF2B5EF4-FFF2-40B4-BE49-F238E27FC236}">
                  <a16:creationId xmlns:a16="http://schemas.microsoft.com/office/drawing/2014/main" id="{A30CAA2D-9724-416E-BC40-EFB8E81EC9A7}"/>
                </a:ext>
              </a:extLst>
            </p:cNvPr>
            <p:cNvSpPr>
              <a:spLocks noChangeArrowheads="1"/>
            </p:cNvSpPr>
            <p:nvPr/>
          </p:nvSpPr>
          <p:spPr bwMode="auto">
            <a:xfrm>
              <a:off x="683569" y="980728"/>
              <a:ext cx="7704856"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a:t>
              </a:r>
              <a:r>
                <a:rPr lang="zh-CN" altLang="en-US" sz="2400" dirty="0">
                  <a:solidFill>
                    <a:srgbClr val="0000FF"/>
                  </a:solidFill>
                  <a:latin typeface="微软雅黑" pitchFamily="34" charset="-122"/>
                  <a:ea typeface="微软雅黑" pitchFamily="34" charset="-122"/>
                </a:rPr>
                <a:t>队长：</a:t>
              </a:r>
              <a:endParaRPr lang="zh-CN" altLang="en-US" sz="2400" i="1" baseline="-25000" dirty="0">
                <a:ea typeface="微软雅黑" pitchFamily="34" charset="-122"/>
                <a:cs typeface="Times New Roman" panose="02020603050405020304" pitchFamily="18" charset="0"/>
              </a:endParaRPr>
            </a:p>
          </p:txBody>
        </p:sp>
      </p:grpSp>
      <p:grpSp>
        <p:nvGrpSpPr>
          <p:cNvPr id="3" name="组合 2">
            <a:extLst>
              <a:ext uri="{FF2B5EF4-FFF2-40B4-BE49-F238E27FC236}">
                <a16:creationId xmlns:a16="http://schemas.microsoft.com/office/drawing/2014/main" id="{82F6492D-8C44-4471-A21E-A995CB01D583}"/>
              </a:ext>
            </a:extLst>
          </p:cNvPr>
          <p:cNvGrpSpPr/>
          <p:nvPr/>
        </p:nvGrpSpPr>
        <p:grpSpPr>
          <a:xfrm>
            <a:off x="683568" y="2708920"/>
            <a:ext cx="7704856" cy="1249362"/>
            <a:chOff x="683568" y="1850301"/>
            <a:chExt cx="7704856" cy="1249362"/>
          </a:xfrm>
        </p:grpSpPr>
        <p:sp>
          <p:nvSpPr>
            <p:cNvPr id="11" name="Rectangle 3">
              <a:extLst>
                <a:ext uri="{FF2B5EF4-FFF2-40B4-BE49-F238E27FC236}">
                  <a16:creationId xmlns:a16="http://schemas.microsoft.com/office/drawing/2014/main" id="{35FE16FF-62F1-48FD-8B2D-ADA88589BD36}"/>
                </a:ext>
              </a:extLst>
            </p:cNvPr>
            <p:cNvSpPr>
              <a:spLocks noChangeArrowheads="1"/>
            </p:cNvSpPr>
            <p:nvPr/>
          </p:nvSpPr>
          <p:spPr bwMode="auto">
            <a:xfrm>
              <a:off x="683568" y="2132856"/>
              <a:ext cx="7704856" cy="58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a:t>
              </a:r>
              <a:r>
                <a:rPr lang="zh-CN" altLang="en-US" sz="2400" dirty="0">
                  <a:solidFill>
                    <a:srgbClr val="0000FF"/>
                  </a:solidFill>
                  <a:latin typeface="微软雅黑" pitchFamily="34" charset="-122"/>
                  <a:ea typeface="微软雅黑" pitchFamily="34" charset="-122"/>
                </a:rPr>
                <a:t>等待队长：</a:t>
              </a:r>
              <a:endParaRPr lang="zh-CN" altLang="en-US" sz="2400" i="1" baseline="-25000" dirty="0">
                <a:solidFill>
                  <a:srgbClr val="0000FF"/>
                </a:solidFill>
                <a:ea typeface="微软雅黑" pitchFamily="34" charset="-122"/>
                <a:cs typeface="Times New Roman" panose="02020603050405020304" pitchFamily="18" charset="0"/>
              </a:endParaRPr>
            </a:p>
          </p:txBody>
        </p:sp>
        <p:graphicFrame>
          <p:nvGraphicFramePr>
            <p:cNvPr id="15" name="对象 14">
              <a:extLst>
                <a:ext uri="{FF2B5EF4-FFF2-40B4-BE49-F238E27FC236}">
                  <a16:creationId xmlns:a16="http://schemas.microsoft.com/office/drawing/2014/main" id="{981A12E0-2C54-4D38-B1D7-16136F122551}"/>
                </a:ext>
              </a:extLst>
            </p:cNvPr>
            <p:cNvGraphicFramePr>
              <a:graphicFrameLocks noChangeAspect="1"/>
            </p:cNvGraphicFramePr>
            <p:nvPr>
              <p:extLst>
                <p:ext uri="{D42A27DB-BD31-4B8C-83A1-F6EECF244321}">
                  <p14:modId xmlns:p14="http://schemas.microsoft.com/office/powerpoint/2010/main" val="2297084003"/>
                </p:ext>
              </p:extLst>
            </p:nvPr>
          </p:nvGraphicFramePr>
          <p:xfrm>
            <a:off x="2699792" y="1850301"/>
            <a:ext cx="2927350" cy="1249362"/>
          </p:xfrm>
          <a:graphic>
            <a:graphicData uri="http://schemas.openxmlformats.org/presentationml/2006/ole">
              <mc:AlternateContent xmlns:mc="http://schemas.openxmlformats.org/markup-compatibility/2006">
                <mc:Choice xmlns:v="urn:schemas-microsoft-com:vml" Requires="v">
                  <p:oleObj name="Equation" r:id="rId4" imgW="1600200" imgH="685800" progId="Equation.DSMT4">
                    <p:embed/>
                  </p:oleObj>
                </mc:Choice>
                <mc:Fallback>
                  <p:oleObj name="Equation" r:id="rId4" imgW="1600200" imgH="685800" progId="Equation.DSMT4">
                    <p:embed/>
                    <p:pic>
                      <p:nvPicPr>
                        <p:cNvPr id="15" name="对象 14">
                          <a:extLst>
                            <a:ext uri="{FF2B5EF4-FFF2-40B4-BE49-F238E27FC236}">
                              <a16:creationId xmlns:a16="http://schemas.microsoft.com/office/drawing/2014/main" id="{981A12E0-2C54-4D38-B1D7-16136F122551}"/>
                            </a:ext>
                          </a:extLst>
                        </p:cNvPr>
                        <p:cNvPicPr>
                          <a:picLocks noChangeAspect="1" noChangeArrowheads="1"/>
                        </p:cNvPicPr>
                        <p:nvPr/>
                      </p:nvPicPr>
                      <p:blipFill>
                        <a:blip r:embed="rId5"/>
                        <a:srcRect/>
                        <a:stretch>
                          <a:fillRect/>
                        </a:stretch>
                      </p:blipFill>
                      <p:spPr bwMode="auto">
                        <a:xfrm>
                          <a:off x="2699792" y="1850301"/>
                          <a:ext cx="2927350" cy="1249362"/>
                        </a:xfrm>
                        <a:prstGeom prst="rect">
                          <a:avLst/>
                        </a:prstGeom>
                        <a:noFill/>
                      </p:spPr>
                    </p:pic>
                  </p:oleObj>
                </mc:Fallback>
              </mc:AlternateContent>
            </a:graphicData>
          </a:graphic>
        </p:graphicFrame>
      </p:grpSp>
      <p:grpSp>
        <p:nvGrpSpPr>
          <p:cNvPr id="6" name="组合 5">
            <a:extLst>
              <a:ext uri="{FF2B5EF4-FFF2-40B4-BE49-F238E27FC236}">
                <a16:creationId xmlns:a16="http://schemas.microsoft.com/office/drawing/2014/main" id="{386685AE-15C0-4874-A1BB-424F6C1C647D}"/>
              </a:ext>
            </a:extLst>
          </p:cNvPr>
          <p:cNvGrpSpPr/>
          <p:nvPr/>
        </p:nvGrpSpPr>
        <p:grpSpPr>
          <a:xfrm>
            <a:off x="683568" y="4084935"/>
            <a:ext cx="7920879" cy="784225"/>
            <a:chOff x="683568" y="3404214"/>
            <a:chExt cx="7920879" cy="784225"/>
          </a:xfrm>
        </p:grpSpPr>
        <p:sp>
          <p:nvSpPr>
            <p:cNvPr id="12" name="Rectangle 3">
              <a:extLst>
                <a:ext uri="{FF2B5EF4-FFF2-40B4-BE49-F238E27FC236}">
                  <a16:creationId xmlns:a16="http://schemas.microsoft.com/office/drawing/2014/main" id="{CD53BD24-AEA6-4FDB-A091-41085E8715DA}"/>
                </a:ext>
              </a:extLst>
            </p:cNvPr>
            <p:cNvSpPr>
              <a:spLocks noChangeArrowheads="1"/>
            </p:cNvSpPr>
            <p:nvPr/>
          </p:nvSpPr>
          <p:spPr bwMode="auto">
            <a:xfrm>
              <a:off x="683568" y="3424199"/>
              <a:ext cx="7920879" cy="58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a:t>
              </a:r>
              <a:r>
                <a:rPr lang="zh-CN" altLang="en-US" sz="2400" dirty="0">
                  <a:solidFill>
                    <a:srgbClr val="0000FF"/>
                  </a:solidFill>
                  <a:latin typeface="微软雅黑" pitchFamily="34" charset="-122"/>
                  <a:ea typeface="微软雅黑" pitchFamily="34" charset="-122"/>
                </a:rPr>
                <a:t>逗留时间：</a:t>
              </a:r>
              <a:endParaRPr lang="zh-CN" altLang="en-US" sz="2400" i="1" baseline="-25000" dirty="0">
                <a:solidFill>
                  <a:srgbClr val="0000FF"/>
                </a:solidFill>
                <a:ea typeface="微软雅黑" pitchFamily="34" charset="-122"/>
                <a:cs typeface="Times New Roman" panose="02020603050405020304" pitchFamily="18" charset="0"/>
              </a:endParaRPr>
            </a:p>
          </p:txBody>
        </p:sp>
        <p:graphicFrame>
          <p:nvGraphicFramePr>
            <p:cNvPr id="16" name="对象 15">
              <a:extLst>
                <a:ext uri="{FF2B5EF4-FFF2-40B4-BE49-F238E27FC236}">
                  <a16:creationId xmlns:a16="http://schemas.microsoft.com/office/drawing/2014/main" id="{4130CD60-85EC-427A-B500-B76C0AEACF38}"/>
                </a:ext>
              </a:extLst>
            </p:cNvPr>
            <p:cNvGraphicFramePr>
              <a:graphicFrameLocks noChangeAspect="1"/>
            </p:cNvGraphicFramePr>
            <p:nvPr>
              <p:extLst>
                <p:ext uri="{D42A27DB-BD31-4B8C-83A1-F6EECF244321}">
                  <p14:modId xmlns:p14="http://schemas.microsoft.com/office/powerpoint/2010/main" val="1476247120"/>
                </p:ext>
              </p:extLst>
            </p:nvPr>
          </p:nvGraphicFramePr>
          <p:xfrm>
            <a:off x="2680965" y="3404214"/>
            <a:ext cx="2251075" cy="784225"/>
          </p:xfrm>
          <a:graphic>
            <a:graphicData uri="http://schemas.openxmlformats.org/presentationml/2006/ole">
              <mc:AlternateContent xmlns:mc="http://schemas.openxmlformats.org/markup-compatibility/2006">
                <mc:Choice xmlns:v="urn:schemas-microsoft-com:vml" Requires="v">
                  <p:oleObj name="Equation" r:id="rId6" imgW="1231560" imgH="431640" progId="Equation.DSMT4">
                    <p:embed/>
                  </p:oleObj>
                </mc:Choice>
                <mc:Fallback>
                  <p:oleObj name="Equation" r:id="rId6" imgW="1231560" imgH="431640" progId="Equation.DSMT4">
                    <p:embed/>
                    <p:pic>
                      <p:nvPicPr>
                        <p:cNvPr id="16" name="对象 15">
                          <a:extLst>
                            <a:ext uri="{FF2B5EF4-FFF2-40B4-BE49-F238E27FC236}">
                              <a16:creationId xmlns:a16="http://schemas.microsoft.com/office/drawing/2014/main" id="{4130CD60-85EC-427A-B500-B76C0AEACF38}"/>
                            </a:ext>
                          </a:extLst>
                        </p:cNvPr>
                        <p:cNvPicPr>
                          <a:picLocks noChangeAspect="1" noChangeArrowheads="1"/>
                        </p:cNvPicPr>
                        <p:nvPr/>
                      </p:nvPicPr>
                      <p:blipFill>
                        <a:blip r:embed="rId7"/>
                        <a:srcRect/>
                        <a:stretch>
                          <a:fillRect/>
                        </a:stretch>
                      </p:blipFill>
                      <p:spPr bwMode="auto">
                        <a:xfrm>
                          <a:off x="2680965" y="3404214"/>
                          <a:ext cx="2251075" cy="784225"/>
                        </a:xfrm>
                        <a:prstGeom prst="rect">
                          <a:avLst/>
                        </a:prstGeom>
                        <a:noFill/>
                      </p:spPr>
                    </p:pic>
                  </p:oleObj>
                </mc:Fallback>
              </mc:AlternateContent>
            </a:graphicData>
          </a:graphic>
        </p:graphicFrame>
      </p:grpSp>
      <p:grpSp>
        <p:nvGrpSpPr>
          <p:cNvPr id="9" name="组合 8">
            <a:extLst>
              <a:ext uri="{FF2B5EF4-FFF2-40B4-BE49-F238E27FC236}">
                <a16:creationId xmlns:a16="http://schemas.microsoft.com/office/drawing/2014/main" id="{5D6C5B6B-4BB7-46BF-AC73-9CA42891F4F0}"/>
              </a:ext>
            </a:extLst>
          </p:cNvPr>
          <p:cNvGrpSpPr/>
          <p:nvPr/>
        </p:nvGrpSpPr>
        <p:grpSpPr>
          <a:xfrm>
            <a:off x="683568" y="4941168"/>
            <a:ext cx="7704856" cy="831850"/>
            <a:chOff x="683568" y="4690889"/>
            <a:chExt cx="7704856" cy="831850"/>
          </a:xfrm>
        </p:grpSpPr>
        <p:sp>
          <p:nvSpPr>
            <p:cNvPr id="14" name="Rectangle 3">
              <a:extLst>
                <a:ext uri="{FF2B5EF4-FFF2-40B4-BE49-F238E27FC236}">
                  <a16:creationId xmlns:a16="http://schemas.microsoft.com/office/drawing/2014/main" id="{AFFC84DB-4F90-474A-BEFC-6E47F5A98BD8}"/>
                </a:ext>
              </a:extLst>
            </p:cNvPr>
            <p:cNvSpPr>
              <a:spLocks noChangeArrowheads="1"/>
            </p:cNvSpPr>
            <p:nvPr/>
          </p:nvSpPr>
          <p:spPr bwMode="auto">
            <a:xfrm>
              <a:off x="683568" y="4720343"/>
              <a:ext cx="7704856" cy="58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4</a:t>
              </a:r>
              <a:r>
                <a:rPr lang="zh-CN" altLang="en-US" sz="2400" dirty="0">
                  <a:latin typeface="微软雅黑" pitchFamily="34" charset="-122"/>
                  <a:ea typeface="微软雅黑" pitchFamily="34" charset="-122"/>
                </a:rPr>
                <a:t>）</a:t>
              </a:r>
              <a:r>
                <a:rPr lang="zh-CN" altLang="en-US" sz="2400" dirty="0">
                  <a:solidFill>
                    <a:srgbClr val="0000FF"/>
                  </a:solidFill>
                  <a:latin typeface="微软雅黑" pitchFamily="34" charset="-122"/>
                  <a:ea typeface="微软雅黑" pitchFamily="34" charset="-122"/>
                </a:rPr>
                <a:t>等待时间：</a:t>
              </a:r>
              <a:endParaRPr lang="zh-CN" altLang="en-US" sz="2400" i="1" baseline="-25000" dirty="0">
                <a:solidFill>
                  <a:srgbClr val="0000FF"/>
                </a:solidFill>
                <a:ea typeface="微软雅黑" pitchFamily="34" charset="-122"/>
                <a:cs typeface="Times New Roman" panose="02020603050405020304" pitchFamily="18" charset="0"/>
              </a:endParaRPr>
            </a:p>
          </p:txBody>
        </p:sp>
        <p:graphicFrame>
          <p:nvGraphicFramePr>
            <p:cNvPr id="17" name="对象 16">
              <a:extLst>
                <a:ext uri="{FF2B5EF4-FFF2-40B4-BE49-F238E27FC236}">
                  <a16:creationId xmlns:a16="http://schemas.microsoft.com/office/drawing/2014/main" id="{64A17E5A-9664-45D9-82AD-780C3EA899A4}"/>
                </a:ext>
              </a:extLst>
            </p:cNvPr>
            <p:cNvGraphicFramePr>
              <a:graphicFrameLocks noChangeAspect="1"/>
            </p:cNvGraphicFramePr>
            <p:nvPr>
              <p:extLst>
                <p:ext uri="{D42A27DB-BD31-4B8C-83A1-F6EECF244321}">
                  <p14:modId xmlns:p14="http://schemas.microsoft.com/office/powerpoint/2010/main" val="4024342386"/>
                </p:ext>
              </p:extLst>
            </p:nvPr>
          </p:nvGraphicFramePr>
          <p:xfrm>
            <a:off x="2699792" y="4690889"/>
            <a:ext cx="2043112" cy="831850"/>
          </p:xfrm>
          <a:graphic>
            <a:graphicData uri="http://schemas.openxmlformats.org/presentationml/2006/ole">
              <mc:AlternateContent xmlns:mc="http://schemas.openxmlformats.org/markup-compatibility/2006">
                <mc:Choice xmlns:v="urn:schemas-microsoft-com:vml" Requires="v">
                  <p:oleObj name="Equation" r:id="rId8" imgW="1117440" imgH="457200" progId="Equation.DSMT4">
                    <p:embed/>
                  </p:oleObj>
                </mc:Choice>
                <mc:Fallback>
                  <p:oleObj name="Equation" r:id="rId8" imgW="1117440" imgH="457200" progId="Equation.DSMT4">
                    <p:embed/>
                    <p:pic>
                      <p:nvPicPr>
                        <p:cNvPr id="17" name="对象 16">
                          <a:extLst>
                            <a:ext uri="{FF2B5EF4-FFF2-40B4-BE49-F238E27FC236}">
                              <a16:creationId xmlns:a16="http://schemas.microsoft.com/office/drawing/2014/main" id="{64A17E5A-9664-45D9-82AD-780C3EA899A4}"/>
                            </a:ext>
                          </a:extLst>
                        </p:cNvPr>
                        <p:cNvPicPr>
                          <a:picLocks noChangeAspect="1" noChangeArrowheads="1"/>
                        </p:cNvPicPr>
                        <p:nvPr/>
                      </p:nvPicPr>
                      <p:blipFill>
                        <a:blip r:embed="rId9"/>
                        <a:srcRect/>
                        <a:stretch>
                          <a:fillRect/>
                        </a:stretch>
                      </p:blipFill>
                      <p:spPr bwMode="auto">
                        <a:xfrm>
                          <a:off x="2699792" y="4690889"/>
                          <a:ext cx="2043112" cy="831850"/>
                        </a:xfrm>
                        <a:prstGeom prst="rect">
                          <a:avLst/>
                        </a:prstGeom>
                        <a:noFill/>
                      </p:spPr>
                    </p:pic>
                  </p:oleObj>
                </mc:Fallback>
              </mc:AlternateContent>
            </a:graphicData>
          </a:graphic>
        </p:graphicFrame>
      </p:grpSp>
      <p:grpSp>
        <p:nvGrpSpPr>
          <p:cNvPr id="19" name="组合 18">
            <a:extLst>
              <a:ext uri="{FF2B5EF4-FFF2-40B4-BE49-F238E27FC236}">
                <a16:creationId xmlns:a16="http://schemas.microsoft.com/office/drawing/2014/main" id="{BB3F87A5-C4A6-4201-9549-BCE8FC4DDA88}"/>
              </a:ext>
            </a:extLst>
          </p:cNvPr>
          <p:cNvGrpSpPr/>
          <p:nvPr/>
        </p:nvGrpSpPr>
        <p:grpSpPr>
          <a:xfrm>
            <a:off x="755576" y="5865251"/>
            <a:ext cx="6859959" cy="553357"/>
            <a:chOff x="592361" y="4282203"/>
            <a:chExt cx="6859959" cy="553357"/>
          </a:xfrm>
        </p:grpSpPr>
        <p:sp>
          <p:nvSpPr>
            <p:cNvPr id="20" name="Rectangle 3">
              <a:extLst>
                <a:ext uri="{FF2B5EF4-FFF2-40B4-BE49-F238E27FC236}">
                  <a16:creationId xmlns:a16="http://schemas.microsoft.com/office/drawing/2014/main" id="{DA1CE69D-7494-4BA4-B607-1EB8EE9A79DE}"/>
                </a:ext>
              </a:extLst>
            </p:cNvPr>
            <p:cNvSpPr>
              <a:spLocks noChangeArrowheads="1"/>
            </p:cNvSpPr>
            <p:nvPr/>
          </p:nvSpPr>
          <p:spPr bwMode="auto">
            <a:xfrm>
              <a:off x="683568" y="4282203"/>
              <a:ext cx="6768752"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latin typeface="微软雅黑" pitchFamily="34" charset="-122"/>
                  <a:ea typeface="微软雅黑" pitchFamily="34" charset="-122"/>
                </a:rPr>
                <a:t>                为系统的</a:t>
              </a:r>
              <a:r>
                <a:rPr lang="zh-CN" altLang="en-US" sz="2400" dirty="0">
                  <a:solidFill>
                    <a:srgbClr val="FF0000"/>
                  </a:solidFill>
                  <a:latin typeface="微软雅黑" pitchFamily="34" charset="-122"/>
                  <a:ea typeface="微软雅黑" pitchFamily="34" charset="-122"/>
                </a:rPr>
                <a:t>有效到达率</a:t>
              </a:r>
            </a:p>
          </p:txBody>
        </p:sp>
        <p:graphicFrame>
          <p:nvGraphicFramePr>
            <p:cNvPr id="23" name="对象 22">
              <a:extLst>
                <a:ext uri="{FF2B5EF4-FFF2-40B4-BE49-F238E27FC236}">
                  <a16:creationId xmlns:a16="http://schemas.microsoft.com/office/drawing/2014/main" id="{7942AE14-2401-4657-B7C2-C11406809D61}"/>
                </a:ext>
              </a:extLst>
            </p:cNvPr>
            <p:cNvGraphicFramePr>
              <a:graphicFrameLocks noChangeAspect="1"/>
            </p:cNvGraphicFramePr>
            <p:nvPr>
              <p:extLst>
                <p:ext uri="{D42A27DB-BD31-4B8C-83A1-F6EECF244321}">
                  <p14:modId xmlns:p14="http://schemas.microsoft.com/office/powerpoint/2010/main" val="2867644453"/>
                </p:ext>
              </p:extLst>
            </p:nvPr>
          </p:nvGraphicFramePr>
          <p:xfrm>
            <a:off x="592361" y="4395477"/>
            <a:ext cx="1603375" cy="412750"/>
          </p:xfrm>
          <a:graphic>
            <a:graphicData uri="http://schemas.openxmlformats.org/presentationml/2006/ole">
              <mc:AlternateContent xmlns:mc="http://schemas.openxmlformats.org/markup-compatibility/2006">
                <mc:Choice xmlns:v="urn:schemas-microsoft-com:vml" Requires="v">
                  <p:oleObj name="Equation" r:id="rId10" imgW="876240" imgH="228600" progId="Equation.DSMT4">
                    <p:embed/>
                  </p:oleObj>
                </mc:Choice>
                <mc:Fallback>
                  <p:oleObj name="Equation" r:id="rId10" imgW="876240" imgH="228600" progId="Equation.DSMT4">
                    <p:embed/>
                    <p:pic>
                      <p:nvPicPr>
                        <p:cNvPr id="36" name="对象 35">
                          <a:extLst>
                            <a:ext uri="{FF2B5EF4-FFF2-40B4-BE49-F238E27FC236}">
                              <a16:creationId xmlns:a16="http://schemas.microsoft.com/office/drawing/2014/main" id="{98D49422-CD12-4230-85FF-DDEE743CA444}"/>
                            </a:ext>
                          </a:extLst>
                        </p:cNvPr>
                        <p:cNvPicPr>
                          <a:picLocks noChangeAspect="1" noChangeArrowheads="1"/>
                        </p:cNvPicPr>
                        <p:nvPr/>
                      </p:nvPicPr>
                      <p:blipFill>
                        <a:blip r:embed="rId11"/>
                        <a:srcRect/>
                        <a:stretch>
                          <a:fillRect/>
                        </a:stretch>
                      </p:blipFill>
                      <p:spPr bwMode="auto">
                        <a:xfrm>
                          <a:off x="592361" y="4395477"/>
                          <a:ext cx="1603375" cy="412750"/>
                        </a:xfrm>
                        <a:prstGeom prst="rect">
                          <a:avLst/>
                        </a:prstGeom>
                        <a:noFill/>
                      </p:spPr>
                    </p:pic>
                  </p:oleObj>
                </mc:Fallback>
              </mc:AlternateContent>
            </a:graphicData>
          </a:graphic>
        </p:graphicFrame>
      </p:grpSp>
      <p:sp>
        <p:nvSpPr>
          <p:cNvPr id="7" name="页脚占位符 6">
            <a:extLst>
              <a:ext uri="{FF2B5EF4-FFF2-40B4-BE49-F238E27FC236}">
                <a16:creationId xmlns:a16="http://schemas.microsoft.com/office/drawing/2014/main" id="{0F10DAAF-2887-409A-AB37-49C110CCEFB6}"/>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803328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AE3AAF-964A-4745-9FFA-EF0EDBFB320D}"/>
              </a:ext>
            </a:extLst>
          </p:cNvPr>
          <p:cNvSpPr>
            <a:spLocks noGrp="1"/>
          </p:cNvSpPr>
          <p:nvPr>
            <p:ph type="dt" sz="half" idx="2"/>
          </p:nvPr>
        </p:nvSpPr>
        <p:spPr/>
        <p:txBody>
          <a:bodyPr/>
          <a:lstStyle/>
          <a:p>
            <a:pPr>
              <a:defRPr/>
            </a:pPr>
            <a:fld id="{D3CB0F4C-BC0A-457B-9438-974051FF65B4}" type="datetime1">
              <a:rPr lang="zh-CN" altLang="en-US" smtClean="0"/>
              <a:t>2022/11/23</a:t>
            </a:fld>
            <a:endParaRPr lang="zh-CN" altLang="en-US"/>
          </a:p>
        </p:txBody>
      </p:sp>
      <p:grpSp>
        <p:nvGrpSpPr>
          <p:cNvPr id="2" name="组合 1">
            <a:extLst>
              <a:ext uri="{FF2B5EF4-FFF2-40B4-BE49-F238E27FC236}">
                <a16:creationId xmlns:a16="http://schemas.microsoft.com/office/drawing/2014/main" id="{F5DD9702-9F2F-4F4E-9D18-61948DA45858}"/>
              </a:ext>
            </a:extLst>
          </p:cNvPr>
          <p:cNvGrpSpPr/>
          <p:nvPr/>
        </p:nvGrpSpPr>
        <p:grpSpPr>
          <a:xfrm>
            <a:off x="539552" y="539326"/>
            <a:ext cx="8280920" cy="5013039"/>
            <a:chOff x="539552" y="539326"/>
            <a:chExt cx="8280920" cy="5013039"/>
          </a:xfrm>
        </p:grpSpPr>
        <p:sp>
          <p:nvSpPr>
            <p:cNvPr id="6" name="Rectangle 3">
              <a:extLst>
                <a:ext uri="{FF2B5EF4-FFF2-40B4-BE49-F238E27FC236}">
                  <a16:creationId xmlns:a16="http://schemas.microsoft.com/office/drawing/2014/main" id="{A05B9A35-A401-4E88-B912-DD14D5E36EA7}"/>
                </a:ext>
              </a:extLst>
            </p:cNvPr>
            <p:cNvSpPr>
              <a:spLocks noChangeArrowheads="1"/>
            </p:cNvSpPr>
            <p:nvPr/>
          </p:nvSpPr>
          <p:spPr bwMode="auto">
            <a:xfrm>
              <a:off x="539552" y="539326"/>
              <a:ext cx="8280920" cy="5013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例</a:t>
              </a:r>
              <a:r>
                <a:rPr lang="en-US" altLang="zh-CN" sz="2400" dirty="0">
                  <a:solidFill>
                    <a:srgbClr val="FF0000"/>
                  </a:solidFill>
                  <a:latin typeface="微软雅黑" pitchFamily="34" charset="-122"/>
                  <a:ea typeface="微软雅黑" pitchFamily="34" charset="-122"/>
                </a:rPr>
                <a:t>4-2</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单人理发店有</a:t>
              </a:r>
              <a:r>
                <a:rPr lang="en-US" altLang="zh-CN" sz="2400" dirty="0">
                  <a:latin typeface="微软雅黑" pitchFamily="34" charset="-122"/>
                  <a:ea typeface="微软雅黑" pitchFamily="34" charset="-122"/>
                </a:rPr>
                <a:t>6</a:t>
              </a:r>
              <a:r>
                <a:rPr lang="zh-CN" altLang="en-US" sz="2400" dirty="0">
                  <a:latin typeface="微软雅黑" pitchFamily="34" charset="-122"/>
                  <a:ea typeface="微软雅黑" pitchFamily="34" charset="-122"/>
                </a:rPr>
                <a:t>把椅子接待顾客排队等待理发。当</a:t>
              </a:r>
              <a:r>
                <a:rPr lang="en-US" altLang="zh-CN" sz="2400" dirty="0">
                  <a:latin typeface="微软雅黑" pitchFamily="34" charset="-122"/>
                  <a:ea typeface="微软雅黑" pitchFamily="34" charset="-122"/>
                </a:rPr>
                <a:t>6</a:t>
              </a:r>
              <a:r>
                <a:rPr lang="zh-CN" altLang="en-US" sz="2400" dirty="0">
                  <a:latin typeface="微软雅黑" pitchFamily="34" charset="-122"/>
                  <a:ea typeface="微软雅黑" pitchFamily="34" charset="-122"/>
                </a:rPr>
                <a:t>把椅子都坐满时，后来的顾客直接离开。设顾客平均到达率为</a:t>
              </a: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人</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小时，理发平均时间为</a:t>
              </a:r>
              <a:r>
                <a:rPr lang="en-US" altLang="zh-CN" sz="2400" dirty="0">
                  <a:latin typeface="微软雅黑" pitchFamily="34" charset="-122"/>
                  <a:ea typeface="微软雅黑" pitchFamily="34" charset="-122"/>
                </a:rPr>
                <a:t>15</a:t>
              </a:r>
              <a:r>
                <a:rPr lang="zh-CN" altLang="en-US" sz="2400" dirty="0">
                  <a:latin typeface="微软雅黑" pitchFamily="34" charset="-122"/>
                  <a:ea typeface="微软雅黑" pitchFamily="34" charset="-122"/>
                </a:rPr>
                <a:t>分钟，即 </a:t>
              </a:r>
              <a:r>
                <a:rPr lang="en-US" altLang="zh-CN" sz="2400" dirty="0">
                  <a:latin typeface="微软雅黑" pitchFamily="34" charset="-122"/>
                  <a:ea typeface="微软雅黑" pitchFamily="34" charset="-122"/>
                </a:rPr>
                <a:t>N = 7</a:t>
              </a:r>
              <a:r>
                <a:rPr lang="zh-CN" altLang="en-US" sz="2400" dirty="0">
                  <a:latin typeface="微软雅黑" pitchFamily="34" charset="-122"/>
                  <a:ea typeface="微软雅黑" pitchFamily="34" charset="-122"/>
                </a:rPr>
                <a:t>，</a:t>
              </a:r>
              <a:r>
                <a:rPr lang="el-GR" altLang="zh-CN" sz="2400" dirty="0">
                  <a:latin typeface="微软雅黑" pitchFamily="34" charset="-122"/>
                  <a:ea typeface="微软雅黑" pitchFamily="34" charset="-122"/>
                </a:rPr>
                <a:t>λ</a:t>
              </a:r>
              <a:r>
                <a:rPr lang="en-US" altLang="zh-CN" sz="2400" dirty="0">
                  <a:latin typeface="微软雅黑" pitchFamily="34" charset="-122"/>
                  <a:ea typeface="微软雅黑" pitchFamily="34" charset="-122"/>
                </a:rPr>
                <a:t> = 3</a:t>
              </a:r>
              <a:r>
                <a:rPr lang="zh-CN" altLang="en-US" sz="2400" dirty="0">
                  <a:latin typeface="微软雅黑" pitchFamily="34" charset="-122"/>
                  <a:ea typeface="微软雅黑" pitchFamily="34" charset="-122"/>
                </a:rPr>
                <a:t>人</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小时，</a:t>
              </a:r>
              <a:r>
                <a:rPr lang="el-GR" altLang="zh-CN" sz="2400" dirty="0">
                  <a:latin typeface="微软雅黑" pitchFamily="34" charset="-122"/>
                  <a:ea typeface="微软雅黑" pitchFamily="34" charset="-122"/>
                </a:rPr>
                <a:t>μ</a:t>
              </a:r>
              <a:r>
                <a:rPr lang="en-US" altLang="zh-CN" sz="2400" dirty="0">
                  <a:latin typeface="微软雅黑" pitchFamily="34" charset="-122"/>
                  <a:ea typeface="微软雅黑" pitchFamily="34" charset="-122"/>
                </a:rPr>
                <a:t> = 4</a:t>
              </a:r>
              <a:r>
                <a:rPr lang="zh-CN" altLang="en-US" sz="2400" dirty="0">
                  <a:latin typeface="微软雅黑" pitchFamily="34" charset="-122"/>
                  <a:ea typeface="微软雅黑" pitchFamily="34" charset="-122"/>
                </a:rPr>
                <a:t> 人</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小时。试求解以下问题：</a:t>
              </a:r>
            </a:p>
            <a:p>
              <a:pPr>
                <a:lnSpc>
                  <a:spcPct val="150000"/>
                </a:lnSpc>
              </a:pP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）顾客不需要排队等待就能理发的概率 </a:t>
              </a:r>
              <a:r>
                <a:rPr lang="en-US" altLang="zh-CN" sz="2400" dirty="0">
                  <a:latin typeface="微软雅黑" pitchFamily="34" charset="-122"/>
                  <a:ea typeface="微软雅黑" pitchFamily="34" charset="-122"/>
                </a:rPr>
                <a:t>P</a:t>
              </a:r>
              <a:r>
                <a:rPr lang="en-US" altLang="zh-CN" sz="2400" baseline="-25000" dirty="0">
                  <a:latin typeface="微软雅黑" pitchFamily="34" charset="-122"/>
                  <a:ea typeface="微软雅黑" pitchFamily="34" charset="-122"/>
                </a:rPr>
                <a:t>0</a:t>
              </a:r>
              <a:r>
                <a:rPr lang="zh-CN" altLang="en-US" sz="2400" dirty="0">
                  <a:latin typeface="微软雅黑" pitchFamily="34" charset="-122"/>
                  <a:ea typeface="微软雅黑" pitchFamily="34" charset="-122"/>
                </a:rPr>
                <a:t>；</a:t>
              </a:r>
            </a:p>
            <a:p>
              <a:pPr>
                <a:lnSpc>
                  <a:spcPct val="150000"/>
                </a:lnSpc>
              </a:pP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）等待理发的顾客的平均数 </a:t>
              </a:r>
              <a:r>
                <a:rPr lang="en-US" altLang="zh-CN" sz="2400" dirty="0" err="1">
                  <a:latin typeface="微软雅黑" pitchFamily="34" charset="-122"/>
                  <a:ea typeface="微软雅黑" pitchFamily="34" charset="-122"/>
                </a:rPr>
                <a:t>L</a:t>
              </a:r>
              <a:r>
                <a:rPr lang="en-US" altLang="zh-CN" sz="2400" baseline="-25000" dirty="0" err="1">
                  <a:latin typeface="微软雅黑" pitchFamily="34" charset="-122"/>
                  <a:ea typeface="微软雅黑" pitchFamily="34" charset="-122"/>
                </a:rPr>
                <a:t>q</a:t>
              </a:r>
              <a:r>
                <a:rPr lang="zh-CN" altLang="en-US" sz="2400" dirty="0">
                  <a:latin typeface="微软雅黑" pitchFamily="34" charset="-122"/>
                  <a:ea typeface="微软雅黑" pitchFamily="34" charset="-122"/>
                </a:rPr>
                <a:t>；</a:t>
              </a:r>
            </a:p>
            <a:p>
              <a:pPr>
                <a:lnSpc>
                  <a:spcPct val="150000"/>
                </a:lnSpc>
              </a:pP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）有效到达率    ；</a:t>
              </a:r>
            </a:p>
            <a:p>
              <a:pPr>
                <a:lnSpc>
                  <a:spcPct val="150000"/>
                </a:lnSpc>
              </a:pP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4</a:t>
              </a:r>
              <a:r>
                <a:rPr lang="zh-CN" altLang="en-US" sz="2400" dirty="0">
                  <a:latin typeface="微软雅黑" pitchFamily="34" charset="-122"/>
                  <a:ea typeface="微软雅黑" pitchFamily="34" charset="-122"/>
                </a:rPr>
                <a:t>）每位顾客的平均逗留时间 </a:t>
              </a:r>
              <a:r>
                <a:rPr lang="en-US" altLang="zh-CN" sz="2400" dirty="0" err="1">
                  <a:latin typeface="微软雅黑" pitchFamily="34" charset="-122"/>
                  <a:ea typeface="微软雅黑" pitchFamily="34" charset="-122"/>
                </a:rPr>
                <a:t>W</a:t>
              </a:r>
              <a:r>
                <a:rPr lang="en-US" altLang="zh-CN" sz="2400" baseline="-25000" dirty="0" err="1">
                  <a:latin typeface="微软雅黑" pitchFamily="34" charset="-122"/>
                  <a:ea typeface="微软雅黑" pitchFamily="34" charset="-122"/>
                </a:rPr>
                <a:t>s</a:t>
              </a:r>
              <a:r>
                <a:rPr lang="zh-CN" altLang="en-US" sz="2400" dirty="0">
                  <a:latin typeface="微软雅黑" pitchFamily="34" charset="-122"/>
                  <a:ea typeface="微软雅黑" pitchFamily="34" charset="-122"/>
                </a:rPr>
                <a:t>；</a:t>
              </a:r>
            </a:p>
            <a:p>
              <a:pPr>
                <a:lnSpc>
                  <a:spcPct val="150000"/>
                </a:lnSpc>
              </a:pP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5</a:t>
              </a:r>
              <a:r>
                <a:rPr lang="zh-CN" altLang="en-US" sz="2400" dirty="0">
                  <a:latin typeface="微软雅黑" pitchFamily="34" charset="-122"/>
                  <a:ea typeface="微软雅黑" pitchFamily="34" charset="-122"/>
                </a:rPr>
                <a:t>）理发店的损失率 </a:t>
              </a:r>
              <a:r>
                <a:rPr lang="en-US" altLang="zh-CN" sz="2400" dirty="0">
                  <a:latin typeface="微软雅黑" pitchFamily="34" charset="-122"/>
                  <a:ea typeface="微软雅黑" pitchFamily="34" charset="-122"/>
                </a:rPr>
                <a:t>P</a:t>
              </a:r>
              <a:r>
                <a:rPr lang="en-US" altLang="zh-CN" sz="2400" baseline="-25000" dirty="0">
                  <a:latin typeface="微软雅黑" pitchFamily="34" charset="-122"/>
                  <a:ea typeface="微软雅黑" pitchFamily="34" charset="-122"/>
                </a:rPr>
                <a:t>N</a:t>
              </a:r>
              <a:r>
                <a:rPr lang="zh-CN" altLang="en-US" sz="2400" dirty="0">
                  <a:latin typeface="微软雅黑" pitchFamily="34" charset="-122"/>
                  <a:ea typeface="微软雅黑" pitchFamily="34" charset="-122"/>
                </a:rPr>
                <a:t> 。</a:t>
              </a:r>
            </a:p>
          </p:txBody>
        </p:sp>
        <p:graphicFrame>
          <p:nvGraphicFramePr>
            <p:cNvPr id="10" name="对象 9">
              <a:extLst>
                <a:ext uri="{FF2B5EF4-FFF2-40B4-BE49-F238E27FC236}">
                  <a16:creationId xmlns:a16="http://schemas.microsoft.com/office/drawing/2014/main" id="{44924367-1A8F-413D-88BB-2EC339A2DE03}"/>
                </a:ext>
              </a:extLst>
            </p:cNvPr>
            <p:cNvGraphicFramePr>
              <a:graphicFrameLocks noChangeAspect="1"/>
            </p:cNvGraphicFramePr>
            <p:nvPr>
              <p:extLst>
                <p:ext uri="{D42A27DB-BD31-4B8C-83A1-F6EECF244321}">
                  <p14:modId xmlns:p14="http://schemas.microsoft.com/office/powerpoint/2010/main" val="4046370310"/>
                </p:ext>
              </p:extLst>
            </p:nvPr>
          </p:nvGraphicFramePr>
          <p:xfrm>
            <a:off x="2974231" y="3978560"/>
            <a:ext cx="301625" cy="412750"/>
          </p:xfrm>
          <a:graphic>
            <a:graphicData uri="http://schemas.openxmlformats.org/presentationml/2006/ole">
              <mc:AlternateContent xmlns:mc="http://schemas.openxmlformats.org/markup-compatibility/2006">
                <mc:Choice xmlns:v="urn:schemas-microsoft-com:vml" Requires="v">
                  <p:oleObj name="Equation" r:id="rId2" imgW="164880" imgH="228600" progId="Equation.DSMT4">
                    <p:embed/>
                  </p:oleObj>
                </mc:Choice>
                <mc:Fallback>
                  <p:oleObj name="Equation" r:id="rId2" imgW="164880" imgH="228600" progId="Equation.DSMT4">
                    <p:embed/>
                    <p:pic>
                      <p:nvPicPr>
                        <p:cNvPr id="23" name="对象 22">
                          <a:extLst>
                            <a:ext uri="{FF2B5EF4-FFF2-40B4-BE49-F238E27FC236}">
                              <a16:creationId xmlns:a16="http://schemas.microsoft.com/office/drawing/2014/main" id="{7942AE14-2401-4657-B7C2-C11406809D61}"/>
                            </a:ext>
                          </a:extLst>
                        </p:cNvPr>
                        <p:cNvPicPr>
                          <a:picLocks noChangeAspect="1" noChangeArrowheads="1"/>
                        </p:cNvPicPr>
                        <p:nvPr/>
                      </p:nvPicPr>
                      <p:blipFill>
                        <a:blip r:embed="rId3"/>
                        <a:srcRect/>
                        <a:stretch>
                          <a:fillRect/>
                        </a:stretch>
                      </p:blipFill>
                      <p:spPr bwMode="auto">
                        <a:xfrm>
                          <a:off x="2974231" y="3978560"/>
                          <a:ext cx="301625" cy="412750"/>
                        </a:xfrm>
                        <a:prstGeom prst="rect">
                          <a:avLst/>
                        </a:prstGeom>
                        <a:noFill/>
                      </p:spPr>
                    </p:pic>
                  </p:oleObj>
                </mc:Fallback>
              </mc:AlternateContent>
            </a:graphicData>
          </a:graphic>
        </p:graphicFrame>
      </p:grpSp>
      <p:sp>
        <p:nvSpPr>
          <p:cNvPr id="3" name="页脚占位符 2">
            <a:extLst>
              <a:ext uri="{FF2B5EF4-FFF2-40B4-BE49-F238E27FC236}">
                <a16:creationId xmlns:a16="http://schemas.microsoft.com/office/drawing/2014/main" id="{931C5C39-0509-4D94-8266-DD9BCF8724EF}"/>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493822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AE3AAF-964A-4745-9FFA-EF0EDBFB320D}"/>
              </a:ext>
            </a:extLst>
          </p:cNvPr>
          <p:cNvSpPr>
            <a:spLocks noGrp="1"/>
          </p:cNvSpPr>
          <p:nvPr>
            <p:ph type="dt" sz="half" idx="2"/>
          </p:nvPr>
        </p:nvSpPr>
        <p:spPr/>
        <p:txBody>
          <a:bodyPr/>
          <a:lstStyle/>
          <a:p>
            <a:pPr>
              <a:defRPr/>
            </a:pPr>
            <a:fld id="{D3AE6B11-ACB7-41C8-9B69-DF17082A5F53}" type="datetime1">
              <a:rPr lang="zh-CN" altLang="en-US" smtClean="0"/>
              <a:t>2022/11/23</a:t>
            </a:fld>
            <a:endParaRPr lang="zh-CN" altLang="en-US"/>
          </a:p>
        </p:txBody>
      </p:sp>
      <p:sp>
        <p:nvSpPr>
          <p:cNvPr id="6" name="Rectangle 3">
            <a:extLst>
              <a:ext uri="{FF2B5EF4-FFF2-40B4-BE49-F238E27FC236}">
                <a16:creationId xmlns:a16="http://schemas.microsoft.com/office/drawing/2014/main" id="{A05B9A35-A401-4E88-B912-DD14D5E36EA7}"/>
              </a:ext>
            </a:extLst>
          </p:cNvPr>
          <p:cNvSpPr>
            <a:spLocks noChangeArrowheads="1"/>
          </p:cNvSpPr>
          <p:nvPr/>
        </p:nvSpPr>
        <p:spPr bwMode="auto">
          <a:xfrm>
            <a:off x="323528" y="431000"/>
            <a:ext cx="828092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400" dirty="0">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例</a:t>
            </a:r>
            <a:r>
              <a:rPr lang="en-US" altLang="zh-CN" sz="2400" dirty="0">
                <a:solidFill>
                  <a:srgbClr val="FF0000"/>
                </a:solidFill>
                <a:latin typeface="微软雅黑" pitchFamily="34" charset="-122"/>
                <a:ea typeface="微软雅黑" pitchFamily="34" charset="-122"/>
              </a:rPr>
              <a:t>4-2</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排队理发问题。</a:t>
            </a:r>
          </a:p>
        </p:txBody>
      </p:sp>
      <p:grpSp>
        <p:nvGrpSpPr>
          <p:cNvPr id="7" name="组合 6">
            <a:extLst>
              <a:ext uri="{FF2B5EF4-FFF2-40B4-BE49-F238E27FC236}">
                <a16:creationId xmlns:a16="http://schemas.microsoft.com/office/drawing/2014/main" id="{A72BC767-96B8-42A3-A244-B9F772E1EF63}"/>
              </a:ext>
            </a:extLst>
          </p:cNvPr>
          <p:cNvGrpSpPr/>
          <p:nvPr/>
        </p:nvGrpSpPr>
        <p:grpSpPr>
          <a:xfrm>
            <a:off x="467544" y="1003435"/>
            <a:ext cx="8280920" cy="553357"/>
            <a:chOff x="467544" y="912349"/>
            <a:chExt cx="8280920" cy="553357"/>
          </a:xfrm>
        </p:grpSpPr>
        <p:sp>
          <p:nvSpPr>
            <p:cNvPr id="8" name="Rectangle 3">
              <a:extLst>
                <a:ext uri="{FF2B5EF4-FFF2-40B4-BE49-F238E27FC236}">
                  <a16:creationId xmlns:a16="http://schemas.microsoft.com/office/drawing/2014/main" id="{A9D44247-B7AA-4A05-B016-53C8B357FCE9}"/>
                </a:ext>
              </a:extLst>
            </p:cNvPr>
            <p:cNvSpPr>
              <a:spLocks noChangeArrowheads="1"/>
            </p:cNvSpPr>
            <p:nvPr/>
          </p:nvSpPr>
          <p:spPr bwMode="auto">
            <a:xfrm>
              <a:off x="467544" y="912349"/>
              <a:ext cx="828092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b="1" dirty="0">
                  <a:solidFill>
                    <a:srgbClr val="0000FF"/>
                  </a:solidFill>
                  <a:latin typeface="微软雅黑" pitchFamily="34" charset="-122"/>
                  <a:ea typeface="微软雅黑" pitchFamily="34" charset="-122"/>
                </a:rPr>
                <a:t>解：</a:t>
              </a:r>
              <a:r>
                <a:rPr lang="zh-CN" altLang="en-US" sz="2400" dirty="0">
                  <a:latin typeface="微软雅黑" pitchFamily="34" charset="-122"/>
                  <a:ea typeface="微软雅黑" pitchFamily="34" charset="-122"/>
                </a:rPr>
                <a:t>由已知条件可得服务强度                             ，计算得</a:t>
              </a:r>
            </a:p>
          </p:txBody>
        </p:sp>
        <p:graphicFrame>
          <p:nvGraphicFramePr>
            <p:cNvPr id="10" name="对象 9">
              <a:extLst>
                <a:ext uri="{FF2B5EF4-FFF2-40B4-BE49-F238E27FC236}">
                  <a16:creationId xmlns:a16="http://schemas.microsoft.com/office/drawing/2014/main" id="{CDC0A1FD-1889-4E70-A7BA-12D2D290115B}"/>
                </a:ext>
              </a:extLst>
            </p:cNvPr>
            <p:cNvGraphicFramePr>
              <a:graphicFrameLocks noChangeAspect="1"/>
            </p:cNvGraphicFramePr>
            <p:nvPr>
              <p:extLst>
                <p:ext uri="{D42A27DB-BD31-4B8C-83A1-F6EECF244321}">
                  <p14:modId xmlns:p14="http://schemas.microsoft.com/office/powerpoint/2010/main" val="3132203982"/>
                </p:ext>
              </p:extLst>
            </p:nvPr>
          </p:nvGraphicFramePr>
          <p:xfrm>
            <a:off x="4587776" y="1053449"/>
            <a:ext cx="2576512" cy="369888"/>
          </p:xfrm>
          <a:graphic>
            <a:graphicData uri="http://schemas.openxmlformats.org/presentationml/2006/ole">
              <mc:AlternateContent xmlns:mc="http://schemas.openxmlformats.org/markup-compatibility/2006">
                <mc:Choice xmlns:v="urn:schemas-microsoft-com:vml" Requires="v">
                  <p:oleObj name="Equation" r:id="rId2" imgW="1409400" imgH="203040" progId="Equation.DSMT4">
                    <p:embed/>
                  </p:oleObj>
                </mc:Choice>
                <mc:Fallback>
                  <p:oleObj name="Equation" r:id="rId2" imgW="1409400" imgH="203040" progId="Equation.DSMT4">
                    <p:embed/>
                    <p:pic>
                      <p:nvPicPr>
                        <p:cNvPr id="10" name="对象 9">
                          <a:extLst>
                            <a:ext uri="{FF2B5EF4-FFF2-40B4-BE49-F238E27FC236}">
                              <a16:creationId xmlns:a16="http://schemas.microsoft.com/office/drawing/2014/main" id="{CDC0A1FD-1889-4E70-A7BA-12D2D290115B}"/>
                            </a:ext>
                          </a:extLst>
                        </p:cNvPr>
                        <p:cNvPicPr>
                          <a:picLocks noChangeAspect="1" noChangeArrowheads="1"/>
                        </p:cNvPicPr>
                        <p:nvPr/>
                      </p:nvPicPr>
                      <p:blipFill>
                        <a:blip r:embed="rId3"/>
                        <a:srcRect/>
                        <a:stretch>
                          <a:fillRect/>
                        </a:stretch>
                      </p:blipFill>
                      <p:spPr bwMode="auto">
                        <a:xfrm>
                          <a:off x="4587776" y="1053449"/>
                          <a:ext cx="2576512" cy="369888"/>
                        </a:xfrm>
                        <a:prstGeom prst="rect">
                          <a:avLst/>
                        </a:prstGeom>
                        <a:noFill/>
                      </p:spPr>
                    </p:pic>
                  </p:oleObj>
                </mc:Fallback>
              </mc:AlternateContent>
            </a:graphicData>
          </a:graphic>
        </p:graphicFrame>
      </p:grpSp>
      <p:grpSp>
        <p:nvGrpSpPr>
          <p:cNvPr id="2" name="组合 1">
            <a:extLst>
              <a:ext uri="{FF2B5EF4-FFF2-40B4-BE49-F238E27FC236}">
                <a16:creationId xmlns:a16="http://schemas.microsoft.com/office/drawing/2014/main" id="{1FC80308-2C2B-4D3C-8CAB-368BEB77E6DC}"/>
              </a:ext>
            </a:extLst>
          </p:cNvPr>
          <p:cNvGrpSpPr/>
          <p:nvPr/>
        </p:nvGrpSpPr>
        <p:grpSpPr>
          <a:xfrm>
            <a:off x="971600" y="1772816"/>
            <a:ext cx="7632848" cy="763587"/>
            <a:chOff x="1043608" y="1917736"/>
            <a:chExt cx="7632848" cy="763587"/>
          </a:xfrm>
        </p:grpSpPr>
        <p:sp>
          <p:nvSpPr>
            <p:cNvPr id="13" name="Rectangle 3">
              <a:extLst>
                <a:ext uri="{FF2B5EF4-FFF2-40B4-BE49-F238E27FC236}">
                  <a16:creationId xmlns:a16="http://schemas.microsoft.com/office/drawing/2014/main" id="{72C7861C-8549-42B5-8DFC-2136C9AB17E5}"/>
                </a:ext>
              </a:extLst>
            </p:cNvPr>
            <p:cNvSpPr>
              <a:spLocks noChangeArrowheads="1"/>
            </p:cNvSpPr>
            <p:nvPr/>
          </p:nvSpPr>
          <p:spPr bwMode="auto">
            <a:xfrm>
              <a:off x="1043608" y="1988840"/>
              <a:ext cx="763284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a:t>
              </a:r>
            </a:p>
          </p:txBody>
        </p:sp>
        <p:graphicFrame>
          <p:nvGraphicFramePr>
            <p:cNvPr id="11" name="对象 10">
              <a:extLst>
                <a:ext uri="{FF2B5EF4-FFF2-40B4-BE49-F238E27FC236}">
                  <a16:creationId xmlns:a16="http://schemas.microsoft.com/office/drawing/2014/main" id="{536CDDB6-6872-4519-BA0F-A553AFF231D9}"/>
                </a:ext>
              </a:extLst>
            </p:cNvPr>
            <p:cNvGraphicFramePr>
              <a:graphicFrameLocks noChangeAspect="1"/>
            </p:cNvGraphicFramePr>
            <p:nvPr>
              <p:extLst>
                <p:ext uri="{D42A27DB-BD31-4B8C-83A1-F6EECF244321}">
                  <p14:modId xmlns:p14="http://schemas.microsoft.com/office/powerpoint/2010/main" val="3304165764"/>
                </p:ext>
              </p:extLst>
            </p:nvPr>
          </p:nvGraphicFramePr>
          <p:xfrm>
            <a:off x="1547664" y="1917736"/>
            <a:ext cx="3784600" cy="763587"/>
          </p:xfrm>
          <a:graphic>
            <a:graphicData uri="http://schemas.openxmlformats.org/presentationml/2006/ole">
              <mc:AlternateContent xmlns:mc="http://schemas.openxmlformats.org/markup-compatibility/2006">
                <mc:Choice xmlns:v="urn:schemas-microsoft-com:vml" Requires="v">
                  <p:oleObj name="Equation" r:id="rId4" imgW="2070000" imgH="419040" progId="Equation.DSMT4">
                    <p:embed/>
                  </p:oleObj>
                </mc:Choice>
                <mc:Fallback>
                  <p:oleObj name="Equation" r:id="rId4" imgW="2070000" imgH="419040" progId="Equation.DSMT4">
                    <p:embed/>
                    <p:pic>
                      <p:nvPicPr>
                        <p:cNvPr id="11" name="对象 10">
                          <a:extLst>
                            <a:ext uri="{FF2B5EF4-FFF2-40B4-BE49-F238E27FC236}">
                              <a16:creationId xmlns:a16="http://schemas.microsoft.com/office/drawing/2014/main" id="{536CDDB6-6872-4519-BA0F-A553AFF231D9}"/>
                            </a:ext>
                          </a:extLst>
                        </p:cNvPr>
                        <p:cNvPicPr>
                          <a:picLocks noChangeAspect="1" noChangeArrowheads="1"/>
                        </p:cNvPicPr>
                        <p:nvPr/>
                      </p:nvPicPr>
                      <p:blipFill>
                        <a:blip r:embed="rId5"/>
                        <a:srcRect/>
                        <a:stretch>
                          <a:fillRect/>
                        </a:stretch>
                      </p:blipFill>
                      <p:spPr bwMode="auto">
                        <a:xfrm>
                          <a:off x="1547664" y="1917736"/>
                          <a:ext cx="3784600" cy="763587"/>
                        </a:xfrm>
                        <a:prstGeom prst="rect">
                          <a:avLst/>
                        </a:prstGeom>
                        <a:noFill/>
                      </p:spPr>
                    </p:pic>
                  </p:oleObj>
                </mc:Fallback>
              </mc:AlternateContent>
            </a:graphicData>
          </a:graphic>
        </p:graphicFrame>
      </p:grpSp>
      <p:grpSp>
        <p:nvGrpSpPr>
          <p:cNvPr id="12" name="组合 11">
            <a:extLst>
              <a:ext uri="{FF2B5EF4-FFF2-40B4-BE49-F238E27FC236}">
                <a16:creationId xmlns:a16="http://schemas.microsoft.com/office/drawing/2014/main" id="{4B540A4D-94BE-4A9A-9B43-C0189D23DD7F}"/>
              </a:ext>
            </a:extLst>
          </p:cNvPr>
          <p:cNvGrpSpPr/>
          <p:nvPr/>
        </p:nvGrpSpPr>
        <p:grpSpPr>
          <a:xfrm>
            <a:off x="971600" y="2719307"/>
            <a:ext cx="7632848" cy="808037"/>
            <a:chOff x="1043608" y="1867531"/>
            <a:chExt cx="7632848" cy="808037"/>
          </a:xfrm>
        </p:grpSpPr>
        <p:sp>
          <p:nvSpPr>
            <p:cNvPr id="14" name="Rectangle 3">
              <a:extLst>
                <a:ext uri="{FF2B5EF4-FFF2-40B4-BE49-F238E27FC236}">
                  <a16:creationId xmlns:a16="http://schemas.microsoft.com/office/drawing/2014/main" id="{3FED1BC1-B5FE-44D4-BFA2-0A7160647D56}"/>
                </a:ext>
              </a:extLst>
            </p:cNvPr>
            <p:cNvSpPr>
              <a:spLocks noChangeArrowheads="1"/>
            </p:cNvSpPr>
            <p:nvPr/>
          </p:nvSpPr>
          <p:spPr bwMode="auto">
            <a:xfrm>
              <a:off x="1043608" y="1988840"/>
              <a:ext cx="763284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a:t>
              </a:r>
            </a:p>
          </p:txBody>
        </p:sp>
        <p:graphicFrame>
          <p:nvGraphicFramePr>
            <p:cNvPr id="15" name="对象 14">
              <a:extLst>
                <a:ext uri="{FF2B5EF4-FFF2-40B4-BE49-F238E27FC236}">
                  <a16:creationId xmlns:a16="http://schemas.microsoft.com/office/drawing/2014/main" id="{FDE1C937-0DD9-49F2-B055-EC650193CF0A}"/>
                </a:ext>
              </a:extLst>
            </p:cNvPr>
            <p:cNvGraphicFramePr>
              <a:graphicFrameLocks noChangeAspect="1"/>
            </p:cNvGraphicFramePr>
            <p:nvPr>
              <p:extLst>
                <p:ext uri="{D42A27DB-BD31-4B8C-83A1-F6EECF244321}">
                  <p14:modId xmlns:p14="http://schemas.microsoft.com/office/powerpoint/2010/main" val="2981383716"/>
                </p:ext>
              </p:extLst>
            </p:nvPr>
          </p:nvGraphicFramePr>
          <p:xfrm>
            <a:off x="1547664" y="1867531"/>
            <a:ext cx="4783137" cy="808037"/>
          </p:xfrm>
          <a:graphic>
            <a:graphicData uri="http://schemas.openxmlformats.org/presentationml/2006/ole">
              <mc:AlternateContent xmlns:mc="http://schemas.openxmlformats.org/markup-compatibility/2006">
                <mc:Choice xmlns:v="urn:schemas-microsoft-com:vml" Requires="v">
                  <p:oleObj name="Equation" r:id="rId6" imgW="2616120" imgH="444240" progId="Equation.DSMT4">
                    <p:embed/>
                  </p:oleObj>
                </mc:Choice>
                <mc:Fallback>
                  <p:oleObj name="Equation" r:id="rId6" imgW="2616120" imgH="444240" progId="Equation.DSMT4">
                    <p:embed/>
                    <p:pic>
                      <p:nvPicPr>
                        <p:cNvPr id="15" name="对象 14">
                          <a:extLst>
                            <a:ext uri="{FF2B5EF4-FFF2-40B4-BE49-F238E27FC236}">
                              <a16:creationId xmlns:a16="http://schemas.microsoft.com/office/drawing/2014/main" id="{FDE1C937-0DD9-49F2-B055-EC650193CF0A}"/>
                            </a:ext>
                          </a:extLst>
                        </p:cNvPr>
                        <p:cNvPicPr>
                          <a:picLocks noChangeAspect="1" noChangeArrowheads="1"/>
                        </p:cNvPicPr>
                        <p:nvPr/>
                      </p:nvPicPr>
                      <p:blipFill>
                        <a:blip r:embed="rId7"/>
                        <a:srcRect/>
                        <a:stretch>
                          <a:fillRect/>
                        </a:stretch>
                      </p:blipFill>
                      <p:spPr bwMode="auto">
                        <a:xfrm>
                          <a:off x="1547664" y="1867531"/>
                          <a:ext cx="4783137" cy="808037"/>
                        </a:xfrm>
                        <a:prstGeom prst="rect">
                          <a:avLst/>
                        </a:prstGeom>
                        <a:noFill/>
                      </p:spPr>
                    </p:pic>
                  </p:oleObj>
                </mc:Fallback>
              </mc:AlternateContent>
            </a:graphicData>
          </a:graphic>
        </p:graphicFrame>
      </p:grpSp>
      <p:grpSp>
        <p:nvGrpSpPr>
          <p:cNvPr id="16" name="组合 15">
            <a:extLst>
              <a:ext uri="{FF2B5EF4-FFF2-40B4-BE49-F238E27FC236}">
                <a16:creationId xmlns:a16="http://schemas.microsoft.com/office/drawing/2014/main" id="{96A2CF93-073F-4458-9662-A3458E993266}"/>
              </a:ext>
            </a:extLst>
          </p:cNvPr>
          <p:cNvGrpSpPr/>
          <p:nvPr/>
        </p:nvGrpSpPr>
        <p:grpSpPr>
          <a:xfrm>
            <a:off x="971600" y="3648653"/>
            <a:ext cx="7632848" cy="553357"/>
            <a:chOff x="1043608" y="1988840"/>
            <a:chExt cx="7632848" cy="553357"/>
          </a:xfrm>
        </p:grpSpPr>
        <p:sp>
          <p:nvSpPr>
            <p:cNvPr id="17" name="Rectangle 3">
              <a:extLst>
                <a:ext uri="{FF2B5EF4-FFF2-40B4-BE49-F238E27FC236}">
                  <a16:creationId xmlns:a16="http://schemas.microsoft.com/office/drawing/2014/main" id="{3807031D-0CF1-4BA8-8089-C675A510EB6C}"/>
                </a:ext>
              </a:extLst>
            </p:cNvPr>
            <p:cNvSpPr>
              <a:spLocks noChangeArrowheads="1"/>
            </p:cNvSpPr>
            <p:nvPr/>
          </p:nvSpPr>
          <p:spPr bwMode="auto">
            <a:xfrm>
              <a:off x="1043608" y="1988840"/>
              <a:ext cx="763284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                             人</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小时</a:t>
              </a:r>
            </a:p>
          </p:txBody>
        </p:sp>
        <p:graphicFrame>
          <p:nvGraphicFramePr>
            <p:cNvPr id="18" name="对象 17">
              <a:extLst>
                <a:ext uri="{FF2B5EF4-FFF2-40B4-BE49-F238E27FC236}">
                  <a16:creationId xmlns:a16="http://schemas.microsoft.com/office/drawing/2014/main" id="{BEFF1A0F-CC81-406E-BDF5-5C447C5C62E7}"/>
                </a:ext>
              </a:extLst>
            </p:cNvPr>
            <p:cNvGraphicFramePr>
              <a:graphicFrameLocks noChangeAspect="1"/>
            </p:cNvGraphicFramePr>
            <p:nvPr>
              <p:extLst>
                <p:ext uri="{D42A27DB-BD31-4B8C-83A1-F6EECF244321}">
                  <p14:modId xmlns:p14="http://schemas.microsoft.com/office/powerpoint/2010/main" val="3304456368"/>
                </p:ext>
              </p:extLst>
            </p:nvPr>
          </p:nvGraphicFramePr>
          <p:xfrm>
            <a:off x="1547664" y="2106227"/>
            <a:ext cx="2622550" cy="415925"/>
          </p:xfrm>
          <a:graphic>
            <a:graphicData uri="http://schemas.openxmlformats.org/presentationml/2006/ole">
              <mc:AlternateContent xmlns:mc="http://schemas.openxmlformats.org/markup-compatibility/2006">
                <mc:Choice xmlns:v="urn:schemas-microsoft-com:vml" Requires="v">
                  <p:oleObj name="Equation" r:id="rId8" imgW="1434960" imgH="228600" progId="Equation.DSMT4">
                    <p:embed/>
                  </p:oleObj>
                </mc:Choice>
                <mc:Fallback>
                  <p:oleObj name="Equation" r:id="rId8" imgW="1434960" imgH="228600" progId="Equation.DSMT4">
                    <p:embed/>
                    <p:pic>
                      <p:nvPicPr>
                        <p:cNvPr id="18" name="对象 17">
                          <a:extLst>
                            <a:ext uri="{FF2B5EF4-FFF2-40B4-BE49-F238E27FC236}">
                              <a16:creationId xmlns:a16="http://schemas.microsoft.com/office/drawing/2014/main" id="{BEFF1A0F-CC81-406E-BDF5-5C447C5C62E7}"/>
                            </a:ext>
                          </a:extLst>
                        </p:cNvPr>
                        <p:cNvPicPr>
                          <a:picLocks noChangeAspect="1" noChangeArrowheads="1"/>
                        </p:cNvPicPr>
                        <p:nvPr/>
                      </p:nvPicPr>
                      <p:blipFill>
                        <a:blip r:embed="rId9"/>
                        <a:srcRect/>
                        <a:stretch>
                          <a:fillRect/>
                        </a:stretch>
                      </p:blipFill>
                      <p:spPr bwMode="auto">
                        <a:xfrm>
                          <a:off x="1547664" y="2106227"/>
                          <a:ext cx="2622550" cy="415925"/>
                        </a:xfrm>
                        <a:prstGeom prst="rect">
                          <a:avLst/>
                        </a:prstGeom>
                        <a:noFill/>
                      </p:spPr>
                    </p:pic>
                  </p:oleObj>
                </mc:Fallback>
              </mc:AlternateContent>
            </a:graphicData>
          </a:graphic>
        </p:graphicFrame>
      </p:grpSp>
      <p:grpSp>
        <p:nvGrpSpPr>
          <p:cNvPr id="19" name="组合 18">
            <a:extLst>
              <a:ext uri="{FF2B5EF4-FFF2-40B4-BE49-F238E27FC236}">
                <a16:creationId xmlns:a16="http://schemas.microsoft.com/office/drawing/2014/main" id="{7A53B088-483E-446B-AAE5-C9EB0BE727E5}"/>
              </a:ext>
            </a:extLst>
          </p:cNvPr>
          <p:cNvGrpSpPr/>
          <p:nvPr/>
        </p:nvGrpSpPr>
        <p:grpSpPr>
          <a:xfrm>
            <a:off x="971600" y="4365463"/>
            <a:ext cx="7632848" cy="785813"/>
            <a:chOff x="1043608" y="1959207"/>
            <a:chExt cx="7632848" cy="785813"/>
          </a:xfrm>
        </p:grpSpPr>
        <p:sp>
          <p:nvSpPr>
            <p:cNvPr id="20" name="Rectangle 3">
              <a:extLst>
                <a:ext uri="{FF2B5EF4-FFF2-40B4-BE49-F238E27FC236}">
                  <a16:creationId xmlns:a16="http://schemas.microsoft.com/office/drawing/2014/main" id="{42FBCBF4-1726-4A93-B5FD-9B1C177C72CF}"/>
                </a:ext>
              </a:extLst>
            </p:cNvPr>
            <p:cNvSpPr>
              <a:spLocks noChangeArrowheads="1"/>
            </p:cNvSpPr>
            <p:nvPr/>
          </p:nvSpPr>
          <p:spPr bwMode="auto">
            <a:xfrm>
              <a:off x="1043608" y="1988840"/>
              <a:ext cx="763284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400" dirty="0">
                  <a:latin typeface="微软雅黑" pitchFamily="34" charset="-122"/>
                  <a:ea typeface="微软雅黑" pitchFamily="34" charset="-122"/>
                </a:rPr>
                <a:t>4</a:t>
              </a:r>
              <a:r>
                <a:rPr lang="zh-CN" altLang="en-US" sz="2400" dirty="0">
                  <a:latin typeface="微软雅黑" pitchFamily="34" charset="-122"/>
                  <a:ea typeface="微软雅黑" pitchFamily="34" charset="-122"/>
                </a:rPr>
                <a:t>）                                    小时 </a:t>
              </a:r>
              <a:r>
                <a:rPr lang="en-US" altLang="zh-CN" sz="2400" dirty="0">
                  <a:latin typeface="微软雅黑" pitchFamily="34" charset="-122"/>
                  <a:ea typeface="微软雅黑" pitchFamily="34" charset="-122"/>
                </a:rPr>
                <a:t>= 43.8251</a:t>
              </a:r>
              <a:r>
                <a:rPr lang="zh-CN" altLang="en-US" sz="2400" dirty="0">
                  <a:latin typeface="微软雅黑" pitchFamily="34" charset="-122"/>
                  <a:ea typeface="微软雅黑" pitchFamily="34" charset="-122"/>
                </a:rPr>
                <a:t>分钟</a:t>
              </a:r>
            </a:p>
          </p:txBody>
        </p:sp>
        <p:graphicFrame>
          <p:nvGraphicFramePr>
            <p:cNvPr id="21" name="对象 20">
              <a:extLst>
                <a:ext uri="{FF2B5EF4-FFF2-40B4-BE49-F238E27FC236}">
                  <a16:creationId xmlns:a16="http://schemas.microsoft.com/office/drawing/2014/main" id="{58284D76-F9FD-4BC8-A538-30D65118499F}"/>
                </a:ext>
              </a:extLst>
            </p:cNvPr>
            <p:cNvGraphicFramePr>
              <a:graphicFrameLocks noChangeAspect="1"/>
            </p:cNvGraphicFramePr>
            <p:nvPr>
              <p:extLst>
                <p:ext uri="{D42A27DB-BD31-4B8C-83A1-F6EECF244321}">
                  <p14:modId xmlns:p14="http://schemas.microsoft.com/office/powerpoint/2010/main" val="2403303322"/>
                </p:ext>
              </p:extLst>
            </p:nvPr>
          </p:nvGraphicFramePr>
          <p:xfrm>
            <a:off x="1547664" y="1959207"/>
            <a:ext cx="3271837" cy="785813"/>
          </p:xfrm>
          <a:graphic>
            <a:graphicData uri="http://schemas.openxmlformats.org/presentationml/2006/ole">
              <mc:AlternateContent xmlns:mc="http://schemas.openxmlformats.org/markup-compatibility/2006">
                <mc:Choice xmlns:v="urn:schemas-microsoft-com:vml" Requires="v">
                  <p:oleObj name="Equation" r:id="rId10" imgW="1790640" imgH="431640" progId="Equation.DSMT4">
                    <p:embed/>
                  </p:oleObj>
                </mc:Choice>
                <mc:Fallback>
                  <p:oleObj name="Equation" r:id="rId10" imgW="1790640" imgH="431640" progId="Equation.DSMT4">
                    <p:embed/>
                    <p:pic>
                      <p:nvPicPr>
                        <p:cNvPr id="21" name="对象 20">
                          <a:extLst>
                            <a:ext uri="{FF2B5EF4-FFF2-40B4-BE49-F238E27FC236}">
                              <a16:creationId xmlns:a16="http://schemas.microsoft.com/office/drawing/2014/main" id="{58284D76-F9FD-4BC8-A538-30D65118499F}"/>
                            </a:ext>
                          </a:extLst>
                        </p:cNvPr>
                        <p:cNvPicPr>
                          <a:picLocks noChangeAspect="1" noChangeArrowheads="1"/>
                        </p:cNvPicPr>
                        <p:nvPr/>
                      </p:nvPicPr>
                      <p:blipFill>
                        <a:blip r:embed="rId11"/>
                        <a:srcRect/>
                        <a:stretch>
                          <a:fillRect/>
                        </a:stretch>
                      </p:blipFill>
                      <p:spPr bwMode="auto">
                        <a:xfrm>
                          <a:off x="1547664" y="1959207"/>
                          <a:ext cx="3271837" cy="785813"/>
                        </a:xfrm>
                        <a:prstGeom prst="rect">
                          <a:avLst/>
                        </a:prstGeom>
                        <a:noFill/>
                      </p:spPr>
                    </p:pic>
                  </p:oleObj>
                </mc:Fallback>
              </mc:AlternateContent>
            </a:graphicData>
          </a:graphic>
        </p:graphicFrame>
      </p:grpSp>
      <p:grpSp>
        <p:nvGrpSpPr>
          <p:cNvPr id="3" name="组合 2">
            <a:extLst>
              <a:ext uri="{FF2B5EF4-FFF2-40B4-BE49-F238E27FC236}">
                <a16:creationId xmlns:a16="http://schemas.microsoft.com/office/drawing/2014/main" id="{6B921519-EF77-470D-91B0-B884B7354F2D}"/>
              </a:ext>
            </a:extLst>
          </p:cNvPr>
          <p:cNvGrpSpPr/>
          <p:nvPr/>
        </p:nvGrpSpPr>
        <p:grpSpPr>
          <a:xfrm>
            <a:off x="971600" y="5403304"/>
            <a:ext cx="7632848" cy="762000"/>
            <a:chOff x="1043608" y="5232952"/>
            <a:chExt cx="7632848" cy="762000"/>
          </a:xfrm>
        </p:grpSpPr>
        <p:sp>
          <p:nvSpPr>
            <p:cNvPr id="23" name="Rectangle 3">
              <a:extLst>
                <a:ext uri="{FF2B5EF4-FFF2-40B4-BE49-F238E27FC236}">
                  <a16:creationId xmlns:a16="http://schemas.microsoft.com/office/drawing/2014/main" id="{690C517B-064F-4776-8CB6-4DEBDD847D4B}"/>
                </a:ext>
              </a:extLst>
            </p:cNvPr>
            <p:cNvSpPr>
              <a:spLocks noChangeArrowheads="1"/>
            </p:cNvSpPr>
            <p:nvPr/>
          </p:nvSpPr>
          <p:spPr bwMode="auto">
            <a:xfrm>
              <a:off x="1043608" y="5294394"/>
              <a:ext cx="763284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400" dirty="0">
                  <a:latin typeface="微软雅黑" pitchFamily="34" charset="-122"/>
                  <a:ea typeface="微软雅黑" pitchFamily="34" charset="-122"/>
                </a:rPr>
                <a:t>5</a:t>
              </a:r>
              <a:r>
                <a:rPr lang="zh-CN" altLang="en-US" sz="2400" dirty="0">
                  <a:latin typeface="微软雅黑" pitchFamily="34" charset="-122"/>
                  <a:ea typeface="微软雅黑" pitchFamily="34" charset="-122"/>
                </a:rPr>
                <a:t>）</a:t>
              </a:r>
            </a:p>
          </p:txBody>
        </p:sp>
        <p:graphicFrame>
          <p:nvGraphicFramePr>
            <p:cNvPr id="28" name="对象 27">
              <a:extLst>
                <a:ext uri="{FF2B5EF4-FFF2-40B4-BE49-F238E27FC236}">
                  <a16:creationId xmlns:a16="http://schemas.microsoft.com/office/drawing/2014/main" id="{2052CDC6-281B-4F64-BCBC-7AE4344B3835}"/>
                </a:ext>
              </a:extLst>
            </p:cNvPr>
            <p:cNvGraphicFramePr>
              <a:graphicFrameLocks noChangeAspect="1"/>
            </p:cNvGraphicFramePr>
            <p:nvPr>
              <p:extLst>
                <p:ext uri="{D42A27DB-BD31-4B8C-83A1-F6EECF244321}">
                  <p14:modId xmlns:p14="http://schemas.microsoft.com/office/powerpoint/2010/main" val="2994100920"/>
                </p:ext>
              </p:extLst>
            </p:nvPr>
          </p:nvGraphicFramePr>
          <p:xfrm>
            <a:off x="1547689" y="5232952"/>
            <a:ext cx="2808287" cy="762000"/>
          </p:xfrm>
          <a:graphic>
            <a:graphicData uri="http://schemas.openxmlformats.org/presentationml/2006/ole">
              <mc:AlternateContent xmlns:mc="http://schemas.openxmlformats.org/markup-compatibility/2006">
                <mc:Choice xmlns:v="urn:schemas-microsoft-com:vml" Requires="v">
                  <p:oleObj name="Equation" r:id="rId12" imgW="1536480" imgH="419040" progId="Equation.DSMT4">
                    <p:embed/>
                  </p:oleObj>
                </mc:Choice>
                <mc:Fallback>
                  <p:oleObj name="Equation" r:id="rId12" imgW="1536480" imgH="419040" progId="Equation.DSMT4">
                    <p:embed/>
                    <p:pic>
                      <p:nvPicPr>
                        <p:cNvPr id="18" name="对象 17">
                          <a:extLst>
                            <a:ext uri="{FF2B5EF4-FFF2-40B4-BE49-F238E27FC236}">
                              <a16:creationId xmlns:a16="http://schemas.microsoft.com/office/drawing/2014/main" id="{BEFF1A0F-CC81-406E-BDF5-5C447C5C62E7}"/>
                            </a:ext>
                          </a:extLst>
                        </p:cNvPr>
                        <p:cNvPicPr>
                          <a:picLocks noChangeAspect="1" noChangeArrowheads="1"/>
                        </p:cNvPicPr>
                        <p:nvPr/>
                      </p:nvPicPr>
                      <p:blipFill>
                        <a:blip r:embed="rId13"/>
                        <a:srcRect/>
                        <a:stretch>
                          <a:fillRect/>
                        </a:stretch>
                      </p:blipFill>
                      <p:spPr bwMode="auto">
                        <a:xfrm>
                          <a:off x="1547689" y="5232952"/>
                          <a:ext cx="2808287" cy="762000"/>
                        </a:xfrm>
                        <a:prstGeom prst="rect">
                          <a:avLst/>
                        </a:prstGeom>
                        <a:noFill/>
                      </p:spPr>
                    </p:pic>
                  </p:oleObj>
                </mc:Fallback>
              </mc:AlternateContent>
            </a:graphicData>
          </a:graphic>
        </p:graphicFrame>
      </p:grpSp>
      <p:sp>
        <p:nvSpPr>
          <p:cNvPr id="9" name="页脚占位符 8">
            <a:extLst>
              <a:ext uri="{FF2B5EF4-FFF2-40B4-BE49-F238E27FC236}">
                <a16:creationId xmlns:a16="http://schemas.microsoft.com/office/drawing/2014/main" id="{C38A67CD-0BC6-4832-BF9B-D70BA206F9C6}"/>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496451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982494" y="980729"/>
            <a:ext cx="3629025" cy="444103"/>
          </a:xfrm>
        </p:spPr>
        <p:txBody>
          <a:bodyPr/>
          <a:lstStyle/>
          <a:p>
            <a:pPr algn="l" eaLnBrk="1" hangingPunct="1">
              <a:lnSpc>
                <a:spcPct val="90000"/>
              </a:lnSpc>
            </a:pPr>
            <a:r>
              <a:rPr lang="zh-CN" altLang="en-US" sz="2800" b="1" dirty="0">
                <a:solidFill>
                  <a:schemeClr val="tx1"/>
                </a:solidFill>
                <a:latin typeface="微软雅黑" pitchFamily="34" charset="-122"/>
                <a:ea typeface="微软雅黑" pitchFamily="34" charset="-122"/>
              </a:rPr>
              <a:t>主要内容</a:t>
            </a:r>
          </a:p>
        </p:txBody>
      </p:sp>
      <p:sp>
        <p:nvSpPr>
          <p:cNvPr id="4" name="Rectangle 2"/>
          <p:cNvSpPr>
            <a:spLocks noChangeArrowheads="1"/>
          </p:cNvSpPr>
          <p:nvPr/>
        </p:nvSpPr>
        <p:spPr bwMode="auto">
          <a:xfrm>
            <a:off x="899592" y="1643051"/>
            <a:ext cx="7848872" cy="4172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FF0000"/>
              </a:buClr>
              <a:buFont typeface="Wingdings" pitchFamily="2" charset="2"/>
              <a:buChar char="Ø"/>
            </a:pPr>
            <a:r>
              <a:rPr lang="zh-CN" altLang="en-US" sz="2400" dirty="0">
                <a:latin typeface="微软雅黑" pitchFamily="34" charset="-122"/>
                <a:ea typeface="微软雅黑" pitchFamily="34" charset="-122"/>
              </a:rPr>
              <a:t>  排队论的基本概念</a:t>
            </a:r>
            <a:endParaRPr lang="en-US" altLang="zh-CN" sz="2400" dirty="0">
              <a:latin typeface="微软雅黑" pitchFamily="34" charset="-122"/>
              <a:ea typeface="微软雅黑" pitchFamily="34" charset="-122"/>
            </a:endParaRPr>
          </a:p>
          <a:p>
            <a:pPr>
              <a:lnSpc>
                <a:spcPct val="140000"/>
              </a:lnSpc>
              <a:buClr>
                <a:srgbClr val="FF0000"/>
              </a:buClr>
              <a:buFont typeface="Wingdings" pitchFamily="2" charset="2"/>
              <a:buChar char="Ø"/>
            </a:pPr>
            <a:r>
              <a:rPr lang="zh-CN" altLang="en-US" sz="2400" dirty="0">
                <a:latin typeface="微软雅黑" pitchFamily="34" charset="-122"/>
                <a:ea typeface="微软雅黑" pitchFamily="34" charset="-122"/>
              </a:rPr>
              <a:t>  排队系统的概率分布</a:t>
            </a:r>
            <a:endParaRPr lang="en-US" altLang="zh-CN" sz="2400" dirty="0">
              <a:latin typeface="微软雅黑" pitchFamily="34" charset="-122"/>
              <a:ea typeface="微软雅黑" pitchFamily="34" charset="-122"/>
            </a:endParaRPr>
          </a:p>
          <a:p>
            <a:pPr>
              <a:lnSpc>
                <a:spcPct val="140000"/>
              </a:lnSpc>
              <a:buClr>
                <a:srgbClr val="FF0000"/>
              </a:buClr>
              <a:buFont typeface="Wingdings" pitchFamily="2" charset="2"/>
              <a:buChar char="Ø"/>
            </a:pP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排队模型的标准形式</a:t>
            </a:r>
            <a:endParaRPr lang="en-US" altLang="zh-CN" sz="2400" dirty="0">
              <a:latin typeface="微软雅黑" pitchFamily="34" charset="-122"/>
              <a:ea typeface="微软雅黑" pitchFamily="34" charset="-122"/>
            </a:endParaRPr>
          </a:p>
          <a:p>
            <a:pPr>
              <a:lnSpc>
                <a:spcPct val="140000"/>
              </a:lnSpc>
              <a:buClr>
                <a:srgbClr val="FF0000"/>
              </a:buClr>
              <a:buFont typeface="Wingdings" pitchFamily="2" charset="2"/>
              <a:buChar char="Ø"/>
            </a:pP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单服务台的排队模型</a:t>
            </a:r>
            <a:endParaRPr lang="en-US" altLang="zh-CN" sz="2400" dirty="0">
              <a:latin typeface="微软雅黑" pitchFamily="34" charset="-122"/>
              <a:ea typeface="微软雅黑" pitchFamily="34" charset="-122"/>
            </a:endParaRPr>
          </a:p>
          <a:p>
            <a:pPr>
              <a:lnSpc>
                <a:spcPct val="140000"/>
              </a:lnSpc>
              <a:buClr>
                <a:srgbClr val="FF0000"/>
              </a:buClr>
              <a:buFont typeface="Wingdings" pitchFamily="2" charset="2"/>
              <a:buChar char="Ø"/>
            </a:pP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多服务台的排队模型</a:t>
            </a:r>
            <a:endParaRPr lang="en-US" altLang="zh-CN" sz="2400" dirty="0">
              <a:latin typeface="微软雅黑" pitchFamily="34" charset="-122"/>
              <a:ea typeface="微软雅黑" pitchFamily="34" charset="-122"/>
            </a:endParaRPr>
          </a:p>
          <a:p>
            <a:pPr>
              <a:lnSpc>
                <a:spcPct val="140000"/>
              </a:lnSpc>
              <a:buClr>
                <a:srgbClr val="FF0000"/>
              </a:buClr>
              <a:buFont typeface="Wingdings" pitchFamily="2" charset="2"/>
              <a:buChar char="Ø"/>
            </a:pP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常见排队模型的</a:t>
            </a:r>
            <a:r>
              <a:rPr lang="en-US" altLang="zh-CN" sz="2400" dirty="0">
                <a:latin typeface="微软雅黑" pitchFamily="34" charset="-122"/>
                <a:ea typeface="微软雅黑" pitchFamily="34" charset="-122"/>
              </a:rPr>
              <a:t>MATLAB</a:t>
            </a:r>
            <a:r>
              <a:rPr lang="zh-CN" altLang="en-US" sz="2400" dirty="0">
                <a:latin typeface="微软雅黑" pitchFamily="34" charset="-122"/>
                <a:ea typeface="微软雅黑" pitchFamily="34" charset="-122"/>
              </a:rPr>
              <a:t>求解</a:t>
            </a:r>
            <a:endParaRPr lang="en-US" altLang="zh-CN" sz="2400" dirty="0">
              <a:latin typeface="微软雅黑" pitchFamily="34" charset="-122"/>
              <a:ea typeface="微软雅黑" pitchFamily="34" charset="-122"/>
            </a:endParaRPr>
          </a:p>
          <a:p>
            <a:pPr>
              <a:lnSpc>
                <a:spcPct val="140000"/>
              </a:lnSpc>
              <a:buClr>
                <a:srgbClr val="FF0000"/>
              </a:buClr>
              <a:buFont typeface="Wingdings" pitchFamily="2" charset="2"/>
              <a:buChar char="Ø"/>
            </a:pP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排队模型的随机模拟</a:t>
            </a:r>
            <a:endParaRPr lang="en-US" altLang="zh-CN" sz="2400" dirty="0">
              <a:latin typeface="微软雅黑" pitchFamily="34" charset="-122"/>
              <a:ea typeface="微软雅黑" pitchFamily="34" charset="-122"/>
            </a:endParaRPr>
          </a:p>
          <a:p>
            <a:pPr>
              <a:lnSpc>
                <a:spcPct val="140000"/>
              </a:lnSpc>
              <a:buClr>
                <a:srgbClr val="FF0000"/>
              </a:buClr>
              <a:buFont typeface="Wingdings" pitchFamily="2" charset="2"/>
              <a:buChar char="Ø"/>
            </a:pPr>
            <a:r>
              <a:rPr lang="zh-CN" altLang="en-US" sz="2400" dirty="0">
                <a:latin typeface="微软雅黑" pitchFamily="34" charset="-122"/>
                <a:ea typeface="微软雅黑" pitchFamily="34" charset="-122"/>
              </a:rPr>
              <a:t>  建模案例选讲</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超市收银台支付方式的优化模型</a:t>
            </a:r>
          </a:p>
        </p:txBody>
      </p:sp>
      <p:sp>
        <p:nvSpPr>
          <p:cNvPr id="5" name="日期占位符 4">
            <a:extLst>
              <a:ext uri="{FF2B5EF4-FFF2-40B4-BE49-F238E27FC236}">
                <a16:creationId xmlns:a16="http://schemas.microsoft.com/office/drawing/2014/main" id="{66D0F8AC-B4C8-4E63-B78E-7FEB83954E88}"/>
              </a:ext>
            </a:extLst>
          </p:cNvPr>
          <p:cNvSpPr>
            <a:spLocks noGrp="1"/>
          </p:cNvSpPr>
          <p:nvPr>
            <p:ph type="dt" sz="half" idx="2"/>
          </p:nvPr>
        </p:nvSpPr>
        <p:spPr/>
        <p:txBody>
          <a:bodyPr/>
          <a:lstStyle/>
          <a:p>
            <a:pPr>
              <a:defRPr/>
            </a:pPr>
            <a:fld id="{4AB3E964-29E6-4D50-AD96-60F346E7FF2D}" type="datetime1">
              <a:rPr lang="zh-CN" altLang="en-US" smtClean="0"/>
              <a:t>2022/11/23</a:t>
            </a:fld>
            <a:endParaRPr lang="zh-CN" altLang="en-US"/>
          </a:p>
        </p:txBody>
      </p:sp>
      <p:sp>
        <p:nvSpPr>
          <p:cNvPr id="2" name="页脚占位符 1">
            <a:extLst>
              <a:ext uri="{FF2B5EF4-FFF2-40B4-BE49-F238E27FC236}">
                <a16:creationId xmlns:a16="http://schemas.microsoft.com/office/drawing/2014/main" id="{04815BC6-BAFB-4C44-8209-908CF19FFF06}"/>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975BDF19-E0F6-402C-B10D-7C845EA7C85F}" type="datetime1">
              <a:rPr lang="zh-CN" altLang="en-US" smtClean="0"/>
              <a:t>2022/11/23</a:t>
            </a:fld>
            <a:endParaRPr lang="zh-CN" altLang="en-US"/>
          </a:p>
        </p:txBody>
      </p:sp>
      <p:sp>
        <p:nvSpPr>
          <p:cNvPr id="8" name="Rectangle 6">
            <a:extLst>
              <a:ext uri="{FF2B5EF4-FFF2-40B4-BE49-F238E27FC236}">
                <a16:creationId xmlns:a16="http://schemas.microsoft.com/office/drawing/2014/main" id="{55B0A396-6090-4F7E-95CE-6118D8FA5BD5}"/>
              </a:ext>
            </a:extLst>
          </p:cNvPr>
          <p:cNvSpPr>
            <a:spLocks noChangeArrowheads="1"/>
          </p:cNvSpPr>
          <p:nvPr/>
        </p:nvSpPr>
        <p:spPr bwMode="auto">
          <a:xfrm>
            <a:off x="357158" y="1407783"/>
            <a:ext cx="62865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en-US" sz="2400" dirty="0">
                <a:solidFill>
                  <a:srgbClr val="FF0000"/>
                </a:solidFill>
                <a:latin typeface="微软雅黑" pitchFamily="34" charset="-122"/>
                <a:ea typeface="微软雅黑" pitchFamily="34" charset="-122"/>
              </a:rPr>
              <a:t>1. </a:t>
            </a:r>
            <a:r>
              <a:rPr lang="zh-CN" altLang="en-US" sz="2400" dirty="0">
                <a:solidFill>
                  <a:srgbClr val="FF0000"/>
                </a:solidFill>
                <a:latin typeface="微软雅黑" pitchFamily="34" charset="-122"/>
                <a:ea typeface="微软雅黑" pitchFamily="34" charset="-122"/>
              </a:rPr>
              <a:t> 计算系统的稳态概率</a:t>
            </a:r>
            <a:endParaRPr lang="en-US" altLang="en-US" sz="2400" dirty="0">
              <a:solidFill>
                <a:srgbClr val="FF0000"/>
              </a:solidFill>
              <a:latin typeface="微软雅黑" pitchFamily="34" charset="-122"/>
              <a:ea typeface="微软雅黑" pitchFamily="34" charset="-122"/>
            </a:endParaRPr>
          </a:p>
        </p:txBody>
      </p:sp>
      <p:sp>
        <p:nvSpPr>
          <p:cNvPr id="9" name="Rectangle 3">
            <a:extLst>
              <a:ext uri="{FF2B5EF4-FFF2-40B4-BE49-F238E27FC236}">
                <a16:creationId xmlns:a16="http://schemas.microsoft.com/office/drawing/2014/main" id="{B8DBF894-BEF5-40CF-B297-6A6D69DAC938}"/>
              </a:ext>
            </a:extLst>
          </p:cNvPr>
          <p:cNvSpPr>
            <a:spLocks noChangeArrowheads="1"/>
          </p:cNvSpPr>
          <p:nvPr/>
        </p:nvSpPr>
        <p:spPr bwMode="auto">
          <a:xfrm>
            <a:off x="683569" y="2017414"/>
            <a:ext cx="8280920"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200" dirty="0">
                <a:latin typeface="微软雅黑" pitchFamily="34" charset="-122"/>
                <a:ea typeface="微软雅黑" pitchFamily="34" charset="-122"/>
              </a:rPr>
              <a:t>系统状态概率的稳态方程如下：</a:t>
            </a:r>
          </a:p>
        </p:txBody>
      </p:sp>
      <p:grpSp>
        <p:nvGrpSpPr>
          <p:cNvPr id="3" name="组合 2">
            <a:extLst>
              <a:ext uri="{FF2B5EF4-FFF2-40B4-BE49-F238E27FC236}">
                <a16:creationId xmlns:a16="http://schemas.microsoft.com/office/drawing/2014/main" id="{44DC4C14-E6BC-4608-8A6A-0A8EC0540BF1}"/>
              </a:ext>
            </a:extLst>
          </p:cNvPr>
          <p:cNvGrpSpPr/>
          <p:nvPr/>
        </p:nvGrpSpPr>
        <p:grpSpPr>
          <a:xfrm>
            <a:off x="263576" y="404664"/>
            <a:ext cx="5316537" cy="461665"/>
            <a:chOff x="263576" y="1599183"/>
            <a:chExt cx="5316537" cy="461665"/>
          </a:xfrm>
        </p:grpSpPr>
        <p:sp>
          <p:nvSpPr>
            <p:cNvPr id="6" name="Rectangle 5">
              <a:extLst>
                <a:ext uri="{FF2B5EF4-FFF2-40B4-BE49-F238E27FC236}">
                  <a16:creationId xmlns:a16="http://schemas.microsoft.com/office/drawing/2014/main" id="{3E7BEC1B-88F1-4645-8BB3-A664AAD5D2AC}"/>
                </a:ext>
              </a:extLst>
            </p:cNvPr>
            <p:cNvSpPr>
              <a:spLocks noChangeArrowheads="1"/>
            </p:cNvSpPr>
            <p:nvPr/>
          </p:nvSpPr>
          <p:spPr bwMode="auto">
            <a:xfrm>
              <a:off x="263576" y="1599183"/>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三、顾客源有限</a:t>
              </a:r>
            </a:p>
          </p:txBody>
        </p:sp>
        <p:graphicFrame>
          <p:nvGraphicFramePr>
            <p:cNvPr id="12" name="对象 11">
              <a:extLst>
                <a:ext uri="{FF2B5EF4-FFF2-40B4-BE49-F238E27FC236}">
                  <a16:creationId xmlns:a16="http://schemas.microsoft.com/office/drawing/2014/main" id="{77F735B5-B534-43BF-B46E-A41239B84DDC}"/>
                </a:ext>
              </a:extLst>
            </p:cNvPr>
            <p:cNvGraphicFramePr>
              <a:graphicFrameLocks noChangeAspect="1"/>
            </p:cNvGraphicFramePr>
            <p:nvPr>
              <p:extLst>
                <p:ext uri="{D42A27DB-BD31-4B8C-83A1-F6EECF244321}">
                  <p14:modId xmlns:p14="http://schemas.microsoft.com/office/powerpoint/2010/main" val="2738156894"/>
                </p:ext>
              </p:extLst>
            </p:nvPr>
          </p:nvGraphicFramePr>
          <p:xfrm>
            <a:off x="2627784" y="1654894"/>
            <a:ext cx="1884363" cy="323850"/>
          </p:xfrm>
          <a:graphic>
            <a:graphicData uri="http://schemas.openxmlformats.org/presentationml/2006/ole">
              <mc:AlternateContent xmlns:mc="http://schemas.openxmlformats.org/markup-compatibility/2006">
                <mc:Choice xmlns:v="urn:schemas-microsoft-com:vml" Requires="v">
                  <p:oleObj name="Equation" r:id="rId2" imgW="1028520" imgH="177480" progId="Equation.DSMT4">
                    <p:embed/>
                  </p:oleObj>
                </mc:Choice>
                <mc:Fallback>
                  <p:oleObj name="Equation" r:id="rId2" imgW="1028520" imgH="177480" progId="Equation.DSMT4">
                    <p:embed/>
                    <p:pic>
                      <p:nvPicPr>
                        <p:cNvPr id="12" name="对象 11">
                          <a:extLst>
                            <a:ext uri="{FF2B5EF4-FFF2-40B4-BE49-F238E27FC236}">
                              <a16:creationId xmlns:a16="http://schemas.microsoft.com/office/drawing/2014/main" id="{77F735B5-B534-43BF-B46E-A41239B84DDC}"/>
                            </a:ext>
                          </a:extLst>
                        </p:cNvPr>
                        <p:cNvPicPr>
                          <a:picLocks noChangeAspect="1" noChangeArrowheads="1"/>
                        </p:cNvPicPr>
                        <p:nvPr/>
                      </p:nvPicPr>
                      <p:blipFill>
                        <a:blip r:embed="rId3"/>
                        <a:srcRect/>
                        <a:stretch>
                          <a:fillRect/>
                        </a:stretch>
                      </p:blipFill>
                      <p:spPr bwMode="auto">
                        <a:xfrm>
                          <a:off x="2627784" y="1654894"/>
                          <a:ext cx="1884363" cy="323850"/>
                        </a:xfrm>
                        <a:prstGeom prst="rect">
                          <a:avLst/>
                        </a:prstGeom>
                        <a:noFill/>
                      </p:spPr>
                    </p:pic>
                  </p:oleObj>
                </mc:Fallback>
              </mc:AlternateContent>
            </a:graphicData>
          </a:graphic>
        </p:graphicFrame>
      </p:grpSp>
      <p:sp>
        <p:nvSpPr>
          <p:cNvPr id="29" name="Rectangle 3">
            <a:extLst>
              <a:ext uri="{FF2B5EF4-FFF2-40B4-BE49-F238E27FC236}">
                <a16:creationId xmlns:a16="http://schemas.microsoft.com/office/drawing/2014/main" id="{6F17F4AA-65EC-4E9B-8E59-38013842EF42}"/>
              </a:ext>
            </a:extLst>
          </p:cNvPr>
          <p:cNvSpPr>
            <a:spLocks noChangeArrowheads="1"/>
          </p:cNvSpPr>
          <p:nvPr/>
        </p:nvSpPr>
        <p:spPr bwMode="auto">
          <a:xfrm>
            <a:off x="683568" y="897827"/>
            <a:ext cx="8280920"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200" dirty="0">
                <a:latin typeface="微软雅黑" pitchFamily="34" charset="-122"/>
                <a:ea typeface="微软雅黑" pitchFamily="34" charset="-122"/>
              </a:rPr>
              <a:t>顾客源是有限的（ </a:t>
            </a:r>
            <a:r>
              <a:rPr lang="en-US" altLang="zh-CN" sz="2200" dirty="0">
                <a:latin typeface="微软雅黑" pitchFamily="34" charset="-122"/>
                <a:ea typeface="微软雅黑" pitchFamily="34" charset="-122"/>
              </a:rPr>
              <a:t>m</a:t>
            </a:r>
            <a:r>
              <a:rPr lang="zh-CN" altLang="en-US" sz="2200" dirty="0">
                <a:latin typeface="微软雅黑" pitchFamily="34" charset="-122"/>
                <a:ea typeface="微软雅黑" pitchFamily="34" charset="-122"/>
              </a:rPr>
              <a:t>个）</a:t>
            </a:r>
          </a:p>
        </p:txBody>
      </p:sp>
      <p:graphicFrame>
        <p:nvGraphicFramePr>
          <p:cNvPr id="30" name="对象 29">
            <a:extLst>
              <a:ext uri="{FF2B5EF4-FFF2-40B4-BE49-F238E27FC236}">
                <a16:creationId xmlns:a16="http://schemas.microsoft.com/office/drawing/2014/main" id="{C3F7334D-2E46-47D4-86AA-497B70233301}"/>
              </a:ext>
            </a:extLst>
          </p:cNvPr>
          <p:cNvGraphicFramePr>
            <a:graphicFrameLocks noChangeAspect="1"/>
          </p:cNvGraphicFramePr>
          <p:nvPr>
            <p:extLst>
              <p:ext uri="{D42A27DB-BD31-4B8C-83A1-F6EECF244321}">
                <p14:modId xmlns:p14="http://schemas.microsoft.com/office/powerpoint/2010/main" val="528810847"/>
              </p:ext>
            </p:extLst>
          </p:nvPr>
        </p:nvGraphicFramePr>
        <p:xfrm>
          <a:off x="1553542" y="2636912"/>
          <a:ext cx="6546850" cy="1336675"/>
        </p:xfrm>
        <a:graphic>
          <a:graphicData uri="http://schemas.openxmlformats.org/presentationml/2006/ole">
            <mc:AlternateContent xmlns:mc="http://schemas.openxmlformats.org/markup-compatibility/2006">
              <mc:Choice xmlns:v="urn:schemas-microsoft-com:vml" Requires="v">
                <p:oleObj name="Equation" r:id="rId4" imgW="3581280" imgH="736560" progId="Equation.DSMT4">
                  <p:embed/>
                </p:oleObj>
              </mc:Choice>
              <mc:Fallback>
                <p:oleObj name="Equation" r:id="rId4" imgW="3581280" imgH="736560" progId="Equation.DSMT4">
                  <p:embed/>
                  <p:pic>
                    <p:nvPicPr>
                      <p:cNvPr id="30" name="对象 29">
                        <a:extLst>
                          <a:ext uri="{FF2B5EF4-FFF2-40B4-BE49-F238E27FC236}">
                            <a16:creationId xmlns:a16="http://schemas.microsoft.com/office/drawing/2014/main" id="{C3F7334D-2E46-47D4-86AA-497B70233301}"/>
                          </a:ext>
                        </a:extLst>
                      </p:cNvPr>
                      <p:cNvPicPr>
                        <a:picLocks noChangeAspect="1" noChangeArrowheads="1"/>
                      </p:cNvPicPr>
                      <p:nvPr/>
                    </p:nvPicPr>
                    <p:blipFill>
                      <a:blip r:embed="rId5"/>
                      <a:srcRect/>
                      <a:stretch>
                        <a:fillRect/>
                      </a:stretch>
                    </p:blipFill>
                    <p:spPr bwMode="auto">
                      <a:xfrm>
                        <a:off x="1553542" y="2636912"/>
                        <a:ext cx="6546850" cy="1336675"/>
                      </a:xfrm>
                      <a:prstGeom prst="rect">
                        <a:avLst/>
                      </a:prstGeom>
                      <a:noFill/>
                    </p:spPr>
                  </p:pic>
                </p:oleObj>
              </mc:Fallback>
            </mc:AlternateContent>
          </a:graphicData>
        </a:graphic>
      </p:graphicFrame>
      <p:sp>
        <p:nvSpPr>
          <p:cNvPr id="55" name="Rectangle 3">
            <a:extLst>
              <a:ext uri="{FF2B5EF4-FFF2-40B4-BE49-F238E27FC236}">
                <a16:creationId xmlns:a16="http://schemas.microsoft.com/office/drawing/2014/main" id="{E67DE4F7-766F-4F51-BF30-C7D3A9C4D02E}"/>
              </a:ext>
            </a:extLst>
          </p:cNvPr>
          <p:cNvSpPr>
            <a:spLocks noChangeArrowheads="1"/>
          </p:cNvSpPr>
          <p:nvPr/>
        </p:nvSpPr>
        <p:spPr bwMode="auto">
          <a:xfrm>
            <a:off x="683568" y="4077072"/>
            <a:ext cx="7848872" cy="54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zh-CN" altLang="en-US" sz="2200" dirty="0">
                <a:latin typeface="微软雅黑" pitchFamily="34" charset="-122"/>
                <a:ea typeface="微软雅黑" pitchFamily="34" charset="-122"/>
              </a:rPr>
              <a:t>对应的状态转移关系如下图</a:t>
            </a:r>
            <a:endParaRPr lang="zh-CN" altLang="en-US" sz="2200" b="1" dirty="0">
              <a:solidFill>
                <a:srgbClr val="0000FF"/>
              </a:solidFill>
              <a:latin typeface="微软雅黑" pitchFamily="34" charset="-122"/>
              <a:ea typeface="微软雅黑" pitchFamily="34" charset="-122"/>
            </a:endParaRPr>
          </a:p>
        </p:txBody>
      </p:sp>
      <p:grpSp>
        <p:nvGrpSpPr>
          <p:cNvPr id="2" name="组合 1">
            <a:extLst>
              <a:ext uri="{FF2B5EF4-FFF2-40B4-BE49-F238E27FC236}">
                <a16:creationId xmlns:a16="http://schemas.microsoft.com/office/drawing/2014/main" id="{234F34C2-7E14-41B9-81AD-C914F0A1192F}"/>
              </a:ext>
            </a:extLst>
          </p:cNvPr>
          <p:cNvGrpSpPr/>
          <p:nvPr/>
        </p:nvGrpSpPr>
        <p:grpSpPr>
          <a:xfrm>
            <a:off x="827584" y="4815371"/>
            <a:ext cx="7488832" cy="1175597"/>
            <a:chOff x="827584" y="4815371"/>
            <a:chExt cx="7488832" cy="1175597"/>
          </a:xfrm>
        </p:grpSpPr>
        <p:sp>
          <p:nvSpPr>
            <p:cNvPr id="14" name="椭圆 13">
              <a:extLst>
                <a:ext uri="{FF2B5EF4-FFF2-40B4-BE49-F238E27FC236}">
                  <a16:creationId xmlns:a16="http://schemas.microsoft.com/office/drawing/2014/main" id="{AB2282B9-8DDE-4181-8588-2CFA4125E2E8}"/>
                </a:ext>
              </a:extLst>
            </p:cNvPr>
            <p:cNvSpPr/>
            <p:nvPr/>
          </p:nvSpPr>
          <p:spPr>
            <a:xfrm>
              <a:off x="827584" y="5210811"/>
              <a:ext cx="374215" cy="37421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微软雅黑" panose="020B0503020204020204" pitchFamily="34" charset="-122"/>
                  <a:ea typeface="微软雅黑" panose="020B0503020204020204" pitchFamily="34" charset="-122"/>
                </a:rPr>
                <a:t>0</a:t>
              </a: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id="{FF1BD3CF-4B70-477C-A40C-DD14DF6BCEAB}"/>
                </a:ext>
              </a:extLst>
            </p:cNvPr>
            <p:cNvSpPr/>
            <p:nvPr/>
          </p:nvSpPr>
          <p:spPr>
            <a:xfrm>
              <a:off x="1564321" y="5210811"/>
              <a:ext cx="374215" cy="37421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微软雅黑" panose="020B0503020204020204" pitchFamily="34" charset="-122"/>
                  <a:ea typeface="微软雅黑" panose="020B0503020204020204" pitchFamily="34" charset="-122"/>
                </a:rPr>
                <a:t>1</a:t>
              </a: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16" name="椭圆 15">
              <a:extLst>
                <a:ext uri="{FF2B5EF4-FFF2-40B4-BE49-F238E27FC236}">
                  <a16:creationId xmlns:a16="http://schemas.microsoft.com/office/drawing/2014/main" id="{2969AA2F-70D7-4B61-86FD-C59D431506D7}"/>
                </a:ext>
              </a:extLst>
            </p:cNvPr>
            <p:cNvSpPr/>
            <p:nvPr/>
          </p:nvSpPr>
          <p:spPr>
            <a:xfrm>
              <a:off x="2644441" y="5210811"/>
              <a:ext cx="950279" cy="37421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微软雅黑" panose="020B0503020204020204" pitchFamily="34" charset="-122"/>
                  <a:ea typeface="微软雅黑" panose="020B0503020204020204" pitchFamily="34" charset="-122"/>
                </a:rPr>
                <a:t>n-1</a:t>
              </a: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17" name="椭圆 16">
              <a:extLst>
                <a:ext uri="{FF2B5EF4-FFF2-40B4-BE49-F238E27FC236}">
                  <a16:creationId xmlns:a16="http://schemas.microsoft.com/office/drawing/2014/main" id="{60B014BB-F472-4F5B-9C1D-4F1BCF28150E}"/>
                </a:ext>
              </a:extLst>
            </p:cNvPr>
            <p:cNvSpPr/>
            <p:nvPr/>
          </p:nvSpPr>
          <p:spPr>
            <a:xfrm>
              <a:off x="4026768" y="5210811"/>
              <a:ext cx="374215" cy="37421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微软雅黑" panose="020B0503020204020204" pitchFamily="34" charset="-122"/>
                  <a:ea typeface="微软雅黑" panose="020B0503020204020204" pitchFamily="34" charset="-122"/>
                </a:rPr>
                <a:t>n</a:t>
              </a: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18" name="椭圆 17">
              <a:extLst>
                <a:ext uri="{FF2B5EF4-FFF2-40B4-BE49-F238E27FC236}">
                  <a16:creationId xmlns:a16="http://schemas.microsoft.com/office/drawing/2014/main" id="{915FD8E3-DE13-4E52-9D98-50B187821F60}"/>
                </a:ext>
              </a:extLst>
            </p:cNvPr>
            <p:cNvSpPr/>
            <p:nvPr/>
          </p:nvSpPr>
          <p:spPr>
            <a:xfrm>
              <a:off x="4773849" y="5210811"/>
              <a:ext cx="1125127" cy="37421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微软雅黑" panose="020B0503020204020204" pitchFamily="34" charset="-122"/>
                  <a:ea typeface="微软雅黑" panose="020B0503020204020204" pitchFamily="34" charset="-122"/>
                </a:rPr>
                <a:t>n+1</a:t>
              </a:r>
              <a:endParaRPr lang="zh-CN" altLang="en-US" sz="2200" dirty="0">
                <a:solidFill>
                  <a:schemeClr val="tx1"/>
                </a:solidFill>
                <a:latin typeface="微软雅黑" panose="020B0503020204020204" pitchFamily="34" charset="-122"/>
                <a:ea typeface="微软雅黑" panose="020B0503020204020204" pitchFamily="34" charset="-122"/>
              </a:endParaRPr>
            </a:p>
          </p:txBody>
        </p:sp>
        <p:cxnSp>
          <p:nvCxnSpPr>
            <p:cNvPr id="19" name="连接符: 曲线 18">
              <a:extLst>
                <a:ext uri="{FF2B5EF4-FFF2-40B4-BE49-F238E27FC236}">
                  <a16:creationId xmlns:a16="http://schemas.microsoft.com/office/drawing/2014/main" id="{78AA57AC-95E5-457C-9171-E5BDA92C1245}"/>
                </a:ext>
              </a:extLst>
            </p:cNvPr>
            <p:cNvCxnSpPr>
              <a:cxnSpLocks/>
            </p:cNvCxnSpPr>
            <p:nvPr/>
          </p:nvCxnSpPr>
          <p:spPr>
            <a:xfrm rot="5400000" flipH="1" flipV="1">
              <a:off x="1383060" y="4802687"/>
              <a:ext cx="12700" cy="736737"/>
            </a:xfrm>
            <a:prstGeom prst="curvedConnector3">
              <a:avLst>
                <a:gd name="adj1" fmla="val 86083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连接符: 曲线 19">
              <a:extLst>
                <a:ext uri="{FF2B5EF4-FFF2-40B4-BE49-F238E27FC236}">
                  <a16:creationId xmlns:a16="http://schemas.microsoft.com/office/drawing/2014/main" id="{BAA3EF7A-D837-4419-934F-765C8573EE1C}"/>
                </a:ext>
              </a:extLst>
            </p:cNvPr>
            <p:cNvCxnSpPr>
              <a:cxnSpLocks/>
            </p:cNvCxnSpPr>
            <p:nvPr/>
          </p:nvCxnSpPr>
          <p:spPr>
            <a:xfrm rot="5400000" flipH="1" flipV="1">
              <a:off x="3724057" y="4822840"/>
              <a:ext cx="12700" cy="736737"/>
            </a:xfrm>
            <a:prstGeom prst="curvedConnector3">
              <a:avLst>
                <a:gd name="adj1" fmla="val 86083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连接符: 曲线 20">
              <a:extLst>
                <a:ext uri="{FF2B5EF4-FFF2-40B4-BE49-F238E27FC236}">
                  <a16:creationId xmlns:a16="http://schemas.microsoft.com/office/drawing/2014/main" id="{A26DECC5-0D57-4E7B-AEDD-8241B705E5AE}"/>
                </a:ext>
              </a:extLst>
            </p:cNvPr>
            <p:cNvCxnSpPr>
              <a:cxnSpLocks/>
            </p:cNvCxnSpPr>
            <p:nvPr/>
          </p:nvCxnSpPr>
          <p:spPr>
            <a:xfrm rot="5400000" flipH="1" flipV="1">
              <a:off x="4676819" y="4822840"/>
              <a:ext cx="12700" cy="736737"/>
            </a:xfrm>
            <a:prstGeom prst="curvedConnector3">
              <a:avLst>
                <a:gd name="adj1" fmla="val 86083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连接符: 曲线 21">
              <a:extLst>
                <a:ext uri="{FF2B5EF4-FFF2-40B4-BE49-F238E27FC236}">
                  <a16:creationId xmlns:a16="http://schemas.microsoft.com/office/drawing/2014/main" id="{EC3B4B10-501B-47D1-BF0D-BBC4EA02F3C4}"/>
                </a:ext>
              </a:extLst>
            </p:cNvPr>
            <p:cNvCxnSpPr>
              <a:stCxn id="15" idx="4"/>
              <a:endCxn id="14" idx="4"/>
            </p:cNvCxnSpPr>
            <p:nvPr/>
          </p:nvCxnSpPr>
          <p:spPr>
            <a:xfrm rot="5400000">
              <a:off x="1383061" y="5216658"/>
              <a:ext cx="12700" cy="736737"/>
            </a:xfrm>
            <a:prstGeom prst="curvedConnector3">
              <a:avLst>
                <a:gd name="adj1" fmla="val 96523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连接符: 曲线 22">
              <a:extLst>
                <a:ext uri="{FF2B5EF4-FFF2-40B4-BE49-F238E27FC236}">
                  <a16:creationId xmlns:a16="http://schemas.microsoft.com/office/drawing/2014/main" id="{A69C5DD6-4BF6-4920-A6DE-78B5BBA4937F}"/>
                </a:ext>
              </a:extLst>
            </p:cNvPr>
            <p:cNvCxnSpPr/>
            <p:nvPr/>
          </p:nvCxnSpPr>
          <p:spPr>
            <a:xfrm rot="5400000">
              <a:off x="3740715" y="5208833"/>
              <a:ext cx="12700" cy="736737"/>
            </a:xfrm>
            <a:prstGeom prst="curvedConnector3">
              <a:avLst>
                <a:gd name="adj1" fmla="val 96523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连接符: 曲线 23">
              <a:extLst>
                <a:ext uri="{FF2B5EF4-FFF2-40B4-BE49-F238E27FC236}">
                  <a16:creationId xmlns:a16="http://schemas.microsoft.com/office/drawing/2014/main" id="{7CFFBF77-A90C-448C-8C08-6F389F835166}"/>
                </a:ext>
              </a:extLst>
            </p:cNvPr>
            <p:cNvCxnSpPr/>
            <p:nvPr/>
          </p:nvCxnSpPr>
          <p:spPr>
            <a:xfrm rot="5400000">
              <a:off x="4676819" y="5208833"/>
              <a:ext cx="12700" cy="736737"/>
            </a:xfrm>
            <a:prstGeom prst="curvedConnector3">
              <a:avLst>
                <a:gd name="adj1" fmla="val 96523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对象 24">
              <a:extLst>
                <a:ext uri="{FF2B5EF4-FFF2-40B4-BE49-F238E27FC236}">
                  <a16:creationId xmlns:a16="http://schemas.microsoft.com/office/drawing/2014/main" id="{F2FC1739-0C4D-4A6B-8682-18B471F7BD3B}"/>
                </a:ext>
              </a:extLst>
            </p:cNvPr>
            <p:cNvGraphicFramePr>
              <a:graphicFrameLocks noChangeAspect="1"/>
            </p:cNvGraphicFramePr>
            <p:nvPr>
              <p:extLst>
                <p:ext uri="{D42A27DB-BD31-4B8C-83A1-F6EECF244321}">
                  <p14:modId xmlns:p14="http://schemas.microsoft.com/office/powerpoint/2010/main" val="1848451344"/>
                </p:ext>
              </p:extLst>
            </p:nvPr>
          </p:nvGraphicFramePr>
          <p:xfrm>
            <a:off x="2010544" y="5269567"/>
            <a:ext cx="554864" cy="318230"/>
          </p:xfrm>
          <a:graphic>
            <a:graphicData uri="http://schemas.openxmlformats.org/presentationml/2006/ole">
              <mc:AlternateContent xmlns:mc="http://schemas.openxmlformats.org/markup-compatibility/2006">
                <mc:Choice xmlns:v="urn:schemas-microsoft-com:vml" Requires="v">
                  <p:oleObj name="Equation" r:id="rId6" imgW="177480" imgH="101520" progId="Equation.DSMT4">
                    <p:embed/>
                  </p:oleObj>
                </mc:Choice>
                <mc:Fallback>
                  <p:oleObj name="Equation" r:id="rId6" imgW="177480" imgH="101520" progId="Equation.DSMT4">
                    <p:embed/>
                    <p:pic>
                      <p:nvPicPr>
                        <p:cNvPr id="106" name="对象 105">
                          <a:extLst>
                            <a:ext uri="{FF2B5EF4-FFF2-40B4-BE49-F238E27FC236}">
                              <a16:creationId xmlns:a16="http://schemas.microsoft.com/office/drawing/2014/main" id="{DBD52299-0944-4C96-B69B-A23B4A54983F}"/>
                            </a:ext>
                          </a:extLst>
                        </p:cNvPr>
                        <p:cNvPicPr>
                          <a:picLocks noChangeAspect="1" noChangeArrowheads="1"/>
                        </p:cNvPicPr>
                        <p:nvPr/>
                      </p:nvPicPr>
                      <p:blipFill>
                        <a:blip r:embed="rId7"/>
                        <a:srcRect/>
                        <a:stretch>
                          <a:fillRect/>
                        </a:stretch>
                      </p:blipFill>
                      <p:spPr bwMode="auto">
                        <a:xfrm>
                          <a:off x="2010544" y="5269567"/>
                          <a:ext cx="554864" cy="318230"/>
                        </a:xfrm>
                        <a:prstGeom prst="rect">
                          <a:avLst/>
                        </a:prstGeom>
                        <a:noFill/>
                      </p:spPr>
                    </p:pic>
                  </p:oleObj>
                </mc:Fallback>
              </mc:AlternateContent>
            </a:graphicData>
          </a:graphic>
        </p:graphicFrame>
        <p:cxnSp>
          <p:nvCxnSpPr>
            <p:cNvPr id="26" name="连接符: 曲线 25">
              <a:extLst>
                <a:ext uri="{FF2B5EF4-FFF2-40B4-BE49-F238E27FC236}">
                  <a16:creationId xmlns:a16="http://schemas.microsoft.com/office/drawing/2014/main" id="{EDA70EAD-F171-4208-9B06-C086519E3762}"/>
                </a:ext>
              </a:extLst>
            </p:cNvPr>
            <p:cNvCxnSpPr>
              <a:cxnSpLocks/>
            </p:cNvCxnSpPr>
            <p:nvPr/>
          </p:nvCxnSpPr>
          <p:spPr>
            <a:xfrm rot="5400000" flipH="1" flipV="1">
              <a:off x="1910951" y="4944438"/>
              <a:ext cx="108000" cy="379218"/>
            </a:xfrm>
            <a:prstGeom prst="curved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连接符: 曲线 26">
              <a:extLst>
                <a:ext uri="{FF2B5EF4-FFF2-40B4-BE49-F238E27FC236}">
                  <a16:creationId xmlns:a16="http://schemas.microsoft.com/office/drawing/2014/main" id="{67BDB9E4-9DE9-41FF-8951-45622E3941E7}"/>
                </a:ext>
              </a:extLst>
            </p:cNvPr>
            <p:cNvCxnSpPr>
              <a:cxnSpLocks/>
            </p:cNvCxnSpPr>
            <p:nvPr/>
          </p:nvCxnSpPr>
          <p:spPr>
            <a:xfrm>
              <a:off x="2352632" y="5080047"/>
              <a:ext cx="450000" cy="126000"/>
            </a:xfrm>
            <a:prstGeom prst="curvedConnector3">
              <a:avLst>
                <a:gd name="adj1" fmla="val 8494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连接符: 曲线 27">
              <a:extLst>
                <a:ext uri="{FF2B5EF4-FFF2-40B4-BE49-F238E27FC236}">
                  <a16:creationId xmlns:a16="http://schemas.microsoft.com/office/drawing/2014/main" id="{71064E19-D9F3-4701-89BA-944ED2E741D1}"/>
                </a:ext>
              </a:extLst>
            </p:cNvPr>
            <p:cNvCxnSpPr>
              <a:cxnSpLocks/>
            </p:cNvCxnSpPr>
            <p:nvPr/>
          </p:nvCxnSpPr>
          <p:spPr>
            <a:xfrm rot="5400000">
              <a:off x="2541631" y="5417859"/>
              <a:ext cx="144000" cy="378000"/>
            </a:xfrm>
            <a:prstGeom prst="curved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连接符: 曲线 31">
              <a:extLst>
                <a:ext uri="{FF2B5EF4-FFF2-40B4-BE49-F238E27FC236}">
                  <a16:creationId xmlns:a16="http://schemas.microsoft.com/office/drawing/2014/main" id="{F8F9D64B-9E09-4A42-8A1E-8A88F72847E3}"/>
                </a:ext>
              </a:extLst>
            </p:cNvPr>
            <p:cNvCxnSpPr>
              <a:cxnSpLocks/>
            </p:cNvCxnSpPr>
            <p:nvPr/>
          </p:nvCxnSpPr>
          <p:spPr>
            <a:xfrm rot="10800000">
              <a:off x="1807399" y="5584103"/>
              <a:ext cx="378000" cy="108418"/>
            </a:xfrm>
            <a:prstGeom prst="curvedConnector3">
              <a:avLst>
                <a:gd name="adj1" fmla="val 8390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5" name="对象 34">
              <a:extLst>
                <a:ext uri="{FF2B5EF4-FFF2-40B4-BE49-F238E27FC236}">
                  <a16:creationId xmlns:a16="http://schemas.microsoft.com/office/drawing/2014/main" id="{AAEE07A6-75AB-48E4-A71E-5EF461CB347B}"/>
                </a:ext>
              </a:extLst>
            </p:cNvPr>
            <p:cNvGraphicFramePr>
              <a:graphicFrameLocks noChangeAspect="1"/>
            </p:cNvGraphicFramePr>
            <p:nvPr>
              <p:extLst>
                <p:ext uri="{D42A27DB-BD31-4B8C-83A1-F6EECF244321}">
                  <p14:modId xmlns:p14="http://schemas.microsoft.com/office/powerpoint/2010/main" val="1488902717"/>
                </p:ext>
              </p:extLst>
            </p:nvPr>
          </p:nvGraphicFramePr>
          <p:xfrm>
            <a:off x="1701254" y="4819720"/>
            <a:ext cx="797239" cy="295320"/>
          </p:xfrm>
          <a:graphic>
            <a:graphicData uri="http://schemas.openxmlformats.org/presentationml/2006/ole">
              <mc:AlternateContent xmlns:mc="http://schemas.openxmlformats.org/markup-compatibility/2006">
                <mc:Choice xmlns:v="urn:schemas-microsoft-com:vml" Requires="v">
                  <p:oleObj name="Equation" r:id="rId8" imgW="545760" imgH="203040" progId="Equation.DSMT4">
                    <p:embed/>
                  </p:oleObj>
                </mc:Choice>
                <mc:Fallback>
                  <p:oleObj name="Equation" r:id="rId8" imgW="545760" imgH="203040" progId="Equation.DSMT4">
                    <p:embed/>
                    <p:pic>
                      <p:nvPicPr>
                        <p:cNvPr id="113" name="对象 112">
                          <a:extLst>
                            <a:ext uri="{FF2B5EF4-FFF2-40B4-BE49-F238E27FC236}">
                              <a16:creationId xmlns:a16="http://schemas.microsoft.com/office/drawing/2014/main" id="{64DFB5FE-2390-4992-A0D2-04CA0517D5A8}"/>
                            </a:ext>
                          </a:extLst>
                        </p:cNvPr>
                        <p:cNvPicPr>
                          <a:picLocks noChangeAspect="1" noChangeArrowheads="1"/>
                        </p:cNvPicPr>
                        <p:nvPr/>
                      </p:nvPicPr>
                      <p:blipFill>
                        <a:blip r:embed="rId9"/>
                        <a:srcRect/>
                        <a:stretch>
                          <a:fillRect/>
                        </a:stretch>
                      </p:blipFill>
                      <p:spPr bwMode="auto">
                        <a:xfrm>
                          <a:off x="1701254" y="4819720"/>
                          <a:ext cx="797239" cy="295320"/>
                        </a:xfrm>
                        <a:prstGeom prst="rect">
                          <a:avLst/>
                        </a:prstGeom>
                        <a:noFill/>
                      </p:spPr>
                    </p:pic>
                  </p:oleObj>
                </mc:Fallback>
              </mc:AlternateContent>
            </a:graphicData>
          </a:graphic>
        </p:graphicFrame>
        <p:graphicFrame>
          <p:nvGraphicFramePr>
            <p:cNvPr id="38" name="对象 37">
              <a:extLst>
                <a:ext uri="{FF2B5EF4-FFF2-40B4-BE49-F238E27FC236}">
                  <a16:creationId xmlns:a16="http://schemas.microsoft.com/office/drawing/2014/main" id="{A83F254B-93D5-4B2D-8944-EF12B588C060}"/>
                </a:ext>
              </a:extLst>
            </p:cNvPr>
            <p:cNvGraphicFramePr>
              <a:graphicFrameLocks noChangeAspect="1"/>
            </p:cNvGraphicFramePr>
            <p:nvPr>
              <p:extLst>
                <p:ext uri="{D42A27DB-BD31-4B8C-83A1-F6EECF244321}">
                  <p14:modId xmlns:p14="http://schemas.microsoft.com/office/powerpoint/2010/main" val="2750888972"/>
                </p:ext>
              </p:extLst>
            </p:nvPr>
          </p:nvGraphicFramePr>
          <p:xfrm>
            <a:off x="1252376" y="5686168"/>
            <a:ext cx="279400" cy="300038"/>
          </p:xfrm>
          <a:graphic>
            <a:graphicData uri="http://schemas.openxmlformats.org/presentationml/2006/ole">
              <mc:AlternateContent xmlns:mc="http://schemas.openxmlformats.org/markup-compatibility/2006">
                <mc:Choice xmlns:v="urn:schemas-microsoft-com:vml" Requires="v">
                  <p:oleObj name="Equation" r:id="rId10" imgW="152280" imgH="164880" progId="Equation.DSMT4">
                    <p:embed/>
                  </p:oleObj>
                </mc:Choice>
                <mc:Fallback>
                  <p:oleObj name="Equation" r:id="rId10" imgW="152280" imgH="164880" progId="Equation.DSMT4">
                    <p:embed/>
                    <p:pic>
                      <p:nvPicPr>
                        <p:cNvPr id="117" name="对象 116">
                          <a:extLst>
                            <a:ext uri="{FF2B5EF4-FFF2-40B4-BE49-F238E27FC236}">
                              <a16:creationId xmlns:a16="http://schemas.microsoft.com/office/drawing/2014/main" id="{BEF488C1-2ABB-41D3-931D-FB479F36F55C}"/>
                            </a:ext>
                          </a:extLst>
                        </p:cNvPr>
                        <p:cNvPicPr>
                          <a:picLocks noChangeAspect="1" noChangeArrowheads="1"/>
                        </p:cNvPicPr>
                        <p:nvPr/>
                      </p:nvPicPr>
                      <p:blipFill>
                        <a:blip r:embed="rId11"/>
                        <a:srcRect/>
                        <a:stretch>
                          <a:fillRect/>
                        </a:stretch>
                      </p:blipFill>
                      <p:spPr bwMode="auto">
                        <a:xfrm>
                          <a:off x="1252376" y="5686168"/>
                          <a:ext cx="279400" cy="300038"/>
                        </a:xfrm>
                        <a:prstGeom prst="rect">
                          <a:avLst/>
                        </a:prstGeom>
                        <a:noFill/>
                      </p:spPr>
                    </p:pic>
                  </p:oleObj>
                </mc:Fallback>
              </mc:AlternateContent>
            </a:graphicData>
          </a:graphic>
        </p:graphicFrame>
        <p:graphicFrame>
          <p:nvGraphicFramePr>
            <p:cNvPr id="39" name="对象 38">
              <a:extLst>
                <a:ext uri="{FF2B5EF4-FFF2-40B4-BE49-F238E27FC236}">
                  <a16:creationId xmlns:a16="http://schemas.microsoft.com/office/drawing/2014/main" id="{1676714F-AFD3-4931-914F-81EC4E601CFF}"/>
                </a:ext>
              </a:extLst>
            </p:cNvPr>
            <p:cNvGraphicFramePr>
              <a:graphicFrameLocks noChangeAspect="1"/>
            </p:cNvGraphicFramePr>
            <p:nvPr>
              <p:extLst>
                <p:ext uri="{D42A27DB-BD31-4B8C-83A1-F6EECF244321}">
                  <p14:modId xmlns:p14="http://schemas.microsoft.com/office/powerpoint/2010/main" val="266629930"/>
                </p:ext>
              </p:extLst>
            </p:nvPr>
          </p:nvGraphicFramePr>
          <p:xfrm>
            <a:off x="2312826" y="5690931"/>
            <a:ext cx="279400" cy="300037"/>
          </p:xfrm>
          <a:graphic>
            <a:graphicData uri="http://schemas.openxmlformats.org/presentationml/2006/ole">
              <mc:AlternateContent xmlns:mc="http://schemas.openxmlformats.org/markup-compatibility/2006">
                <mc:Choice xmlns:v="urn:schemas-microsoft-com:vml" Requires="v">
                  <p:oleObj name="Equation" r:id="rId12" imgW="152280" imgH="164880" progId="Equation.DSMT4">
                    <p:embed/>
                  </p:oleObj>
                </mc:Choice>
                <mc:Fallback>
                  <p:oleObj name="Equation" r:id="rId12" imgW="152280" imgH="164880" progId="Equation.DSMT4">
                    <p:embed/>
                    <p:pic>
                      <p:nvPicPr>
                        <p:cNvPr id="118" name="对象 117">
                          <a:extLst>
                            <a:ext uri="{FF2B5EF4-FFF2-40B4-BE49-F238E27FC236}">
                              <a16:creationId xmlns:a16="http://schemas.microsoft.com/office/drawing/2014/main" id="{5E3766F2-74F0-4778-A6EC-371CA241EB79}"/>
                            </a:ext>
                          </a:extLst>
                        </p:cNvPr>
                        <p:cNvPicPr>
                          <a:picLocks noChangeAspect="1" noChangeArrowheads="1"/>
                        </p:cNvPicPr>
                        <p:nvPr/>
                      </p:nvPicPr>
                      <p:blipFill>
                        <a:blip r:embed="rId13"/>
                        <a:srcRect/>
                        <a:stretch>
                          <a:fillRect/>
                        </a:stretch>
                      </p:blipFill>
                      <p:spPr bwMode="auto">
                        <a:xfrm>
                          <a:off x="2312826" y="5690931"/>
                          <a:ext cx="279400" cy="300037"/>
                        </a:xfrm>
                        <a:prstGeom prst="rect">
                          <a:avLst/>
                        </a:prstGeom>
                        <a:noFill/>
                      </p:spPr>
                    </p:pic>
                  </p:oleObj>
                </mc:Fallback>
              </mc:AlternateContent>
            </a:graphicData>
          </a:graphic>
        </p:graphicFrame>
        <p:graphicFrame>
          <p:nvGraphicFramePr>
            <p:cNvPr id="40" name="对象 39">
              <a:extLst>
                <a:ext uri="{FF2B5EF4-FFF2-40B4-BE49-F238E27FC236}">
                  <a16:creationId xmlns:a16="http://schemas.microsoft.com/office/drawing/2014/main" id="{8DE003A0-5206-44EC-9AC5-5AF6ED891038}"/>
                </a:ext>
              </a:extLst>
            </p:cNvPr>
            <p:cNvGraphicFramePr>
              <a:graphicFrameLocks noChangeAspect="1"/>
            </p:cNvGraphicFramePr>
            <p:nvPr>
              <p:extLst>
                <p:ext uri="{D42A27DB-BD31-4B8C-83A1-F6EECF244321}">
                  <p14:modId xmlns:p14="http://schemas.microsoft.com/office/powerpoint/2010/main" val="2998028017"/>
                </p:ext>
              </p:extLst>
            </p:nvPr>
          </p:nvGraphicFramePr>
          <p:xfrm>
            <a:off x="3576476" y="5690931"/>
            <a:ext cx="277813" cy="300037"/>
          </p:xfrm>
          <a:graphic>
            <a:graphicData uri="http://schemas.openxmlformats.org/presentationml/2006/ole">
              <mc:AlternateContent xmlns:mc="http://schemas.openxmlformats.org/markup-compatibility/2006">
                <mc:Choice xmlns:v="urn:schemas-microsoft-com:vml" Requires="v">
                  <p:oleObj name="Equation" r:id="rId14" imgW="152280" imgH="164880" progId="Equation.DSMT4">
                    <p:embed/>
                  </p:oleObj>
                </mc:Choice>
                <mc:Fallback>
                  <p:oleObj name="Equation" r:id="rId14" imgW="152280" imgH="164880" progId="Equation.DSMT4">
                    <p:embed/>
                    <p:pic>
                      <p:nvPicPr>
                        <p:cNvPr id="119" name="对象 118">
                          <a:extLst>
                            <a:ext uri="{FF2B5EF4-FFF2-40B4-BE49-F238E27FC236}">
                              <a16:creationId xmlns:a16="http://schemas.microsoft.com/office/drawing/2014/main" id="{8302C6C3-8DE3-4862-BA8E-B2E6F4B8DFAA}"/>
                            </a:ext>
                          </a:extLst>
                        </p:cNvPr>
                        <p:cNvPicPr>
                          <a:picLocks noChangeAspect="1" noChangeArrowheads="1"/>
                        </p:cNvPicPr>
                        <p:nvPr/>
                      </p:nvPicPr>
                      <p:blipFill>
                        <a:blip r:embed="rId15"/>
                        <a:srcRect/>
                        <a:stretch>
                          <a:fillRect/>
                        </a:stretch>
                      </p:blipFill>
                      <p:spPr bwMode="auto">
                        <a:xfrm>
                          <a:off x="3576476" y="5690931"/>
                          <a:ext cx="277813" cy="300037"/>
                        </a:xfrm>
                        <a:prstGeom prst="rect">
                          <a:avLst/>
                        </a:prstGeom>
                        <a:noFill/>
                      </p:spPr>
                    </p:pic>
                  </p:oleObj>
                </mc:Fallback>
              </mc:AlternateContent>
            </a:graphicData>
          </a:graphic>
        </p:graphicFrame>
        <p:graphicFrame>
          <p:nvGraphicFramePr>
            <p:cNvPr id="41" name="对象 40">
              <a:extLst>
                <a:ext uri="{FF2B5EF4-FFF2-40B4-BE49-F238E27FC236}">
                  <a16:creationId xmlns:a16="http://schemas.microsoft.com/office/drawing/2014/main" id="{E7E7271A-75B4-4358-A1E7-D2B8C33BC581}"/>
                </a:ext>
              </a:extLst>
            </p:cNvPr>
            <p:cNvGraphicFramePr>
              <a:graphicFrameLocks noChangeAspect="1"/>
            </p:cNvGraphicFramePr>
            <p:nvPr>
              <p:extLst>
                <p:ext uri="{D42A27DB-BD31-4B8C-83A1-F6EECF244321}">
                  <p14:modId xmlns:p14="http://schemas.microsoft.com/office/powerpoint/2010/main" val="833128232"/>
                </p:ext>
              </p:extLst>
            </p:nvPr>
          </p:nvGraphicFramePr>
          <p:xfrm>
            <a:off x="4544851" y="5690931"/>
            <a:ext cx="279400" cy="300037"/>
          </p:xfrm>
          <a:graphic>
            <a:graphicData uri="http://schemas.openxmlformats.org/presentationml/2006/ole">
              <mc:AlternateContent xmlns:mc="http://schemas.openxmlformats.org/markup-compatibility/2006">
                <mc:Choice xmlns:v="urn:schemas-microsoft-com:vml" Requires="v">
                  <p:oleObj name="Equation" r:id="rId16" imgW="152280" imgH="164880" progId="Equation.DSMT4">
                    <p:embed/>
                  </p:oleObj>
                </mc:Choice>
                <mc:Fallback>
                  <p:oleObj name="Equation" r:id="rId16" imgW="152280" imgH="164880" progId="Equation.DSMT4">
                    <p:embed/>
                    <p:pic>
                      <p:nvPicPr>
                        <p:cNvPr id="120" name="对象 119">
                          <a:extLst>
                            <a:ext uri="{FF2B5EF4-FFF2-40B4-BE49-F238E27FC236}">
                              <a16:creationId xmlns:a16="http://schemas.microsoft.com/office/drawing/2014/main" id="{29473A53-7E6C-4834-BED4-9BE4FB2D607D}"/>
                            </a:ext>
                          </a:extLst>
                        </p:cNvPr>
                        <p:cNvPicPr>
                          <a:picLocks noChangeAspect="1" noChangeArrowheads="1"/>
                        </p:cNvPicPr>
                        <p:nvPr/>
                      </p:nvPicPr>
                      <p:blipFill>
                        <a:blip r:embed="rId17"/>
                        <a:srcRect/>
                        <a:stretch>
                          <a:fillRect/>
                        </a:stretch>
                      </p:blipFill>
                      <p:spPr bwMode="auto">
                        <a:xfrm>
                          <a:off x="4544851" y="5690931"/>
                          <a:ext cx="279400" cy="300037"/>
                        </a:xfrm>
                        <a:prstGeom prst="rect">
                          <a:avLst/>
                        </a:prstGeom>
                        <a:noFill/>
                      </p:spPr>
                    </p:pic>
                  </p:oleObj>
                </mc:Fallback>
              </mc:AlternateContent>
            </a:graphicData>
          </a:graphic>
        </p:graphicFrame>
        <p:sp>
          <p:nvSpPr>
            <p:cNvPr id="42" name="椭圆 41">
              <a:extLst>
                <a:ext uri="{FF2B5EF4-FFF2-40B4-BE49-F238E27FC236}">
                  <a16:creationId xmlns:a16="http://schemas.microsoft.com/office/drawing/2014/main" id="{B379D37C-D23C-4EF8-9F95-E27099DFFDDD}"/>
                </a:ext>
              </a:extLst>
            </p:cNvPr>
            <p:cNvSpPr/>
            <p:nvPr/>
          </p:nvSpPr>
          <p:spPr>
            <a:xfrm>
              <a:off x="7942201" y="5206262"/>
              <a:ext cx="374215" cy="37421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微软雅黑" panose="020B0503020204020204" pitchFamily="34" charset="-122"/>
                  <a:ea typeface="微软雅黑" panose="020B0503020204020204" pitchFamily="34" charset="-122"/>
                </a:rPr>
                <a:t>m</a:t>
              </a: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43" name="椭圆 42">
              <a:extLst>
                <a:ext uri="{FF2B5EF4-FFF2-40B4-BE49-F238E27FC236}">
                  <a16:creationId xmlns:a16="http://schemas.microsoft.com/office/drawing/2014/main" id="{950D71CA-BDB9-4DA2-B437-50958C7A73DE}"/>
                </a:ext>
              </a:extLst>
            </p:cNvPr>
            <p:cNvSpPr/>
            <p:nvPr/>
          </p:nvSpPr>
          <p:spPr>
            <a:xfrm>
              <a:off x="6444208" y="5206262"/>
              <a:ext cx="1125127" cy="37421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微软雅黑" panose="020B0503020204020204" pitchFamily="34" charset="-122"/>
                  <a:ea typeface="微软雅黑" panose="020B0503020204020204" pitchFamily="34" charset="-122"/>
                </a:rPr>
                <a:t>m-1</a:t>
              </a:r>
              <a:endParaRPr lang="zh-CN" altLang="en-US" sz="2200" dirty="0">
                <a:solidFill>
                  <a:schemeClr val="tx1"/>
                </a:solidFill>
                <a:latin typeface="微软雅黑" panose="020B0503020204020204" pitchFamily="34" charset="-122"/>
                <a:ea typeface="微软雅黑" panose="020B0503020204020204" pitchFamily="34" charset="-122"/>
              </a:endParaRPr>
            </a:p>
          </p:txBody>
        </p:sp>
        <p:cxnSp>
          <p:nvCxnSpPr>
            <p:cNvPr id="44" name="连接符: 曲线 43">
              <a:extLst>
                <a:ext uri="{FF2B5EF4-FFF2-40B4-BE49-F238E27FC236}">
                  <a16:creationId xmlns:a16="http://schemas.microsoft.com/office/drawing/2014/main" id="{72A1FAD1-DC97-44D7-A47E-A12832BA2875}"/>
                </a:ext>
              </a:extLst>
            </p:cNvPr>
            <p:cNvCxnSpPr>
              <a:cxnSpLocks/>
            </p:cNvCxnSpPr>
            <p:nvPr/>
          </p:nvCxnSpPr>
          <p:spPr>
            <a:xfrm rot="5400000" flipH="1" flipV="1">
              <a:off x="7670323" y="4818291"/>
              <a:ext cx="12700" cy="736737"/>
            </a:xfrm>
            <a:prstGeom prst="curvedConnector3">
              <a:avLst>
                <a:gd name="adj1" fmla="val 86083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连接符: 曲线 44">
              <a:extLst>
                <a:ext uri="{FF2B5EF4-FFF2-40B4-BE49-F238E27FC236}">
                  <a16:creationId xmlns:a16="http://schemas.microsoft.com/office/drawing/2014/main" id="{3579AD2F-1ECC-48B0-A79E-F89AF4C988E4}"/>
                </a:ext>
              </a:extLst>
            </p:cNvPr>
            <p:cNvCxnSpPr/>
            <p:nvPr/>
          </p:nvCxnSpPr>
          <p:spPr>
            <a:xfrm rot="5400000">
              <a:off x="7670323" y="5204284"/>
              <a:ext cx="12700" cy="736737"/>
            </a:xfrm>
            <a:prstGeom prst="curvedConnector3">
              <a:avLst>
                <a:gd name="adj1" fmla="val 96523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7" name="对象 46">
              <a:extLst>
                <a:ext uri="{FF2B5EF4-FFF2-40B4-BE49-F238E27FC236}">
                  <a16:creationId xmlns:a16="http://schemas.microsoft.com/office/drawing/2014/main" id="{3221DC86-0DFB-4036-B8F4-5996F5847D6A}"/>
                </a:ext>
              </a:extLst>
            </p:cNvPr>
            <p:cNvGraphicFramePr>
              <a:graphicFrameLocks noChangeAspect="1"/>
            </p:cNvGraphicFramePr>
            <p:nvPr>
              <p:extLst>
                <p:ext uri="{D42A27DB-BD31-4B8C-83A1-F6EECF244321}">
                  <p14:modId xmlns:p14="http://schemas.microsoft.com/office/powerpoint/2010/main" val="1323710460"/>
                </p:ext>
              </p:extLst>
            </p:nvPr>
          </p:nvGraphicFramePr>
          <p:xfrm>
            <a:off x="7538355" y="5686382"/>
            <a:ext cx="279400" cy="300037"/>
          </p:xfrm>
          <a:graphic>
            <a:graphicData uri="http://schemas.openxmlformats.org/presentationml/2006/ole">
              <mc:AlternateContent xmlns:mc="http://schemas.openxmlformats.org/markup-compatibility/2006">
                <mc:Choice xmlns:v="urn:schemas-microsoft-com:vml" Requires="v">
                  <p:oleObj name="Equation" r:id="rId18" imgW="152280" imgH="164880" progId="Equation.DSMT4">
                    <p:embed/>
                  </p:oleObj>
                </mc:Choice>
                <mc:Fallback>
                  <p:oleObj name="Equation" r:id="rId18" imgW="152280" imgH="164880" progId="Equation.DSMT4">
                    <p:embed/>
                    <p:pic>
                      <p:nvPicPr>
                        <p:cNvPr id="128" name="对象 127">
                          <a:extLst>
                            <a:ext uri="{FF2B5EF4-FFF2-40B4-BE49-F238E27FC236}">
                              <a16:creationId xmlns:a16="http://schemas.microsoft.com/office/drawing/2014/main" id="{D623B276-8796-4D88-AA1B-FC6D68F3CB26}"/>
                            </a:ext>
                          </a:extLst>
                        </p:cNvPr>
                        <p:cNvPicPr>
                          <a:picLocks noChangeAspect="1" noChangeArrowheads="1"/>
                        </p:cNvPicPr>
                        <p:nvPr/>
                      </p:nvPicPr>
                      <p:blipFill>
                        <a:blip r:embed="rId17"/>
                        <a:srcRect/>
                        <a:stretch>
                          <a:fillRect/>
                        </a:stretch>
                      </p:blipFill>
                      <p:spPr bwMode="auto">
                        <a:xfrm>
                          <a:off x="7538355" y="5686382"/>
                          <a:ext cx="279400" cy="300037"/>
                        </a:xfrm>
                        <a:prstGeom prst="rect">
                          <a:avLst/>
                        </a:prstGeom>
                        <a:noFill/>
                      </p:spPr>
                    </p:pic>
                  </p:oleObj>
                </mc:Fallback>
              </mc:AlternateContent>
            </a:graphicData>
          </a:graphic>
        </p:graphicFrame>
        <p:graphicFrame>
          <p:nvGraphicFramePr>
            <p:cNvPr id="48" name="对象 47">
              <a:extLst>
                <a:ext uri="{FF2B5EF4-FFF2-40B4-BE49-F238E27FC236}">
                  <a16:creationId xmlns:a16="http://schemas.microsoft.com/office/drawing/2014/main" id="{28C451D4-430E-4284-B780-DBF619EAA777}"/>
                </a:ext>
              </a:extLst>
            </p:cNvPr>
            <p:cNvGraphicFramePr>
              <a:graphicFrameLocks noChangeAspect="1"/>
            </p:cNvGraphicFramePr>
            <p:nvPr>
              <p:extLst>
                <p:ext uri="{D42A27DB-BD31-4B8C-83A1-F6EECF244321}">
                  <p14:modId xmlns:p14="http://schemas.microsoft.com/office/powerpoint/2010/main" val="2855941379"/>
                </p:ext>
              </p:extLst>
            </p:nvPr>
          </p:nvGraphicFramePr>
          <p:xfrm>
            <a:off x="5889344" y="5265018"/>
            <a:ext cx="554864" cy="318230"/>
          </p:xfrm>
          <a:graphic>
            <a:graphicData uri="http://schemas.openxmlformats.org/presentationml/2006/ole">
              <mc:AlternateContent xmlns:mc="http://schemas.openxmlformats.org/markup-compatibility/2006">
                <mc:Choice xmlns:v="urn:schemas-microsoft-com:vml" Requires="v">
                  <p:oleObj name="Equation" r:id="rId19" imgW="177480" imgH="101520" progId="Equation.DSMT4">
                    <p:embed/>
                  </p:oleObj>
                </mc:Choice>
                <mc:Fallback>
                  <p:oleObj name="Equation" r:id="rId19" imgW="177480" imgH="101520" progId="Equation.DSMT4">
                    <p:embed/>
                    <p:pic>
                      <p:nvPicPr>
                        <p:cNvPr id="129" name="对象 128">
                          <a:extLst>
                            <a:ext uri="{FF2B5EF4-FFF2-40B4-BE49-F238E27FC236}">
                              <a16:creationId xmlns:a16="http://schemas.microsoft.com/office/drawing/2014/main" id="{A45609D9-DB80-4421-B791-624BCB8047AA}"/>
                            </a:ext>
                          </a:extLst>
                        </p:cNvPr>
                        <p:cNvPicPr>
                          <a:picLocks noChangeAspect="1" noChangeArrowheads="1"/>
                        </p:cNvPicPr>
                        <p:nvPr/>
                      </p:nvPicPr>
                      <p:blipFill>
                        <a:blip r:embed="rId7"/>
                        <a:srcRect/>
                        <a:stretch>
                          <a:fillRect/>
                        </a:stretch>
                      </p:blipFill>
                      <p:spPr bwMode="auto">
                        <a:xfrm>
                          <a:off x="5889344" y="5265018"/>
                          <a:ext cx="554864" cy="318230"/>
                        </a:xfrm>
                        <a:prstGeom prst="rect">
                          <a:avLst/>
                        </a:prstGeom>
                        <a:noFill/>
                      </p:spPr>
                    </p:pic>
                  </p:oleObj>
                </mc:Fallback>
              </mc:AlternateContent>
            </a:graphicData>
          </a:graphic>
        </p:graphicFrame>
        <p:cxnSp>
          <p:nvCxnSpPr>
            <p:cNvPr id="49" name="连接符: 曲线 48">
              <a:extLst>
                <a:ext uri="{FF2B5EF4-FFF2-40B4-BE49-F238E27FC236}">
                  <a16:creationId xmlns:a16="http://schemas.microsoft.com/office/drawing/2014/main" id="{B24A5889-5E04-4F15-9010-AD947D8D1253}"/>
                </a:ext>
              </a:extLst>
            </p:cNvPr>
            <p:cNvCxnSpPr>
              <a:cxnSpLocks/>
            </p:cNvCxnSpPr>
            <p:nvPr/>
          </p:nvCxnSpPr>
          <p:spPr>
            <a:xfrm rot="5400000" flipH="1" flipV="1">
              <a:off x="5715721" y="4939889"/>
              <a:ext cx="108000" cy="379218"/>
            </a:xfrm>
            <a:prstGeom prst="curved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连接符: 曲线 49">
              <a:extLst>
                <a:ext uri="{FF2B5EF4-FFF2-40B4-BE49-F238E27FC236}">
                  <a16:creationId xmlns:a16="http://schemas.microsoft.com/office/drawing/2014/main" id="{57D501E7-823D-4563-9B54-B104FB78279A}"/>
                </a:ext>
              </a:extLst>
            </p:cNvPr>
            <p:cNvCxnSpPr>
              <a:cxnSpLocks/>
            </p:cNvCxnSpPr>
            <p:nvPr/>
          </p:nvCxnSpPr>
          <p:spPr>
            <a:xfrm>
              <a:off x="6157402" y="5075498"/>
              <a:ext cx="450000" cy="126000"/>
            </a:xfrm>
            <a:prstGeom prst="curvedConnector3">
              <a:avLst>
                <a:gd name="adj1" fmla="val 8494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连接符: 曲线 50">
              <a:extLst>
                <a:ext uri="{FF2B5EF4-FFF2-40B4-BE49-F238E27FC236}">
                  <a16:creationId xmlns:a16="http://schemas.microsoft.com/office/drawing/2014/main" id="{8021A90A-EE32-408C-896B-05142D6CF6BD}"/>
                </a:ext>
              </a:extLst>
            </p:cNvPr>
            <p:cNvCxnSpPr>
              <a:cxnSpLocks/>
            </p:cNvCxnSpPr>
            <p:nvPr/>
          </p:nvCxnSpPr>
          <p:spPr>
            <a:xfrm rot="5400000">
              <a:off x="6346401" y="5413310"/>
              <a:ext cx="144000" cy="378000"/>
            </a:xfrm>
            <a:prstGeom prst="curved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连接符: 曲线 51">
              <a:extLst>
                <a:ext uri="{FF2B5EF4-FFF2-40B4-BE49-F238E27FC236}">
                  <a16:creationId xmlns:a16="http://schemas.microsoft.com/office/drawing/2014/main" id="{EA88B712-8FE1-4A5E-B758-0C6805FA214A}"/>
                </a:ext>
              </a:extLst>
            </p:cNvPr>
            <p:cNvCxnSpPr>
              <a:cxnSpLocks/>
            </p:cNvCxnSpPr>
            <p:nvPr/>
          </p:nvCxnSpPr>
          <p:spPr>
            <a:xfrm rot="10800000">
              <a:off x="5612169" y="5579554"/>
              <a:ext cx="378000" cy="108418"/>
            </a:xfrm>
            <a:prstGeom prst="curvedConnector3">
              <a:avLst>
                <a:gd name="adj1" fmla="val 8390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4" name="对象 53">
              <a:extLst>
                <a:ext uri="{FF2B5EF4-FFF2-40B4-BE49-F238E27FC236}">
                  <a16:creationId xmlns:a16="http://schemas.microsoft.com/office/drawing/2014/main" id="{4990C2B8-64FC-4B6D-9CF9-AA2BA58E73AE}"/>
                </a:ext>
              </a:extLst>
            </p:cNvPr>
            <p:cNvGraphicFramePr>
              <a:graphicFrameLocks noChangeAspect="1"/>
            </p:cNvGraphicFramePr>
            <p:nvPr>
              <p:extLst>
                <p:ext uri="{D42A27DB-BD31-4B8C-83A1-F6EECF244321}">
                  <p14:modId xmlns:p14="http://schemas.microsoft.com/office/powerpoint/2010/main" val="1077335240"/>
                </p:ext>
              </p:extLst>
            </p:nvPr>
          </p:nvGraphicFramePr>
          <p:xfrm>
            <a:off x="6117596" y="5686382"/>
            <a:ext cx="279400" cy="300037"/>
          </p:xfrm>
          <a:graphic>
            <a:graphicData uri="http://schemas.openxmlformats.org/presentationml/2006/ole">
              <mc:AlternateContent xmlns:mc="http://schemas.openxmlformats.org/markup-compatibility/2006">
                <mc:Choice xmlns:v="urn:schemas-microsoft-com:vml" Requires="v">
                  <p:oleObj name="Equation" r:id="rId20" imgW="152280" imgH="164880" progId="Equation.DSMT4">
                    <p:embed/>
                  </p:oleObj>
                </mc:Choice>
                <mc:Fallback>
                  <p:oleObj name="Equation" r:id="rId20" imgW="152280" imgH="164880" progId="Equation.DSMT4">
                    <p:embed/>
                    <p:pic>
                      <p:nvPicPr>
                        <p:cNvPr id="135" name="对象 134">
                          <a:extLst>
                            <a:ext uri="{FF2B5EF4-FFF2-40B4-BE49-F238E27FC236}">
                              <a16:creationId xmlns:a16="http://schemas.microsoft.com/office/drawing/2014/main" id="{56B985F4-54D4-475D-A911-4550182CC2F1}"/>
                            </a:ext>
                          </a:extLst>
                        </p:cNvPr>
                        <p:cNvPicPr>
                          <a:picLocks noChangeAspect="1" noChangeArrowheads="1"/>
                        </p:cNvPicPr>
                        <p:nvPr/>
                      </p:nvPicPr>
                      <p:blipFill>
                        <a:blip r:embed="rId13"/>
                        <a:srcRect/>
                        <a:stretch>
                          <a:fillRect/>
                        </a:stretch>
                      </p:blipFill>
                      <p:spPr bwMode="auto">
                        <a:xfrm>
                          <a:off x="6117596" y="5686382"/>
                          <a:ext cx="279400" cy="300037"/>
                        </a:xfrm>
                        <a:prstGeom prst="rect">
                          <a:avLst/>
                        </a:prstGeom>
                        <a:noFill/>
                      </p:spPr>
                    </p:pic>
                  </p:oleObj>
                </mc:Fallback>
              </mc:AlternateContent>
            </a:graphicData>
          </a:graphic>
        </p:graphicFrame>
        <p:graphicFrame>
          <p:nvGraphicFramePr>
            <p:cNvPr id="56" name="对象 55">
              <a:extLst>
                <a:ext uri="{FF2B5EF4-FFF2-40B4-BE49-F238E27FC236}">
                  <a16:creationId xmlns:a16="http://schemas.microsoft.com/office/drawing/2014/main" id="{BDC30D70-5F57-45F0-B51B-741ACE8B5123}"/>
                </a:ext>
              </a:extLst>
            </p:cNvPr>
            <p:cNvGraphicFramePr>
              <a:graphicFrameLocks noChangeAspect="1"/>
            </p:cNvGraphicFramePr>
            <p:nvPr>
              <p:extLst>
                <p:ext uri="{D42A27DB-BD31-4B8C-83A1-F6EECF244321}">
                  <p14:modId xmlns:p14="http://schemas.microsoft.com/office/powerpoint/2010/main" val="1359908941"/>
                </p:ext>
              </p:extLst>
            </p:nvPr>
          </p:nvGraphicFramePr>
          <p:xfrm>
            <a:off x="1176189" y="4815371"/>
            <a:ext cx="371475" cy="258763"/>
          </p:xfrm>
          <a:graphic>
            <a:graphicData uri="http://schemas.openxmlformats.org/presentationml/2006/ole">
              <mc:AlternateContent xmlns:mc="http://schemas.openxmlformats.org/markup-compatibility/2006">
                <mc:Choice xmlns:v="urn:schemas-microsoft-com:vml" Requires="v">
                  <p:oleObj name="Equation" r:id="rId21" imgW="253800" imgH="177480" progId="Equation.DSMT4">
                    <p:embed/>
                  </p:oleObj>
                </mc:Choice>
                <mc:Fallback>
                  <p:oleObj name="Equation" r:id="rId21" imgW="253800" imgH="177480" progId="Equation.DSMT4">
                    <p:embed/>
                    <p:pic>
                      <p:nvPicPr>
                        <p:cNvPr id="35" name="对象 34">
                          <a:extLst>
                            <a:ext uri="{FF2B5EF4-FFF2-40B4-BE49-F238E27FC236}">
                              <a16:creationId xmlns:a16="http://schemas.microsoft.com/office/drawing/2014/main" id="{AAEE07A6-75AB-48E4-A71E-5EF461CB347B}"/>
                            </a:ext>
                          </a:extLst>
                        </p:cNvPr>
                        <p:cNvPicPr>
                          <a:picLocks noChangeAspect="1" noChangeArrowheads="1"/>
                        </p:cNvPicPr>
                        <p:nvPr/>
                      </p:nvPicPr>
                      <p:blipFill>
                        <a:blip r:embed="rId22"/>
                        <a:srcRect/>
                        <a:stretch>
                          <a:fillRect/>
                        </a:stretch>
                      </p:blipFill>
                      <p:spPr bwMode="auto">
                        <a:xfrm>
                          <a:off x="1176189" y="4815371"/>
                          <a:ext cx="371475" cy="258763"/>
                        </a:xfrm>
                        <a:prstGeom prst="rect">
                          <a:avLst/>
                        </a:prstGeom>
                        <a:noFill/>
                      </p:spPr>
                    </p:pic>
                  </p:oleObj>
                </mc:Fallback>
              </mc:AlternateContent>
            </a:graphicData>
          </a:graphic>
        </p:graphicFrame>
        <p:graphicFrame>
          <p:nvGraphicFramePr>
            <p:cNvPr id="57" name="对象 56">
              <a:extLst>
                <a:ext uri="{FF2B5EF4-FFF2-40B4-BE49-F238E27FC236}">
                  <a16:creationId xmlns:a16="http://schemas.microsoft.com/office/drawing/2014/main" id="{48B2C52B-A02A-4879-B48A-E206AA49B139}"/>
                </a:ext>
              </a:extLst>
            </p:cNvPr>
            <p:cNvGraphicFramePr>
              <a:graphicFrameLocks noChangeAspect="1"/>
            </p:cNvGraphicFramePr>
            <p:nvPr>
              <p:extLst>
                <p:ext uri="{D42A27DB-BD31-4B8C-83A1-F6EECF244321}">
                  <p14:modId xmlns:p14="http://schemas.microsoft.com/office/powerpoint/2010/main" val="3000570148"/>
                </p:ext>
              </p:extLst>
            </p:nvPr>
          </p:nvGraphicFramePr>
          <p:xfrm>
            <a:off x="3190181" y="4824413"/>
            <a:ext cx="1093787" cy="295275"/>
          </p:xfrm>
          <a:graphic>
            <a:graphicData uri="http://schemas.openxmlformats.org/presentationml/2006/ole">
              <mc:AlternateContent xmlns:mc="http://schemas.openxmlformats.org/markup-compatibility/2006">
                <mc:Choice xmlns:v="urn:schemas-microsoft-com:vml" Requires="v">
                  <p:oleObj name="Equation" r:id="rId23" imgW="749160" imgH="203040" progId="Equation.DSMT4">
                    <p:embed/>
                  </p:oleObj>
                </mc:Choice>
                <mc:Fallback>
                  <p:oleObj name="Equation" r:id="rId23" imgW="749160" imgH="203040" progId="Equation.DSMT4">
                    <p:embed/>
                    <p:pic>
                      <p:nvPicPr>
                        <p:cNvPr id="35" name="对象 34">
                          <a:extLst>
                            <a:ext uri="{FF2B5EF4-FFF2-40B4-BE49-F238E27FC236}">
                              <a16:creationId xmlns:a16="http://schemas.microsoft.com/office/drawing/2014/main" id="{AAEE07A6-75AB-48E4-A71E-5EF461CB347B}"/>
                            </a:ext>
                          </a:extLst>
                        </p:cNvPr>
                        <p:cNvPicPr>
                          <a:picLocks noChangeAspect="1" noChangeArrowheads="1"/>
                        </p:cNvPicPr>
                        <p:nvPr/>
                      </p:nvPicPr>
                      <p:blipFill>
                        <a:blip r:embed="rId24"/>
                        <a:srcRect/>
                        <a:stretch>
                          <a:fillRect/>
                        </a:stretch>
                      </p:blipFill>
                      <p:spPr bwMode="auto">
                        <a:xfrm>
                          <a:off x="3190181" y="4824413"/>
                          <a:ext cx="1093787" cy="295275"/>
                        </a:xfrm>
                        <a:prstGeom prst="rect">
                          <a:avLst/>
                        </a:prstGeom>
                        <a:noFill/>
                      </p:spPr>
                    </p:pic>
                  </p:oleObj>
                </mc:Fallback>
              </mc:AlternateContent>
            </a:graphicData>
          </a:graphic>
        </p:graphicFrame>
        <p:graphicFrame>
          <p:nvGraphicFramePr>
            <p:cNvPr id="58" name="对象 57">
              <a:extLst>
                <a:ext uri="{FF2B5EF4-FFF2-40B4-BE49-F238E27FC236}">
                  <a16:creationId xmlns:a16="http://schemas.microsoft.com/office/drawing/2014/main" id="{CCC1DCD1-687B-4A89-AE4D-9447F08F548C}"/>
                </a:ext>
              </a:extLst>
            </p:cNvPr>
            <p:cNvGraphicFramePr>
              <a:graphicFrameLocks noChangeAspect="1"/>
            </p:cNvGraphicFramePr>
            <p:nvPr>
              <p:extLst>
                <p:ext uri="{D42A27DB-BD31-4B8C-83A1-F6EECF244321}">
                  <p14:modId xmlns:p14="http://schemas.microsoft.com/office/powerpoint/2010/main" val="2143832970"/>
                </p:ext>
              </p:extLst>
            </p:nvPr>
          </p:nvGraphicFramePr>
          <p:xfrm>
            <a:off x="4355976" y="4824413"/>
            <a:ext cx="833437" cy="295275"/>
          </p:xfrm>
          <a:graphic>
            <a:graphicData uri="http://schemas.openxmlformats.org/presentationml/2006/ole">
              <mc:AlternateContent xmlns:mc="http://schemas.openxmlformats.org/markup-compatibility/2006">
                <mc:Choice xmlns:v="urn:schemas-microsoft-com:vml" Requires="v">
                  <p:oleObj name="Equation" r:id="rId25" imgW="571320" imgH="203040" progId="Equation.DSMT4">
                    <p:embed/>
                  </p:oleObj>
                </mc:Choice>
                <mc:Fallback>
                  <p:oleObj name="Equation" r:id="rId25" imgW="571320" imgH="203040" progId="Equation.DSMT4">
                    <p:embed/>
                    <p:pic>
                      <p:nvPicPr>
                        <p:cNvPr id="35" name="对象 34">
                          <a:extLst>
                            <a:ext uri="{FF2B5EF4-FFF2-40B4-BE49-F238E27FC236}">
                              <a16:creationId xmlns:a16="http://schemas.microsoft.com/office/drawing/2014/main" id="{AAEE07A6-75AB-48E4-A71E-5EF461CB347B}"/>
                            </a:ext>
                          </a:extLst>
                        </p:cNvPr>
                        <p:cNvPicPr>
                          <a:picLocks noChangeAspect="1" noChangeArrowheads="1"/>
                        </p:cNvPicPr>
                        <p:nvPr/>
                      </p:nvPicPr>
                      <p:blipFill>
                        <a:blip r:embed="rId26"/>
                        <a:srcRect/>
                        <a:stretch>
                          <a:fillRect/>
                        </a:stretch>
                      </p:blipFill>
                      <p:spPr bwMode="auto">
                        <a:xfrm>
                          <a:off x="4355976" y="4824413"/>
                          <a:ext cx="833437" cy="295275"/>
                        </a:xfrm>
                        <a:prstGeom prst="rect">
                          <a:avLst/>
                        </a:prstGeom>
                        <a:noFill/>
                      </p:spPr>
                    </p:pic>
                  </p:oleObj>
                </mc:Fallback>
              </mc:AlternateContent>
            </a:graphicData>
          </a:graphic>
        </p:graphicFrame>
        <p:graphicFrame>
          <p:nvGraphicFramePr>
            <p:cNvPr id="59" name="对象 58">
              <a:extLst>
                <a:ext uri="{FF2B5EF4-FFF2-40B4-BE49-F238E27FC236}">
                  <a16:creationId xmlns:a16="http://schemas.microsoft.com/office/drawing/2014/main" id="{2037625A-C06E-4DC4-9165-8DDD819743EC}"/>
                </a:ext>
              </a:extLst>
            </p:cNvPr>
            <p:cNvGraphicFramePr>
              <a:graphicFrameLocks noChangeAspect="1"/>
            </p:cNvGraphicFramePr>
            <p:nvPr>
              <p:extLst>
                <p:ext uri="{D42A27DB-BD31-4B8C-83A1-F6EECF244321}">
                  <p14:modId xmlns:p14="http://schemas.microsoft.com/office/powerpoint/2010/main" val="1939221010"/>
                </p:ext>
              </p:extLst>
            </p:nvPr>
          </p:nvGraphicFramePr>
          <p:xfrm>
            <a:off x="7599363" y="4841875"/>
            <a:ext cx="203200" cy="258763"/>
          </p:xfrm>
          <a:graphic>
            <a:graphicData uri="http://schemas.openxmlformats.org/presentationml/2006/ole">
              <mc:AlternateContent xmlns:mc="http://schemas.openxmlformats.org/markup-compatibility/2006">
                <mc:Choice xmlns:v="urn:schemas-microsoft-com:vml" Requires="v">
                  <p:oleObj name="Equation" r:id="rId27" imgW="139680" imgH="177480" progId="Equation.DSMT4">
                    <p:embed/>
                  </p:oleObj>
                </mc:Choice>
                <mc:Fallback>
                  <p:oleObj name="Equation" r:id="rId27" imgW="139680" imgH="177480" progId="Equation.DSMT4">
                    <p:embed/>
                    <p:pic>
                      <p:nvPicPr>
                        <p:cNvPr id="35" name="对象 34">
                          <a:extLst>
                            <a:ext uri="{FF2B5EF4-FFF2-40B4-BE49-F238E27FC236}">
                              <a16:creationId xmlns:a16="http://schemas.microsoft.com/office/drawing/2014/main" id="{AAEE07A6-75AB-48E4-A71E-5EF461CB347B}"/>
                            </a:ext>
                          </a:extLst>
                        </p:cNvPr>
                        <p:cNvPicPr>
                          <a:picLocks noChangeAspect="1" noChangeArrowheads="1"/>
                        </p:cNvPicPr>
                        <p:nvPr/>
                      </p:nvPicPr>
                      <p:blipFill>
                        <a:blip r:embed="rId28"/>
                        <a:srcRect/>
                        <a:stretch>
                          <a:fillRect/>
                        </a:stretch>
                      </p:blipFill>
                      <p:spPr bwMode="auto">
                        <a:xfrm>
                          <a:off x="7599363" y="4841875"/>
                          <a:ext cx="203200" cy="258763"/>
                        </a:xfrm>
                        <a:prstGeom prst="rect">
                          <a:avLst/>
                        </a:prstGeom>
                        <a:noFill/>
                      </p:spPr>
                    </p:pic>
                  </p:oleObj>
                </mc:Fallback>
              </mc:AlternateContent>
            </a:graphicData>
          </a:graphic>
        </p:graphicFrame>
      </p:grpSp>
      <p:sp>
        <p:nvSpPr>
          <p:cNvPr id="7" name="页脚占位符 6">
            <a:extLst>
              <a:ext uri="{FF2B5EF4-FFF2-40B4-BE49-F238E27FC236}">
                <a16:creationId xmlns:a16="http://schemas.microsoft.com/office/drawing/2014/main" id="{786E2EA6-A7AC-4D60-8402-3941C8A626F1}"/>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1000219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E2A411F2-1A7D-450F-8673-1F5B236E6FBE}" type="datetime1">
              <a:rPr lang="zh-CN" altLang="en-US" smtClean="0"/>
              <a:t>2022/11/23</a:t>
            </a:fld>
            <a:endParaRPr lang="zh-CN" altLang="en-US"/>
          </a:p>
        </p:txBody>
      </p:sp>
      <p:sp>
        <p:nvSpPr>
          <p:cNvPr id="8" name="Rectangle 6">
            <a:extLst>
              <a:ext uri="{FF2B5EF4-FFF2-40B4-BE49-F238E27FC236}">
                <a16:creationId xmlns:a16="http://schemas.microsoft.com/office/drawing/2014/main" id="{55B0A396-6090-4F7E-95CE-6118D8FA5BD5}"/>
              </a:ext>
            </a:extLst>
          </p:cNvPr>
          <p:cNvSpPr>
            <a:spLocks noChangeArrowheads="1"/>
          </p:cNvSpPr>
          <p:nvPr/>
        </p:nvSpPr>
        <p:spPr bwMode="auto">
          <a:xfrm>
            <a:off x="357158" y="2775935"/>
            <a:ext cx="62865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en-US" sz="2400" dirty="0">
                <a:solidFill>
                  <a:srgbClr val="FF0000"/>
                </a:solidFill>
                <a:latin typeface="微软雅黑" pitchFamily="34" charset="-122"/>
                <a:ea typeface="微软雅黑" pitchFamily="34" charset="-122"/>
              </a:rPr>
              <a:t>2. </a:t>
            </a:r>
            <a:r>
              <a:rPr lang="zh-CN" altLang="en-US" sz="2400" dirty="0">
                <a:solidFill>
                  <a:srgbClr val="FF0000"/>
                </a:solidFill>
                <a:latin typeface="微软雅黑" pitchFamily="34" charset="-122"/>
                <a:ea typeface="微软雅黑" pitchFamily="34" charset="-122"/>
              </a:rPr>
              <a:t> 计算系统的主要运行指标</a:t>
            </a:r>
            <a:endParaRPr lang="en-US" altLang="en-US" sz="2400" dirty="0">
              <a:solidFill>
                <a:srgbClr val="FF0000"/>
              </a:solidFill>
              <a:latin typeface="微软雅黑" pitchFamily="34" charset="-122"/>
              <a:ea typeface="微软雅黑" pitchFamily="34" charset="-122"/>
            </a:endParaRPr>
          </a:p>
        </p:txBody>
      </p:sp>
      <p:grpSp>
        <p:nvGrpSpPr>
          <p:cNvPr id="2" name="组合 1">
            <a:extLst>
              <a:ext uri="{FF2B5EF4-FFF2-40B4-BE49-F238E27FC236}">
                <a16:creationId xmlns:a16="http://schemas.microsoft.com/office/drawing/2014/main" id="{98C79441-B4E7-4A63-93BF-B825963E83F8}"/>
              </a:ext>
            </a:extLst>
          </p:cNvPr>
          <p:cNvGrpSpPr/>
          <p:nvPr/>
        </p:nvGrpSpPr>
        <p:grpSpPr>
          <a:xfrm>
            <a:off x="683569" y="3387080"/>
            <a:ext cx="7704856" cy="762000"/>
            <a:chOff x="683569" y="959365"/>
            <a:chExt cx="7704856" cy="762000"/>
          </a:xfrm>
        </p:grpSpPr>
        <p:graphicFrame>
          <p:nvGraphicFramePr>
            <p:cNvPr id="29" name="对象 28">
              <a:extLst>
                <a:ext uri="{FF2B5EF4-FFF2-40B4-BE49-F238E27FC236}">
                  <a16:creationId xmlns:a16="http://schemas.microsoft.com/office/drawing/2014/main" id="{B7C01B60-8AD6-472E-87E9-32A6F3557D2C}"/>
                </a:ext>
              </a:extLst>
            </p:cNvPr>
            <p:cNvGraphicFramePr>
              <a:graphicFrameLocks noChangeAspect="1"/>
            </p:cNvGraphicFramePr>
            <p:nvPr>
              <p:extLst>
                <p:ext uri="{D42A27DB-BD31-4B8C-83A1-F6EECF244321}">
                  <p14:modId xmlns:p14="http://schemas.microsoft.com/office/powerpoint/2010/main" val="1773940454"/>
                </p:ext>
              </p:extLst>
            </p:nvPr>
          </p:nvGraphicFramePr>
          <p:xfrm>
            <a:off x="2123728" y="959365"/>
            <a:ext cx="1695450" cy="762000"/>
          </p:xfrm>
          <a:graphic>
            <a:graphicData uri="http://schemas.openxmlformats.org/presentationml/2006/ole">
              <mc:AlternateContent xmlns:mc="http://schemas.openxmlformats.org/markup-compatibility/2006">
                <mc:Choice xmlns:v="urn:schemas-microsoft-com:vml" Requires="v">
                  <p:oleObj name="Equation" r:id="rId2" imgW="927000" imgH="419040" progId="Equation.DSMT4">
                    <p:embed/>
                  </p:oleObj>
                </mc:Choice>
                <mc:Fallback>
                  <p:oleObj name="Equation" r:id="rId2" imgW="927000" imgH="419040" progId="Equation.DSMT4">
                    <p:embed/>
                    <p:pic>
                      <p:nvPicPr>
                        <p:cNvPr id="29" name="对象 28">
                          <a:extLst>
                            <a:ext uri="{FF2B5EF4-FFF2-40B4-BE49-F238E27FC236}">
                              <a16:creationId xmlns:a16="http://schemas.microsoft.com/office/drawing/2014/main" id="{B7C01B60-8AD6-472E-87E9-32A6F3557D2C}"/>
                            </a:ext>
                          </a:extLst>
                        </p:cNvPr>
                        <p:cNvPicPr>
                          <a:picLocks noChangeAspect="1" noChangeArrowheads="1"/>
                        </p:cNvPicPr>
                        <p:nvPr/>
                      </p:nvPicPr>
                      <p:blipFill>
                        <a:blip r:embed="rId3"/>
                        <a:srcRect/>
                        <a:stretch>
                          <a:fillRect/>
                        </a:stretch>
                      </p:blipFill>
                      <p:spPr bwMode="auto">
                        <a:xfrm>
                          <a:off x="2123728" y="959365"/>
                          <a:ext cx="1695450" cy="762000"/>
                        </a:xfrm>
                        <a:prstGeom prst="rect">
                          <a:avLst/>
                        </a:prstGeom>
                        <a:noFill/>
                      </p:spPr>
                    </p:pic>
                  </p:oleObj>
                </mc:Fallback>
              </mc:AlternateContent>
            </a:graphicData>
          </a:graphic>
        </p:graphicFrame>
        <p:sp>
          <p:nvSpPr>
            <p:cNvPr id="10" name="Rectangle 3">
              <a:extLst>
                <a:ext uri="{FF2B5EF4-FFF2-40B4-BE49-F238E27FC236}">
                  <a16:creationId xmlns:a16="http://schemas.microsoft.com/office/drawing/2014/main" id="{A30CAA2D-9724-416E-BC40-EFB8E81EC9A7}"/>
                </a:ext>
              </a:extLst>
            </p:cNvPr>
            <p:cNvSpPr>
              <a:spLocks noChangeArrowheads="1"/>
            </p:cNvSpPr>
            <p:nvPr/>
          </p:nvSpPr>
          <p:spPr bwMode="auto">
            <a:xfrm>
              <a:off x="683569" y="980728"/>
              <a:ext cx="7704856"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a:t>
              </a:r>
              <a:r>
                <a:rPr lang="zh-CN" altLang="en-US" sz="2400" dirty="0">
                  <a:solidFill>
                    <a:srgbClr val="0000FF"/>
                  </a:solidFill>
                  <a:latin typeface="微软雅黑" pitchFamily="34" charset="-122"/>
                  <a:ea typeface="微软雅黑" pitchFamily="34" charset="-122"/>
                </a:rPr>
                <a:t>队长：</a:t>
              </a:r>
              <a:endParaRPr lang="zh-CN" altLang="en-US" sz="2400" i="1" baseline="-25000" dirty="0">
                <a:ea typeface="微软雅黑" pitchFamily="34" charset="-122"/>
                <a:cs typeface="Times New Roman" panose="02020603050405020304" pitchFamily="18" charset="0"/>
              </a:endParaRPr>
            </a:p>
          </p:txBody>
        </p:sp>
      </p:grpSp>
      <p:grpSp>
        <p:nvGrpSpPr>
          <p:cNvPr id="3" name="组合 2">
            <a:extLst>
              <a:ext uri="{FF2B5EF4-FFF2-40B4-BE49-F238E27FC236}">
                <a16:creationId xmlns:a16="http://schemas.microsoft.com/office/drawing/2014/main" id="{82F6492D-8C44-4471-A21E-A995CB01D583}"/>
              </a:ext>
            </a:extLst>
          </p:cNvPr>
          <p:cNvGrpSpPr/>
          <p:nvPr/>
        </p:nvGrpSpPr>
        <p:grpSpPr>
          <a:xfrm>
            <a:off x="683568" y="4095492"/>
            <a:ext cx="7704856" cy="581541"/>
            <a:chOff x="683568" y="2132856"/>
            <a:chExt cx="7704856" cy="581541"/>
          </a:xfrm>
        </p:grpSpPr>
        <p:sp>
          <p:nvSpPr>
            <p:cNvPr id="11" name="Rectangle 3">
              <a:extLst>
                <a:ext uri="{FF2B5EF4-FFF2-40B4-BE49-F238E27FC236}">
                  <a16:creationId xmlns:a16="http://schemas.microsoft.com/office/drawing/2014/main" id="{35FE16FF-62F1-48FD-8B2D-ADA88589BD36}"/>
                </a:ext>
              </a:extLst>
            </p:cNvPr>
            <p:cNvSpPr>
              <a:spLocks noChangeArrowheads="1"/>
            </p:cNvSpPr>
            <p:nvPr/>
          </p:nvSpPr>
          <p:spPr bwMode="auto">
            <a:xfrm>
              <a:off x="683568" y="2132856"/>
              <a:ext cx="7704856" cy="58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a:t>
              </a:r>
              <a:r>
                <a:rPr lang="zh-CN" altLang="en-US" sz="2400" dirty="0">
                  <a:solidFill>
                    <a:srgbClr val="0000FF"/>
                  </a:solidFill>
                  <a:latin typeface="微软雅黑" pitchFamily="34" charset="-122"/>
                  <a:ea typeface="微软雅黑" pitchFamily="34" charset="-122"/>
                </a:rPr>
                <a:t>等待队长：</a:t>
              </a:r>
              <a:endParaRPr lang="zh-CN" altLang="en-US" sz="2400" i="1" baseline="-25000" dirty="0">
                <a:solidFill>
                  <a:srgbClr val="0000FF"/>
                </a:solidFill>
                <a:ea typeface="微软雅黑" pitchFamily="34" charset="-122"/>
                <a:cs typeface="Times New Roman" panose="02020603050405020304" pitchFamily="18" charset="0"/>
              </a:endParaRPr>
            </a:p>
          </p:txBody>
        </p:sp>
        <p:graphicFrame>
          <p:nvGraphicFramePr>
            <p:cNvPr id="15" name="对象 14">
              <a:extLst>
                <a:ext uri="{FF2B5EF4-FFF2-40B4-BE49-F238E27FC236}">
                  <a16:creationId xmlns:a16="http://schemas.microsoft.com/office/drawing/2014/main" id="{981A12E0-2C54-4D38-B1D7-16136F122551}"/>
                </a:ext>
              </a:extLst>
            </p:cNvPr>
            <p:cNvGraphicFramePr>
              <a:graphicFrameLocks noChangeAspect="1"/>
            </p:cNvGraphicFramePr>
            <p:nvPr>
              <p:extLst>
                <p:ext uri="{D42A27DB-BD31-4B8C-83A1-F6EECF244321}">
                  <p14:modId xmlns:p14="http://schemas.microsoft.com/office/powerpoint/2010/main" val="2197216951"/>
                </p:ext>
              </p:extLst>
            </p:nvPr>
          </p:nvGraphicFramePr>
          <p:xfrm>
            <a:off x="2739008" y="2274660"/>
            <a:ext cx="1905000" cy="439737"/>
          </p:xfrm>
          <a:graphic>
            <a:graphicData uri="http://schemas.openxmlformats.org/presentationml/2006/ole">
              <mc:AlternateContent xmlns:mc="http://schemas.openxmlformats.org/markup-compatibility/2006">
                <mc:Choice xmlns:v="urn:schemas-microsoft-com:vml" Requires="v">
                  <p:oleObj name="Equation" r:id="rId4" imgW="1041120" imgH="241200" progId="Equation.DSMT4">
                    <p:embed/>
                  </p:oleObj>
                </mc:Choice>
                <mc:Fallback>
                  <p:oleObj name="Equation" r:id="rId4" imgW="1041120" imgH="241200" progId="Equation.DSMT4">
                    <p:embed/>
                    <p:pic>
                      <p:nvPicPr>
                        <p:cNvPr id="15" name="对象 14">
                          <a:extLst>
                            <a:ext uri="{FF2B5EF4-FFF2-40B4-BE49-F238E27FC236}">
                              <a16:creationId xmlns:a16="http://schemas.microsoft.com/office/drawing/2014/main" id="{981A12E0-2C54-4D38-B1D7-16136F122551}"/>
                            </a:ext>
                          </a:extLst>
                        </p:cNvPr>
                        <p:cNvPicPr>
                          <a:picLocks noChangeAspect="1" noChangeArrowheads="1"/>
                        </p:cNvPicPr>
                        <p:nvPr/>
                      </p:nvPicPr>
                      <p:blipFill>
                        <a:blip r:embed="rId5"/>
                        <a:srcRect/>
                        <a:stretch>
                          <a:fillRect/>
                        </a:stretch>
                      </p:blipFill>
                      <p:spPr bwMode="auto">
                        <a:xfrm>
                          <a:off x="2739008" y="2274660"/>
                          <a:ext cx="1905000" cy="439737"/>
                        </a:xfrm>
                        <a:prstGeom prst="rect">
                          <a:avLst/>
                        </a:prstGeom>
                        <a:noFill/>
                      </p:spPr>
                    </p:pic>
                  </p:oleObj>
                </mc:Fallback>
              </mc:AlternateContent>
            </a:graphicData>
          </a:graphic>
        </p:graphicFrame>
      </p:grpSp>
      <p:grpSp>
        <p:nvGrpSpPr>
          <p:cNvPr id="6" name="组合 5">
            <a:extLst>
              <a:ext uri="{FF2B5EF4-FFF2-40B4-BE49-F238E27FC236}">
                <a16:creationId xmlns:a16="http://schemas.microsoft.com/office/drawing/2014/main" id="{386685AE-15C0-4874-A1BB-424F6C1C647D}"/>
              </a:ext>
            </a:extLst>
          </p:cNvPr>
          <p:cNvGrpSpPr/>
          <p:nvPr/>
        </p:nvGrpSpPr>
        <p:grpSpPr>
          <a:xfrm>
            <a:off x="683568" y="4805015"/>
            <a:ext cx="7920879" cy="784225"/>
            <a:chOff x="683568" y="3403917"/>
            <a:chExt cx="7920879" cy="784225"/>
          </a:xfrm>
        </p:grpSpPr>
        <p:sp>
          <p:nvSpPr>
            <p:cNvPr id="12" name="Rectangle 3">
              <a:extLst>
                <a:ext uri="{FF2B5EF4-FFF2-40B4-BE49-F238E27FC236}">
                  <a16:creationId xmlns:a16="http://schemas.microsoft.com/office/drawing/2014/main" id="{CD53BD24-AEA6-4FDB-A091-41085E8715DA}"/>
                </a:ext>
              </a:extLst>
            </p:cNvPr>
            <p:cNvSpPr>
              <a:spLocks noChangeArrowheads="1"/>
            </p:cNvSpPr>
            <p:nvPr/>
          </p:nvSpPr>
          <p:spPr bwMode="auto">
            <a:xfrm>
              <a:off x="683568" y="3424199"/>
              <a:ext cx="7920879" cy="58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a:t>
              </a:r>
              <a:r>
                <a:rPr lang="zh-CN" altLang="en-US" sz="2400" dirty="0">
                  <a:solidFill>
                    <a:srgbClr val="0000FF"/>
                  </a:solidFill>
                  <a:latin typeface="微软雅黑" pitchFamily="34" charset="-122"/>
                  <a:ea typeface="微软雅黑" pitchFamily="34" charset="-122"/>
                </a:rPr>
                <a:t>逗留时间：</a:t>
              </a:r>
              <a:endParaRPr lang="zh-CN" altLang="en-US" sz="2400" i="1" baseline="-25000" dirty="0">
                <a:solidFill>
                  <a:srgbClr val="0000FF"/>
                </a:solidFill>
                <a:ea typeface="微软雅黑" pitchFamily="34" charset="-122"/>
                <a:cs typeface="Times New Roman" panose="02020603050405020304" pitchFamily="18" charset="0"/>
              </a:endParaRPr>
            </a:p>
          </p:txBody>
        </p:sp>
        <p:graphicFrame>
          <p:nvGraphicFramePr>
            <p:cNvPr id="16" name="对象 15">
              <a:extLst>
                <a:ext uri="{FF2B5EF4-FFF2-40B4-BE49-F238E27FC236}">
                  <a16:creationId xmlns:a16="http://schemas.microsoft.com/office/drawing/2014/main" id="{4130CD60-85EC-427A-B500-B76C0AEACF38}"/>
                </a:ext>
              </a:extLst>
            </p:cNvPr>
            <p:cNvGraphicFramePr>
              <a:graphicFrameLocks noChangeAspect="1"/>
            </p:cNvGraphicFramePr>
            <p:nvPr>
              <p:extLst>
                <p:ext uri="{D42A27DB-BD31-4B8C-83A1-F6EECF244321}">
                  <p14:modId xmlns:p14="http://schemas.microsoft.com/office/powerpoint/2010/main" val="3470225238"/>
                </p:ext>
              </p:extLst>
            </p:nvPr>
          </p:nvGraphicFramePr>
          <p:xfrm>
            <a:off x="2771800" y="3403917"/>
            <a:ext cx="1670050" cy="784225"/>
          </p:xfrm>
          <a:graphic>
            <a:graphicData uri="http://schemas.openxmlformats.org/presentationml/2006/ole">
              <mc:AlternateContent xmlns:mc="http://schemas.openxmlformats.org/markup-compatibility/2006">
                <mc:Choice xmlns:v="urn:schemas-microsoft-com:vml" Requires="v">
                  <p:oleObj name="Equation" r:id="rId6" imgW="914400" imgH="431640" progId="Equation.DSMT4">
                    <p:embed/>
                  </p:oleObj>
                </mc:Choice>
                <mc:Fallback>
                  <p:oleObj name="Equation" r:id="rId6" imgW="914400" imgH="431640" progId="Equation.DSMT4">
                    <p:embed/>
                    <p:pic>
                      <p:nvPicPr>
                        <p:cNvPr id="16" name="对象 15">
                          <a:extLst>
                            <a:ext uri="{FF2B5EF4-FFF2-40B4-BE49-F238E27FC236}">
                              <a16:creationId xmlns:a16="http://schemas.microsoft.com/office/drawing/2014/main" id="{4130CD60-85EC-427A-B500-B76C0AEACF38}"/>
                            </a:ext>
                          </a:extLst>
                        </p:cNvPr>
                        <p:cNvPicPr>
                          <a:picLocks noChangeAspect="1" noChangeArrowheads="1"/>
                        </p:cNvPicPr>
                        <p:nvPr/>
                      </p:nvPicPr>
                      <p:blipFill>
                        <a:blip r:embed="rId7"/>
                        <a:srcRect/>
                        <a:stretch>
                          <a:fillRect/>
                        </a:stretch>
                      </p:blipFill>
                      <p:spPr bwMode="auto">
                        <a:xfrm>
                          <a:off x="2771800" y="3403917"/>
                          <a:ext cx="1670050" cy="784225"/>
                        </a:xfrm>
                        <a:prstGeom prst="rect">
                          <a:avLst/>
                        </a:prstGeom>
                        <a:noFill/>
                      </p:spPr>
                    </p:pic>
                  </p:oleObj>
                </mc:Fallback>
              </mc:AlternateContent>
            </a:graphicData>
          </a:graphic>
        </p:graphicFrame>
      </p:grpSp>
      <p:grpSp>
        <p:nvGrpSpPr>
          <p:cNvPr id="9" name="组合 8">
            <a:extLst>
              <a:ext uri="{FF2B5EF4-FFF2-40B4-BE49-F238E27FC236}">
                <a16:creationId xmlns:a16="http://schemas.microsoft.com/office/drawing/2014/main" id="{5D6C5B6B-4BB7-46BF-AC73-9CA42891F4F0}"/>
              </a:ext>
            </a:extLst>
          </p:cNvPr>
          <p:cNvGrpSpPr/>
          <p:nvPr/>
        </p:nvGrpSpPr>
        <p:grpSpPr>
          <a:xfrm>
            <a:off x="683568" y="5613137"/>
            <a:ext cx="7704856" cy="768191"/>
            <a:chOff x="683568" y="4720343"/>
            <a:chExt cx="7704856" cy="768191"/>
          </a:xfrm>
        </p:grpSpPr>
        <p:sp>
          <p:nvSpPr>
            <p:cNvPr id="14" name="Rectangle 3">
              <a:extLst>
                <a:ext uri="{FF2B5EF4-FFF2-40B4-BE49-F238E27FC236}">
                  <a16:creationId xmlns:a16="http://schemas.microsoft.com/office/drawing/2014/main" id="{AFFC84DB-4F90-474A-BEFC-6E47F5A98BD8}"/>
                </a:ext>
              </a:extLst>
            </p:cNvPr>
            <p:cNvSpPr>
              <a:spLocks noChangeArrowheads="1"/>
            </p:cNvSpPr>
            <p:nvPr/>
          </p:nvSpPr>
          <p:spPr bwMode="auto">
            <a:xfrm>
              <a:off x="683568" y="4720343"/>
              <a:ext cx="7704856" cy="58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4</a:t>
              </a:r>
              <a:r>
                <a:rPr lang="zh-CN" altLang="en-US" sz="2400" dirty="0">
                  <a:latin typeface="微软雅黑" pitchFamily="34" charset="-122"/>
                  <a:ea typeface="微软雅黑" pitchFamily="34" charset="-122"/>
                </a:rPr>
                <a:t>）</a:t>
              </a:r>
              <a:r>
                <a:rPr lang="zh-CN" altLang="en-US" sz="2400" dirty="0">
                  <a:solidFill>
                    <a:srgbClr val="0000FF"/>
                  </a:solidFill>
                  <a:latin typeface="微软雅黑" pitchFamily="34" charset="-122"/>
                  <a:ea typeface="微软雅黑" pitchFamily="34" charset="-122"/>
                </a:rPr>
                <a:t>等待时间：</a:t>
              </a:r>
              <a:endParaRPr lang="zh-CN" altLang="en-US" sz="2400" i="1" baseline="-25000" dirty="0">
                <a:solidFill>
                  <a:srgbClr val="0000FF"/>
                </a:solidFill>
                <a:ea typeface="微软雅黑" pitchFamily="34" charset="-122"/>
                <a:cs typeface="Times New Roman" panose="02020603050405020304" pitchFamily="18" charset="0"/>
              </a:endParaRPr>
            </a:p>
          </p:txBody>
        </p:sp>
        <p:graphicFrame>
          <p:nvGraphicFramePr>
            <p:cNvPr id="17" name="对象 16">
              <a:extLst>
                <a:ext uri="{FF2B5EF4-FFF2-40B4-BE49-F238E27FC236}">
                  <a16:creationId xmlns:a16="http://schemas.microsoft.com/office/drawing/2014/main" id="{64A17E5A-9664-45D9-82AD-780C3EA899A4}"/>
                </a:ext>
              </a:extLst>
            </p:cNvPr>
            <p:cNvGraphicFramePr>
              <a:graphicFrameLocks noChangeAspect="1"/>
            </p:cNvGraphicFramePr>
            <p:nvPr>
              <p:extLst>
                <p:ext uri="{D42A27DB-BD31-4B8C-83A1-F6EECF244321}">
                  <p14:modId xmlns:p14="http://schemas.microsoft.com/office/powerpoint/2010/main" val="3103715511"/>
                </p:ext>
              </p:extLst>
            </p:nvPr>
          </p:nvGraphicFramePr>
          <p:xfrm>
            <a:off x="2771800" y="4726534"/>
            <a:ext cx="1439862" cy="762000"/>
          </p:xfrm>
          <a:graphic>
            <a:graphicData uri="http://schemas.openxmlformats.org/presentationml/2006/ole">
              <mc:AlternateContent xmlns:mc="http://schemas.openxmlformats.org/markup-compatibility/2006">
                <mc:Choice xmlns:v="urn:schemas-microsoft-com:vml" Requires="v">
                  <p:oleObj name="Equation" r:id="rId8" imgW="787320" imgH="419040" progId="Equation.DSMT4">
                    <p:embed/>
                  </p:oleObj>
                </mc:Choice>
                <mc:Fallback>
                  <p:oleObj name="Equation" r:id="rId8" imgW="787320" imgH="419040" progId="Equation.DSMT4">
                    <p:embed/>
                    <p:pic>
                      <p:nvPicPr>
                        <p:cNvPr id="17" name="对象 16">
                          <a:extLst>
                            <a:ext uri="{FF2B5EF4-FFF2-40B4-BE49-F238E27FC236}">
                              <a16:creationId xmlns:a16="http://schemas.microsoft.com/office/drawing/2014/main" id="{64A17E5A-9664-45D9-82AD-780C3EA899A4}"/>
                            </a:ext>
                          </a:extLst>
                        </p:cNvPr>
                        <p:cNvPicPr>
                          <a:picLocks noChangeAspect="1" noChangeArrowheads="1"/>
                        </p:cNvPicPr>
                        <p:nvPr/>
                      </p:nvPicPr>
                      <p:blipFill>
                        <a:blip r:embed="rId9"/>
                        <a:srcRect/>
                        <a:stretch>
                          <a:fillRect/>
                        </a:stretch>
                      </p:blipFill>
                      <p:spPr bwMode="auto">
                        <a:xfrm>
                          <a:off x="2771800" y="4726534"/>
                          <a:ext cx="1439862" cy="762000"/>
                        </a:xfrm>
                        <a:prstGeom prst="rect">
                          <a:avLst/>
                        </a:prstGeom>
                        <a:noFill/>
                      </p:spPr>
                    </p:pic>
                  </p:oleObj>
                </mc:Fallback>
              </mc:AlternateContent>
            </a:graphicData>
          </a:graphic>
        </p:graphicFrame>
      </p:grpSp>
      <p:sp>
        <p:nvSpPr>
          <p:cNvPr id="18" name="Rectangle 3">
            <a:extLst>
              <a:ext uri="{FF2B5EF4-FFF2-40B4-BE49-F238E27FC236}">
                <a16:creationId xmlns:a16="http://schemas.microsoft.com/office/drawing/2014/main" id="{9C81DDC4-C228-4B3A-9C1D-016FD19669ED}"/>
              </a:ext>
            </a:extLst>
          </p:cNvPr>
          <p:cNvSpPr>
            <a:spLocks noChangeArrowheads="1"/>
          </p:cNvSpPr>
          <p:nvPr/>
        </p:nvSpPr>
        <p:spPr bwMode="auto">
          <a:xfrm>
            <a:off x="683568" y="404664"/>
            <a:ext cx="8280920"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200" dirty="0">
                <a:latin typeface="微软雅黑" pitchFamily="34" charset="-122"/>
                <a:ea typeface="微软雅黑" pitchFamily="34" charset="-122"/>
              </a:rPr>
              <a:t>求解稳态方程可得系统的稳态概率为</a:t>
            </a:r>
          </a:p>
        </p:txBody>
      </p:sp>
      <p:graphicFrame>
        <p:nvGraphicFramePr>
          <p:cNvPr id="19" name="对象 18">
            <a:extLst>
              <a:ext uri="{FF2B5EF4-FFF2-40B4-BE49-F238E27FC236}">
                <a16:creationId xmlns:a16="http://schemas.microsoft.com/office/drawing/2014/main" id="{5E0A8DCB-248A-482A-B881-EA802E7DF54B}"/>
              </a:ext>
            </a:extLst>
          </p:cNvPr>
          <p:cNvGraphicFramePr>
            <a:graphicFrameLocks noChangeAspect="1"/>
          </p:cNvGraphicFramePr>
          <p:nvPr>
            <p:extLst>
              <p:ext uri="{D42A27DB-BD31-4B8C-83A1-F6EECF244321}">
                <p14:modId xmlns:p14="http://schemas.microsoft.com/office/powerpoint/2010/main" val="3034285247"/>
              </p:ext>
            </p:extLst>
          </p:nvPr>
        </p:nvGraphicFramePr>
        <p:xfrm>
          <a:off x="1522660" y="968553"/>
          <a:ext cx="3481388" cy="1751013"/>
        </p:xfrm>
        <a:graphic>
          <a:graphicData uri="http://schemas.openxmlformats.org/presentationml/2006/ole">
            <mc:AlternateContent xmlns:mc="http://schemas.openxmlformats.org/markup-compatibility/2006">
              <mc:Choice xmlns:v="urn:schemas-microsoft-com:vml" Requires="v">
                <p:oleObj name="Equation" r:id="rId10" imgW="1904760" imgH="965160" progId="Equation.DSMT4">
                  <p:embed/>
                </p:oleObj>
              </mc:Choice>
              <mc:Fallback>
                <p:oleObj name="Equation" r:id="rId10" imgW="1904760" imgH="965160" progId="Equation.DSMT4">
                  <p:embed/>
                  <p:pic>
                    <p:nvPicPr>
                      <p:cNvPr id="33" name="对象 32">
                        <a:extLst>
                          <a:ext uri="{FF2B5EF4-FFF2-40B4-BE49-F238E27FC236}">
                            <a16:creationId xmlns:a16="http://schemas.microsoft.com/office/drawing/2014/main" id="{11C91E75-CE26-4529-994F-DEF3B9C9DCBD}"/>
                          </a:ext>
                        </a:extLst>
                      </p:cNvPr>
                      <p:cNvPicPr>
                        <a:picLocks noChangeAspect="1" noChangeArrowheads="1"/>
                      </p:cNvPicPr>
                      <p:nvPr/>
                    </p:nvPicPr>
                    <p:blipFill>
                      <a:blip r:embed="rId11"/>
                      <a:srcRect/>
                      <a:stretch>
                        <a:fillRect/>
                      </a:stretch>
                    </p:blipFill>
                    <p:spPr bwMode="auto">
                      <a:xfrm>
                        <a:off x="1522660" y="968553"/>
                        <a:ext cx="3481388" cy="1751013"/>
                      </a:xfrm>
                      <a:prstGeom prst="rect">
                        <a:avLst/>
                      </a:prstGeom>
                      <a:noFill/>
                    </p:spPr>
                  </p:pic>
                </p:oleObj>
              </mc:Fallback>
            </mc:AlternateContent>
          </a:graphicData>
        </a:graphic>
      </p:graphicFrame>
      <p:sp>
        <p:nvSpPr>
          <p:cNvPr id="7" name="页脚占位符 6">
            <a:extLst>
              <a:ext uri="{FF2B5EF4-FFF2-40B4-BE49-F238E27FC236}">
                <a16:creationId xmlns:a16="http://schemas.microsoft.com/office/drawing/2014/main" id="{1EADC771-0729-47F6-9ABB-453CD43A1B5A}"/>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058792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AE3AAF-964A-4745-9FFA-EF0EDBFB320D}"/>
              </a:ext>
            </a:extLst>
          </p:cNvPr>
          <p:cNvSpPr>
            <a:spLocks noGrp="1"/>
          </p:cNvSpPr>
          <p:nvPr>
            <p:ph type="dt" sz="half" idx="2"/>
          </p:nvPr>
        </p:nvSpPr>
        <p:spPr/>
        <p:txBody>
          <a:bodyPr/>
          <a:lstStyle/>
          <a:p>
            <a:pPr>
              <a:defRPr/>
            </a:pPr>
            <a:fld id="{FF10CB68-338C-4BE7-A2A1-F30897345DBC}" type="datetime1">
              <a:rPr lang="zh-CN" altLang="en-US" smtClean="0"/>
              <a:t>2022/11/23</a:t>
            </a:fld>
            <a:endParaRPr lang="zh-CN" altLang="en-US"/>
          </a:p>
        </p:txBody>
      </p:sp>
      <p:sp>
        <p:nvSpPr>
          <p:cNvPr id="6" name="Rectangle 3">
            <a:extLst>
              <a:ext uri="{FF2B5EF4-FFF2-40B4-BE49-F238E27FC236}">
                <a16:creationId xmlns:a16="http://schemas.microsoft.com/office/drawing/2014/main" id="{A05B9A35-A401-4E88-B912-DD14D5E36EA7}"/>
              </a:ext>
            </a:extLst>
          </p:cNvPr>
          <p:cNvSpPr>
            <a:spLocks noChangeArrowheads="1"/>
          </p:cNvSpPr>
          <p:nvPr/>
        </p:nvSpPr>
        <p:spPr bwMode="auto">
          <a:xfrm>
            <a:off x="539552" y="539326"/>
            <a:ext cx="8280920" cy="5013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例</a:t>
            </a:r>
            <a:r>
              <a:rPr lang="en-US" altLang="zh-CN" sz="2400" dirty="0">
                <a:solidFill>
                  <a:srgbClr val="FF0000"/>
                </a:solidFill>
                <a:latin typeface="微软雅黑" pitchFamily="34" charset="-122"/>
                <a:ea typeface="微软雅黑" pitchFamily="34" charset="-122"/>
              </a:rPr>
              <a:t>4-3</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某车间有</a:t>
            </a:r>
            <a:r>
              <a:rPr lang="en-US" altLang="zh-CN" sz="2400" dirty="0">
                <a:latin typeface="微软雅黑" pitchFamily="34" charset="-122"/>
                <a:ea typeface="微软雅黑" pitchFamily="34" charset="-122"/>
              </a:rPr>
              <a:t>6</a:t>
            </a:r>
            <a:r>
              <a:rPr lang="zh-CN" altLang="en-US" sz="2400" dirty="0">
                <a:latin typeface="微软雅黑" pitchFamily="34" charset="-122"/>
                <a:ea typeface="微软雅黑" pitchFamily="34" charset="-122"/>
              </a:rPr>
              <a:t>台相同型号的机床，每台机床的连续运转时间服从负指数分布，平均连续运转时间为</a:t>
            </a:r>
            <a:r>
              <a:rPr lang="en-US" altLang="zh-CN" sz="2400" dirty="0">
                <a:latin typeface="微软雅黑" pitchFamily="34" charset="-122"/>
                <a:ea typeface="微软雅黑" pitchFamily="34" charset="-122"/>
              </a:rPr>
              <a:t>60</a:t>
            </a:r>
            <a:r>
              <a:rPr lang="zh-CN" altLang="en-US" sz="2400" dirty="0">
                <a:latin typeface="微软雅黑" pitchFamily="34" charset="-122"/>
                <a:ea typeface="微软雅黑" pitchFamily="34" charset="-122"/>
              </a:rPr>
              <a:t>分钟，一个工人负责维修这些机床，每次维修时间服从负指数分布，平均每次为</a:t>
            </a:r>
            <a:r>
              <a:rPr lang="en-US" altLang="zh-CN" sz="2400" dirty="0">
                <a:latin typeface="微软雅黑" pitchFamily="34" charset="-122"/>
                <a:ea typeface="微软雅黑" pitchFamily="34" charset="-122"/>
              </a:rPr>
              <a:t>30</a:t>
            </a:r>
            <a:r>
              <a:rPr lang="zh-CN" altLang="en-US" sz="2400" dirty="0">
                <a:latin typeface="微软雅黑" pitchFamily="34" charset="-122"/>
                <a:ea typeface="微软雅黑" pitchFamily="34" charset="-122"/>
              </a:rPr>
              <a:t>分钟，求：</a:t>
            </a:r>
          </a:p>
          <a:p>
            <a:pPr>
              <a:lnSpc>
                <a:spcPct val="150000"/>
              </a:lnSpc>
            </a:pP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）维修工空闲的概率 </a:t>
            </a:r>
            <a:r>
              <a:rPr lang="en-US" altLang="zh-CN" sz="2400" dirty="0">
                <a:latin typeface="微软雅黑" pitchFamily="34" charset="-122"/>
                <a:ea typeface="微软雅黑" pitchFamily="34" charset="-122"/>
              </a:rPr>
              <a:t>P</a:t>
            </a:r>
            <a:r>
              <a:rPr lang="en-US" altLang="zh-CN" sz="2400" baseline="-25000" dirty="0">
                <a:latin typeface="微软雅黑" pitchFamily="34" charset="-122"/>
                <a:ea typeface="微软雅黑" pitchFamily="34" charset="-122"/>
              </a:rPr>
              <a:t>0</a:t>
            </a:r>
            <a:r>
              <a:rPr lang="zh-CN" altLang="en-US" sz="2400" dirty="0">
                <a:latin typeface="微软雅黑" pitchFamily="34" charset="-122"/>
                <a:ea typeface="微软雅黑" pitchFamily="34" charset="-122"/>
              </a:rPr>
              <a:t>；</a:t>
            </a:r>
          </a:p>
          <a:p>
            <a:pPr>
              <a:lnSpc>
                <a:spcPct val="150000"/>
              </a:lnSpc>
            </a:pP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6</a:t>
            </a:r>
            <a:r>
              <a:rPr lang="zh-CN" altLang="en-US" sz="2400" dirty="0">
                <a:latin typeface="微软雅黑" pitchFamily="34" charset="-122"/>
                <a:ea typeface="微软雅黑" pitchFamily="34" charset="-122"/>
              </a:rPr>
              <a:t>台机床同时出故障的概率 </a:t>
            </a:r>
            <a:r>
              <a:rPr lang="en-US" altLang="zh-CN" sz="2400" dirty="0">
                <a:latin typeface="微软雅黑" pitchFamily="34" charset="-122"/>
                <a:ea typeface="微软雅黑" pitchFamily="34" charset="-122"/>
              </a:rPr>
              <a:t>P</a:t>
            </a:r>
            <a:r>
              <a:rPr lang="en-US" altLang="zh-CN" sz="2400" baseline="-25000" dirty="0">
                <a:latin typeface="微软雅黑" pitchFamily="34" charset="-122"/>
                <a:ea typeface="微软雅黑" pitchFamily="34" charset="-122"/>
              </a:rPr>
              <a:t>6 </a:t>
            </a:r>
            <a:r>
              <a:rPr lang="zh-CN" altLang="en-US" sz="2400" dirty="0">
                <a:latin typeface="微软雅黑" pitchFamily="34" charset="-122"/>
                <a:ea typeface="微软雅黑" pitchFamily="34" charset="-122"/>
              </a:rPr>
              <a:t>；</a:t>
            </a:r>
          </a:p>
          <a:p>
            <a:pPr>
              <a:lnSpc>
                <a:spcPct val="150000"/>
              </a:lnSpc>
            </a:pP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）出故障的机床的平均台数 </a:t>
            </a:r>
            <a:r>
              <a:rPr lang="en-US" altLang="zh-CN" sz="2400" dirty="0">
                <a:latin typeface="微软雅黑" pitchFamily="34" charset="-122"/>
                <a:ea typeface="微软雅黑" pitchFamily="34" charset="-122"/>
              </a:rPr>
              <a:t>L</a:t>
            </a:r>
            <a:r>
              <a:rPr lang="en-US" altLang="zh-CN" sz="2400" baseline="-25000" dirty="0">
                <a:latin typeface="微软雅黑" pitchFamily="34" charset="-122"/>
                <a:ea typeface="微软雅黑" pitchFamily="34" charset="-122"/>
              </a:rPr>
              <a:t>s</a:t>
            </a:r>
            <a:r>
              <a:rPr lang="zh-CN" altLang="en-US" sz="2400" dirty="0">
                <a:latin typeface="微软雅黑" pitchFamily="34" charset="-122"/>
                <a:ea typeface="微软雅黑" pitchFamily="34" charset="-122"/>
              </a:rPr>
              <a:t>；</a:t>
            </a:r>
          </a:p>
          <a:p>
            <a:pPr>
              <a:lnSpc>
                <a:spcPct val="150000"/>
              </a:lnSpc>
            </a:pP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4</a:t>
            </a:r>
            <a:r>
              <a:rPr lang="zh-CN" altLang="en-US" sz="2400" dirty="0">
                <a:latin typeface="微软雅黑" pitchFamily="34" charset="-122"/>
                <a:ea typeface="微软雅黑" pitchFamily="34" charset="-122"/>
              </a:rPr>
              <a:t>）等待修理的机床的平均台数 </a:t>
            </a:r>
            <a:r>
              <a:rPr lang="en-US" altLang="zh-CN" sz="2400" dirty="0" err="1">
                <a:latin typeface="微软雅黑" pitchFamily="34" charset="-122"/>
                <a:ea typeface="微软雅黑" pitchFamily="34" charset="-122"/>
              </a:rPr>
              <a:t>L</a:t>
            </a:r>
            <a:r>
              <a:rPr lang="en-US" altLang="zh-CN" sz="2400" baseline="-25000" dirty="0" err="1">
                <a:latin typeface="微软雅黑" pitchFamily="34" charset="-122"/>
                <a:ea typeface="微软雅黑" pitchFamily="34" charset="-122"/>
              </a:rPr>
              <a:t>q</a:t>
            </a:r>
            <a:r>
              <a:rPr lang="zh-CN" altLang="en-US" sz="2400" dirty="0">
                <a:latin typeface="微软雅黑" pitchFamily="34" charset="-122"/>
                <a:ea typeface="微软雅黑" pitchFamily="34" charset="-122"/>
              </a:rPr>
              <a:t>；</a:t>
            </a:r>
          </a:p>
          <a:p>
            <a:pPr>
              <a:lnSpc>
                <a:spcPct val="150000"/>
              </a:lnSpc>
            </a:pP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5</a:t>
            </a:r>
            <a:r>
              <a:rPr lang="zh-CN" altLang="en-US" sz="2400" dirty="0">
                <a:latin typeface="微软雅黑" pitchFamily="34" charset="-122"/>
                <a:ea typeface="微软雅黑" pitchFamily="34" charset="-122"/>
              </a:rPr>
              <a:t>）每台机床的平均停工时间 </a:t>
            </a:r>
            <a:r>
              <a:rPr lang="en-US" altLang="zh-CN" sz="2400" dirty="0" err="1">
                <a:latin typeface="微软雅黑" pitchFamily="34" charset="-122"/>
                <a:ea typeface="微软雅黑" pitchFamily="34" charset="-122"/>
              </a:rPr>
              <a:t>W</a:t>
            </a:r>
            <a:r>
              <a:rPr lang="en-US" altLang="zh-CN" sz="2400" baseline="-25000" dirty="0" err="1">
                <a:latin typeface="微软雅黑" pitchFamily="34" charset="-122"/>
                <a:ea typeface="微软雅黑" pitchFamily="34" charset="-122"/>
              </a:rPr>
              <a:t>s</a:t>
            </a:r>
            <a:r>
              <a:rPr lang="en-US" altLang="zh-CN" sz="2400" baseline="-250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a:t>
            </a:r>
          </a:p>
        </p:txBody>
      </p:sp>
      <p:sp>
        <p:nvSpPr>
          <p:cNvPr id="2" name="页脚占位符 1">
            <a:extLst>
              <a:ext uri="{FF2B5EF4-FFF2-40B4-BE49-F238E27FC236}">
                <a16:creationId xmlns:a16="http://schemas.microsoft.com/office/drawing/2014/main" id="{609F0D14-3D6E-4B2E-BD1C-92D21422B760}"/>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157770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AE3AAF-964A-4745-9FFA-EF0EDBFB320D}"/>
              </a:ext>
            </a:extLst>
          </p:cNvPr>
          <p:cNvSpPr>
            <a:spLocks noGrp="1"/>
          </p:cNvSpPr>
          <p:nvPr>
            <p:ph type="dt" sz="half" idx="2"/>
          </p:nvPr>
        </p:nvSpPr>
        <p:spPr/>
        <p:txBody>
          <a:bodyPr/>
          <a:lstStyle/>
          <a:p>
            <a:pPr>
              <a:defRPr/>
            </a:pPr>
            <a:fld id="{6E2956F7-B520-4E5F-BEEA-17D658ADB02D}" type="datetime1">
              <a:rPr lang="zh-CN" altLang="en-US" smtClean="0"/>
              <a:t>2022/11/23</a:t>
            </a:fld>
            <a:endParaRPr lang="zh-CN" altLang="en-US"/>
          </a:p>
        </p:txBody>
      </p:sp>
      <p:sp>
        <p:nvSpPr>
          <p:cNvPr id="6" name="Rectangle 3">
            <a:extLst>
              <a:ext uri="{FF2B5EF4-FFF2-40B4-BE49-F238E27FC236}">
                <a16:creationId xmlns:a16="http://schemas.microsoft.com/office/drawing/2014/main" id="{A05B9A35-A401-4E88-B912-DD14D5E36EA7}"/>
              </a:ext>
            </a:extLst>
          </p:cNvPr>
          <p:cNvSpPr>
            <a:spLocks noChangeArrowheads="1"/>
          </p:cNvSpPr>
          <p:nvPr/>
        </p:nvSpPr>
        <p:spPr bwMode="auto">
          <a:xfrm>
            <a:off x="323528" y="431000"/>
            <a:ext cx="828092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400" dirty="0">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例</a:t>
            </a:r>
            <a:r>
              <a:rPr lang="en-US" altLang="zh-CN" sz="2400" dirty="0">
                <a:solidFill>
                  <a:srgbClr val="FF0000"/>
                </a:solidFill>
                <a:latin typeface="微软雅黑" pitchFamily="34" charset="-122"/>
                <a:ea typeface="微软雅黑" pitchFamily="34" charset="-122"/>
              </a:rPr>
              <a:t>4-3</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单人维修机床问题。</a:t>
            </a:r>
          </a:p>
        </p:txBody>
      </p:sp>
      <p:grpSp>
        <p:nvGrpSpPr>
          <p:cNvPr id="7" name="组合 6">
            <a:extLst>
              <a:ext uri="{FF2B5EF4-FFF2-40B4-BE49-F238E27FC236}">
                <a16:creationId xmlns:a16="http://schemas.microsoft.com/office/drawing/2014/main" id="{A72BC767-96B8-42A3-A244-B9F772E1EF63}"/>
              </a:ext>
            </a:extLst>
          </p:cNvPr>
          <p:cNvGrpSpPr/>
          <p:nvPr/>
        </p:nvGrpSpPr>
        <p:grpSpPr>
          <a:xfrm>
            <a:off x="467544" y="1003435"/>
            <a:ext cx="8280920" cy="553357"/>
            <a:chOff x="467544" y="912349"/>
            <a:chExt cx="8280920" cy="553357"/>
          </a:xfrm>
        </p:grpSpPr>
        <p:sp>
          <p:nvSpPr>
            <p:cNvPr id="8" name="Rectangle 3">
              <a:extLst>
                <a:ext uri="{FF2B5EF4-FFF2-40B4-BE49-F238E27FC236}">
                  <a16:creationId xmlns:a16="http://schemas.microsoft.com/office/drawing/2014/main" id="{A9D44247-B7AA-4A05-B016-53C8B357FCE9}"/>
                </a:ext>
              </a:extLst>
            </p:cNvPr>
            <p:cNvSpPr>
              <a:spLocks noChangeArrowheads="1"/>
            </p:cNvSpPr>
            <p:nvPr/>
          </p:nvSpPr>
          <p:spPr bwMode="auto">
            <a:xfrm>
              <a:off x="467544" y="912349"/>
              <a:ext cx="828092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b="1" dirty="0">
                  <a:solidFill>
                    <a:srgbClr val="0000FF"/>
                  </a:solidFill>
                  <a:latin typeface="微软雅黑" pitchFamily="34" charset="-122"/>
                  <a:ea typeface="微软雅黑" pitchFamily="34" charset="-122"/>
                </a:rPr>
                <a:t>解：</a:t>
              </a:r>
              <a:r>
                <a:rPr lang="zh-CN" altLang="en-US" sz="2400" dirty="0">
                  <a:latin typeface="微软雅黑" pitchFamily="34" charset="-122"/>
                  <a:ea typeface="微软雅黑" pitchFamily="34" charset="-122"/>
                </a:rPr>
                <a:t>由已知条件可知</a:t>
              </a:r>
            </a:p>
          </p:txBody>
        </p:sp>
        <p:graphicFrame>
          <p:nvGraphicFramePr>
            <p:cNvPr id="10" name="对象 9">
              <a:extLst>
                <a:ext uri="{FF2B5EF4-FFF2-40B4-BE49-F238E27FC236}">
                  <a16:creationId xmlns:a16="http://schemas.microsoft.com/office/drawing/2014/main" id="{CDC0A1FD-1889-4E70-A7BA-12D2D290115B}"/>
                </a:ext>
              </a:extLst>
            </p:cNvPr>
            <p:cNvGraphicFramePr>
              <a:graphicFrameLocks noChangeAspect="1"/>
            </p:cNvGraphicFramePr>
            <p:nvPr>
              <p:extLst>
                <p:ext uri="{D42A27DB-BD31-4B8C-83A1-F6EECF244321}">
                  <p14:modId xmlns:p14="http://schemas.microsoft.com/office/powerpoint/2010/main" val="2624335616"/>
                </p:ext>
              </p:extLst>
            </p:nvPr>
          </p:nvGraphicFramePr>
          <p:xfrm>
            <a:off x="3368526" y="1042389"/>
            <a:ext cx="2787650" cy="392113"/>
          </p:xfrm>
          <a:graphic>
            <a:graphicData uri="http://schemas.openxmlformats.org/presentationml/2006/ole">
              <mc:AlternateContent xmlns:mc="http://schemas.openxmlformats.org/markup-compatibility/2006">
                <mc:Choice xmlns:v="urn:schemas-microsoft-com:vml" Requires="v">
                  <p:oleObj name="Equation" r:id="rId2" imgW="1523880" imgH="215640" progId="Equation.DSMT4">
                    <p:embed/>
                  </p:oleObj>
                </mc:Choice>
                <mc:Fallback>
                  <p:oleObj name="Equation" r:id="rId2" imgW="1523880" imgH="215640" progId="Equation.DSMT4">
                    <p:embed/>
                    <p:pic>
                      <p:nvPicPr>
                        <p:cNvPr id="10" name="对象 9">
                          <a:extLst>
                            <a:ext uri="{FF2B5EF4-FFF2-40B4-BE49-F238E27FC236}">
                              <a16:creationId xmlns:a16="http://schemas.microsoft.com/office/drawing/2014/main" id="{CDC0A1FD-1889-4E70-A7BA-12D2D290115B}"/>
                            </a:ext>
                          </a:extLst>
                        </p:cNvPr>
                        <p:cNvPicPr>
                          <a:picLocks noChangeAspect="1" noChangeArrowheads="1"/>
                        </p:cNvPicPr>
                        <p:nvPr/>
                      </p:nvPicPr>
                      <p:blipFill>
                        <a:blip r:embed="rId3"/>
                        <a:srcRect/>
                        <a:stretch>
                          <a:fillRect/>
                        </a:stretch>
                      </p:blipFill>
                      <p:spPr bwMode="auto">
                        <a:xfrm>
                          <a:off x="3368526" y="1042389"/>
                          <a:ext cx="2787650" cy="392113"/>
                        </a:xfrm>
                        <a:prstGeom prst="rect">
                          <a:avLst/>
                        </a:prstGeom>
                        <a:noFill/>
                      </p:spPr>
                    </p:pic>
                  </p:oleObj>
                </mc:Fallback>
              </mc:AlternateContent>
            </a:graphicData>
          </a:graphic>
        </p:graphicFrame>
      </p:grpSp>
      <p:grpSp>
        <p:nvGrpSpPr>
          <p:cNvPr id="2" name="组合 1">
            <a:extLst>
              <a:ext uri="{FF2B5EF4-FFF2-40B4-BE49-F238E27FC236}">
                <a16:creationId xmlns:a16="http://schemas.microsoft.com/office/drawing/2014/main" id="{1FC80308-2C2B-4D3C-8CAB-368BEB77E6DC}"/>
              </a:ext>
            </a:extLst>
          </p:cNvPr>
          <p:cNvGrpSpPr/>
          <p:nvPr/>
        </p:nvGrpSpPr>
        <p:grpSpPr>
          <a:xfrm>
            <a:off x="971600" y="2063750"/>
            <a:ext cx="7632848" cy="903288"/>
            <a:chOff x="1043608" y="1848630"/>
            <a:chExt cx="7632848" cy="903288"/>
          </a:xfrm>
        </p:grpSpPr>
        <p:sp>
          <p:nvSpPr>
            <p:cNvPr id="13" name="Rectangle 3">
              <a:extLst>
                <a:ext uri="{FF2B5EF4-FFF2-40B4-BE49-F238E27FC236}">
                  <a16:creationId xmlns:a16="http://schemas.microsoft.com/office/drawing/2014/main" id="{72C7861C-8549-42B5-8DFC-2136C9AB17E5}"/>
                </a:ext>
              </a:extLst>
            </p:cNvPr>
            <p:cNvSpPr>
              <a:spLocks noChangeArrowheads="1"/>
            </p:cNvSpPr>
            <p:nvPr/>
          </p:nvSpPr>
          <p:spPr bwMode="auto">
            <a:xfrm>
              <a:off x="1043608" y="1988840"/>
              <a:ext cx="763284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a:t>
              </a:r>
            </a:p>
          </p:txBody>
        </p:sp>
        <p:graphicFrame>
          <p:nvGraphicFramePr>
            <p:cNvPr id="11" name="对象 10">
              <a:extLst>
                <a:ext uri="{FF2B5EF4-FFF2-40B4-BE49-F238E27FC236}">
                  <a16:creationId xmlns:a16="http://schemas.microsoft.com/office/drawing/2014/main" id="{536CDDB6-6872-4519-BA0F-A553AFF231D9}"/>
                </a:ext>
              </a:extLst>
            </p:cNvPr>
            <p:cNvGraphicFramePr>
              <a:graphicFrameLocks noChangeAspect="1"/>
            </p:cNvGraphicFramePr>
            <p:nvPr>
              <p:extLst>
                <p:ext uri="{D42A27DB-BD31-4B8C-83A1-F6EECF244321}">
                  <p14:modId xmlns:p14="http://schemas.microsoft.com/office/powerpoint/2010/main" val="1323283688"/>
                </p:ext>
              </p:extLst>
            </p:nvPr>
          </p:nvGraphicFramePr>
          <p:xfrm>
            <a:off x="1640458" y="1848630"/>
            <a:ext cx="3598863" cy="903288"/>
          </p:xfrm>
          <a:graphic>
            <a:graphicData uri="http://schemas.openxmlformats.org/presentationml/2006/ole">
              <mc:AlternateContent xmlns:mc="http://schemas.openxmlformats.org/markup-compatibility/2006">
                <mc:Choice xmlns:v="urn:schemas-microsoft-com:vml" Requires="v">
                  <p:oleObj name="Equation" r:id="rId4" imgW="1968480" imgH="495000" progId="Equation.DSMT4">
                    <p:embed/>
                  </p:oleObj>
                </mc:Choice>
                <mc:Fallback>
                  <p:oleObj name="Equation" r:id="rId4" imgW="1968480" imgH="495000" progId="Equation.DSMT4">
                    <p:embed/>
                    <p:pic>
                      <p:nvPicPr>
                        <p:cNvPr id="11" name="对象 10">
                          <a:extLst>
                            <a:ext uri="{FF2B5EF4-FFF2-40B4-BE49-F238E27FC236}">
                              <a16:creationId xmlns:a16="http://schemas.microsoft.com/office/drawing/2014/main" id="{536CDDB6-6872-4519-BA0F-A553AFF231D9}"/>
                            </a:ext>
                          </a:extLst>
                        </p:cNvPr>
                        <p:cNvPicPr>
                          <a:picLocks noChangeAspect="1" noChangeArrowheads="1"/>
                        </p:cNvPicPr>
                        <p:nvPr/>
                      </p:nvPicPr>
                      <p:blipFill>
                        <a:blip r:embed="rId5"/>
                        <a:srcRect/>
                        <a:stretch>
                          <a:fillRect/>
                        </a:stretch>
                      </p:blipFill>
                      <p:spPr bwMode="auto">
                        <a:xfrm>
                          <a:off x="1640458" y="1848630"/>
                          <a:ext cx="3598863" cy="903288"/>
                        </a:xfrm>
                        <a:prstGeom prst="rect">
                          <a:avLst/>
                        </a:prstGeom>
                        <a:noFill/>
                      </p:spPr>
                    </p:pic>
                  </p:oleObj>
                </mc:Fallback>
              </mc:AlternateContent>
            </a:graphicData>
          </a:graphic>
        </p:graphicFrame>
      </p:grpSp>
      <p:grpSp>
        <p:nvGrpSpPr>
          <p:cNvPr id="12" name="组合 11">
            <a:extLst>
              <a:ext uri="{FF2B5EF4-FFF2-40B4-BE49-F238E27FC236}">
                <a16:creationId xmlns:a16="http://schemas.microsoft.com/office/drawing/2014/main" id="{4B540A4D-94BE-4A9A-9B43-C0189D23DD7F}"/>
              </a:ext>
            </a:extLst>
          </p:cNvPr>
          <p:cNvGrpSpPr/>
          <p:nvPr/>
        </p:nvGrpSpPr>
        <p:grpSpPr>
          <a:xfrm>
            <a:off x="971600" y="3068960"/>
            <a:ext cx="7632848" cy="762000"/>
            <a:chOff x="1043608" y="1959240"/>
            <a:chExt cx="7632848" cy="762000"/>
          </a:xfrm>
        </p:grpSpPr>
        <p:sp>
          <p:nvSpPr>
            <p:cNvPr id="14" name="Rectangle 3">
              <a:extLst>
                <a:ext uri="{FF2B5EF4-FFF2-40B4-BE49-F238E27FC236}">
                  <a16:creationId xmlns:a16="http://schemas.microsoft.com/office/drawing/2014/main" id="{3FED1BC1-B5FE-44D4-BFA2-0A7160647D56}"/>
                </a:ext>
              </a:extLst>
            </p:cNvPr>
            <p:cNvSpPr>
              <a:spLocks noChangeArrowheads="1"/>
            </p:cNvSpPr>
            <p:nvPr/>
          </p:nvSpPr>
          <p:spPr bwMode="auto">
            <a:xfrm>
              <a:off x="1043608" y="1988840"/>
              <a:ext cx="763284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a:t>
              </a:r>
            </a:p>
          </p:txBody>
        </p:sp>
        <p:graphicFrame>
          <p:nvGraphicFramePr>
            <p:cNvPr id="15" name="对象 14">
              <a:extLst>
                <a:ext uri="{FF2B5EF4-FFF2-40B4-BE49-F238E27FC236}">
                  <a16:creationId xmlns:a16="http://schemas.microsoft.com/office/drawing/2014/main" id="{FDE1C937-0DD9-49F2-B055-EC650193CF0A}"/>
                </a:ext>
              </a:extLst>
            </p:cNvPr>
            <p:cNvGraphicFramePr>
              <a:graphicFrameLocks noChangeAspect="1"/>
            </p:cNvGraphicFramePr>
            <p:nvPr>
              <p:extLst>
                <p:ext uri="{D42A27DB-BD31-4B8C-83A1-F6EECF244321}">
                  <p14:modId xmlns:p14="http://schemas.microsoft.com/office/powerpoint/2010/main" val="1787411976"/>
                </p:ext>
              </p:extLst>
            </p:nvPr>
          </p:nvGraphicFramePr>
          <p:xfrm>
            <a:off x="1619672" y="1959240"/>
            <a:ext cx="2903538" cy="762000"/>
          </p:xfrm>
          <a:graphic>
            <a:graphicData uri="http://schemas.openxmlformats.org/presentationml/2006/ole">
              <mc:AlternateContent xmlns:mc="http://schemas.openxmlformats.org/markup-compatibility/2006">
                <mc:Choice xmlns:v="urn:schemas-microsoft-com:vml" Requires="v">
                  <p:oleObj name="Equation" r:id="rId6" imgW="1587240" imgH="419040" progId="Equation.DSMT4">
                    <p:embed/>
                  </p:oleObj>
                </mc:Choice>
                <mc:Fallback>
                  <p:oleObj name="Equation" r:id="rId6" imgW="1587240" imgH="419040" progId="Equation.DSMT4">
                    <p:embed/>
                    <p:pic>
                      <p:nvPicPr>
                        <p:cNvPr id="15" name="对象 14">
                          <a:extLst>
                            <a:ext uri="{FF2B5EF4-FFF2-40B4-BE49-F238E27FC236}">
                              <a16:creationId xmlns:a16="http://schemas.microsoft.com/office/drawing/2014/main" id="{FDE1C937-0DD9-49F2-B055-EC650193CF0A}"/>
                            </a:ext>
                          </a:extLst>
                        </p:cNvPr>
                        <p:cNvPicPr>
                          <a:picLocks noChangeAspect="1" noChangeArrowheads="1"/>
                        </p:cNvPicPr>
                        <p:nvPr/>
                      </p:nvPicPr>
                      <p:blipFill>
                        <a:blip r:embed="rId7"/>
                        <a:srcRect/>
                        <a:stretch>
                          <a:fillRect/>
                        </a:stretch>
                      </p:blipFill>
                      <p:spPr bwMode="auto">
                        <a:xfrm>
                          <a:off x="1619672" y="1959240"/>
                          <a:ext cx="2903538" cy="762000"/>
                        </a:xfrm>
                        <a:prstGeom prst="rect">
                          <a:avLst/>
                        </a:prstGeom>
                        <a:noFill/>
                      </p:spPr>
                    </p:pic>
                  </p:oleObj>
                </mc:Fallback>
              </mc:AlternateContent>
            </a:graphicData>
          </a:graphic>
        </p:graphicFrame>
      </p:grpSp>
      <p:grpSp>
        <p:nvGrpSpPr>
          <p:cNvPr id="16" name="组合 15">
            <a:extLst>
              <a:ext uri="{FF2B5EF4-FFF2-40B4-BE49-F238E27FC236}">
                <a16:creationId xmlns:a16="http://schemas.microsoft.com/office/drawing/2014/main" id="{96A2CF93-073F-4458-9662-A3458E993266}"/>
              </a:ext>
            </a:extLst>
          </p:cNvPr>
          <p:cNvGrpSpPr/>
          <p:nvPr/>
        </p:nvGrpSpPr>
        <p:grpSpPr>
          <a:xfrm>
            <a:off x="971600" y="3952875"/>
            <a:ext cx="7632848" cy="762000"/>
            <a:chOff x="1043608" y="1933022"/>
            <a:chExt cx="7632848" cy="762000"/>
          </a:xfrm>
        </p:grpSpPr>
        <p:sp>
          <p:nvSpPr>
            <p:cNvPr id="17" name="Rectangle 3">
              <a:extLst>
                <a:ext uri="{FF2B5EF4-FFF2-40B4-BE49-F238E27FC236}">
                  <a16:creationId xmlns:a16="http://schemas.microsoft.com/office/drawing/2014/main" id="{3807031D-0CF1-4BA8-8089-C675A510EB6C}"/>
                </a:ext>
              </a:extLst>
            </p:cNvPr>
            <p:cNvSpPr>
              <a:spLocks noChangeArrowheads="1"/>
            </p:cNvSpPr>
            <p:nvPr/>
          </p:nvSpPr>
          <p:spPr bwMode="auto">
            <a:xfrm>
              <a:off x="1043608" y="1988840"/>
              <a:ext cx="763284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a:t>
              </a:r>
            </a:p>
          </p:txBody>
        </p:sp>
        <p:graphicFrame>
          <p:nvGraphicFramePr>
            <p:cNvPr id="18" name="对象 17">
              <a:extLst>
                <a:ext uri="{FF2B5EF4-FFF2-40B4-BE49-F238E27FC236}">
                  <a16:creationId xmlns:a16="http://schemas.microsoft.com/office/drawing/2014/main" id="{BEFF1A0F-CC81-406E-BDF5-5C447C5C62E7}"/>
                </a:ext>
              </a:extLst>
            </p:cNvPr>
            <p:cNvGraphicFramePr>
              <a:graphicFrameLocks noChangeAspect="1"/>
            </p:cNvGraphicFramePr>
            <p:nvPr>
              <p:extLst>
                <p:ext uri="{D42A27DB-BD31-4B8C-83A1-F6EECF244321}">
                  <p14:modId xmlns:p14="http://schemas.microsoft.com/office/powerpoint/2010/main" val="3550426807"/>
                </p:ext>
              </p:extLst>
            </p:nvPr>
          </p:nvGraphicFramePr>
          <p:xfrm>
            <a:off x="1524571" y="1933022"/>
            <a:ext cx="2670175" cy="762000"/>
          </p:xfrm>
          <a:graphic>
            <a:graphicData uri="http://schemas.openxmlformats.org/presentationml/2006/ole">
              <mc:AlternateContent xmlns:mc="http://schemas.openxmlformats.org/markup-compatibility/2006">
                <mc:Choice xmlns:v="urn:schemas-microsoft-com:vml" Requires="v">
                  <p:oleObj name="Equation" r:id="rId8" imgW="1460160" imgH="419040" progId="Equation.DSMT4">
                    <p:embed/>
                  </p:oleObj>
                </mc:Choice>
                <mc:Fallback>
                  <p:oleObj name="Equation" r:id="rId8" imgW="1460160" imgH="419040" progId="Equation.DSMT4">
                    <p:embed/>
                    <p:pic>
                      <p:nvPicPr>
                        <p:cNvPr id="18" name="对象 17">
                          <a:extLst>
                            <a:ext uri="{FF2B5EF4-FFF2-40B4-BE49-F238E27FC236}">
                              <a16:creationId xmlns:a16="http://schemas.microsoft.com/office/drawing/2014/main" id="{BEFF1A0F-CC81-406E-BDF5-5C447C5C62E7}"/>
                            </a:ext>
                          </a:extLst>
                        </p:cNvPr>
                        <p:cNvPicPr>
                          <a:picLocks noChangeAspect="1" noChangeArrowheads="1"/>
                        </p:cNvPicPr>
                        <p:nvPr/>
                      </p:nvPicPr>
                      <p:blipFill>
                        <a:blip r:embed="rId9"/>
                        <a:srcRect/>
                        <a:stretch>
                          <a:fillRect/>
                        </a:stretch>
                      </p:blipFill>
                      <p:spPr bwMode="auto">
                        <a:xfrm>
                          <a:off x="1524571" y="1933022"/>
                          <a:ext cx="2670175" cy="762000"/>
                        </a:xfrm>
                        <a:prstGeom prst="rect">
                          <a:avLst/>
                        </a:prstGeom>
                        <a:noFill/>
                      </p:spPr>
                    </p:pic>
                  </p:oleObj>
                </mc:Fallback>
              </mc:AlternateContent>
            </a:graphicData>
          </a:graphic>
        </p:graphicFrame>
      </p:grpSp>
      <p:grpSp>
        <p:nvGrpSpPr>
          <p:cNvPr id="19" name="组合 18">
            <a:extLst>
              <a:ext uri="{FF2B5EF4-FFF2-40B4-BE49-F238E27FC236}">
                <a16:creationId xmlns:a16="http://schemas.microsoft.com/office/drawing/2014/main" id="{7A53B088-483E-446B-AAE5-C9EB0BE727E5}"/>
              </a:ext>
            </a:extLst>
          </p:cNvPr>
          <p:cNvGrpSpPr/>
          <p:nvPr/>
        </p:nvGrpSpPr>
        <p:grpSpPr>
          <a:xfrm>
            <a:off x="971600" y="4755136"/>
            <a:ext cx="7632848" cy="553357"/>
            <a:chOff x="1043608" y="1988840"/>
            <a:chExt cx="7632848" cy="553357"/>
          </a:xfrm>
        </p:grpSpPr>
        <p:sp>
          <p:nvSpPr>
            <p:cNvPr id="20" name="Rectangle 3">
              <a:extLst>
                <a:ext uri="{FF2B5EF4-FFF2-40B4-BE49-F238E27FC236}">
                  <a16:creationId xmlns:a16="http://schemas.microsoft.com/office/drawing/2014/main" id="{42FBCBF4-1726-4A93-B5FD-9B1C177C72CF}"/>
                </a:ext>
              </a:extLst>
            </p:cNvPr>
            <p:cNvSpPr>
              <a:spLocks noChangeArrowheads="1"/>
            </p:cNvSpPr>
            <p:nvPr/>
          </p:nvSpPr>
          <p:spPr bwMode="auto">
            <a:xfrm>
              <a:off x="1043608" y="1988840"/>
              <a:ext cx="763284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400" dirty="0">
                  <a:latin typeface="微软雅黑" pitchFamily="34" charset="-122"/>
                  <a:ea typeface="微软雅黑" pitchFamily="34" charset="-122"/>
                </a:rPr>
                <a:t>4</a:t>
              </a:r>
              <a:r>
                <a:rPr lang="zh-CN" altLang="en-US" sz="2400" dirty="0">
                  <a:latin typeface="微软雅黑" pitchFamily="34" charset="-122"/>
                  <a:ea typeface="微软雅黑" pitchFamily="34" charset="-122"/>
                </a:rPr>
                <a:t>）</a:t>
              </a:r>
            </a:p>
          </p:txBody>
        </p:sp>
        <p:graphicFrame>
          <p:nvGraphicFramePr>
            <p:cNvPr id="21" name="对象 20">
              <a:extLst>
                <a:ext uri="{FF2B5EF4-FFF2-40B4-BE49-F238E27FC236}">
                  <a16:creationId xmlns:a16="http://schemas.microsoft.com/office/drawing/2014/main" id="{58284D76-F9FD-4BC8-A538-30D65118499F}"/>
                </a:ext>
              </a:extLst>
            </p:cNvPr>
            <p:cNvGraphicFramePr>
              <a:graphicFrameLocks noChangeAspect="1"/>
            </p:cNvGraphicFramePr>
            <p:nvPr>
              <p:extLst>
                <p:ext uri="{D42A27DB-BD31-4B8C-83A1-F6EECF244321}">
                  <p14:modId xmlns:p14="http://schemas.microsoft.com/office/powerpoint/2010/main" val="1368529380"/>
                </p:ext>
              </p:extLst>
            </p:nvPr>
          </p:nvGraphicFramePr>
          <p:xfrm>
            <a:off x="1547664" y="2102864"/>
            <a:ext cx="2924175" cy="438150"/>
          </p:xfrm>
          <a:graphic>
            <a:graphicData uri="http://schemas.openxmlformats.org/presentationml/2006/ole">
              <mc:AlternateContent xmlns:mc="http://schemas.openxmlformats.org/markup-compatibility/2006">
                <mc:Choice xmlns:v="urn:schemas-microsoft-com:vml" Requires="v">
                  <p:oleObj name="Equation" r:id="rId10" imgW="1600200" imgH="241200" progId="Equation.DSMT4">
                    <p:embed/>
                  </p:oleObj>
                </mc:Choice>
                <mc:Fallback>
                  <p:oleObj name="Equation" r:id="rId10" imgW="1600200" imgH="241200" progId="Equation.DSMT4">
                    <p:embed/>
                    <p:pic>
                      <p:nvPicPr>
                        <p:cNvPr id="21" name="对象 20">
                          <a:extLst>
                            <a:ext uri="{FF2B5EF4-FFF2-40B4-BE49-F238E27FC236}">
                              <a16:creationId xmlns:a16="http://schemas.microsoft.com/office/drawing/2014/main" id="{58284D76-F9FD-4BC8-A538-30D65118499F}"/>
                            </a:ext>
                          </a:extLst>
                        </p:cNvPr>
                        <p:cNvPicPr>
                          <a:picLocks noChangeAspect="1" noChangeArrowheads="1"/>
                        </p:cNvPicPr>
                        <p:nvPr/>
                      </p:nvPicPr>
                      <p:blipFill>
                        <a:blip r:embed="rId11"/>
                        <a:srcRect/>
                        <a:stretch>
                          <a:fillRect/>
                        </a:stretch>
                      </p:blipFill>
                      <p:spPr bwMode="auto">
                        <a:xfrm>
                          <a:off x="1547664" y="2102864"/>
                          <a:ext cx="2924175" cy="438150"/>
                        </a:xfrm>
                        <a:prstGeom prst="rect">
                          <a:avLst/>
                        </a:prstGeom>
                        <a:noFill/>
                      </p:spPr>
                    </p:pic>
                  </p:oleObj>
                </mc:Fallback>
              </mc:AlternateContent>
            </a:graphicData>
          </a:graphic>
        </p:graphicFrame>
      </p:grpSp>
      <p:grpSp>
        <p:nvGrpSpPr>
          <p:cNvPr id="3" name="组合 2">
            <a:extLst>
              <a:ext uri="{FF2B5EF4-FFF2-40B4-BE49-F238E27FC236}">
                <a16:creationId xmlns:a16="http://schemas.microsoft.com/office/drawing/2014/main" id="{6B921519-EF77-470D-91B0-B884B7354F2D}"/>
              </a:ext>
            </a:extLst>
          </p:cNvPr>
          <p:cNvGrpSpPr/>
          <p:nvPr/>
        </p:nvGrpSpPr>
        <p:grpSpPr>
          <a:xfrm>
            <a:off x="971600" y="5517232"/>
            <a:ext cx="7632848" cy="785812"/>
            <a:chOff x="1043608" y="5242620"/>
            <a:chExt cx="7632848" cy="785812"/>
          </a:xfrm>
        </p:grpSpPr>
        <p:sp>
          <p:nvSpPr>
            <p:cNvPr id="23" name="Rectangle 3">
              <a:extLst>
                <a:ext uri="{FF2B5EF4-FFF2-40B4-BE49-F238E27FC236}">
                  <a16:creationId xmlns:a16="http://schemas.microsoft.com/office/drawing/2014/main" id="{690C517B-064F-4776-8CB6-4DEBDD847D4B}"/>
                </a:ext>
              </a:extLst>
            </p:cNvPr>
            <p:cNvSpPr>
              <a:spLocks noChangeArrowheads="1"/>
            </p:cNvSpPr>
            <p:nvPr/>
          </p:nvSpPr>
          <p:spPr bwMode="auto">
            <a:xfrm>
              <a:off x="1043608" y="5294394"/>
              <a:ext cx="7632848"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400" dirty="0">
                  <a:latin typeface="微软雅黑" pitchFamily="34" charset="-122"/>
                  <a:ea typeface="微软雅黑" pitchFamily="34" charset="-122"/>
                </a:rPr>
                <a:t>5</a:t>
              </a:r>
              <a:r>
                <a:rPr lang="zh-CN" altLang="en-US" sz="2400" dirty="0">
                  <a:latin typeface="微软雅黑" pitchFamily="34" charset="-122"/>
                  <a:ea typeface="微软雅黑" pitchFamily="34" charset="-122"/>
                </a:rPr>
                <a:t>）</a:t>
              </a:r>
            </a:p>
          </p:txBody>
        </p:sp>
        <p:graphicFrame>
          <p:nvGraphicFramePr>
            <p:cNvPr id="28" name="对象 27">
              <a:extLst>
                <a:ext uri="{FF2B5EF4-FFF2-40B4-BE49-F238E27FC236}">
                  <a16:creationId xmlns:a16="http://schemas.microsoft.com/office/drawing/2014/main" id="{2052CDC6-281B-4F64-BCBC-7AE4344B3835}"/>
                </a:ext>
              </a:extLst>
            </p:cNvPr>
            <p:cNvGraphicFramePr>
              <a:graphicFrameLocks noChangeAspect="1"/>
            </p:cNvGraphicFramePr>
            <p:nvPr>
              <p:extLst>
                <p:ext uri="{D42A27DB-BD31-4B8C-83A1-F6EECF244321}">
                  <p14:modId xmlns:p14="http://schemas.microsoft.com/office/powerpoint/2010/main" val="860755528"/>
                </p:ext>
              </p:extLst>
            </p:nvPr>
          </p:nvGraphicFramePr>
          <p:xfrm>
            <a:off x="1478533" y="5242620"/>
            <a:ext cx="2947988" cy="785812"/>
          </p:xfrm>
          <a:graphic>
            <a:graphicData uri="http://schemas.openxmlformats.org/presentationml/2006/ole">
              <mc:AlternateContent xmlns:mc="http://schemas.openxmlformats.org/markup-compatibility/2006">
                <mc:Choice xmlns:v="urn:schemas-microsoft-com:vml" Requires="v">
                  <p:oleObj name="Equation" r:id="rId12" imgW="1612800" imgH="431640" progId="Equation.DSMT4">
                    <p:embed/>
                  </p:oleObj>
                </mc:Choice>
                <mc:Fallback>
                  <p:oleObj name="Equation" r:id="rId12" imgW="1612800" imgH="431640" progId="Equation.DSMT4">
                    <p:embed/>
                    <p:pic>
                      <p:nvPicPr>
                        <p:cNvPr id="28" name="对象 27">
                          <a:extLst>
                            <a:ext uri="{FF2B5EF4-FFF2-40B4-BE49-F238E27FC236}">
                              <a16:creationId xmlns:a16="http://schemas.microsoft.com/office/drawing/2014/main" id="{2052CDC6-281B-4F64-BCBC-7AE4344B3835}"/>
                            </a:ext>
                          </a:extLst>
                        </p:cNvPr>
                        <p:cNvPicPr>
                          <a:picLocks noChangeAspect="1" noChangeArrowheads="1"/>
                        </p:cNvPicPr>
                        <p:nvPr/>
                      </p:nvPicPr>
                      <p:blipFill>
                        <a:blip r:embed="rId13"/>
                        <a:srcRect/>
                        <a:stretch>
                          <a:fillRect/>
                        </a:stretch>
                      </p:blipFill>
                      <p:spPr bwMode="auto">
                        <a:xfrm>
                          <a:off x="1478533" y="5242620"/>
                          <a:ext cx="2947988" cy="785812"/>
                        </a:xfrm>
                        <a:prstGeom prst="rect">
                          <a:avLst/>
                        </a:prstGeom>
                        <a:noFill/>
                      </p:spPr>
                    </p:pic>
                  </p:oleObj>
                </mc:Fallback>
              </mc:AlternateContent>
            </a:graphicData>
          </a:graphic>
        </p:graphicFrame>
      </p:grpSp>
      <p:grpSp>
        <p:nvGrpSpPr>
          <p:cNvPr id="24" name="组合 23">
            <a:extLst>
              <a:ext uri="{FF2B5EF4-FFF2-40B4-BE49-F238E27FC236}">
                <a16:creationId xmlns:a16="http://schemas.microsoft.com/office/drawing/2014/main" id="{66434B12-DBB3-4A09-A342-22C7A0986AC6}"/>
              </a:ext>
            </a:extLst>
          </p:cNvPr>
          <p:cNvGrpSpPr/>
          <p:nvPr/>
        </p:nvGrpSpPr>
        <p:grpSpPr>
          <a:xfrm>
            <a:off x="1043608" y="1556792"/>
            <a:ext cx="7776864" cy="553357"/>
            <a:chOff x="1043608" y="912349"/>
            <a:chExt cx="7776864" cy="553357"/>
          </a:xfrm>
        </p:grpSpPr>
        <p:sp>
          <p:nvSpPr>
            <p:cNvPr id="25" name="Rectangle 3">
              <a:extLst>
                <a:ext uri="{FF2B5EF4-FFF2-40B4-BE49-F238E27FC236}">
                  <a16:creationId xmlns:a16="http://schemas.microsoft.com/office/drawing/2014/main" id="{6D3B3E13-439E-40C5-862C-4D42AE72EC8D}"/>
                </a:ext>
              </a:extLst>
            </p:cNvPr>
            <p:cNvSpPr>
              <a:spLocks noChangeArrowheads="1"/>
            </p:cNvSpPr>
            <p:nvPr/>
          </p:nvSpPr>
          <p:spPr bwMode="auto">
            <a:xfrm>
              <a:off x="1043608" y="912349"/>
              <a:ext cx="7776864"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latin typeface="微软雅黑" pitchFamily="34" charset="-122"/>
                  <a:ea typeface="微软雅黑" pitchFamily="34" charset="-122"/>
                </a:rPr>
                <a:t>从而可得服务强度                   ，计算得</a:t>
              </a:r>
            </a:p>
          </p:txBody>
        </p:sp>
        <p:graphicFrame>
          <p:nvGraphicFramePr>
            <p:cNvPr id="26" name="对象 25">
              <a:extLst>
                <a:ext uri="{FF2B5EF4-FFF2-40B4-BE49-F238E27FC236}">
                  <a16:creationId xmlns:a16="http://schemas.microsoft.com/office/drawing/2014/main" id="{2249E227-C57C-4B97-AC39-E200C8D1B91C}"/>
                </a:ext>
              </a:extLst>
            </p:cNvPr>
            <p:cNvGraphicFramePr>
              <a:graphicFrameLocks noChangeAspect="1"/>
            </p:cNvGraphicFramePr>
            <p:nvPr>
              <p:extLst>
                <p:ext uri="{D42A27DB-BD31-4B8C-83A1-F6EECF244321}">
                  <p14:modId xmlns:p14="http://schemas.microsoft.com/office/powerpoint/2010/main" val="233349452"/>
                </p:ext>
              </p:extLst>
            </p:nvPr>
          </p:nvGraphicFramePr>
          <p:xfrm>
            <a:off x="3563888" y="1054182"/>
            <a:ext cx="1717675" cy="369888"/>
          </p:xfrm>
          <a:graphic>
            <a:graphicData uri="http://schemas.openxmlformats.org/presentationml/2006/ole">
              <mc:AlternateContent xmlns:mc="http://schemas.openxmlformats.org/markup-compatibility/2006">
                <mc:Choice xmlns:v="urn:schemas-microsoft-com:vml" Requires="v">
                  <p:oleObj name="Equation" r:id="rId14" imgW="939600" imgH="203040" progId="Equation.DSMT4">
                    <p:embed/>
                  </p:oleObj>
                </mc:Choice>
                <mc:Fallback>
                  <p:oleObj name="Equation" r:id="rId14" imgW="939600" imgH="203040" progId="Equation.DSMT4">
                    <p:embed/>
                    <p:pic>
                      <p:nvPicPr>
                        <p:cNvPr id="10" name="对象 9">
                          <a:extLst>
                            <a:ext uri="{FF2B5EF4-FFF2-40B4-BE49-F238E27FC236}">
                              <a16:creationId xmlns:a16="http://schemas.microsoft.com/office/drawing/2014/main" id="{CDC0A1FD-1889-4E70-A7BA-12D2D290115B}"/>
                            </a:ext>
                          </a:extLst>
                        </p:cNvPr>
                        <p:cNvPicPr>
                          <a:picLocks noChangeAspect="1" noChangeArrowheads="1"/>
                        </p:cNvPicPr>
                        <p:nvPr/>
                      </p:nvPicPr>
                      <p:blipFill>
                        <a:blip r:embed="rId15"/>
                        <a:srcRect/>
                        <a:stretch>
                          <a:fillRect/>
                        </a:stretch>
                      </p:blipFill>
                      <p:spPr bwMode="auto">
                        <a:xfrm>
                          <a:off x="3563888" y="1054182"/>
                          <a:ext cx="1717675" cy="369888"/>
                        </a:xfrm>
                        <a:prstGeom prst="rect">
                          <a:avLst/>
                        </a:prstGeom>
                        <a:noFill/>
                      </p:spPr>
                    </p:pic>
                  </p:oleObj>
                </mc:Fallback>
              </mc:AlternateContent>
            </a:graphicData>
          </a:graphic>
        </p:graphicFrame>
      </p:grpSp>
      <p:sp>
        <p:nvSpPr>
          <p:cNvPr id="9" name="页脚占位符 8">
            <a:extLst>
              <a:ext uri="{FF2B5EF4-FFF2-40B4-BE49-F238E27FC236}">
                <a16:creationId xmlns:a16="http://schemas.microsoft.com/office/drawing/2014/main" id="{9F520B9E-02DB-4A37-A25C-C5F53D19D458}"/>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9897657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FA1D8878-95DD-462F-85E4-F618D281DCA4}" type="datetime1">
              <a:rPr lang="zh-CN" altLang="en-US" smtClean="0"/>
              <a:t>2022/11/23</a:t>
            </a:fld>
            <a:endParaRPr lang="zh-CN" altLang="en-US"/>
          </a:p>
        </p:txBody>
      </p:sp>
      <p:grpSp>
        <p:nvGrpSpPr>
          <p:cNvPr id="3" name="组合 2">
            <a:extLst>
              <a:ext uri="{FF2B5EF4-FFF2-40B4-BE49-F238E27FC236}">
                <a16:creationId xmlns:a16="http://schemas.microsoft.com/office/drawing/2014/main" id="{44DC4C14-E6BC-4608-8A6A-0A8EC0540BF1}"/>
              </a:ext>
            </a:extLst>
          </p:cNvPr>
          <p:cNvGrpSpPr/>
          <p:nvPr/>
        </p:nvGrpSpPr>
        <p:grpSpPr>
          <a:xfrm>
            <a:off x="263576" y="404664"/>
            <a:ext cx="5316537" cy="461665"/>
            <a:chOff x="263576" y="1599183"/>
            <a:chExt cx="5316537" cy="461665"/>
          </a:xfrm>
        </p:grpSpPr>
        <p:sp>
          <p:nvSpPr>
            <p:cNvPr id="6" name="Rectangle 5">
              <a:extLst>
                <a:ext uri="{FF2B5EF4-FFF2-40B4-BE49-F238E27FC236}">
                  <a16:creationId xmlns:a16="http://schemas.microsoft.com/office/drawing/2014/main" id="{3E7BEC1B-88F1-4645-8BB3-A664AAD5D2AC}"/>
                </a:ext>
              </a:extLst>
            </p:cNvPr>
            <p:cNvSpPr>
              <a:spLocks noChangeArrowheads="1"/>
            </p:cNvSpPr>
            <p:nvPr/>
          </p:nvSpPr>
          <p:spPr bwMode="auto">
            <a:xfrm>
              <a:off x="263576" y="1599183"/>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四、服务时间服从任意分布</a:t>
              </a:r>
            </a:p>
          </p:txBody>
        </p:sp>
        <p:graphicFrame>
          <p:nvGraphicFramePr>
            <p:cNvPr id="12" name="对象 11">
              <a:extLst>
                <a:ext uri="{FF2B5EF4-FFF2-40B4-BE49-F238E27FC236}">
                  <a16:creationId xmlns:a16="http://schemas.microsoft.com/office/drawing/2014/main" id="{77F735B5-B534-43BF-B46E-A41239B84DDC}"/>
                </a:ext>
              </a:extLst>
            </p:cNvPr>
            <p:cNvGraphicFramePr>
              <a:graphicFrameLocks noChangeAspect="1"/>
            </p:cNvGraphicFramePr>
            <p:nvPr>
              <p:extLst>
                <p:ext uri="{D42A27DB-BD31-4B8C-83A1-F6EECF244321}">
                  <p14:modId xmlns:p14="http://schemas.microsoft.com/office/powerpoint/2010/main" val="18879379"/>
                </p:ext>
              </p:extLst>
            </p:nvPr>
          </p:nvGraphicFramePr>
          <p:xfrm>
            <a:off x="4067944" y="1654894"/>
            <a:ext cx="1023938" cy="323850"/>
          </p:xfrm>
          <a:graphic>
            <a:graphicData uri="http://schemas.openxmlformats.org/presentationml/2006/ole">
              <mc:AlternateContent xmlns:mc="http://schemas.openxmlformats.org/markup-compatibility/2006">
                <mc:Choice xmlns:v="urn:schemas-microsoft-com:vml" Requires="v">
                  <p:oleObj name="Equation" r:id="rId2" imgW="558720" imgH="177480" progId="Equation.DSMT4">
                    <p:embed/>
                  </p:oleObj>
                </mc:Choice>
                <mc:Fallback>
                  <p:oleObj name="Equation" r:id="rId2" imgW="558720" imgH="177480" progId="Equation.DSMT4">
                    <p:embed/>
                    <p:pic>
                      <p:nvPicPr>
                        <p:cNvPr id="12" name="对象 11">
                          <a:extLst>
                            <a:ext uri="{FF2B5EF4-FFF2-40B4-BE49-F238E27FC236}">
                              <a16:creationId xmlns:a16="http://schemas.microsoft.com/office/drawing/2014/main" id="{77F735B5-B534-43BF-B46E-A41239B84DDC}"/>
                            </a:ext>
                          </a:extLst>
                        </p:cNvPr>
                        <p:cNvPicPr>
                          <a:picLocks noChangeAspect="1" noChangeArrowheads="1"/>
                        </p:cNvPicPr>
                        <p:nvPr/>
                      </p:nvPicPr>
                      <p:blipFill>
                        <a:blip r:embed="rId3"/>
                        <a:srcRect/>
                        <a:stretch>
                          <a:fillRect/>
                        </a:stretch>
                      </p:blipFill>
                      <p:spPr bwMode="auto">
                        <a:xfrm>
                          <a:off x="4067944" y="1654894"/>
                          <a:ext cx="1023938" cy="323850"/>
                        </a:xfrm>
                        <a:prstGeom prst="rect">
                          <a:avLst/>
                        </a:prstGeom>
                        <a:noFill/>
                      </p:spPr>
                    </p:pic>
                  </p:oleObj>
                </mc:Fallback>
              </mc:AlternateContent>
            </a:graphicData>
          </a:graphic>
        </p:graphicFrame>
      </p:grpSp>
      <p:grpSp>
        <p:nvGrpSpPr>
          <p:cNvPr id="2" name="组合 1">
            <a:extLst>
              <a:ext uri="{FF2B5EF4-FFF2-40B4-BE49-F238E27FC236}">
                <a16:creationId xmlns:a16="http://schemas.microsoft.com/office/drawing/2014/main" id="{073C4B86-E926-416E-8F1D-DF1870247B62}"/>
              </a:ext>
            </a:extLst>
          </p:cNvPr>
          <p:cNvGrpSpPr/>
          <p:nvPr/>
        </p:nvGrpSpPr>
        <p:grpSpPr>
          <a:xfrm>
            <a:off x="683568" y="897918"/>
            <a:ext cx="7920880" cy="2243050"/>
            <a:chOff x="683568" y="836712"/>
            <a:chExt cx="7920880" cy="2243050"/>
          </a:xfrm>
        </p:grpSpPr>
        <p:sp>
          <p:nvSpPr>
            <p:cNvPr id="29" name="Rectangle 3">
              <a:extLst>
                <a:ext uri="{FF2B5EF4-FFF2-40B4-BE49-F238E27FC236}">
                  <a16:creationId xmlns:a16="http://schemas.microsoft.com/office/drawing/2014/main" id="{6F17F4AA-65EC-4E9B-8E59-38013842EF42}"/>
                </a:ext>
              </a:extLst>
            </p:cNvPr>
            <p:cNvSpPr>
              <a:spLocks noChangeArrowheads="1"/>
            </p:cNvSpPr>
            <p:nvPr/>
          </p:nvSpPr>
          <p:spPr bwMode="auto">
            <a:xfrm>
              <a:off x="683568" y="836712"/>
              <a:ext cx="7920880" cy="22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zh-CN" altLang="en-US" sz="2400" dirty="0">
                  <a:latin typeface="微软雅黑" pitchFamily="34" charset="-122"/>
                  <a:ea typeface="微软雅黑" pitchFamily="34" charset="-122"/>
                </a:rPr>
                <a:t>设顾客到达过程是泊松过程，顾客相继到达的时间间隔服从参数为 </a:t>
              </a:r>
              <a:r>
                <a:rPr lang="el-GR" altLang="zh-CN" sz="2400" dirty="0">
                  <a:latin typeface="微软雅黑" pitchFamily="34" charset="-122"/>
                  <a:ea typeface="微软雅黑" pitchFamily="34" charset="-122"/>
                </a:rPr>
                <a:t>λ</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的负指数分布。设服务时间 </a:t>
              </a:r>
              <a:r>
                <a:rPr lang="el-GR" altLang="zh-CN" sz="2400" dirty="0">
                  <a:latin typeface="微软雅黑" pitchFamily="34" charset="-122"/>
                  <a:ea typeface="微软雅黑" pitchFamily="34" charset="-122"/>
                </a:rPr>
                <a:t>τ</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服从任意给定的分布，其数学期望               ，方差为               。设排队系统为单服务台，系统容量无限，顾客源无限。</a:t>
              </a:r>
            </a:p>
          </p:txBody>
        </p:sp>
        <p:graphicFrame>
          <p:nvGraphicFramePr>
            <p:cNvPr id="33" name="对象 32">
              <a:extLst>
                <a:ext uri="{FF2B5EF4-FFF2-40B4-BE49-F238E27FC236}">
                  <a16:creationId xmlns:a16="http://schemas.microsoft.com/office/drawing/2014/main" id="{11C91E75-CE26-4529-994F-DEF3B9C9DCBD}"/>
                </a:ext>
              </a:extLst>
            </p:cNvPr>
            <p:cNvGraphicFramePr>
              <a:graphicFrameLocks noChangeAspect="1"/>
            </p:cNvGraphicFramePr>
            <p:nvPr>
              <p:extLst>
                <p:ext uri="{D42A27DB-BD31-4B8C-83A1-F6EECF244321}">
                  <p14:modId xmlns:p14="http://schemas.microsoft.com/office/powerpoint/2010/main" val="3533071831"/>
                </p:ext>
              </p:extLst>
            </p:nvPr>
          </p:nvGraphicFramePr>
          <p:xfrm>
            <a:off x="3223642" y="2100784"/>
            <a:ext cx="1276350" cy="392112"/>
          </p:xfrm>
          <a:graphic>
            <a:graphicData uri="http://schemas.openxmlformats.org/presentationml/2006/ole">
              <mc:AlternateContent xmlns:mc="http://schemas.openxmlformats.org/markup-compatibility/2006">
                <mc:Choice xmlns:v="urn:schemas-microsoft-com:vml" Requires="v">
                  <p:oleObj name="Equation" r:id="rId4" imgW="698400" imgH="215640" progId="Equation.DSMT4">
                    <p:embed/>
                  </p:oleObj>
                </mc:Choice>
                <mc:Fallback>
                  <p:oleObj name="Equation" r:id="rId4" imgW="698400" imgH="215640" progId="Equation.DSMT4">
                    <p:embed/>
                    <p:pic>
                      <p:nvPicPr>
                        <p:cNvPr id="33" name="对象 32">
                          <a:extLst>
                            <a:ext uri="{FF2B5EF4-FFF2-40B4-BE49-F238E27FC236}">
                              <a16:creationId xmlns:a16="http://schemas.microsoft.com/office/drawing/2014/main" id="{11C91E75-CE26-4529-994F-DEF3B9C9DCBD}"/>
                            </a:ext>
                          </a:extLst>
                        </p:cNvPr>
                        <p:cNvPicPr>
                          <a:picLocks noChangeAspect="1" noChangeArrowheads="1"/>
                        </p:cNvPicPr>
                        <p:nvPr/>
                      </p:nvPicPr>
                      <p:blipFill>
                        <a:blip r:embed="rId5"/>
                        <a:srcRect/>
                        <a:stretch>
                          <a:fillRect/>
                        </a:stretch>
                      </p:blipFill>
                      <p:spPr bwMode="auto">
                        <a:xfrm>
                          <a:off x="3223642" y="2100784"/>
                          <a:ext cx="1276350" cy="392112"/>
                        </a:xfrm>
                        <a:prstGeom prst="rect">
                          <a:avLst/>
                        </a:prstGeom>
                        <a:noFill/>
                      </p:spPr>
                    </p:pic>
                  </p:oleObj>
                </mc:Fallback>
              </mc:AlternateContent>
            </a:graphicData>
          </a:graphic>
        </p:graphicFrame>
        <p:graphicFrame>
          <p:nvGraphicFramePr>
            <p:cNvPr id="13" name="对象 12">
              <a:extLst>
                <a:ext uri="{FF2B5EF4-FFF2-40B4-BE49-F238E27FC236}">
                  <a16:creationId xmlns:a16="http://schemas.microsoft.com/office/drawing/2014/main" id="{3B13BF61-6C07-4C2C-8DB8-44DD7F647905}"/>
                </a:ext>
              </a:extLst>
            </p:cNvPr>
            <p:cNvGraphicFramePr>
              <a:graphicFrameLocks noChangeAspect="1"/>
            </p:cNvGraphicFramePr>
            <p:nvPr>
              <p:extLst>
                <p:ext uri="{D42A27DB-BD31-4B8C-83A1-F6EECF244321}">
                  <p14:modId xmlns:p14="http://schemas.microsoft.com/office/powerpoint/2010/main" val="1445835393"/>
                </p:ext>
              </p:extLst>
            </p:nvPr>
          </p:nvGraphicFramePr>
          <p:xfrm>
            <a:off x="5868144" y="2106352"/>
            <a:ext cx="1206500" cy="415925"/>
          </p:xfrm>
          <a:graphic>
            <a:graphicData uri="http://schemas.openxmlformats.org/presentationml/2006/ole">
              <mc:AlternateContent xmlns:mc="http://schemas.openxmlformats.org/markup-compatibility/2006">
                <mc:Choice xmlns:v="urn:schemas-microsoft-com:vml" Requires="v">
                  <p:oleObj name="Equation" r:id="rId6" imgW="660240" imgH="228600" progId="Equation.DSMT4">
                    <p:embed/>
                  </p:oleObj>
                </mc:Choice>
                <mc:Fallback>
                  <p:oleObj name="Equation" r:id="rId6" imgW="660240" imgH="228600" progId="Equation.DSMT4">
                    <p:embed/>
                    <p:pic>
                      <p:nvPicPr>
                        <p:cNvPr id="33" name="对象 32">
                          <a:extLst>
                            <a:ext uri="{FF2B5EF4-FFF2-40B4-BE49-F238E27FC236}">
                              <a16:creationId xmlns:a16="http://schemas.microsoft.com/office/drawing/2014/main" id="{11C91E75-CE26-4529-994F-DEF3B9C9DCBD}"/>
                            </a:ext>
                          </a:extLst>
                        </p:cNvPr>
                        <p:cNvPicPr>
                          <a:picLocks noChangeAspect="1" noChangeArrowheads="1"/>
                        </p:cNvPicPr>
                        <p:nvPr/>
                      </p:nvPicPr>
                      <p:blipFill>
                        <a:blip r:embed="rId7"/>
                        <a:srcRect/>
                        <a:stretch>
                          <a:fillRect/>
                        </a:stretch>
                      </p:blipFill>
                      <p:spPr bwMode="auto">
                        <a:xfrm>
                          <a:off x="5868144" y="2106352"/>
                          <a:ext cx="1206500" cy="415925"/>
                        </a:xfrm>
                        <a:prstGeom prst="rect">
                          <a:avLst/>
                        </a:prstGeom>
                        <a:noFill/>
                      </p:spPr>
                    </p:pic>
                  </p:oleObj>
                </mc:Fallback>
              </mc:AlternateContent>
            </a:graphicData>
          </a:graphic>
        </p:graphicFrame>
      </p:grpSp>
      <p:grpSp>
        <p:nvGrpSpPr>
          <p:cNvPr id="15" name="组合 14">
            <a:extLst>
              <a:ext uri="{FF2B5EF4-FFF2-40B4-BE49-F238E27FC236}">
                <a16:creationId xmlns:a16="http://schemas.microsoft.com/office/drawing/2014/main" id="{D2EC181F-FAAB-4A02-890C-D702FB56E1AB}"/>
              </a:ext>
            </a:extLst>
          </p:cNvPr>
          <p:cNvGrpSpPr/>
          <p:nvPr/>
        </p:nvGrpSpPr>
        <p:grpSpPr>
          <a:xfrm>
            <a:off x="683568" y="3230050"/>
            <a:ext cx="8280920" cy="1135054"/>
            <a:chOff x="683568" y="836712"/>
            <a:chExt cx="8280920" cy="1135054"/>
          </a:xfrm>
        </p:grpSpPr>
        <p:sp>
          <p:nvSpPr>
            <p:cNvPr id="16" name="Rectangle 3">
              <a:extLst>
                <a:ext uri="{FF2B5EF4-FFF2-40B4-BE49-F238E27FC236}">
                  <a16:creationId xmlns:a16="http://schemas.microsoft.com/office/drawing/2014/main" id="{810C2DE6-6AB6-4586-AA96-10D7903CC2E6}"/>
                </a:ext>
              </a:extLst>
            </p:cNvPr>
            <p:cNvSpPr>
              <a:spLocks noChangeArrowheads="1"/>
            </p:cNvSpPr>
            <p:nvPr/>
          </p:nvSpPr>
          <p:spPr bwMode="auto">
            <a:xfrm>
              <a:off x="683568" y="836712"/>
              <a:ext cx="8280920"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zh-CN" altLang="en-US" sz="2400" dirty="0">
                  <a:latin typeface="微软雅黑" pitchFamily="34" charset="-122"/>
                  <a:ea typeface="微软雅黑" pitchFamily="34" charset="-122"/>
                </a:rPr>
                <a:t>记            ，当        时系统可达到稳定状态，系统的主要运行指标如下：</a:t>
              </a:r>
            </a:p>
          </p:txBody>
        </p:sp>
        <p:graphicFrame>
          <p:nvGraphicFramePr>
            <p:cNvPr id="17" name="对象 16">
              <a:extLst>
                <a:ext uri="{FF2B5EF4-FFF2-40B4-BE49-F238E27FC236}">
                  <a16:creationId xmlns:a16="http://schemas.microsoft.com/office/drawing/2014/main" id="{00F5080B-2DB1-44BE-B3C2-3DF4E0961480}"/>
                </a:ext>
              </a:extLst>
            </p:cNvPr>
            <p:cNvGraphicFramePr>
              <a:graphicFrameLocks noChangeAspect="1"/>
            </p:cNvGraphicFramePr>
            <p:nvPr>
              <p:extLst>
                <p:ext uri="{D42A27DB-BD31-4B8C-83A1-F6EECF244321}">
                  <p14:modId xmlns:p14="http://schemas.microsoft.com/office/powerpoint/2010/main" val="1206844873"/>
                </p:ext>
              </p:extLst>
            </p:nvPr>
          </p:nvGraphicFramePr>
          <p:xfrm>
            <a:off x="1102966" y="1004329"/>
            <a:ext cx="1020762" cy="392113"/>
          </p:xfrm>
          <a:graphic>
            <a:graphicData uri="http://schemas.openxmlformats.org/presentationml/2006/ole">
              <mc:AlternateContent xmlns:mc="http://schemas.openxmlformats.org/markup-compatibility/2006">
                <mc:Choice xmlns:v="urn:schemas-microsoft-com:vml" Requires="v">
                  <p:oleObj name="Equation" r:id="rId8" imgW="558720" imgH="215640" progId="Equation.DSMT4">
                    <p:embed/>
                  </p:oleObj>
                </mc:Choice>
                <mc:Fallback>
                  <p:oleObj name="Equation" r:id="rId8" imgW="558720" imgH="215640" progId="Equation.DSMT4">
                    <p:embed/>
                    <p:pic>
                      <p:nvPicPr>
                        <p:cNvPr id="33" name="对象 32">
                          <a:extLst>
                            <a:ext uri="{FF2B5EF4-FFF2-40B4-BE49-F238E27FC236}">
                              <a16:creationId xmlns:a16="http://schemas.microsoft.com/office/drawing/2014/main" id="{11C91E75-CE26-4529-994F-DEF3B9C9DCBD}"/>
                            </a:ext>
                          </a:extLst>
                        </p:cNvPr>
                        <p:cNvPicPr>
                          <a:picLocks noChangeAspect="1" noChangeArrowheads="1"/>
                        </p:cNvPicPr>
                        <p:nvPr/>
                      </p:nvPicPr>
                      <p:blipFill>
                        <a:blip r:embed="rId9"/>
                        <a:srcRect/>
                        <a:stretch>
                          <a:fillRect/>
                        </a:stretch>
                      </p:blipFill>
                      <p:spPr bwMode="auto">
                        <a:xfrm>
                          <a:off x="1102966" y="1004329"/>
                          <a:ext cx="1020762" cy="392113"/>
                        </a:xfrm>
                        <a:prstGeom prst="rect">
                          <a:avLst/>
                        </a:prstGeom>
                        <a:noFill/>
                      </p:spPr>
                    </p:pic>
                  </p:oleObj>
                </mc:Fallback>
              </mc:AlternateContent>
            </a:graphicData>
          </a:graphic>
        </p:graphicFrame>
        <p:graphicFrame>
          <p:nvGraphicFramePr>
            <p:cNvPr id="18" name="对象 17">
              <a:extLst>
                <a:ext uri="{FF2B5EF4-FFF2-40B4-BE49-F238E27FC236}">
                  <a16:creationId xmlns:a16="http://schemas.microsoft.com/office/drawing/2014/main" id="{5BCBA59A-7E64-4CFF-B5DA-1C9BF1090955}"/>
                </a:ext>
              </a:extLst>
            </p:cNvPr>
            <p:cNvGraphicFramePr>
              <a:graphicFrameLocks noChangeAspect="1"/>
            </p:cNvGraphicFramePr>
            <p:nvPr>
              <p:extLst>
                <p:ext uri="{D42A27DB-BD31-4B8C-83A1-F6EECF244321}">
                  <p14:modId xmlns:p14="http://schemas.microsoft.com/office/powerpoint/2010/main" val="1836216759"/>
                </p:ext>
              </p:extLst>
            </p:nvPr>
          </p:nvGraphicFramePr>
          <p:xfrm>
            <a:off x="2792809" y="1026555"/>
            <a:ext cx="627063" cy="369887"/>
          </p:xfrm>
          <a:graphic>
            <a:graphicData uri="http://schemas.openxmlformats.org/presentationml/2006/ole">
              <mc:AlternateContent xmlns:mc="http://schemas.openxmlformats.org/markup-compatibility/2006">
                <mc:Choice xmlns:v="urn:schemas-microsoft-com:vml" Requires="v">
                  <p:oleObj name="Equation" r:id="rId10" imgW="342720" imgH="203040" progId="Equation.DSMT4">
                    <p:embed/>
                  </p:oleObj>
                </mc:Choice>
                <mc:Fallback>
                  <p:oleObj name="Equation" r:id="rId10" imgW="342720" imgH="203040" progId="Equation.DSMT4">
                    <p:embed/>
                    <p:pic>
                      <p:nvPicPr>
                        <p:cNvPr id="13" name="对象 12">
                          <a:extLst>
                            <a:ext uri="{FF2B5EF4-FFF2-40B4-BE49-F238E27FC236}">
                              <a16:creationId xmlns:a16="http://schemas.microsoft.com/office/drawing/2014/main" id="{3B13BF61-6C07-4C2C-8DB8-44DD7F647905}"/>
                            </a:ext>
                          </a:extLst>
                        </p:cNvPr>
                        <p:cNvPicPr>
                          <a:picLocks noChangeAspect="1" noChangeArrowheads="1"/>
                        </p:cNvPicPr>
                        <p:nvPr/>
                      </p:nvPicPr>
                      <p:blipFill>
                        <a:blip r:embed="rId11"/>
                        <a:srcRect/>
                        <a:stretch>
                          <a:fillRect/>
                        </a:stretch>
                      </p:blipFill>
                      <p:spPr bwMode="auto">
                        <a:xfrm>
                          <a:off x="2792809" y="1026555"/>
                          <a:ext cx="627063" cy="369887"/>
                        </a:xfrm>
                        <a:prstGeom prst="rect">
                          <a:avLst/>
                        </a:prstGeom>
                        <a:noFill/>
                      </p:spPr>
                    </p:pic>
                  </p:oleObj>
                </mc:Fallback>
              </mc:AlternateContent>
            </a:graphicData>
          </a:graphic>
        </p:graphicFrame>
      </p:grpSp>
      <p:graphicFrame>
        <p:nvGraphicFramePr>
          <p:cNvPr id="19" name="对象 18">
            <a:extLst>
              <a:ext uri="{FF2B5EF4-FFF2-40B4-BE49-F238E27FC236}">
                <a16:creationId xmlns:a16="http://schemas.microsoft.com/office/drawing/2014/main" id="{95DD76D9-4DCC-40FF-89BD-73881E9B9401}"/>
              </a:ext>
            </a:extLst>
          </p:cNvPr>
          <p:cNvGraphicFramePr>
            <a:graphicFrameLocks noChangeAspect="1"/>
          </p:cNvGraphicFramePr>
          <p:nvPr>
            <p:extLst>
              <p:ext uri="{D42A27DB-BD31-4B8C-83A1-F6EECF244321}">
                <p14:modId xmlns:p14="http://schemas.microsoft.com/office/powerpoint/2010/main" val="3662287337"/>
              </p:ext>
            </p:extLst>
          </p:nvPr>
        </p:nvGraphicFramePr>
        <p:xfrm>
          <a:off x="1032114" y="4509120"/>
          <a:ext cx="6943726" cy="808038"/>
        </p:xfrm>
        <a:graphic>
          <a:graphicData uri="http://schemas.openxmlformats.org/presentationml/2006/ole">
            <mc:AlternateContent xmlns:mc="http://schemas.openxmlformats.org/markup-compatibility/2006">
              <mc:Choice xmlns:v="urn:schemas-microsoft-com:vml" Requires="v">
                <p:oleObj name="Equation" r:id="rId12" imgW="3797280" imgH="444240" progId="Equation.DSMT4">
                  <p:embed/>
                </p:oleObj>
              </mc:Choice>
              <mc:Fallback>
                <p:oleObj name="Equation" r:id="rId12" imgW="3797280" imgH="444240" progId="Equation.DSMT4">
                  <p:embed/>
                  <p:pic>
                    <p:nvPicPr>
                      <p:cNvPr id="29" name="对象 28">
                        <a:extLst>
                          <a:ext uri="{FF2B5EF4-FFF2-40B4-BE49-F238E27FC236}">
                            <a16:creationId xmlns:a16="http://schemas.microsoft.com/office/drawing/2014/main" id="{B7C01B60-8AD6-472E-87E9-32A6F3557D2C}"/>
                          </a:ext>
                        </a:extLst>
                      </p:cNvPr>
                      <p:cNvPicPr>
                        <a:picLocks noChangeAspect="1" noChangeArrowheads="1"/>
                      </p:cNvPicPr>
                      <p:nvPr/>
                    </p:nvPicPr>
                    <p:blipFill>
                      <a:blip r:embed="rId13"/>
                      <a:srcRect/>
                      <a:stretch>
                        <a:fillRect/>
                      </a:stretch>
                    </p:blipFill>
                    <p:spPr bwMode="auto">
                      <a:xfrm>
                        <a:off x="1032114" y="4509120"/>
                        <a:ext cx="6943726" cy="808038"/>
                      </a:xfrm>
                      <a:prstGeom prst="rect">
                        <a:avLst/>
                      </a:prstGeom>
                      <a:noFill/>
                    </p:spPr>
                  </p:pic>
                </p:oleObj>
              </mc:Fallback>
            </mc:AlternateContent>
          </a:graphicData>
        </a:graphic>
      </p:graphicFrame>
      <p:sp>
        <p:nvSpPr>
          <p:cNvPr id="7" name="页脚占位符 6">
            <a:extLst>
              <a:ext uri="{FF2B5EF4-FFF2-40B4-BE49-F238E27FC236}">
                <a16:creationId xmlns:a16="http://schemas.microsoft.com/office/drawing/2014/main" id="{B0958248-CF7C-4C91-9BE0-D147FB9CC22C}"/>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5212573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AE3AAF-964A-4745-9FFA-EF0EDBFB320D}"/>
              </a:ext>
            </a:extLst>
          </p:cNvPr>
          <p:cNvSpPr>
            <a:spLocks noGrp="1"/>
          </p:cNvSpPr>
          <p:nvPr>
            <p:ph type="dt" sz="half" idx="2"/>
          </p:nvPr>
        </p:nvSpPr>
        <p:spPr/>
        <p:txBody>
          <a:bodyPr/>
          <a:lstStyle/>
          <a:p>
            <a:pPr>
              <a:defRPr/>
            </a:pPr>
            <a:fld id="{333D1702-BD72-46A8-92DA-A1502C73D755}" type="datetime1">
              <a:rPr lang="zh-CN" altLang="en-US" smtClean="0"/>
              <a:t>2022/11/23</a:t>
            </a:fld>
            <a:endParaRPr lang="zh-CN" altLang="en-US"/>
          </a:p>
        </p:txBody>
      </p:sp>
      <p:sp>
        <p:nvSpPr>
          <p:cNvPr id="6" name="Rectangle 3">
            <a:extLst>
              <a:ext uri="{FF2B5EF4-FFF2-40B4-BE49-F238E27FC236}">
                <a16:creationId xmlns:a16="http://schemas.microsoft.com/office/drawing/2014/main" id="{A05B9A35-A401-4E88-B912-DD14D5E36EA7}"/>
              </a:ext>
            </a:extLst>
          </p:cNvPr>
          <p:cNvSpPr>
            <a:spLocks noChangeArrowheads="1"/>
          </p:cNvSpPr>
          <p:nvPr/>
        </p:nvSpPr>
        <p:spPr bwMode="auto">
          <a:xfrm>
            <a:off x="539552" y="539326"/>
            <a:ext cx="8280920" cy="2797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例</a:t>
            </a:r>
            <a:r>
              <a:rPr lang="en-US" altLang="zh-CN" sz="2400" dirty="0">
                <a:solidFill>
                  <a:srgbClr val="FF0000"/>
                </a:solidFill>
                <a:latin typeface="微软雅黑" pitchFamily="34" charset="-122"/>
                <a:ea typeface="微软雅黑" pitchFamily="34" charset="-122"/>
              </a:rPr>
              <a:t>4-4</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某单人服装店做西服，每套需经过</a:t>
            </a:r>
            <a:r>
              <a:rPr lang="en-US" altLang="zh-CN" sz="2400" dirty="0">
                <a:latin typeface="微软雅黑" pitchFamily="34" charset="-122"/>
                <a:ea typeface="微软雅黑" pitchFamily="34" charset="-122"/>
              </a:rPr>
              <a:t>4</a:t>
            </a:r>
            <a:r>
              <a:rPr lang="zh-CN" altLang="en-US" sz="2400" dirty="0">
                <a:latin typeface="微软雅黑" pitchFamily="34" charset="-122"/>
                <a:ea typeface="微软雅黑" pitchFamily="34" charset="-122"/>
              </a:rPr>
              <a:t>道不同的工序，</a:t>
            </a:r>
            <a:r>
              <a:rPr lang="en-US" altLang="zh-CN" sz="2400" dirty="0">
                <a:latin typeface="微软雅黑" pitchFamily="34" charset="-122"/>
                <a:ea typeface="微软雅黑" pitchFamily="34" charset="-122"/>
              </a:rPr>
              <a:t>4</a:t>
            </a:r>
            <a:r>
              <a:rPr lang="zh-CN" altLang="en-US" sz="2400" dirty="0">
                <a:latin typeface="微软雅黑" pitchFamily="34" charset="-122"/>
                <a:ea typeface="微软雅黑" pitchFamily="34" charset="-122"/>
              </a:rPr>
              <a:t>道工序完成后才开始做下一套。设每道工序的加工时间服从负指数分布，平均耗时</a:t>
            </a: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小时。顾客到来服从泊松分布，平均订货率为</a:t>
            </a:r>
            <a:r>
              <a:rPr lang="en-US" altLang="zh-CN" sz="2400" dirty="0">
                <a:latin typeface="微软雅黑" pitchFamily="34" charset="-122"/>
                <a:ea typeface="微软雅黑" pitchFamily="34" charset="-122"/>
              </a:rPr>
              <a:t>5.5</a:t>
            </a:r>
            <a:r>
              <a:rPr lang="zh-CN" altLang="en-US" sz="2400" dirty="0">
                <a:latin typeface="微软雅黑" pitchFamily="34" charset="-122"/>
                <a:ea typeface="微软雅黑" pitchFamily="34" charset="-122"/>
              </a:rPr>
              <a:t>套</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周（设一周工作</a:t>
            </a:r>
            <a:r>
              <a:rPr lang="en-US" altLang="zh-CN" sz="2400" dirty="0">
                <a:latin typeface="微软雅黑" pitchFamily="34" charset="-122"/>
                <a:ea typeface="微软雅黑" pitchFamily="34" charset="-122"/>
              </a:rPr>
              <a:t>48</a:t>
            </a:r>
            <a:r>
              <a:rPr lang="zh-CN" altLang="en-US" sz="2400" dirty="0">
                <a:latin typeface="微软雅黑" pitchFamily="34" charset="-122"/>
                <a:ea typeface="微软雅黑" pitchFamily="34" charset="-122"/>
              </a:rPr>
              <a:t>小时）。求从顾客订货到做好一套西服的平均时间。</a:t>
            </a:r>
          </a:p>
        </p:txBody>
      </p:sp>
      <p:grpSp>
        <p:nvGrpSpPr>
          <p:cNvPr id="7" name="组合 6">
            <a:extLst>
              <a:ext uri="{FF2B5EF4-FFF2-40B4-BE49-F238E27FC236}">
                <a16:creationId xmlns:a16="http://schemas.microsoft.com/office/drawing/2014/main" id="{F1EE3766-9491-42D0-95B2-46A803B09A3B}"/>
              </a:ext>
            </a:extLst>
          </p:cNvPr>
          <p:cNvGrpSpPr/>
          <p:nvPr/>
        </p:nvGrpSpPr>
        <p:grpSpPr>
          <a:xfrm>
            <a:off x="467544" y="3356992"/>
            <a:ext cx="8424936" cy="553357"/>
            <a:chOff x="467544" y="912349"/>
            <a:chExt cx="8424936" cy="553357"/>
          </a:xfrm>
        </p:grpSpPr>
        <p:sp>
          <p:nvSpPr>
            <p:cNvPr id="8" name="Rectangle 3">
              <a:extLst>
                <a:ext uri="{FF2B5EF4-FFF2-40B4-BE49-F238E27FC236}">
                  <a16:creationId xmlns:a16="http://schemas.microsoft.com/office/drawing/2014/main" id="{47FA1092-2851-4DAE-A361-0C7583026911}"/>
                </a:ext>
              </a:extLst>
            </p:cNvPr>
            <p:cNvSpPr>
              <a:spLocks noChangeArrowheads="1"/>
            </p:cNvSpPr>
            <p:nvPr/>
          </p:nvSpPr>
          <p:spPr bwMode="auto">
            <a:xfrm>
              <a:off x="467544" y="912349"/>
              <a:ext cx="8424936"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b="1" dirty="0">
                  <a:solidFill>
                    <a:srgbClr val="0000FF"/>
                  </a:solidFill>
                  <a:latin typeface="微软雅黑" pitchFamily="34" charset="-122"/>
                  <a:ea typeface="微软雅黑" pitchFamily="34" charset="-122"/>
                </a:rPr>
                <a:t>解：</a:t>
              </a:r>
              <a:r>
                <a:rPr lang="zh-CN" altLang="en-US" sz="2400" dirty="0">
                  <a:latin typeface="微软雅黑" pitchFamily="34" charset="-122"/>
                  <a:ea typeface="微软雅黑" pitchFamily="34" charset="-122"/>
                </a:rPr>
                <a:t>用              分别表示做一套西服所涉及的</a:t>
              </a:r>
              <a:r>
                <a:rPr lang="en-US" altLang="zh-CN" sz="2400" dirty="0">
                  <a:latin typeface="微软雅黑" pitchFamily="34" charset="-122"/>
                  <a:ea typeface="微软雅黑" pitchFamily="34" charset="-122"/>
                </a:rPr>
                <a:t>4</a:t>
              </a:r>
              <a:r>
                <a:rPr lang="zh-CN" altLang="en-US" sz="2400" dirty="0">
                  <a:latin typeface="微软雅黑" pitchFamily="34" charset="-122"/>
                  <a:ea typeface="微软雅黑" pitchFamily="34" charset="-122"/>
                </a:rPr>
                <a:t>道工序的工时</a:t>
              </a:r>
            </a:p>
          </p:txBody>
        </p:sp>
        <p:graphicFrame>
          <p:nvGraphicFramePr>
            <p:cNvPr id="9" name="对象 8">
              <a:extLst>
                <a:ext uri="{FF2B5EF4-FFF2-40B4-BE49-F238E27FC236}">
                  <a16:creationId xmlns:a16="http://schemas.microsoft.com/office/drawing/2014/main" id="{E44BCD17-1542-48AB-8086-B5F4840F6905}"/>
                </a:ext>
              </a:extLst>
            </p:cNvPr>
            <p:cNvGraphicFramePr>
              <a:graphicFrameLocks noChangeAspect="1"/>
            </p:cNvGraphicFramePr>
            <p:nvPr>
              <p:extLst>
                <p:ext uri="{D42A27DB-BD31-4B8C-83A1-F6EECF244321}">
                  <p14:modId xmlns:p14="http://schemas.microsoft.com/office/powerpoint/2010/main" val="1548305120"/>
                </p:ext>
              </p:extLst>
            </p:nvPr>
          </p:nvGraphicFramePr>
          <p:xfrm>
            <a:off x="1445667" y="1031982"/>
            <a:ext cx="1254125" cy="415925"/>
          </p:xfrm>
          <a:graphic>
            <a:graphicData uri="http://schemas.openxmlformats.org/presentationml/2006/ole">
              <mc:AlternateContent xmlns:mc="http://schemas.openxmlformats.org/markup-compatibility/2006">
                <mc:Choice xmlns:v="urn:schemas-microsoft-com:vml" Requires="v">
                  <p:oleObj name="Equation" r:id="rId2" imgW="685800" imgH="228600" progId="Equation.DSMT4">
                    <p:embed/>
                  </p:oleObj>
                </mc:Choice>
                <mc:Fallback>
                  <p:oleObj name="Equation" r:id="rId2" imgW="685800" imgH="228600" progId="Equation.DSMT4">
                    <p:embed/>
                    <p:pic>
                      <p:nvPicPr>
                        <p:cNvPr id="10" name="对象 9">
                          <a:extLst>
                            <a:ext uri="{FF2B5EF4-FFF2-40B4-BE49-F238E27FC236}">
                              <a16:creationId xmlns:a16="http://schemas.microsoft.com/office/drawing/2014/main" id="{CDC0A1FD-1889-4E70-A7BA-12D2D290115B}"/>
                            </a:ext>
                          </a:extLst>
                        </p:cNvPr>
                        <p:cNvPicPr>
                          <a:picLocks noChangeAspect="1" noChangeArrowheads="1"/>
                        </p:cNvPicPr>
                        <p:nvPr/>
                      </p:nvPicPr>
                      <p:blipFill>
                        <a:blip r:embed="rId3"/>
                        <a:srcRect/>
                        <a:stretch>
                          <a:fillRect/>
                        </a:stretch>
                      </p:blipFill>
                      <p:spPr bwMode="auto">
                        <a:xfrm>
                          <a:off x="1445667" y="1031982"/>
                          <a:ext cx="1254125" cy="415925"/>
                        </a:xfrm>
                        <a:prstGeom prst="rect">
                          <a:avLst/>
                        </a:prstGeom>
                        <a:noFill/>
                      </p:spPr>
                    </p:pic>
                  </p:oleObj>
                </mc:Fallback>
              </mc:AlternateContent>
            </a:graphicData>
          </a:graphic>
        </p:graphicFrame>
      </p:grpSp>
      <p:sp>
        <p:nvSpPr>
          <p:cNvPr id="14" name="Rectangle 3">
            <a:extLst>
              <a:ext uri="{FF2B5EF4-FFF2-40B4-BE49-F238E27FC236}">
                <a16:creationId xmlns:a16="http://schemas.microsoft.com/office/drawing/2014/main" id="{4B88F13A-4A3F-45EE-B2C1-519D698BE913}"/>
              </a:ext>
            </a:extLst>
          </p:cNvPr>
          <p:cNvSpPr>
            <a:spLocks noChangeArrowheads="1"/>
          </p:cNvSpPr>
          <p:nvPr/>
        </p:nvSpPr>
        <p:spPr bwMode="auto">
          <a:xfrm>
            <a:off x="1043608" y="3910349"/>
            <a:ext cx="7776864"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latin typeface="微软雅黑" pitchFamily="34" charset="-122"/>
                <a:ea typeface="微软雅黑" pitchFamily="34" charset="-122"/>
              </a:rPr>
              <a:t>则它们相互独立，并且同服从参数</a:t>
            </a:r>
            <a:r>
              <a:rPr lang="en-US" altLang="zh-CN" sz="2400" dirty="0">
                <a:latin typeface="微软雅黑" pitchFamily="34" charset="-122"/>
                <a:ea typeface="微软雅黑" pitchFamily="34" charset="-122"/>
              </a:rPr>
              <a:t>1/2 </a:t>
            </a:r>
            <a:r>
              <a:rPr lang="zh-CN" altLang="en-US" sz="2400" dirty="0">
                <a:latin typeface="微软雅黑" pitchFamily="34" charset="-122"/>
                <a:ea typeface="微软雅黑" pitchFamily="34" charset="-122"/>
              </a:rPr>
              <a:t>的负指数分布</a:t>
            </a:r>
          </a:p>
        </p:txBody>
      </p:sp>
      <p:grpSp>
        <p:nvGrpSpPr>
          <p:cNvPr id="2" name="组合 1">
            <a:extLst>
              <a:ext uri="{FF2B5EF4-FFF2-40B4-BE49-F238E27FC236}">
                <a16:creationId xmlns:a16="http://schemas.microsoft.com/office/drawing/2014/main" id="{05E0F5F4-4DE2-4618-9DE7-6AD56D4B4476}"/>
              </a:ext>
            </a:extLst>
          </p:cNvPr>
          <p:cNvGrpSpPr/>
          <p:nvPr/>
        </p:nvGrpSpPr>
        <p:grpSpPr>
          <a:xfrm>
            <a:off x="1043608" y="4531827"/>
            <a:ext cx="7776864" cy="553357"/>
            <a:chOff x="1043608" y="4531827"/>
            <a:chExt cx="7776864" cy="553357"/>
          </a:xfrm>
        </p:grpSpPr>
        <p:sp>
          <p:nvSpPr>
            <p:cNvPr id="16" name="Rectangle 3">
              <a:extLst>
                <a:ext uri="{FF2B5EF4-FFF2-40B4-BE49-F238E27FC236}">
                  <a16:creationId xmlns:a16="http://schemas.microsoft.com/office/drawing/2014/main" id="{476BC9CF-84C8-4B17-85D1-159065F6A616}"/>
                </a:ext>
              </a:extLst>
            </p:cNvPr>
            <p:cNvSpPr>
              <a:spLocks noChangeArrowheads="1"/>
            </p:cNvSpPr>
            <p:nvPr/>
          </p:nvSpPr>
          <p:spPr bwMode="auto">
            <a:xfrm>
              <a:off x="1043608" y="4531827"/>
              <a:ext cx="7776864"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latin typeface="微软雅黑" pitchFamily="34" charset="-122"/>
                  <a:ea typeface="微软雅黑" pitchFamily="34" charset="-122"/>
                </a:rPr>
                <a:t>做一套西服的总工时                        服从</a:t>
              </a:r>
              <a:r>
                <a:rPr lang="en-US" altLang="zh-CN" sz="2400" dirty="0">
                  <a:latin typeface="微软雅黑" pitchFamily="34" charset="-122"/>
                  <a:ea typeface="微软雅黑" pitchFamily="34" charset="-122"/>
                </a:rPr>
                <a:t>4</a:t>
              </a:r>
              <a:r>
                <a:rPr lang="zh-CN" altLang="en-US" sz="2400" dirty="0">
                  <a:latin typeface="微软雅黑" pitchFamily="34" charset="-122"/>
                  <a:ea typeface="微软雅黑" pitchFamily="34" charset="-122"/>
                </a:rPr>
                <a:t>阶爱尔朗分布 </a:t>
              </a:r>
            </a:p>
          </p:txBody>
        </p:sp>
        <p:graphicFrame>
          <p:nvGraphicFramePr>
            <p:cNvPr id="17" name="对象 16">
              <a:extLst>
                <a:ext uri="{FF2B5EF4-FFF2-40B4-BE49-F238E27FC236}">
                  <a16:creationId xmlns:a16="http://schemas.microsoft.com/office/drawing/2014/main" id="{06F69769-FA84-4912-9B73-6656C557985A}"/>
                </a:ext>
              </a:extLst>
            </p:cNvPr>
            <p:cNvGraphicFramePr>
              <a:graphicFrameLocks noChangeAspect="1"/>
            </p:cNvGraphicFramePr>
            <p:nvPr>
              <p:extLst>
                <p:ext uri="{D42A27DB-BD31-4B8C-83A1-F6EECF244321}">
                  <p14:modId xmlns:p14="http://schemas.microsoft.com/office/powerpoint/2010/main" val="1065385009"/>
                </p:ext>
              </p:extLst>
            </p:nvPr>
          </p:nvGraphicFramePr>
          <p:xfrm>
            <a:off x="3899198" y="4629702"/>
            <a:ext cx="2112962" cy="415925"/>
          </p:xfrm>
          <a:graphic>
            <a:graphicData uri="http://schemas.openxmlformats.org/presentationml/2006/ole">
              <mc:AlternateContent xmlns:mc="http://schemas.openxmlformats.org/markup-compatibility/2006">
                <mc:Choice xmlns:v="urn:schemas-microsoft-com:vml" Requires="v">
                  <p:oleObj name="Equation" r:id="rId4" imgW="1155600" imgH="228600" progId="Equation.DSMT4">
                    <p:embed/>
                  </p:oleObj>
                </mc:Choice>
                <mc:Fallback>
                  <p:oleObj name="Equation" r:id="rId4" imgW="1155600" imgH="228600" progId="Equation.DSMT4">
                    <p:embed/>
                    <p:pic>
                      <p:nvPicPr>
                        <p:cNvPr id="9" name="对象 8">
                          <a:extLst>
                            <a:ext uri="{FF2B5EF4-FFF2-40B4-BE49-F238E27FC236}">
                              <a16:creationId xmlns:a16="http://schemas.microsoft.com/office/drawing/2014/main" id="{E44BCD17-1542-48AB-8086-B5F4840F6905}"/>
                            </a:ext>
                          </a:extLst>
                        </p:cNvPr>
                        <p:cNvPicPr>
                          <a:picLocks noChangeAspect="1" noChangeArrowheads="1"/>
                        </p:cNvPicPr>
                        <p:nvPr/>
                      </p:nvPicPr>
                      <p:blipFill>
                        <a:blip r:embed="rId5"/>
                        <a:srcRect/>
                        <a:stretch>
                          <a:fillRect/>
                        </a:stretch>
                      </p:blipFill>
                      <p:spPr bwMode="auto">
                        <a:xfrm>
                          <a:off x="3899198" y="4629702"/>
                          <a:ext cx="2112962" cy="415925"/>
                        </a:xfrm>
                        <a:prstGeom prst="rect">
                          <a:avLst/>
                        </a:prstGeom>
                        <a:noFill/>
                      </p:spPr>
                    </p:pic>
                  </p:oleObj>
                </mc:Fallback>
              </mc:AlternateContent>
            </a:graphicData>
          </a:graphic>
        </p:graphicFrame>
      </p:grpSp>
      <p:graphicFrame>
        <p:nvGraphicFramePr>
          <p:cNvPr id="18" name="对象 17">
            <a:extLst>
              <a:ext uri="{FF2B5EF4-FFF2-40B4-BE49-F238E27FC236}">
                <a16:creationId xmlns:a16="http://schemas.microsoft.com/office/drawing/2014/main" id="{8163D499-5025-4C09-BA58-1E9626639A58}"/>
              </a:ext>
            </a:extLst>
          </p:cNvPr>
          <p:cNvGraphicFramePr>
            <a:graphicFrameLocks noChangeAspect="1"/>
          </p:cNvGraphicFramePr>
          <p:nvPr>
            <p:extLst>
              <p:ext uri="{D42A27DB-BD31-4B8C-83A1-F6EECF244321}">
                <p14:modId xmlns:p14="http://schemas.microsoft.com/office/powerpoint/2010/main" val="2274252183"/>
              </p:ext>
            </p:extLst>
          </p:nvPr>
        </p:nvGraphicFramePr>
        <p:xfrm>
          <a:off x="1566193" y="5163468"/>
          <a:ext cx="5526087" cy="785812"/>
        </p:xfrm>
        <a:graphic>
          <a:graphicData uri="http://schemas.openxmlformats.org/presentationml/2006/ole">
            <mc:AlternateContent xmlns:mc="http://schemas.openxmlformats.org/markup-compatibility/2006">
              <mc:Choice xmlns:v="urn:schemas-microsoft-com:vml" Requires="v">
                <p:oleObj name="Equation" r:id="rId6" imgW="3022560" imgH="431640" progId="Equation.DSMT4">
                  <p:embed/>
                </p:oleObj>
              </mc:Choice>
              <mc:Fallback>
                <p:oleObj name="Equation" r:id="rId6" imgW="3022560" imgH="431640" progId="Equation.DSMT4">
                  <p:embed/>
                  <p:pic>
                    <p:nvPicPr>
                      <p:cNvPr id="17" name="对象 16">
                        <a:extLst>
                          <a:ext uri="{FF2B5EF4-FFF2-40B4-BE49-F238E27FC236}">
                            <a16:creationId xmlns:a16="http://schemas.microsoft.com/office/drawing/2014/main" id="{06F69769-FA84-4912-9B73-6656C557985A}"/>
                          </a:ext>
                        </a:extLst>
                      </p:cNvPr>
                      <p:cNvPicPr>
                        <a:picLocks noChangeAspect="1" noChangeArrowheads="1"/>
                      </p:cNvPicPr>
                      <p:nvPr/>
                    </p:nvPicPr>
                    <p:blipFill>
                      <a:blip r:embed="rId7"/>
                      <a:srcRect/>
                      <a:stretch>
                        <a:fillRect/>
                      </a:stretch>
                    </p:blipFill>
                    <p:spPr bwMode="auto">
                      <a:xfrm>
                        <a:off x="1566193" y="5163468"/>
                        <a:ext cx="5526087" cy="785812"/>
                      </a:xfrm>
                      <a:prstGeom prst="rect">
                        <a:avLst/>
                      </a:prstGeom>
                      <a:noFill/>
                    </p:spPr>
                  </p:pic>
                </p:oleObj>
              </mc:Fallback>
            </mc:AlternateContent>
          </a:graphicData>
        </a:graphic>
      </p:graphicFrame>
      <p:grpSp>
        <p:nvGrpSpPr>
          <p:cNvPr id="19" name="组合 18">
            <a:extLst>
              <a:ext uri="{FF2B5EF4-FFF2-40B4-BE49-F238E27FC236}">
                <a16:creationId xmlns:a16="http://schemas.microsoft.com/office/drawing/2014/main" id="{645E1113-319D-4607-BFDE-DF067CDDBE31}"/>
              </a:ext>
            </a:extLst>
          </p:cNvPr>
          <p:cNvGrpSpPr/>
          <p:nvPr/>
        </p:nvGrpSpPr>
        <p:grpSpPr>
          <a:xfrm>
            <a:off x="1043608" y="5899979"/>
            <a:ext cx="7776864" cy="553357"/>
            <a:chOff x="1043608" y="4531827"/>
            <a:chExt cx="7776864" cy="553357"/>
          </a:xfrm>
        </p:grpSpPr>
        <p:sp>
          <p:nvSpPr>
            <p:cNvPr id="20" name="Rectangle 3">
              <a:extLst>
                <a:ext uri="{FF2B5EF4-FFF2-40B4-BE49-F238E27FC236}">
                  <a16:creationId xmlns:a16="http://schemas.microsoft.com/office/drawing/2014/main" id="{2B27980D-3768-4C48-A51F-01E322CB656A}"/>
                </a:ext>
              </a:extLst>
            </p:cNvPr>
            <p:cNvSpPr>
              <a:spLocks noChangeArrowheads="1"/>
            </p:cNvSpPr>
            <p:nvPr/>
          </p:nvSpPr>
          <p:spPr bwMode="auto">
            <a:xfrm>
              <a:off x="1043608" y="4531827"/>
              <a:ext cx="7776864"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latin typeface="微软雅黑" pitchFamily="34" charset="-122"/>
                  <a:ea typeface="微软雅黑" pitchFamily="34" charset="-122"/>
                </a:rPr>
                <a:t>很显然，这是一个             排队系统</a:t>
              </a:r>
            </a:p>
          </p:txBody>
        </p:sp>
        <p:graphicFrame>
          <p:nvGraphicFramePr>
            <p:cNvPr id="21" name="对象 20">
              <a:extLst>
                <a:ext uri="{FF2B5EF4-FFF2-40B4-BE49-F238E27FC236}">
                  <a16:creationId xmlns:a16="http://schemas.microsoft.com/office/drawing/2014/main" id="{57AB721C-2EF3-4680-B3DF-7EA090570231}"/>
                </a:ext>
              </a:extLst>
            </p:cNvPr>
            <p:cNvGraphicFramePr>
              <a:graphicFrameLocks noChangeAspect="1"/>
            </p:cNvGraphicFramePr>
            <p:nvPr>
              <p:extLst>
                <p:ext uri="{D42A27DB-BD31-4B8C-83A1-F6EECF244321}">
                  <p14:modId xmlns:p14="http://schemas.microsoft.com/office/powerpoint/2010/main" val="1174706032"/>
                </p:ext>
              </p:extLst>
            </p:nvPr>
          </p:nvGraphicFramePr>
          <p:xfrm>
            <a:off x="3563888" y="4669179"/>
            <a:ext cx="1116013" cy="415925"/>
          </p:xfrm>
          <a:graphic>
            <a:graphicData uri="http://schemas.openxmlformats.org/presentationml/2006/ole">
              <mc:AlternateContent xmlns:mc="http://schemas.openxmlformats.org/markup-compatibility/2006">
                <mc:Choice xmlns:v="urn:schemas-microsoft-com:vml" Requires="v">
                  <p:oleObj name="Equation" r:id="rId8" imgW="609480" imgH="228600" progId="Equation.DSMT4">
                    <p:embed/>
                  </p:oleObj>
                </mc:Choice>
                <mc:Fallback>
                  <p:oleObj name="Equation" r:id="rId8" imgW="609480" imgH="228600" progId="Equation.DSMT4">
                    <p:embed/>
                    <p:pic>
                      <p:nvPicPr>
                        <p:cNvPr id="17" name="对象 16">
                          <a:extLst>
                            <a:ext uri="{FF2B5EF4-FFF2-40B4-BE49-F238E27FC236}">
                              <a16:creationId xmlns:a16="http://schemas.microsoft.com/office/drawing/2014/main" id="{06F69769-FA84-4912-9B73-6656C557985A}"/>
                            </a:ext>
                          </a:extLst>
                        </p:cNvPr>
                        <p:cNvPicPr>
                          <a:picLocks noChangeAspect="1" noChangeArrowheads="1"/>
                        </p:cNvPicPr>
                        <p:nvPr/>
                      </p:nvPicPr>
                      <p:blipFill>
                        <a:blip r:embed="rId9"/>
                        <a:srcRect/>
                        <a:stretch>
                          <a:fillRect/>
                        </a:stretch>
                      </p:blipFill>
                      <p:spPr bwMode="auto">
                        <a:xfrm>
                          <a:off x="3563888" y="4669179"/>
                          <a:ext cx="1116013" cy="415925"/>
                        </a:xfrm>
                        <a:prstGeom prst="rect">
                          <a:avLst/>
                        </a:prstGeom>
                        <a:noFill/>
                      </p:spPr>
                    </p:pic>
                  </p:oleObj>
                </mc:Fallback>
              </mc:AlternateContent>
            </a:graphicData>
          </a:graphic>
        </p:graphicFrame>
      </p:grpSp>
      <p:sp>
        <p:nvSpPr>
          <p:cNvPr id="3" name="页脚占位符 2">
            <a:extLst>
              <a:ext uri="{FF2B5EF4-FFF2-40B4-BE49-F238E27FC236}">
                <a16:creationId xmlns:a16="http://schemas.microsoft.com/office/drawing/2014/main" id="{75DD14B5-3405-47E3-81D8-89754AC5BB7F}"/>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0015922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AE3AAF-964A-4745-9FFA-EF0EDBFB320D}"/>
              </a:ext>
            </a:extLst>
          </p:cNvPr>
          <p:cNvSpPr>
            <a:spLocks noGrp="1"/>
          </p:cNvSpPr>
          <p:nvPr>
            <p:ph type="dt" sz="half" idx="2"/>
          </p:nvPr>
        </p:nvSpPr>
        <p:spPr/>
        <p:txBody>
          <a:bodyPr/>
          <a:lstStyle/>
          <a:p>
            <a:pPr>
              <a:defRPr/>
            </a:pPr>
            <a:fld id="{E741CB9E-848D-48F6-BF1D-95C16F5CFAA3}" type="datetime1">
              <a:rPr lang="zh-CN" altLang="en-US" smtClean="0"/>
              <a:t>2022/11/23</a:t>
            </a:fld>
            <a:endParaRPr lang="zh-CN" altLang="en-US"/>
          </a:p>
        </p:txBody>
      </p:sp>
      <p:sp>
        <p:nvSpPr>
          <p:cNvPr id="6" name="Rectangle 3">
            <a:extLst>
              <a:ext uri="{FF2B5EF4-FFF2-40B4-BE49-F238E27FC236}">
                <a16:creationId xmlns:a16="http://schemas.microsoft.com/office/drawing/2014/main" id="{A05B9A35-A401-4E88-B912-DD14D5E36EA7}"/>
              </a:ext>
            </a:extLst>
          </p:cNvPr>
          <p:cNvSpPr>
            <a:spLocks noChangeArrowheads="1"/>
          </p:cNvSpPr>
          <p:nvPr/>
        </p:nvSpPr>
        <p:spPr bwMode="auto">
          <a:xfrm>
            <a:off x="539552" y="539326"/>
            <a:ext cx="8280920"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例</a:t>
            </a:r>
            <a:r>
              <a:rPr lang="en-US" altLang="zh-CN" sz="2400" dirty="0">
                <a:solidFill>
                  <a:srgbClr val="FF0000"/>
                </a:solidFill>
                <a:latin typeface="微软雅黑" pitchFamily="34" charset="-122"/>
                <a:ea typeface="微软雅黑" pitchFamily="34" charset="-122"/>
              </a:rPr>
              <a:t>4-4</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定制西服问题。</a:t>
            </a:r>
          </a:p>
        </p:txBody>
      </p:sp>
      <p:sp>
        <p:nvSpPr>
          <p:cNvPr id="8" name="Rectangle 3">
            <a:extLst>
              <a:ext uri="{FF2B5EF4-FFF2-40B4-BE49-F238E27FC236}">
                <a16:creationId xmlns:a16="http://schemas.microsoft.com/office/drawing/2014/main" id="{47FA1092-2851-4DAE-A361-0C7583026911}"/>
              </a:ext>
            </a:extLst>
          </p:cNvPr>
          <p:cNvSpPr>
            <a:spLocks noChangeArrowheads="1"/>
          </p:cNvSpPr>
          <p:nvPr/>
        </p:nvSpPr>
        <p:spPr bwMode="auto">
          <a:xfrm>
            <a:off x="467544" y="1196752"/>
            <a:ext cx="8424936"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b="1" dirty="0">
                <a:solidFill>
                  <a:srgbClr val="0000FF"/>
                </a:solidFill>
                <a:latin typeface="微软雅黑" pitchFamily="34" charset="-122"/>
                <a:ea typeface="微软雅黑" pitchFamily="34" charset="-122"/>
              </a:rPr>
              <a:t>解：</a:t>
            </a:r>
            <a:r>
              <a:rPr lang="zh-CN" altLang="en-US" sz="2400" dirty="0">
                <a:latin typeface="微软雅黑" pitchFamily="34" charset="-122"/>
                <a:ea typeface="微软雅黑" pitchFamily="34" charset="-122"/>
              </a:rPr>
              <a:t>由已知及上述分析可知顾客到达率及平均服务率分别为</a:t>
            </a:r>
          </a:p>
        </p:txBody>
      </p:sp>
      <p:graphicFrame>
        <p:nvGraphicFramePr>
          <p:cNvPr id="9" name="对象 8">
            <a:extLst>
              <a:ext uri="{FF2B5EF4-FFF2-40B4-BE49-F238E27FC236}">
                <a16:creationId xmlns:a16="http://schemas.microsoft.com/office/drawing/2014/main" id="{E44BCD17-1542-48AB-8086-B5F4840F6905}"/>
              </a:ext>
            </a:extLst>
          </p:cNvPr>
          <p:cNvGraphicFramePr>
            <a:graphicFrameLocks noChangeAspect="1"/>
          </p:cNvGraphicFramePr>
          <p:nvPr>
            <p:extLst>
              <p:ext uri="{D42A27DB-BD31-4B8C-83A1-F6EECF244321}">
                <p14:modId xmlns:p14="http://schemas.microsoft.com/office/powerpoint/2010/main" val="1456840527"/>
              </p:ext>
            </p:extLst>
          </p:nvPr>
        </p:nvGraphicFramePr>
        <p:xfrm>
          <a:off x="1559049" y="1784350"/>
          <a:ext cx="3228975" cy="715963"/>
        </p:xfrm>
        <a:graphic>
          <a:graphicData uri="http://schemas.openxmlformats.org/presentationml/2006/ole">
            <mc:AlternateContent xmlns:mc="http://schemas.openxmlformats.org/markup-compatibility/2006">
              <mc:Choice xmlns:v="urn:schemas-microsoft-com:vml" Requires="v">
                <p:oleObj name="Equation" r:id="rId2" imgW="1765080" imgH="393480" progId="Equation.DSMT4">
                  <p:embed/>
                </p:oleObj>
              </mc:Choice>
              <mc:Fallback>
                <p:oleObj name="Equation" r:id="rId2" imgW="1765080" imgH="393480" progId="Equation.DSMT4">
                  <p:embed/>
                  <p:pic>
                    <p:nvPicPr>
                      <p:cNvPr id="9" name="对象 8">
                        <a:extLst>
                          <a:ext uri="{FF2B5EF4-FFF2-40B4-BE49-F238E27FC236}">
                            <a16:creationId xmlns:a16="http://schemas.microsoft.com/office/drawing/2014/main" id="{E44BCD17-1542-48AB-8086-B5F4840F6905}"/>
                          </a:ext>
                        </a:extLst>
                      </p:cNvPr>
                      <p:cNvPicPr>
                        <a:picLocks noChangeAspect="1" noChangeArrowheads="1"/>
                      </p:cNvPicPr>
                      <p:nvPr/>
                    </p:nvPicPr>
                    <p:blipFill>
                      <a:blip r:embed="rId3"/>
                      <a:srcRect/>
                      <a:stretch>
                        <a:fillRect/>
                      </a:stretch>
                    </p:blipFill>
                    <p:spPr bwMode="auto">
                      <a:xfrm>
                        <a:off x="1559049" y="1784350"/>
                        <a:ext cx="3228975" cy="715963"/>
                      </a:xfrm>
                      <a:prstGeom prst="rect">
                        <a:avLst/>
                      </a:prstGeom>
                      <a:noFill/>
                    </p:spPr>
                  </p:pic>
                </p:oleObj>
              </mc:Fallback>
            </mc:AlternateContent>
          </a:graphicData>
        </a:graphic>
      </p:graphicFrame>
      <p:grpSp>
        <p:nvGrpSpPr>
          <p:cNvPr id="2" name="组合 1">
            <a:extLst>
              <a:ext uri="{FF2B5EF4-FFF2-40B4-BE49-F238E27FC236}">
                <a16:creationId xmlns:a16="http://schemas.microsoft.com/office/drawing/2014/main" id="{05E0F5F4-4DE2-4618-9DE7-6AD56D4B4476}"/>
              </a:ext>
            </a:extLst>
          </p:cNvPr>
          <p:cNvGrpSpPr/>
          <p:nvPr/>
        </p:nvGrpSpPr>
        <p:grpSpPr>
          <a:xfrm>
            <a:off x="1043608" y="3163675"/>
            <a:ext cx="7776864" cy="553357"/>
            <a:chOff x="1043608" y="4531827"/>
            <a:chExt cx="7776864" cy="553357"/>
          </a:xfrm>
        </p:grpSpPr>
        <p:sp>
          <p:nvSpPr>
            <p:cNvPr id="16" name="Rectangle 3">
              <a:extLst>
                <a:ext uri="{FF2B5EF4-FFF2-40B4-BE49-F238E27FC236}">
                  <a16:creationId xmlns:a16="http://schemas.microsoft.com/office/drawing/2014/main" id="{476BC9CF-84C8-4B17-85D1-159065F6A616}"/>
                </a:ext>
              </a:extLst>
            </p:cNvPr>
            <p:cNvSpPr>
              <a:spLocks noChangeArrowheads="1"/>
            </p:cNvSpPr>
            <p:nvPr/>
          </p:nvSpPr>
          <p:spPr bwMode="auto">
            <a:xfrm>
              <a:off x="1043608" y="4531827"/>
              <a:ext cx="7776864"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latin typeface="微软雅黑" pitchFamily="34" charset="-122"/>
                  <a:ea typeface="微软雅黑" pitchFamily="34" charset="-122"/>
                </a:rPr>
                <a:t>又                    ，计算得</a:t>
              </a:r>
            </a:p>
          </p:txBody>
        </p:sp>
        <p:graphicFrame>
          <p:nvGraphicFramePr>
            <p:cNvPr id="17" name="对象 16">
              <a:extLst>
                <a:ext uri="{FF2B5EF4-FFF2-40B4-BE49-F238E27FC236}">
                  <a16:creationId xmlns:a16="http://schemas.microsoft.com/office/drawing/2014/main" id="{06F69769-FA84-4912-9B73-6656C557985A}"/>
                </a:ext>
              </a:extLst>
            </p:cNvPr>
            <p:cNvGraphicFramePr>
              <a:graphicFrameLocks noChangeAspect="1"/>
            </p:cNvGraphicFramePr>
            <p:nvPr>
              <p:extLst>
                <p:ext uri="{D42A27DB-BD31-4B8C-83A1-F6EECF244321}">
                  <p14:modId xmlns:p14="http://schemas.microsoft.com/office/powerpoint/2010/main" val="795354427"/>
                </p:ext>
              </p:extLst>
            </p:nvPr>
          </p:nvGraphicFramePr>
          <p:xfrm>
            <a:off x="1462361" y="4630465"/>
            <a:ext cx="1741487" cy="415925"/>
          </p:xfrm>
          <a:graphic>
            <a:graphicData uri="http://schemas.openxmlformats.org/presentationml/2006/ole">
              <mc:AlternateContent xmlns:mc="http://schemas.openxmlformats.org/markup-compatibility/2006">
                <mc:Choice xmlns:v="urn:schemas-microsoft-com:vml" Requires="v">
                  <p:oleObj name="Equation" r:id="rId4" imgW="952200" imgH="228600" progId="Equation.DSMT4">
                    <p:embed/>
                  </p:oleObj>
                </mc:Choice>
                <mc:Fallback>
                  <p:oleObj name="Equation" r:id="rId4" imgW="952200" imgH="228600" progId="Equation.DSMT4">
                    <p:embed/>
                    <p:pic>
                      <p:nvPicPr>
                        <p:cNvPr id="17" name="对象 16">
                          <a:extLst>
                            <a:ext uri="{FF2B5EF4-FFF2-40B4-BE49-F238E27FC236}">
                              <a16:creationId xmlns:a16="http://schemas.microsoft.com/office/drawing/2014/main" id="{06F69769-FA84-4912-9B73-6656C557985A}"/>
                            </a:ext>
                          </a:extLst>
                        </p:cNvPr>
                        <p:cNvPicPr>
                          <a:picLocks noChangeAspect="1" noChangeArrowheads="1"/>
                        </p:cNvPicPr>
                        <p:nvPr/>
                      </p:nvPicPr>
                      <p:blipFill>
                        <a:blip r:embed="rId5"/>
                        <a:srcRect/>
                        <a:stretch>
                          <a:fillRect/>
                        </a:stretch>
                      </p:blipFill>
                      <p:spPr bwMode="auto">
                        <a:xfrm>
                          <a:off x="1462361" y="4630465"/>
                          <a:ext cx="1741487" cy="415925"/>
                        </a:xfrm>
                        <a:prstGeom prst="rect">
                          <a:avLst/>
                        </a:prstGeom>
                        <a:noFill/>
                      </p:spPr>
                    </p:pic>
                  </p:oleObj>
                </mc:Fallback>
              </mc:AlternateContent>
            </a:graphicData>
          </a:graphic>
        </p:graphicFrame>
      </p:grpSp>
      <p:graphicFrame>
        <p:nvGraphicFramePr>
          <p:cNvPr id="18" name="对象 17">
            <a:extLst>
              <a:ext uri="{FF2B5EF4-FFF2-40B4-BE49-F238E27FC236}">
                <a16:creationId xmlns:a16="http://schemas.microsoft.com/office/drawing/2014/main" id="{8163D499-5025-4C09-BA58-1E9626639A58}"/>
              </a:ext>
            </a:extLst>
          </p:cNvPr>
          <p:cNvGraphicFramePr>
            <a:graphicFrameLocks noChangeAspect="1"/>
          </p:cNvGraphicFramePr>
          <p:nvPr>
            <p:extLst>
              <p:ext uri="{D42A27DB-BD31-4B8C-83A1-F6EECF244321}">
                <p14:modId xmlns:p14="http://schemas.microsoft.com/office/powerpoint/2010/main" val="3702229415"/>
              </p:ext>
            </p:extLst>
          </p:nvPr>
        </p:nvGraphicFramePr>
        <p:xfrm>
          <a:off x="1465782" y="3833813"/>
          <a:ext cx="6778626" cy="809625"/>
        </p:xfrm>
        <a:graphic>
          <a:graphicData uri="http://schemas.openxmlformats.org/presentationml/2006/ole">
            <mc:AlternateContent xmlns:mc="http://schemas.openxmlformats.org/markup-compatibility/2006">
              <mc:Choice xmlns:v="urn:schemas-microsoft-com:vml" Requires="v">
                <p:oleObj name="Equation" r:id="rId6" imgW="3708360" imgH="444240" progId="Equation.DSMT4">
                  <p:embed/>
                </p:oleObj>
              </mc:Choice>
              <mc:Fallback>
                <p:oleObj name="Equation" r:id="rId6" imgW="3708360" imgH="444240" progId="Equation.DSMT4">
                  <p:embed/>
                  <p:pic>
                    <p:nvPicPr>
                      <p:cNvPr id="18" name="对象 17">
                        <a:extLst>
                          <a:ext uri="{FF2B5EF4-FFF2-40B4-BE49-F238E27FC236}">
                            <a16:creationId xmlns:a16="http://schemas.microsoft.com/office/drawing/2014/main" id="{8163D499-5025-4C09-BA58-1E9626639A58}"/>
                          </a:ext>
                        </a:extLst>
                      </p:cNvPr>
                      <p:cNvPicPr>
                        <a:picLocks noChangeAspect="1" noChangeArrowheads="1"/>
                      </p:cNvPicPr>
                      <p:nvPr/>
                    </p:nvPicPr>
                    <p:blipFill>
                      <a:blip r:embed="rId7"/>
                      <a:srcRect/>
                      <a:stretch>
                        <a:fillRect/>
                      </a:stretch>
                    </p:blipFill>
                    <p:spPr bwMode="auto">
                      <a:xfrm>
                        <a:off x="1465782" y="3833813"/>
                        <a:ext cx="6778626" cy="809625"/>
                      </a:xfrm>
                      <a:prstGeom prst="rect">
                        <a:avLst/>
                      </a:prstGeom>
                      <a:noFill/>
                    </p:spPr>
                  </p:pic>
                </p:oleObj>
              </mc:Fallback>
            </mc:AlternateContent>
          </a:graphicData>
        </a:graphic>
      </p:graphicFrame>
      <p:sp>
        <p:nvSpPr>
          <p:cNvPr id="20" name="Rectangle 3">
            <a:extLst>
              <a:ext uri="{FF2B5EF4-FFF2-40B4-BE49-F238E27FC236}">
                <a16:creationId xmlns:a16="http://schemas.microsoft.com/office/drawing/2014/main" id="{2B27980D-3768-4C48-A51F-01E322CB656A}"/>
              </a:ext>
            </a:extLst>
          </p:cNvPr>
          <p:cNvSpPr>
            <a:spLocks noChangeArrowheads="1"/>
          </p:cNvSpPr>
          <p:nvPr/>
        </p:nvSpPr>
        <p:spPr bwMode="auto">
          <a:xfrm>
            <a:off x="1043608" y="4653136"/>
            <a:ext cx="7776864"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zh-CN" altLang="en-US" sz="2400" dirty="0">
                <a:latin typeface="微软雅黑" pitchFamily="34" charset="-122"/>
                <a:ea typeface="微软雅黑" pitchFamily="34" charset="-122"/>
              </a:rPr>
              <a:t>故从顾客订货到做好一套西服的平均时间为</a:t>
            </a:r>
            <a:r>
              <a:rPr lang="en-US" altLang="zh-CN" sz="2400" dirty="0">
                <a:latin typeface="微软雅黑" pitchFamily="34" charset="-122"/>
                <a:ea typeface="微软雅黑" pitchFamily="34" charset="-122"/>
              </a:rPr>
              <a:t>63</a:t>
            </a:r>
            <a:r>
              <a:rPr lang="zh-CN" altLang="en-US" sz="2400" dirty="0">
                <a:latin typeface="微软雅黑" pitchFamily="34" charset="-122"/>
                <a:ea typeface="微软雅黑" pitchFamily="34" charset="-122"/>
              </a:rPr>
              <a:t>小时，在一周工作</a:t>
            </a:r>
            <a:r>
              <a:rPr lang="en-US" altLang="zh-CN" sz="2400" dirty="0">
                <a:latin typeface="微软雅黑" pitchFamily="34" charset="-122"/>
                <a:ea typeface="微软雅黑" pitchFamily="34" charset="-122"/>
              </a:rPr>
              <a:t>48</a:t>
            </a:r>
            <a:r>
              <a:rPr lang="zh-CN" altLang="en-US" sz="2400" dirty="0">
                <a:latin typeface="微软雅黑" pitchFamily="34" charset="-122"/>
                <a:ea typeface="微软雅黑" pitchFamily="34" charset="-122"/>
              </a:rPr>
              <a:t>小时的情况下，约需</a:t>
            </a:r>
            <a:r>
              <a:rPr lang="en-US" altLang="zh-CN" sz="2400" dirty="0">
                <a:latin typeface="微软雅黑" pitchFamily="34" charset="-122"/>
                <a:ea typeface="微软雅黑" pitchFamily="34" charset="-122"/>
              </a:rPr>
              <a:t>1.31</a:t>
            </a:r>
            <a:r>
              <a:rPr lang="zh-CN" altLang="en-US" sz="2400" dirty="0">
                <a:latin typeface="微软雅黑" pitchFamily="34" charset="-122"/>
                <a:ea typeface="微软雅黑" pitchFamily="34" charset="-122"/>
              </a:rPr>
              <a:t>周</a:t>
            </a:r>
          </a:p>
        </p:txBody>
      </p:sp>
      <p:graphicFrame>
        <p:nvGraphicFramePr>
          <p:cNvPr id="22" name="对象 21">
            <a:extLst>
              <a:ext uri="{FF2B5EF4-FFF2-40B4-BE49-F238E27FC236}">
                <a16:creationId xmlns:a16="http://schemas.microsoft.com/office/drawing/2014/main" id="{1DBF4994-5EEB-4490-87CC-7C34AF1B4E2C}"/>
              </a:ext>
            </a:extLst>
          </p:cNvPr>
          <p:cNvGraphicFramePr>
            <a:graphicFrameLocks noChangeAspect="1"/>
          </p:cNvGraphicFramePr>
          <p:nvPr>
            <p:extLst>
              <p:ext uri="{D42A27DB-BD31-4B8C-83A1-F6EECF244321}">
                <p14:modId xmlns:p14="http://schemas.microsoft.com/office/powerpoint/2010/main" val="252986769"/>
              </p:ext>
            </p:extLst>
          </p:nvPr>
        </p:nvGraphicFramePr>
        <p:xfrm>
          <a:off x="5267920" y="1947863"/>
          <a:ext cx="2184400" cy="392112"/>
        </p:xfrm>
        <a:graphic>
          <a:graphicData uri="http://schemas.openxmlformats.org/presentationml/2006/ole">
            <mc:AlternateContent xmlns:mc="http://schemas.openxmlformats.org/markup-compatibility/2006">
              <mc:Choice xmlns:v="urn:schemas-microsoft-com:vml" Requires="v">
                <p:oleObj name="Equation" r:id="rId8" imgW="1193760" imgH="215640" progId="Equation.DSMT4">
                  <p:embed/>
                </p:oleObj>
              </mc:Choice>
              <mc:Fallback>
                <p:oleObj name="Equation" r:id="rId8" imgW="1193760" imgH="215640" progId="Equation.DSMT4">
                  <p:embed/>
                  <p:pic>
                    <p:nvPicPr>
                      <p:cNvPr id="9" name="对象 8">
                        <a:extLst>
                          <a:ext uri="{FF2B5EF4-FFF2-40B4-BE49-F238E27FC236}">
                            <a16:creationId xmlns:a16="http://schemas.microsoft.com/office/drawing/2014/main" id="{E44BCD17-1542-48AB-8086-B5F4840F6905}"/>
                          </a:ext>
                        </a:extLst>
                      </p:cNvPr>
                      <p:cNvPicPr>
                        <a:picLocks noChangeAspect="1" noChangeArrowheads="1"/>
                      </p:cNvPicPr>
                      <p:nvPr/>
                    </p:nvPicPr>
                    <p:blipFill>
                      <a:blip r:embed="rId9"/>
                      <a:srcRect/>
                      <a:stretch>
                        <a:fillRect/>
                      </a:stretch>
                    </p:blipFill>
                    <p:spPr bwMode="auto">
                      <a:xfrm>
                        <a:off x="5267920" y="1947863"/>
                        <a:ext cx="2184400" cy="392112"/>
                      </a:xfrm>
                      <a:prstGeom prst="rect">
                        <a:avLst/>
                      </a:prstGeom>
                      <a:noFill/>
                    </p:spPr>
                  </p:pic>
                </p:oleObj>
              </mc:Fallback>
            </mc:AlternateContent>
          </a:graphicData>
        </a:graphic>
      </p:graphicFrame>
      <p:grpSp>
        <p:nvGrpSpPr>
          <p:cNvPr id="3" name="组合 2">
            <a:extLst>
              <a:ext uri="{FF2B5EF4-FFF2-40B4-BE49-F238E27FC236}">
                <a16:creationId xmlns:a16="http://schemas.microsoft.com/office/drawing/2014/main" id="{DFF0C761-EA48-42A1-8639-24892EE8456C}"/>
              </a:ext>
            </a:extLst>
          </p:cNvPr>
          <p:cNvGrpSpPr/>
          <p:nvPr/>
        </p:nvGrpSpPr>
        <p:grpSpPr>
          <a:xfrm>
            <a:off x="1043608" y="2564904"/>
            <a:ext cx="7776864" cy="553357"/>
            <a:chOff x="1043608" y="2564904"/>
            <a:chExt cx="7776864" cy="553357"/>
          </a:xfrm>
        </p:grpSpPr>
        <p:sp>
          <p:nvSpPr>
            <p:cNvPr id="14" name="Rectangle 3">
              <a:extLst>
                <a:ext uri="{FF2B5EF4-FFF2-40B4-BE49-F238E27FC236}">
                  <a16:creationId xmlns:a16="http://schemas.microsoft.com/office/drawing/2014/main" id="{4B88F13A-4A3F-45EE-B2C1-519D698BE913}"/>
                </a:ext>
              </a:extLst>
            </p:cNvPr>
            <p:cNvSpPr>
              <a:spLocks noChangeArrowheads="1"/>
            </p:cNvSpPr>
            <p:nvPr/>
          </p:nvSpPr>
          <p:spPr bwMode="auto">
            <a:xfrm>
              <a:off x="1043608" y="2564904"/>
              <a:ext cx="7776864"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latin typeface="微软雅黑" pitchFamily="34" charset="-122"/>
                  <a:ea typeface="微软雅黑" pitchFamily="34" charset="-122"/>
                </a:rPr>
                <a:t>于是可得服务强度</a:t>
              </a:r>
            </a:p>
          </p:txBody>
        </p:sp>
        <p:graphicFrame>
          <p:nvGraphicFramePr>
            <p:cNvPr id="23" name="对象 22">
              <a:extLst>
                <a:ext uri="{FF2B5EF4-FFF2-40B4-BE49-F238E27FC236}">
                  <a16:creationId xmlns:a16="http://schemas.microsoft.com/office/drawing/2014/main" id="{BBAC4FC4-A69B-4191-9BBA-8F50D9162743}"/>
                </a:ext>
              </a:extLst>
            </p:cNvPr>
            <p:cNvGraphicFramePr>
              <a:graphicFrameLocks noChangeAspect="1"/>
            </p:cNvGraphicFramePr>
            <p:nvPr>
              <p:extLst>
                <p:ext uri="{D42A27DB-BD31-4B8C-83A1-F6EECF244321}">
                  <p14:modId xmlns:p14="http://schemas.microsoft.com/office/powerpoint/2010/main" val="2687072876"/>
                </p:ext>
              </p:extLst>
            </p:nvPr>
          </p:nvGraphicFramePr>
          <p:xfrm>
            <a:off x="3635896" y="2708920"/>
            <a:ext cx="2135187" cy="369888"/>
          </p:xfrm>
          <a:graphic>
            <a:graphicData uri="http://schemas.openxmlformats.org/presentationml/2006/ole">
              <mc:AlternateContent xmlns:mc="http://schemas.openxmlformats.org/markup-compatibility/2006">
                <mc:Choice xmlns:v="urn:schemas-microsoft-com:vml" Requires="v">
                  <p:oleObj name="Equation" r:id="rId10" imgW="1168200" imgH="203040" progId="Equation.DSMT4">
                    <p:embed/>
                  </p:oleObj>
                </mc:Choice>
                <mc:Fallback>
                  <p:oleObj name="Equation" r:id="rId10" imgW="1168200" imgH="203040" progId="Equation.DSMT4">
                    <p:embed/>
                    <p:pic>
                      <p:nvPicPr>
                        <p:cNvPr id="18" name="对象 17">
                          <a:extLst>
                            <a:ext uri="{FF2B5EF4-FFF2-40B4-BE49-F238E27FC236}">
                              <a16:creationId xmlns:a16="http://schemas.microsoft.com/office/drawing/2014/main" id="{8163D499-5025-4C09-BA58-1E9626639A58}"/>
                            </a:ext>
                          </a:extLst>
                        </p:cNvPr>
                        <p:cNvPicPr>
                          <a:picLocks noChangeAspect="1" noChangeArrowheads="1"/>
                        </p:cNvPicPr>
                        <p:nvPr/>
                      </p:nvPicPr>
                      <p:blipFill>
                        <a:blip r:embed="rId11"/>
                        <a:srcRect/>
                        <a:stretch>
                          <a:fillRect/>
                        </a:stretch>
                      </p:blipFill>
                      <p:spPr bwMode="auto">
                        <a:xfrm>
                          <a:off x="3635896" y="2708920"/>
                          <a:ext cx="2135187" cy="369888"/>
                        </a:xfrm>
                        <a:prstGeom prst="rect">
                          <a:avLst/>
                        </a:prstGeom>
                        <a:noFill/>
                      </p:spPr>
                    </p:pic>
                  </p:oleObj>
                </mc:Fallback>
              </mc:AlternateContent>
            </a:graphicData>
          </a:graphic>
        </p:graphicFrame>
      </p:grpSp>
      <p:sp>
        <p:nvSpPr>
          <p:cNvPr id="7" name="页脚占位符 6">
            <a:extLst>
              <a:ext uri="{FF2B5EF4-FFF2-40B4-BE49-F238E27FC236}">
                <a16:creationId xmlns:a16="http://schemas.microsoft.com/office/drawing/2014/main" id="{AEAA6061-BCEF-4C33-8C9F-DE65C01F498B}"/>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40284160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Text Box 2"/>
          <p:cNvSpPr txBox="1">
            <a:spLocks noChangeArrowheads="1"/>
          </p:cNvSpPr>
          <p:nvPr/>
        </p:nvSpPr>
        <p:spPr bwMode="auto">
          <a:xfrm>
            <a:off x="360042" y="764704"/>
            <a:ext cx="76683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eaLnBrk="0" hangingPunct="0">
              <a:spcBef>
                <a:spcPct val="50000"/>
              </a:spcBef>
              <a:defRPr kumimoji="1" sz="4000">
                <a:solidFill>
                  <a:schemeClr val="tx1"/>
                </a:solidFill>
                <a:latin typeface="Times New Roman" pitchFamily="18" charset="0"/>
                <a:ea typeface="楷体_GB2312" pitchFamily="49" charset="-122"/>
              </a:defRPr>
            </a:lvl1pPr>
            <a:lvl2pPr marL="742950" indent="-285750" algn="ctr" eaLnBrk="0" hangingPunct="0">
              <a:spcBef>
                <a:spcPct val="50000"/>
              </a:spcBef>
              <a:defRPr kumimoji="1" sz="4000">
                <a:solidFill>
                  <a:schemeClr val="tx1"/>
                </a:solidFill>
                <a:latin typeface="Times New Roman" pitchFamily="18" charset="0"/>
                <a:ea typeface="楷体_GB2312" pitchFamily="49" charset="-122"/>
              </a:defRPr>
            </a:lvl2pPr>
            <a:lvl3pPr marL="1143000" indent="-228600" algn="ctr" eaLnBrk="0" hangingPunct="0">
              <a:spcBef>
                <a:spcPct val="50000"/>
              </a:spcBef>
              <a:defRPr kumimoji="1" sz="4000">
                <a:solidFill>
                  <a:schemeClr val="tx1"/>
                </a:solidFill>
                <a:latin typeface="Times New Roman" pitchFamily="18" charset="0"/>
                <a:ea typeface="楷体_GB2312" pitchFamily="49" charset="-122"/>
              </a:defRPr>
            </a:lvl3pPr>
            <a:lvl4pPr marL="1600200" indent="-228600" algn="ctr" eaLnBrk="0" hangingPunct="0">
              <a:spcBef>
                <a:spcPct val="50000"/>
              </a:spcBef>
              <a:defRPr kumimoji="1" sz="4000">
                <a:solidFill>
                  <a:schemeClr val="tx1"/>
                </a:solidFill>
                <a:latin typeface="Times New Roman" pitchFamily="18" charset="0"/>
                <a:ea typeface="楷体_GB2312" pitchFamily="49" charset="-122"/>
              </a:defRPr>
            </a:lvl4pPr>
            <a:lvl5pPr marL="2057400" indent="-228600" algn="ctr" eaLnBrk="0" hangingPunct="0">
              <a:spcBef>
                <a:spcPct val="50000"/>
              </a:spcBef>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第五节   多服务台的排队模型</a:t>
            </a:r>
          </a:p>
        </p:txBody>
      </p:sp>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11B76697-BA34-49BA-9A90-407093B80805}" type="datetime1">
              <a:rPr lang="zh-CN" altLang="en-US" smtClean="0"/>
              <a:t>2022/11/23</a:t>
            </a:fld>
            <a:endParaRPr lang="zh-CN" altLang="en-US"/>
          </a:p>
        </p:txBody>
      </p:sp>
      <p:grpSp>
        <p:nvGrpSpPr>
          <p:cNvPr id="3" name="组合 2">
            <a:extLst>
              <a:ext uri="{FF2B5EF4-FFF2-40B4-BE49-F238E27FC236}">
                <a16:creationId xmlns:a16="http://schemas.microsoft.com/office/drawing/2014/main" id="{44DC4C14-E6BC-4608-8A6A-0A8EC0540BF1}"/>
              </a:ext>
            </a:extLst>
          </p:cNvPr>
          <p:cNvGrpSpPr/>
          <p:nvPr/>
        </p:nvGrpSpPr>
        <p:grpSpPr>
          <a:xfrm>
            <a:off x="263576" y="3687415"/>
            <a:ext cx="5316537" cy="461665"/>
            <a:chOff x="263576" y="1599183"/>
            <a:chExt cx="5316537" cy="461665"/>
          </a:xfrm>
        </p:grpSpPr>
        <p:sp>
          <p:nvSpPr>
            <p:cNvPr id="6" name="Rectangle 5">
              <a:extLst>
                <a:ext uri="{FF2B5EF4-FFF2-40B4-BE49-F238E27FC236}">
                  <a16:creationId xmlns:a16="http://schemas.microsoft.com/office/drawing/2014/main" id="{3E7BEC1B-88F1-4645-8BB3-A664AAD5D2AC}"/>
                </a:ext>
              </a:extLst>
            </p:cNvPr>
            <p:cNvSpPr>
              <a:spLocks noChangeArrowheads="1"/>
            </p:cNvSpPr>
            <p:nvPr/>
          </p:nvSpPr>
          <p:spPr bwMode="auto">
            <a:xfrm>
              <a:off x="263576" y="1599183"/>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一、标准型</a:t>
              </a:r>
            </a:p>
          </p:txBody>
        </p:sp>
        <p:graphicFrame>
          <p:nvGraphicFramePr>
            <p:cNvPr id="12" name="对象 11">
              <a:extLst>
                <a:ext uri="{FF2B5EF4-FFF2-40B4-BE49-F238E27FC236}">
                  <a16:creationId xmlns:a16="http://schemas.microsoft.com/office/drawing/2014/main" id="{77F735B5-B534-43BF-B46E-A41239B84DDC}"/>
                </a:ext>
              </a:extLst>
            </p:cNvPr>
            <p:cNvGraphicFramePr>
              <a:graphicFrameLocks noChangeAspect="1"/>
            </p:cNvGraphicFramePr>
            <p:nvPr>
              <p:extLst>
                <p:ext uri="{D42A27DB-BD31-4B8C-83A1-F6EECF244321}">
                  <p14:modId xmlns:p14="http://schemas.microsoft.com/office/powerpoint/2010/main" val="3359493606"/>
                </p:ext>
              </p:extLst>
            </p:nvPr>
          </p:nvGraphicFramePr>
          <p:xfrm>
            <a:off x="1897063" y="1655093"/>
            <a:ext cx="1139825" cy="323850"/>
          </p:xfrm>
          <a:graphic>
            <a:graphicData uri="http://schemas.openxmlformats.org/presentationml/2006/ole">
              <mc:AlternateContent xmlns:mc="http://schemas.openxmlformats.org/markup-compatibility/2006">
                <mc:Choice xmlns:v="urn:schemas-microsoft-com:vml" Requires="v">
                  <p:oleObj name="Equation" r:id="rId2" imgW="622080" imgH="177480" progId="Equation.DSMT4">
                    <p:embed/>
                  </p:oleObj>
                </mc:Choice>
                <mc:Fallback>
                  <p:oleObj name="Equation" r:id="rId2" imgW="622080" imgH="177480" progId="Equation.DSMT4">
                    <p:embed/>
                    <p:pic>
                      <p:nvPicPr>
                        <p:cNvPr id="12" name="对象 11">
                          <a:extLst>
                            <a:ext uri="{FF2B5EF4-FFF2-40B4-BE49-F238E27FC236}">
                              <a16:creationId xmlns:a16="http://schemas.microsoft.com/office/drawing/2014/main" id="{77F735B5-B534-43BF-B46E-A41239B84DDC}"/>
                            </a:ext>
                          </a:extLst>
                        </p:cNvPr>
                        <p:cNvPicPr>
                          <a:picLocks noChangeAspect="1" noChangeArrowheads="1"/>
                        </p:cNvPicPr>
                        <p:nvPr/>
                      </p:nvPicPr>
                      <p:blipFill>
                        <a:blip r:embed="rId3"/>
                        <a:srcRect/>
                        <a:stretch>
                          <a:fillRect/>
                        </a:stretch>
                      </p:blipFill>
                      <p:spPr bwMode="auto">
                        <a:xfrm>
                          <a:off x="1897063" y="1655093"/>
                          <a:ext cx="1139825" cy="323850"/>
                        </a:xfrm>
                        <a:prstGeom prst="rect">
                          <a:avLst/>
                        </a:prstGeom>
                        <a:noFill/>
                      </p:spPr>
                    </p:pic>
                  </p:oleObj>
                </mc:Fallback>
              </mc:AlternateContent>
            </a:graphicData>
          </a:graphic>
        </p:graphicFrame>
      </p:grpSp>
      <p:grpSp>
        <p:nvGrpSpPr>
          <p:cNvPr id="7" name="组合 6">
            <a:extLst>
              <a:ext uri="{FF2B5EF4-FFF2-40B4-BE49-F238E27FC236}">
                <a16:creationId xmlns:a16="http://schemas.microsoft.com/office/drawing/2014/main" id="{9D4DF390-0888-4FA5-A9AE-ED56BD180BCB}"/>
              </a:ext>
            </a:extLst>
          </p:cNvPr>
          <p:cNvGrpSpPr/>
          <p:nvPr/>
        </p:nvGrpSpPr>
        <p:grpSpPr>
          <a:xfrm>
            <a:off x="683568" y="1988840"/>
            <a:ext cx="8280920" cy="514949"/>
            <a:chOff x="683568" y="1340768"/>
            <a:chExt cx="8280920" cy="514949"/>
          </a:xfrm>
        </p:grpSpPr>
        <p:sp>
          <p:nvSpPr>
            <p:cNvPr id="13" name="Rectangle 3">
              <a:extLst>
                <a:ext uri="{FF2B5EF4-FFF2-40B4-BE49-F238E27FC236}">
                  <a16:creationId xmlns:a16="http://schemas.microsoft.com/office/drawing/2014/main" id="{550BCE09-7FEC-4184-939D-7A2EA323C36A}"/>
                </a:ext>
              </a:extLst>
            </p:cNvPr>
            <p:cNvSpPr>
              <a:spLocks noChangeArrowheads="1"/>
            </p:cNvSpPr>
            <p:nvPr/>
          </p:nvSpPr>
          <p:spPr bwMode="auto">
            <a:xfrm>
              <a:off x="683568" y="1340768"/>
              <a:ext cx="8280920"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342900" indent="-342900">
                <a:lnSpc>
                  <a:spcPct val="140000"/>
                </a:lnSpc>
                <a:buClr>
                  <a:srgbClr val="0000FF"/>
                </a:buClr>
                <a:buFont typeface="Wingdings" panose="05000000000000000000" pitchFamily="2" charset="2"/>
                <a:buChar char="Ø"/>
              </a:pPr>
              <a:r>
                <a:rPr lang="en-US" altLang="zh-CN" sz="2200" dirty="0">
                  <a:solidFill>
                    <a:srgbClr val="0000FF"/>
                  </a:solidFill>
                  <a:latin typeface="微软雅黑" pitchFamily="34" charset="-122"/>
                  <a:ea typeface="微软雅黑" pitchFamily="34" charset="-122"/>
                </a:rPr>
                <a:t> </a:t>
              </a:r>
              <a:r>
                <a:rPr lang="zh-CN" altLang="en-US" sz="2200" dirty="0">
                  <a:solidFill>
                    <a:srgbClr val="0000FF"/>
                  </a:solidFill>
                  <a:latin typeface="微软雅黑" pitchFamily="34" charset="-122"/>
                  <a:ea typeface="微软雅黑" pitchFamily="34" charset="-122"/>
                </a:rPr>
                <a:t>标准型</a:t>
              </a:r>
              <a:r>
                <a:rPr lang="zh-CN" altLang="en-US" sz="2200" dirty="0">
                  <a:latin typeface="微软雅黑" pitchFamily="34" charset="-122"/>
                  <a:ea typeface="微软雅黑" pitchFamily="34" charset="-122"/>
                </a:rPr>
                <a:t> ：</a:t>
              </a:r>
            </a:p>
          </p:txBody>
        </p:sp>
        <p:graphicFrame>
          <p:nvGraphicFramePr>
            <p:cNvPr id="18" name="对象 17">
              <a:extLst>
                <a:ext uri="{FF2B5EF4-FFF2-40B4-BE49-F238E27FC236}">
                  <a16:creationId xmlns:a16="http://schemas.microsoft.com/office/drawing/2014/main" id="{337D53C6-78A9-40A9-8133-8A67B26BBEB7}"/>
                </a:ext>
              </a:extLst>
            </p:cNvPr>
            <p:cNvGraphicFramePr>
              <a:graphicFrameLocks noChangeAspect="1"/>
            </p:cNvGraphicFramePr>
            <p:nvPr>
              <p:extLst>
                <p:ext uri="{D42A27DB-BD31-4B8C-83A1-F6EECF244321}">
                  <p14:modId xmlns:p14="http://schemas.microsoft.com/office/powerpoint/2010/main" val="4191615109"/>
                </p:ext>
              </p:extLst>
            </p:nvPr>
          </p:nvGraphicFramePr>
          <p:xfrm>
            <a:off x="2328863" y="1492250"/>
            <a:ext cx="1138237" cy="323850"/>
          </p:xfrm>
          <a:graphic>
            <a:graphicData uri="http://schemas.openxmlformats.org/presentationml/2006/ole">
              <mc:AlternateContent xmlns:mc="http://schemas.openxmlformats.org/markup-compatibility/2006">
                <mc:Choice xmlns:v="urn:schemas-microsoft-com:vml" Requires="v">
                  <p:oleObj name="Equation" r:id="rId4" imgW="622080" imgH="177480" progId="Equation.DSMT4">
                    <p:embed/>
                  </p:oleObj>
                </mc:Choice>
                <mc:Fallback>
                  <p:oleObj name="Equation" r:id="rId4" imgW="622080" imgH="177480" progId="Equation.DSMT4">
                    <p:embed/>
                    <p:pic>
                      <p:nvPicPr>
                        <p:cNvPr id="18" name="对象 17">
                          <a:extLst>
                            <a:ext uri="{FF2B5EF4-FFF2-40B4-BE49-F238E27FC236}">
                              <a16:creationId xmlns:a16="http://schemas.microsoft.com/office/drawing/2014/main" id="{337D53C6-78A9-40A9-8133-8A67B26BBEB7}"/>
                            </a:ext>
                          </a:extLst>
                        </p:cNvPr>
                        <p:cNvPicPr>
                          <a:picLocks noChangeAspect="1" noChangeArrowheads="1"/>
                        </p:cNvPicPr>
                        <p:nvPr/>
                      </p:nvPicPr>
                      <p:blipFill>
                        <a:blip r:embed="rId5"/>
                        <a:srcRect/>
                        <a:stretch>
                          <a:fillRect/>
                        </a:stretch>
                      </p:blipFill>
                      <p:spPr bwMode="auto">
                        <a:xfrm>
                          <a:off x="2328863" y="1492250"/>
                          <a:ext cx="1138237" cy="323850"/>
                        </a:xfrm>
                        <a:prstGeom prst="rect">
                          <a:avLst/>
                        </a:prstGeom>
                        <a:noFill/>
                      </p:spPr>
                    </p:pic>
                  </p:oleObj>
                </mc:Fallback>
              </mc:AlternateContent>
            </a:graphicData>
          </a:graphic>
        </p:graphicFrame>
      </p:grpSp>
      <p:grpSp>
        <p:nvGrpSpPr>
          <p:cNvPr id="19" name="组合 18">
            <a:extLst>
              <a:ext uri="{FF2B5EF4-FFF2-40B4-BE49-F238E27FC236}">
                <a16:creationId xmlns:a16="http://schemas.microsoft.com/office/drawing/2014/main" id="{E44C986A-EFBF-46B1-9611-659C81321B55}"/>
              </a:ext>
            </a:extLst>
          </p:cNvPr>
          <p:cNvGrpSpPr/>
          <p:nvPr/>
        </p:nvGrpSpPr>
        <p:grpSpPr>
          <a:xfrm>
            <a:off x="683568" y="2482003"/>
            <a:ext cx="8280920" cy="514949"/>
            <a:chOff x="683568" y="1833931"/>
            <a:chExt cx="8280920" cy="514949"/>
          </a:xfrm>
        </p:grpSpPr>
        <p:sp>
          <p:nvSpPr>
            <p:cNvPr id="14" name="Rectangle 3">
              <a:extLst>
                <a:ext uri="{FF2B5EF4-FFF2-40B4-BE49-F238E27FC236}">
                  <a16:creationId xmlns:a16="http://schemas.microsoft.com/office/drawing/2014/main" id="{D40DC668-10CC-436A-AE47-97DEB124B6A4}"/>
                </a:ext>
              </a:extLst>
            </p:cNvPr>
            <p:cNvSpPr>
              <a:spLocks noChangeArrowheads="1"/>
            </p:cNvSpPr>
            <p:nvPr/>
          </p:nvSpPr>
          <p:spPr bwMode="auto">
            <a:xfrm>
              <a:off x="683568" y="1833931"/>
              <a:ext cx="8280920"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342900" indent="-342900">
                <a:lnSpc>
                  <a:spcPct val="140000"/>
                </a:lnSpc>
                <a:buClr>
                  <a:srgbClr val="0000FF"/>
                </a:buClr>
                <a:buFont typeface="Wingdings" panose="05000000000000000000" pitchFamily="2" charset="2"/>
                <a:buChar char="Ø"/>
              </a:pPr>
              <a:r>
                <a:rPr lang="en-US" altLang="zh-CN" sz="2200" dirty="0">
                  <a:solidFill>
                    <a:srgbClr val="0000FF"/>
                  </a:solidFill>
                  <a:latin typeface="微软雅黑" pitchFamily="34" charset="-122"/>
                  <a:ea typeface="微软雅黑" pitchFamily="34" charset="-122"/>
                </a:rPr>
                <a:t> </a:t>
              </a:r>
              <a:r>
                <a:rPr lang="zh-CN" altLang="en-US" sz="2200" dirty="0">
                  <a:solidFill>
                    <a:srgbClr val="0000FF"/>
                  </a:solidFill>
                  <a:latin typeface="微软雅黑" pitchFamily="34" charset="-122"/>
                  <a:ea typeface="微软雅黑" pitchFamily="34" charset="-122"/>
                </a:rPr>
                <a:t>系统容量有限</a:t>
              </a:r>
              <a:r>
                <a:rPr lang="en-US" altLang="zh-CN" sz="2200" dirty="0">
                  <a:latin typeface="微软雅黑" pitchFamily="34" charset="-122"/>
                  <a:ea typeface="微软雅黑" pitchFamily="34" charset="-122"/>
                </a:rPr>
                <a:t> </a:t>
              </a:r>
              <a:r>
                <a:rPr lang="zh-CN" altLang="en-US" sz="2200" dirty="0">
                  <a:latin typeface="微软雅黑" pitchFamily="34" charset="-122"/>
                  <a:ea typeface="微软雅黑" pitchFamily="34" charset="-122"/>
                </a:rPr>
                <a:t>：</a:t>
              </a:r>
            </a:p>
          </p:txBody>
        </p:sp>
        <p:graphicFrame>
          <p:nvGraphicFramePr>
            <p:cNvPr id="20" name="对象 19">
              <a:extLst>
                <a:ext uri="{FF2B5EF4-FFF2-40B4-BE49-F238E27FC236}">
                  <a16:creationId xmlns:a16="http://schemas.microsoft.com/office/drawing/2014/main" id="{08197B10-8E74-4C3B-9630-5DA249EAF8D8}"/>
                </a:ext>
              </a:extLst>
            </p:cNvPr>
            <p:cNvGraphicFramePr>
              <a:graphicFrameLocks noChangeAspect="1"/>
            </p:cNvGraphicFramePr>
            <p:nvPr>
              <p:extLst>
                <p:ext uri="{D42A27DB-BD31-4B8C-83A1-F6EECF244321}">
                  <p14:modId xmlns:p14="http://schemas.microsoft.com/office/powerpoint/2010/main" val="1894355901"/>
                </p:ext>
              </p:extLst>
            </p:nvPr>
          </p:nvGraphicFramePr>
          <p:xfrm>
            <a:off x="3148013" y="1985963"/>
            <a:ext cx="1952625" cy="323850"/>
          </p:xfrm>
          <a:graphic>
            <a:graphicData uri="http://schemas.openxmlformats.org/presentationml/2006/ole">
              <mc:AlternateContent xmlns:mc="http://schemas.openxmlformats.org/markup-compatibility/2006">
                <mc:Choice xmlns:v="urn:schemas-microsoft-com:vml" Requires="v">
                  <p:oleObj name="Equation" r:id="rId6" imgW="1066680" imgH="177480" progId="Equation.DSMT4">
                    <p:embed/>
                  </p:oleObj>
                </mc:Choice>
                <mc:Fallback>
                  <p:oleObj name="Equation" r:id="rId6" imgW="1066680" imgH="177480" progId="Equation.DSMT4">
                    <p:embed/>
                    <p:pic>
                      <p:nvPicPr>
                        <p:cNvPr id="20" name="对象 19">
                          <a:extLst>
                            <a:ext uri="{FF2B5EF4-FFF2-40B4-BE49-F238E27FC236}">
                              <a16:creationId xmlns:a16="http://schemas.microsoft.com/office/drawing/2014/main" id="{08197B10-8E74-4C3B-9630-5DA249EAF8D8}"/>
                            </a:ext>
                          </a:extLst>
                        </p:cNvPr>
                        <p:cNvPicPr>
                          <a:picLocks noChangeAspect="1" noChangeArrowheads="1"/>
                        </p:cNvPicPr>
                        <p:nvPr/>
                      </p:nvPicPr>
                      <p:blipFill>
                        <a:blip r:embed="rId7"/>
                        <a:srcRect/>
                        <a:stretch>
                          <a:fillRect/>
                        </a:stretch>
                      </p:blipFill>
                      <p:spPr bwMode="auto">
                        <a:xfrm>
                          <a:off x="3148013" y="1985963"/>
                          <a:ext cx="1952625" cy="323850"/>
                        </a:xfrm>
                        <a:prstGeom prst="rect">
                          <a:avLst/>
                        </a:prstGeom>
                        <a:noFill/>
                      </p:spPr>
                    </p:pic>
                  </p:oleObj>
                </mc:Fallback>
              </mc:AlternateContent>
            </a:graphicData>
          </a:graphic>
        </p:graphicFrame>
      </p:grpSp>
      <p:grpSp>
        <p:nvGrpSpPr>
          <p:cNvPr id="23" name="组合 22">
            <a:extLst>
              <a:ext uri="{FF2B5EF4-FFF2-40B4-BE49-F238E27FC236}">
                <a16:creationId xmlns:a16="http://schemas.microsoft.com/office/drawing/2014/main" id="{2FE2D9B4-FC3E-462F-9036-6A4602B0E1F5}"/>
              </a:ext>
            </a:extLst>
          </p:cNvPr>
          <p:cNvGrpSpPr/>
          <p:nvPr/>
        </p:nvGrpSpPr>
        <p:grpSpPr>
          <a:xfrm>
            <a:off x="683568" y="3058067"/>
            <a:ext cx="8280920" cy="514949"/>
            <a:chOff x="683568" y="2409995"/>
            <a:chExt cx="8280920" cy="514949"/>
          </a:xfrm>
        </p:grpSpPr>
        <p:sp>
          <p:nvSpPr>
            <p:cNvPr id="15" name="Rectangle 3">
              <a:extLst>
                <a:ext uri="{FF2B5EF4-FFF2-40B4-BE49-F238E27FC236}">
                  <a16:creationId xmlns:a16="http://schemas.microsoft.com/office/drawing/2014/main" id="{FF0F2118-C090-4037-A768-7E895E76C684}"/>
                </a:ext>
              </a:extLst>
            </p:cNvPr>
            <p:cNvSpPr>
              <a:spLocks noChangeArrowheads="1"/>
            </p:cNvSpPr>
            <p:nvPr/>
          </p:nvSpPr>
          <p:spPr bwMode="auto">
            <a:xfrm>
              <a:off x="683568" y="2409995"/>
              <a:ext cx="8280920"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342900" indent="-342900">
                <a:lnSpc>
                  <a:spcPct val="140000"/>
                </a:lnSpc>
                <a:buClr>
                  <a:srgbClr val="0000FF"/>
                </a:buClr>
                <a:buFont typeface="Wingdings" panose="05000000000000000000" pitchFamily="2" charset="2"/>
                <a:buChar char="Ø"/>
              </a:pPr>
              <a:r>
                <a:rPr lang="en-US" altLang="zh-CN" sz="2200" dirty="0">
                  <a:solidFill>
                    <a:srgbClr val="0000FF"/>
                  </a:solidFill>
                  <a:latin typeface="微软雅黑" pitchFamily="34" charset="-122"/>
                  <a:ea typeface="微软雅黑" pitchFamily="34" charset="-122"/>
                </a:rPr>
                <a:t> </a:t>
              </a:r>
              <a:r>
                <a:rPr lang="zh-CN" altLang="en-US" sz="2200" dirty="0">
                  <a:solidFill>
                    <a:srgbClr val="0000FF"/>
                  </a:solidFill>
                  <a:latin typeface="微软雅黑" pitchFamily="34" charset="-122"/>
                  <a:ea typeface="微软雅黑" pitchFamily="34" charset="-122"/>
                </a:rPr>
                <a:t>顾客源有限</a:t>
              </a:r>
              <a:r>
                <a:rPr lang="zh-CN" altLang="en-US" sz="2200" dirty="0">
                  <a:latin typeface="微软雅黑" pitchFamily="34" charset="-122"/>
                  <a:ea typeface="微软雅黑" pitchFamily="34" charset="-122"/>
                </a:rPr>
                <a:t> ：</a:t>
              </a:r>
            </a:p>
          </p:txBody>
        </p:sp>
        <p:graphicFrame>
          <p:nvGraphicFramePr>
            <p:cNvPr id="24" name="对象 23">
              <a:extLst>
                <a:ext uri="{FF2B5EF4-FFF2-40B4-BE49-F238E27FC236}">
                  <a16:creationId xmlns:a16="http://schemas.microsoft.com/office/drawing/2014/main" id="{DE4B8948-EE55-4B58-957B-C45E6CA0BF3D}"/>
                </a:ext>
              </a:extLst>
            </p:cNvPr>
            <p:cNvGraphicFramePr>
              <a:graphicFrameLocks noChangeAspect="1"/>
            </p:cNvGraphicFramePr>
            <p:nvPr>
              <p:extLst>
                <p:ext uri="{D42A27DB-BD31-4B8C-83A1-F6EECF244321}">
                  <p14:modId xmlns:p14="http://schemas.microsoft.com/office/powerpoint/2010/main" val="2500877034"/>
                </p:ext>
              </p:extLst>
            </p:nvPr>
          </p:nvGraphicFramePr>
          <p:xfrm>
            <a:off x="2905125" y="2565400"/>
            <a:ext cx="1906588" cy="323850"/>
          </p:xfrm>
          <a:graphic>
            <a:graphicData uri="http://schemas.openxmlformats.org/presentationml/2006/ole">
              <mc:AlternateContent xmlns:mc="http://schemas.openxmlformats.org/markup-compatibility/2006">
                <mc:Choice xmlns:v="urn:schemas-microsoft-com:vml" Requires="v">
                  <p:oleObj name="Equation" r:id="rId8" imgW="1041120" imgH="177480" progId="Equation.DSMT4">
                    <p:embed/>
                  </p:oleObj>
                </mc:Choice>
                <mc:Fallback>
                  <p:oleObj name="Equation" r:id="rId8" imgW="1041120" imgH="177480" progId="Equation.DSMT4">
                    <p:embed/>
                    <p:pic>
                      <p:nvPicPr>
                        <p:cNvPr id="24" name="对象 23">
                          <a:extLst>
                            <a:ext uri="{FF2B5EF4-FFF2-40B4-BE49-F238E27FC236}">
                              <a16:creationId xmlns:a16="http://schemas.microsoft.com/office/drawing/2014/main" id="{DE4B8948-EE55-4B58-957B-C45E6CA0BF3D}"/>
                            </a:ext>
                          </a:extLst>
                        </p:cNvPr>
                        <p:cNvPicPr>
                          <a:picLocks noChangeAspect="1" noChangeArrowheads="1"/>
                        </p:cNvPicPr>
                        <p:nvPr/>
                      </p:nvPicPr>
                      <p:blipFill>
                        <a:blip r:embed="rId9"/>
                        <a:srcRect/>
                        <a:stretch>
                          <a:fillRect/>
                        </a:stretch>
                      </p:blipFill>
                      <p:spPr bwMode="auto">
                        <a:xfrm>
                          <a:off x="2905125" y="2565400"/>
                          <a:ext cx="1906588" cy="323850"/>
                        </a:xfrm>
                        <a:prstGeom prst="rect">
                          <a:avLst/>
                        </a:prstGeom>
                        <a:noFill/>
                      </p:spPr>
                    </p:pic>
                  </p:oleObj>
                </mc:Fallback>
              </mc:AlternateContent>
            </a:graphicData>
          </a:graphic>
        </p:graphicFrame>
      </p:grpSp>
      <p:sp>
        <p:nvSpPr>
          <p:cNvPr id="16" name="Rectangle 3">
            <a:extLst>
              <a:ext uri="{FF2B5EF4-FFF2-40B4-BE49-F238E27FC236}">
                <a16:creationId xmlns:a16="http://schemas.microsoft.com/office/drawing/2014/main" id="{6F2A064E-5013-49AE-985C-B4B8F2C06523}"/>
              </a:ext>
            </a:extLst>
          </p:cNvPr>
          <p:cNvSpPr>
            <a:spLocks noChangeArrowheads="1"/>
          </p:cNvSpPr>
          <p:nvPr/>
        </p:nvSpPr>
        <p:spPr bwMode="auto">
          <a:xfrm>
            <a:off x="683568" y="1401883"/>
            <a:ext cx="828092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buClr>
                <a:srgbClr val="0000FF"/>
              </a:buClr>
            </a:pPr>
            <a:r>
              <a:rPr lang="en-US" altLang="zh-CN" sz="2400" dirty="0">
                <a:latin typeface="微软雅黑" pitchFamily="34" charset="-122"/>
                <a:ea typeface="微软雅黑" pitchFamily="34" charset="-122"/>
              </a:rPr>
              <a:t>c</a:t>
            </a:r>
            <a:r>
              <a:rPr lang="zh-CN" altLang="en-US" sz="2400" dirty="0">
                <a:latin typeface="微软雅黑" pitchFamily="34" charset="-122"/>
                <a:ea typeface="微软雅黑" pitchFamily="34" charset="-122"/>
              </a:rPr>
              <a:t> 个服务台并联的排队模型通常有如下三种形式：</a:t>
            </a:r>
          </a:p>
        </p:txBody>
      </p:sp>
      <p:grpSp>
        <p:nvGrpSpPr>
          <p:cNvPr id="8" name="组合 7">
            <a:extLst>
              <a:ext uri="{FF2B5EF4-FFF2-40B4-BE49-F238E27FC236}">
                <a16:creationId xmlns:a16="http://schemas.microsoft.com/office/drawing/2014/main" id="{5644595D-F3C3-493C-9195-718024304357}"/>
              </a:ext>
            </a:extLst>
          </p:cNvPr>
          <p:cNvGrpSpPr/>
          <p:nvPr/>
        </p:nvGrpSpPr>
        <p:grpSpPr>
          <a:xfrm>
            <a:off x="683569" y="4276778"/>
            <a:ext cx="8280920" cy="2104550"/>
            <a:chOff x="683569" y="4276778"/>
            <a:chExt cx="8280920" cy="2104550"/>
          </a:xfrm>
        </p:grpSpPr>
        <p:sp>
          <p:nvSpPr>
            <p:cNvPr id="9" name="Rectangle 3">
              <a:extLst>
                <a:ext uri="{FF2B5EF4-FFF2-40B4-BE49-F238E27FC236}">
                  <a16:creationId xmlns:a16="http://schemas.microsoft.com/office/drawing/2014/main" id="{B8DBF894-BEF5-40CF-B297-6A6D69DAC938}"/>
                </a:ext>
              </a:extLst>
            </p:cNvPr>
            <p:cNvSpPr>
              <a:spLocks noChangeArrowheads="1"/>
            </p:cNvSpPr>
            <p:nvPr/>
          </p:nvSpPr>
          <p:spPr bwMode="auto">
            <a:xfrm>
              <a:off x="683569" y="4276778"/>
              <a:ext cx="8280920" cy="210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latin typeface="微软雅黑" pitchFamily="34" charset="-122"/>
                  <a:ea typeface="微软雅黑" pitchFamily="34" charset="-122"/>
                </a:rPr>
                <a:t>系统的顾客流为泊松流，平均到达率为 </a:t>
              </a:r>
              <a:r>
                <a:rPr lang="el-GR" altLang="zh-CN" sz="2400" dirty="0">
                  <a:latin typeface="微软雅黑" pitchFamily="34" charset="-122"/>
                  <a:ea typeface="微软雅黑" pitchFamily="34" charset="-122"/>
                </a:rPr>
                <a:t>λ</a:t>
              </a:r>
              <a:r>
                <a:rPr lang="zh-CN" altLang="en-US" sz="2400" dirty="0">
                  <a:latin typeface="微软雅黑" pitchFamily="34" charset="-122"/>
                  <a:ea typeface="微软雅黑" pitchFamily="34" charset="-122"/>
                </a:rPr>
                <a:t>，各服务台相互独立，单个服务台的服务时间服从参数为 </a:t>
              </a:r>
              <a:r>
                <a:rPr lang="el-GR" altLang="zh-CN" sz="2400" dirty="0">
                  <a:latin typeface="微软雅黑" pitchFamily="34" charset="-122"/>
                  <a:ea typeface="微软雅黑" pitchFamily="34" charset="-122"/>
                </a:rPr>
                <a:t>μ</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的负指数分布，整个系统的平均服务率为</a:t>
              </a:r>
              <a:r>
                <a:rPr lang="en-US" altLang="zh-CN" sz="2400" dirty="0">
                  <a:latin typeface="微软雅黑" pitchFamily="34" charset="-122"/>
                  <a:ea typeface="微软雅黑" pitchFamily="34" charset="-122"/>
                </a:rPr>
                <a:t>c</a:t>
              </a:r>
              <a:r>
                <a:rPr lang="el-GR" altLang="zh-CN" sz="2400" dirty="0">
                  <a:latin typeface="微软雅黑" pitchFamily="34" charset="-122"/>
                  <a:ea typeface="微软雅黑" pitchFamily="34" charset="-122"/>
                </a:rPr>
                <a:t>μ</a:t>
              </a:r>
              <a:r>
                <a:rPr lang="zh-CN" altLang="en-US" sz="2400" dirty="0">
                  <a:latin typeface="微软雅黑" pitchFamily="34" charset="-122"/>
                  <a:ea typeface="微软雅黑" pitchFamily="34" charset="-122"/>
                </a:rPr>
                <a:t>。系统的服务强度          ，当      时，系统才能达到稳定状态，不会出现无限长队列的情况。</a:t>
              </a:r>
            </a:p>
          </p:txBody>
        </p:sp>
        <p:graphicFrame>
          <p:nvGraphicFramePr>
            <p:cNvPr id="10" name="对象 9">
              <a:extLst>
                <a:ext uri="{FF2B5EF4-FFF2-40B4-BE49-F238E27FC236}">
                  <a16:creationId xmlns:a16="http://schemas.microsoft.com/office/drawing/2014/main" id="{F0C8DD23-6B8E-492E-BEC5-C44D6424E794}"/>
                </a:ext>
              </a:extLst>
            </p:cNvPr>
            <p:cNvGraphicFramePr>
              <a:graphicFrameLocks noChangeAspect="1"/>
            </p:cNvGraphicFramePr>
            <p:nvPr>
              <p:extLst>
                <p:ext uri="{D42A27DB-BD31-4B8C-83A1-F6EECF244321}">
                  <p14:modId xmlns:p14="http://schemas.microsoft.com/office/powerpoint/2010/main" val="3988460362"/>
                </p:ext>
              </p:extLst>
            </p:nvPr>
          </p:nvGraphicFramePr>
          <p:xfrm>
            <a:off x="6588224" y="5238423"/>
            <a:ext cx="904875" cy="762000"/>
          </p:xfrm>
          <a:graphic>
            <a:graphicData uri="http://schemas.openxmlformats.org/presentationml/2006/ole">
              <mc:AlternateContent xmlns:mc="http://schemas.openxmlformats.org/markup-compatibility/2006">
                <mc:Choice xmlns:v="urn:schemas-microsoft-com:vml" Requires="v">
                  <p:oleObj name="Equation" r:id="rId10" imgW="495000" imgH="419040" progId="Equation.DSMT4">
                    <p:embed/>
                  </p:oleObj>
                </mc:Choice>
                <mc:Fallback>
                  <p:oleObj name="Equation" r:id="rId10" imgW="495000" imgH="419040" progId="Equation.DSMT4">
                    <p:embed/>
                    <p:pic>
                      <p:nvPicPr>
                        <p:cNvPr id="10" name="对象 9">
                          <a:extLst>
                            <a:ext uri="{FF2B5EF4-FFF2-40B4-BE49-F238E27FC236}">
                              <a16:creationId xmlns:a16="http://schemas.microsoft.com/office/drawing/2014/main" id="{F0C8DD23-6B8E-492E-BEC5-C44D6424E794}"/>
                            </a:ext>
                          </a:extLst>
                        </p:cNvPr>
                        <p:cNvPicPr>
                          <a:picLocks noChangeAspect="1" noChangeArrowheads="1"/>
                        </p:cNvPicPr>
                        <p:nvPr/>
                      </p:nvPicPr>
                      <p:blipFill>
                        <a:blip r:embed="rId11"/>
                        <a:srcRect/>
                        <a:stretch>
                          <a:fillRect/>
                        </a:stretch>
                      </p:blipFill>
                      <p:spPr bwMode="auto">
                        <a:xfrm>
                          <a:off x="6588224" y="5238423"/>
                          <a:ext cx="904875" cy="762000"/>
                        </a:xfrm>
                        <a:prstGeom prst="rect">
                          <a:avLst/>
                        </a:prstGeom>
                        <a:noFill/>
                      </p:spPr>
                    </p:pic>
                  </p:oleObj>
                </mc:Fallback>
              </mc:AlternateContent>
            </a:graphicData>
          </a:graphic>
        </p:graphicFrame>
        <p:graphicFrame>
          <p:nvGraphicFramePr>
            <p:cNvPr id="27" name="对象 26">
              <a:extLst>
                <a:ext uri="{FF2B5EF4-FFF2-40B4-BE49-F238E27FC236}">
                  <a16:creationId xmlns:a16="http://schemas.microsoft.com/office/drawing/2014/main" id="{006ECB50-0997-4810-AF5A-7448D43E5E2D}"/>
                </a:ext>
              </a:extLst>
            </p:cNvPr>
            <p:cNvGraphicFramePr>
              <a:graphicFrameLocks noChangeAspect="1"/>
            </p:cNvGraphicFramePr>
            <p:nvPr>
              <p:extLst>
                <p:ext uri="{D42A27DB-BD31-4B8C-83A1-F6EECF244321}">
                  <p14:modId xmlns:p14="http://schemas.microsoft.com/office/powerpoint/2010/main" val="2757114620"/>
                </p:ext>
              </p:extLst>
            </p:nvPr>
          </p:nvGraphicFramePr>
          <p:xfrm>
            <a:off x="8147693" y="5448525"/>
            <a:ext cx="625475" cy="368300"/>
          </p:xfrm>
          <a:graphic>
            <a:graphicData uri="http://schemas.openxmlformats.org/presentationml/2006/ole">
              <mc:AlternateContent xmlns:mc="http://schemas.openxmlformats.org/markup-compatibility/2006">
                <mc:Choice xmlns:v="urn:schemas-microsoft-com:vml" Requires="v">
                  <p:oleObj name="Equation" r:id="rId12" imgW="342720" imgH="203040" progId="Equation.DSMT4">
                    <p:embed/>
                  </p:oleObj>
                </mc:Choice>
                <mc:Fallback>
                  <p:oleObj name="Equation" r:id="rId12" imgW="342720" imgH="203040" progId="Equation.DSMT4">
                    <p:embed/>
                    <p:pic>
                      <p:nvPicPr>
                        <p:cNvPr id="10" name="对象 9">
                          <a:extLst>
                            <a:ext uri="{FF2B5EF4-FFF2-40B4-BE49-F238E27FC236}">
                              <a16:creationId xmlns:a16="http://schemas.microsoft.com/office/drawing/2014/main" id="{F0C8DD23-6B8E-492E-BEC5-C44D6424E794}"/>
                            </a:ext>
                          </a:extLst>
                        </p:cNvPr>
                        <p:cNvPicPr>
                          <a:picLocks noChangeAspect="1" noChangeArrowheads="1"/>
                        </p:cNvPicPr>
                        <p:nvPr/>
                      </p:nvPicPr>
                      <p:blipFill>
                        <a:blip r:embed="rId13"/>
                        <a:srcRect/>
                        <a:stretch>
                          <a:fillRect/>
                        </a:stretch>
                      </p:blipFill>
                      <p:spPr bwMode="auto">
                        <a:xfrm>
                          <a:off x="8147693" y="5448525"/>
                          <a:ext cx="625475" cy="368300"/>
                        </a:xfrm>
                        <a:prstGeom prst="rect">
                          <a:avLst/>
                        </a:prstGeom>
                        <a:noFill/>
                      </p:spPr>
                    </p:pic>
                  </p:oleObj>
                </mc:Fallback>
              </mc:AlternateContent>
            </a:graphicData>
          </a:graphic>
        </p:graphicFrame>
      </p:grpSp>
      <p:sp>
        <p:nvSpPr>
          <p:cNvPr id="2" name="页脚占位符 1">
            <a:extLst>
              <a:ext uri="{FF2B5EF4-FFF2-40B4-BE49-F238E27FC236}">
                <a16:creationId xmlns:a16="http://schemas.microsoft.com/office/drawing/2014/main" id="{9924C750-EEE6-4610-BD88-B363C7FDDBC2}"/>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4124136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D0FC3E36-6AFE-4884-8759-9C3281D67228}" type="datetime1">
              <a:rPr lang="zh-CN" altLang="en-US" smtClean="0"/>
              <a:t>2022/11/23</a:t>
            </a:fld>
            <a:endParaRPr lang="zh-CN" altLang="en-US"/>
          </a:p>
        </p:txBody>
      </p:sp>
      <p:sp>
        <p:nvSpPr>
          <p:cNvPr id="8" name="Rectangle 6">
            <a:extLst>
              <a:ext uri="{FF2B5EF4-FFF2-40B4-BE49-F238E27FC236}">
                <a16:creationId xmlns:a16="http://schemas.microsoft.com/office/drawing/2014/main" id="{55B0A396-6090-4F7E-95CE-6118D8FA5BD5}"/>
              </a:ext>
            </a:extLst>
          </p:cNvPr>
          <p:cNvSpPr>
            <a:spLocks noChangeArrowheads="1"/>
          </p:cNvSpPr>
          <p:nvPr/>
        </p:nvSpPr>
        <p:spPr bwMode="auto">
          <a:xfrm>
            <a:off x="357158" y="908720"/>
            <a:ext cx="62865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en-US" sz="2400" dirty="0">
                <a:solidFill>
                  <a:srgbClr val="FF0000"/>
                </a:solidFill>
                <a:latin typeface="微软雅黑" pitchFamily="34" charset="-122"/>
                <a:ea typeface="微软雅黑" pitchFamily="34" charset="-122"/>
              </a:rPr>
              <a:t>1. </a:t>
            </a:r>
            <a:r>
              <a:rPr lang="zh-CN" altLang="en-US" sz="2400" dirty="0">
                <a:solidFill>
                  <a:srgbClr val="FF0000"/>
                </a:solidFill>
                <a:latin typeface="微软雅黑" pitchFamily="34" charset="-122"/>
                <a:ea typeface="微软雅黑" pitchFamily="34" charset="-122"/>
              </a:rPr>
              <a:t> 计算系统的稳态概率</a:t>
            </a:r>
            <a:endParaRPr lang="en-US" altLang="en-US" sz="2400" dirty="0">
              <a:solidFill>
                <a:srgbClr val="FF0000"/>
              </a:solidFill>
              <a:latin typeface="微软雅黑" pitchFamily="34" charset="-122"/>
              <a:ea typeface="微软雅黑" pitchFamily="34" charset="-122"/>
            </a:endParaRPr>
          </a:p>
        </p:txBody>
      </p:sp>
      <p:sp>
        <p:nvSpPr>
          <p:cNvPr id="9" name="Rectangle 3">
            <a:extLst>
              <a:ext uri="{FF2B5EF4-FFF2-40B4-BE49-F238E27FC236}">
                <a16:creationId xmlns:a16="http://schemas.microsoft.com/office/drawing/2014/main" id="{B8DBF894-BEF5-40CF-B297-6A6D69DAC938}"/>
              </a:ext>
            </a:extLst>
          </p:cNvPr>
          <p:cNvSpPr>
            <a:spLocks noChangeArrowheads="1"/>
          </p:cNvSpPr>
          <p:nvPr/>
        </p:nvSpPr>
        <p:spPr bwMode="auto">
          <a:xfrm>
            <a:off x="683569" y="1518351"/>
            <a:ext cx="8280920"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200" dirty="0">
                <a:latin typeface="微软雅黑" pitchFamily="34" charset="-122"/>
                <a:ea typeface="微软雅黑" pitchFamily="34" charset="-122"/>
              </a:rPr>
              <a:t>系统状态概率的稳态方程如下：</a:t>
            </a:r>
          </a:p>
        </p:txBody>
      </p:sp>
      <p:graphicFrame>
        <p:nvGraphicFramePr>
          <p:cNvPr id="30" name="对象 29">
            <a:extLst>
              <a:ext uri="{FF2B5EF4-FFF2-40B4-BE49-F238E27FC236}">
                <a16:creationId xmlns:a16="http://schemas.microsoft.com/office/drawing/2014/main" id="{C3F7334D-2E46-47D4-86AA-497B70233301}"/>
              </a:ext>
            </a:extLst>
          </p:cNvPr>
          <p:cNvGraphicFramePr>
            <a:graphicFrameLocks noChangeAspect="1"/>
          </p:cNvGraphicFramePr>
          <p:nvPr>
            <p:extLst>
              <p:ext uri="{D42A27DB-BD31-4B8C-83A1-F6EECF244321}">
                <p14:modId xmlns:p14="http://schemas.microsoft.com/office/powerpoint/2010/main" val="2175856046"/>
              </p:ext>
            </p:extLst>
          </p:nvPr>
        </p:nvGraphicFramePr>
        <p:xfrm>
          <a:off x="1835696" y="2160588"/>
          <a:ext cx="5014912" cy="1290637"/>
        </p:xfrm>
        <a:graphic>
          <a:graphicData uri="http://schemas.openxmlformats.org/presentationml/2006/ole">
            <mc:AlternateContent xmlns:mc="http://schemas.openxmlformats.org/markup-compatibility/2006">
              <mc:Choice xmlns:v="urn:schemas-microsoft-com:vml" Requires="v">
                <p:oleObj name="Equation" r:id="rId2" imgW="2743200" imgH="711000" progId="Equation.DSMT4">
                  <p:embed/>
                </p:oleObj>
              </mc:Choice>
              <mc:Fallback>
                <p:oleObj name="Equation" r:id="rId2" imgW="2743200" imgH="711000" progId="Equation.DSMT4">
                  <p:embed/>
                  <p:pic>
                    <p:nvPicPr>
                      <p:cNvPr id="30" name="对象 29">
                        <a:extLst>
                          <a:ext uri="{FF2B5EF4-FFF2-40B4-BE49-F238E27FC236}">
                            <a16:creationId xmlns:a16="http://schemas.microsoft.com/office/drawing/2014/main" id="{C3F7334D-2E46-47D4-86AA-497B70233301}"/>
                          </a:ext>
                        </a:extLst>
                      </p:cNvPr>
                      <p:cNvPicPr>
                        <a:picLocks noChangeAspect="1" noChangeArrowheads="1"/>
                      </p:cNvPicPr>
                      <p:nvPr/>
                    </p:nvPicPr>
                    <p:blipFill>
                      <a:blip r:embed="rId3"/>
                      <a:srcRect/>
                      <a:stretch>
                        <a:fillRect/>
                      </a:stretch>
                    </p:blipFill>
                    <p:spPr bwMode="auto">
                      <a:xfrm>
                        <a:off x="1835696" y="2160588"/>
                        <a:ext cx="5014912" cy="1290637"/>
                      </a:xfrm>
                      <a:prstGeom prst="rect">
                        <a:avLst/>
                      </a:prstGeom>
                      <a:noFill/>
                    </p:spPr>
                  </p:pic>
                </p:oleObj>
              </mc:Fallback>
            </mc:AlternateContent>
          </a:graphicData>
        </a:graphic>
      </p:graphicFrame>
      <p:sp>
        <p:nvSpPr>
          <p:cNvPr id="55" name="Rectangle 3">
            <a:extLst>
              <a:ext uri="{FF2B5EF4-FFF2-40B4-BE49-F238E27FC236}">
                <a16:creationId xmlns:a16="http://schemas.microsoft.com/office/drawing/2014/main" id="{E67DE4F7-766F-4F51-BF30-C7D3A9C4D02E}"/>
              </a:ext>
            </a:extLst>
          </p:cNvPr>
          <p:cNvSpPr>
            <a:spLocks noChangeArrowheads="1"/>
          </p:cNvSpPr>
          <p:nvPr/>
        </p:nvSpPr>
        <p:spPr bwMode="auto">
          <a:xfrm>
            <a:off x="683568" y="3464723"/>
            <a:ext cx="7848872" cy="54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zh-CN" altLang="en-US" sz="2200" dirty="0">
                <a:latin typeface="微软雅黑" pitchFamily="34" charset="-122"/>
                <a:ea typeface="微软雅黑" pitchFamily="34" charset="-122"/>
              </a:rPr>
              <a:t>求解稳态方程可得系统的稳态概率为</a:t>
            </a:r>
            <a:endParaRPr lang="zh-CN" altLang="en-US" sz="2200" b="1" dirty="0">
              <a:solidFill>
                <a:srgbClr val="0000FF"/>
              </a:solidFill>
              <a:latin typeface="微软雅黑" pitchFamily="34" charset="-122"/>
              <a:ea typeface="微软雅黑" pitchFamily="34" charset="-122"/>
            </a:endParaRPr>
          </a:p>
        </p:txBody>
      </p:sp>
      <p:grpSp>
        <p:nvGrpSpPr>
          <p:cNvPr id="53" name="组合 52">
            <a:extLst>
              <a:ext uri="{FF2B5EF4-FFF2-40B4-BE49-F238E27FC236}">
                <a16:creationId xmlns:a16="http://schemas.microsoft.com/office/drawing/2014/main" id="{F2A5A3AD-360F-404E-96D5-AA50462B3380}"/>
              </a:ext>
            </a:extLst>
          </p:cNvPr>
          <p:cNvGrpSpPr/>
          <p:nvPr/>
        </p:nvGrpSpPr>
        <p:grpSpPr>
          <a:xfrm>
            <a:off x="263576" y="476672"/>
            <a:ext cx="5316537" cy="461665"/>
            <a:chOff x="263576" y="1599183"/>
            <a:chExt cx="5316537" cy="461665"/>
          </a:xfrm>
        </p:grpSpPr>
        <p:sp>
          <p:nvSpPr>
            <p:cNvPr id="60" name="Rectangle 5">
              <a:extLst>
                <a:ext uri="{FF2B5EF4-FFF2-40B4-BE49-F238E27FC236}">
                  <a16:creationId xmlns:a16="http://schemas.microsoft.com/office/drawing/2014/main" id="{1504636F-4556-4841-A752-41DD060312BD}"/>
                </a:ext>
              </a:extLst>
            </p:cNvPr>
            <p:cNvSpPr>
              <a:spLocks noChangeArrowheads="1"/>
            </p:cNvSpPr>
            <p:nvPr/>
          </p:nvSpPr>
          <p:spPr bwMode="auto">
            <a:xfrm>
              <a:off x="263576" y="1599183"/>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一、标准型</a:t>
              </a:r>
            </a:p>
          </p:txBody>
        </p:sp>
        <p:graphicFrame>
          <p:nvGraphicFramePr>
            <p:cNvPr id="61" name="对象 60">
              <a:extLst>
                <a:ext uri="{FF2B5EF4-FFF2-40B4-BE49-F238E27FC236}">
                  <a16:creationId xmlns:a16="http://schemas.microsoft.com/office/drawing/2014/main" id="{80BBF4FA-4FE4-4651-B743-6C9309449D93}"/>
                </a:ext>
              </a:extLst>
            </p:cNvPr>
            <p:cNvGraphicFramePr>
              <a:graphicFrameLocks noChangeAspect="1"/>
            </p:cNvGraphicFramePr>
            <p:nvPr>
              <p:extLst>
                <p:ext uri="{D42A27DB-BD31-4B8C-83A1-F6EECF244321}">
                  <p14:modId xmlns:p14="http://schemas.microsoft.com/office/powerpoint/2010/main" val="3536868592"/>
                </p:ext>
              </p:extLst>
            </p:nvPr>
          </p:nvGraphicFramePr>
          <p:xfrm>
            <a:off x="1897063" y="1655093"/>
            <a:ext cx="1139825" cy="323850"/>
          </p:xfrm>
          <a:graphic>
            <a:graphicData uri="http://schemas.openxmlformats.org/presentationml/2006/ole">
              <mc:AlternateContent xmlns:mc="http://schemas.openxmlformats.org/markup-compatibility/2006">
                <mc:Choice xmlns:v="urn:schemas-microsoft-com:vml" Requires="v">
                  <p:oleObj name="Equation" r:id="rId4" imgW="622080" imgH="177480" progId="Equation.DSMT4">
                    <p:embed/>
                  </p:oleObj>
                </mc:Choice>
                <mc:Fallback>
                  <p:oleObj name="Equation" r:id="rId4" imgW="622080" imgH="177480" progId="Equation.DSMT4">
                    <p:embed/>
                    <p:pic>
                      <p:nvPicPr>
                        <p:cNvPr id="12" name="对象 11">
                          <a:extLst>
                            <a:ext uri="{FF2B5EF4-FFF2-40B4-BE49-F238E27FC236}">
                              <a16:creationId xmlns:a16="http://schemas.microsoft.com/office/drawing/2014/main" id="{77F735B5-B534-43BF-B46E-A41239B84DDC}"/>
                            </a:ext>
                          </a:extLst>
                        </p:cNvPr>
                        <p:cNvPicPr>
                          <a:picLocks noChangeAspect="1" noChangeArrowheads="1"/>
                        </p:cNvPicPr>
                        <p:nvPr/>
                      </p:nvPicPr>
                      <p:blipFill>
                        <a:blip r:embed="rId5"/>
                        <a:srcRect/>
                        <a:stretch>
                          <a:fillRect/>
                        </a:stretch>
                      </p:blipFill>
                      <p:spPr bwMode="auto">
                        <a:xfrm>
                          <a:off x="1897063" y="1655093"/>
                          <a:ext cx="1139825" cy="323850"/>
                        </a:xfrm>
                        <a:prstGeom prst="rect">
                          <a:avLst/>
                        </a:prstGeom>
                        <a:noFill/>
                      </p:spPr>
                    </p:pic>
                  </p:oleObj>
                </mc:Fallback>
              </mc:AlternateContent>
            </a:graphicData>
          </a:graphic>
        </p:graphicFrame>
      </p:grpSp>
      <p:graphicFrame>
        <p:nvGraphicFramePr>
          <p:cNvPr id="62" name="对象 61">
            <a:extLst>
              <a:ext uri="{FF2B5EF4-FFF2-40B4-BE49-F238E27FC236}">
                <a16:creationId xmlns:a16="http://schemas.microsoft.com/office/drawing/2014/main" id="{E0B0DD4E-3565-47C2-BC55-45EE7B4AD915}"/>
              </a:ext>
            </a:extLst>
          </p:cNvPr>
          <p:cNvGraphicFramePr>
            <a:graphicFrameLocks noChangeAspect="1"/>
          </p:cNvGraphicFramePr>
          <p:nvPr>
            <p:extLst>
              <p:ext uri="{D42A27DB-BD31-4B8C-83A1-F6EECF244321}">
                <p14:modId xmlns:p14="http://schemas.microsoft.com/office/powerpoint/2010/main" val="639017844"/>
              </p:ext>
            </p:extLst>
          </p:nvPr>
        </p:nvGraphicFramePr>
        <p:xfrm>
          <a:off x="1877739" y="3989834"/>
          <a:ext cx="4062413" cy="898525"/>
        </p:xfrm>
        <a:graphic>
          <a:graphicData uri="http://schemas.openxmlformats.org/presentationml/2006/ole">
            <mc:AlternateContent xmlns:mc="http://schemas.openxmlformats.org/markup-compatibility/2006">
              <mc:Choice xmlns:v="urn:schemas-microsoft-com:vml" Requires="v">
                <p:oleObj name="Equation" r:id="rId6" imgW="2222280" imgH="495000" progId="Equation.DSMT4">
                  <p:embed/>
                </p:oleObj>
              </mc:Choice>
              <mc:Fallback>
                <p:oleObj name="Equation" r:id="rId6" imgW="2222280" imgH="495000" progId="Equation.DSMT4">
                  <p:embed/>
                  <p:pic>
                    <p:nvPicPr>
                      <p:cNvPr id="30" name="对象 29">
                        <a:extLst>
                          <a:ext uri="{FF2B5EF4-FFF2-40B4-BE49-F238E27FC236}">
                            <a16:creationId xmlns:a16="http://schemas.microsoft.com/office/drawing/2014/main" id="{C3F7334D-2E46-47D4-86AA-497B70233301}"/>
                          </a:ext>
                        </a:extLst>
                      </p:cNvPr>
                      <p:cNvPicPr>
                        <a:picLocks noChangeAspect="1" noChangeArrowheads="1"/>
                      </p:cNvPicPr>
                      <p:nvPr/>
                    </p:nvPicPr>
                    <p:blipFill>
                      <a:blip r:embed="rId7"/>
                      <a:srcRect/>
                      <a:stretch>
                        <a:fillRect/>
                      </a:stretch>
                    </p:blipFill>
                    <p:spPr bwMode="auto">
                      <a:xfrm>
                        <a:off x="1877739" y="3989834"/>
                        <a:ext cx="4062413" cy="898525"/>
                      </a:xfrm>
                      <a:prstGeom prst="rect">
                        <a:avLst/>
                      </a:prstGeom>
                      <a:noFill/>
                    </p:spPr>
                  </p:pic>
                </p:oleObj>
              </mc:Fallback>
            </mc:AlternateContent>
          </a:graphicData>
        </a:graphic>
      </p:graphicFrame>
      <p:graphicFrame>
        <p:nvGraphicFramePr>
          <p:cNvPr id="63" name="对象 62">
            <a:extLst>
              <a:ext uri="{FF2B5EF4-FFF2-40B4-BE49-F238E27FC236}">
                <a16:creationId xmlns:a16="http://schemas.microsoft.com/office/drawing/2014/main" id="{D8AD80EE-23A5-4279-B897-DE000B00610F}"/>
              </a:ext>
            </a:extLst>
          </p:cNvPr>
          <p:cNvGraphicFramePr>
            <a:graphicFrameLocks noChangeAspect="1"/>
          </p:cNvGraphicFramePr>
          <p:nvPr>
            <p:extLst>
              <p:ext uri="{D42A27DB-BD31-4B8C-83A1-F6EECF244321}">
                <p14:modId xmlns:p14="http://schemas.microsoft.com/office/powerpoint/2010/main" val="2777356400"/>
              </p:ext>
            </p:extLst>
          </p:nvPr>
        </p:nvGraphicFramePr>
        <p:xfrm>
          <a:off x="1834083" y="4932511"/>
          <a:ext cx="3203575" cy="1520825"/>
        </p:xfrm>
        <a:graphic>
          <a:graphicData uri="http://schemas.openxmlformats.org/presentationml/2006/ole">
            <mc:AlternateContent xmlns:mc="http://schemas.openxmlformats.org/markup-compatibility/2006">
              <mc:Choice xmlns:v="urn:schemas-microsoft-com:vml" Requires="v">
                <p:oleObj name="Equation" r:id="rId8" imgW="1752480" imgH="838080" progId="Equation.DSMT4">
                  <p:embed/>
                </p:oleObj>
              </mc:Choice>
              <mc:Fallback>
                <p:oleObj name="Equation" r:id="rId8" imgW="1752480" imgH="838080" progId="Equation.DSMT4">
                  <p:embed/>
                  <p:pic>
                    <p:nvPicPr>
                      <p:cNvPr id="62" name="对象 61">
                        <a:extLst>
                          <a:ext uri="{FF2B5EF4-FFF2-40B4-BE49-F238E27FC236}">
                            <a16:creationId xmlns:a16="http://schemas.microsoft.com/office/drawing/2014/main" id="{E0B0DD4E-3565-47C2-BC55-45EE7B4AD915}"/>
                          </a:ext>
                        </a:extLst>
                      </p:cNvPr>
                      <p:cNvPicPr>
                        <a:picLocks noChangeAspect="1" noChangeArrowheads="1"/>
                      </p:cNvPicPr>
                      <p:nvPr/>
                    </p:nvPicPr>
                    <p:blipFill>
                      <a:blip r:embed="rId9"/>
                      <a:srcRect/>
                      <a:stretch>
                        <a:fillRect/>
                      </a:stretch>
                    </p:blipFill>
                    <p:spPr bwMode="auto">
                      <a:xfrm>
                        <a:off x="1834083" y="4932511"/>
                        <a:ext cx="3203575" cy="1520825"/>
                      </a:xfrm>
                      <a:prstGeom prst="rect">
                        <a:avLst/>
                      </a:prstGeom>
                      <a:noFill/>
                    </p:spPr>
                  </p:pic>
                </p:oleObj>
              </mc:Fallback>
            </mc:AlternateContent>
          </a:graphicData>
        </a:graphic>
      </p:graphicFrame>
      <p:sp>
        <p:nvSpPr>
          <p:cNvPr id="2" name="页脚占位符 1">
            <a:extLst>
              <a:ext uri="{FF2B5EF4-FFF2-40B4-BE49-F238E27FC236}">
                <a16:creationId xmlns:a16="http://schemas.microsoft.com/office/drawing/2014/main" id="{3CBFD115-B093-4C9B-A67D-3CE1C0CD7D2D}"/>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4811841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267A26DC-5492-4E16-8DC6-21EC871973E7}" type="datetime1">
              <a:rPr lang="zh-CN" altLang="en-US" smtClean="0"/>
              <a:t>2022/11/23</a:t>
            </a:fld>
            <a:endParaRPr lang="zh-CN" altLang="en-US"/>
          </a:p>
        </p:txBody>
      </p:sp>
      <p:sp>
        <p:nvSpPr>
          <p:cNvPr id="8" name="Rectangle 6">
            <a:extLst>
              <a:ext uri="{FF2B5EF4-FFF2-40B4-BE49-F238E27FC236}">
                <a16:creationId xmlns:a16="http://schemas.microsoft.com/office/drawing/2014/main" id="{55B0A396-6090-4F7E-95CE-6118D8FA5BD5}"/>
              </a:ext>
            </a:extLst>
          </p:cNvPr>
          <p:cNvSpPr>
            <a:spLocks noChangeArrowheads="1"/>
          </p:cNvSpPr>
          <p:nvPr/>
        </p:nvSpPr>
        <p:spPr bwMode="auto">
          <a:xfrm>
            <a:off x="357158" y="1196752"/>
            <a:ext cx="62865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en-US" sz="2400" dirty="0">
                <a:solidFill>
                  <a:srgbClr val="FF0000"/>
                </a:solidFill>
                <a:latin typeface="微软雅黑" pitchFamily="34" charset="-122"/>
                <a:ea typeface="微软雅黑" pitchFamily="34" charset="-122"/>
              </a:rPr>
              <a:t>2. </a:t>
            </a:r>
            <a:r>
              <a:rPr lang="zh-CN" altLang="en-US" sz="2400" dirty="0">
                <a:solidFill>
                  <a:srgbClr val="FF0000"/>
                </a:solidFill>
                <a:latin typeface="微软雅黑" pitchFamily="34" charset="-122"/>
                <a:ea typeface="微软雅黑" pitchFamily="34" charset="-122"/>
              </a:rPr>
              <a:t> 计算系统的主要运行指标</a:t>
            </a:r>
            <a:endParaRPr lang="en-US" altLang="en-US" sz="2400" dirty="0">
              <a:solidFill>
                <a:srgbClr val="FF0000"/>
              </a:solidFill>
              <a:latin typeface="微软雅黑" pitchFamily="34" charset="-122"/>
              <a:ea typeface="微软雅黑" pitchFamily="34" charset="-122"/>
            </a:endParaRPr>
          </a:p>
        </p:txBody>
      </p:sp>
      <p:grpSp>
        <p:nvGrpSpPr>
          <p:cNvPr id="2" name="组合 1">
            <a:extLst>
              <a:ext uri="{FF2B5EF4-FFF2-40B4-BE49-F238E27FC236}">
                <a16:creationId xmlns:a16="http://schemas.microsoft.com/office/drawing/2014/main" id="{98C79441-B4E7-4A63-93BF-B825963E83F8}"/>
              </a:ext>
            </a:extLst>
          </p:cNvPr>
          <p:cNvGrpSpPr/>
          <p:nvPr/>
        </p:nvGrpSpPr>
        <p:grpSpPr>
          <a:xfrm>
            <a:off x="683569" y="1829260"/>
            <a:ext cx="7704856" cy="604837"/>
            <a:chOff x="683569" y="980728"/>
            <a:chExt cx="7704856" cy="604837"/>
          </a:xfrm>
        </p:grpSpPr>
        <p:graphicFrame>
          <p:nvGraphicFramePr>
            <p:cNvPr id="29" name="对象 28">
              <a:extLst>
                <a:ext uri="{FF2B5EF4-FFF2-40B4-BE49-F238E27FC236}">
                  <a16:creationId xmlns:a16="http://schemas.microsoft.com/office/drawing/2014/main" id="{B7C01B60-8AD6-472E-87E9-32A6F3557D2C}"/>
                </a:ext>
              </a:extLst>
            </p:cNvPr>
            <p:cNvGraphicFramePr>
              <a:graphicFrameLocks noChangeAspect="1"/>
            </p:cNvGraphicFramePr>
            <p:nvPr>
              <p:extLst>
                <p:ext uri="{D42A27DB-BD31-4B8C-83A1-F6EECF244321}">
                  <p14:modId xmlns:p14="http://schemas.microsoft.com/office/powerpoint/2010/main" val="3783671143"/>
                </p:ext>
              </p:extLst>
            </p:nvPr>
          </p:nvGraphicFramePr>
          <p:xfrm>
            <a:off x="2123728" y="1145827"/>
            <a:ext cx="1439863" cy="439738"/>
          </p:xfrm>
          <a:graphic>
            <a:graphicData uri="http://schemas.openxmlformats.org/presentationml/2006/ole">
              <mc:AlternateContent xmlns:mc="http://schemas.openxmlformats.org/markup-compatibility/2006">
                <mc:Choice xmlns:v="urn:schemas-microsoft-com:vml" Requires="v">
                  <p:oleObj name="Equation" r:id="rId2" imgW="787320" imgH="241200" progId="Equation.DSMT4">
                    <p:embed/>
                  </p:oleObj>
                </mc:Choice>
                <mc:Fallback>
                  <p:oleObj name="Equation" r:id="rId2" imgW="787320" imgH="241200" progId="Equation.DSMT4">
                    <p:embed/>
                    <p:pic>
                      <p:nvPicPr>
                        <p:cNvPr id="29" name="对象 28">
                          <a:extLst>
                            <a:ext uri="{FF2B5EF4-FFF2-40B4-BE49-F238E27FC236}">
                              <a16:creationId xmlns:a16="http://schemas.microsoft.com/office/drawing/2014/main" id="{B7C01B60-8AD6-472E-87E9-32A6F3557D2C}"/>
                            </a:ext>
                          </a:extLst>
                        </p:cNvPr>
                        <p:cNvPicPr>
                          <a:picLocks noChangeAspect="1" noChangeArrowheads="1"/>
                        </p:cNvPicPr>
                        <p:nvPr/>
                      </p:nvPicPr>
                      <p:blipFill>
                        <a:blip r:embed="rId3"/>
                        <a:srcRect/>
                        <a:stretch>
                          <a:fillRect/>
                        </a:stretch>
                      </p:blipFill>
                      <p:spPr bwMode="auto">
                        <a:xfrm>
                          <a:off x="2123728" y="1145827"/>
                          <a:ext cx="1439863" cy="439738"/>
                        </a:xfrm>
                        <a:prstGeom prst="rect">
                          <a:avLst/>
                        </a:prstGeom>
                        <a:noFill/>
                      </p:spPr>
                    </p:pic>
                  </p:oleObj>
                </mc:Fallback>
              </mc:AlternateContent>
            </a:graphicData>
          </a:graphic>
        </p:graphicFrame>
        <p:sp>
          <p:nvSpPr>
            <p:cNvPr id="10" name="Rectangle 3">
              <a:extLst>
                <a:ext uri="{FF2B5EF4-FFF2-40B4-BE49-F238E27FC236}">
                  <a16:creationId xmlns:a16="http://schemas.microsoft.com/office/drawing/2014/main" id="{A30CAA2D-9724-416E-BC40-EFB8E81EC9A7}"/>
                </a:ext>
              </a:extLst>
            </p:cNvPr>
            <p:cNvSpPr>
              <a:spLocks noChangeArrowheads="1"/>
            </p:cNvSpPr>
            <p:nvPr/>
          </p:nvSpPr>
          <p:spPr bwMode="auto">
            <a:xfrm>
              <a:off x="683569" y="980728"/>
              <a:ext cx="7704856"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a:t>
              </a:r>
              <a:r>
                <a:rPr lang="zh-CN" altLang="en-US" sz="2400" dirty="0">
                  <a:solidFill>
                    <a:srgbClr val="0000FF"/>
                  </a:solidFill>
                  <a:latin typeface="微软雅黑" pitchFamily="34" charset="-122"/>
                  <a:ea typeface="微软雅黑" pitchFamily="34" charset="-122"/>
                </a:rPr>
                <a:t>队长：</a:t>
              </a:r>
              <a:endParaRPr lang="zh-CN" altLang="en-US" sz="2400" i="1" baseline="-25000" dirty="0">
                <a:ea typeface="微软雅黑" pitchFamily="34" charset="-122"/>
                <a:cs typeface="Times New Roman" panose="02020603050405020304" pitchFamily="18" charset="0"/>
              </a:endParaRPr>
            </a:p>
          </p:txBody>
        </p:sp>
      </p:grpSp>
      <p:grpSp>
        <p:nvGrpSpPr>
          <p:cNvPr id="3" name="组合 2">
            <a:extLst>
              <a:ext uri="{FF2B5EF4-FFF2-40B4-BE49-F238E27FC236}">
                <a16:creationId xmlns:a16="http://schemas.microsoft.com/office/drawing/2014/main" id="{82F6492D-8C44-4471-A21E-A995CB01D583}"/>
              </a:ext>
            </a:extLst>
          </p:cNvPr>
          <p:cNvGrpSpPr/>
          <p:nvPr/>
        </p:nvGrpSpPr>
        <p:grpSpPr>
          <a:xfrm>
            <a:off x="683568" y="2568389"/>
            <a:ext cx="7704856" cy="809625"/>
            <a:chOff x="683568" y="2090815"/>
            <a:chExt cx="7704856" cy="809625"/>
          </a:xfrm>
        </p:grpSpPr>
        <p:sp>
          <p:nvSpPr>
            <p:cNvPr id="11" name="Rectangle 3">
              <a:extLst>
                <a:ext uri="{FF2B5EF4-FFF2-40B4-BE49-F238E27FC236}">
                  <a16:creationId xmlns:a16="http://schemas.microsoft.com/office/drawing/2014/main" id="{35FE16FF-62F1-48FD-8B2D-ADA88589BD36}"/>
                </a:ext>
              </a:extLst>
            </p:cNvPr>
            <p:cNvSpPr>
              <a:spLocks noChangeArrowheads="1"/>
            </p:cNvSpPr>
            <p:nvPr/>
          </p:nvSpPr>
          <p:spPr bwMode="auto">
            <a:xfrm>
              <a:off x="683568" y="2132856"/>
              <a:ext cx="7704856" cy="58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a:t>
              </a:r>
              <a:r>
                <a:rPr lang="zh-CN" altLang="en-US" sz="2400" dirty="0">
                  <a:solidFill>
                    <a:srgbClr val="0000FF"/>
                  </a:solidFill>
                  <a:latin typeface="微软雅黑" pitchFamily="34" charset="-122"/>
                  <a:ea typeface="微软雅黑" pitchFamily="34" charset="-122"/>
                </a:rPr>
                <a:t>等待队长：</a:t>
              </a:r>
              <a:endParaRPr lang="zh-CN" altLang="en-US" sz="2400" i="1" baseline="-25000" dirty="0">
                <a:solidFill>
                  <a:srgbClr val="0000FF"/>
                </a:solidFill>
                <a:ea typeface="微软雅黑" pitchFamily="34" charset="-122"/>
                <a:cs typeface="Times New Roman" panose="02020603050405020304" pitchFamily="18" charset="0"/>
              </a:endParaRPr>
            </a:p>
          </p:txBody>
        </p:sp>
        <p:graphicFrame>
          <p:nvGraphicFramePr>
            <p:cNvPr id="15" name="对象 14">
              <a:extLst>
                <a:ext uri="{FF2B5EF4-FFF2-40B4-BE49-F238E27FC236}">
                  <a16:creationId xmlns:a16="http://schemas.microsoft.com/office/drawing/2014/main" id="{981A12E0-2C54-4D38-B1D7-16136F122551}"/>
                </a:ext>
              </a:extLst>
            </p:cNvPr>
            <p:cNvGraphicFramePr>
              <a:graphicFrameLocks noChangeAspect="1"/>
            </p:cNvGraphicFramePr>
            <p:nvPr>
              <p:extLst>
                <p:ext uri="{D42A27DB-BD31-4B8C-83A1-F6EECF244321}">
                  <p14:modId xmlns:p14="http://schemas.microsoft.com/office/powerpoint/2010/main" val="2550073170"/>
                </p:ext>
              </p:extLst>
            </p:nvPr>
          </p:nvGraphicFramePr>
          <p:xfrm>
            <a:off x="2703513" y="2090815"/>
            <a:ext cx="1974850" cy="809625"/>
          </p:xfrm>
          <a:graphic>
            <a:graphicData uri="http://schemas.openxmlformats.org/presentationml/2006/ole">
              <mc:AlternateContent xmlns:mc="http://schemas.openxmlformats.org/markup-compatibility/2006">
                <mc:Choice xmlns:v="urn:schemas-microsoft-com:vml" Requires="v">
                  <p:oleObj name="Equation" r:id="rId4" imgW="1079280" imgH="444240" progId="Equation.DSMT4">
                    <p:embed/>
                  </p:oleObj>
                </mc:Choice>
                <mc:Fallback>
                  <p:oleObj name="Equation" r:id="rId4" imgW="1079280" imgH="444240" progId="Equation.DSMT4">
                    <p:embed/>
                    <p:pic>
                      <p:nvPicPr>
                        <p:cNvPr id="15" name="对象 14">
                          <a:extLst>
                            <a:ext uri="{FF2B5EF4-FFF2-40B4-BE49-F238E27FC236}">
                              <a16:creationId xmlns:a16="http://schemas.microsoft.com/office/drawing/2014/main" id="{981A12E0-2C54-4D38-B1D7-16136F122551}"/>
                            </a:ext>
                          </a:extLst>
                        </p:cNvPr>
                        <p:cNvPicPr>
                          <a:picLocks noChangeAspect="1" noChangeArrowheads="1"/>
                        </p:cNvPicPr>
                        <p:nvPr/>
                      </p:nvPicPr>
                      <p:blipFill>
                        <a:blip r:embed="rId5"/>
                        <a:srcRect/>
                        <a:stretch>
                          <a:fillRect/>
                        </a:stretch>
                      </p:blipFill>
                      <p:spPr bwMode="auto">
                        <a:xfrm>
                          <a:off x="2703513" y="2090815"/>
                          <a:ext cx="1974850" cy="809625"/>
                        </a:xfrm>
                        <a:prstGeom prst="rect">
                          <a:avLst/>
                        </a:prstGeom>
                        <a:noFill/>
                      </p:spPr>
                    </p:pic>
                  </p:oleObj>
                </mc:Fallback>
              </mc:AlternateContent>
            </a:graphicData>
          </a:graphic>
        </p:graphicFrame>
      </p:grpSp>
      <p:grpSp>
        <p:nvGrpSpPr>
          <p:cNvPr id="6" name="组合 5">
            <a:extLst>
              <a:ext uri="{FF2B5EF4-FFF2-40B4-BE49-F238E27FC236}">
                <a16:creationId xmlns:a16="http://schemas.microsoft.com/office/drawing/2014/main" id="{386685AE-15C0-4874-A1BB-424F6C1C647D}"/>
              </a:ext>
            </a:extLst>
          </p:cNvPr>
          <p:cNvGrpSpPr/>
          <p:nvPr/>
        </p:nvGrpSpPr>
        <p:grpSpPr>
          <a:xfrm>
            <a:off x="683568" y="3484251"/>
            <a:ext cx="7920879" cy="728341"/>
            <a:chOff x="683568" y="3424199"/>
            <a:chExt cx="7920879" cy="728341"/>
          </a:xfrm>
        </p:grpSpPr>
        <p:sp>
          <p:nvSpPr>
            <p:cNvPr id="12" name="Rectangle 3">
              <a:extLst>
                <a:ext uri="{FF2B5EF4-FFF2-40B4-BE49-F238E27FC236}">
                  <a16:creationId xmlns:a16="http://schemas.microsoft.com/office/drawing/2014/main" id="{CD53BD24-AEA6-4FDB-A091-41085E8715DA}"/>
                </a:ext>
              </a:extLst>
            </p:cNvPr>
            <p:cNvSpPr>
              <a:spLocks noChangeArrowheads="1"/>
            </p:cNvSpPr>
            <p:nvPr/>
          </p:nvSpPr>
          <p:spPr bwMode="auto">
            <a:xfrm>
              <a:off x="683568" y="3424199"/>
              <a:ext cx="7920879" cy="58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a:t>
              </a:r>
              <a:r>
                <a:rPr lang="zh-CN" altLang="en-US" sz="2400" dirty="0">
                  <a:solidFill>
                    <a:srgbClr val="0000FF"/>
                  </a:solidFill>
                  <a:latin typeface="微软雅黑" pitchFamily="34" charset="-122"/>
                  <a:ea typeface="微软雅黑" pitchFamily="34" charset="-122"/>
                </a:rPr>
                <a:t>逗留时间：</a:t>
              </a:r>
              <a:endParaRPr lang="zh-CN" altLang="en-US" sz="2400" i="1" baseline="-25000" dirty="0">
                <a:solidFill>
                  <a:srgbClr val="0000FF"/>
                </a:solidFill>
                <a:ea typeface="微软雅黑" pitchFamily="34" charset="-122"/>
                <a:cs typeface="Times New Roman" panose="02020603050405020304" pitchFamily="18" charset="0"/>
              </a:endParaRPr>
            </a:p>
          </p:txBody>
        </p:sp>
        <p:graphicFrame>
          <p:nvGraphicFramePr>
            <p:cNvPr id="16" name="对象 15">
              <a:extLst>
                <a:ext uri="{FF2B5EF4-FFF2-40B4-BE49-F238E27FC236}">
                  <a16:creationId xmlns:a16="http://schemas.microsoft.com/office/drawing/2014/main" id="{4130CD60-85EC-427A-B500-B76C0AEACF38}"/>
                </a:ext>
              </a:extLst>
            </p:cNvPr>
            <p:cNvGraphicFramePr>
              <a:graphicFrameLocks noChangeAspect="1"/>
            </p:cNvGraphicFramePr>
            <p:nvPr>
              <p:extLst>
                <p:ext uri="{D42A27DB-BD31-4B8C-83A1-F6EECF244321}">
                  <p14:modId xmlns:p14="http://schemas.microsoft.com/office/powerpoint/2010/main" val="1923543919"/>
                </p:ext>
              </p:extLst>
            </p:nvPr>
          </p:nvGraphicFramePr>
          <p:xfrm>
            <a:off x="2756991" y="3438165"/>
            <a:ext cx="950913" cy="714375"/>
          </p:xfrm>
          <a:graphic>
            <a:graphicData uri="http://schemas.openxmlformats.org/presentationml/2006/ole">
              <mc:AlternateContent xmlns:mc="http://schemas.openxmlformats.org/markup-compatibility/2006">
                <mc:Choice xmlns:v="urn:schemas-microsoft-com:vml" Requires="v">
                  <p:oleObj name="Equation" r:id="rId6" imgW="520560" imgH="393480" progId="Equation.DSMT4">
                    <p:embed/>
                  </p:oleObj>
                </mc:Choice>
                <mc:Fallback>
                  <p:oleObj name="Equation" r:id="rId6" imgW="520560" imgH="393480" progId="Equation.DSMT4">
                    <p:embed/>
                    <p:pic>
                      <p:nvPicPr>
                        <p:cNvPr id="16" name="对象 15">
                          <a:extLst>
                            <a:ext uri="{FF2B5EF4-FFF2-40B4-BE49-F238E27FC236}">
                              <a16:creationId xmlns:a16="http://schemas.microsoft.com/office/drawing/2014/main" id="{4130CD60-85EC-427A-B500-B76C0AEACF38}"/>
                            </a:ext>
                          </a:extLst>
                        </p:cNvPr>
                        <p:cNvPicPr>
                          <a:picLocks noChangeAspect="1" noChangeArrowheads="1"/>
                        </p:cNvPicPr>
                        <p:nvPr/>
                      </p:nvPicPr>
                      <p:blipFill>
                        <a:blip r:embed="rId7"/>
                        <a:srcRect/>
                        <a:stretch>
                          <a:fillRect/>
                        </a:stretch>
                      </p:blipFill>
                      <p:spPr bwMode="auto">
                        <a:xfrm>
                          <a:off x="2756991" y="3438165"/>
                          <a:ext cx="950913" cy="714375"/>
                        </a:xfrm>
                        <a:prstGeom prst="rect">
                          <a:avLst/>
                        </a:prstGeom>
                        <a:noFill/>
                      </p:spPr>
                    </p:pic>
                  </p:oleObj>
                </mc:Fallback>
              </mc:AlternateContent>
            </a:graphicData>
          </a:graphic>
        </p:graphicFrame>
      </p:grpSp>
      <p:grpSp>
        <p:nvGrpSpPr>
          <p:cNvPr id="9" name="组合 8">
            <a:extLst>
              <a:ext uri="{FF2B5EF4-FFF2-40B4-BE49-F238E27FC236}">
                <a16:creationId xmlns:a16="http://schemas.microsoft.com/office/drawing/2014/main" id="{5D6C5B6B-4BB7-46BF-AC73-9CA42891F4F0}"/>
              </a:ext>
            </a:extLst>
          </p:cNvPr>
          <p:cNvGrpSpPr/>
          <p:nvPr/>
        </p:nvGrpSpPr>
        <p:grpSpPr>
          <a:xfrm>
            <a:off x="683568" y="4395192"/>
            <a:ext cx="7704856" cy="762000"/>
            <a:chOff x="683568" y="4699428"/>
            <a:chExt cx="7704856" cy="762000"/>
          </a:xfrm>
        </p:grpSpPr>
        <p:sp>
          <p:nvSpPr>
            <p:cNvPr id="14" name="Rectangle 3">
              <a:extLst>
                <a:ext uri="{FF2B5EF4-FFF2-40B4-BE49-F238E27FC236}">
                  <a16:creationId xmlns:a16="http://schemas.microsoft.com/office/drawing/2014/main" id="{AFFC84DB-4F90-474A-BEFC-6E47F5A98BD8}"/>
                </a:ext>
              </a:extLst>
            </p:cNvPr>
            <p:cNvSpPr>
              <a:spLocks noChangeArrowheads="1"/>
            </p:cNvSpPr>
            <p:nvPr/>
          </p:nvSpPr>
          <p:spPr bwMode="auto">
            <a:xfrm>
              <a:off x="683568" y="4720343"/>
              <a:ext cx="7704856" cy="58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4</a:t>
              </a:r>
              <a:r>
                <a:rPr lang="zh-CN" altLang="en-US" sz="2400" dirty="0">
                  <a:latin typeface="微软雅黑" pitchFamily="34" charset="-122"/>
                  <a:ea typeface="微软雅黑" pitchFamily="34" charset="-122"/>
                </a:rPr>
                <a:t>）</a:t>
              </a:r>
              <a:r>
                <a:rPr lang="zh-CN" altLang="en-US" sz="2400" dirty="0">
                  <a:solidFill>
                    <a:srgbClr val="0000FF"/>
                  </a:solidFill>
                  <a:latin typeface="微软雅黑" pitchFamily="34" charset="-122"/>
                  <a:ea typeface="微软雅黑" pitchFamily="34" charset="-122"/>
                </a:rPr>
                <a:t>等待时间：</a:t>
              </a:r>
              <a:endParaRPr lang="zh-CN" altLang="en-US" sz="2400" i="1" baseline="-25000" dirty="0">
                <a:solidFill>
                  <a:srgbClr val="0000FF"/>
                </a:solidFill>
                <a:ea typeface="微软雅黑" pitchFamily="34" charset="-122"/>
                <a:cs typeface="Times New Roman" panose="02020603050405020304" pitchFamily="18" charset="0"/>
              </a:endParaRPr>
            </a:p>
          </p:txBody>
        </p:sp>
        <p:graphicFrame>
          <p:nvGraphicFramePr>
            <p:cNvPr id="17" name="对象 16">
              <a:extLst>
                <a:ext uri="{FF2B5EF4-FFF2-40B4-BE49-F238E27FC236}">
                  <a16:creationId xmlns:a16="http://schemas.microsoft.com/office/drawing/2014/main" id="{64A17E5A-9664-45D9-82AD-780C3EA899A4}"/>
                </a:ext>
              </a:extLst>
            </p:cNvPr>
            <p:cNvGraphicFramePr>
              <a:graphicFrameLocks noChangeAspect="1"/>
            </p:cNvGraphicFramePr>
            <p:nvPr>
              <p:extLst>
                <p:ext uri="{D42A27DB-BD31-4B8C-83A1-F6EECF244321}">
                  <p14:modId xmlns:p14="http://schemas.microsoft.com/office/powerpoint/2010/main" val="4114034099"/>
                </p:ext>
              </p:extLst>
            </p:nvPr>
          </p:nvGraphicFramePr>
          <p:xfrm>
            <a:off x="2781375" y="4699428"/>
            <a:ext cx="998537" cy="762000"/>
          </p:xfrm>
          <a:graphic>
            <a:graphicData uri="http://schemas.openxmlformats.org/presentationml/2006/ole">
              <mc:AlternateContent xmlns:mc="http://schemas.openxmlformats.org/markup-compatibility/2006">
                <mc:Choice xmlns:v="urn:schemas-microsoft-com:vml" Requires="v">
                  <p:oleObj name="Equation" r:id="rId8" imgW="545760" imgH="419040" progId="Equation.DSMT4">
                    <p:embed/>
                  </p:oleObj>
                </mc:Choice>
                <mc:Fallback>
                  <p:oleObj name="Equation" r:id="rId8" imgW="545760" imgH="419040" progId="Equation.DSMT4">
                    <p:embed/>
                    <p:pic>
                      <p:nvPicPr>
                        <p:cNvPr id="17" name="对象 16">
                          <a:extLst>
                            <a:ext uri="{FF2B5EF4-FFF2-40B4-BE49-F238E27FC236}">
                              <a16:creationId xmlns:a16="http://schemas.microsoft.com/office/drawing/2014/main" id="{64A17E5A-9664-45D9-82AD-780C3EA899A4}"/>
                            </a:ext>
                          </a:extLst>
                        </p:cNvPr>
                        <p:cNvPicPr>
                          <a:picLocks noChangeAspect="1" noChangeArrowheads="1"/>
                        </p:cNvPicPr>
                        <p:nvPr/>
                      </p:nvPicPr>
                      <p:blipFill>
                        <a:blip r:embed="rId9"/>
                        <a:srcRect/>
                        <a:stretch>
                          <a:fillRect/>
                        </a:stretch>
                      </p:blipFill>
                      <p:spPr bwMode="auto">
                        <a:xfrm>
                          <a:off x="2781375" y="4699428"/>
                          <a:ext cx="998537" cy="762000"/>
                        </a:xfrm>
                        <a:prstGeom prst="rect">
                          <a:avLst/>
                        </a:prstGeom>
                        <a:noFill/>
                      </p:spPr>
                    </p:pic>
                  </p:oleObj>
                </mc:Fallback>
              </mc:AlternateContent>
            </a:graphicData>
          </a:graphic>
        </p:graphicFrame>
      </p:grpSp>
      <p:grpSp>
        <p:nvGrpSpPr>
          <p:cNvPr id="18" name="组合 17">
            <a:extLst>
              <a:ext uri="{FF2B5EF4-FFF2-40B4-BE49-F238E27FC236}">
                <a16:creationId xmlns:a16="http://schemas.microsoft.com/office/drawing/2014/main" id="{21818333-2596-4D63-8493-0584B0E7F2CD}"/>
              </a:ext>
            </a:extLst>
          </p:cNvPr>
          <p:cNvGrpSpPr/>
          <p:nvPr/>
        </p:nvGrpSpPr>
        <p:grpSpPr>
          <a:xfrm>
            <a:off x="263576" y="519063"/>
            <a:ext cx="5316537" cy="461665"/>
            <a:chOff x="263576" y="1599183"/>
            <a:chExt cx="5316537" cy="461665"/>
          </a:xfrm>
        </p:grpSpPr>
        <p:sp>
          <p:nvSpPr>
            <p:cNvPr id="19" name="Rectangle 5">
              <a:extLst>
                <a:ext uri="{FF2B5EF4-FFF2-40B4-BE49-F238E27FC236}">
                  <a16:creationId xmlns:a16="http://schemas.microsoft.com/office/drawing/2014/main" id="{D52B796F-9939-4C7E-B68E-B1526B5F4A8B}"/>
                </a:ext>
              </a:extLst>
            </p:cNvPr>
            <p:cNvSpPr>
              <a:spLocks noChangeArrowheads="1"/>
            </p:cNvSpPr>
            <p:nvPr/>
          </p:nvSpPr>
          <p:spPr bwMode="auto">
            <a:xfrm>
              <a:off x="263576" y="1599183"/>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一、标准型</a:t>
              </a:r>
            </a:p>
          </p:txBody>
        </p:sp>
        <p:graphicFrame>
          <p:nvGraphicFramePr>
            <p:cNvPr id="20" name="对象 19">
              <a:extLst>
                <a:ext uri="{FF2B5EF4-FFF2-40B4-BE49-F238E27FC236}">
                  <a16:creationId xmlns:a16="http://schemas.microsoft.com/office/drawing/2014/main" id="{94613F46-B40D-4254-9D11-0F18557304B7}"/>
                </a:ext>
              </a:extLst>
            </p:cNvPr>
            <p:cNvGraphicFramePr>
              <a:graphicFrameLocks noChangeAspect="1"/>
            </p:cNvGraphicFramePr>
            <p:nvPr>
              <p:extLst>
                <p:ext uri="{D42A27DB-BD31-4B8C-83A1-F6EECF244321}">
                  <p14:modId xmlns:p14="http://schemas.microsoft.com/office/powerpoint/2010/main" val="3606994046"/>
                </p:ext>
              </p:extLst>
            </p:nvPr>
          </p:nvGraphicFramePr>
          <p:xfrm>
            <a:off x="1897063" y="1655093"/>
            <a:ext cx="1139825" cy="323850"/>
          </p:xfrm>
          <a:graphic>
            <a:graphicData uri="http://schemas.openxmlformats.org/presentationml/2006/ole">
              <mc:AlternateContent xmlns:mc="http://schemas.openxmlformats.org/markup-compatibility/2006">
                <mc:Choice xmlns:v="urn:schemas-microsoft-com:vml" Requires="v">
                  <p:oleObj name="Equation" r:id="rId10" imgW="622080" imgH="177480" progId="Equation.DSMT4">
                    <p:embed/>
                  </p:oleObj>
                </mc:Choice>
                <mc:Fallback>
                  <p:oleObj name="Equation" r:id="rId10" imgW="622080" imgH="177480" progId="Equation.DSMT4">
                    <p:embed/>
                    <p:pic>
                      <p:nvPicPr>
                        <p:cNvPr id="61" name="对象 60">
                          <a:extLst>
                            <a:ext uri="{FF2B5EF4-FFF2-40B4-BE49-F238E27FC236}">
                              <a16:creationId xmlns:a16="http://schemas.microsoft.com/office/drawing/2014/main" id="{80BBF4FA-4FE4-4651-B743-6C9309449D93}"/>
                            </a:ext>
                          </a:extLst>
                        </p:cNvPr>
                        <p:cNvPicPr>
                          <a:picLocks noChangeAspect="1" noChangeArrowheads="1"/>
                        </p:cNvPicPr>
                        <p:nvPr/>
                      </p:nvPicPr>
                      <p:blipFill>
                        <a:blip r:embed="rId11"/>
                        <a:srcRect/>
                        <a:stretch>
                          <a:fillRect/>
                        </a:stretch>
                      </p:blipFill>
                      <p:spPr bwMode="auto">
                        <a:xfrm>
                          <a:off x="1897063" y="1655093"/>
                          <a:ext cx="1139825" cy="323850"/>
                        </a:xfrm>
                        <a:prstGeom prst="rect">
                          <a:avLst/>
                        </a:prstGeom>
                        <a:noFill/>
                      </p:spPr>
                    </p:pic>
                  </p:oleObj>
                </mc:Fallback>
              </mc:AlternateContent>
            </a:graphicData>
          </a:graphic>
        </p:graphicFrame>
      </p:grpSp>
      <p:sp>
        <p:nvSpPr>
          <p:cNvPr id="7" name="页脚占位符 6">
            <a:extLst>
              <a:ext uri="{FF2B5EF4-FFF2-40B4-BE49-F238E27FC236}">
                <a16:creationId xmlns:a16="http://schemas.microsoft.com/office/drawing/2014/main" id="{582D73BF-4D29-4730-9E9B-9F016BA576E8}"/>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795543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Text Box 2"/>
          <p:cNvSpPr txBox="1">
            <a:spLocks noChangeArrowheads="1"/>
          </p:cNvSpPr>
          <p:nvPr/>
        </p:nvSpPr>
        <p:spPr bwMode="auto">
          <a:xfrm>
            <a:off x="360042" y="764704"/>
            <a:ext cx="76683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eaLnBrk="0" hangingPunct="0">
              <a:spcBef>
                <a:spcPct val="50000"/>
              </a:spcBef>
              <a:defRPr kumimoji="1" sz="4000">
                <a:solidFill>
                  <a:schemeClr val="tx1"/>
                </a:solidFill>
                <a:latin typeface="Times New Roman" pitchFamily="18" charset="0"/>
                <a:ea typeface="楷体_GB2312" pitchFamily="49" charset="-122"/>
              </a:defRPr>
            </a:lvl1pPr>
            <a:lvl2pPr marL="742950" indent="-285750" algn="ctr" eaLnBrk="0" hangingPunct="0">
              <a:spcBef>
                <a:spcPct val="50000"/>
              </a:spcBef>
              <a:defRPr kumimoji="1" sz="4000">
                <a:solidFill>
                  <a:schemeClr val="tx1"/>
                </a:solidFill>
                <a:latin typeface="Times New Roman" pitchFamily="18" charset="0"/>
                <a:ea typeface="楷体_GB2312" pitchFamily="49" charset="-122"/>
              </a:defRPr>
            </a:lvl2pPr>
            <a:lvl3pPr marL="1143000" indent="-228600" algn="ctr" eaLnBrk="0" hangingPunct="0">
              <a:spcBef>
                <a:spcPct val="50000"/>
              </a:spcBef>
              <a:defRPr kumimoji="1" sz="4000">
                <a:solidFill>
                  <a:schemeClr val="tx1"/>
                </a:solidFill>
                <a:latin typeface="Times New Roman" pitchFamily="18" charset="0"/>
                <a:ea typeface="楷体_GB2312" pitchFamily="49" charset="-122"/>
              </a:defRPr>
            </a:lvl3pPr>
            <a:lvl4pPr marL="1600200" indent="-228600" algn="ctr" eaLnBrk="0" hangingPunct="0">
              <a:spcBef>
                <a:spcPct val="50000"/>
              </a:spcBef>
              <a:defRPr kumimoji="1" sz="4000">
                <a:solidFill>
                  <a:schemeClr val="tx1"/>
                </a:solidFill>
                <a:latin typeface="Times New Roman" pitchFamily="18" charset="0"/>
                <a:ea typeface="楷体_GB2312" pitchFamily="49" charset="-122"/>
              </a:defRPr>
            </a:lvl4pPr>
            <a:lvl5pPr marL="2057400" indent="-228600" algn="ctr" eaLnBrk="0" hangingPunct="0">
              <a:spcBef>
                <a:spcPct val="50000"/>
              </a:spcBef>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第一节   排队论的基本概念</a:t>
            </a:r>
          </a:p>
        </p:txBody>
      </p:sp>
      <p:sp>
        <p:nvSpPr>
          <p:cNvPr id="7" name="Rectangle 3">
            <a:extLst>
              <a:ext uri="{FF2B5EF4-FFF2-40B4-BE49-F238E27FC236}">
                <a16:creationId xmlns:a16="http://schemas.microsoft.com/office/drawing/2014/main" id="{A5DE2031-F538-494D-BA71-7EDCA11E6353}"/>
              </a:ext>
            </a:extLst>
          </p:cNvPr>
          <p:cNvSpPr>
            <a:spLocks noChangeArrowheads="1"/>
          </p:cNvSpPr>
          <p:nvPr/>
        </p:nvSpPr>
        <p:spPr bwMode="auto">
          <a:xfrm>
            <a:off x="827585" y="1772816"/>
            <a:ext cx="7668342" cy="3655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latin typeface="微软雅黑" pitchFamily="34" charset="-122"/>
                <a:ea typeface="微软雅黑" pitchFamily="34" charset="-122"/>
              </a:rPr>
              <a:t>排队论起源于</a:t>
            </a:r>
            <a:r>
              <a:rPr lang="en-US" altLang="zh-CN" sz="2400" dirty="0">
                <a:latin typeface="微软雅黑" pitchFamily="34" charset="-122"/>
                <a:ea typeface="微软雅黑" pitchFamily="34" charset="-122"/>
              </a:rPr>
              <a:t>1909</a:t>
            </a:r>
            <a:r>
              <a:rPr lang="zh-CN" altLang="en-US" sz="2400" dirty="0">
                <a:latin typeface="微软雅黑" pitchFamily="34" charset="-122"/>
                <a:ea typeface="微软雅黑" pitchFamily="34" charset="-122"/>
              </a:rPr>
              <a:t>年丹麦电话工程师 </a:t>
            </a:r>
            <a:r>
              <a:rPr lang="en-US" altLang="zh-CN" sz="2400" dirty="0">
                <a:latin typeface="微软雅黑" pitchFamily="34" charset="-122"/>
                <a:ea typeface="微软雅黑" pitchFamily="34" charset="-122"/>
              </a:rPr>
              <a:t>A. K</a:t>
            </a:r>
            <a:r>
              <a:rPr lang="zh-CN" altLang="en-US" sz="2400" dirty="0">
                <a:latin typeface="微软雅黑" pitchFamily="34" charset="-122"/>
                <a:ea typeface="微软雅黑" pitchFamily="34" charset="-122"/>
              </a:rPr>
              <a:t>．爱尔朗的工作，他对电话通话拥挤问题进行了研究。</a:t>
            </a:r>
            <a:r>
              <a:rPr lang="en-US" altLang="zh-CN" sz="2400" dirty="0">
                <a:latin typeface="微软雅黑" pitchFamily="34" charset="-122"/>
                <a:ea typeface="微软雅黑" pitchFamily="34" charset="-122"/>
              </a:rPr>
              <a:t>1917 </a:t>
            </a:r>
            <a:r>
              <a:rPr lang="zh-CN" altLang="en-US" sz="2400" dirty="0">
                <a:latin typeface="微软雅黑" pitchFamily="34" charset="-122"/>
                <a:ea typeface="微软雅黑" pitchFamily="34" charset="-122"/>
              </a:rPr>
              <a:t>年，爱尔朗发表了他的著名的文章</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自动电话交换中的概率理论的几个问题的解决”。排队论也称为随机服务系统理论，它涉及的是建立一些数学模型，对那些为随机发生需求提供服务的系统进行预测。排队论在电讯、交通、机器维修等诸多领域有着非常广泛的应用。</a:t>
            </a:r>
            <a:endParaRPr lang="en-US" altLang="zh-CN" sz="2400" dirty="0">
              <a:latin typeface="微软雅黑" pitchFamily="34" charset="-122"/>
              <a:ea typeface="微软雅黑" pitchFamily="34" charset="-122"/>
            </a:endParaRPr>
          </a:p>
        </p:txBody>
      </p:sp>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C3883759-DA3A-4028-9F42-4882B7F26AE1}" type="datetime1">
              <a:rPr lang="zh-CN" altLang="en-US" smtClean="0"/>
              <a:t>2022/11/23</a:t>
            </a:fld>
            <a:endParaRPr lang="zh-CN" altLang="en-US"/>
          </a:p>
        </p:txBody>
      </p:sp>
      <p:sp>
        <p:nvSpPr>
          <p:cNvPr id="2" name="页脚占位符 1">
            <a:extLst>
              <a:ext uri="{FF2B5EF4-FFF2-40B4-BE49-F238E27FC236}">
                <a16:creationId xmlns:a16="http://schemas.microsoft.com/office/drawing/2014/main" id="{963A5C9E-5360-489F-9C36-76A02506CAC3}"/>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2501890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AE3AAF-964A-4745-9FFA-EF0EDBFB320D}"/>
              </a:ext>
            </a:extLst>
          </p:cNvPr>
          <p:cNvSpPr>
            <a:spLocks noGrp="1"/>
          </p:cNvSpPr>
          <p:nvPr>
            <p:ph type="dt" sz="half" idx="2"/>
          </p:nvPr>
        </p:nvSpPr>
        <p:spPr/>
        <p:txBody>
          <a:bodyPr/>
          <a:lstStyle/>
          <a:p>
            <a:pPr>
              <a:defRPr/>
            </a:pPr>
            <a:fld id="{DE7904FC-85B3-4F2D-AA32-538692363B7C}" type="datetime1">
              <a:rPr lang="zh-CN" altLang="en-US" smtClean="0"/>
              <a:t>2022/11/23</a:t>
            </a:fld>
            <a:endParaRPr lang="zh-CN" altLang="en-US"/>
          </a:p>
        </p:txBody>
      </p:sp>
      <p:sp>
        <p:nvSpPr>
          <p:cNvPr id="6" name="Rectangle 3">
            <a:extLst>
              <a:ext uri="{FF2B5EF4-FFF2-40B4-BE49-F238E27FC236}">
                <a16:creationId xmlns:a16="http://schemas.microsoft.com/office/drawing/2014/main" id="{A05B9A35-A401-4E88-B912-DD14D5E36EA7}"/>
              </a:ext>
            </a:extLst>
          </p:cNvPr>
          <p:cNvSpPr>
            <a:spLocks noChangeArrowheads="1"/>
          </p:cNvSpPr>
          <p:nvPr/>
        </p:nvSpPr>
        <p:spPr bwMode="auto">
          <a:xfrm>
            <a:off x="395536" y="539326"/>
            <a:ext cx="8280920" cy="2063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200" dirty="0">
                <a:latin typeface="微软雅黑" pitchFamily="34" charset="-122"/>
                <a:ea typeface="微软雅黑" pitchFamily="34" charset="-122"/>
              </a:rPr>
              <a:t>【</a:t>
            </a:r>
            <a:r>
              <a:rPr lang="zh-CN" altLang="en-US" sz="2200" dirty="0">
                <a:solidFill>
                  <a:srgbClr val="FF0000"/>
                </a:solidFill>
                <a:latin typeface="微软雅黑" pitchFamily="34" charset="-122"/>
                <a:ea typeface="微软雅黑" pitchFamily="34" charset="-122"/>
              </a:rPr>
              <a:t>例</a:t>
            </a:r>
            <a:r>
              <a:rPr lang="en-US" altLang="zh-CN" sz="2200" dirty="0">
                <a:solidFill>
                  <a:srgbClr val="FF0000"/>
                </a:solidFill>
                <a:latin typeface="微软雅黑" pitchFamily="34" charset="-122"/>
                <a:ea typeface="微软雅黑" pitchFamily="34" charset="-122"/>
              </a:rPr>
              <a:t>5-1</a:t>
            </a:r>
            <a:r>
              <a:rPr lang="en-US" altLang="zh-CN" sz="2200" dirty="0">
                <a:latin typeface="微软雅黑" pitchFamily="34" charset="-122"/>
                <a:ea typeface="微软雅黑" pitchFamily="34" charset="-122"/>
              </a:rPr>
              <a:t>】</a:t>
            </a:r>
            <a:r>
              <a:rPr lang="zh-CN" altLang="en-US" sz="2200" dirty="0">
                <a:latin typeface="微软雅黑" pitchFamily="34" charset="-122"/>
                <a:ea typeface="微软雅黑" pitchFamily="34" charset="-122"/>
              </a:rPr>
              <a:t>某银行有</a:t>
            </a:r>
            <a:r>
              <a:rPr lang="en-US" altLang="zh-CN" sz="2200" dirty="0">
                <a:latin typeface="微软雅黑" pitchFamily="34" charset="-122"/>
                <a:ea typeface="微软雅黑" pitchFamily="34" charset="-122"/>
              </a:rPr>
              <a:t>3</a:t>
            </a:r>
            <a:r>
              <a:rPr lang="zh-CN" altLang="en-US" sz="2200" dirty="0">
                <a:latin typeface="微软雅黑" pitchFamily="34" charset="-122"/>
                <a:ea typeface="微软雅黑" pitchFamily="34" charset="-122"/>
              </a:rPr>
              <a:t>个服务窗口，客户的到达服从泊松分布，平均每分钟有</a:t>
            </a:r>
            <a:r>
              <a:rPr lang="en-US" altLang="zh-CN" sz="2200" dirty="0">
                <a:latin typeface="微软雅黑" pitchFamily="34" charset="-122"/>
                <a:ea typeface="微软雅黑" pitchFamily="34" charset="-122"/>
              </a:rPr>
              <a:t>0.9</a:t>
            </a:r>
            <a:r>
              <a:rPr lang="zh-CN" altLang="en-US" sz="2200" dirty="0">
                <a:latin typeface="微软雅黑" pitchFamily="34" charset="-122"/>
                <a:ea typeface="微软雅黑" pitchFamily="34" charset="-122"/>
              </a:rPr>
              <a:t>人到达，各窗口服务时间服从负指数分布，平均每分钟可服务</a:t>
            </a:r>
            <a:r>
              <a:rPr lang="en-US" altLang="zh-CN" sz="2200" dirty="0">
                <a:latin typeface="微软雅黑" pitchFamily="34" charset="-122"/>
                <a:ea typeface="微软雅黑" pitchFamily="34" charset="-122"/>
              </a:rPr>
              <a:t>0.4</a:t>
            </a:r>
            <a:r>
              <a:rPr lang="zh-CN" altLang="en-US" sz="2200" dirty="0">
                <a:latin typeface="微软雅黑" pitchFamily="34" charset="-122"/>
                <a:ea typeface="微软雅黑" pitchFamily="34" charset="-122"/>
              </a:rPr>
              <a:t>人。银行采用叫号服务，客户凭号依次在空闲窗口办理业务。试求此排队系统的主要运行指标。</a:t>
            </a:r>
          </a:p>
        </p:txBody>
      </p:sp>
      <p:sp>
        <p:nvSpPr>
          <p:cNvPr id="8" name="Rectangle 3">
            <a:extLst>
              <a:ext uri="{FF2B5EF4-FFF2-40B4-BE49-F238E27FC236}">
                <a16:creationId xmlns:a16="http://schemas.microsoft.com/office/drawing/2014/main" id="{47FA1092-2851-4DAE-A361-0C7583026911}"/>
              </a:ext>
            </a:extLst>
          </p:cNvPr>
          <p:cNvSpPr>
            <a:spLocks noChangeArrowheads="1"/>
          </p:cNvSpPr>
          <p:nvPr/>
        </p:nvSpPr>
        <p:spPr bwMode="auto">
          <a:xfrm>
            <a:off x="395536" y="2554011"/>
            <a:ext cx="8424936"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200" b="1" dirty="0">
                <a:solidFill>
                  <a:srgbClr val="0000FF"/>
                </a:solidFill>
                <a:latin typeface="微软雅黑" pitchFamily="34" charset="-122"/>
                <a:ea typeface="微软雅黑" pitchFamily="34" charset="-122"/>
              </a:rPr>
              <a:t>解：</a:t>
            </a:r>
            <a:r>
              <a:rPr lang="zh-CN" altLang="en-US" sz="2200" dirty="0">
                <a:latin typeface="微软雅黑" pitchFamily="34" charset="-122"/>
                <a:ea typeface="微软雅黑" pitchFamily="34" charset="-122"/>
              </a:rPr>
              <a:t>由已知条件可知 </a:t>
            </a:r>
            <a:r>
              <a:rPr lang="en-US" altLang="zh-CN" sz="2200" dirty="0">
                <a:latin typeface="微软雅黑" pitchFamily="34" charset="-122"/>
                <a:ea typeface="微软雅黑" pitchFamily="34" charset="-122"/>
              </a:rPr>
              <a:t>c=3</a:t>
            </a:r>
            <a:r>
              <a:rPr lang="zh-CN" altLang="en-US" sz="2200" dirty="0">
                <a:latin typeface="微软雅黑" pitchFamily="34" charset="-122"/>
                <a:ea typeface="微软雅黑" pitchFamily="34" charset="-122"/>
              </a:rPr>
              <a:t>，顾客到达率 </a:t>
            </a:r>
            <a:r>
              <a:rPr lang="el-GR" altLang="zh-CN" sz="2200" dirty="0">
                <a:latin typeface="微软雅黑" pitchFamily="34" charset="-122"/>
                <a:ea typeface="微软雅黑" pitchFamily="34" charset="-122"/>
              </a:rPr>
              <a:t>λ</a:t>
            </a:r>
            <a:r>
              <a:rPr lang="en-US" altLang="zh-CN" sz="2200" dirty="0">
                <a:latin typeface="微软雅黑" pitchFamily="34" charset="-122"/>
                <a:ea typeface="微软雅黑" pitchFamily="34" charset="-122"/>
              </a:rPr>
              <a:t> = 0.9</a:t>
            </a:r>
            <a:r>
              <a:rPr lang="zh-CN" altLang="en-US" sz="2200" dirty="0">
                <a:latin typeface="微软雅黑" pitchFamily="34" charset="-122"/>
                <a:ea typeface="微软雅黑" pitchFamily="34" charset="-122"/>
              </a:rPr>
              <a:t>人</a:t>
            </a:r>
            <a:r>
              <a:rPr lang="en-US" altLang="zh-CN" sz="2200" dirty="0">
                <a:latin typeface="微软雅黑" pitchFamily="34" charset="-122"/>
                <a:ea typeface="微软雅黑" pitchFamily="34" charset="-122"/>
              </a:rPr>
              <a:t>/</a:t>
            </a:r>
            <a:r>
              <a:rPr lang="zh-CN" altLang="en-US" sz="2200" dirty="0">
                <a:latin typeface="微软雅黑" pitchFamily="34" charset="-122"/>
                <a:ea typeface="微软雅黑" pitchFamily="34" charset="-122"/>
              </a:rPr>
              <a:t>分钟</a:t>
            </a:r>
          </a:p>
        </p:txBody>
      </p:sp>
      <p:grpSp>
        <p:nvGrpSpPr>
          <p:cNvPr id="3" name="组合 2">
            <a:extLst>
              <a:ext uri="{FF2B5EF4-FFF2-40B4-BE49-F238E27FC236}">
                <a16:creationId xmlns:a16="http://schemas.microsoft.com/office/drawing/2014/main" id="{C55EEE51-B328-4F79-9E1F-D8C82A0F74EC}"/>
              </a:ext>
            </a:extLst>
          </p:cNvPr>
          <p:cNvGrpSpPr/>
          <p:nvPr/>
        </p:nvGrpSpPr>
        <p:grpSpPr>
          <a:xfrm>
            <a:off x="900212" y="3084661"/>
            <a:ext cx="7776864" cy="514949"/>
            <a:chOff x="899592" y="3084661"/>
            <a:chExt cx="7776864" cy="514949"/>
          </a:xfrm>
        </p:grpSpPr>
        <p:sp>
          <p:nvSpPr>
            <p:cNvPr id="14" name="Rectangle 3">
              <a:extLst>
                <a:ext uri="{FF2B5EF4-FFF2-40B4-BE49-F238E27FC236}">
                  <a16:creationId xmlns:a16="http://schemas.microsoft.com/office/drawing/2014/main" id="{4B88F13A-4A3F-45EE-B2C1-519D698BE913}"/>
                </a:ext>
              </a:extLst>
            </p:cNvPr>
            <p:cNvSpPr>
              <a:spLocks noChangeArrowheads="1"/>
            </p:cNvSpPr>
            <p:nvPr/>
          </p:nvSpPr>
          <p:spPr bwMode="auto">
            <a:xfrm>
              <a:off x="899592" y="3084661"/>
              <a:ext cx="7776864"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200" dirty="0">
                  <a:latin typeface="微软雅黑" pitchFamily="34" charset="-122"/>
                  <a:ea typeface="微软雅黑" pitchFamily="34" charset="-122"/>
                </a:rPr>
                <a:t>平均服务率 </a:t>
              </a:r>
              <a:r>
                <a:rPr lang="el-GR" altLang="zh-CN" sz="2200" dirty="0">
                  <a:latin typeface="微软雅黑" pitchFamily="34" charset="-122"/>
                  <a:ea typeface="微软雅黑" pitchFamily="34" charset="-122"/>
                </a:rPr>
                <a:t>μ</a:t>
              </a:r>
              <a:r>
                <a:rPr lang="en-US" altLang="zh-CN" sz="2200" dirty="0">
                  <a:latin typeface="微软雅黑" pitchFamily="34" charset="-122"/>
                  <a:ea typeface="微软雅黑" pitchFamily="34" charset="-122"/>
                </a:rPr>
                <a:t> = 0.4</a:t>
              </a:r>
              <a:r>
                <a:rPr lang="zh-CN" altLang="en-US" sz="2200" dirty="0">
                  <a:latin typeface="微软雅黑" pitchFamily="34" charset="-122"/>
                  <a:ea typeface="微软雅黑" pitchFamily="34" charset="-122"/>
                </a:rPr>
                <a:t>人</a:t>
              </a:r>
              <a:r>
                <a:rPr lang="en-US" altLang="zh-CN" sz="2200" dirty="0">
                  <a:latin typeface="微软雅黑" pitchFamily="34" charset="-122"/>
                  <a:ea typeface="微软雅黑" pitchFamily="34" charset="-122"/>
                </a:rPr>
                <a:t>/</a:t>
              </a:r>
              <a:r>
                <a:rPr lang="zh-CN" altLang="en-US" sz="2200" dirty="0">
                  <a:latin typeface="微软雅黑" pitchFamily="34" charset="-122"/>
                  <a:ea typeface="微软雅黑" pitchFamily="34" charset="-122"/>
                </a:rPr>
                <a:t>分钟。可得服务强度</a:t>
              </a:r>
            </a:p>
          </p:txBody>
        </p:sp>
        <p:graphicFrame>
          <p:nvGraphicFramePr>
            <p:cNvPr id="18" name="对象 17">
              <a:extLst>
                <a:ext uri="{FF2B5EF4-FFF2-40B4-BE49-F238E27FC236}">
                  <a16:creationId xmlns:a16="http://schemas.microsoft.com/office/drawing/2014/main" id="{8163D499-5025-4C09-BA58-1E9626639A58}"/>
                </a:ext>
              </a:extLst>
            </p:cNvPr>
            <p:cNvGraphicFramePr>
              <a:graphicFrameLocks noChangeAspect="1"/>
            </p:cNvGraphicFramePr>
            <p:nvPr>
              <p:extLst>
                <p:ext uri="{D42A27DB-BD31-4B8C-83A1-F6EECF244321}">
                  <p14:modId xmlns:p14="http://schemas.microsoft.com/office/powerpoint/2010/main" val="2620238337"/>
                </p:ext>
              </p:extLst>
            </p:nvPr>
          </p:nvGraphicFramePr>
          <p:xfrm>
            <a:off x="6371580" y="3221466"/>
            <a:ext cx="2159000" cy="369888"/>
          </p:xfrm>
          <a:graphic>
            <a:graphicData uri="http://schemas.openxmlformats.org/presentationml/2006/ole">
              <mc:AlternateContent xmlns:mc="http://schemas.openxmlformats.org/markup-compatibility/2006">
                <mc:Choice xmlns:v="urn:schemas-microsoft-com:vml" Requires="v">
                  <p:oleObj name="Equation" r:id="rId2" imgW="1180800" imgH="203040" progId="Equation.DSMT4">
                    <p:embed/>
                  </p:oleObj>
                </mc:Choice>
                <mc:Fallback>
                  <p:oleObj name="Equation" r:id="rId2" imgW="1180800" imgH="203040" progId="Equation.DSMT4">
                    <p:embed/>
                    <p:pic>
                      <p:nvPicPr>
                        <p:cNvPr id="18" name="对象 17">
                          <a:extLst>
                            <a:ext uri="{FF2B5EF4-FFF2-40B4-BE49-F238E27FC236}">
                              <a16:creationId xmlns:a16="http://schemas.microsoft.com/office/drawing/2014/main" id="{8163D499-5025-4C09-BA58-1E9626639A58}"/>
                            </a:ext>
                          </a:extLst>
                        </p:cNvPr>
                        <p:cNvPicPr>
                          <a:picLocks noChangeAspect="1" noChangeArrowheads="1"/>
                        </p:cNvPicPr>
                        <p:nvPr/>
                      </p:nvPicPr>
                      <p:blipFill>
                        <a:blip r:embed="rId3"/>
                        <a:srcRect/>
                        <a:stretch>
                          <a:fillRect/>
                        </a:stretch>
                      </p:blipFill>
                      <p:spPr bwMode="auto">
                        <a:xfrm>
                          <a:off x="6371580" y="3221466"/>
                          <a:ext cx="2159000" cy="369888"/>
                        </a:xfrm>
                        <a:prstGeom prst="rect">
                          <a:avLst/>
                        </a:prstGeom>
                        <a:noFill/>
                      </p:spPr>
                    </p:pic>
                  </p:oleObj>
                </mc:Fallback>
              </mc:AlternateContent>
            </a:graphicData>
          </a:graphic>
        </p:graphicFrame>
      </p:grpSp>
      <p:sp>
        <p:nvSpPr>
          <p:cNvPr id="20" name="Rectangle 3">
            <a:extLst>
              <a:ext uri="{FF2B5EF4-FFF2-40B4-BE49-F238E27FC236}">
                <a16:creationId xmlns:a16="http://schemas.microsoft.com/office/drawing/2014/main" id="{2B27980D-3768-4C48-A51F-01E322CB656A}"/>
              </a:ext>
            </a:extLst>
          </p:cNvPr>
          <p:cNvSpPr>
            <a:spLocks noChangeArrowheads="1"/>
          </p:cNvSpPr>
          <p:nvPr/>
        </p:nvSpPr>
        <p:spPr bwMode="auto">
          <a:xfrm>
            <a:off x="900212" y="3573016"/>
            <a:ext cx="7776864"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200" dirty="0">
                <a:latin typeface="微软雅黑" pitchFamily="34" charset="-122"/>
                <a:ea typeface="微软雅黑" pitchFamily="34" charset="-122"/>
              </a:rPr>
              <a:t>从而计算得此排队系统的主要运行指标如下：</a:t>
            </a:r>
          </a:p>
        </p:txBody>
      </p:sp>
      <p:grpSp>
        <p:nvGrpSpPr>
          <p:cNvPr id="10" name="组合 9">
            <a:extLst>
              <a:ext uri="{FF2B5EF4-FFF2-40B4-BE49-F238E27FC236}">
                <a16:creationId xmlns:a16="http://schemas.microsoft.com/office/drawing/2014/main" id="{D0FF6279-30E1-4F50-ADDA-5D14CEE49762}"/>
              </a:ext>
            </a:extLst>
          </p:cNvPr>
          <p:cNvGrpSpPr/>
          <p:nvPr/>
        </p:nvGrpSpPr>
        <p:grpSpPr>
          <a:xfrm>
            <a:off x="900212" y="4149080"/>
            <a:ext cx="7776864" cy="525109"/>
            <a:chOff x="612180" y="4207229"/>
            <a:chExt cx="7776864" cy="525109"/>
          </a:xfrm>
        </p:grpSpPr>
        <p:sp>
          <p:nvSpPr>
            <p:cNvPr id="22" name="Rectangle 3">
              <a:extLst>
                <a:ext uri="{FF2B5EF4-FFF2-40B4-BE49-F238E27FC236}">
                  <a16:creationId xmlns:a16="http://schemas.microsoft.com/office/drawing/2014/main" id="{BF6534ED-6F3B-432A-89BD-E6DE3C216785}"/>
                </a:ext>
              </a:extLst>
            </p:cNvPr>
            <p:cNvSpPr>
              <a:spLocks noChangeArrowheads="1"/>
            </p:cNvSpPr>
            <p:nvPr/>
          </p:nvSpPr>
          <p:spPr bwMode="auto">
            <a:xfrm>
              <a:off x="612180" y="4207229"/>
              <a:ext cx="7776864"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200" dirty="0">
                  <a:latin typeface="微软雅黑" pitchFamily="34" charset="-122"/>
                  <a:ea typeface="微软雅黑" pitchFamily="34" charset="-122"/>
                </a:rPr>
                <a:t>1</a:t>
              </a:r>
              <a:r>
                <a:rPr lang="zh-CN" altLang="en-US" sz="2200" dirty="0">
                  <a:latin typeface="微软雅黑" pitchFamily="34" charset="-122"/>
                  <a:ea typeface="微软雅黑" pitchFamily="34" charset="-122"/>
                </a:rPr>
                <a:t>）系统空闲的概率</a:t>
              </a:r>
            </a:p>
          </p:txBody>
        </p:sp>
        <p:graphicFrame>
          <p:nvGraphicFramePr>
            <p:cNvPr id="23" name="对象 22">
              <a:extLst>
                <a:ext uri="{FF2B5EF4-FFF2-40B4-BE49-F238E27FC236}">
                  <a16:creationId xmlns:a16="http://schemas.microsoft.com/office/drawing/2014/main" id="{9B1B0DAB-E3BA-4449-A8FB-C4028B32972C}"/>
                </a:ext>
              </a:extLst>
            </p:cNvPr>
            <p:cNvGraphicFramePr>
              <a:graphicFrameLocks noChangeAspect="1"/>
            </p:cNvGraphicFramePr>
            <p:nvPr>
              <p:extLst>
                <p:ext uri="{D42A27DB-BD31-4B8C-83A1-F6EECF244321}">
                  <p14:modId xmlns:p14="http://schemas.microsoft.com/office/powerpoint/2010/main" val="3905920699"/>
                </p:ext>
              </p:extLst>
            </p:nvPr>
          </p:nvGraphicFramePr>
          <p:xfrm>
            <a:off x="3203575" y="4316413"/>
            <a:ext cx="1368425" cy="415925"/>
          </p:xfrm>
          <a:graphic>
            <a:graphicData uri="http://schemas.openxmlformats.org/presentationml/2006/ole">
              <mc:AlternateContent xmlns:mc="http://schemas.openxmlformats.org/markup-compatibility/2006">
                <mc:Choice xmlns:v="urn:schemas-microsoft-com:vml" Requires="v">
                  <p:oleObj name="Equation" r:id="rId4" imgW="749160" imgH="228600" progId="Equation.DSMT4">
                    <p:embed/>
                  </p:oleObj>
                </mc:Choice>
                <mc:Fallback>
                  <p:oleObj name="Equation" r:id="rId4" imgW="749160" imgH="228600" progId="Equation.DSMT4">
                    <p:embed/>
                    <p:pic>
                      <p:nvPicPr>
                        <p:cNvPr id="18" name="对象 17">
                          <a:extLst>
                            <a:ext uri="{FF2B5EF4-FFF2-40B4-BE49-F238E27FC236}">
                              <a16:creationId xmlns:a16="http://schemas.microsoft.com/office/drawing/2014/main" id="{8163D499-5025-4C09-BA58-1E9626639A58}"/>
                            </a:ext>
                          </a:extLst>
                        </p:cNvPr>
                        <p:cNvPicPr>
                          <a:picLocks noChangeAspect="1" noChangeArrowheads="1"/>
                        </p:cNvPicPr>
                        <p:nvPr/>
                      </p:nvPicPr>
                      <p:blipFill>
                        <a:blip r:embed="rId5"/>
                        <a:srcRect/>
                        <a:stretch>
                          <a:fillRect/>
                        </a:stretch>
                      </p:blipFill>
                      <p:spPr bwMode="auto">
                        <a:xfrm>
                          <a:off x="3203575" y="4316413"/>
                          <a:ext cx="1368425" cy="415925"/>
                        </a:xfrm>
                        <a:prstGeom prst="rect">
                          <a:avLst/>
                        </a:prstGeom>
                        <a:noFill/>
                      </p:spPr>
                    </p:pic>
                  </p:oleObj>
                </mc:Fallback>
              </mc:AlternateContent>
            </a:graphicData>
          </a:graphic>
        </p:graphicFrame>
      </p:grpSp>
      <p:grpSp>
        <p:nvGrpSpPr>
          <p:cNvPr id="24" name="组合 23">
            <a:extLst>
              <a:ext uri="{FF2B5EF4-FFF2-40B4-BE49-F238E27FC236}">
                <a16:creationId xmlns:a16="http://schemas.microsoft.com/office/drawing/2014/main" id="{44C8215A-241B-41EF-A916-2A0F170AF372}"/>
              </a:ext>
            </a:extLst>
          </p:cNvPr>
          <p:cNvGrpSpPr/>
          <p:nvPr/>
        </p:nvGrpSpPr>
        <p:grpSpPr>
          <a:xfrm>
            <a:off x="899592" y="4645942"/>
            <a:ext cx="7776864" cy="525109"/>
            <a:chOff x="612180" y="4207229"/>
            <a:chExt cx="7776864" cy="525109"/>
          </a:xfrm>
        </p:grpSpPr>
        <p:sp>
          <p:nvSpPr>
            <p:cNvPr id="25" name="Rectangle 3">
              <a:extLst>
                <a:ext uri="{FF2B5EF4-FFF2-40B4-BE49-F238E27FC236}">
                  <a16:creationId xmlns:a16="http://schemas.microsoft.com/office/drawing/2014/main" id="{07C33B6D-ADB4-4980-837C-9A65BA348D17}"/>
                </a:ext>
              </a:extLst>
            </p:cNvPr>
            <p:cNvSpPr>
              <a:spLocks noChangeArrowheads="1"/>
            </p:cNvSpPr>
            <p:nvPr/>
          </p:nvSpPr>
          <p:spPr bwMode="auto">
            <a:xfrm>
              <a:off x="612180" y="4207229"/>
              <a:ext cx="7776864"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200" dirty="0">
                  <a:latin typeface="微软雅黑" pitchFamily="34" charset="-122"/>
                  <a:ea typeface="微软雅黑" pitchFamily="34" charset="-122"/>
                </a:rPr>
                <a:t>2</a:t>
              </a:r>
              <a:r>
                <a:rPr lang="zh-CN" altLang="en-US" sz="2200" dirty="0">
                  <a:latin typeface="微软雅黑" pitchFamily="34" charset="-122"/>
                  <a:ea typeface="微软雅黑" pitchFamily="34" charset="-122"/>
                </a:rPr>
                <a:t>）平均队长                 人</a:t>
              </a:r>
            </a:p>
          </p:txBody>
        </p:sp>
        <p:graphicFrame>
          <p:nvGraphicFramePr>
            <p:cNvPr id="26" name="对象 25">
              <a:extLst>
                <a:ext uri="{FF2B5EF4-FFF2-40B4-BE49-F238E27FC236}">
                  <a16:creationId xmlns:a16="http://schemas.microsoft.com/office/drawing/2014/main" id="{A5356632-4DA8-41DA-8A82-50EC104D0DE0}"/>
                </a:ext>
              </a:extLst>
            </p:cNvPr>
            <p:cNvGraphicFramePr>
              <a:graphicFrameLocks noChangeAspect="1"/>
            </p:cNvGraphicFramePr>
            <p:nvPr>
              <p:extLst>
                <p:ext uri="{D42A27DB-BD31-4B8C-83A1-F6EECF244321}">
                  <p14:modId xmlns:p14="http://schemas.microsoft.com/office/powerpoint/2010/main" val="692096373"/>
                </p:ext>
              </p:extLst>
            </p:nvPr>
          </p:nvGraphicFramePr>
          <p:xfrm>
            <a:off x="2268364" y="4316413"/>
            <a:ext cx="1368425" cy="415925"/>
          </p:xfrm>
          <a:graphic>
            <a:graphicData uri="http://schemas.openxmlformats.org/presentationml/2006/ole">
              <mc:AlternateContent xmlns:mc="http://schemas.openxmlformats.org/markup-compatibility/2006">
                <mc:Choice xmlns:v="urn:schemas-microsoft-com:vml" Requires="v">
                  <p:oleObj name="Equation" r:id="rId6" imgW="749160" imgH="228600" progId="Equation.DSMT4">
                    <p:embed/>
                  </p:oleObj>
                </mc:Choice>
                <mc:Fallback>
                  <p:oleObj name="Equation" r:id="rId6" imgW="749160" imgH="228600" progId="Equation.DSMT4">
                    <p:embed/>
                    <p:pic>
                      <p:nvPicPr>
                        <p:cNvPr id="23" name="对象 22">
                          <a:extLst>
                            <a:ext uri="{FF2B5EF4-FFF2-40B4-BE49-F238E27FC236}">
                              <a16:creationId xmlns:a16="http://schemas.microsoft.com/office/drawing/2014/main" id="{9B1B0DAB-E3BA-4449-A8FB-C4028B32972C}"/>
                            </a:ext>
                          </a:extLst>
                        </p:cNvPr>
                        <p:cNvPicPr>
                          <a:picLocks noChangeAspect="1" noChangeArrowheads="1"/>
                        </p:cNvPicPr>
                        <p:nvPr/>
                      </p:nvPicPr>
                      <p:blipFill>
                        <a:blip r:embed="rId7"/>
                        <a:srcRect/>
                        <a:stretch>
                          <a:fillRect/>
                        </a:stretch>
                      </p:blipFill>
                      <p:spPr bwMode="auto">
                        <a:xfrm>
                          <a:off x="2268364" y="4316413"/>
                          <a:ext cx="1368425" cy="415925"/>
                        </a:xfrm>
                        <a:prstGeom prst="rect">
                          <a:avLst/>
                        </a:prstGeom>
                        <a:noFill/>
                      </p:spPr>
                    </p:pic>
                  </p:oleObj>
                </mc:Fallback>
              </mc:AlternateContent>
            </a:graphicData>
          </a:graphic>
        </p:graphicFrame>
      </p:grpSp>
      <p:grpSp>
        <p:nvGrpSpPr>
          <p:cNvPr id="27" name="组合 26">
            <a:extLst>
              <a:ext uri="{FF2B5EF4-FFF2-40B4-BE49-F238E27FC236}">
                <a16:creationId xmlns:a16="http://schemas.microsoft.com/office/drawing/2014/main" id="{15B5785D-AF6A-4588-8DA8-863D2E9138FC}"/>
              </a:ext>
            </a:extLst>
          </p:cNvPr>
          <p:cNvGrpSpPr/>
          <p:nvPr/>
        </p:nvGrpSpPr>
        <p:grpSpPr>
          <a:xfrm>
            <a:off x="899592" y="5077990"/>
            <a:ext cx="7776864" cy="562503"/>
            <a:chOff x="612180" y="4207229"/>
            <a:chExt cx="7776864" cy="562503"/>
          </a:xfrm>
        </p:grpSpPr>
        <p:sp>
          <p:nvSpPr>
            <p:cNvPr id="28" name="Rectangle 3">
              <a:extLst>
                <a:ext uri="{FF2B5EF4-FFF2-40B4-BE49-F238E27FC236}">
                  <a16:creationId xmlns:a16="http://schemas.microsoft.com/office/drawing/2014/main" id="{366FE4B1-6CA3-42D2-AC86-D8F6EA0599B9}"/>
                </a:ext>
              </a:extLst>
            </p:cNvPr>
            <p:cNvSpPr>
              <a:spLocks noChangeArrowheads="1"/>
            </p:cNvSpPr>
            <p:nvPr/>
          </p:nvSpPr>
          <p:spPr bwMode="auto">
            <a:xfrm>
              <a:off x="612180" y="4207229"/>
              <a:ext cx="7776864"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200" dirty="0">
                  <a:latin typeface="微软雅黑" pitchFamily="34" charset="-122"/>
                  <a:ea typeface="微软雅黑" pitchFamily="34" charset="-122"/>
                </a:rPr>
                <a:t>3</a:t>
              </a:r>
              <a:r>
                <a:rPr lang="zh-CN" altLang="en-US" sz="2200" dirty="0">
                  <a:latin typeface="微软雅黑" pitchFamily="34" charset="-122"/>
                  <a:ea typeface="微软雅黑" pitchFamily="34" charset="-122"/>
                </a:rPr>
                <a:t>）平均等待队长                 人</a:t>
              </a:r>
            </a:p>
          </p:txBody>
        </p:sp>
        <p:graphicFrame>
          <p:nvGraphicFramePr>
            <p:cNvPr id="29" name="对象 28">
              <a:extLst>
                <a:ext uri="{FF2B5EF4-FFF2-40B4-BE49-F238E27FC236}">
                  <a16:creationId xmlns:a16="http://schemas.microsoft.com/office/drawing/2014/main" id="{8C76E703-47DC-4CE2-9347-83FE632D580D}"/>
                </a:ext>
              </a:extLst>
            </p:cNvPr>
            <p:cNvGraphicFramePr>
              <a:graphicFrameLocks noChangeAspect="1"/>
            </p:cNvGraphicFramePr>
            <p:nvPr>
              <p:extLst>
                <p:ext uri="{D42A27DB-BD31-4B8C-83A1-F6EECF244321}">
                  <p14:modId xmlns:p14="http://schemas.microsoft.com/office/powerpoint/2010/main" val="3109759133"/>
                </p:ext>
              </p:extLst>
            </p:nvPr>
          </p:nvGraphicFramePr>
          <p:xfrm>
            <a:off x="2844155" y="4331582"/>
            <a:ext cx="1368425" cy="438150"/>
          </p:xfrm>
          <a:graphic>
            <a:graphicData uri="http://schemas.openxmlformats.org/presentationml/2006/ole">
              <mc:AlternateContent xmlns:mc="http://schemas.openxmlformats.org/markup-compatibility/2006">
                <mc:Choice xmlns:v="urn:schemas-microsoft-com:vml" Requires="v">
                  <p:oleObj name="Equation" r:id="rId8" imgW="749160" imgH="241200" progId="Equation.DSMT4">
                    <p:embed/>
                  </p:oleObj>
                </mc:Choice>
                <mc:Fallback>
                  <p:oleObj name="Equation" r:id="rId8" imgW="749160" imgH="241200" progId="Equation.DSMT4">
                    <p:embed/>
                    <p:pic>
                      <p:nvPicPr>
                        <p:cNvPr id="23" name="对象 22">
                          <a:extLst>
                            <a:ext uri="{FF2B5EF4-FFF2-40B4-BE49-F238E27FC236}">
                              <a16:creationId xmlns:a16="http://schemas.microsoft.com/office/drawing/2014/main" id="{9B1B0DAB-E3BA-4449-A8FB-C4028B32972C}"/>
                            </a:ext>
                          </a:extLst>
                        </p:cNvPr>
                        <p:cNvPicPr>
                          <a:picLocks noChangeAspect="1" noChangeArrowheads="1"/>
                        </p:cNvPicPr>
                        <p:nvPr/>
                      </p:nvPicPr>
                      <p:blipFill>
                        <a:blip r:embed="rId9"/>
                        <a:srcRect/>
                        <a:stretch>
                          <a:fillRect/>
                        </a:stretch>
                      </p:blipFill>
                      <p:spPr bwMode="auto">
                        <a:xfrm>
                          <a:off x="2844155" y="4331582"/>
                          <a:ext cx="1368425" cy="438150"/>
                        </a:xfrm>
                        <a:prstGeom prst="rect">
                          <a:avLst/>
                        </a:prstGeom>
                        <a:noFill/>
                      </p:spPr>
                    </p:pic>
                  </p:oleObj>
                </mc:Fallback>
              </mc:AlternateContent>
            </a:graphicData>
          </a:graphic>
        </p:graphicFrame>
      </p:grpSp>
      <p:grpSp>
        <p:nvGrpSpPr>
          <p:cNvPr id="33" name="组合 32">
            <a:extLst>
              <a:ext uri="{FF2B5EF4-FFF2-40B4-BE49-F238E27FC236}">
                <a16:creationId xmlns:a16="http://schemas.microsoft.com/office/drawing/2014/main" id="{C19C3371-2305-4E49-B04F-9380453DD7ED}"/>
              </a:ext>
            </a:extLst>
          </p:cNvPr>
          <p:cNvGrpSpPr/>
          <p:nvPr/>
        </p:nvGrpSpPr>
        <p:grpSpPr>
          <a:xfrm>
            <a:off x="899592" y="5510038"/>
            <a:ext cx="7776864" cy="537890"/>
            <a:chOff x="612180" y="4207229"/>
            <a:chExt cx="7776864" cy="537890"/>
          </a:xfrm>
        </p:grpSpPr>
        <p:sp>
          <p:nvSpPr>
            <p:cNvPr id="34" name="Rectangle 3">
              <a:extLst>
                <a:ext uri="{FF2B5EF4-FFF2-40B4-BE49-F238E27FC236}">
                  <a16:creationId xmlns:a16="http://schemas.microsoft.com/office/drawing/2014/main" id="{6A93696C-BE0B-4EC4-A2A2-E498884AB0C8}"/>
                </a:ext>
              </a:extLst>
            </p:cNvPr>
            <p:cNvSpPr>
              <a:spLocks noChangeArrowheads="1"/>
            </p:cNvSpPr>
            <p:nvPr/>
          </p:nvSpPr>
          <p:spPr bwMode="auto">
            <a:xfrm>
              <a:off x="612180" y="4207229"/>
              <a:ext cx="7776864"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200" dirty="0">
                  <a:latin typeface="微软雅黑" pitchFamily="34" charset="-122"/>
                  <a:ea typeface="微软雅黑" pitchFamily="34" charset="-122"/>
                </a:rPr>
                <a:t>4</a:t>
              </a:r>
              <a:r>
                <a:rPr lang="zh-CN" altLang="en-US" sz="2200" dirty="0">
                  <a:latin typeface="微软雅黑" pitchFamily="34" charset="-122"/>
                  <a:ea typeface="微软雅黑" pitchFamily="34" charset="-122"/>
                </a:rPr>
                <a:t>）平均逗留时间                  分钟</a:t>
              </a:r>
            </a:p>
          </p:txBody>
        </p:sp>
        <p:graphicFrame>
          <p:nvGraphicFramePr>
            <p:cNvPr id="35" name="对象 34">
              <a:extLst>
                <a:ext uri="{FF2B5EF4-FFF2-40B4-BE49-F238E27FC236}">
                  <a16:creationId xmlns:a16="http://schemas.microsoft.com/office/drawing/2014/main" id="{9DEAD9C8-FECB-4B43-896F-0E30BDDEDEE5}"/>
                </a:ext>
              </a:extLst>
            </p:cNvPr>
            <p:cNvGraphicFramePr>
              <a:graphicFrameLocks noChangeAspect="1"/>
            </p:cNvGraphicFramePr>
            <p:nvPr>
              <p:extLst>
                <p:ext uri="{D42A27DB-BD31-4B8C-83A1-F6EECF244321}">
                  <p14:modId xmlns:p14="http://schemas.microsoft.com/office/powerpoint/2010/main" val="3427975283"/>
                </p:ext>
              </p:extLst>
            </p:nvPr>
          </p:nvGraphicFramePr>
          <p:xfrm>
            <a:off x="2844428" y="4329194"/>
            <a:ext cx="1416050" cy="415925"/>
          </p:xfrm>
          <a:graphic>
            <a:graphicData uri="http://schemas.openxmlformats.org/presentationml/2006/ole">
              <mc:AlternateContent xmlns:mc="http://schemas.openxmlformats.org/markup-compatibility/2006">
                <mc:Choice xmlns:v="urn:schemas-microsoft-com:vml" Requires="v">
                  <p:oleObj name="Equation" r:id="rId10" imgW="774360" imgH="228600" progId="Equation.DSMT4">
                    <p:embed/>
                  </p:oleObj>
                </mc:Choice>
                <mc:Fallback>
                  <p:oleObj name="Equation" r:id="rId10" imgW="774360" imgH="228600" progId="Equation.DSMT4">
                    <p:embed/>
                    <p:pic>
                      <p:nvPicPr>
                        <p:cNvPr id="23" name="对象 22">
                          <a:extLst>
                            <a:ext uri="{FF2B5EF4-FFF2-40B4-BE49-F238E27FC236}">
                              <a16:creationId xmlns:a16="http://schemas.microsoft.com/office/drawing/2014/main" id="{9B1B0DAB-E3BA-4449-A8FB-C4028B32972C}"/>
                            </a:ext>
                          </a:extLst>
                        </p:cNvPr>
                        <p:cNvPicPr>
                          <a:picLocks noChangeAspect="1" noChangeArrowheads="1"/>
                        </p:cNvPicPr>
                        <p:nvPr/>
                      </p:nvPicPr>
                      <p:blipFill>
                        <a:blip r:embed="rId11"/>
                        <a:srcRect/>
                        <a:stretch>
                          <a:fillRect/>
                        </a:stretch>
                      </p:blipFill>
                      <p:spPr bwMode="auto">
                        <a:xfrm>
                          <a:off x="2844428" y="4329194"/>
                          <a:ext cx="1416050" cy="415925"/>
                        </a:xfrm>
                        <a:prstGeom prst="rect">
                          <a:avLst/>
                        </a:prstGeom>
                        <a:noFill/>
                      </p:spPr>
                    </p:pic>
                  </p:oleObj>
                </mc:Fallback>
              </mc:AlternateContent>
            </a:graphicData>
          </a:graphic>
        </p:graphicFrame>
      </p:grpSp>
      <p:grpSp>
        <p:nvGrpSpPr>
          <p:cNvPr id="36" name="组合 35">
            <a:extLst>
              <a:ext uri="{FF2B5EF4-FFF2-40B4-BE49-F238E27FC236}">
                <a16:creationId xmlns:a16="http://schemas.microsoft.com/office/drawing/2014/main" id="{56426EB6-6722-4B0A-90B8-6EE3DBF6AE23}"/>
              </a:ext>
            </a:extLst>
          </p:cNvPr>
          <p:cNvGrpSpPr/>
          <p:nvPr/>
        </p:nvGrpSpPr>
        <p:grpSpPr>
          <a:xfrm>
            <a:off x="899592" y="5963139"/>
            <a:ext cx="7776864" cy="549927"/>
            <a:chOff x="612180" y="4207229"/>
            <a:chExt cx="7776864" cy="549927"/>
          </a:xfrm>
        </p:grpSpPr>
        <p:sp>
          <p:nvSpPr>
            <p:cNvPr id="37" name="Rectangle 3">
              <a:extLst>
                <a:ext uri="{FF2B5EF4-FFF2-40B4-BE49-F238E27FC236}">
                  <a16:creationId xmlns:a16="http://schemas.microsoft.com/office/drawing/2014/main" id="{4FF83863-E0D5-4361-89D8-2C52A9A5F98A}"/>
                </a:ext>
              </a:extLst>
            </p:cNvPr>
            <p:cNvSpPr>
              <a:spLocks noChangeArrowheads="1"/>
            </p:cNvSpPr>
            <p:nvPr/>
          </p:nvSpPr>
          <p:spPr bwMode="auto">
            <a:xfrm>
              <a:off x="612180" y="4207229"/>
              <a:ext cx="7776864"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200" dirty="0">
                  <a:latin typeface="微软雅黑" pitchFamily="34" charset="-122"/>
                  <a:ea typeface="微软雅黑" pitchFamily="34" charset="-122"/>
                </a:rPr>
                <a:t>5</a:t>
              </a:r>
              <a:r>
                <a:rPr lang="zh-CN" altLang="en-US" sz="2200" dirty="0">
                  <a:latin typeface="微软雅黑" pitchFamily="34" charset="-122"/>
                  <a:ea typeface="微软雅黑" pitchFamily="34" charset="-122"/>
                </a:rPr>
                <a:t>）平均等待时间                  分钟</a:t>
              </a:r>
            </a:p>
          </p:txBody>
        </p:sp>
        <p:graphicFrame>
          <p:nvGraphicFramePr>
            <p:cNvPr id="38" name="对象 37">
              <a:extLst>
                <a:ext uri="{FF2B5EF4-FFF2-40B4-BE49-F238E27FC236}">
                  <a16:creationId xmlns:a16="http://schemas.microsoft.com/office/drawing/2014/main" id="{768E3C41-CDB2-42D1-9743-92F717EEA553}"/>
                </a:ext>
              </a:extLst>
            </p:cNvPr>
            <p:cNvGraphicFramePr>
              <a:graphicFrameLocks noChangeAspect="1"/>
            </p:cNvGraphicFramePr>
            <p:nvPr>
              <p:extLst>
                <p:ext uri="{D42A27DB-BD31-4B8C-83A1-F6EECF244321}">
                  <p14:modId xmlns:p14="http://schemas.microsoft.com/office/powerpoint/2010/main" val="1165586708"/>
                </p:ext>
              </p:extLst>
            </p:nvPr>
          </p:nvGraphicFramePr>
          <p:xfrm>
            <a:off x="2868538" y="4319006"/>
            <a:ext cx="1416050" cy="438150"/>
          </p:xfrm>
          <a:graphic>
            <a:graphicData uri="http://schemas.openxmlformats.org/presentationml/2006/ole">
              <mc:AlternateContent xmlns:mc="http://schemas.openxmlformats.org/markup-compatibility/2006">
                <mc:Choice xmlns:v="urn:schemas-microsoft-com:vml" Requires="v">
                  <p:oleObj name="Equation" r:id="rId12" imgW="774360" imgH="241200" progId="Equation.DSMT4">
                    <p:embed/>
                  </p:oleObj>
                </mc:Choice>
                <mc:Fallback>
                  <p:oleObj name="Equation" r:id="rId12" imgW="774360" imgH="241200" progId="Equation.DSMT4">
                    <p:embed/>
                    <p:pic>
                      <p:nvPicPr>
                        <p:cNvPr id="23" name="对象 22">
                          <a:extLst>
                            <a:ext uri="{FF2B5EF4-FFF2-40B4-BE49-F238E27FC236}">
                              <a16:creationId xmlns:a16="http://schemas.microsoft.com/office/drawing/2014/main" id="{9B1B0DAB-E3BA-4449-A8FB-C4028B32972C}"/>
                            </a:ext>
                          </a:extLst>
                        </p:cNvPr>
                        <p:cNvPicPr>
                          <a:picLocks noChangeAspect="1" noChangeArrowheads="1"/>
                        </p:cNvPicPr>
                        <p:nvPr/>
                      </p:nvPicPr>
                      <p:blipFill>
                        <a:blip r:embed="rId13"/>
                        <a:srcRect/>
                        <a:stretch>
                          <a:fillRect/>
                        </a:stretch>
                      </p:blipFill>
                      <p:spPr bwMode="auto">
                        <a:xfrm>
                          <a:off x="2868538" y="4319006"/>
                          <a:ext cx="1416050" cy="438150"/>
                        </a:xfrm>
                        <a:prstGeom prst="rect">
                          <a:avLst/>
                        </a:prstGeom>
                        <a:noFill/>
                      </p:spPr>
                    </p:pic>
                  </p:oleObj>
                </mc:Fallback>
              </mc:AlternateContent>
            </a:graphicData>
          </a:graphic>
        </p:graphicFrame>
      </p:grpSp>
      <p:sp>
        <p:nvSpPr>
          <p:cNvPr id="2" name="页脚占位符 1">
            <a:extLst>
              <a:ext uri="{FF2B5EF4-FFF2-40B4-BE49-F238E27FC236}">
                <a16:creationId xmlns:a16="http://schemas.microsoft.com/office/drawing/2014/main" id="{DC673FCF-0416-48BF-947E-F81AFA40A178}"/>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2974674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3F3A7960-4150-4521-AE69-2999F787BB04}" type="datetime1">
              <a:rPr lang="zh-CN" altLang="en-US" smtClean="0"/>
              <a:t>2022/11/23</a:t>
            </a:fld>
            <a:endParaRPr lang="zh-CN" altLang="en-US"/>
          </a:p>
        </p:txBody>
      </p:sp>
      <p:sp>
        <p:nvSpPr>
          <p:cNvPr id="8" name="Rectangle 6">
            <a:extLst>
              <a:ext uri="{FF2B5EF4-FFF2-40B4-BE49-F238E27FC236}">
                <a16:creationId xmlns:a16="http://schemas.microsoft.com/office/drawing/2014/main" id="{55B0A396-6090-4F7E-95CE-6118D8FA5BD5}"/>
              </a:ext>
            </a:extLst>
          </p:cNvPr>
          <p:cNvSpPr>
            <a:spLocks noChangeArrowheads="1"/>
          </p:cNvSpPr>
          <p:nvPr/>
        </p:nvSpPr>
        <p:spPr bwMode="auto">
          <a:xfrm>
            <a:off x="357158" y="2660129"/>
            <a:ext cx="62865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en-US" sz="2400" dirty="0">
                <a:solidFill>
                  <a:srgbClr val="FF0000"/>
                </a:solidFill>
                <a:latin typeface="微软雅黑" pitchFamily="34" charset="-122"/>
                <a:ea typeface="微软雅黑" pitchFamily="34" charset="-122"/>
              </a:rPr>
              <a:t>1. </a:t>
            </a:r>
            <a:r>
              <a:rPr lang="zh-CN" altLang="en-US" sz="2400" dirty="0">
                <a:solidFill>
                  <a:srgbClr val="FF0000"/>
                </a:solidFill>
                <a:latin typeface="微软雅黑" pitchFamily="34" charset="-122"/>
                <a:ea typeface="微软雅黑" pitchFamily="34" charset="-122"/>
              </a:rPr>
              <a:t> 计算系统的稳态概率</a:t>
            </a:r>
            <a:endParaRPr lang="en-US" altLang="en-US" sz="2400" dirty="0">
              <a:solidFill>
                <a:srgbClr val="FF0000"/>
              </a:solidFill>
              <a:latin typeface="微软雅黑" pitchFamily="34" charset="-122"/>
              <a:ea typeface="微软雅黑" pitchFamily="34" charset="-122"/>
            </a:endParaRPr>
          </a:p>
        </p:txBody>
      </p:sp>
      <p:sp>
        <p:nvSpPr>
          <p:cNvPr id="9" name="Rectangle 3">
            <a:extLst>
              <a:ext uri="{FF2B5EF4-FFF2-40B4-BE49-F238E27FC236}">
                <a16:creationId xmlns:a16="http://schemas.microsoft.com/office/drawing/2014/main" id="{B8DBF894-BEF5-40CF-B297-6A6D69DAC938}"/>
              </a:ext>
            </a:extLst>
          </p:cNvPr>
          <p:cNvSpPr>
            <a:spLocks noChangeArrowheads="1"/>
          </p:cNvSpPr>
          <p:nvPr/>
        </p:nvSpPr>
        <p:spPr bwMode="auto">
          <a:xfrm>
            <a:off x="683569" y="3307691"/>
            <a:ext cx="828092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latin typeface="微软雅黑" pitchFamily="34" charset="-122"/>
                <a:ea typeface="微软雅黑" pitchFamily="34" charset="-122"/>
              </a:rPr>
              <a:t>系统状态概率的稳态方程如下：</a:t>
            </a:r>
          </a:p>
        </p:txBody>
      </p:sp>
      <p:graphicFrame>
        <p:nvGraphicFramePr>
          <p:cNvPr id="30" name="对象 29">
            <a:extLst>
              <a:ext uri="{FF2B5EF4-FFF2-40B4-BE49-F238E27FC236}">
                <a16:creationId xmlns:a16="http://schemas.microsoft.com/office/drawing/2014/main" id="{C3F7334D-2E46-47D4-86AA-497B70233301}"/>
              </a:ext>
            </a:extLst>
          </p:cNvPr>
          <p:cNvGraphicFramePr>
            <a:graphicFrameLocks noChangeAspect="1"/>
          </p:cNvGraphicFramePr>
          <p:nvPr>
            <p:extLst>
              <p:ext uri="{D42A27DB-BD31-4B8C-83A1-F6EECF244321}">
                <p14:modId xmlns:p14="http://schemas.microsoft.com/office/powerpoint/2010/main" val="1338231426"/>
              </p:ext>
            </p:extLst>
          </p:nvPr>
        </p:nvGraphicFramePr>
        <p:xfrm>
          <a:off x="1835150" y="4100289"/>
          <a:ext cx="5014913" cy="1704975"/>
        </p:xfrm>
        <a:graphic>
          <a:graphicData uri="http://schemas.openxmlformats.org/presentationml/2006/ole">
            <mc:AlternateContent xmlns:mc="http://schemas.openxmlformats.org/markup-compatibility/2006">
              <mc:Choice xmlns:v="urn:schemas-microsoft-com:vml" Requires="v">
                <p:oleObj name="Equation" r:id="rId2" imgW="2743200" imgH="939600" progId="Equation.DSMT4">
                  <p:embed/>
                </p:oleObj>
              </mc:Choice>
              <mc:Fallback>
                <p:oleObj name="Equation" r:id="rId2" imgW="2743200" imgH="939600" progId="Equation.DSMT4">
                  <p:embed/>
                  <p:pic>
                    <p:nvPicPr>
                      <p:cNvPr id="30" name="对象 29">
                        <a:extLst>
                          <a:ext uri="{FF2B5EF4-FFF2-40B4-BE49-F238E27FC236}">
                            <a16:creationId xmlns:a16="http://schemas.microsoft.com/office/drawing/2014/main" id="{C3F7334D-2E46-47D4-86AA-497B70233301}"/>
                          </a:ext>
                        </a:extLst>
                      </p:cNvPr>
                      <p:cNvPicPr>
                        <a:picLocks noChangeAspect="1" noChangeArrowheads="1"/>
                      </p:cNvPicPr>
                      <p:nvPr/>
                    </p:nvPicPr>
                    <p:blipFill>
                      <a:blip r:embed="rId3"/>
                      <a:srcRect/>
                      <a:stretch>
                        <a:fillRect/>
                      </a:stretch>
                    </p:blipFill>
                    <p:spPr bwMode="auto">
                      <a:xfrm>
                        <a:off x="1835150" y="4100289"/>
                        <a:ext cx="5014913" cy="1704975"/>
                      </a:xfrm>
                      <a:prstGeom prst="rect">
                        <a:avLst/>
                      </a:prstGeom>
                      <a:noFill/>
                    </p:spPr>
                  </p:pic>
                </p:oleObj>
              </mc:Fallback>
            </mc:AlternateContent>
          </a:graphicData>
        </a:graphic>
      </p:graphicFrame>
      <p:grpSp>
        <p:nvGrpSpPr>
          <p:cNvPr id="53" name="组合 52">
            <a:extLst>
              <a:ext uri="{FF2B5EF4-FFF2-40B4-BE49-F238E27FC236}">
                <a16:creationId xmlns:a16="http://schemas.microsoft.com/office/drawing/2014/main" id="{F2A5A3AD-360F-404E-96D5-AA50462B3380}"/>
              </a:ext>
            </a:extLst>
          </p:cNvPr>
          <p:cNvGrpSpPr/>
          <p:nvPr/>
        </p:nvGrpSpPr>
        <p:grpSpPr>
          <a:xfrm>
            <a:off x="263576" y="476672"/>
            <a:ext cx="5316537" cy="461665"/>
            <a:chOff x="263576" y="1599183"/>
            <a:chExt cx="5316537" cy="461665"/>
          </a:xfrm>
        </p:grpSpPr>
        <p:sp>
          <p:nvSpPr>
            <p:cNvPr id="60" name="Rectangle 5">
              <a:extLst>
                <a:ext uri="{FF2B5EF4-FFF2-40B4-BE49-F238E27FC236}">
                  <a16:creationId xmlns:a16="http://schemas.microsoft.com/office/drawing/2014/main" id="{1504636F-4556-4841-A752-41DD060312BD}"/>
                </a:ext>
              </a:extLst>
            </p:cNvPr>
            <p:cNvSpPr>
              <a:spLocks noChangeArrowheads="1"/>
            </p:cNvSpPr>
            <p:nvPr/>
          </p:nvSpPr>
          <p:spPr bwMode="auto">
            <a:xfrm>
              <a:off x="263576" y="1599183"/>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二、系统容量有限</a:t>
              </a:r>
            </a:p>
          </p:txBody>
        </p:sp>
        <p:graphicFrame>
          <p:nvGraphicFramePr>
            <p:cNvPr id="61" name="对象 60">
              <a:extLst>
                <a:ext uri="{FF2B5EF4-FFF2-40B4-BE49-F238E27FC236}">
                  <a16:creationId xmlns:a16="http://schemas.microsoft.com/office/drawing/2014/main" id="{80BBF4FA-4FE4-4651-B743-6C9309449D93}"/>
                </a:ext>
              </a:extLst>
            </p:cNvPr>
            <p:cNvGraphicFramePr>
              <a:graphicFrameLocks noChangeAspect="1"/>
            </p:cNvGraphicFramePr>
            <p:nvPr>
              <p:extLst>
                <p:ext uri="{D42A27DB-BD31-4B8C-83A1-F6EECF244321}">
                  <p14:modId xmlns:p14="http://schemas.microsoft.com/office/powerpoint/2010/main" val="4117017754"/>
                </p:ext>
              </p:extLst>
            </p:nvPr>
          </p:nvGraphicFramePr>
          <p:xfrm>
            <a:off x="2907407" y="1654324"/>
            <a:ext cx="1952625" cy="323850"/>
          </p:xfrm>
          <a:graphic>
            <a:graphicData uri="http://schemas.openxmlformats.org/presentationml/2006/ole">
              <mc:AlternateContent xmlns:mc="http://schemas.openxmlformats.org/markup-compatibility/2006">
                <mc:Choice xmlns:v="urn:schemas-microsoft-com:vml" Requires="v">
                  <p:oleObj name="Equation" r:id="rId4" imgW="1066680" imgH="177480" progId="Equation.DSMT4">
                    <p:embed/>
                  </p:oleObj>
                </mc:Choice>
                <mc:Fallback>
                  <p:oleObj name="Equation" r:id="rId4" imgW="1066680" imgH="177480" progId="Equation.DSMT4">
                    <p:embed/>
                    <p:pic>
                      <p:nvPicPr>
                        <p:cNvPr id="61" name="对象 60">
                          <a:extLst>
                            <a:ext uri="{FF2B5EF4-FFF2-40B4-BE49-F238E27FC236}">
                              <a16:creationId xmlns:a16="http://schemas.microsoft.com/office/drawing/2014/main" id="{80BBF4FA-4FE4-4651-B743-6C9309449D93}"/>
                            </a:ext>
                          </a:extLst>
                        </p:cNvPr>
                        <p:cNvPicPr>
                          <a:picLocks noChangeAspect="1" noChangeArrowheads="1"/>
                        </p:cNvPicPr>
                        <p:nvPr/>
                      </p:nvPicPr>
                      <p:blipFill>
                        <a:blip r:embed="rId5"/>
                        <a:srcRect/>
                        <a:stretch>
                          <a:fillRect/>
                        </a:stretch>
                      </p:blipFill>
                      <p:spPr bwMode="auto">
                        <a:xfrm>
                          <a:off x="2907407" y="1654324"/>
                          <a:ext cx="1952625" cy="323850"/>
                        </a:xfrm>
                        <a:prstGeom prst="rect">
                          <a:avLst/>
                        </a:prstGeom>
                        <a:noFill/>
                      </p:spPr>
                    </p:pic>
                  </p:oleObj>
                </mc:Fallback>
              </mc:AlternateContent>
            </a:graphicData>
          </a:graphic>
        </p:graphicFrame>
      </p:grpSp>
      <p:grpSp>
        <p:nvGrpSpPr>
          <p:cNvPr id="13" name="组合 12">
            <a:extLst>
              <a:ext uri="{FF2B5EF4-FFF2-40B4-BE49-F238E27FC236}">
                <a16:creationId xmlns:a16="http://schemas.microsoft.com/office/drawing/2014/main" id="{F9702445-F27C-4167-B8E2-724ABD940D47}"/>
              </a:ext>
            </a:extLst>
          </p:cNvPr>
          <p:cNvGrpSpPr/>
          <p:nvPr/>
        </p:nvGrpSpPr>
        <p:grpSpPr>
          <a:xfrm>
            <a:off x="683569" y="988067"/>
            <a:ext cx="8280920" cy="1587486"/>
            <a:chOff x="683569" y="4276778"/>
            <a:chExt cx="8280920" cy="1587486"/>
          </a:xfrm>
        </p:grpSpPr>
        <p:sp>
          <p:nvSpPr>
            <p:cNvPr id="14" name="Rectangle 3">
              <a:extLst>
                <a:ext uri="{FF2B5EF4-FFF2-40B4-BE49-F238E27FC236}">
                  <a16:creationId xmlns:a16="http://schemas.microsoft.com/office/drawing/2014/main" id="{2A6E3871-14AF-44BB-B1C7-ABF15204200A}"/>
                </a:ext>
              </a:extLst>
            </p:cNvPr>
            <p:cNvSpPr>
              <a:spLocks noChangeArrowheads="1"/>
            </p:cNvSpPr>
            <p:nvPr/>
          </p:nvSpPr>
          <p:spPr bwMode="auto">
            <a:xfrm>
              <a:off x="683569" y="4276778"/>
              <a:ext cx="8280920" cy="1587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latin typeface="微软雅黑" pitchFamily="34" charset="-122"/>
                  <a:ea typeface="微软雅黑" pitchFamily="34" charset="-122"/>
                </a:rPr>
                <a:t>系统的最大容量为              ，当系统满员时，有 </a:t>
              </a:r>
              <a:r>
                <a:rPr lang="en-US" altLang="zh-CN" sz="2400" dirty="0">
                  <a:latin typeface="微软雅黑" pitchFamily="34" charset="-122"/>
                  <a:ea typeface="微软雅黑" pitchFamily="34" charset="-122"/>
                </a:rPr>
                <a:t>c </a:t>
              </a:r>
              <a:r>
                <a:rPr lang="zh-CN" altLang="en-US" sz="2400" dirty="0">
                  <a:latin typeface="微软雅黑" pitchFamily="34" charset="-122"/>
                  <a:ea typeface="微软雅黑" pitchFamily="34" charset="-122"/>
                </a:rPr>
                <a:t>个顾客接受服务，有 </a:t>
              </a:r>
              <a:r>
                <a:rPr lang="en-US" altLang="zh-CN" sz="2400" dirty="0">
                  <a:latin typeface="微软雅黑" pitchFamily="34" charset="-122"/>
                  <a:ea typeface="微软雅黑" pitchFamily="34" charset="-122"/>
                </a:rPr>
                <a:t>N-c </a:t>
              </a:r>
              <a:r>
                <a:rPr lang="zh-CN" altLang="en-US" sz="2400" dirty="0">
                  <a:latin typeface="微软雅黑" pitchFamily="34" charset="-122"/>
                  <a:ea typeface="微软雅黑" pitchFamily="34" charset="-122"/>
                </a:rPr>
                <a:t>个顾客排队等待，此时再来的顾客会被系统拒绝，系统会有一定的损失。</a:t>
              </a:r>
            </a:p>
          </p:txBody>
        </p:sp>
        <p:graphicFrame>
          <p:nvGraphicFramePr>
            <p:cNvPr id="15" name="对象 14">
              <a:extLst>
                <a:ext uri="{FF2B5EF4-FFF2-40B4-BE49-F238E27FC236}">
                  <a16:creationId xmlns:a16="http://schemas.microsoft.com/office/drawing/2014/main" id="{FC86BE93-926A-473F-8409-8D05BD10E98D}"/>
                </a:ext>
              </a:extLst>
            </p:cNvPr>
            <p:cNvGraphicFramePr>
              <a:graphicFrameLocks noChangeAspect="1"/>
            </p:cNvGraphicFramePr>
            <p:nvPr>
              <p:extLst>
                <p:ext uri="{D42A27DB-BD31-4B8C-83A1-F6EECF244321}">
                  <p14:modId xmlns:p14="http://schemas.microsoft.com/office/powerpoint/2010/main" val="4113520197"/>
                </p:ext>
              </p:extLst>
            </p:nvPr>
          </p:nvGraphicFramePr>
          <p:xfrm>
            <a:off x="3291334" y="4426707"/>
            <a:ext cx="1136650" cy="369887"/>
          </p:xfrm>
          <a:graphic>
            <a:graphicData uri="http://schemas.openxmlformats.org/presentationml/2006/ole">
              <mc:AlternateContent xmlns:mc="http://schemas.openxmlformats.org/markup-compatibility/2006">
                <mc:Choice xmlns:v="urn:schemas-microsoft-com:vml" Requires="v">
                  <p:oleObj name="Equation" r:id="rId6" imgW="622080" imgH="203040" progId="Equation.DSMT4">
                    <p:embed/>
                  </p:oleObj>
                </mc:Choice>
                <mc:Fallback>
                  <p:oleObj name="Equation" r:id="rId6" imgW="622080" imgH="203040" progId="Equation.DSMT4">
                    <p:embed/>
                    <p:pic>
                      <p:nvPicPr>
                        <p:cNvPr id="10" name="对象 9">
                          <a:extLst>
                            <a:ext uri="{FF2B5EF4-FFF2-40B4-BE49-F238E27FC236}">
                              <a16:creationId xmlns:a16="http://schemas.microsoft.com/office/drawing/2014/main" id="{F0C8DD23-6B8E-492E-BEC5-C44D6424E794}"/>
                            </a:ext>
                          </a:extLst>
                        </p:cNvPr>
                        <p:cNvPicPr>
                          <a:picLocks noChangeAspect="1" noChangeArrowheads="1"/>
                        </p:cNvPicPr>
                        <p:nvPr/>
                      </p:nvPicPr>
                      <p:blipFill>
                        <a:blip r:embed="rId7"/>
                        <a:srcRect/>
                        <a:stretch>
                          <a:fillRect/>
                        </a:stretch>
                      </p:blipFill>
                      <p:spPr bwMode="auto">
                        <a:xfrm>
                          <a:off x="3291334" y="4426707"/>
                          <a:ext cx="1136650" cy="369887"/>
                        </a:xfrm>
                        <a:prstGeom prst="rect">
                          <a:avLst/>
                        </a:prstGeom>
                        <a:noFill/>
                      </p:spPr>
                    </p:pic>
                  </p:oleObj>
                </mc:Fallback>
              </mc:AlternateContent>
            </a:graphicData>
          </a:graphic>
        </p:graphicFrame>
      </p:grpSp>
      <p:sp>
        <p:nvSpPr>
          <p:cNvPr id="2" name="页脚占位符 1">
            <a:extLst>
              <a:ext uri="{FF2B5EF4-FFF2-40B4-BE49-F238E27FC236}">
                <a16:creationId xmlns:a16="http://schemas.microsoft.com/office/drawing/2014/main" id="{67518083-9D0F-4296-BC90-6D9B574F07CD}"/>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3720749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6506092A-6BB1-4265-8263-59D16DC6BB9A}" type="datetime1">
              <a:rPr lang="zh-CN" altLang="en-US" smtClean="0"/>
              <a:t>2022/11/23</a:t>
            </a:fld>
            <a:endParaRPr lang="zh-CN" altLang="en-US"/>
          </a:p>
        </p:txBody>
      </p:sp>
      <p:sp>
        <p:nvSpPr>
          <p:cNvPr id="8" name="Rectangle 6">
            <a:extLst>
              <a:ext uri="{FF2B5EF4-FFF2-40B4-BE49-F238E27FC236}">
                <a16:creationId xmlns:a16="http://schemas.microsoft.com/office/drawing/2014/main" id="{55B0A396-6090-4F7E-95CE-6118D8FA5BD5}"/>
              </a:ext>
            </a:extLst>
          </p:cNvPr>
          <p:cNvSpPr>
            <a:spLocks noChangeArrowheads="1"/>
          </p:cNvSpPr>
          <p:nvPr/>
        </p:nvSpPr>
        <p:spPr bwMode="auto">
          <a:xfrm>
            <a:off x="357158" y="1052736"/>
            <a:ext cx="62865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en-US" sz="2400" dirty="0">
                <a:solidFill>
                  <a:srgbClr val="FF0000"/>
                </a:solidFill>
                <a:latin typeface="微软雅黑" pitchFamily="34" charset="-122"/>
                <a:ea typeface="微软雅黑" pitchFamily="34" charset="-122"/>
              </a:rPr>
              <a:t>1. </a:t>
            </a:r>
            <a:r>
              <a:rPr lang="zh-CN" altLang="en-US" sz="2400" dirty="0">
                <a:solidFill>
                  <a:srgbClr val="FF0000"/>
                </a:solidFill>
                <a:latin typeface="微软雅黑" pitchFamily="34" charset="-122"/>
                <a:ea typeface="微软雅黑" pitchFamily="34" charset="-122"/>
              </a:rPr>
              <a:t> 计算系统的稳态概率</a:t>
            </a:r>
            <a:endParaRPr lang="en-US" altLang="en-US" sz="2400" dirty="0">
              <a:solidFill>
                <a:srgbClr val="FF0000"/>
              </a:solidFill>
              <a:latin typeface="微软雅黑" pitchFamily="34" charset="-122"/>
              <a:ea typeface="微软雅黑" pitchFamily="34" charset="-122"/>
            </a:endParaRPr>
          </a:p>
        </p:txBody>
      </p:sp>
      <p:sp>
        <p:nvSpPr>
          <p:cNvPr id="55" name="Rectangle 3">
            <a:extLst>
              <a:ext uri="{FF2B5EF4-FFF2-40B4-BE49-F238E27FC236}">
                <a16:creationId xmlns:a16="http://schemas.microsoft.com/office/drawing/2014/main" id="{E67DE4F7-766F-4F51-BF30-C7D3A9C4D02E}"/>
              </a:ext>
            </a:extLst>
          </p:cNvPr>
          <p:cNvSpPr>
            <a:spLocks noChangeArrowheads="1"/>
          </p:cNvSpPr>
          <p:nvPr/>
        </p:nvSpPr>
        <p:spPr bwMode="auto">
          <a:xfrm>
            <a:off x="683568" y="1592515"/>
            <a:ext cx="7848872"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zh-CN" altLang="en-US" sz="2400" dirty="0">
                <a:latin typeface="微软雅黑" pitchFamily="34" charset="-122"/>
                <a:ea typeface="微软雅黑" pitchFamily="34" charset="-122"/>
              </a:rPr>
              <a:t>求解稳态方程可得系统的稳态概率为</a:t>
            </a:r>
            <a:endParaRPr lang="zh-CN" altLang="en-US" sz="2400" b="1" dirty="0">
              <a:solidFill>
                <a:srgbClr val="0000FF"/>
              </a:solidFill>
              <a:latin typeface="微软雅黑" pitchFamily="34" charset="-122"/>
              <a:ea typeface="微软雅黑" pitchFamily="34" charset="-122"/>
            </a:endParaRPr>
          </a:p>
        </p:txBody>
      </p:sp>
      <p:graphicFrame>
        <p:nvGraphicFramePr>
          <p:cNvPr id="62" name="对象 61">
            <a:extLst>
              <a:ext uri="{FF2B5EF4-FFF2-40B4-BE49-F238E27FC236}">
                <a16:creationId xmlns:a16="http://schemas.microsoft.com/office/drawing/2014/main" id="{E0B0DD4E-3565-47C2-BC55-45EE7B4AD915}"/>
              </a:ext>
            </a:extLst>
          </p:cNvPr>
          <p:cNvGraphicFramePr>
            <a:graphicFrameLocks noChangeAspect="1"/>
          </p:cNvGraphicFramePr>
          <p:nvPr>
            <p:extLst>
              <p:ext uri="{D42A27DB-BD31-4B8C-83A1-F6EECF244321}">
                <p14:modId xmlns:p14="http://schemas.microsoft.com/office/powerpoint/2010/main" val="2994736388"/>
              </p:ext>
            </p:extLst>
          </p:nvPr>
        </p:nvGraphicFramePr>
        <p:xfrm>
          <a:off x="1725389" y="2331963"/>
          <a:ext cx="5222875" cy="1889125"/>
        </p:xfrm>
        <a:graphic>
          <a:graphicData uri="http://schemas.openxmlformats.org/presentationml/2006/ole">
            <mc:AlternateContent xmlns:mc="http://schemas.openxmlformats.org/markup-compatibility/2006">
              <mc:Choice xmlns:v="urn:schemas-microsoft-com:vml" Requires="v">
                <p:oleObj name="Equation" r:id="rId2" imgW="2857320" imgH="1041120" progId="Equation.DSMT4">
                  <p:embed/>
                </p:oleObj>
              </mc:Choice>
              <mc:Fallback>
                <p:oleObj name="Equation" r:id="rId2" imgW="2857320" imgH="1041120" progId="Equation.DSMT4">
                  <p:embed/>
                  <p:pic>
                    <p:nvPicPr>
                      <p:cNvPr id="62" name="对象 61">
                        <a:extLst>
                          <a:ext uri="{FF2B5EF4-FFF2-40B4-BE49-F238E27FC236}">
                            <a16:creationId xmlns:a16="http://schemas.microsoft.com/office/drawing/2014/main" id="{E0B0DD4E-3565-47C2-BC55-45EE7B4AD915}"/>
                          </a:ext>
                        </a:extLst>
                      </p:cNvPr>
                      <p:cNvPicPr>
                        <a:picLocks noChangeAspect="1" noChangeArrowheads="1"/>
                      </p:cNvPicPr>
                      <p:nvPr/>
                    </p:nvPicPr>
                    <p:blipFill>
                      <a:blip r:embed="rId3"/>
                      <a:srcRect/>
                      <a:stretch>
                        <a:fillRect/>
                      </a:stretch>
                    </p:blipFill>
                    <p:spPr bwMode="auto">
                      <a:xfrm>
                        <a:off x="1725389" y="2331963"/>
                        <a:ext cx="5222875" cy="1889125"/>
                      </a:xfrm>
                      <a:prstGeom prst="rect">
                        <a:avLst/>
                      </a:prstGeom>
                      <a:noFill/>
                    </p:spPr>
                  </p:pic>
                </p:oleObj>
              </mc:Fallback>
            </mc:AlternateContent>
          </a:graphicData>
        </a:graphic>
      </p:graphicFrame>
      <p:graphicFrame>
        <p:nvGraphicFramePr>
          <p:cNvPr id="63" name="对象 62">
            <a:extLst>
              <a:ext uri="{FF2B5EF4-FFF2-40B4-BE49-F238E27FC236}">
                <a16:creationId xmlns:a16="http://schemas.microsoft.com/office/drawing/2014/main" id="{D8AD80EE-23A5-4279-B897-DE000B00610F}"/>
              </a:ext>
            </a:extLst>
          </p:cNvPr>
          <p:cNvGraphicFramePr>
            <a:graphicFrameLocks noChangeAspect="1"/>
          </p:cNvGraphicFramePr>
          <p:nvPr>
            <p:extLst>
              <p:ext uri="{D42A27DB-BD31-4B8C-83A1-F6EECF244321}">
                <p14:modId xmlns:p14="http://schemas.microsoft.com/office/powerpoint/2010/main" val="3686172218"/>
              </p:ext>
            </p:extLst>
          </p:nvPr>
        </p:nvGraphicFramePr>
        <p:xfrm>
          <a:off x="1691680" y="4428455"/>
          <a:ext cx="3343275" cy="1520825"/>
        </p:xfrm>
        <a:graphic>
          <a:graphicData uri="http://schemas.openxmlformats.org/presentationml/2006/ole">
            <mc:AlternateContent xmlns:mc="http://schemas.openxmlformats.org/markup-compatibility/2006">
              <mc:Choice xmlns:v="urn:schemas-microsoft-com:vml" Requires="v">
                <p:oleObj name="Equation" r:id="rId4" imgW="1828800" imgH="838080" progId="Equation.DSMT4">
                  <p:embed/>
                </p:oleObj>
              </mc:Choice>
              <mc:Fallback>
                <p:oleObj name="Equation" r:id="rId4" imgW="1828800" imgH="838080" progId="Equation.DSMT4">
                  <p:embed/>
                  <p:pic>
                    <p:nvPicPr>
                      <p:cNvPr id="63" name="对象 62">
                        <a:extLst>
                          <a:ext uri="{FF2B5EF4-FFF2-40B4-BE49-F238E27FC236}">
                            <a16:creationId xmlns:a16="http://schemas.microsoft.com/office/drawing/2014/main" id="{D8AD80EE-23A5-4279-B897-DE000B00610F}"/>
                          </a:ext>
                        </a:extLst>
                      </p:cNvPr>
                      <p:cNvPicPr>
                        <a:picLocks noChangeAspect="1" noChangeArrowheads="1"/>
                      </p:cNvPicPr>
                      <p:nvPr/>
                    </p:nvPicPr>
                    <p:blipFill>
                      <a:blip r:embed="rId5"/>
                      <a:srcRect/>
                      <a:stretch>
                        <a:fillRect/>
                      </a:stretch>
                    </p:blipFill>
                    <p:spPr bwMode="auto">
                      <a:xfrm>
                        <a:off x="1691680" y="4428455"/>
                        <a:ext cx="3343275" cy="1520825"/>
                      </a:xfrm>
                      <a:prstGeom prst="rect">
                        <a:avLst/>
                      </a:prstGeom>
                      <a:noFill/>
                    </p:spPr>
                  </p:pic>
                </p:oleObj>
              </mc:Fallback>
            </mc:AlternateContent>
          </a:graphicData>
        </a:graphic>
      </p:graphicFrame>
      <p:grpSp>
        <p:nvGrpSpPr>
          <p:cNvPr id="9" name="组合 8">
            <a:extLst>
              <a:ext uri="{FF2B5EF4-FFF2-40B4-BE49-F238E27FC236}">
                <a16:creationId xmlns:a16="http://schemas.microsoft.com/office/drawing/2014/main" id="{D8EE7D41-DD28-4879-8756-129D979A5F92}"/>
              </a:ext>
            </a:extLst>
          </p:cNvPr>
          <p:cNvGrpSpPr/>
          <p:nvPr/>
        </p:nvGrpSpPr>
        <p:grpSpPr>
          <a:xfrm>
            <a:off x="263576" y="476672"/>
            <a:ext cx="5316537" cy="461665"/>
            <a:chOff x="263576" y="1599183"/>
            <a:chExt cx="5316537" cy="461665"/>
          </a:xfrm>
        </p:grpSpPr>
        <p:sp>
          <p:nvSpPr>
            <p:cNvPr id="10" name="Rectangle 5">
              <a:extLst>
                <a:ext uri="{FF2B5EF4-FFF2-40B4-BE49-F238E27FC236}">
                  <a16:creationId xmlns:a16="http://schemas.microsoft.com/office/drawing/2014/main" id="{0543A50B-6B28-4591-8792-A7661C077F3F}"/>
                </a:ext>
              </a:extLst>
            </p:cNvPr>
            <p:cNvSpPr>
              <a:spLocks noChangeArrowheads="1"/>
            </p:cNvSpPr>
            <p:nvPr/>
          </p:nvSpPr>
          <p:spPr bwMode="auto">
            <a:xfrm>
              <a:off x="263576" y="1599183"/>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二、系统容量有限</a:t>
              </a:r>
            </a:p>
          </p:txBody>
        </p:sp>
        <p:graphicFrame>
          <p:nvGraphicFramePr>
            <p:cNvPr id="11" name="对象 10">
              <a:extLst>
                <a:ext uri="{FF2B5EF4-FFF2-40B4-BE49-F238E27FC236}">
                  <a16:creationId xmlns:a16="http://schemas.microsoft.com/office/drawing/2014/main" id="{34F73FD0-E06B-4BB3-9014-54C3E5CC5ED6}"/>
                </a:ext>
              </a:extLst>
            </p:cNvPr>
            <p:cNvGraphicFramePr>
              <a:graphicFrameLocks noChangeAspect="1"/>
            </p:cNvGraphicFramePr>
            <p:nvPr>
              <p:extLst>
                <p:ext uri="{D42A27DB-BD31-4B8C-83A1-F6EECF244321}">
                  <p14:modId xmlns:p14="http://schemas.microsoft.com/office/powerpoint/2010/main" val="289775739"/>
                </p:ext>
              </p:extLst>
            </p:nvPr>
          </p:nvGraphicFramePr>
          <p:xfrm>
            <a:off x="2907407" y="1654324"/>
            <a:ext cx="1952625" cy="323850"/>
          </p:xfrm>
          <a:graphic>
            <a:graphicData uri="http://schemas.openxmlformats.org/presentationml/2006/ole">
              <mc:AlternateContent xmlns:mc="http://schemas.openxmlformats.org/markup-compatibility/2006">
                <mc:Choice xmlns:v="urn:schemas-microsoft-com:vml" Requires="v">
                  <p:oleObj name="Equation" r:id="rId6" imgW="1066680" imgH="177480" progId="Equation.DSMT4">
                    <p:embed/>
                  </p:oleObj>
                </mc:Choice>
                <mc:Fallback>
                  <p:oleObj name="Equation" r:id="rId6" imgW="1066680" imgH="177480" progId="Equation.DSMT4">
                    <p:embed/>
                    <p:pic>
                      <p:nvPicPr>
                        <p:cNvPr id="61" name="对象 60">
                          <a:extLst>
                            <a:ext uri="{FF2B5EF4-FFF2-40B4-BE49-F238E27FC236}">
                              <a16:creationId xmlns:a16="http://schemas.microsoft.com/office/drawing/2014/main" id="{80BBF4FA-4FE4-4651-B743-6C9309449D93}"/>
                            </a:ext>
                          </a:extLst>
                        </p:cNvPr>
                        <p:cNvPicPr>
                          <a:picLocks noChangeAspect="1" noChangeArrowheads="1"/>
                        </p:cNvPicPr>
                        <p:nvPr/>
                      </p:nvPicPr>
                      <p:blipFill>
                        <a:blip r:embed="rId7"/>
                        <a:srcRect/>
                        <a:stretch>
                          <a:fillRect/>
                        </a:stretch>
                      </p:blipFill>
                      <p:spPr bwMode="auto">
                        <a:xfrm>
                          <a:off x="2907407" y="1654324"/>
                          <a:ext cx="1952625" cy="323850"/>
                        </a:xfrm>
                        <a:prstGeom prst="rect">
                          <a:avLst/>
                        </a:prstGeom>
                        <a:noFill/>
                      </p:spPr>
                    </p:pic>
                  </p:oleObj>
                </mc:Fallback>
              </mc:AlternateContent>
            </a:graphicData>
          </a:graphic>
        </p:graphicFrame>
      </p:grpSp>
      <p:sp>
        <p:nvSpPr>
          <p:cNvPr id="2" name="页脚占位符 1">
            <a:extLst>
              <a:ext uri="{FF2B5EF4-FFF2-40B4-BE49-F238E27FC236}">
                <a16:creationId xmlns:a16="http://schemas.microsoft.com/office/drawing/2014/main" id="{5387534E-F9E7-487F-97E2-1DC8E787D667}"/>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7568531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E5B093DC-F38A-44D6-8AD8-DE6D3FBF570F}" type="datetime1">
              <a:rPr lang="zh-CN" altLang="en-US" smtClean="0"/>
              <a:t>2022/11/23</a:t>
            </a:fld>
            <a:endParaRPr lang="zh-CN" altLang="en-US"/>
          </a:p>
        </p:txBody>
      </p:sp>
      <p:sp>
        <p:nvSpPr>
          <p:cNvPr id="8" name="Rectangle 6">
            <a:extLst>
              <a:ext uri="{FF2B5EF4-FFF2-40B4-BE49-F238E27FC236}">
                <a16:creationId xmlns:a16="http://schemas.microsoft.com/office/drawing/2014/main" id="{55B0A396-6090-4F7E-95CE-6118D8FA5BD5}"/>
              </a:ext>
            </a:extLst>
          </p:cNvPr>
          <p:cNvSpPr>
            <a:spLocks noChangeArrowheads="1"/>
          </p:cNvSpPr>
          <p:nvPr/>
        </p:nvSpPr>
        <p:spPr bwMode="auto">
          <a:xfrm>
            <a:off x="357158" y="1002283"/>
            <a:ext cx="62865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en-US" sz="2400" dirty="0">
                <a:solidFill>
                  <a:srgbClr val="FF0000"/>
                </a:solidFill>
                <a:latin typeface="微软雅黑" pitchFamily="34" charset="-122"/>
                <a:ea typeface="微软雅黑" pitchFamily="34" charset="-122"/>
              </a:rPr>
              <a:t>2. </a:t>
            </a:r>
            <a:r>
              <a:rPr lang="zh-CN" altLang="en-US" sz="2400" dirty="0">
                <a:solidFill>
                  <a:srgbClr val="FF0000"/>
                </a:solidFill>
                <a:latin typeface="微软雅黑" pitchFamily="34" charset="-122"/>
                <a:ea typeface="微软雅黑" pitchFamily="34" charset="-122"/>
              </a:rPr>
              <a:t> 计算系统的主要运行指标</a:t>
            </a:r>
            <a:endParaRPr lang="en-US" altLang="en-US" sz="2400" dirty="0">
              <a:solidFill>
                <a:srgbClr val="FF0000"/>
              </a:solidFill>
              <a:latin typeface="微软雅黑" pitchFamily="34" charset="-122"/>
              <a:ea typeface="微软雅黑" pitchFamily="34" charset="-122"/>
            </a:endParaRPr>
          </a:p>
        </p:txBody>
      </p:sp>
      <p:grpSp>
        <p:nvGrpSpPr>
          <p:cNvPr id="2" name="组合 1">
            <a:extLst>
              <a:ext uri="{FF2B5EF4-FFF2-40B4-BE49-F238E27FC236}">
                <a16:creationId xmlns:a16="http://schemas.microsoft.com/office/drawing/2014/main" id="{98C79441-B4E7-4A63-93BF-B825963E83F8}"/>
              </a:ext>
            </a:extLst>
          </p:cNvPr>
          <p:cNvGrpSpPr/>
          <p:nvPr/>
        </p:nvGrpSpPr>
        <p:grpSpPr>
          <a:xfrm>
            <a:off x="683569" y="1634791"/>
            <a:ext cx="7704856" cy="605320"/>
            <a:chOff x="683569" y="980728"/>
            <a:chExt cx="7704856" cy="605320"/>
          </a:xfrm>
        </p:grpSpPr>
        <p:graphicFrame>
          <p:nvGraphicFramePr>
            <p:cNvPr id="29" name="对象 28">
              <a:extLst>
                <a:ext uri="{FF2B5EF4-FFF2-40B4-BE49-F238E27FC236}">
                  <a16:creationId xmlns:a16="http://schemas.microsoft.com/office/drawing/2014/main" id="{B7C01B60-8AD6-472E-87E9-32A6F3557D2C}"/>
                </a:ext>
              </a:extLst>
            </p:cNvPr>
            <p:cNvGraphicFramePr>
              <a:graphicFrameLocks noChangeAspect="1"/>
            </p:cNvGraphicFramePr>
            <p:nvPr>
              <p:extLst>
                <p:ext uri="{D42A27DB-BD31-4B8C-83A1-F6EECF244321}">
                  <p14:modId xmlns:p14="http://schemas.microsoft.com/office/powerpoint/2010/main" val="2866440953"/>
                </p:ext>
              </p:extLst>
            </p:nvPr>
          </p:nvGraphicFramePr>
          <p:xfrm>
            <a:off x="2079501" y="1146311"/>
            <a:ext cx="2276475" cy="439737"/>
          </p:xfrm>
          <a:graphic>
            <a:graphicData uri="http://schemas.openxmlformats.org/presentationml/2006/ole">
              <mc:AlternateContent xmlns:mc="http://schemas.openxmlformats.org/markup-compatibility/2006">
                <mc:Choice xmlns:v="urn:schemas-microsoft-com:vml" Requires="v">
                  <p:oleObj name="Equation" r:id="rId2" imgW="1244520" imgH="241200" progId="Equation.DSMT4">
                    <p:embed/>
                  </p:oleObj>
                </mc:Choice>
                <mc:Fallback>
                  <p:oleObj name="Equation" r:id="rId2" imgW="1244520" imgH="241200" progId="Equation.DSMT4">
                    <p:embed/>
                    <p:pic>
                      <p:nvPicPr>
                        <p:cNvPr id="29" name="对象 28">
                          <a:extLst>
                            <a:ext uri="{FF2B5EF4-FFF2-40B4-BE49-F238E27FC236}">
                              <a16:creationId xmlns:a16="http://schemas.microsoft.com/office/drawing/2014/main" id="{B7C01B60-8AD6-472E-87E9-32A6F3557D2C}"/>
                            </a:ext>
                          </a:extLst>
                        </p:cNvPr>
                        <p:cNvPicPr>
                          <a:picLocks noChangeAspect="1" noChangeArrowheads="1"/>
                        </p:cNvPicPr>
                        <p:nvPr/>
                      </p:nvPicPr>
                      <p:blipFill>
                        <a:blip r:embed="rId3"/>
                        <a:srcRect/>
                        <a:stretch>
                          <a:fillRect/>
                        </a:stretch>
                      </p:blipFill>
                      <p:spPr bwMode="auto">
                        <a:xfrm>
                          <a:off x="2079501" y="1146311"/>
                          <a:ext cx="2276475" cy="439737"/>
                        </a:xfrm>
                        <a:prstGeom prst="rect">
                          <a:avLst/>
                        </a:prstGeom>
                        <a:noFill/>
                      </p:spPr>
                    </p:pic>
                  </p:oleObj>
                </mc:Fallback>
              </mc:AlternateContent>
            </a:graphicData>
          </a:graphic>
        </p:graphicFrame>
        <p:sp>
          <p:nvSpPr>
            <p:cNvPr id="10" name="Rectangle 3">
              <a:extLst>
                <a:ext uri="{FF2B5EF4-FFF2-40B4-BE49-F238E27FC236}">
                  <a16:creationId xmlns:a16="http://schemas.microsoft.com/office/drawing/2014/main" id="{A30CAA2D-9724-416E-BC40-EFB8E81EC9A7}"/>
                </a:ext>
              </a:extLst>
            </p:cNvPr>
            <p:cNvSpPr>
              <a:spLocks noChangeArrowheads="1"/>
            </p:cNvSpPr>
            <p:nvPr/>
          </p:nvSpPr>
          <p:spPr bwMode="auto">
            <a:xfrm>
              <a:off x="683569" y="980728"/>
              <a:ext cx="7704856"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a:t>
              </a:r>
              <a:r>
                <a:rPr lang="zh-CN" altLang="en-US" sz="2400" dirty="0">
                  <a:solidFill>
                    <a:srgbClr val="0000FF"/>
                  </a:solidFill>
                  <a:latin typeface="微软雅黑" pitchFamily="34" charset="-122"/>
                  <a:ea typeface="微软雅黑" pitchFamily="34" charset="-122"/>
                </a:rPr>
                <a:t>队长：</a:t>
              </a:r>
              <a:endParaRPr lang="zh-CN" altLang="en-US" sz="2400" i="1" baseline="-25000" dirty="0">
                <a:ea typeface="微软雅黑" pitchFamily="34" charset="-122"/>
                <a:cs typeface="Times New Roman" panose="02020603050405020304" pitchFamily="18" charset="0"/>
              </a:endParaRPr>
            </a:p>
          </p:txBody>
        </p:sp>
      </p:grpSp>
      <p:grpSp>
        <p:nvGrpSpPr>
          <p:cNvPr id="3" name="组合 2">
            <a:extLst>
              <a:ext uri="{FF2B5EF4-FFF2-40B4-BE49-F238E27FC236}">
                <a16:creationId xmlns:a16="http://schemas.microsoft.com/office/drawing/2014/main" id="{82F6492D-8C44-4471-A21E-A995CB01D583}"/>
              </a:ext>
            </a:extLst>
          </p:cNvPr>
          <p:cNvGrpSpPr/>
          <p:nvPr/>
        </p:nvGrpSpPr>
        <p:grpSpPr>
          <a:xfrm>
            <a:off x="683568" y="2373461"/>
            <a:ext cx="7704856" cy="809625"/>
            <a:chOff x="683568" y="2090356"/>
            <a:chExt cx="7704856" cy="809625"/>
          </a:xfrm>
        </p:grpSpPr>
        <p:sp>
          <p:nvSpPr>
            <p:cNvPr id="11" name="Rectangle 3">
              <a:extLst>
                <a:ext uri="{FF2B5EF4-FFF2-40B4-BE49-F238E27FC236}">
                  <a16:creationId xmlns:a16="http://schemas.microsoft.com/office/drawing/2014/main" id="{35FE16FF-62F1-48FD-8B2D-ADA88589BD36}"/>
                </a:ext>
              </a:extLst>
            </p:cNvPr>
            <p:cNvSpPr>
              <a:spLocks noChangeArrowheads="1"/>
            </p:cNvSpPr>
            <p:nvPr/>
          </p:nvSpPr>
          <p:spPr bwMode="auto">
            <a:xfrm>
              <a:off x="683568" y="2132856"/>
              <a:ext cx="7704856" cy="58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a:t>
              </a:r>
              <a:r>
                <a:rPr lang="zh-CN" altLang="en-US" sz="2400" dirty="0">
                  <a:solidFill>
                    <a:srgbClr val="0000FF"/>
                  </a:solidFill>
                  <a:latin typeface="微软雅黑" pitchFamily="34" charset="-122"/>
                  <a:ea typeface="微软雅黑" pitchFamily="34" charset="-122"/>
                </a:rPr>
                <a:t>等待队长：</a:t>
              </a:r>
              <a:endParaRPr lang="zh-CN" altLang="en-US" sz="2400" i="1" baseline="-25000" dirty="0">
                <a:solidFill>
                  <a:srgbClr val="0000FF"/>
                </a:solidFill>
                <a:ea typeface="微软雅黑" pitchFamily="34" charset="-122"/>
                <a:cs typeface="Times New Roman" panose="02020603050405020304" pitchFamily="18" charset="0"/>
              </a:endParaRPr>
            </a:p>
          </p:txBody>
        </p:sp>
        <p:graphicFrame>
          <p:nvGraphicFramePr>
            <p:cNvPr id="15" name="对象 14">
              <a:extLst>
                <a:ext uri="{FF2B5EF4-FFF2-40B4-BE49-F238E27FC236}">
                  <a16:creationId xmlns:a16="http://schemas.microsoft.com/office/drawing/2014/main" id="{981A12E0-2C54-4D38-B1D7-16136F122551}"/>
                </a:ext>
              </a:extLst>
            </p:cNvPr>
            <p:cNvGraphicFramePr>
              <a:graphicFrameLocks noChangeAspect="1"/>
            </p:cNvGraphicFramePr>
            <p:nvPr>
              <p:extLst>
                <p:ext uri="{D42A27DB-BD31-4B8C-83A1-F6EECF244321}">
                  <p14:modId xmlns:p14="http://schemas.microsoft.com/office/powerpoint/2010/main" val="3702975699"/>
                </p:ext>
              </p:extLst>
            </p:nvPr>
          </p:nvGraphicFramePr>
          <p:xfrm>
            <a:off x="2711400" y="2090356"/>
            <a:ext cx="5461000" cy="809625"/>
          </p:xfrm>
          <a:graphic>
            <a:graphicData uri="http://schemas.openxmlformats.org/presentationml/2006/ole">
              <mc:AlternateContent xmlns:mc="http://schemas.openxmlformats.org/markup-compatibility/2006">
                <mc:Choice xmlns:v="urn:schemas-microsoft-com:vml" Requires="v">
                  <p:oleObj name="Equation" r:id="rId4" imgW="2984400" imgH="444240" progId="Equation.DSMT4">
                    <p:embed/>
                  </p:oleObj>
                </mc:Choice>
                <mc:Fallback>
                  <p:oleObj name="Equation" r:id="rId4" imgW="2984400" imgH="444240" progId="Equation.DSMT4">
                    <p:embed/>
                    <p:pic>
                      <p:nvPicPr>
                        <p:cNvPr id="15" name="对象 14">
                          <a:extLst>
                            <a:ext uri="{FF2B5EF4-FFF2-40B4-BE49-F238E27FC236}">
                              <a16:creationId xmlns:a16="http://schemas.microsoft.com/office/drawing/2014/main" id="{981A12E0-2C54-4D38-B1D7-16136F122551}"/>
                            </a:ext>
                          </a:extLst>
                        </p:cNvPr>
                        <p:cNvPicPr>
                          <a:picLocks noChangeAspect="1" noChangeArrowheads="1"/>
                        </p:cNvPicPr>
                        <p:nvPr/>
                      </p:nvPicPr>
                      <p:blipFill>
                        <a:blip r:embed="rId5"/>
                        <a:srcRect/>
                        <a:stretch>
                          <a:fillRect/>
                        </a:stretch>
                      </p:blipFill>
                      <p:spPr bwMode="auto">
                        <a:xfrm>
                          <a:off x="2711400" y="2090356"/>
                          <a:ext cx="5461000" cy="809625"/>
                        </a:xfrm>
                        <a:prstGeom prst="rect">
                          <a:avLst/>
                        </a:prstGeom>
                        <a:noFill/>
                      </p:spPr>
                    </p:pic>
                  </p:oleObj>
                </mc:Fallback>
              </mc:AlternateContent>
            </a:graphicData>
          </a:graphic>
        </p:graphicFrame>
      </p:grpSp>
      <p:grpSp>
        <p:nvGrpSpPr>
          <p:cNvPr id="6" name="组合 5">
            <a:extLst>
              <a:ext uri="{FF2B5EF4-FFF2-40B4-BE49-F238E27FC236}">
                <a16:creationId xmlns:a16="http://schemas.microsoft.com/office/drawing/2014/main" id="{386685AE-15C0-4874-A1BB-424F6C1C647D}"/>
              </a:ext>
            </a:extLst>
          </p:cNvPr>
          <p:cNvGrpSpPr/>
          <p:nvPr/>
        </p:nvGrpSpPr>
        <p:grpSpPr>
          <a:xfrm>
            <a:off x="683568" y="3268811"/>
            <a:ext cx="7920879" cy="784225"/>
            <a:chOff x="683568" y="3403228"/>
            <a:chExt cx="7920879" cy="784225"/>
          </a:xfrm>
        </p:grpSpPr>
        <p:sp>
          <p:nvSpPr>
            <p:cNvPr id="12" name="Rectangle 3">
              <a:extLst>
                <a:ext uri="{FF2B5EF4-FFF2-40B4-BE49-F238E27FC236}">
                  <a16:creationId xmlns:a16="http://schemas.microsoft.com/office/drawing/2014/main" id="{CD53BD24-AEA6-4FDB-A091-41085E8715DA}"/>
                </a:ext>
              </a:extLst>
            </p:cNvPr>
            <p:cNvSpPr>
              <a:spLocks noChangeArrowheads="1"/>
            </p:cNvSpPr>
            <p:nvPr/>
          </p:nvSpPr>
          <p:spPr bwMode="auto">
            <a:xfrm>
              <a:off x="683568" y="3424199"/>
              <a:ext cx="7920879" cy="58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a:t>
              </a:r>
              <a:r>
                <a:rPr lang="zh-CN" altLang="en-US" sz="2400" dirty="0">
                  <a:solidFill>
                    <a:srgbClr val="0000FF"/>
                  </a:solidFill>
                  <a:latin typeface="微软雅黑" pitchFamily="34" charset="-122"/>
                  <a:ea typeface="微软雅黑" pitchFamily="34" charset="-122"/>
                </a:rPr>
                <a:t>逗留时间：</a:t>
              </a:r>
              <a:endParaRPr lang="zh-CN" altLang="en-US" sz="2400" i="1" baseline="-25000" dirty="0">
                <a:solidFill>
                  <a:srgbClr val="0000FF"/>
                </a:solidFill>
                <a:ea typeface="微软雅黑" pitchFamily="34" charset="-122"/>
                <a:cs typeface="Times New Roman" panose="02020603050405020304" pitchFamily="18" charset="0"/>
              </a:endParaRPr>
            </a:p>
          </p:txBody>
        </p:sp>
        <p:graphicFrame>
          <p:nvGraphicFramePr>
            <p:cNvPr id="16" name="对象 15">
              <a:extLst>
                <a:ext uri="{FF2B5EF4-FFF2-40B4-BE49-F238E27FC236}">
                  <a16:creationId xmlns:a16="http://schemas.microsoft.com/office/drawing/2014/main" id="{4130CD60-85EC-427A-B500-B76C0AEACF38}"/>
                </a:ext>
              </a:extLst>
            </p:cNvPr>
            <p:cNvGraphicFramePr>
              <a:graphicFrameLocks noChangeAspect="1"/>
            </p:cNvGraphicFramePr>
            <p:nvPr>
              <p:extLst>
                <p:ext uri="{D42A27DB-BD31-4B8C-83A1-F6EECF244321}">
                  <p14:modId xmlns:p14="http://schemas.microsoft.com/office/powerpoint/2010/main" val="4178566117"/>
                </p:ext>
              </p:extLst>
            </p:nvPr>
          </p:nvGraphicFramePr>
          <p:xfrm>
            <a:off x="2757488" y="3403228"/>
            <a:ext cx="950912" cy="784225"/>
          </p:xfrm>
          <a:graphic>
            <a:graphicData uri="http://schemas.openxmlformats.org/presentationml/2006/ole">
              <mc:AlternateContent xmlns:mc="http://schemas.openxmlformats.org/markup-compatibility/2006">
                <mc:Choice xmlns:v="urn:schemas-microsoft-com:vml" Requires="v">
                  <p:oleObj name="Equation" r:id="rId6" imgW="520560" imgH="431640" progId="Equation.DSMT4">
                    <p:embed/>
                  </p:oleObj>
                </mc:Choice>
                <mc:Fallback>
                  <p:oleObj name="Equation" r:id="rId6" imgW="520560" imgH="431640" progId="Equation.DSMT4">
                    <p:embed/>
                    <p:pic>
                      <p:nvPicPr>
                        <p:cNvPr id="16" name="对象 15">
                          <a:extLst>
                            <a:ext uri="{FF2B5EF4-FFF2-40B4-BE49-F238E27FC236}">
                              <a16:creationId xmlns:a16="http://schemas.microsoft.com/office/drawing/2014/main" id="{4130CD60-85EC-427A-B500-B76C0AEACF38}"/>
                            </a:ext>
                          </a:extLst>
                        </p:cNvPr>
                        <p:cNvPicPr>
                          <a:picLocks noChangeAspect="1" noChangeArrowheads="1"/>
                        </p:cNvPicPr>
                        <p:nvPr/>
                      </p:nvPicPr>
                      <p:blipFill>
                        <a:blip r:embed="rId7"/>
                        <a:srcRect/>
                        <a:stretch>
                          <a:fillRect/>
                        </a:stretch>
                      </p:blipFill>
                      <p:spPr bwMode="auto">
                        <a:xfrm>
                          <a:off x="2757488" y="3403228"/>
                          <a:ext cx="950912" cy="784225"/>
                        </a:xfrm>
                        <a:prstGeom prst="rect">
                          <a:avLst/>
                        </a:prstGeom>
                        <a:noFill/>
                      </p:spPr>
                    </p:pic>
                  </p:oleObj>
                </mc:Fallback>
              </mc:AlternateContent>
            </a:graphicData>
          </a:graphic>
        </p:graphicFrame>
      </p:grpSp>
      <p:grpSp>
        <p:nvGrpSpPr>
          <p:cNvPr id="9" name="组合 8">
            <a:extLst>
              <a:ext uri="{FF2B5EF4-FFF2-40B4-BE49-F238E27FC236}">
                <a16:creationId xmlns:a16="http://schemas.microsoft.com/office/drawing/2014/main" id="{5D6C5B6B-4BB7-46BF-AC73-9CA42891F4F0}"/>
              </a:ext>
            </a:extLst>
          </p:cNvPr>
          <p:cNvGrpSpPr/>
          <p:nvPr/>
        </p:nvGrpSpPr>
        <p:grpSpPr>
          <a:xfrm>
            <a:off x="683568" y="4165749"/>
            <a:ext cx="7704856" cy="831850"/>
            <a:chOff x="683568" y="4664454"/>
            <a:chExt cx="7704856" cy="831850"/>
          </a:xfrm>
        </p:grpSpPr>
        <p:sp>
          <p:nvSpPr>
            <p:cNvPr id="14" name="Rectangle 3">
              <a:extLst>
                <a:ext uri="{FF2B5EF4-FFF2-40B4-BE49-F238E27FC236}">
                  <a16:creationId xmlns:a16="http://schemas.microsoft.com/office/drawing/2014/main" id="{AFFC84DB-4F90-474A-BEFC-6E47F5A98BD8}"/>
                </a:ext>
              </a:extLst>
            </p:cNvPr>
            <p:cNvSpPr>
              <a:spLocks noChangeArrowheads="1"/>
            </p:cNvSpPr>
            <p:nvPr/>
          </p:nvSpPr>
          <p:spPr bwMode="auto">
            <a:xfrm>
              <a:off x="683568" y="4720343"/>
              <a:ext cx="7704856" cy="58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4</a:t>
              </a:r>
              <a:r>
                <a:rPr lang="zh-CN" altLang="en-US" sz="2400" dirty="0">
                  <a:latin typeface="微软雅黑" pitchFamily="34" charset="-122"/>
                  <a:ea typeface="微软雅黑" pitchFamily="34" charset="-122"/>
                </a:rPr>
                <a:t>）</a:t>
              </a:r>
              <a:r>
                <a:rPr lang="zh-CN" altLang="en-US" sz="2400" dirty="0">
                  <a:solidFill>
                    <a:srgbClr val="0000FF"/>
                  </a:solidFill>
                  <a:latin typeface="微软雅黑" pitchFamily="34" charset="-122"/>
                  <a:ea typeface="微软雅黑" pitchFamily="34" charset="-122"/>
                </a:rPr>
                <a:t>等待时间：</a:t>
              </a:r>
              <a:endParaRPr lang="zh-CN" altLang="en-US" sz="2400" i="1" baseline="-25000" dirty="0">
                <a:solidFill>
                  <a:srgbClr val="0000FF"/>
                </a:solidFill>
                <a:ea typeface="微软雅黑" pitchFamily="34" charset="-122"/>
                <a:cs typeface="Times New Roman" panose="02020603050405020304" pitchFamily="18" charset="0"/>
              </a:endParaRPr>
            </a:p>
          </p:txBody>
        </p:sp>
        <p:graphicFrame>
          <p:nvGraphicFramePr>
            <p:cNvPr id="17" name="对象 16">
              <a:extLst>
                <a:ext uri="{FF2B5EF4-FFF2-40B4-BE49-F238E27FC236}">
                  <a16:creationId xmlns:a16="http://schemas.microsoft.com/office/drawing/2014/main" id="{64A17E5A-9664-45D9-82AD-780C3EA899A4}"/>
                </a:ext>
              </a:extLst>
            </p:cNvPr>
            <p:cNvGraphicFramePr>
              <a:graphicFrameLocks noChangeAspect="1"/>
            </p:cNvGraphicFramePr>
            <p:nvPr>
              <p:extLst>
                <p:ext uri="{D42A27DB-BD31-4B8C-83A1-F6EECF244321}">
                  <p14:modId xmlns:p14="http://schemas.microsoft.com/office/powerpoint/2010/main" val="2663815921"/>
                </p:ext>
              </p:extLst>
            </p:nvPr>
          </p:nvGraphicFramePr>
          <p:xfrm>
            <a:off x="2781300" y="4664454"/>
            <a:ext cx="998538" cy="831850"/>
          </p:xfrm>
          <a:graphic>
            <a:graphicData uri="http://schemas.openxmlformats.org/presentationml/2006/ole">
              <mc:AlternateContent xmlns:mc="http://schemas.openxmlformats.org/markup-compatibility/2006">
                <mc:Choice xmlns:v="urn:schemas-microsoft-com:vml" Requires="v">
                  <p:oleObj name="Equation" r:id="rId8" imgW="545760" imgH="457200" progId="Equation.DSMT4">
                    <p:embed/>
                  </p:oleObj>
                </mc:Choice>
                <mc:Fallback>
                  <p:oleObj name="Equation" r:id="rId8" imgW="545760" imgH="457200" progId="Equation.DSMT4">
                    <p:embed/>
                    <p:pic>
                      <p:nvPicPr>
                        <p:cNvPr id="17" name="对象 16">
                          <a:extLst>
                            <a:ext uri="{FF2B5EF4-FFF2-40B4-BE49-F238E27FC236}">
                              <a16:creationId xmlns:a16="http://schemas.microsoft.com/office/drawing/2014/main" id="{64A17E5A-9664-45D9-82AD-780C3EA899A4}"/>
                            </a:ext>
                          </a:extLst>
                        </p:cNvPr>
                        <p:cNvPicPr>
                          <a:picLocks noChangeAspect="1" noChangeArrowheads="1"/>
                        </p:cNvPicPr>
                        <p:nvPr/>
                      </p:nvPicPr>
                      <p:blipFill>
                        <a:blip r:embed="rId9"/>
                        <a:srcRect/>
                        <a:stretch>
                          <a:fillRect/>
                        </a:stretch>
                      </p:blipFill>
                      <p:spPr bwMode="auto">
                        <a:xfrm>
                          <a:off x="2781300" y="4664454"/>
                          <a:ext cx="998538" cy="831850"/>
                        </a:xfrm>
                        <a:prstGeom prst="rect">
                          <a:avLst/>
                        </a:prstGeom>
                        <a:noFill/>
                      </p:spPr>
                    </p:pic>
                  </p:oleObj>
                </mc:Fallback>
              </mc:AlternateContent>
            </a:graphicData>
          </a:graphic>
        </p:graphicFrame>
      </p:grpSp>
      <p:grpSp>
        <p:nvGrpSpPr>
          <p:cNvPr id="18" name="组合 17">
            <a:extLst>
              <a:ext uri="{FF2B5EF4-FFF2-40B4-BE49-F238E27FC236}">
                <a16:creationId xmlns:a16="http://schemas.microsoft.com/office/drawing/2014/main" id="{39DD8FAA-1DE4-4625-AD59-45FD4873887D}"/>
              </a:ext>
            </a:extLst>
          </p:cNvPr>
          <p:cNvGrpSpPr/>
          <p:nvPr/>
        </p:nvGrpSpPr>
        <p:grpSpPr>
          <a:xfrm>
            <a:off x="755576" y="5106739"/>
            <a:ext cx="6859959" cy="553357"/>
            <a:chOff x="592361" y="4282203"/>
            <a:chExt cx="6859959" cy="553357"/>
          </a:xfrm>
        </p:grpSpPr>
        <p:sp>
          <p:nvSpPr>
            <p:cNvPr id="19" name="Rectangle 3">
              <a:extLst>
                <a:ext uri="{FF2B5EF4-FFF2-40B4-BE49-F238E27FC236}">
                  <a16:creationId xmlns:a16="http://schemas.microsoft.com/office/drawing/2014/main" id="{B1332664-23CF-4B38-8932-58AC43B29227}"/>
                </a:ext>
              </a:extLst>
            </p:cNvPr>
            <p:cNvSpPr>
              <a:spLocks noChangeArrowheads="1"/>
            </p:cNvSpPr>
            <p:nvPr/>
          </p:nvSpPr>
          <p:spPr bwMode="auto">
            <a:xfrm>
              <a:off x="683568" y="4282203"/>
              <a:ext cx="6768752"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latin typeface="微软雅黑" pitchFamily="34" charset="-122"/>
                  <a:ea typeface="微软雅黑" pitchFamily="34" charset="-122"/>
                </a:rPr>
                <a:t>                为系统的</a:t>
              </a:r>
              <a:r>
                <a:rPr lang="zh-CN" altLang="en-US" sz="2400" dirty="0">
                  <a:solidFill>
                    <a:srgbClr val="FF0000"/>
                  </a:solidFill>
                  <a:latin typeface="微软雅黑" pitchFamily="34" charset="-122"/>
                  <a:ea typeface="微软雅黑" pitchFamily="34" charset="-122"/>
                </a:rPr>
                <a:t>有效到达率</a:t>
              </a:r>
            </a:p>
          </p:txBody>
        </p:sp>
        <p:graphicFrame>
          <p:nvGraphicFramePr>
            <p:cNvPr id="20" name="对象 19">
              <a:extLst>
                <a:ext uri="{FF2B5EF4-FFF2-40B4-BE49-F238E27FC236}">
                  <a16:creationId xmlns:a16="http://schemas.microsoft.com/office/drawing/2014/main" id="{8BF0DB92-79F6-4628-AFCD-F5FD94E49B40}"/>
                </a:ext>
              </a:extLst>
            </p:cNvPr>
            <p:cNvGraphicFramePr>
              <a:graphicFrameLocks noChangeAspect="1"/>
            </p:cNvGraphicFramePr>
            <p:nvPr>
              <p:extLst>
                <p:ext uri="{D42A27DB-BD31-4B8C-83A1-F6EECF244321}">
                  <p14:modId xmlns:p14="http://schemas.microsoft.com/office/powerpoint/2010/main" val="571489133"/>
                </p:ext>
              </p:extLst>
            </p:nvPr>
          </p:nvGraphicFramePr>
          <p:xfrm>
            <a:off x="592361" y="4395477"/>
            <a:ext cx="1603375" cy="412750"/>
          </p:xfrm>
          <a:graphic>
            <a:graphicData uri="http://schemas.openxmlformats.org/presentationml/2006/ole">
              <mc:AlternateContent xmlns:mc="http://schemas.openxmlformats.org/markup-compatibility/2006">
                <mc:Choice xmlns:v="urn:schemas-microsoft-com:vml" Requires="v">
                  <p:oleObj name="Equation" r:id="rId10" imgW="876240" imgH="228600" progId="Equation.DSMT4">
                    <p:embed/>
                  </p:oleObj>
                </mc:Choice>
                <mc:Fallback>
                  <p:oleObj name="Equation" r:id="rId10" imgW="876240" imgH="228600" progId="Equation.DSMT4">
                    <p:embed/>
                    <p:pic>
                      <p:nvPicPr>
                        <p:cNvPr id="23" name="对象 22">
                          <a:extLst>
                            <a:ext uri="{FF2B5EF4-FFF2-40B4-BE49-F238E27FC236}">
                              <a16:creationId xmlns:a16="http://schemas.microsoft.com/office/drawing/2014/main" id="{7942AE14-2401-4657-B7C2-C11406809D61}"/>
                            </a:ext>
                          </a:extLst>
                        </p:cNvPr>
                        <p:cNvPicPr>
                          <a:picLocks noChangeAspect="1" noChangeArrowheads="1"/>
                        </p:cNvPicPr>
                        <p:nvPr/>
                      </p:nvPicPr>
                      <p:blipFill>
                        <a:blip r:embed="rId11"/>
                        <a:srcRect/>
                        <a:stretch>
                          <a:fillRect/>
                        </a:stretch>
                      </p:blipFill>
                      <p:spPr bwMode="auto">
                        <a:xfrm>
                          <a:off x="592361" y="4395477"/>
                          <a:ext cx="1603375" cy="412750"/>
                        </a:xfrm>
                        <a:prstGeom prst="rect">
                          <a:avLst/>
                        </a:prstGeom>
                        <a:noFill/>
                      </p:spPr>
                    </p:pic>
                  </p:oleObj>
                </mc:Fallback>
              </mc:AlternateContent>
            </a:graphicData>
          </a:graphic>
        </p:graphicFrame>
      </p:grpSp>
      <p:grpSp>
        <p:nvGrpSpPr>
          <p:cNvPr id="21" name="组合 20">
            <a:extLst>
              <a:ext uri="{FF2B5EF4-FFF2-40B4-BE49-F238E27FC236}">
                <a16:creationId xmlns:a16="http://schemas.microsoft.com/office/drawing/2014/main" id="{4B057123-65C1-48B7-B3FC-817643A0861E}"/>
              </a:ext>
            </a:extLst>
          </p:cNvPr>
          <p:cNvGrpSpPr/>
          <p:nvPr/>
        </p:nvGrpSpPr>
        <p:grpSpPr>
          <a:xfrm>
            <a:off x="683568" y="5696099"/>
            <a:ext cx="6768752" cy="757237"/>
            <a:chOff x="683568" y="4223491"/>
            <a:chExt cx="6768752" cy="757237"/>
          </a:xfrm>
        </p:grpSpPr>
        <p:sp>
          <p:nvSpPr>
            <p:cNvPr id="22" name="Rectangle 3">
              <a:extLst>
                <a:ext uri="{FF2B5EF4-FFF2-40B4-BE49-F238E27FC236}">
                  <a16:creationId xmlns:a16="http://schemas.microsoft.com/office/drawing/2014/main" id="{AEAE69B4-AFAB-4256-BA4A-F925D8CBFDBE}"/>
                </a:ext>
              </a:extLst>
            </p:cNvPr>
            <p:cNvSpPr>
              <a:spLocks noChangeArrowheads="1"/>
            </p:cNvSpPr>
            <p:nvPr/>
          </p:nvSpPr>
          <p:spPr bwMode="auto">
            <a:xfrm>
              <a:off x="683568" y="4282203"/>
              <a:ext cx="6768752"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latin typeface="微软雅黑" pitchFamily="34" charset="-122"/>
                  <a:ea typeface="微软雅黑" pitchFamily="34" charset="-122"/>
                </a:rPr>
                <a:t>该系统满员的损失率为</a:t>
              </a:r>
              <a:endParaRPr lang="zh-CN" altLang="en-US" sz="2400" dirty="0">
                <a:solidFill>
                  <a:srgbClr val="FF0000"/>
                </a:solidFill>
                <a:latin typeface="微软雅黑" pitchFamily="34" charset="-122"/>
                <a:ea typeface="微软雅黑" pitchFamily="34" charset="-122"/>
              </a:endParaRPr>
            </a:p>
          </p:txBody>
        </p:sp>
        <p:graphicFrame>
          <p:nvGraphicFramePr>
            <p:cNvPr id="23" name="对象 22">
              <a:extLst>
                <a:ext uri="{FF2B5EF4-FFF2-40B4-BE49-F238E27FC236}">
                  <a16:creationId xmlns:a16="http://schemas.microsoft.com/office/drawing/2014/main" id="{DFCCD263-8C6A-4B6C-8B43-2297E1048DAD}"/>
                </a:ext>
              </a:extLst>
            </p:cNvPr>
            <p:cNvGraphicFramePr>
              <a:graphicFrameLocks noChangeAspect="1"/>
            </p:cNvGraphicFramePr>
            <p:nvPr>
              <p:extLst>
                <p:ext uri="{D42A27DB-BD31-4B8C-83A1-F6EECF244321}">
                  <p14:modId xmlns:p14="http://schemas.microsoft.com/office/powerpoint/2010/main" val="1740777396"/>
                </p:ext>
              </p:extLst>
            </p:nvPr>
          </p:nvGraphicFramePr>
          <p:xfrm>
            <a:off x="3873798" y="4223491"/>
            <a:ext cx="2138362" cy="757237"/>
          </p:xfrm>
          <a:graphic>
            <a:graphicData uri="http://schemas.openxmlformats.org/presentationml/2006/ole">
              <mc:AlternateContent xmlns:mc="http://schemas.openxmlformats.org/markup-compatibility/2006">
                <mc:Choice xmlns:v="urn:schemas-microsoft-com:vml" Requires="v">
                  <p:oleObj name="Equation" r:id="rId12" imgW="1168200" imgH="419040" progId="Equation.DSMT4">
                    <p:embed/>
                  </p:oleObj>
                </mc:Choice>
                <mc:Fallback>
                  <p:oleObj name="Equation" r:id="rId12" imgW="1168200" imgH="419040" progId="Equation.DSMT4">
                    <p:embed/>
                    <p:pic>
                      <p:nvPicPr>
                        <p:cNvPr id="20" name="对象 19">
                          <a:extLst>
                            <a:ext uri="{FF2B5EF4-FFF2-40B4-BE49-F238E27FC236}">
                              <a16:creationId xmlns:a16="http://schemas.microsoft.com/office/drawing/2014/main" id="{8BF0DB92-79F6-4628-AFCD-F5FD94E49B40}"/>
                            </a:ext>
                          </a:extLst>
                        </p:cNvPr>
                        <p:cNvPicPr>
                          <a:picLocks noChangeAspect="1" noChangeArrowheads="1"/>
                        </p:cNvPicPr>
                        <p:nvPr/>
                      </p:nvPicPr>
                      <p:blipFill>
                        <a:blip r:embed="rId13"/>
                        <a:srcRect/>
                        <a:stretch>
                          <a:fillRect/>
                        </a:stretch>
                      </p:blipFill>
                      <p:spPr bwMode="auto">
                        <a:xfrm>
                          <a:off x="3873798" y="4223491"/>
                          <a:ext cx="2138362" cy="757237"/>
                        </a:xfrm>
                        <a:prstGeom prst="rect">
                          <a:avLst/>
                        </a:prstGeom>
                        <a:noFill/>
                      </p:spPr>
                    </p:pic>
                  </p:oleObj>
                </mc:Fallback>
              </mc:AlternateContent>
            </a:graphicData>
          </a:graphic>
        </p:graphicFrame>
      </p:grpSp>
      <p:grpSp>
        <p:nvGrpSpPr>
          <p:cNvPr id="24" name="组合 23">
            <a:extLst>
              <a:ext uri="{FF2B5EF4-FFF2-40B4-BE49-F238E27FC236}">
                <a16:creationId xmlns:a16="http://schemas.microsoft.com/office/drawing/2014/main" id="{BF362883-C488-46BE-BE2B-84E6FDF34056}"/>
              </a:ext>
            </a:extLst>
          </p:cNvPr>
          <p:cNvGrpSpPr/>
          <p:nvPr/>
        </p:nvGrpSpPr>
        <p:grpSpPr>
          <a:xfrm>
            <a:off x="263576" y="476672"/>
            <a:ext cx="5316537" cy="461665"/>
            <a:chOff x="263576" y="1599183"/>
            <a:chExt cx="5316537" cy="461665"/>
          </a:xfrm>
        </p:grpSpPr>
        <p:sp>
          <p:nvSpPr>
            <p:cNvPr id="25" name="Rectangle 5">
              <a:extLst>
                <a:ext uri="{FF2B5EF4-FFF2-40B4-BE49-F238E27FC236}">
                  <a16:creationId xmlns:a16="http://schemas.microsoft.com/office/drawing/2014/main" id="{2DB0EF8D-4878-4133-88F6-6302ACC21BBA}"/>
                </a:ext>
              </a:extLst>
            </p:cNvPr>
            <p:cNvSpPr>
              <a:spLocks noChangeArrowheads="1"/>
            </p:cNvSpPr>
            <p:nvPr/>
          </p:nvSpPr>
          <p:spPr bwMode="auto">
            <a:xfrm>
              <a:off x="263576" y="1599183"/>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二、系统容量有限</a:t>
              </a:r>
            </a:p>
          </p:txBody>
        </p:sp>
        <p:graphicFrame>
          <p:nvGraphicFramePr>
            <p:cNvPr id="26" name="对象 25">
              <a:extLst>
                <a:ext uri="{FF2B5EF4-FFF2-40B4-BE49-F238E27FC236}">
                  <a16:creationId xmlns:a16="http://schemas.microsoft.com/office/drawing/2014/main" id="{97260182-9332-4D79-B57D-04A2EABEC87E}"/>
                </a:ext>
              </a:extLst>
            </p:cNvPr>
            <p:cNvGraphicFramePr>
              <a:graphicFrameLocks noChangeAspect="1"/>
            </p:cNvGraphicFramePr>
            <p:nvPr>
              <p:extLst>
                <p:ext uri="{D42A27DB-BD31-4B8C-83A1-F6EECF244321}">
                  <p14:modId xmlns:p14="http://schemas.microsoft.com/office/powerpoint/2010/main" val="289775739"/>
                </p:ext>
              </p:extLst>
            </p:nvPr>
          </p:nvGraphicFramePr>
          <p:xfrm>
            <a:off x="2907407" y="1654324"/>
            <a:ext cx="1952625" cy="323850"/>
          </p:xfrm>
          <a:graphic>
            <a:graphicData uri="http://schemas.openxmlformats.org/presentationml/2006/ole">
              <mc:AlternateContent xmlns:mc="http://schemas.openxmlformats.org/markup-compatibility/2006">
                <mc:Choice xmlns:v="urn:schemas-microsoft-com:vml" Requires="v">
                  <p:oleObj name="Equation" r:id="rId14" imgW="1066680" imgH="177480" progId="Equation.DSMT4">
                    <p:embed/>
                  </p:oleObj>
                </mc:Choice>
                <mc:Fallback>
                  <p:oleObj name="Equation" r:id="rId14" imgW="1066680" imgH="177480" progId="Equation.DSMT4">
                    <p:embed/>
                    <p:pic>
                      <p:nvPicPr>
                        <p:cNvPr id="61" name="对象 60">
                          <a:extLst>
                            <a:ext uri="{FF2B5EF4-FFF2-40B4-BE49-F238E27FC236}">
                              <a16:creationId xmlns:a16="http://schemas.microsoft.com/office/drawing/2014/main" id="{80BBF4FA-4FE4-4651-B743-6C9309449D93}"/>
                            </a:ext>
                          </a:extLst>
                        </p:cNvPr>
                        <p:cNvPicPr>
                          <a:picLocks noChangeAspect="1" noChangeArrowheads="1"/>
                        </p:cNvPicPr>
                        <p:nvPr/>
                      </p:nvPicPr>
                      <p:blipFill>
                        <a:blip r:embed="rId15"/>
                        <a:srcRect/>
                        <a:stretch>
                          <a:fillRect/>
                        </a:stretch>
                      </p:blipFill>
                      <p:spPr bwMode="auto">
                        <a:xfrm>
                          <a:off x="2907407" y="1654324"/>
                          <a:ext cx="1952625" cy="323850"/>
                        </a:xfrm>
                        <a:prstGeom prst="rect">
                          <a:avLst/>
                        </a:prstGeom>
                        <a:noFill/>
                      </p:spPr>
                    </p:pic>
                  </p:oleObj>
                </mc:Fallback>
              </mc:AlternateContent>
            </a:graphicData>
          </a:graphic>
        </p:graphicFrame>
      </p:grpSp>
      <p:sp>
        <p:nvSpPr>
          <p:cNvPr id="7" name="页脚占位符 6">
            <a:extLst>
              <a:ext uri="{FF2B5EF4-FFF2-40B4-BE49-F238E27FC236}">
                <a16:creationId xmlns:a16="http://schemas.microsoft.com/office/drawing/2014/main" id="{40274AF4-34BD-4697-A79A-DE24D117C45C}"/>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7043065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AE3AAF-964A-4745-9FFA-EF0EDBFB320D}"/>
              </a:ext>
            </a:extLst>
          </p:cNvPr>
          <p:cNvSpPr>
            <a:spLocks noGrp="1"/>
          </p:cNvSpPr>
          <p:nvPr>
            <p:ph type="dt" sz="half" idx="2"/>
          </p:nvPr>
        </p:nvSpPr>
        <p:spPr/>
        <p:txBody>
          <a:bodyPr/>
          <a:lstStyle/>
          <a:p>
            <a:pPr>
              <a:defRPr/>
            </a:pPr>
            <a:fld id="{57274AC5-B513-4F53-B01F-FBBC2EF8AB6B}" type="datetime1">
              <a:rPr lang="zh-CN" altLang="en-US" smtClean="0"/>
              <a:t>2022/11/23</a:t>
            </a:fld>
            <a:endParaRPr lang="zh-CN" altLang="en-US"/>
          </a:p>
        </p:txBody>
      </p:sp>
      <p:sp>
        <p:nvSpPr>
          <p:cNvPr id="6" name="Rectangle 3">
            <a:extLst>
              <a:ext uri="{FF2B5EF4-FFF2-40B4-BE49-F238E27FC236}">
                <a16:creationId xmlns:a16="http://schemas.microsoft.com/office/drawing/2014/main" id="{A05B9A35-A401-4E88-B912-DD14D5E36EA7}"/>
              </a:ext>
            </a:extLst>
          </p:cNvPr>
          <p:cNvSpPr>
            <a:spLocks noChangeArrowheads="1"/>
          </p:cNvSpPr>
          <p:nvPr/>
        </p:nvSpPr>
        <p:spPr bwMode="auto">
          <a:xfrm>
            <a:off x="395536" y="539326"/>
            <a:ext cx="8352928" cy="3905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例</a:t>
            </a:r>
            <a:r>
              <a:rPr lang="en-US" altLang="zh-CN" sz="2400" dirty="0">
                <a:solidFill>
                  <a:srgbClr val="FF0000"/>
                </a:solidFill>
                <a:latin typeface="微软雅黑" pitchFamily="34" charset="-122"/>
                <a:ea typeface="微软雅黑" pitchFamily="34" charset="-122"/>
              </a:rPr>
              <a:t>5-2</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某电话咨询台有</a:t>
            </a: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部电话，打进的电话服从泊松分布，平均每隔</a:t>
            </a: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分钟有一次咨询电话（包括接通和未接通的），通话时间服从负指数分布，每次通话的平均时间为</a:t>
            </a: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分钟。试求：</a:t>
            </a:r>
          </a:p>
          <a:p>
            <a:pPr>
              <a:lnSpc>
                <a:spcPct val="150000"/>
              </a:lnSpc>
            </a:pP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）系统空闲的概率 </a:t>
            </a:r>
            <a:r>
              <a:rPr lang="en-US" altLang="zh-CN" sz="2400" dirty="0">
                <a:latin typeface="微软雅黑" pitchFamily="34" charset="-122"/>
                <a:ea typeface="微软雅黑" pitchFamily="34" charset="-122"/>
              </a:rPr>
              <a:t>P</a:t>
            </a:r>
            <a:r>
              <a:rPr lang="en-US" altLang="zh-CN" sz="2400" baseline="-25000" dirty="0">
                <a:latin typeface="微软雅黑" pitchFamily="34" charset="-122"/>
                <a:ea typeface="微软雅黑" pitchFamily="34" charset="-122"/>
              </a:rPr>
              <a:t>0</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a:t>
            </a:r>
          </a:p>
          <a:p>
            <a:pPr>
              <a:lnSpc>
                <a:spcPct val="150000"/>
              </a:lnSpc>
            </a:pP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）打到咨询台的电话能接通的概率；</a:t>
            </a:r>
          </a:p>
          <a:p>
            <a:pPr>
              <a:lnSpc>
                <a:spcPct val="150000"/>
              </a:lnSpc>
            </a:pP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）平均队长 </a:t>
            </a:r>
            <a:r>
              <a:rPr lang="en-US" altLang="zh-CN" sz="2400" dirty="0">
                <a:latin typeface="微软雅黑" pitchFamily="34" charset="-122"/>
                <a:ea typeface="微软雅黑" pitchFamily="34" charset="-122"/>
              </a:rPr>
              <a:t>L</a:t>
            </a:r>
            <a:r>
              <a:rPr lang="en-US" altLang="zh-CN" sz="2400" baseline="-25000" dirty="0">
                <a:latin typeface="微软雅黑" pitchFamily="34" charset="-122"/>
                <a:ea typeface="微软雅黑" pitchFamily="34" charset="-122"/>
              </a:rPr>
              <a:t>s</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a:t>
            </a:r>
          </a:p>
        </p:txBody>
      </p:sp>
      <p:sp>
        <p:nvSpPr>
          <p:cNvPr id="2" name="页脚占位符 1">
            <a:extLst>
              <a:ext uri="{FF2B5EF4-FFF2-40B4-BE49-F238E27FC236}">
                <a16:creationId xmlns:a16="http://schemas.microsoft.com/office/drawing/2014/main" id="{E6D9AB23-B898-450B-AB70-A01FD90FF1AE}"/>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6179006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AE3AAF-964A-4745-9FFA-EF0EDBFB320D}"/>
              </a:ext>
            </a:extLst>
          </p:cNvPr>
          <p:cNvSpPr>
            <a:spLocks noGrp="1"/>
          </p:cNvSpPr>
          <p:nvPr>
            <p:ph type="dt" sz="half" idx="2"/>
          </p:nvPr>
        </p:nvSpPr>
        <p:spPr/>
        <p:txBody>
          <a:bodyPr/>
          <a:lstStyle/>
          <a:p>
            <a:pPr>
              <a:defRPr/>
            </a:pPr>
            <a:fld id="{62972E28-DBC3-4EC7-B2EE-37508E77FFEB}" type="datetime1">
              <a:rPr lang="zh-CN" altLang="en-US" smtClean="0"/>
              <a:t>2022/11/23</a:t>
            </a:fld>
            <a:endParaRPr lang="zh-CN" altLang="en-US"/>
          </a:p>
        </p:txBody>
      </p:sp>
      <p:sp>
        <p:nvSpPr>
          <p:cNvPr id="6" name="Rectangle 3">
            <a:extLst>
              <a:ext uri="{FF2B5EF4-FFF2-40B4-BE49-F238E27FC236}">
                <a16:creationId xmlns:a16="http://schemas.microsoft.com/office/drawing/2014/main" id="{A05B9A35-A401-4E88-B912-DD14D5E36EA7}"/>
              </a:ext>
            </a:extLst>
          </p:cNvPr>
          <p:cNvSpPr>
            <a:spLocks noChangeArrowheads="1"/>
          </p:cNvSpPr>
          <p:nvPr/>
        </p:nvSpPr>
        <p:spPr bwMode="auto">
          <a:xfrm>
            <a:off x="539552" y="539326"/>
            <a:ext cx="8280920"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例</a:t>
            </a:r>
            <a:r>
              <a:rPr lang="en-US" altLang="zh-CN" sz="2400" dirty="0">
                <a:solidFill>
                  <a:srgbClr val="FF0000"/>
                </a:solidFill>
                <a:latin typeface="微软雅黑" pitchFamily="34" charset="-122"/>
                <a:ea typeface="微软雅黑" pitchFamily="34" charset="-122"/>
              </a:rPr>
              <a:t>5-2</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电话咨询台。</a:t>
            </a:r>
          </a:p>
        </p:txBody>
      </p:sp>
      <p:sp>
        <p:nvSpPr>
          <p:cNvPr id="8" name="Rectangle 3">
            <a:extLst>
              <a:ext uri="{FF2B5EF4-FFF2-40B4-BE49-F238E27FC236}">
                <a16:creationId xmlns:a16="http://schemas.microsoft.com/office/drawing/2014/main" id="{47FA1092-2851-4DAE-A361-0C7583026911}"/>
              </a:ext>
            </a:extLst>
          </p:cNvPr>
          <p:cNvSpPr>
            <a:spLocks noChangeArrowheads="1"/>
          </p:cNvSpPr>
          <p:nvPr/>
        </p:nvSpPr>
        <p:spPr bwMode="auto">
          <a:xfrm>
            <a:off x="467544" y="1196752"/>
            <a:ext cx="8424936"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b="1" dirty="0">
                <a:solidFill>
                  <a:srgbClr val="0000FF"/>
                </a:solidFill>
                <a:latin typeface="微软雅黑" pitchFamily="34" charset="-122"/>
                <a:ea typeface="微软雅黑" pitchFamily="34" charset="-122"/>
              </a:rPr>
              <a:t>解：</a:t>
            </a:r>
            <a:r>
              <a:rPr lang="zh-CN" altLang="en-US" sz="2400" dirty="0">
                <a:latin typeface="微软雅黑" pitchFamily="34" charset="-122"/>
                <a:ea typeface="微软雅黑" pitchFamily="34" charset="-122"/>
              </a:rPr>
              <a:t>由已知条件可知 </a:t>
            </a:r>
            <a:r>
              <a:rPr lang="en-US" altLang="zh-CN" sz="2400" dirty="0">
                <a:latin typeface="微软雅黑" pitchFamily="34" charset="-122"/>
                <a:ea typeface="微软雅黑" pitchFamily="34" charset="-122"/>
              </a:rPr>
              <a:t>c=N=3</a:t>
            </a:r>
            <a:r>
              <a:rPr lang="zh-CN" altLang="en-US" sz="2400" dirty="0">
                <a:latin typeface="微软雅黑" pitchFamily="34" charset="-122"/>
                <a:ea typeface="微软雅黑" pitchFamily="34" charset="-122"/>
              </a:rPr>
              <a:t>，顾客到达率 </a:t>
            </a:r>
            <a:r>
              <a:rPr lang="en-US" altLang="zh-CN" sz="2400" dirty="0">
                <a:latin typeface="微软雅黑" pitchFamily="34" charset="-122"/>
                <a:ea typeface="微软雅黑" pitchFamily="34" charset="-122"/>
              </a:rPr>
              <a:t>λ = 1/2</a:t>
            </a:r>
            <a:r>
              <a:rPr lang="zh-CN" altLang="en-US" sz="2400" dirty="0">
                <a:latin typeface="微软雅黑" pitchFamily="34" charset="-122"/>
                <a:ea typeface="微软雅黑" pitchFamily="34" charset="-122"/>
              </a:rPr>
              <a:t>人</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分钟</a:t>
            </a:r>
          </a:p>
        </p:txBody>
      </p:sp>
      <p:sp>
        <p:nvSpPr>
          <p:cNvPr id="16" name="Rectangle 3">
            <a:extLst>
              <a:ext uri="{FF2B5EF4-FFF2-40B4-BE49-F238E27FC236}">
                <a16:creationId xmlns:a16="http://schemas.microsoft.com/office/drawing/2014/main" id="{476BC9CF-84C8-4B17-85D1-159065F6A616}"/>
              </a:ext>
            </a:extLst>
          </p:cNvPr>
          <p:cNvSpPr>
            <a:spLocks noChangeArrowheads="1"/>
          </p:cNvSpPr>
          <p:nvPr/>
        </p:nvSpPr>
        <p:spPr bwMode="auto">
          <a:xfrm>
            <a:off x="1043608" y="2515603"/>
            <a:ext cx="7776864"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latin typeface="微软雅黑" pitchFamily="34" charset="-122"/>
                <a:ea typeface="微软雅黑" pitchFamily="34" charset="-122"/>
              </a:rPr>
              <a:t>计算得</a:t>
            </a:r>
          </a:p>
        </p:txBody>
      </p:sp>
      <p:grpSp>
        <p:nvGrpSpPr>
          <p:cNvPr id="3" name="组合 2">
            <a:extLst>
              <a:ext uri="{FF2B5EF4-FFF2-40B4-BE49-F238E27FC236}">
                <a16:creationId xmlns:a16="http://schemas.microsoft.com/office/drawing/2014/main" id="{DFF0C761-EA48-42A1-8639-24892EE8456C}"/>
              </a:ext>
            </a:extLst>
          </p:cNvPr>
          <p:cNvGrpSpPr/>
          <p:nvPr/>
        </p:nvGrpSpPr>
        <p:grpSpPr>
          <a:xfrm>
            <a:off x="1043608" y="1844824"/>
            <a:ext cx="7776864" cy="553357"/>
            <a:chOff x="1043608" y="2564904"/>
            <a:chExt cx="7776864" cy="553357"/>
          </a:xfrm>
        </p:grpSpPr>
        <p:sp>
          <p:nvSpPr>
            <p:cNvPr id="14" name="Rectangle 3">
              <a:extLst>
                <a:ext uri="{FF2B5EF4-FFF2-40B4-BE49-F238E27FC236}">
                  <a16:creationId xmlns:a16="http://schemas.microsoft.com/office/drawing/2014/main" id="{4B88F13A-4A3F-45EE-B2C1-519D698BE913}"/>
                </a:ext>
              </a:extLst>
            </p:cNvPr>
            <p:cNvSpPr>
              <a:spLocks noChangeArrowheads="1"/>
            </p:cNvSpPr>
            <p:nvPr/>
          </p:nvSpPr>
          <p:spPr bwMode="auto">
            <a:xfrm>
              <a:off x="1043608" y="2564904"/>
              <a:ext cx="7776864"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latin typeface="微软雅黑" pitchFamily="34" charset="-122"/>
                  <a:ea typeface="微软雅黑" pitchFamily="34" charset="-122"/>
                </a:rPr>
                <a:t>平均服务率 </a:t>
              </a:r>
              <a:r>
                <a:rPr lang="en-US" altLang="zh-CN" sz="2400" dirty="0">
                  <a:latin typeface="微软雅黑" pitchFamily="34" charset="-122"/>
                  <a:ea typeface="微软雅黑" pitchFamily="34" charset="-122"/>
                </a:rPr>
                <a:t>μ =1/3</a:t>
              </a:r>
              <a:r>
                <a:rPr lang="zh-CN" altLang="en-US" sz="2400" dirty="0">
                  <a:latin typeface="微软雅黑" pitchFamily="34" charset="-122"/>
                  <a:ea typeface="微软雅黑" pitchFamily="34" charset="-122"/>
                </a:rPr>
                <a:t>人</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分钟</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可得服务强度</a:t>
              </a:r>
            </a:p>
          </p:txBody>
        </p:sp>
        <p:graphicFrame>
          <p:nvGraphicFramePr>
            <p:cNvPr id="23" name="对象 22">
              <a:extLst>
                <a:ext uri="{FF2B5EF4-FFF2-40B4-BE49-F238E27FC236}">
                  <a16:creationId xmlns:a16="http://schemas.microsoft.com/office/drawing/2014/main" id="{BBAC4FC4-A69B-4191-9BBA-8F50D9162743}"/>
                </a:ext>
              </a:extLst>
            </p:cNvPr>
            <p:cNvGraphicFramePr>
              <a:graphicFrameLocks noChangeAspect="1"/>
            </p:cNvGraphicFramePr>
            <p:nvPr>
              <p:extLst>
                <p:ext uri="{D42A27DB-BD31-4B8C-83A1-F6EECF244321}">
                  <p14:modId xmlns:p14="http://schemas.microsoft.com/office/powerpoint/2010/main" val="1627828204"/>
                </p:ext>
              </p:extLst>
            </p:nvPr>
          </p:nvGraphicFramePr>
          <p:xfrm>
            <a:off x="6729164" y="2709218"/>
            <a:ext cx="2019300" cy="369887"/>
          </p:xfrm>
          <a:graphic>
            <a:graphicData uri="http://schemas.openxmlformats.org/presentationml/2006/ole">
              <mc:AlternateContent xmlns:mc="http://schemas.openxmlformats.org/markup-compatibility/2006">
                <mc:Choice xmlns:v="urn:schemas-microsoft-com:vml" Requires="v">
                  <p:oleObj name="Equation" r:id="rId2" imgW="1104840" imgH="203040" progId="Equation.DSMT4">
                    <p:embed/>
                  </p:oleObj>
                </mc:Choice>
                <mc:Fallback>
                  <p:oleObj name="Equation" r:id="rId2" imgW="1104840" imgH="203040" progId="Equation.DSMT4">
                    <p:embed/>
                    <p:pic>
                      <p:nvPicPr>
                        <p:cNvPr id="23" name="对象 22">
                          <a:extLst>
                            <a:ext uri="{FF2B5EF4-FFF2-40B4-BE49-F238E27FC236}">
                              <a16:creationId xmlns:a16="http://schemas.microsoft.com/office/drawing/2014/main" id="{BBAC4FC4-A69B-4191-9BBA-8F50D9162743}"/>
                            </a:ext>
                          </a:extLst>
                        </p:cNvPr>
                        <p:cNvPicPr>
                          <a:picLocks noChangeAspect="1" noChangeArrowheads="1"/>
                        </p:cNvPicPr>
                        <p:nvPr/>
                      </p:nvPicPr>
                      <p:blipFill>
                        <a:blip r:embed="rId3"/>
                        <a:srcRect/>
                        <a:stretch>
                          <a:fillRect/>
                        </a:stretch>
                      </p:blipFill>
                      <p:spPr bwMode="auto">
                        <a:xfrm>
                          <a:off x="6729164" y="2709218"/>
                          <a:ext cx="2019300" cy="369887"/>
                        </a:xfrm>
                        <a:prstGeom prst="rect">
                          <a:avLst/>
                        </a:prstGeom>
                        <a:noFill/>
                      </p:spPr>
                    </p:pic>
                  </p:oleObj>
                </mc:Fallback>
              </mc:AlternateContent>
            </a:graphicData>
          </a:graphic>
        </p:graphicFrame>
      </p:grpSp>
      <p:grpSp>
        <p:nvGrpSpPr>
          <p:cNvPr id="7" name="组合 6">
            <a:extLst>
              <a:ext uri="{FF2B5EF4-FFF2-40B4-BE49-F238E27FC236}">
                <a16:creationId xmlns:a16="http://schemas.microsoft.com/office/drawing/2014/main" id="{C780CC83-A644-4521-AD11-E1FB3E20CDA5}"/>
              </a:ext>
            </a:extLst>
          </p:cNvPr>
          <p:cNvGrpSpPr/>
          <p:nvPr/>
        </p:nvGrpSpPr>
        <p:grpSpPr>
          <a:xfrm>
            <a:off x="1043608" y="3140968"/>
            <a:ext cx="7776864" cy="1689052"/>
            <a:chOff x="1043608" y="3140968"/>
            <a:chExt cx="7776864" cy="1689052"/>
          </a:xfrm>
        </p:grpSpPr>
        <p:sp>
          <p:nvSpPr>
            <p:cNvPr id="20" name="Rectangle 3">
              <a:extLst>
                <a:ext uri="{FF2B5EF4-FFF2-40B4-BE49-F238E27FC236}">
                  <a16:creationId xmlns:a16="http://schemas.microsoft.com/office/drawing/2014/main" id="{2B27980D-3768-4C48-A51F-01E322CB656A}"/>
                </a:ext>
              </a:extLst>
            </p:cNvPr>
            <p:cNvSpPr>
              <a:spLocks noChangeArrowheads="1"/>
            </p:cNvSpPr>
            <p:nvPr/>
          </p:nvSpPr>
          <p:spPr bwMode="auto">
            <a:xfrm>
              <a:off x="1043608" y="3140968"/>
              <a:ext cx="7776864" cy="168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）系统空闲的概率                ；</a:t>
              </a:r>
            </a:p>
            <a:p>
              <a:pPr>
                <a:lnSpc>
                  <a:spcPct val="150000"/>
                </a:lnSpc>
              </a:pP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）打到咨询台的电话能接通的概率                    ；</a:t>
              </a:r>
            </a:p>
            <a:p>
              <a:pPr>
                <a:lnSpc>
                  <a:spcPct val="150000"/>
                </a:lnSpc>
              </a:pP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）平均队长                。</a:t>
              </a:r>
            </a:p>
          </p:txBody>
        </p:sp>
        <p:graphicFrame>
          <p:nvGraphicFramePr>
            <p:cNvPr id="18" name="对象 17">
              <a:extLst>
                <a:ext uri="{FF2B5EF4-FFF2-40B4-BE49-F238E27FC236}">
                  <a16:creationId xmlns:a16="http://schemas.microsoft.com/office/drawing/2014/main" id="{8163D499-5025-4C09-BA58-1E9626639A58}"/>
                </a:ext>
              </a:extLst>
            </p:cNvPr>
            <p:cNvGraphicFramePr>
              <a:graphicFrameLocks noChangeAspect="1"/>
            </p:cNvGraphicFramePr>
            <p:nvPr>
              <p:extLst>
                <p:ext uri="{D42A27DB-BD31-4B8C-83A1-F6EECF244321}">
                  <p14:modId xmlns:p14="http://schemas.microsoft.com/office/powerpoint/2010/main" val="3803502582"/>
                </p:ext>
              </p:extLst>
            </p:nvPr>
          </p:nvGraphicFramePr>
          <p:xfrm>
            <a:off x="3779912" y="3271275"/>
            <a:ext cx="1370012" cy="417512"/>
          </p:xfrm>
          <a:graphic>
            <a:graphicData uri="http://schemas.openxmlformats.org/presentationml/2006/ole">
              <mc:AlternateContent xmlns:mc="http://schemas.openxmlformats.org/markup-compatibility/2006">
                <mc:Choice xmlns:v="urn:schemas-microsoft-com:vml" Requires="v">
                  <p:oleObj name="Equation" r:id="rId4" imgW="749160" imgH="228600" progId="Equation.DSMT4">
                    <p:embed/>
                  </p:oleObj>
                </mc:Choice>
                <mc:Fallback>
                  <p:oleObj name="Equation" r:id="rId4" imgW="749160" imgH="228600" progId="Equation.DSMT4">
                    <p:embed/>
                    <p:pic>
                      <p:nvPicPr>
                        <p:cNvPr id="18" name="对象 17">
                          <a:extLst>
                            <a:ext uri="{FF2B5EF4-FFF2-40B4-BE49-F238E27FC236}">
                              <a16:creationId xmlns:a16="http://schemas.microsoft.com/office/drawing/2014/main" id="{8163D499-5025-4C09-BA58-1E9626639A58}"/>
                            </a:ext>
                          </a:extLst>
                        </p:cNvPr>
                        <p:cNvPicPr>
                          <a:picLocks noChangeAspect="1" noChangeArrowheads="1"/>
                        </p:cNvPicPr>
                        <p:nvPr/>
                      </p:nvPicPr>
                      <p:blipFill>
                        <a:blip r:embed="rId5"/>
                        <a:srcRect/>
                        <a:stretch>
                          <a:fillRect/>
                        </a:stretch>
                      </p:blipFill>
                      <p:spPr bwMode="auto">
                        <a:xfrm>
                          <a:off x="3779912" y="3271275"/>
                          <a:ext cx="1370012" cy="417512"/>
                        </a:xfrm>
                        <a:prstGeom prst="rect">
                          <a:avLst/>
                        </a:prstGeom>
                        <a:noFill/>
                      </p:spPr>
                    </p:pic>
                  </p:oleObj>
                </mc:Fallback>
              </mc:AlternateContent>
            </a:graphicData>
          </a:graphic>
        </p:graphicFrame>
        <p:graphicFrame>
          <p:nvGraphicFramePr>
            <p:cNvPr id="19" name="对象 18">
              <a:extLst>
                <a:ext uri="{FF2B5EF4-FFF2-40B4-BE49-F238E27FC236}">
                  <a16:creationId xmlns:a16="http://schemas.microsoft.com/office/drawing/2014/main" id="{D44CF9C9-3C87-47FA-BB58-58FB9DE89B09}"/>
                </a:ext>
              </a:extLst>
            </p:cNvPr>
            <p:cNvGraphicFramePr>
              <a:graphicFrameLocks noChangeAspect="1"/>
            </p:cNvGraphicFramePr>
            <p:nvPr>
              <p:extLst>
                <p:ext uri="{D42A27DB-BD31-4B8C-83A1-F6EECF244321}">
                  <p14:modId xmlns:p14="http://schemas.microsoft.com/office/powerpoint/2010/main" val="3285471280"/>
                </p:ext>
              </p:extLst>
            </p:nvPr>
          </p:nvGraphicFramePr>
          <p:xfrm>
            <a:off x="5972894" y="3847814"/>
            <a:ext cx="1695450" cy="417512"/>
          </p:xfrm>
          <a:graphic>
            <a:graphicData uri="http://schemas.openxmlformats.org/presentationml/2006/ole">
              <mc:AlternateContent xmlns:mc="http://schemas.openxmlformats.org/markup-compatibility/2006">
                <mc:Choice xmlns:v="urn:schemas-microsoft-com:vml" Requires="v">
                  <p:oleObj name="Equation" r:id="rId6" imgW="927000" imgH="228600" progId="Equation.DSMT4">
                    <p:embed/>
                  </p:oleObj>
                </mc:Choice>
                <mc:Fallback>
                  <p:oleObj name="Equation" r:id="rId6" imgW="927000" imgH="228600" progId="Equation.DSMT4">
                    <p:embed/>
                    <p:pic>
                      <p:nvPicPr>
                        <p:cNvPr id="18" name="对象 17">
                          <a:extLst>
                            <a:ext uri="{FF2B5EF4-FFF2-40B4-BE49-F238E27FC236}">
                              <a16:creationId xmlns:a16="http://schemas.microsoft.com/office/drawing/2014/main" id="{8163D499-5025-4C09-BA58-1E9626639A58}"/>
                            </a:ext>
                          </a:extLst>
                        </p:cNvPr>
                        <p:cNvPicPr>
                          <a:picLocks noChangeAspect="1" noChangeArrowheads="1"/>
                        </p:cNvPicPr>
                        <p:nvPr/>
                      </p:nvPicPr>
                      <p:blipFill>
                        <a:blip r:embed="rId7"/>
                        <a:srcRect/>
                        <a:stretch>
                          <a:fillRect/>
                        </a:stretch>
                      </p:blipFill>
                      <p:spPr bwMode="auto">
                        <a:xfrm>
                          <a:off x="5972894" y="3847814"/>
                          <a:ext cx="1695450" cy="417512"/>
                        </a:xfrm>
                        <a:prstGeom prst="rect">
                          <a:avLst/>
                        </a:prstGeom>
                        <a:noFill/>
                      </p:spPr>
                    </p:pic>
                  </p:oleObj>
                </mc:Fallback>
              </mc:AlternateContent>
            </a:graphicData>
          </a:graphic>
        </p:graphicFrame>
        <p:graphicFrame>
          <p:nvGraphicFramePr>
            <p:cNvPr id="21" name="对象 20">
              <a:extLst>
                <a:ext uri="{FF2B5EF4-FFF2-40B4-BE49-F238E27FC236}">
                  <a16:creationId xmlns:a16="http://schemas.microsoft.com/office/drawing/2014/main" id="{01063B03-4D9C-4E1D-BA06-6907E468A323}"/>
                </a:ext>
              </a:extLst>
            </p:cNvPr>
            <p:cNvGraphicFramePr>
              <a:graphicFrameLocks noChangeAspect="1"/>
            </p:cNvGraphicFramePr>
            <p:nvPr>
              <p:extLst>
                <p:ext uri="{D42A27DB-BD31-4B8C-83A1-F6EECF244321}">
                  <p14:modId xmlns:p14="http://schemas.microsoft.com/office/powerpoint/2010/main" val="3137898127"/>
                </p:ext>
              </p:extLst>
            </p:nvPr>
          </p:nvGraphicFramePr>
          <p:xfrm>
            <a:off x="2883564" y="4397356"/>
            <a:ext cx="1347787" cy="417512"/>
          </p:xfrm>
          <a:graphic>
            <a:graphicData uri="http://schemas.openxmlformats.org/presentationml/2006/ole">
              <mc:AlternateContent xmlns:mc="http://schemas.openxmlformats.org/markup-compatibility/2006">
                <mc:Choice xmlns:v="urn:schemas-microsoft-com:vml" Requires="v">
                  <p:oleObj name="Equation" r:id="rId8" imgW="736560" imgH="228600" progId="Equation.DSMT4">
                    <p:embed/>
                  </p:oleObj>
                </mc:Choice>
                <mc:Fallback>
                  <p:oleObj name="Equation" r:id="rId8" imgW="736560" imgH="228600" progId="Equation.DSMT4">
                    <p:embed/>
                    <p:pic>
                      <p:nvPicPr>
                        <p:cNvPr id="19" name="对象 18">
                          <a:extLst>
                            <a:ext uri="{FF2B5EF4-FFF2-40B4-BE49-F238E27FC236}">
                              <a16:creationId xmlns:a16="http://schemas.microsoft.com/office/drawing/2014/main" id="{D44CF9C9-3C87-47FA-BB58-58FB9DE89B09}"/>
                            </a:ext>
                          </a:extLst>
                        </p:cNvPr>
                        <p:cNvPicPr>
                          <a:picLocks noChangeAspect="1" noChangeArrowheads="1"/>
                        </p:cNvPicPr>
                        <p:nvPr/>
                      </p:nvPicPr>
                      <p:blipFill>
                        <a:blip r:embed="rId9"/>
                        <a:srcRect/>
                        <a:stretch>
                          <a:fillRect/>
                        </a:stretch>
                      </p:blipFill>
                      <p:spPr bwMode="auto">
                        <a:xfrm>
                          <a:off x="2883564" y="4397356"/>
                          <a:ext cx="1347787" cy="417512"/>
                        </a:xfrm>
                        <a:prstGeom prst="rect">
                          <a:avLst/>
                        </a:prstGeom>
                        <a:noFill/>
                      </p:spPr>
                    </p:pic>
                  </p:oleObj>
                </mc:Fallback>
              </mc:AlternateContent>
            </a:graphicData>
          </a:graphic>
        </p:graphicFrame>
      </p:grpSp>
      <p:sp>
        <p:nvSpPr>
          <p:cNvPr id="2" name="页脚占位符 1">
            <a:extLst>
              <a:ext uri="{FF2B5EF4-FFF2-40B4-BE49-F238E27FC236}">
                <a16:creationId xmlns:a16="http://schemas.microsoft.com/office/drawing/2014/main" id="{8103955B-5F3E-434B-8333-256B27B29706}"/>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281961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18ABD404-29CE-45E4-9F10-54B11F6F58F3}" type="datetime1">
              <a:rPr lang="zh-CN" altLang="en-US" smtClean="0"/>
              <a:t>2022/11/23</a:t>
            </a:fld>
            <a:endParaRPr lang="zh-CN" altLang="en-US"/>
          </a:p>
        </p:txBody>
      </p:sp>
      <p:sp>
        <p:nvSpPr>
          <p:cNvPr id="8" name="Rectangle 6">
            <a:extLst>
              <a:ext uri="{FF2B5EF4-FFF2-40B4-BE49-F238E27FC236}">
                <a16:creationId xmlns:a16="http://schemas.microsoft.com/office/drawing/2014/main" id="{55B0A396-6090-4F7E-95CE-6118D8FA5BD5}"/>
              </a:ext>
            </a:extLst>
          </p:cNvPr>
          <p:cNvSpPr>
            <a:spLocks noChangeArrowheads="1"/>
          </p:cNvSpPr>
          <p:nvPr/>
        </p:nvSpPr>
        <p:spPr bwMode="auto">
          <a:xfrm>
            <a:off x="357158" y="1556792"/>
            <a:ext cx="62865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en-US" sz="2400" dirty="0">
                <a:solidFill>
                  <a:srgbClr val="FF0000"/>
                </a:solidFill>
                <a:latin typeface="微软雅黑" pitchFamily="34" charset="-122"/>
                <a:ea typeface="微软雅黑" pitchFamily="34" charset="-122"/>
              </a:rPr>
              <a:t>1. </a:t>
            </a:r>
            <a:r>
              <a:rPr lang="zh-CN" altLang="en-US" sz="2400" dirty="0">
                <a:solidFill>
                  <a:srgbClr val="FF0000"/>
                </a:solidFill>
                <a:latin typeface="微软雅黑" pitchFamily="34" charset="-122"/>
                <a:ea typeface="微软雅黑" pitchFamily="34" charset="-122"/>
              </a:rPr>
              <a:t> 计算系统的稳态概率</a:t>
            </a:r>
            <a:endParaRPr lang="en-US" altLang="en-US" sz="2400" dirty="0">
              <a:solidFill>
                <a:srgbClr val="FF0000"/>
              </a:solidFill>
              <a:latin typeface="微软雅黑" pitchFamily="34" charset="-122"/>
              <a:ea typeface="微软雅黑" pitchFamily="34" charset="-122"/>
            </a:endParaRPr>
          </a:p>
        </p:txBody>
      </p:sp>
      <p:sp>
        <p:nvSpPr>
          <p:cNvPr id="9" name="Rectangle 3">
            <a:extLst>
              <a:ext uri="{FF2B5EF4-FFF2-40B4-BE49-F238E27FC236}">
                <a16:creationId xmlns:a16="http://schemas.microsoft.com/office/drawing/2014/main" id="{B8DBF894-BEF5-40CF-B297-6A6D69DAC938}"/>
              </a:ext>
            </a:extLst>
          </p:cNvPr>
          <p:cNvSpPr>
            <a:spLocks noChangeArrowheads="1"/>
          </p:cNvSpPr>
          <p:nvPr/>
        </p:nvSpPr>
        <p:spPr bwMode="auto">
          <a:xfrm>
            <a:off x="683569" y="2204354"/>
            <a:ext cx="828092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latin typeface="微软雅黑" pitchFamily="34" charset="-122"/>
                <a:ea typeface="微软雅黑" pitchFamily="34" charset="-122"/>
              </a:rPr>
              <a:t>系统状态概率的稳态方程如下：</a:t>
            </a:r>
          </a:p>
        </p:txBody>
      </p:sp>
      <p:graphicFrame>
        <p:nvGraphicFramePr>
          <p:cNvPr id="30" name="对象 29">
            <a:extLst>
              <a:ext uri="{FF2B5EF4-FFF2-40B4-BE49-F238E27FC236}">
                <a16:creationId xmlns:a16="http://schemas.microsoft.com/office/drawing/2014/main" id="{C3F7334D-2E46-47D4-86AA-497B70233301}"/>
              </a:ext>
            </a:extLst>
          </p:cNvPr>
          <p:cNvGraphicFramePr>
            <a:graphicFrameLocks noChangeAspect="1"/>
          </p:cNvGraphicFramePr>
          <p:nvPr>
            <p:extLst>
              <p:ext uri="{D42A27DB-BD31-4B8C-83A1-F6EECF244321}">
                <p14:modId xmlns:p14="http://schemas.microsoft.com/office/powerpoint/2010/main" val="3454754574"/>
              </p:ext>
            </p:extLst>
          </p:nvPr>
        </p:nvGraphicFramePr>
        <p:xfrm>
          <a:off x="871538" y="2951163"/>
          <a:ext cx="6942137" cy="1797050"/>
        </p:xfrm>
        <a:graphic>
          <a:graphicData uri="http://schemas.openxmlformats.org/presentationml/2006/ole">
            <mc:AlternateContent xmlns:mc="http://schemas.openxmlformats.org/markup-compatibility/2006">
              <mc:Choice xmlns:v="urn:schemas-microsoft-com:vml" Requires="v">
                <p:oleObj name="Equation" r:id="rId2" imgW="3797280" imgH="990360" progId="Equation.DSMT4">
                  <p:embed/>
                </p:oleObj>
              </mc:Choice>
              <mc:Fallback>
                <p:oleObj name="Equation" r:id="rId2" imgW="3797280" imgH="990360" progId="Equation.DSMT4">
                  <p:embed/>
                  <p:pic>
                    <p:nvPicPr>
                      <p:cNvPr id="30" name="对象 29">
                        <a:extLst>
                          <a:ext uri="{FF2B5EF4-FFF2-40B4-BE49-F238E27FC236}">
                            <a16:creationId xmlns:a16="http://schemas.microsoft.com/office/drawing/2014/main" id="{C3F7334D-2E46-47D4-86AA-497B70233301}"/>
                          </a:ext>
                        </a:extLst>
                      </p:cNvPr>
                      <p:cNvPicPr>
                        <a:picLocks noChangeAspect="1" noChangeArrowheads="1"/>
                      </p:cNvPicPr>
                      <p:nvPr/>
                    </p:nvPicPr>
                    <p:blipFill>
                      <a:blip r:embed="rId3"/>
                      <a:srcRect/>
                      <a:stretch>
                        <a:fillRect/>
                      </a:stretch>
                    </p:blipFill>
                    <p:spPr bwMode="auto">
                      <a:xfrm>
                        <a:off x="871538" y="2951163"/>
                        <a:ext cx="6942137" cy="1797050"/>
                      </a:xfrm>
                      <a:prstGeom prst="rect">
                        <a:avLst/>
                      </a:prstGeom>
                      <a:noFill/>
                    </p:spPr>
                  </p:pic>
                </p:oleObj>
              </mc:Fallback>
            </mc:AlternateContent>
          </a:graphicData>
        </a:graphic>
      </p:graphicFrame>
      <p:grpSp>
        <p:nvGrpSpPr>
          <p:cNvPr id="53" name="组合 52">
            <a:extLst>
              <a:ext uri="{FF2B5EF4-FFF2-40B4-BE49-F238E27FC236}">
                <a16:creationId xmlns:a16="http://schemas.microsoft.com/office/drawing/2014/main" id="{F2A5A3AD-360F-404E-96D5-AA50462B3380}"/>
              </a:ext>
            </a:extLst>
          </p:cNvPr>
          <p:cNvGrpSpPr/>
          <p:nvPr/>
        </p:nvGrpSpPr>
        <p:grpSpPr>
          <a:xfrm>
            <a:off x="263576" y="476672"/>
            <a:ext cx="5316537" cy="461665"/>
            <a:chOff x="263576" y="1599183"/>
            <a:chExt cx="5316537" cy="461665"/>
          </a:xfrm>
        </p:grpSpPr>
        <p:sp>
          <p:nvSpPr>
            <p:cNvPr id="60" name="Rectangle 5">
              <a:extLst>
                <a:ext uri="{FF2B5EF4-FFF2-40B4-BE49-F238E27FC236}">
                  <a16:creationId xmlns:a16="http://schemas.microsoft.com/office/drawing/2014/main" id="{1504636F-4556-4841-A752-41DD060312BD}"/>
                </a:ext>
              </a:extLst>
            </p:cNvPr>
            <p:cNvSpPr>
              <a:spLocks noChangeArrowheads="1"/>
            </p:cNvSpPr>
            <p:nvPr/>
          </p:nvSpPr>
          <p:spPr bwMode="auto">
            <a:xfrm>
              <a:off x="263576" y="1599183"/>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三、顾客源有限</a:t>
              </a:r>
            </a:p>
          </p:txBody>
        </p:sp>
        <p:graphicFrame>
          <p:nvGraphicFramePr>
            <p:cNvPr id="61" name="对象 60">
              <a:extLst>
                <a:ext uri="{FF2B5EF4-FFF2-40B4-BE49-F238E27FC236}">
                  <a16:creationId xmlns:a16="http://schemas.microsoft.com/office/drawing/2014/main" id="{80BBF4FA-4FE4-4651-B743-6C9309449D93}"/>
                </a:ext>
              </a:extLst>
            </p:cNvPr>
            <p:cNvGraphicFramePr>
              <a:graphicFrameLocks noChangeAspect="1"/>
            </p:cNvGraphicFramePr>
            <p:nvPr>
              <p:extLst>
                <p:ext uri="{D42A27DB-BD31-4B8C-83A1-F6EECF244321}">
                  <p14:modId xmlns:p14="http://schemas.microsoft.com/office/powerpoint/2010/main" val="4156601381"/>
                </p:ext>
              </p:extLst>
            </p:nvPr>
          </p:nvGraphicFramePr>
          <p:xfrm>
            <a:off x="2627784" y="1654324"/>
            <a:ext cx="1906587" cy="323850"/>
          </p:xfrm>
          <a:graphic>
            <a:graphicData uri="http://schemas.openxmlformats.org/presentationml/2006/ole">
              <mc:AlternateContent xmlns:mc="http://schemas.openxmlformats.org/markup-compatibility/2006">
                <mc:Choice xmlns:v="urn:schemas-microsoft-com:vml" Requires="v">
                  <p:oleObj name="Equation" r:id="rId4" imgW="1041120" imgH="177480" progId="Equation.DSMT4">
                    <p:embed/>
                  </p:oleObj>
                </mc:Choice>
                <mc:Fallback>
                  <p:oleObj name="Equation" r:id="rId4" imgW="1041120" imgH="177480" progId="Equation.DSMT4">
                    <p:embed/>
                    <p:pic>
                      <p:nvPicPr>
                        <p:cNvPr id="61" name="对象 60">
                          <a:extLst>
                            <a:ext uri="{FF2B5EF4-FFF2-40B4-BE49-F238E27FC236}">
                              <a16:creationId xmlns:a16="http://schemas.microsoft.com/office/drawing/2014/main" id="{80BBF4FA-4FE4-4651-B743-6C9309449D93}"/>
                            </a:ext>
                          </a:extLst>
                        </p:cNvPr>
                        <p:cNvPicPr>
                          <a:picLocks noChangeAspect="1" noChangeArrowheads="1"/>
                        </p:cNvPicPr>
                        <p:nvPr/>
                      </p:nvPicPr>
                      <p:blipFill>
                        <a:blip r:embed="rId5"/>
                        <a:srcRect/>
                        <a:stretch>
                          <a:fillRect/>
                        </a:stretch>
                      </p:blipFill>
                      <p:spPr bwMode="auto">
                        <a:xfrm>
                          <a:off x="2627784" y="1654324"/>
                          <a:ext cx="1906587" cy="323850"/>
                        </a:xfrm>
                        <a:prstGeom prst="rect">
                          <a:avLst/>
                        </a:prstGeom>
                        <a:noFill/>
                      </p:spPr>
                    </p:pic>
                  </p:oleObj>
                </mc:Fallback>
              </mc:AlternateContent>
            </a:graphicData>
          </a:graphic>
        </p:graphicFrame>
      </p:grpSp>
      <p:sp>
        <p:nvSpPr>
          <p:cNvPr id="14" name="Rectangle 3">
            <a:extLst>
              <a:ext uri="{FF2B5EF4-FFF2-40B4-BE49-F238E27FC236}">
                <a16:creationId xmlns:a16="http://schemas.microsoft.com/office/drawing/2014/main" id="{2A6E3871-14AF-44BB-B1C7-ABF15204200A}"/>
              </a:ext>
            </a:extLst>
          </p:cNvPr>
          <p:cNvSpPr>
            <a:spLocks noChangeArrowheads="1"/>
          </p:cNvSpPr>
          <p:nvPr/>
        </p:nvSpPr>
        <p:spPr bwMode="auto">
          <a:xfrm>
            <a:off x="683569" y="988067"/>
            <a:ext cx="828092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latin typeface="微软雅黑" pitchFamily="34" charset="-122"/>
                <a:ea typeface="微软雅黑" pitchFamily="34" charset="-122"/>
              </a:rPr>
              <a:t>顾客源是有限的（ </a:t>
            </a:r>
            <a:r>
              <a:rPr lang="en-US" altLang="zh-CN" sz="2400" dirty="0">
                <a:latin typeface="微软雅黑" pitchFamily="34" charset="-122"/>
                <a:ea typeface="微软雅黑" pitchFamily="34" charset="-122"/>
              </a:rPr>
              <a:t>m</a:t>
            </a:r>
            <a:r>
              <a:rPr lang="zh-CN" altLang="en-US" sz="2400" dirty="0">
                <a:latin typeface="微软雅黑" pitchFamily="34" charset="-122"/>
                <a:ea typeface="微软雅黑" pitchFamily="34" charset="-122"/>
              </a:rPr>
              <a:t>个）</a:t>
            </a:r>
          </a:p>
        </p:txBody>
      </p:sp>
      <p:sp>
        <p:nvSpPr>
          <p:cNvPr id="2" name="页脚占位符 1">
            <a:extLst>
              <a:ext uri="{FF2B5EF4-FFF2-40B4-BE49-F238E27FC236}">
                <a16:creationId xmlns:a16="http://schemas.microsoft.com/office/drawing/2014/main" id="{7E337D4C-13DB-4524-A21D-DCB8C5470341}"/>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2730230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5353681A-1EBF-46EE-A85B-9AE8CA817A7C}" type="datetime1">
              <a:rPr lang="zh-CN" altLang="en-US" smtClean="0"/>
              <a:t>2022/11/23</a:t>
            </a:fld>
            <a:endParaRPr lang="zh-CN" altLang="en-US"/>
          </a:p>
        </p:txBody>
      </p:sp>
      <p:sp>
        <p:nvSpPr>
          <p:cNvPr id="8" name="Rectangle 6">
            <a:extLst>
              <a:ext uri="{FF2B5EF4-FFF2-40B4-BE49-F238E27FC236}">
                <a16:creationId xmlns:a16="http://schemas.microsoft.com/office/drawing/2014/main" id="{55B0A396-6090-4F7E-95CE-6118D8FA5BD5}"/>
              </a:ext>
            </a:extLst>
          </p:cNvPr>
          <p:cNvSpPr>
            <a:spLocks noChangeArrowheads="1"/>
          </p:cNvSpPr>
          <p:nvPr/>
        </p:nvSpPr>
        <p:spPr bwMode="auto">
          <a:xfrm>
            <a:off x="357158" y="1052736"/>
            <a:ext cx="62865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en-US" sz="2400" dirty="0">
                <a:solidFill>
                  <a:srgbClr val="FF0000"/>
                </a:solidFill>
                <a:latin typeface="微软雅黑" pitchFamily="34" charset="-122"/>
                <a:ea typeface="微软雅黑" pitchFamily="34" charset="-122"/>
              </a:rPr>
              <a:t>1. </a:t>
            </a:r>
            <a:r>
              <a:rPr lang="zh-CN" altLang="en-US" sz="2400" dirty="0">
                <a:solidFill>
                  <a:srgbClr val="FF0000"/>
                </a:solidFill>
                <a:latin typeface="微软雅黑" pitchFamily="34" charset="-122"/>
                <a:ea typeface="微软雅黑" pitchFamily="34" charset="-122"/>
              </a:rPr>
              <a:t> 计算系统的稳态概率</a:t>
            </a:r>
            <a:endParaRPr lang="en-US" altLang="en-US" sz="2400" dirty="0">
              <a:solidFill>
                <a:srgbClr val="FF0000"/>
              </a:solidFill>
              <a:latin typeface="微软雅黑" pitchFamily="34" charset="-122"/>
              <a:ea typeface="微软雅黑" pitchFamily="34" charset="-122"/>
            </a:endParaRPr>
          </a:p>
        </p:txBody>
      </p:sp>
      <p:sp>
        <p:nvSpPr>
          <p:cNvPr id="55" name="Rectangle 3">
            <a:extLst>
              <a:ext uri="{FF2B5EF4-FFF2-40B4-BE49-F238E27FC236}">
                <a16:creationId xmlns:a16="http://schemas.microsoft.com/office/drawing/2014/main" id="{E67DE4F7-766F-4F51-BF30-C7D3A9C4D02E}"/>
              </a:ext>
            </a:extLst>
          </p:cNvPr>
          <p:cNvSpPr>
            <a:spLocks noChangeArrowheads="1"/>
          </p:cNvSpPr>
          <p:nvPr/>
        </p:nvSpPr>
        <p:spPr bwMode="auto">
          <a:xfrm>
            <a:off x="683568" y="1592515"/>
            <a:ext cx="7848872"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zh-CN" altLang="en-US" sz="2400" dirty="0">
                <a:latin typeface="微软雅黑" pitchFamily="34" charset="-122"/>
                <a:ea typeface="微软雅黑" pitchFamily="34" charset="-122"/>
              </a:rPr>
              <a:t>求解稳态方程可得系统的稳态概率为</a:t>
            </a:r>
            <a:endParaRPr lang="zh-CN" altLang="en-US" sz="2400" b="1" dirty="0">
              <a:solidFill>
                <a:srgbClr val="0000FF"/>
              </a:solidFill>
              <a:latin typeface="微软雅黑" pitchFamily="34" charset="-122"/>
              <a:ea typeface="微软雅黑" pitchFamily="34" charset="-122"/>
            </a:endParaRPr>
          </a:p>
        </p:txBody>
      </p:sp>
      <p:graphicFrame>
        <p:nvGraphicFramePr>
          <p:cNvPr id="62" name="对象 61">
            <a:extLst>
              <a:ext uri="{FF2B5EF4-FFF2-40B4-BE49-F238E27FC236}">
                <a16:creationId xmlns:a16="http://schemas.microsoft.com/office/drawing/2014/main" id="{E0B0DD4E-3565-47C2-BC55-45EE7B4AD915}"/>
              </a:ext>
            </a:extLst>
          </p:cNvPr>
          <p:cNvGraphicFramePr>
            <a:graphicFrameLocks noChangeAspect="1"/>
          </p:cNvGraphicFramePr>
          <p:nvPr>
            <p:extLst>
              <p:ext uri="{D42A27DB-BD31-4B8C-83A1-F6EECF244321}">
                <p14:modId xmlns:p14="http://schemas.microsoft.com/office/powerpoint/2010/main" val="1121118579"/>
              </p:ext>
            </p:extLst>
          </p:nvPr>
        </p:nvGraphicFramePr>
        <p:xfrm>
          <a:off x="1203325" y="2204864"/>
          <a:ext cx="6267450" cy="990600"/>
        </p:xfrm>
        <a:graphic>
          <a:graphicData uri="http://schemas.openxmlformats.org/presentationml/2006/ole">
            <mc:AlternateContent xmlns:mc="http://schemas.openxmlformats.org/markup-compatibility/2006">
              <mc:Choice xmlns:v="urn:schemas-microsoft-com:vml" Requires="v">
                <p:oleObj name="Equation" r:id="rId2" imgW="3429000" imgH="545760" progId="Equation.DSMT4">
                  <p:embed/>
                </p:oleObj>
              </mc:Choice>
              <mc:Fallback>
                <p:oleObj name="Equation" r:id="rId2" imgW="3429000" imgH="545760" progId="Equation.DSMT4">
                  <p:embed/>
                  <p:pic>
                    <p:nvPicPr>
                      <p:cNvPr id="62" name="对象 61">
                        <a:extLst>
                          <a:ext uri="{FF2B5EF4-FFF2-40B4-BE49-F238E27FC236}">
                            <a16:creationId xmlns:a16="http://schemas.microsoft.com/office/drawing/2014/main" id="{E0B0DD4E-3565-47C2-BC55-45EE7B4AD915}"/>
                          </a:ext>
                        </a:extLst>
                      </p:cNvPr>
                      <p:cNvPicPr>
                        <a:picLocks noChangeAspect="1" noChangeArrowheads="1"/>
                      </p:cNvPicPr>
                      <p:nvPr/>
                    </p:nvPicPr>
                    <p:blipFill>
                      <a:blip r:embed="rId3"/>
                      <a:srcRect/>
                      <a:stretch>
                        <a:fillRect/>
                      </a:stretch>
                    </p:blipFill>
                    <p:spPr bwMode="auto">
                      <a:xfrm>
                        <a:off x="1203325" y="2204864"/>
                        <a:ext cx="6267450" cy="990600"/>
                      </a:xfrm>
                      <a:prstGeom prst="rect">
                        <a:avLst/>
                      </a:prstGeom>
                      <a:noFill/>
                    </p:spPr>
                  </p:pic>
                </p:oleObj>
              </mc:Fallback>
            </mc:AlternateContent>
          </a:graphicData>
        </a:graphic>
      </p:graphicFrame>
      <p:graphicFrame>
        <p:nvGraphicFramePr>
          <p:cNvPr id="63" name="对象 62">
            <a:extLst>
              <a:ext uri="{FF2B5EF4-FFF2-40B4-BE49-F238E27FC236}">
                <a16:creationId xmlns:a16="http://schemas.microsoft.com/office/drawing/2014/main" id="{D8AD80EE-23A5-4279-B897-DE000B00610F}"/>
              </a:ext>
            </a:extLst>
          </p:cNvPr>
          <p:cNvGraphicFramePr>
            <a:graphicFrameLocks noChangeAspect="1"/>
          </p:cNvGraphicFramePr>
          <p:nvPr>
            <p:extLst>
              <p:ext uri="{D42A27DB-BD31-4B8C-83A1-F6EECF244321}">
                <p14:modId xmlns:p14="http://schemas.microsoft.com/office/powerpoint/2010/main" val="2935611111"/>
              </p:ext>
            </p:extLst>
          </p:nvPr>
        </p:nvGraphicFramePr>
        <p:xfrm>
          <a:off x="1204913" y="3284984"/>
          <a:ext cx="4318000" cy="1751013"/>
        </p:xfrm>
        <a:graphic>
          <a:graphicData uri="http://schemas.openxmlformats.org/presentationml/2006/ole">
            <mc:AlternateContent xmlns:mc="http://schemas.openxmlformats.org/markup-compatibility/2006">
              <mc:Choice xmlns:v="urn:schemas-microsoft-com:vml" Requires="v">
                <p:oleObj name="Equation" r:id="rId4" imgW="2361960" imgH="965160" progId="Equation.DSMT4">
                  <p:embed/>
                </p:oleObj>
              </mc:Choice>
              <mc:Fallback>
                <p:oleObj name="Equation" r:id="rId4" imgW="2361960" imgH="965160" progId="Equation.DSMT4">
                  <p:embed/>
                  <p:pic>
                    <p:nvPicPr>
                      <p:cNvPr id="63" name="对象 62">
                        <a:extLst>
                          <a:ext uri="{FF2B5EF4-FFF2-40B4-BE49-F238E27FC236}">
                            <a16:creationId xmlns:a16="http://schemas.microsoft.com/office/drawing/2014/main" id="{D8AD80EE-23A5-4279-B897-DE000B00610F}"/>
                          </a:ext>
                        </a:extLst>
                      </p:cNvPr>
                      <p:cNvPicPr>
                        <a:picLocks noChangeAspect="1" noChangeArrowheads="1"/>
                      </p:cNvPicPr>
                      <p:nvPr/>
                    </p:nvPicPr>
                    <p:blipFill>
                      <a:blip r:embed="rId5"/>
                      <a:srcRect/>
                      <a:stretch>
                        <a:fillRect/>
                      </a:stretch>
                    </p:blipFill>
                    <p:spPr bwMode="auto">
                      <a:xfrm>
                        <a:off x="1204913" y="3284984"/>
                        <a:ext cx="4318000" cy="1751013"/>
                      </a:xfrm>
                      <a:prstGeom prst="rect">
                        <a:avLst/>
                      </a:prstGeom>
                      <a:noFill/>
                    </p:spPr>
                  </p:pic>
                </p:oleObj>
              </mc:Fallback>
            </mc:AlternateContent>
          </a:graphicData>
        </a:graphic>
      </p:graphicFrame>
      <p:grpSp>
        <p:nvGrpSpPr>
          <p:cNvPr id="9" name="组合 8">
            <a:extLst>
              <a:ext uri="{FF2B5EF4-FFF2-40B4-BE49-F238E27FC236}">
                <a16:creationId xmlns:a16="http://schemas.microsoft.com/office/drawing/2014/main" id="{7282B04F-3C5C-41EE-9E9E-7198F7DA8DFA}"/>
              </a:ext>
            </a:extLst>
          </p:cNvPr>
          <p:cNvGrpSpPr/>
          <p:nvPr/>
        </p:nvGrpSpPr>
        <p:grpSpPr>
          <a:xfrm>
            <a:off x="263576" y="476672"/>
            <a:ext cx="5316537" cy="461665"/>
            <a:chOff x="263576" y="1599183"/>
            <a:chExt cx="5316537" cy="461665"/>
          </a:xfrm>
        </p:grpSpPr>
        <p:sp>
          <p:nvSpPr>
            <p:cNvPr id="10" name="Rectangle 5">
              <a:extLst>
                <a:ext uri="{FF2B5EF4-FFF2-40B4-BE49-F238E27FC236}">
                  <a16:creationId xmlns:a16="http://schemas.microsoft.com/office/drawing/2014/main" id="{959742AD-B2B3-49BC-B669-2A718644FCFA}"/>
                </a:ext>
              </a:extLst>
            </p:cNvPr>
            <p:cNvSpPr>
              <a:spLocks noChangeArrowheads="1"/>
            </p:cNvSpPr>
            <p:nvPr/>
          </p:nvSpPr>
          <p:spPr bwMode="auto">
            <a:xfrm>
              <a:off x="263576" y="1599183"/>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三、顾客源有限</a:t>
              </a:r>
            </a:p>
          </p:txBody>
        </p:sp>
        <p:graphicFrame>
          <p:nvGraphicFramePr>
            <p:cNvPr id="11" name="对象 10">
              <a:extLst>
                <a:ext uri="{FF2B5EF4-FFF2-40B4-BE49-F238E27FC236}">
                  <a16:creationId xmlns:a16="http://schemas.microsoft.com/office/drawing/2014/main" id="{AD3BBDA2-F856-4F73-ADA0-25C6C33763AD}"/>
                </a:ext>
              </a:extLst>
            </p:cNvPr>
            <p:cNvGraphicFramePr>
              <a:graphicFrameLocks noChangeAspect="1"/>
            </p:cNvGraphicFramePr>
            <p:nvPr>
              <p:extLst>
                <p:ext uri="{D42A27DB-BD31-4B8C-83A1-F6EECF244321}">
                  <p14:modId xmlns:p14="http://schemas.microsoft.com/office/powerpoint/2010/main" val="770357705"/>
                </p:ext>
              </p:extLst>
            </p:nvPr>
          </p:nvGraphicFramePr>
          <p:xfrm>
            <a:off x="2627784" y="1654324"/>
            <a:ext cx="1906587" cy="323850"/>
          </p:xfrm>
          <a:graphic>
            <a:graphicData uri="http://schemas.openxmlformats.org/presentationml/2006/ole">
              <mc:AlternateContent xmlns:mc="http://schemas.openxmlformats.org/markup-compatibility/2006">
                <mc:Choice xmlns:v="urn:schemas-microsoft-com:vml" Requires="v">
                  <p:oleObj name="Equation" r:id="rId6" imgW="1041120" imgH="177480" progId="Equation.DSMT4">
                    <p:embed/>
                  </p:oleObj>
                </mc:Choice>
                <mc:Fallback>
                  <p:oleObj name="Equation" r:id="rId6" imgW="1041120" imgH="177480" progId="Equation.DSMT4">
                    <p:embed/>
                    <p:pic>
                      <p:nvPicPr>
                        <p:cNvPr id="61" name="对象 60">
                          <a:extLst>
                            <a:ext uri="{FF2B5EF4-FFF2-40B4-BE49-F238E27FC236}">
                              <a16:creationId xmlns:a16="http://schemas.microsoft.com/office/drawing/2014/main" id="{80BBF4FA-4FE4-4651-B743-6C9309449D93}"/>
                            </a:ext>
                          </a:extLst>
                        </p:cNvPr>
                        <p:cNvPicPr>
                          <a:picLocks noChangeAspect="1" noChangeArrowheads="1"/>
                        </p:cNvPicPr>
                        <p:nvPr/>
                      </p:nvPicPr>
                      <p:blipFill>
                        <a:blip r:embed="rId7"/>
                        <a:srcRect/>
                        <a:stretch>
                          <a:fillRect/>
                        </a:stretch>
                      </p:blipFill>
                      <p:spPr bwMode="auto">
                        <a:xfrm>
                          <a:off x="2627784" y="1654324"/>
                          <a:ext cx="1906587" cy="323850"/>
                        </a:xfrm>
                        <a:prstGeom prst="rect">
                          <a:avLst/>
                        </a:prstGeom>
                        <a:noFill/>
                      </p:spPr>
                    </p:pic>
                  </p:oleObj>
                </mc:Fallback>
              </mc:AlternateContent>
            </a:graphicData>
          </a:graphic>
        </p:graphicFrame>
      </p:grpSp>
      <p:grpSp>
        <p:nvGrpSpPr>
          <p:cNvPr id="12" name="组合 11">
            <a:extLst>
              <a:ext uri="{FF2B5EF4-FFF2-40B4-BE49-F238E27FC236}">
                <a16:creationId xmlns:a16="http://schemas.microsoft.com/office/drawing/2014/main" id="{AC23B53B-5212-4010-9A43-9DCE96CDC105}"/>
              </a:ext>
            </a:extLst>
          </p:cNvPr>
          <p:cNvGrpSpPr/>
          <p:nvPr/>
        </p:nvGrpSpPr>
        <p:grpSpPr>
          <a:xfrm>
            <a:off x="683568" y="5192043"/>
            <a:ext cx="6768752" cy="757237"/>
            <a:chOff x="683568" y="4223144"/>
            <a:chExt cx="6768752" cy="757237"/>
          </a:xfrm>
        </p:grpSpPr>
        <p:sp>
          <p:nvSpPr>
            <p:cNvPr id="13" name="Rectangle 3">
              <a:extLst>
                <a:ext uri="{FF2B5EF4-FFF2-40B4-BE49-F238E27FC236}">
                  <a16:creationId xmlns:a16="http://schemas.microsoft.com/office/drawing/2014/main" id="{3FE3D7A2-D43A-455E-8EB6-CB80BBD30CE3}"/>
                </a:ext>
              </a:extLst>
            </p:cNvPr>
            <p:cNvSpPr>
              <a:spLocks noChangeArrowheads="1"/>
            </p:cNvSpPr>
            <p:nvPr/>
          </p:nvSpPr>
          <p:spPr bwMode="auto">
            <a:xfrm>
              <a:off x="683568" y="4282203"/>
              <a:ext cx="6768752"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latin typeface="微软雅黑" pitchFamily="34" charset="-122"/>
                  <a:ea typeface="微软雅黑" pitchFamily="34" charset="-122"/>
                </a:rPr>
                <a:t>其中</a:t>
              </a:r>
              <a:endParaRPr lang="zh-CN" altLang="en-US" sz="2400" dirty="0">
                <a:solidFill>
                  <a:srgbClr val="FF0000"/>
                </a:solidFill>
                <a:latin typeface="微软雅黑" pitchFamily="34" charset="-122"/>
                <a:ea typeface="微软雅黑" pitchFamily="34" charset="-122"/>
              </a:endParaRPr>
            </a:p>
          </p:txBody>
        </p:sp>
        <p:graphicFrame>
          <p:nvGraphicFramePr>
            <p:cNvPr id="14" name="对象 13">
              <a:extLst>
                <a:ext uri="{FF2B5EF4-FFF2-40B4-BE49-F238E27FC236}">
                  <a16:creationId xmlns:a16="http://schemas.microsoft.com/office/drawing/2014/main" id="{E96CE925-4F60-4381-AD0C-61969E53B1FB}"/>
                </a:ext>
              </a:extLst>
            </p:cNvPr>
            <p:cNvGraphicFramePr>
              <a:graphicFrameLocks noChangeAspect="1"/>
            </p:cNvGraphicFramePr>
            <p:nvPr>
              <p:extLst>
                <p:ext uri="{D42A27DB-BD31-4B8C-83A1-F6EECF244321}">
                  <p14:modId xmlns:p14="http://schemas.microsoft.com/office/powerpoint/2010/main" val="853694508"/>
                </p:ext>
              </p:extLst>
            </p:nvPr>
          </p:nvGraphicFramePr>
          <p:xfrm>
            <a:off x="1435447" y="4223144"/>
            <a:ext cx="976313" cy="757237"/>
          </p:xfrm>
          <a:graphic>
            <a:graphicData uri="http://schemas.openxmlformats.org/presentationml/2006/ole">
              <mc:AlternateContent xmlns:mc="http://schemas.openxmlformats.org/markup-compatibility/2006">
                <mc:Choice xmlns:v="urn:schemas-microsoft-com:vml" Requires="v">
                  <p:oleObj name="Equation" r:id="rId8" imgW="533160" imgH="419040" progId="Equation.DSMT4">
                    <p:embed/>
                  </p:oleObj>
                </mc:Choice>
                <mc:Fallback>
                  <p:oleObj name="Equation" r:id="rId8" imgW="533160" imgH="419040" progId="Equation.DSMT4">
                    <p:embed/>
                    <p:pic>
                      <p:nvPicPr>
                        <p:cNvPr id="23" name="对象 22">
                          <a:extLst>
                            <a:ext uri="{FF2B5EF4-FFF2-40B4-BE49-F238E27FC236}">
                              <a16:creationId xmlns:a16="http://schemas.microsoft.com/office/drawing/2014/main" id="{DFCCD263-8C6A-4B6C-8B43-2297E1048DAD}"/>
                            </a:ext>
                          </a:extLst>
                        </p:cNvPr>
                        <p:cNvPicPr>
                          <a:picLocks noChangeAspect="1" noChangeArrowheads="1"/>
                        </p:cNvPicPr>
                        <p:nvPr/>
                      </p:nvPicPr>
                      <p:blipFill>
                        <a:blip r:embed="rId9"/>
                        <a:srcRect/>
                        <a:stretch>
                          <a:fillRect/>
                        </a:stretch>
                      </p:blipFill>
                      <p:spPr bwMode="auto">
                        <a:xfrm>
                          <a:off x="1435447" y="4223144"/>
                          <a:ext cx="976313" cy="757237"/>
                        </a:xfrm>
                        <a:prstGeom prst="rect">
                          <a:avLst/>
                        </a:prstGeom>
                        <a:noFill/>
                      </p:spPr>
                    </p:pic>
                  </p:oleObj>
                </mc:Fallback>
              </mc:AlternateContent>
            </a:graphicData>
          </a:graphic>
        </p:graphicFrame>
      </p:grpSp>
      <p:sp>
        <p:nvSpPr>
          <p:cNvPr id="2" name="页脚占位符 1">
            <a:extLst>
              <a:ext uri="{FF2B5EF4-FFF2-40B4-BE49-F238E27FC236}">
                <a16:creationId xmlns:a16="http://schemas.microsoft.com/office/drawing/2014/main" id="{C73CBF6C-4C9D-4EB6-ABF2-632C7787A518}"/>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1117751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8A4B78C2-60B3-4E5D-B4D2-D3BAF3449CD3}" type="datetime1">
              <a:rPr lang="zh-CN" altLang="en-US" smtClean="0"/>
              <a:t>2022/11/23</a:t>
            </a:fld>
            <a:endParaRPr lang="zh-CN" altLang="en-US"/>
          </a:p>
        </p:txBody>
      </p:sp>
      <p:sp>
        <p:nvSpPr>
          <p:cNvPr id="8" name="Rectangle 6">
            <a:extLst>
              <a:ext uri="{FF2B5EF4-FFF2-40B4-BE49-F238E27FC236}">
                <a16:creationId xmlns:a16="http://schemas.microsoft.com/office/drawing/2014/main" id="{55B0A396-6090-4F7E-95CE-6118D8FA5BD5}"/>
              </a:ext>
            </a:extLst>
          </p:cNvPr>
          <p:cNvSpPr>
            <a:spLocks noChangeArrowheads="1"/>
          </p:cNvSpPr>
          <p:nvPr/>
        </p:nvSpPr>
        <p:spPr bwMode="auto">
          <a:xfrm>
            <a:off x="357158" y="1002283"/>
            <a:ext cx="62865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en-US" sz="2400" dirty="0">
                <a:solidFill>
                  <a:srgbClr val="FF0000"/>
                </a:solidFill>
                <a:latin typeface="微软雅黑" pitchFamily="34" charset="-122"/>
                <a:ea typeface="微软雅黑" pitchFamily="34" charset="-122"/>
              </a:rPr>
              <a:t>2. </a:t>
            </a:r>
            <a:r>
              <a:rPr lang="zh-CN" altLang="en-US" sz="2400" dirty="0">
                <a:solidFill>
                  <a:srgbClr val="FF0000"/>
                </a:solidFill>
                <a:latin typeface="微软雅黑" pitchFamily="34" charset="-122"/>
                <a:ea typeface="微软雅黑" pitchFamily="34" charset="-122"/>
              </a:rPr>
              <a:t> 计算系统的主要运行指标</a:t>
            </a:r>
            <a:endParaRPr lang="en-US" altLang="en-US" sz="2400" dirty="0">
              <a:solidFill>
                <a:srgbClr val="FF0000"/>
              </a:solidFill>
              <a:latin typeface="微软雅黑" pitchFamily="34" charset="-122"/>
              <a:ea typeface="微软雅黑" pitchFamily="34" charset="-122"/>
            </a:endParaRPr>
          </a:p>
        </p:txBody>
      </p:sp>
      <p:grpSp>
        <p:nvGrpSpPr>
          <p:cNvPr id="2" name="组合 1">
            <a:extLst>
              <a:ext uri="{FF2B5EF4-FFF2-40B4-BE49-F238E27FC236}">
                <a16:creationId xmlns:a16="http://schemas.microsoft.com/office/drawing/2014/main" id="{98C79441-B4E7-4A63-93BF-B825963E83F8}"/>
              </a:ext>
            </a:extLst>
          </p:cNvPr>
          <p:cNvGrpSpPr/>
          <p:nvPr/>
        </p:nvGrpSpPr>
        <p:grpSpPr>
          <a:xfrm>
            <a:off x="683569" y="1627188"/>
            <a:ext cx="7704856" cy="787400"/>
            <a:chOff x="683569" y="973125"/>
            <a:chExt cx="7704856" cy="787400"/>
          </a:xfrm>
        </p:grpSpPr>
        <p:graphicFrame>
          <p:nvGraphicFramePr>
            <p:cNvPr id="29" name="对象 28">
              <a:extLst>
                <a:ext uri="{FF2B5EF4-FFF2-40B4-BE49-F238E27FC236}">
                  <a16:creationId xmlns:a16="http://schemas.microsoft.com/office/drawing/2014/main" id="{B7C01B60-8AD6-472E-87E9-32A6F3557D2C}"/>
                </a:ext>
              </a:extLst>
            </p:cNvPr>
            <p:cNvGraphicFramePr>
              <a:graphicFrameLocks noChangeAspect="1"/>
            </p:cNvGraphicFramePr>
            <p:nvPr>
              <p:extLst>
                <p:ext uri="{D42A27DB-BD31-4B8C-83A1-F6EECF244321}">
                  <p14:modId xmlns:p14="http://schemas.microsoft.com/office/powerpoint/2010/main" val="860439430"/>
                </p:ext>
              </p:extLst>
            </p:nvPr>
          </p:nvGraphicFramePr>
          <p:xfrm>
            <a:off x="2123728" y="973125"/>
            <a:ext cx="1323975" cy="787400"/>
          </p:xfrm>
          <a:graphic>
            <a:graphicData uri="http://schemas.openxmlformats.org/presentationml/2006/ole">
              <mc:AlternateContent xmlns:mc="http://schemas.openxmlformats.org/markup-compatibility/2006">
                <mc:Choice xmlns:v="urn:schemas-microsoft-com:vml" Requires="v">
                  <p:oleObj name="Equation" r:id="rId2" imgW="723600" imgH="431640" progId="Equation.DSMT4">
                    <p:embed/>
                  </p:oleObj>
                </mc:Choice>
                <mc:Fallback>
                  <p:oleObj name="Equation" r:id="rId2" imgW="723600" imgH="431640" progId="Equation.DSMT4">
                    <p:embed/>
                    <p:pic>
                      <p:nvPicPr>
                        <p:cNvPr id="29" name="对象 28">
                          <a:extLst>
                            <a:ext uri="{FF2B5EF4-FFF2-40B4-BE49-F238E27FC236}">
                              <a16:creationId xmlns:a16="http://schemas.microsoft.com/office/drawing/2014/main" id="{B7C01B60-8AD6-472E-87E9-32A6F3557D2C}"/>
                            </a:ext>
                          </a:extLst>
                        </p:cNvPr>
                        <p:cNvPicPr>
                          <a:picLocks noChangeAspect="1" noChangeArrowheads="1"/>
                        </p:cNvPicPr>
                        <p:nvPr/>
                      </p:nvPicPr>
                      <p:blipFill>
                        <a:blip r:embed="rId3"/>
                        <a:srcRect/>
                        <a:stretch>
                          <a:fillRect/>
                        </a:stretch>
                      </p:blipFill>
                      <p:spPr bwMode="auto">
                        <a:xfrm>
                          <a:off x="2123728" y="973125"/>
                          <a:ext cx="1323975" cy="787400"/>
                        </a:xfrm>
                        <a:prstGeom prst="rect">
                          <a:avLst/>
                        </a:prstGeom>
                        <a:noFill/>
                      </p:spPr>
                    </p:pic>
                  </p:oleObj>
                </mc:Fallback>
              </mc:AlternateContent>
            </a:graphicData>
          </a:graphic>
        </p:graphicFrame>
        <p:sp>
          <p:nvSpPr>
            <p:cNvPr id="10" name="Rectangle 3">
              <a:extLst>
                <a:ext uri="{FF2B5EF4-FFF2-40B4-BE49-F238E27FC236}">
                  <a16:creationId xmlns:a16="http://schemas.microsoft.com/office/drawing/2014/main" id="{A30CAA2D-9724-416E-BC40-EFB8E81EC9A7}"/>
                </a:ext>
              </a:extLst>
            </p:cNvPr>
            <p:cNvSpPr>
              <a:spLocks noChangeArrowheads="1"/>
            </p:cNvSpPr>
            <p:nvPr/>
          </p:nvSpPr>
          <p:spPr bwMode="auto">
            <a:xfrm>
              <a:off x="683569" y="980728"/>
              <a:ext cx="7704856"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a:t>
              </a:r>
              <a:r>
                <a:rPr lang="zh-CN" altLang="en-US" sz="2400" dirty="0">
                  <a:solidFill>
                    <a:srgbClr val="0000FF"/>
                  </a:solidFill>
                  <a:latin typeface="微软雅黑" pitchFamily="34" charset="-122"/>
                  <a:ea typeface="微软雅黑" pitchFamily="34" charset="-122"/>
                </a:rPr>
                <a:t>队长：</a:t>
              </a:r>
              <a:endParaRPr lang="zh-CN" altLang="en-US" sz="2400" i="1" baseline="-25000" dirty="0">
                <a:ea typeface="微软雅黑" pitchFamily="34" charset="-122"/>
                <a:cs typeface="Times New Roman" panose="02020603050405020304" pitchFamily="18" charset="0"/>
              </a:endParaRPr>
            </a:p>
          </p:txBody>
        </p:sp>
      </p:grpSp>
      <p:grpSp>
        <p:nvGrpSpPr>
          <p:cNvPr id="3" name="组合 2">
            <a:extLst>
              <a:ext uri="{FF2B5EF4-FFF2-40B4-BE49-F238E27FC236}">
                <a16:creationId xmlns:a16="http://schemas.microsoft.com/office/drawing/2014/main" id="{82F6492D-8C44-4471-A21E-A995CB01D583}"/>
              </a:ext>
            </a:extLst>
          </p:cNvPr>
          <p:cNvGrpSpPr/>
          <p:nvPr/>
        </p:nvGrpSpPr>
        <p:grpSpPr>
          <a:xfrm>
            <a:off x="683568" y="2415961"/>
            <a:ext cx="7704856" cy="782920"/>
            <a:chOff x="683568" y="2132856"/>
            <a:chExt cx="7704856" cy="782920"/>
          </a:xfrm>
        </p:grpSpPr>
        <p:sp>
          <p:nvSpPr>
            <p:cNvPr id="11" name="Rectangle 3">
              <a:extLst>
                <a:ext uri="{FF2B5EF4-FFF2-40B4-BE49-F238E27FC236}">
                  <a16:creationId xmlns:a16="http://schemas.microsoft.com/office/drawing/2014/main" id="{35FE16FF-62F1-48FD-8B2D-ADA88589BD36}"/>
                </a:ext>
              </a:extLst>
            </p:cNvPr>
            <p:cNvSpPr>
              <a:spLocks noChangeArrowheads="1"/>
            </p:cNvSpPr>
            <p:nvPr/>
          </p:nvSpPr>
          <p:spPr bwMode="auto">
            <a:xfrm>
              <a:off x="683568" y="2132856"/>
              <a:ext cx="7704856" cy="58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a:t>
              </a:r>
              <a:r>
                <a:rPr lang="zh-CN" altLang="en-US" sz="2400" dirty="0">
                  <a:solidFill>
                    <a:srgbClr val="0000FF"/>
                  </a:solidFill>
                  <a:latin typeface="微软雅黑" pitchFamily="34" charset="-122"/>
                  <a:ea typeface="微软雅黑" pitchFamily="34" charset="-122"/>
                </a:rPr>
                <a:t>等待队长：</a:t>
              </a:r>
              <a:endParaRPr lang="zh-CN" altLang="en-US" sz="2400" i="1" baseline="-25000" dirty="0">
                <a:solidFill>
                  <a:srgbClr val="0000FF"/>
                </a:solidFill>
                <a:ea typeface="微软雅黑" pitchFamily="34" charset="-122"/>
                <a:cs typeface="Times New Roman" panose="02020603050405020304" pitchFamily="18" charset="0"/>
              </a:endParaRPr>
            </a:p>
          </p:txBody>
        </p:sp>
        <p:graphicFrame>
          <p:nvGraphicFramePr>
            <p:cNvPr id="15" name="对象 14">
              <a:extLst>
                <a:ext uri="{FF2B5EF4-FFF2-40B4-BE49-F238E27FC236}">
                  <a16:creationId xmlns:a16="http://schemas.microsoft.com/office/drawing/2014/main" id="{981A12E0-2C54-4D38-B1D7-16136F122551}"/>
                </a:ext>
              </a:extLst>
            </p:cNvPr>
            <p:cNvGraphicFramePr>
              <a:graphicFrameLocks noChangeAspect="1"/>
            </p:cNvGraphicFramePr>
            <p:nvPr>
              <p:extLst>
                <p:ext uri="{D42A27DB-BD31-4B8C-83A1-F6EECF244321}">
                  <p14:modId xmlns:p14="http://schemas.microsoft.com/office/powerpoint/2010/main" val="2399091473"/>
                </p:ext>
              </p:extLst>
            </p:nvPr>
          </p:nvGraphicFramePr>
          <p:xfrm>
            <a:off x="2699792" y="2153776"/>
            <a:ext cx="1417637" cy="762000"/>
          </p:xfrm>
          <a:graphic>
            <a:graphicData uri="http://schemas.openxmlformats.org/presentationml/2006/ole">
              <mc:AlternateContent xmlns:mc="http://schemas.openxmlformats.org/markup-compatibility/2006">
                <mc:Choice xmlns:v="urn:schemas-microsoft-com:vml" Requires="v">
                  <p:oleObj name="Equation" r:id="rId4" imgW="774360" imgH="419040" progId="Equation.DSMT4">
                    <p:embed/>
                  </p:oleObj>
                </mc:Choice>
                <mc:Fallback>
                  <p:oleObj name="Equation" r:id="rId4" imgW="774360" imgH="419040" progId="Equation.DSMT4">
                    <p:embed/>
                    <p:pic>
                      <p:nvPicPr>
                        <p:cNvPr id="15" name="对象 14">
                          <a:extLst>
                            <a:ext uri="{FF2B5EF4-FFF2-40B4-BE49-F238E27FC236}">
                              <a16:creationId xmlns:a16="http://schemas.microsoft.com/office/drawing/2014/main" id="{981A12E0-2C54-4D38-B1D7-16136F122551}"/>
                            </a:ext>
                          </a:extLst>
                        </p:cNvPr>
                        <p:cNvPicPr>
                          <a:picLocks noChangeAspect="1" noChangeArrowheads="1"/>
                        </p:cNvPicPr>
                        <p:nvPr/>
                      </p:nvPicPr>
                      <p:blipFill>
                        <a:blip r:embed="rId5"/>
                        <a:srcRect/>
                        <a:stretch>
                          <a:fillRect/>
                        </a:stretch>
                      </p:blipFill>
                      <p:spPr bwMode="auto">
                        <a:xfrm>
                          <a:off x="2699792" y="2153776"/>
                          <a:ext cx="1417637" cy="762000"/>
                        </a:xfrm>
                        <a:prstGeom prst="rect">
                          <a:avLst/>
                        </a:prstGeom>
                        <a:noFill/>
                      </p:spPr>
                    </p:pic>
                  </p:oleObj>
                </mc:Fallback>
              </mc:AlternateContent>
            </a:graphicData>
          </a:graphic>
        </p:graphicFrame>
      </p:grpSp>
      <p:grpSp>
        <p:nvGrpSpPr>
          <p:cNvPr id="6" name="组合 5">
            <a:extLst>
              <a:ext uri="{FF2B5EF4-FFF2-40B4-BE49-F238E27FC236}">
                <a16:creationId xmlns:a16="http://schemas.microsoft.com/office/drawing/2014/main" id="{386685AE-15C0-4874-A1BB-424F6C1C647D}"/>
              </a:ext>
            </a:extLst>
          </p:cNvPr>
          <p:cNvGrpSpPr/>
          <p:nvPr/>
        </p:nvGrpSpPr>
        <p:grpSpPr>
          <a:xfrm>
            <a:off x="683568" y="3268663"/>
            <a:ext cx="7920879" cy="784225"/>
            <a:chOff x="683568" y="3403080"/>
            <a:chExt cx="7920879" cy="784225"/>
          </a:xfrm>
        </p:grpSpPr>
        <p:sp>
          <p:nvSpPr>
            <p:cNvPr id="12" name="Rectangle 3">
              <a:extLst>
                <a:ext uri="{FF2B5EF4-FFF2-40B4-BE49-F238E27FC236}">
                  <a16:creationId xmlns:a16="http://schemas.microsoft.com/office/drawing/2014/main" id="{CD53BD24-AEA6-4FDB-A091-41085E8715DA}"/>
                </a:ext>
              </a:extLst>
            </p:cNvPr>
            <p:cNvSpPr>
              <a:spLocks noChangeArrowheads="1"/>
            </p:cNvSpPr>
            <p:nvPr/>
          </p:nvSpPr>
          <p:spPr bwMode="auto">
            <a:xfrm>
              <a:off x="683568" y="3424199"/>
              <a:ext cx="7920879" cy="58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a:t>
              </a:r>
              <a:r>
                <a:rPr lang="zh-CN" altLang="en-US" sz="2400" dirty="0">
                  <a:solidFill>
                    <a:srgbClr val="0000FF"/>
                  </a:solidFill>
                  <a:latin typeface="微软雅黑" pitchFamily="34" charset="-122"/>
                  <a:ea typeface="微软雅黑" pitchFamily="34" charset="-122"/>
                </a:rPr>
                <a:t>逗留时间：</a:t>
              </a:r>
              <a:endParaRPr lang="zh-CN" altLang="en-US" sz="2400" i="1" baseline="-25000" dirty="0">
                <a:solidFill>
                  <a:srgbClr val="0000FF"/>
                </a:solidFill>
                <a:ea typeface="微软雅黑" pitchFamily="34" charset="-122"/>
                <a:cs typeface="Times New Roman" panose="02020603050405020304" pitchFamily="18" charset="0"/>
              </a:endParaRPr>
            </a:p>
          </p:txBody>
        </p:sp>
        <p:graphicFrame>
          <p:nvGraphicFramePr>
            <p:cNvPr id="16" name="对象 15">
              <a:extLst>
                <a:ext uri="{FF2B5EF4-FFF2-40B4-BE49-F238E27FC236}">
                  <a16:creationId xmlns:a16="http://schemas.microsoft.com/office/drawing/2014/main" id="{4130CD60-85EC-427A-B500-B76C0AEACF38}"/>
                </a:ext>
              </a:extLst>
            </p:cNvPr>
            <p:cNvGraphicFramePr>
              <a:graphicFrameLocks noChangeAspect="1"/>
            </p:cNvGraphicFramePr>
            <p:nvPr/>
          </p:nvGraphicFramePr>
          <p:xfrm>
            <a:off x="2757488" y="3403080"/>
            <a:ext cx="950912" cy="784225"/>
          </p:xfrm>
          <a:graphic>
            <a:graphicData uri="http://schemas.openxmlformats.org/presentationml/2006/ole">
              <mc:AlternateContent xmlns:mc="http://schemas.openxmlformats.org/markup-compatibility/2006">
                <mc:Choice xmlns:v="urn:schemas-microsoft-com:vml" Requires="v">
                  <p:oleObj name="Equation" r:id="rId6" imgW="520560" imgH="431640" progId="Equation.DSMT4">
                    <p:embed/>
                  </p:oleObj>
                </mc:Choice>
                <mc:Fallback>
                  <p:oleObj name="Equation" r:id="rId6" imgW="520560" imgH="431640" progId="Equation.DSMT4">
                    <p:embed/>
                    <p:pic>
                      <p:nvPicPr>
                        <p:cNvPr id="16" name="对象 15">
                          <a:extLst>
                            <a:ext uri="{FF2B5EF4-FFF2-40B4-BE49-F238E27FC236}">
                              <a16:creationId xmlns:a16="http://schemas.microsoft.com/office/drawing/2014/main" id="{4130CD60-85EC-427A-B500-B76C0AEACF38}"/>
                            </a:ext>
                          </a:extLst>
                        </p:cNvPr>
                        <p:cNvPicPr>
                          <a:picLocks noChangeAspect="1" noChangeArrowheads="1"/>
                        </p:cNvPicPr>
                        <p:nvPr/>
                      </p:nvPicPr>
                      <p:blipFill>
                        <a:blip r:embed="rId7"/>
                        <a:srcRect/>
                        <a:stretch>
                          <a:fillRect/>
                        </a:stretch>
                      </p:blipFill>
                      <p:spPr bwMode="auto">
                        <a:xfrm>
                          <a:off x="2757488" y="3403080"/>
                          <a:ext cx="950912" cy="784225"/>
                        </a:xfrm>
                        <a:prstGeom prst="rect">
                          <a:avLst/>
                        </a:prstGeom>
                        <a:noFill/>
                      </p:spPr>
                    </p:pic>
                  </p:oleObj>
                </mc:Fallback>
              </mc:AlternateContent>
            </a:graphicData>
          </a:graphic>
        </p:graphicFrame>
      </p:grpSp>
      <p:grpSp>
        <p:nvGrpSpPr>
          <p:cNvPr id="9" name="组合 8">
            <a:extLst>
              <a:ext uri="{FF2B5EF4-FFF2-40B4-BE49-F238E27FC236}">
                <a16:creationId xmlns:a16="http://schemas.microsoft.com/office/drawing/2014/main" id="{5D6C5B6B-4BB7-46BF-AC73-9CA42891F4F0}"/>
              </a:ext>
            </a:extLst>
          </p:cNvPr>
          <p:cNvGrpSpPr/>
          <p:nvPr/>
        </p:nvGrpSpPr>
        <p:grpSpPr>
          <a:xfrm>
            <a:off x="683568" y="4165749"/>
            <a:ext cx="7704856" cy="831850"/>
            <a:chOff x="683568" y="4664454"/>
            <a:chExt cx="7704856" cy="831850"/>
          </a:xfrm>
        </p:grpSpPr>
        <p:sp>
          <p:nvSpPr>
            <p:cNvPr id="14" name="Rectangle 3">
              <a:extLst>
                <a:ext uri="{FF2B5EF4-FFF2-40B4-BE49-F238E27FC236}">
                  <a16:creationId xmlns:a16="http://schemas.microsoft.com/office/drawing/2014/main" id="{AFFC84DB-4F90-474A-BEFC-6E47F5A98BD8}"/>
                </a:ext>
              </a:extLst>
            </p:cNvPr>
            <p:cNvSpPr>
              <a:spLocks noChangeArrowheads="1"/>
            </p:cNvSpPr>
            <p:nvPr/>
          </p:nvSpPr>
          <p:spPr bwMode="auto">
            <a:xfrm>
              <a:off x="683568" y="4720343"/>
              <a:ext cx="7704856" cy="58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4</a:t>
              </a:r>
              <a:r>
                <a:rPr lang="zh-CN" altLang="en-US" sz="2400" dirty="0">
                  <a:latin typeface="微软雅黑" pitchFamily="34" charset="-122"/>
                  <a:ea typeface="微软雅黑" pitchFamily="34" charset="-122"/>
                </a:rPr>
                <a:t>）</a:t>
              </a:r>
              <a:r>
                <a:rPr lang="zh-CN" altLang="en-US" sz="2400" dirty="0">
                  <a:solidFill>
                    <a:srgbClr val="0000FF"/>
                  </a:solidFill>
                  <a:latin typeface="微软雅黑" pitchFamily="34" charset="-122"/>
                  <a:ea typeface="微软雅黑" pitchFamily="34" charset="-122"/>
                </a:rPr>
                <a:t>等待时间：</a:t>
              </a:r>
              <a:endParaRPr lang="zh-CN" altLang="en-US" sz="2400" i="1" baseline="-25000" dirty="0">
                <a:solidFill>
                  <a:srgbClr val="0000FF"/>
                </a:solidFill>
                <a:ea typeface="微软雅黑" pitchFamily="34" charset="-122"/>
                <a:cs typeface="Times New Roman" panose="02020603050405020304" pitchFamily="18" charset="0"/>
              </a:endParaRPr>
            </a:p>
          </p:txBody>
        </p:sp>
        <p:graphicFrame>
          <p:nvGraphicFramePr>
            <p:cNvPr id="17" name="对象 16">
              <a:extLst>
                <a:ext uri="{FF2B5EF4-FFF2-40B4-BE49-F238E27FC236}">
                  <a16:creationId xmlns:a16="http://schemas.microsoft.com/office/drawing/2014/main" id="{64A17E5A-9664-45D9-82AD-780C3EA899A4}"/>
                </a:ext>
              </a:extLst>
            </p:cNvPr>
            <p:cNvGraphicFramePr>
              <a:graphicFrameLocks noChangeAspect="1"/>
            </p:cNvGraphicFramePr>
            <p:nvPr/>
          </p:nvGraphicFramePr>
          <p:xfrm>
            <a:off x="2781300" y="4664454"/>
            <a:ext cx="998538" cy="831850"/>
          </p:xfrm>
          <a:graphic>
            <a:graphicData uri="http://schemas.openxmlformats.org/presentationml/2006/ole">
              <mc:AlternateContent xmlns:mc="http://schemas.openxmlformats.org/markup-compatibility/2006">
                <mc:Choice xmlns:v="urn:schemas-microsoft-com:vml" Requires="v">
                  <p:oleObj name="Equation" r:id="rId8" imgW="545760" imgH="457200" progId="Equation.DSMT4">
                    <p:embed/>
                  </p:oleObj>
                </mc:Choice>
                <mc:Fallback>
                  <p:oleObj name="Equation" r:id="rId8" imgW="545760" imgH="457200" progId="Equation.DSMT4">
                    <p:embed/>
                    <p:pic>
                      <p:nvPicPr>
                        <p:cNvPr id="17" name="对象 16">
                          <a:extLst>
                            <a:ext uri="{FF2B5EF4-FFF2-40B4-BE49-F238E27FC236}">
                              <a16:creationId xmlns:a16="http://schemas.microsoft.com/office/drawing/2014/main" id="{64A17E5A-9664-45D9-82AD-780C3EA899A4}"/>
                            </a:ext>
                          </a:extLst>
                        </p:cNvPr>
                        <p:cNvPicPr>
                          <a:picLocks noChangeAspect="1" noChangeArrowheads="1"/>
                        </p:cNvPicPr>
                        <p:nvPr/>
                      </p:nvPicPr>
                      <p:blipFill>
                        <a:blip r:embed="rId9"/>
                        <a:srcRect/>
                        <a:stretch>
                          <a:fillRect/>
                        </a:stretch>
                      </p:blipFill>
                      <p:spPr bwMode="auto">
                        <a:xfrm>
                          <a:off x="2781300" y="4664454"/>
                          <a:ext cx="998538" cy="831850"/>
                        </a:xfrm>
                        <a:prstGeom prst="rect">
                          <a:avLst/>
                        </a:prstGeom>
                        <a:noFill/>
                      </p:spPr>
                    </p:pic>
                  </p:oleObj>
                </mc:Fallback>
              </mc:AlternateContent>
            </a:graphicData>
          </a:graphic>
        </p:graphicFrame>
      </p:grpSp>
      <p:grpSp>
        <p:nvGrpSpPr>
          <p:cNvPr id="18" name="组合 17">
            <a:extLst>
              <a:ext uri="{FF2B5EF4-FFF2-40B4-BE49-F238E27FC236}">
                <a16:creationId xmlns:a16="http://schemas.microsoft.com/office/drawing/2014/main" id="{39DD8FAA-1DE4-4625-AD59-45FD4873887D}"/>
              </a:ext>
            </a:extLst>
          </p:cNvPr>
          <p:cNvGrpSpPr/>
          <p:nvPr/>
        </p:nvGrpSpPr>
        <p:grpSpPr>
          <a:xfrm>
            <a:off x="755576" y="5106739"/>
            <a:ext cx="6859959" cy="553357"/>
            <a:chOff x="592361" y="4282203"/>
            <a:chExt cx="6859959" cy="553357"/>
          </a:xfrm>
        </p:grpSpPr>
        <p:sp>
          <p:nvSpPr>
            <p:cNvPr id="19" name="Rectangle 3">
              <a:extLst>
                <a:ext uri="{FF2B5EF4-FFF2-40B4-BE49-F238E27FC236}">
                  <a16:creationId xmlns:a16="http://schemas.microsoft.com/office/drawing/2014/main" id="{B1332664-23CF-4B38-8932-58AC43B29227}"/>
                </a:ext>
              </a:extLst>
            </p:cNvPr>
            <p:cNvSpPr>
              <a:spLocks noChangeArrowheads="1"/>
            </p:cNvSpPr>
            <p:nvPr/>
          </p:nvSpPr>
          <p:spPr bwMode="auto">
            <a:xfrm>
              <a:off x="683568" y="4282203"/>
              <a:ext cx="6768752"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latin typeface="微软雅黑" pitchFamily="34" charset="-122"/>
                  <a:ea typeface="微软雅黑" pitchFamily="34" charset="-122"/>
                </a:rPr>
                <a:t>                 为系统的</a:t>
              </a:r>
              <a:r>
                <a:rPr lang="zh-CN" altLang="en-US" sz="2400" dirty="0">
                  <a:solidFill>
                    <a:srgbClr val="FF0000"/>
                  </a:solidFill>
                  <a:latin typeface="微软雅黑" pitchFamily="34" charset="-122"/>
                  <a:ea typeface="微软雅黑" pitchFamily="34" charset="-122"/>
                </a:rPr>
                <a:t>有效到达率</a:t>
              </a:r>
            </a:p>
          </p:txBody>
        </p:sp>
        <p:graphicFrame>
          <p:nvGraphicFramePr>
            <p:cNvPr id="20" name="对象 19">
              <a:extLst>
                <a:ext uri="{FF2B5EF4-FFF2-40B4-BE49-F238E27FC236}">
                  <a16:creationId xmlns:a16="http://schemas.microsoft.com/office/drawing/2014/main" id="{8BF0DB92-79F6-4628-AFCD-F5FD94E49B40}"/>
                </a:ext>
              </a:extLst>
            </p:cNvPr>
            <p:cNvGraphicFramePr>
              <a:graphicFrameLocks noChangeAspect="1"/>
            </p:cNvGraphicFramePr>
            <p:nvPr>
              <p:extLst>
                <p:ext uri="{D42A27DB-BD31-4B8C-83A1-F6EECF244321}">
                  <p14:modId xmlns:p14="http://schemas.microsoft.com/office/powerpoint/2010/main" val="1111555511"/>
                </p:ext>
              </p:extLst>
            </p:nvPr>
          </p:nvGraphicFramePr>
          <p:xfrm>
            <a:off x="592361" y="4395164"/>
            <a:ext cx="1673225" cy="412750"/>
          </p:xfrm>
          <a:graphic>
            <a:graphicData uri="http://schemas.openxmlformats.org/presentationml/2006/ole">
              <mc:AlternateContent xmlns:mc="http://schemas.openxmlformats.org/markup-compatibility/2006">
                <mc:Choice xmlns:v="urn:schemas-microsoft-com:vml" Requires="v">
                  <p:oleObj name="Equation" r:id="rId10" imgW="914400" imgH="228600" progId="Equation.DSMT4">
                    <p:embed/>
                  </p:oleObj>
                </mc:Choice>
                <mc:Fallback>
                  <p:oleObj name="Equation" r:id="rId10" imgW="914400" imgH="228600" progId="Equation.DSMT4">
                    <p:embed/>
                    <p:pic>
                      <p:nvPicPr>
                        <p:cNvPr id="20" name="对象 19">
                          <a:extLst>
                            <a:ext uri="{FF2B5EF4-FFF2-40B4-BE49-F238E27FC236}">
                              <a16:creationId xmlns:a16="http://schemas.microsoft.com/office/drawing/2014/main" id="{8BF0DB92-79F6-4628-AFCD-F5FD94E49B40}"/>
                            </a:ext>
                          </a:extLst>
                        </p:cNvPr>
                        <p:cNvPicPr>
                          <a:picLocks noChangeAspect="1" noChangeArrowheads="1"/>
                        </p:cNvPicPr>
                        <p:nvPr/>
                      </p:nvPicPr>
                      <p:blipFill>
                        <a:blip r:embed="rId11"/>
                        <a:srcRect/>
                        <a:stretch>
                          <a:fillRect/>
                        </a:stretch>
                      </p:blipFill>
                      <p:spPr bwMode="auto">
                        <a:xfrm>
                          <a:off x="592361" y="4395164"/>
                          <a:ext cx="1673225" cy="412750"/>
                        </a:xfrm>
                        <a:prstGeom prst="rect">
                          <a:avLst/>
                        </a:prstGeom>
                        <a:noFill/>
                      </p:spPr>
                    </p:pic>
                  </p:oleObj>
                </mc:Fallback>
              </mc:AlternateContent>
            </a:graphicData>
          </a:graphic>
        </p:graphicFrame>
      </p:grpSp>
      <p:grpSp>
        <p:nvGrpSpPr>
          <p:cNvPr id="27" name="组合 26">
            <a:extLst>
              <a:ext uri="{FF2B5EF4-FFF2-40B4-BE49-F238E27FC236}">
                <a16:creationId xmlns:a16="http://schemas.microsoft.com/office/drawing/2014/main" id="{26735363-ACEE-4ADF-B790-45AFA7C055FF}"/>
              </a:ext>
            </a:extLst>
          </p:cNvPr>
          <p:cNvGrpSpPr/>
          <p:nvPr/>
        </p:nvGrpSpPr>
        <p:grpSpPr>
          <a:xfrm>
            <a:off x="263576" y="476672"/>
            <a:ext cx="5316537" cy="461665"/>
            <a:chOff x="263576" y="1599183"/>
            <a:chExt cx="5316537" cy="461665"/>
          </a:xfrm>
        </p:grpSpPr>
        <p:sp>
          <p:nvSpPr>
            <p:cNvPr id="28" name="Rectangle 5">
              <a:extLst>
                <a:ext uri="{FF2B5EF4-FFF2-40B4-BE49-F238E27FC236}">
                  <a16:creationId xmlns:a16="http://schemas.microsoft.com/office/drawing/2014/main" id="{8C035D02-1537-4694-AF8E-CF985AC16210}"/>
                </a:ext>
              </a:extLst>
            </p:cNvPr>
            <p:cNvSpPr>
              <a:spLocks noChangeArrowheads="1"/>
            </p:cNvSpPr>
            <p:nvPr/>
          </p:nvSpPr>
          <p:spPr bwMode="auto">
            <a:xfrm>
              <a:off x="263576" y="1599183"/>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三、顾客源有限</a:t>
              </a:r>
            </a:p>
          </p:txBody>
        </p:sp>
        <p:graphicFrame>
          <p:nvGraphicFramePr>
            <p:cNvPr id="30" name="对象 29">
              <a:extLst>
                <a:ext uri="{FF2B5EF4-FFF2-40B4-BE49-F238E27FC236}">
                  <a16:creationId xmlns:a16="http://schemas.microsoft.com/office/drawing/2014/main" id="{D8AE1FB6-7AF9-4DDC-BC0E-F7937D8A86ED}"/>
                </a:ext>
              </a:extLst>
            </p:cNvPr>
            <p:cNvGraphicFramePr>
              <a:graphicFrameLocks noChangeAspect="1"/>
            </p:cNvGraphicFramePr>
            <p:nvPr>
              <p:extLst>
                <p:ext uri="{D42A27DB-BD31-4B8C-83A1-F6EECF244321}">
                  <p14:modId xmlns:p14="http://schemas.microsoft.com/office/powerpoint/2010/main" val="3539298316"/>
                </p:ext>
              </p:extLst>
            </p:nvPr>
          </p:nvGraphicFramePr>
          <p:xfrm>
            <a:off x="2627784" y="1654324"/>
            <a:ext cx="1906587" cy="323850"/>
          </p:xfrm>
          <a:graphic>
            <a:graphicData uri="http://schemas.openxmlformats.org/presentationml/2006/ole">
              <mc:AlternateContent xmlns:mc="http://schemas.openxmlformats.org/markup-compatibility/2006">
                <mc:Choice xmlns:v="urn:schemas-microsoft-com:vml" Requires="v">
                  <p:oleObj name="Equation" r:id="rId12" imgW="1041120" imgH="177480" progId="Equation.DSMT4">
                    <p:embed/>
                  </p:oleObj>
                </mc:Choice>
                <mc:Fallback>
                  <p:oleObj name="Equation" r:id="rId12" imgW="1041120" imgH="177480" progId="Equation.DSMT4">
                    <p:embed/>
                    <p:pic>
                      <p:nvPicPr>
                        <p:cNvPr id="11" name="对象 10">
                          <a:extLst>
                            <a:ext uri="{FF2B5EF4-FFF2-40B4-BE49-F238E27FC236}">
                              <a16:creationId xmlns:a16="http://schemas.microsoft.com/office/drawing/2014/main" id="{AD3BBDA2-F856-4F73-ADA0-25C6C33763AD}"/>
                            </a:ext>
                          </a:extLst>
                        </p:cNvPr>
                        <p:cNvPicPr>
                          <a:picLocks noChangeAspect="1" noChangeArrowheads="1"/>
                        </p:cNvPicPr>
                        <p:nvPr/>
                      </p:nvPicPr>
                      <p:blipFill>
                        <a:blip r:embed="rId13"/>
                        <a:srcRect/>
                        <a:stretch>
                          <a:fillRect/>
                        </a:stretch>
                      </p:blipFill>
                      <p:spPr bwMode="auto">
                        <a:xfrm>
                          <a:off x="2627784" y="1654324"/>
                          <a:ext cx="1906587" cy="323850"/>
                        </a:xfrm>
                        <a:prstGeom prst="rect">
                          <a:avLst/>
                        </a:prstGeom>
                        <a:noFill/>
                      </p:spPr>
                    </p:pic>
                  </p:oleObj>
                </mc:Fallback>
              </mc:AlternateContent>
            </a:graphicData>
          </a:graphic>
        </p:graphicFrame>
      </p:grpSp>
      <p:sp>
        <p:nvSpPr>
          <p:cNvPr id="7" name="页脚占位符 6">
            <a:extLst>
              <a:ext uri="{FF2B5EF4-FFF2-40B4-BE49-F238E27FC236}">
                <a16:creationId xmlns:a16="http://schemas.microsoft.com/office/drawing/2014/main" id="{81F81649-8CDC-4F51-8468-D8B0D943DF81}"/>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2266150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AE3AAF-964A-4745-9FFA-EF0EDBFB320D}"/>
              </a:ext>
            </a:extLst>
          </p:cNvPr>
          <p:cNvSpPr>
            <a:spLocks noGrp="1"/>
          </p:cNvSpPr>
          <p:nvPr>
            <p:ph type="dt" sz="half" idx="2"/>
          </p:nvPr>
        </p:nvSpPr>
        <p:spPr/>
        <p:txBody>
          <a:bodyPr/>
          <a:lstStyle/>
          <a:p>
            <a:pPr>
              <a:defRPr/>
            </a:pPr>
            <a:fld id="{DFABA73A-5938-41B8-A36C-B4F4BD7D5FB9}" type="datetime1">
              <a:rPr lang="zh-CN" altLang="en-US" smtClean="0"/>
              <a:t>2022/11/23</a:t>
            </a:fld>
            <a:endParaRPr lang="zh-CN" altLang="en-US"/>
          </a:p>
        </p:txBody>
      </p:sp>
      <p:sp>
        <p:nvSpPr>
          <p:cNvPr id="6" name="Rectangle 3">
            <a:extLst>
              <a:ext uri="{FF2B5EF4-FFF2-40B4-BE49-F238E27FC236}">
                <a16:creationId xmlns:a16="http://schemas.microsoft.com/office/drawing/2014/main" id="{A05B9A35-A401-4E88-B912-DD14D5E36EA7}"/>
              </a:ext>
            </a:extLst>
          </p:cNvPr>
          <p:cNvSpPr>
            <a:spLocks noChangeArrowheads="1"/>
          </p:cNvSpPr>
          <p:nvPr/>
        </p:nvSpPr>
        <p:spPr bwMode="auto">
          <a:xfrm>
            <a:off x="395536" y="539326"/>
            <a:ext cx="8352928" cy="5013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例</a:t>
            </a:r>
            <a:r>
              <a:rPr lang="en-US" altLang="zh-CN" sz="2400" dirty="0">
                <a:solidFill>
                  <a:srgbClr val="FF0000"/>
                </a:solidFill>
                <a:latin typeface="微软雅黑" pitchFamily="34" charset="-122"/>
                <a:ea typeface="微软雅黑" pitchFamily="34" charset="-122"/>
              </a:rPr>
              <a:t>5-3</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某车间有</a:t>
            </a:r>
            <a:r>
              <a:rPr lang="en-US" altLang="zh-CN" sz="2400" dirty="0">
                <a:latin typeface="微软雅黑" pitchFamily="34" charset="-122"/>
                <a:ea typeface="微软雅黑" pitchFamily="34" charset="-122"/>
              </a:rPr>
              <a:t>20</a:t>
            </a:r>
            <a:r>
              <a:rPr lang="zh-CN" altLang="en-US" sz="2400" dirty="0">
                <a:latin typeface="微软雅黑" pitchFamily="34" charset="-122"/>
                <a:ea typeface="微软雅黑" pitchFamily="34" charset="-122"/>
              </a:rPr>
              <a:t>台相同型号的机床，每台机床的连续运转时间服从负指数分布，平均连续运转时间为</a:t>
            </a:r>
            <a:r>
              <a:rPr lang="en-US" altLang="zh-CN" sz="2400" dirty="0">
                <a:latin typeface="微软雅黑" pitchFamily="34" charset="-122"/>
                <a:ea typeface="微软雅黑" pitchFamily="34" charset="-122"/>
              </a:rPr>
              <a:t>60</a:t>
            </a:r>
            <a:r>
              <a:rPr lang="zh-CN" altLang="en-US" sz="2400" dirty="0">
                <a:latin typeface="微软雅黑" pitchFamily="34" charset="-122"/>
                <a:ea typeface="微软雅黑" pitchFamily="34" charset="-122"/>
              </a:rPr>
              <a:t>分钟，</a:t>
            </a: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个工人共同负责维修这些机床，每次维修时间服从负指数分布，平均每次为</a:t>
            </a:r>
            <a:r>
              <a:rPr lang="en-US" altLang="zh-CN" sz="2400" dirty="0">
                <a:latin typeface="微软雅黑" pitchFamily="34" charset="-122"/>
                <a:ea typeface="微软雅黑" pitchFamily="34" charset="-122"/>
              </a:rPr>
              <a:t>6</a:t>
            </a:r>
            <a:r>
              <a:rPr lang="zh-CN" altLang="en-US" sz="2400" dirty="0">
                <a:latin typeface="微软雅黑" pitchFamily="34" charset="-122"/>
                <a:ea typeface="微软雅黑" pitchFamily="34" charset="-122"/>
              </a:rPr>
              <a:t>分钟，求：</a:t>
            </a:r>
          </a:p>
          <a:p>
            <a:pPr>
              <a:lnSpc>
                <a:spcPct val="150000"/>
              </a:lnSpc>
            </a:pP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）维修工空闲的概率 </a:t>
            </a:r>
            <a:r>
              <a:rPr lang="en-US" altLang="zh-CN" sz="2400" dirty="0">
                <a:latin typeface="微软雅黑" pitchFamily="34" charset="-122"/>
                <a:ea typeface="微软雅黑" pitchFamily="34" charset="-122"/>
              </a:rPr>
              <a:t>P</a:t>
            </a:r>
            <a:r>
              <a:rPr lang="en-US" altLang="zh-CN" sz="2400" baseline="-25000" dirty="0">
                <a:latin typeface="微软雅黑" pitchFamily="34" charset="-122"/>
                <a:ea typeface="微软雅黑" pitchFamily="34" charset="-122"/>
              </a:rPr>
              <a:t>0</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a:t>
            </a:r>
          </a:p>
          <a:p>
            <a:pPr>
              <a:lnSpc>
                <a:spcPct val="150000"/>
              </a:lnSpc>
            </a:pP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）出故障的机床的平均台数 </a:t>
            </a:r>
            <a:r>
              <a:rPr lang="en-US" altLang="zh-CN" sz="2400" dirty="0">
                <a:latin typeface="微软雅黑" pitchFamily="34" charset="-122"/>
                <a:ea typeface="微软雅黑" pitchFamily="34" charset="-122"/>
              </a:rPr>
              <a:t>L</a:t>
            </a:r>
            <a:r>
              <a:rPr lang="en-US" altLang="zh-CN" sz="2400" baseline="-25000" dirty="0">
                <a:latin typeface="微软雅黑" pitchFamily="34" charset="-122"/>
                <a:ea typeface="微软雅黑" pitchFamily="34" charset="-122"/>
              </a:rPr>
              <a:t>s</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a:t>
            </a:r>
          </a:p>
          <a:p>
            <a:pPr>
              <a:lnSpc>
                <a:spcPct val="150000"/>
              </a:lnSpc>
            </a:pP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）等待修理的机床的平均台数 </a:t>
            </a:r>
            <a:r>
              <a:rPr lang="en-US" altLang="zh-CN" sz="2400" dirty="0" err="1">
                <a:latin typeface="微软雅黑" pitchFamily="34" charset="-122"/>
                <a:ea typeface="微软雅黑" pitchFamily="34" charset="-122"/>
              </a:rPr>
              <a:t>L</a:t>
            </a:r>
            <a:r>
              <a:rPr lang="en-US" altLang="zh-CN" sz="2400" baseline="-25000" dirty="0" err="1">
                <a:latin typeface="微软雅黑" pitchFamily="34" charset="-122"/>
                <a:ea typeface="微软雅黑" pitchFamily="34" charset="-122"/>
              </a:rPr>
              <a:t>q</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a:t>
            </a:r>
          </a:p>
          <a:p>
            <a:pPr>
              <a:lnSpc>
                <a:spcPct val="150000"/>
              </a:lnSpc>
            </a:pP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4</a:t>
            </a:r>
            <a:r>
              <a:rPr lang="zh-CN" altLang="en-US" sz="2400" dirty="0">
                <a:latin typeface="微软雅黑" pitchFamily="34" charset="-122"/>
                <a:ea typeface="微软雅黑" pitchFamily="34" charset="-122"/>
              </a:rPr>
              <a:t>）每台机床的平均停工时间 </a:t>
            </a:r>
            <a:r>
              <a:rPr lang="en-US" altLang="zh-CN" sz="2400" dirty="0" err="1">
                <a:latin typeface="微软雅黑" pitchFamily="34" charset="-122"/>
                <a:ea typeface="微软雅黑" pitchFamily="34" charset="-122"/>
              </a:rPr>
              <a:t>W</a:t>
            </a:r>
            <a:r>
              <a:rPr lang="en-US" altLang="zh-CN" sz="2400" baseline="-25000" dirty="0" err="1">
                <a:latin typeface="微软雅黑" pitchFamily="34" charset="-122"/>
                <a:ea typeface="微软雅黑" pitchFamily="34" charset="-122"/>
              </a:rPr>
              <a:t>s</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a:t>
            </a:r>
          </a:p>
          <a:p>
            <a:pPr>
              <a:lnSpc>
                <a:spcPct val="150000"/>
              </a:lnSpc>
            </a:pP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5</a:t>
            </a:r>
            <a:r>
              <a:rPr lang="zh-CN" altLang="en-US" sz="2400" dirty="0">
                <a:latin typeface="微软雅黑" pitchFamily="34" charset="-122"/>
                <a:ea typeface="微软雅黑" pitchFamily="34" charset="-122"/>
              </a:rPr>
              <a:t>）每台机床的平均等待时间 </a:t>
            </a:r>
            <a:r>
              <a:rPr lang="en-US" altLang="zh-CN" sz="2400" dirty="0" err="1">
                <a:latin typeface="微软雅黑" pitchFamily="34" charset="-122"/>
                <a:ea typeface="微软雅黑" pitchFamily="34" charset="-122"/>
              </a:rPr>
              <a:t>W</a:t>
            </a:r>
            <a:r>
              <a:rPr lang="en-US" altLang="zh-CN" sz="2400" baseline="-25000" dirty="0" err="1">
                <a:latin typeface="微软雅黑" pitchFamily="34" charset="-122"/>
                <a:ea typeface="微软雅黑" pitchFamily="34" charset="-122"/>
              </a:rPr>
              <a:t>q</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a:t>
            </a:r>
          </a:p>
        </p:txBody>
      </p:sp>
      <p:sp>
        <p:nvSpPr>
          <p:cNvPr id="2" name="页脚占位符 1">
            <a:extLst>
              <a:ext uri="{FF2B5EF4-FFF2-40B4-BE49-F238E27FC236}">
                <a16:creationId xmlns:a16="http://schemas.microsoft.com/office/drawing/2014/main" id="{C677EEF4-4622-43C0-BB88-28650B49F760}"/>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953026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263576" y="476672"/>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一、排队系统的组成</a:t>
            </a:r>
          </a:p>
        </p:txBody>
      </p:sp>
      <p:sp>
        <p:nvSpPr>
          <p:cNvPr id="7" name="Rectangle 3">
            <a:extLst>
              <a:ext uri="{FF2B5EF4-FFF2-40B4-BE49-F238E27FC236}">
                <a16:creationId xmlns:a16="http://schemas.microsoft.com/office/drawing/2014/main" id="{A5DE2031-F538-494D-BA71-7EDCA11E6353}"/>
              </a:ext>
            </a:extLst>
          </p:cNvPr>
          <p:cNvSpPr>
            <a:spLocks noChangeArrowheads="1"/>
          </p:cNvSpPr>
          <p:nvPr/>
        </p:nvSpPr>
        <p:spPr bwMode="auto">
          <a:xfrm>
            <a:off x="683568" y="2175537"/>
            <a:ext cx="7920879" cy="22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zh-CN" altLang="en-US" sz="2400" dirty="0">
                <a:latin typeface="微软雅黑" pitchFamily="34" charset="-122"/>
                <a:ea typeface="微软雅黑" pitchFamily="34" charset="-122"/>
              </a:rPr>
              <a:t>输入过程是指顾客到达系统的规律，涉及以下三个方面：</a:t>
            </a:r>
          </a:p>
          <a:p>
            <a:pPr marL="342900" indent="-342900">
              <a:lnSpc>
                <a:spcPct val="150000"/>
              </a:lnSpc>
              <a:buClr>
                <a:srgbClr val="0000FF"/>
              </a:buClr>
              <a:buFont typeface="Wingdings" panose="05000000000000000000" pitchFamily="2" charset="2"/>
              <a:buChar char="Ø"/>
            </a:pPr>
            <a:r>
              <a:rPr lang="zh-CN" altLang="en-US" sz="2400" dirty="0">
                <a:latin typeface="微软雅黑" pitchFamily="34" charset="-122"/>
                <a:ea typeface="微软雅黑" pitchFamily="34" charset="-122"/>
              </a:rPr>
              <a:t> </a:t>
            </a:r>
            <a:r>
              <a:rPr lang="zh-CN" altLang="en-US" sz="2400" dirty="0">
                <a:solidFill>
                  <a:srgbClr val="0000FF"/>
                </a:solidFill>
                <a:latin typeface="微软雅黑" pitchFamily="34" charset="-122"/>
                <a:ea typeface="微软雅黑" pitchFamily="34" charset="-122"/>
              </a:rPr>
              <a:t>顾客总数</a:t>
            </a:r>
            <a:r>
              <a:rPr lang="zh-CN" altLang="en-US" sz="2400" dirty="0">
                <a:latin typeface="微软雅黑" pitchFamily="34" charset="-122"/>
                <a:ea typeface="微软雅黑" pitchFamily="34" charset="-122"/>
              </a:rPr>
              <a:t>：有限或无限。</a:t>
            </a:r>
          </a:p>
          <a:p>
            <a:pPr marL="342900" indent="-342900">
              <a:lnSpc>
                <a:spcPct val="150000"/>
              </a:lnSpc>
              <a:buClr>
                <a:srgbClr val="0000FF"/>
              </a:buClr>
              <a:buFont typeface="Wingdings" panose="05000000000000000000" pitchFamily="2" charset="2"/>
              <a:buChar char="Ø"/>
            </a:pPr>
            <a:r>
              <a:rPr lang="zh-CN" altLang="en-US" sz="2400" dirty="0">
                <a:latin typeface="微软雅黑" pitchFamily="34" charset="-122"/>
                <a:ea typeface="微软雅黑" pitchFamily="34" charset="-122"/>
              </a:rPr>
              <a:t> </a:t>
            </a:r>
            <a:r>
              <a:rPr lang="zh-CN" altLang="en-US" sz="2400" dirty="0">
                <a:solidFill>
                  <a:srgbClr val="0000FF"/>
                </a:solidFill>
                <a:latin typeface="微软雅黑" pitchFamily="34" charset="-122"/>
                <a:ea typeface="微软雅黑" pitchFamily="34" charset="-122"/>
              </a:rPr>
              <a:t>顾客到达的方式</a:t>
            </a:r>
            <a:r>
              <a:rPr lang="zh-CN" altLang="en-US" sz="2400" dirty="0">
                <a:latin typeface="微软雅黑" pitchFamily="34" charset="-122"/>
                <a:ea typeface="微软雅黑" pitchFamily="34" charset="-122"/>
              </a:rPr>
              <a:t>：一个一个到达或者成批到达。</a:t>
            </a:r>
          </a:p>
          <a:p>
            <a:pPr marL="342900" indent="-342900">
              <a:lnSpc>
                <a:spcPct val="150000"/>
              </a:lnSpc>
              <a:buClr>
                <a:srgbClr val="0000FF"/>
              </a:buClr>
              <a:buFont typeface="Wingdings" panose="05000000000000000000" pitchFamily="2" charset="2"/>
              <a:buChar char="Ø"/>
            </a:pPr>
            <a:r>
              <a:rPr lang="zh-CN" altLang="en-US" sz="2400" dirty="0">
                <a:latin typeface="微软雅黑" pitchFamily="34" charset="-122"/>
                <a:ea typeface="微软雅黑" pitchFamily="34" charset="-122"/>
              </a:rPr>
              <a:t> </a:t>
            </a:r>
            <a:r>
              <a:rPr lang="zh-CN" altLang="en-US" sz="2400" dirty="0">
                <a:solidFill>
                  <a:srgbClr val="0000FF"/>
                </a:solidFill>
                <a:latin typeface="微软雅黑" pitchFamily="34" charset="-122"/>
                <a:ea typeface="微软雅黑" pitchFamily="34" charset="-122"/>
              </a:rPr>
              <a:t>顾客相继到达的时间间隔</a:t>
            </a:r>
            <a:r>
              <a:rPr lang="zh-CN" altLang="en-US" sz="2400" dirty="0">
                <a:latin typeface="微软雅黑" pitchFamily="34" charset="-122"/>
                <a:ea typeface="微软雅黑" pitchFamily="34" charset="-122"/>
              </a:rPr>
              <a:t>：可以是确定型或者随机型。</a:t>
            </a:r>
          </a:p>
        </p:txBody>
      </p:sp>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9071DB5E-0F84-4331-9AB8-765E6913598F}" type="datetime1">
              <a:rPr lang="zh-CN" altLang="en-US" smtClean="0"/>
              <a:t>2022/11/23</a:t>
            </a:fld>
            <a:endParaRPr lang="zh-CN" altLang="en-US"/>
          </a:p>
        </p:txBody>
      </p:sp>
      <p:sp>
        <p:nvSpPr>
          <p:cNvPr id="9" name="Rectangle 6">
            <a:extLst>
              <a:ext uri="{FF2B5EF4-FFF2-40B4-BE49-F238E27FC236}">
                <a16:creationId xmlns:a16="http://schemas.microsoft.com/office/drawing/2014/main" id="{4DAF9ECF-215D-4F86-B004-148D6C271CE5}"/>
              </a:ext>
            </a:extLst>
          </p:cNvPr>
          <p:cNvSpPr>
            <a:spLocks noChangeArrowheads="1"/>
          </p:cNvSpPr>
          <p:nvPr/>
        </p:nvSpPr>
        <p:spPr bwMode="auto">
          <a:xfrm>
            <a:off x="357158" y="1484784"/>
            <a:ext cx="62865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en-US" sz="2400" dirty="0">
                <a:solidFill>
                  <a:srgbClr val="FF0000"/>
                </a:solidFill>
                <a:latin typeface="微软雅黑" pitchFamily="34" charset="-122"/>
                <a:ea typeface="微软雅黑" pitchFamily="34" charset="-122"/>
              </a:rPr>
              <a:t>1. </a:t>
            </a:r>
            <a:r>
              <a:rPr lang="zh-CN" altLang="en-US" sz="2400" dirty="0">
                <a:solidFill>
                  <a:srgbClr val="FF0000"/>
                </a:solidFill>
                <a:latin typeface="微软雅黑" pitchFamily="34" charset="-122"/>
                <a:ea typeface="微软雅黑" pitchFamily="34" charset="-122"/>
              </a:rPr>
              <a:t>输入过程</a:t>
            </a:r>
            <a:endParaRPr lang="en-US" altLang="en-US" sz="2400" dirty="0">
              <a:solidFill>
                <a:srgbClr val="FF0000"/>
              </a:solidFill>
              <a:latin typeface="微软雅黑" pitchFamily="34" charset="-122"/>
              <a:ea typeface="微软雅黑" pitchFamily="34" charset="-122"/>
            </a:endParaRPr>
          </a:p>
        </p:txBody>
      </p:sp>
      <p:sp>
        <p:nvSpPr>
          <p:cNvPr id="8" name="Rectangle 3">
            <a:extLst>
              <a:ext uri="{FF2B5EF4-FFF2-40B4-BE49-F238E27FC236}">
                <a16:creationId xmlns:a16="http://schemas.microsoft.com/office/drawing/2014/main" id="{7227A134-6D1C-4D21-89A5-8C247CEC7644}"/>
              </a:ext>
            </a:extLst>
          </p:cNvPr>
          <p:cNvSpPr>
            <a:spLocks noChangeArrowheads="1"/>
          </p:cNvSpPr>
          <p:nvPr/>
        </p:nvSpPr>
        <p:spPr bwMode="auto">
          <a:xfrm>
            <a:off x="683569" y="908720"/>
            <a:ext cx="828092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latin typeface="微软雅黑" pitchFamily="34" charset="-122"/>
                <a:ea typeface="微软雅黑" pitchFamily="34" charset="-122"/>
              </a:rPr>
              <a:t>排队系统通常由输入过程、排队规则和服务机构三部分组成。</a:t>
            </a:r>
          </a:p>
        </p:txBody>
      </p:sp>
      <p:sp>
        <p:nvSpPr>
          <p:cNvPr id="2" name="页脚占位符 1">
            <a:extLst>
              <a:ext uri="{FF2B5EF4-FFF2-40B4-BE49-F238E27FC236}">
                <a16:creationId xmlns:a16="http://schemas.microsoft.com/office/drawing/2014/main" id="{D73AD168-6E09-4381-B5A0-F385DFF82C2A}"/>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6030739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AE3AAF-964A-4745-9FFA-EF0EDBFB320D}"/>
              </a:ext>
            </a:extLst>
          </p:cNvPr>
          <p:cNvSpPr>
            <a:spLocks noGrp="1"/>
          </p:cNvSpPr>
          <p:nvPr>
            <p:ph type="dt" sz="half" idx="2"/>
          </p:nvPr>
        </p:nvSpPr>
        <p:spPr/>
        <p:txBody>
          <a:bodyPr/>
          <a:lstStyle/>
          <a:p>
            <a:pPr>
              <a:defRPr/>
            </a:pPr>
            <a:fld id="{4100177E-2791-4564-9B17-5FC8F1033AFF}" type="datetime1">
              <a:rPr lang="zh-CN" altLang="en-US" smtClean="0"/>
              <a:t>2022/11/23</a:t>
            </a:fld>
            <a:endParaRPr lang="zh-CN" altLang="en-US"/>
          </a:p>
        </p:txBody>
      </p:sp>
      <p:sp>
        <p:nvSpPr>
          <p:cNvPr id="6" name="Rectangle 3">
            <a:extLst>
              <a:ext uri="{FF2B5EF4-FFF2-40B4-BE49-F238E27FC236}">
                <a16:creationId xmlns:a16="http://schemas.microsoft.com/office/drawing/2014/main" id="{A05B9A35-A401-4E88-B912-DD14D5E36EA7}"/>
              </a:ext>
            </a:extLst>
          </p:cNvPr>
          <p:cNvSpPr>
            <a:spLocks noChangeArrowheads="1"/>
          </p:cNvSpPr>
          <p:nvPr/>
        </p:nvSpPr>
        <p:spPr bwMode="auto">
          <a:xfrm>
            <a:off x="539552" y="539326"/>
            <a:ext cx="8280920"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例</a:t>
            </a:r>
            <a:r>
              <a:rPr lang="en-US" altLang="zh-CN" sz="2400" dirty="0">
                <a:solidFill>
                  <a:srgbClr val="FF0000"/>
                </a:solidFill>
                <a:latin typeface="微软雅黑" pitchFamily="34" charset="-122"/>
                <a:ea typeface="微软雅黑" pitchFamily="34" charset="-122"/>
              </a:rPr>
              <a:t>5-3</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多人维修机床问题。</a:t>
            </a:r>
          </a:p>
        </p:txBody>
      </p:sp>
      <p:sp>
        <p:nvSpPr>
          <p:cNvPr id="8" name="Rectangle 3">
            <a:extLst>
              <a:ext uri="{FF2B5EF4-FFF2-40B4-BE49-F238E27FC236}">
                <a16:creationId xmlns:a16="http://schemas.microsoft.com/office/drawing/2014/main" id="{47FA1092-2851-4DAE-A361-0C7583026911}"/>
              </a:ext>
            </a:extLst>
          </p:cNvPr>
          <p:cNvSpPr>
            <a:spLocks noChangeArrowheads="1"/>
          </p:cNvSpPr>
          <p:nvPr/>
        </p:nvSpPr>
        <p:spPr bwMode="auto">
          <a:xfrm>
            <a:off x="467544" y="1196752"/>
            <a:ext cx="8424936"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b="1" dirty="0">
                <a:solidFill>
                  <a:srgbClr val="0000FF"/>
                </a:solidFill>
                <a:latin typeface="微软雅黑" pitchFamily="34" charset="-122"/>
                <a:ea typeface="微软雅黑" pitchFamily="34" charset="-122"/>
              </a:rPr>
              <a:t>解：</a:t>
            </a:r>
            <a:r>
              <a:rPr lang="zh-CN" altLang="en-US" sz="2400" dirty="0">
                <a:latin typeface="微软雅黑" pitchFamily="34" charset="-122"/>
                <a:ea typeface="微软雅黑" pitchFamily="34" charset="-122"/>
              </a:rPr>
              <a:t>由已知条件可知 </a:t>
            </a:r>
            <a:r>
              <a:rPr lang="en-US" altLang="zh-CN" sz="2400" dirty="0">
                <a:latin typeface="微软雅黑" pitchFamily="34" charset="-122"/>
                <a:ea typeface="微软雅黑" pitchFamily="34" charset="-122"/>
              </a:rPr>
              <a:t>c=3, m=20, λ = 1/60, μ =1/6</a:t>
            </a:r>
            <a:endParaRPr lang="zh-CN" altLang="en-US" sz="2400" dirty="0">
              <a:latin typeface="微软雅黑" pitchFamily="34" charset="-122"/>
              <a:ea typeface="微软雅黑" pitchFamily="34" charset="-122"/>
            </a:endParaRPr>
          </a:p>
        </p:txBody>
      </p:sp>
      <p:sp>
        <p:nvSpPr>
          <p:cNvPr id="16" name="Rectangle 3">
            <a:extLst>
              <a:ext uri="{FF2B5EF4-FFF2-40B4-BE49-F238E27FC236}">
                <a16:creationId xmlns:a16="http://schemas.microsoft.com/office/drawing/2014/main" id="{476BC9CF-84C8-4B17-85D1-159065F6A616}"/>
              </a:ext>
            </a:extLst>
          </p:cNvPr>
          <p:cNvSpPr>
            <a:spLocks noChangeArrowheads="1"/>
          </p:cNvSpPr>
          <p:nvPr/>
        </p:nvSpPr>
        <p:spPr bwMode="auto">
          <a:xfrm>
            <a:off x="1043608" y="2515603"/>
            <a:ext cx="7776864"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latin typeface="微软雅黑" pitchFamily="34" charset="-122"/>
                <a:ea typeface="微软雅黑" pitchFamily="34" charset="-122"/>
              </a:rPr>
              <a:t>计算得</a:t>
            </a:r>
          </a:p>
        </p:txBody>
      </p:sp>
      <p:grpSp>
        <p:nvGrpSpPr>
          <p:cNvPr id="3" name="组合 2">
            <a:extLst>
              <a:ext uri="{FF2B5EF4-FFF2-40B4-BE49-F238E27FC236}">
                <a16:creationId xmlns:a16="http://schemas.microsoft.com/office/drawing/2014/main" id="{DFF0C761-EA48-42A1-8639-24892EE8456C}"/>
              </a:ext>
            </a:extLst>
          </p:cNvPr>
          <p:cNvGrpSpPr/>
          <p:nvPr/>
        </p:nvGrpSpPr>
        <p:grpSpPr>
          <a:xfrm>
            <a:off x="1043608" y="1844824"/>
            <a:ext cx="7776864" cy="553357"/>
            <a:chOff x="1043608" y="2564904"/>
            <a:chExt cx="7776864" cy="553357"/>
          </a:xfrm>
        </p:grpSpPr>
        <p:sp>
          <p:nvSpPr>
            <p:cNvPr id="14" name="Rectangle 3">
              <a:extLst>
                <a:ext uri="{FF2B5EF4-FFF2-40B4-BE49-F238E27FC236}">
                  <a16:creationId xmlns:a16="http://schemas.microsoft.com/office/drawing/2014/main" id="{4B88F13A-4A3F-45EE-B2C1-519D698BE913}"/>
                </a:ext>
              </a:extLst>
            </p:cNvPr>
            <p:cNvSpPr>
              <a:spLocks noChangeArrowheads="1"/>
            </p:cNvSpPr>
            <p:nvPr/>
          </p:nvSpPr>
          <p:spPr bwMode="auto">
            <a:xfrm>
              <a:off x="1043608" y="2564904"/>
              <a:ext cx="7776864"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latin typeface="微软雅黑" pitchFamily="34" charset="-122"/>
                  <a:ea typeface="微软雅黑" pitchFamily="34" charset="-122"/>
                </a:rPr>
                <a:t>可得服务强度</a:t>
              </a:r>
            </a:p>
          </p:txBody>
        </p:sp>
        <p:graphicFrame>
          <p:nvGraphicFramePr>
            <p:cNvPr id="23" name="对象 22">
              <a:extLst>
                <a:ext uri="{FF2B5EF4-FFF2-40B4-BE49-F238E27FC236}">
                  <a16:creationId xmlns:a16="http://schemas.microsoft.com/office/drawing/2014/main" id="{BBAC4FC4-A69B-4191-9BBA-8F50D9162743}"/>
                </a:ext>
              </a:extLst>
            </p:cNvPr>
            <p:cNvGraphicFramePr>
              <a:graphicFrameLocks noChangeAspect="1"/>
            </p:cNvGraphicFramePr>
            <p:nvPr>
              <p:extLst>
                <p:ext uri="{D42A27DB-BD31-4B8C-83A1-F6EECF244321}">
                  <p14:modId xmlns:p14="http://schemas.microsoft.com/office/powerpoint/2010/main" val="738419338"/>
                </p:ext>
              </p:extLst>
            </p:nvPr>
          </p:nvGraphicFramePr>
          <p:xfrm>
            <a:off x="3041005" y="2698105"/>
            <a:ext cx="2251075" cy="393700"/>
          </p:xfrm>
          <a:graphic>
            <a:graphicData uri="http://schemas.openxmlformats.org/presentationml/2006/ole">
              <mc:AlternateContent xmlns:mc="http://schemas.openxmlformats.org/markup-compatibility/2006">
                <mc:Choice xmlns:v="urn:schemas-microsoft-com:vml" Requires="v">
                  <p:oleObj name="Equation" r:id="rId2" imgW="1231560" imgH="215640" progId="Equation.DSMT4">
                    <p:embed/>
                  </p:oleObj>
                </mc:Choice>
                <mc:Fallback>
                  <p:oleObj name="Equation" r:id="rId2" imgW="1231560" imgH="215640" progId="Equation.DSMT4">
                    <p:embed/>
                    <p:pic>
                      <p:nvPicPr>
                        <p:cNvPr id="23" name="对象 22">
                          <a:extLst>
                            <a:ext uri="{FF2B5EF4-FFF2-40B4-BE49-F238E27FC236}">
                              <a16:creationId xmlns:a16="http://schemas.microsoft.com/office/drawing/2014/main" id="{BBAC4FC4-A69B-4191-9BBA-8F50D9162743}"/>
                            </a:ext>
                          </a:extLst>
                        </p:cNvPr>
                        <p:cNvPicPr>
                          <a:picLocks noChangeAspect="1" noChangeArrowheads="1"/>
                        </p:cNvPicPr>
                        <p:nvPr/>
                      </p:nvPicPr>
                      <p:blipFill>
                        <a:blip r:embed="rId3"/>
                        <a:srcRect/>
                        <a:stretch>
                          <a:fillRect/>
                        </a:stretch>
                      </p:blipFill>
                      <p:spPr bwMode="auto">
                        <a:xfrm>
                          <a:off x="3041005" y="2698105"/>
                          <a:ext cx="2251075" cy="393700"/>
                        </a:xfrm>
                        <a:prstGeom prst="rect">
                          <a:avLst/>
                        </a:prstGeom>
                        <a:noFill/>
                      </p:spPr>
                    </p:pic>
                  </p:oleObj>
                </mc:Fallback>
              </mc:AlternateContent>
            </a:graphicData>
          </a:graphic>
        </p:graphicFrame>
      </p:grpSp>
      <p:grpSp>
        <p:nvGrpSpPr>
          <p:cNvPr id="2" name="组合 1">
            <a:extLst>
              <a:ext uri="{FF2B5EF4-FFF2-40B4-BE49-F238E27FC236}">
                <a16:creationId xmlns:a16="http://schemas.microsoft.com/office/drawing/2014/main" id="{8146664B-8494-44F7-896F-341BEB988867}"/>
              </a:ext>
            </a:extLst>
          </p:cNvPr>
          <p:cNvGrpSpPr/>
          <p:nvPr/>
        </p:nvGrpSpPr>
        <p:grpSpPr>
          <a:xfrm>
            <a:off x="1043608" y="3140968"/>
            <a:ext cx="7776864" cy="2808312"/>
            <a:chOff x="1043608" y="3140968"/>
            <a:chExt cx="7776864" cy="2808312"/>
          </a:xfrm>
        </p:grpSpPr>
        <p:sp>
          <p:nvSpPr>
            <p:cNvPr id="20" name="Rectangle 3">
              <a:extLst>
                <a:ext uri="{FF2B5EF4-FFF2-40B4-BE49-F238E27FC236}">
                  <a16:creationId xmlns:a16="http://schemas.microsoft.com/office/drawing/2014/main" id="{2B27980D-3768-4C48-A51F-01E322CB656A}"/>
                </a:ext>
              </a:extLst>
            </p:cNvPr>
            <p:cNvSpPr>
              <a:spLocks noChangeArrowheads="1"/>
            </p:cNvSpPr>
            <p:nvPr/>
          </p:nvSpPr>
          <p:spPr bwMode="auto">
            <a:xfrm>
              <a:off x="1043608" y="3140968"/>
              <a:ext cx="7776864" cy="2797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）维修工空闲的概率</a:t>
              </a:r>
            </a:p>
            <a:p>
              <a:pPr>
                <a:lnSpc>
                  <a:spcPct val="150000"/>
                </a:lnSpc>
              </a:pP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）出故障的机床的平均台数</a:t>
              </a:r>
            </a:p>
            <a:p>
              <a:pPr>
                <a:lnSpc>
                  <a:spcPct val="150000"/>
                </a:lnSpc>
              </a:pP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）等待修理的机床的平均台数</a:t>
              </a:r>
            </a:p>
            <a:p>
              <a:pPr>
                <a:lnSpc>
                  <a:spcPct val="150000"/>
                </a:lnSpc>
              </a:pPr>
              <a:r>
                <a:rPr lang="en-US" altLang="zh-CN" sz="2400" dirty="0">
                  <a:latin typeface="微软雅黑" pitchFamily="34" charset="-122"/>
                  <a:ea typeface="微软雅黑" pitchFamily="34" charset="-122"/>
                </a:rPr>
                <a:t>4</a:t>
              </a:r>
              <a:r>
                <a:rPr lang="zh-CN" altLang="en-US" sz="2400" dirty="0">
                  <a:latin typeface="微软雅黑" pitchFamily="34" charset="-122"/>
                  <a:ea typeface="微软雅黑" pitchFamily="34" charset="-122"/>
                </a:rPr>
                <a:t>）每台机床的平均停工时间</a:t>
              </a:r>
            </a:p>
            <a:p>
              <a:pPr>
                <a:lnSpc>
                  <a:spcPct val="150000"/>
                </a:lnSpc>
              </a:pPr>
              <a:r>
                <a:rPr lang="en-US" altLang="zh-CN" sz="2400" dirty="0">
                  <a:latin typeface="微软雅黑" pitchFamily="34" charset="-122"/>
                  <a:ea typeface="微软雅黑" pitchFamily="34" charset="-122"/>
                </a:rPr>
                <a:t>5</a:t>
              </a:r>
              <a:r>
                <a:rPr lang="zh-CN" altLang="en-US" sz="2400" dirty="0">
                  <a:latin typeface="微软雅黑" pitchFamily="34" charset="-122"/>
                  <a:ea typeface="微软雅黑" pitchFamily="34" charset="-122"/>
                </a:rPr>
                <a:t>）每台机床的平均等待时间</a:t>
              </a:r>
            </a:p>
          </p:txBody>
        </p:sp>
        <p:graphicFrame>
          <p:nvGraphicFramePr>
            <p:cNvPr id="18" name="对象 17">
              <a:extLst>
                <a:ext uri="{FF2B5EF4-FFF2-40B4-BE49-F238E27FC236}">
                  <a16:creationId xmlns:a16="http://schemas.microsoft.com/office/drawing/2014/main" id="{8163D499-5025-4C09-BA58-1E9626639A58}"/>
                </a:ext>
              </a:extLst>
            </p:cNvPr>
            <p:cNvGraphicFramePr>
              <a:graphicFrameLocks noChangeAspect="1"/>
            </p:cNvGraphicFramePr>
            <p:nvPr>
              <p:extLst>
                <p:ext uri="{D42A27DB-BD31-4B8C-83A1-F6EECF244321}">
                  <p14:modId xmlns:p14="http://schemas.microsoft.com/office/powerpoint/2010/main" val="1507018544"/>
                </p:ext>
              </p:extLst>
            </p:nvPr>
          </p:nvGraphicFramePr>
          <p:xfrm>
            <a:off x="4139952" y="3284527"/>
            <a:ext cx="1370012" cy="417512"/>
          </p:xfrm>
          <a:graphic>
            <a:graphicData uri="http://schemas.openxmlformats.org/presentationml/2006/ole">
              <mc:AlternateContent xmlns:mc="http://schemas.openxmlformats.org/markup-compatibility/2006">
                <mc:Choice xmlns:v="urn:schemas-microsoft-com:vml" Requires="v">
                  <p:oleObj name="Equation" r:id="rId4" imgW="749160" imgH="228600" progId="Equation.DSMT4">
                    <p:embed/>
                  </p:oleObj>
                </mc:Choice>
                <mc:Fallback>
                  <p:oleObj name="Equation" r:id="rId4" imgW="749160" imgH="228600" progId="Equation.DSMT4">
                    <p:embed/>
                    <p:pic>
                      <p:nvPicPr>
                        <p:cNvPr id="18" name="对象 17">
                          <a:extLst>
                            <a:ext uri="{FF2B5EF4-FFF2-40B4-BE49-F238E27FC236}">
                              <a16:creationId xmlns:a16="http://schemas.microsoft.com/office/drawing/2014/main" id="{8163D499-5025-4C09-BA58-1E9626639A58}"/>
                            </a:ext>
                          </a:extLst>
                        </p:cNvPr>
                        <p:cNvPicPr>
                          <a:picLocks noChangeAspect="1" noChangeArrowheads="1"/>
                        </p:cNvPicPr>
                        <p:nvPr/>
                      </p:nvPicPr>
                      <p:blipFill>
                        <a:blip r:embed="rId5"/>
                        <a:srcRect/>
                        <a:stretch>
                          <a:fillRect/>
                        </a:stretch>
                      </p:blipFill>
                      <p:spPr bwMode="auto">
                        <a:xfrm>
                          <a:off x="4139952" y="3284527"/>
                          <a:ext cx="1370012" cy="417512"/>
                        </a:xfrm>
                        <a:prstGeom prst="rect">
                          <a:avLst/>
                        </a:prstGeom>
                        <a:noFill/>
                      </p:spPr>
                    </p:pic>
                  </p:oleObj>
                </mc:Fallback>
              </mc:AlternateContent>
            </a:graphicData>
          </a:graphic>
        </p:graphicFrame>
        <p:graphicFrame>
          <p:nvGraphicFramePr>
            <p:cNvPr id="19" name="对象 18">
              <a:extLst>
                <a:ext uri="{FF2B5EF4-FFF2-40B4-BE49-F238E27FC236}">
                  <a16:creationId xmlns:a16="http://schemas.microsoft.com/office/drawing/2014/main" id="{D44CF9C9-3C87-47FA-BB58-58FB9DE89B09}"/>
                </a:ext>
              </a:extLst>
            </p:cNvPr>
            <p:cNvGraphicFramePr>
              <a:graphicFrameLocks noChangeAspect="1"/>
            </p:cNvGraphicFramePr>
            <p:nvPr>
              <p:extLst>
                <p:ext uri="{D42A27DB-BD31-4B8C-83A1-F6EECF244321}">
                  <p14:modId xmlns:p14="http://schemas.microsoft.com/office/powerpoint/2010/main" val="1955050473"/>
                </p:ext>
              </p:extLst>
            </p:nvPr>
          </p:nvGraphicFramePr>
          <p:xfrm>
            <a:off x="5050383" y="3848100"/>
            <a:ext cx="1393825" cy="417513"/>
          </p:xfrm>
          <a:graphic>
            <a:graphicData uri="http://schemas.openxmlformats.org/presentationml/2006/ole">
              <mc:AlternateContent xmlns:mc="http://schemas.openxmlformats.org/markup-compatibility/2006">
                <mc:Choice xmlns:v="urn:schemas-microsoft-com:vml" Requires="v">
                  <p:oleObj name="Equation" r:id="rId6" imgW="761760" imgH="228600" progId="Equation.DSMT4">
                    <p:embed/>
                  </p:oleObj>
                </mc:Choice>
                <mc:Fallback>
                  <p:oleObj name="Equation" r:id="rId6" imgW="761760" imgH="228600" progId="Equation.DSMT4">
                    <p:embed/>
                    <p:pic>
                      <p:nvPicPr>
                        <p:cNvPr id="19" name="对象 18">
                          <a:extLst>
                            <a:ext uri="{FF2B5EF4-FFF2-40B4-BE49-F238E27FC236}">
                              <a16:creationId xmlns:a16="http://schemas.microsoft.com/office/drawing/2014/main" id="{D44CF9C9-3C87-47FA-BB58-58FB9DE89B09}"/>
                            </a:ext>
                          </a:extLst>
                        </p:cNvPr>
                        <p:cNvPicPr>
                          <a:picLocks noChangeAspect="1" noChangeArrowheads="1"/>
                        </p:cNvPicPr>
                        <p:nvPr/>
                      </p:nvPicPr>
                      <p:blipFill>
                        <a:blip r:embed="rId7"/>
                        <a:srcRect/>
                        <a:stretch>
                          <a:fillRect/>
                        </a:stretch>
                      </p:blipFill>
                      <p:spPr bwMode="auto">
                        <a:xfrm>
                          <a:off x="5050383" y="3848100"/>
                          <a:ext cx="1393825" cy="417513"/>
                        </a:xfrm>
                        <a:prstGeom prst="rect">
                          <a:avLst/>
                        </a:prstGeom>
                        <a:noFill/>
                      </p:spPr>
                    </p:pic>
                  </p:oleObj>
                </mc:Fallback>
              </mc:AlternateContent>
            </a:graphicData>
          </a:graphic>
        </p:graphicFrame>
        <p:graphicFrame>
          <p:nvGraphicFramePr>
            <p:cNvPr id="21" name="对象 20">
              <a:extLst>
                <a:ext uri="{FF2B5EF4-FFF2-40B4-BE49-F238E27FC236}">
                  <a16:creationId xmlns:a16="http://schemas.microsoft.com/office/drawing/2014/main" id="{01063B03-4D9C-4E1D-BA06-6907E468A323}"/>
                </a:ext>
              </a:extLst>
            </p:cNvPr>
            <p:cNvGraphicFramePr>
              <a:graphicFrameLocks noChangeAspect="1"/>
            </p:cNvGraphicFramePr>
            <p:nvPr>
              <p:extLst>
                <p:ext uri="{D42A27DB-BD31-4B8C-83A1-F6EECF244321}">
                  <p14:modId xmlns:p14="http://schemas.microsoft.com/office/powerpoint/2010/main" val="1206165693"/>
                </p:ext>
              </p:extLst>
            </p:nvPr>
          </p:nvGraphicFramePr>
          <p:xfrm>
            <a:off x="5338415" y="4391608"/>
            <a:ext cx="1393825" cy="441325"/>
          </p:xfrm>
          <a:graphic>
            <a:graphicData uri="http://schemas.openxmlformats.org/presentationml/2006/ole">
              <mc:AlternateContent xmlns:mc="http://schemas.openxmlformats.org/markup-compatibility/2006">
                <mc:Choice xmlns:v="urn:schemas-microsoft-com:vml" Requires="v">
                  <p:oleObj name="Equation" r:id="rId8" imgW="761760" imgH="241200" progId="Equation.DSMT4">
                    <p:embed/>
                  </p:oleObj>
                </mc:Choice>
                <mc:Fallback>
                  <p:oleObj name="Equation" r:id="rId8" imgW="761760" imgH="241200" progId="Equation.DSMT4">
                    <p:embed/>
                    <p:pic>
                      <p:nvPicPr>
                        <p:cNvPr id="21" name="对象 20">
                          <a:extLst>
                            <a:ext uri="{FF2B5EF4-FFF2-40B4-BE49-F238E27FC236}">
                              <a16:creationId xmlns:a16="http://schemas.microsoft.com/office/drawing/2014/main" id="{01063B03-4D9C-4E1D-BA06-6907E468A323}"/>
                            </a:ext>
                          </a:extLst>
                        </p:cNvPr>
                        <p:cNvPicPr>
                          <a:picLocks noChangeAspect="1" noChangeArrowheads="1"/>
                        </p:cNvPicPr>
                        <p:nvPr/>
                      </p:nvPicPr>
                      <p:blipFill>
                        <a:blip r:embed="rId9"/>
                        <a:srcRect/>
                        <a:stretch>
                          <a:fillRect/>
                        </a:stretch>
                      </p:blipFill>
                      <p:spPr bwMode="auto">
                        <a:xfrm>
                          <a:off x="5338415" y="4391608"/>
                          <a:ext cx="1393825" cy="441325"/>
                        </a:xfrm>
                        <a:prstGeom prst="rect">
                          <a:avLst/>
                        </a:prstGeom>
                        <a:noFill/>
                      </p:spPr>
                    </p:pic>
                  </p:oleObj>
                </mc:Fallback>
              </mc:AlternateContent>
            </a:graphicData>
          </a:graphic>
        </p:graphicFrame>
        <p:graphicFrame>
          <p:nvGraphicFramePr>
            <p:cNvPr id="15" name="对象 14">
              <a:extLst>
                <a:ext uri="{FF2B5EF4-FFF2-40B4-BE49-F238E27FC236}">
                  <a16:creationId xmlns:a16="http://schemas.microsoft.com/office/drawing/2014/main" id="{8AED1AA5-2399-4055-824C-32D58F9F5D67}"/>
                </a:ext>
              </a:extLst>
            </p:cNvPr>
            <p:cNvGraphicFramePr>
              <a:graphicFrameLocks noChangeAspect="1"/>
            </p:cNvGraphicFramePr>
            <p:nvPr>
              <p:extLst>
                <p:ext uri="{D42A27DB-BD31-4B8C-83A1-F6EECF244321}">
                  <p14:modId xmlns:p14="http://schemas.microsoft.com/office/powerpoint/2010/main" val="2505387529"/>
                </p:ext>
              </p:extLst>
            </p:nvPr>
          </p:nvGraphicFramePr>
          <p:xfrm>
            <a:off x="5076056" y="4955703"/>
            <a:ext cx="1416050" cy="417513"/>
          </p:xfrm>
          <a:graphic>
            <a:graphicData uri="http://schemas.openxmlformats.org/presentationml/2006/ole">
              <mc:AlternateContent xmlns:mc="http://schemas.openxmlformats.org/markup-compatibility/2006">
                <mc:Choice xmlns:v="urn:schemas-microsoft-com:vml" Requires="v">
                  <p:oleObj name="Equation" r:id="rId10" imgW="774360" imgH="228600" progId="Equation.DSMT4">
                    <p:embed/>
                  </p:oleObj>
                </mc:Choice>
                <mc:Fallback>
                  <p:oleObj name="Equation" r:id="rId10" imgW="774360" imgH="228600" progId="Equation.DSMT4">
                    <p:embed/>
                    <p:pic>
                      <p:nvPicPr>
                        <p:cNvPr id="21" name="对象 20">
                          <a:extLst>
                            <a:ext uri="{FF2B5EF4-FFF2-40B4-BE49-F238E27FC236}">
                              <a16:creationId xmlns:a16="http://schemas.microsoft.com/office/drawing/2014/main" id="{01063B03-4D9C-4E1D-BA06-6907E468A323}"/>
                            </a:ext>
                          </a:extLst>
                        </p:cNvPr>
                        <p:cNvPicPr>
                          <a:picLocks noChangeAspect="1" noChangeArrowheads="1"/>
                        </p:cNvPicPr>
                        <p:nvPr/>
                      </p:nvPicPr>
                      <p:blipFill>
                        <a:blip r:embed="rId11"/>
                        <a:srcRect/>
                        <a:stretch>
                          <a:fillRect/>
                        </a:stretch>
                      </p:blipFill>
                      <p:spPr bwMode="auto">
                        <a:xfrm>
                          <a:off x="5076056" y="4955703"/>
                          <a:ext cx="1416050" cy="417513"/>
                        </a:xfrm>
                        <a:prstGeom prst="rect">
                          <a:avLst/>
                        </a:prstGeom>
                        <a:noFill/>
                      </p:spPr>
                    </p:pic>
                  </p:oleObj>
                </mc:Fallback>
              </mc:AlternateContent>
            </a:graphicData>
          </a:graphic>
        </p:graphicFrame>
        <p:graphicFrame>
          <p:nvGraphicFramePr>
            <p:cNvPr id="17" name="对象 16">
              <a:extLst>
                <a:ext uri="{FF2B5EF4-FFF2-40B4-BE49-F238E27FC236}">
                  <a16:creationId xmlns:a16="http://schemas.microsoft.com/office/drawing/2014/main" id="{739949F9-CFCE-47C7-80F3-3835E9952051}"/>
                </a:ext>
              </a:extLst>
            </p:cNvPr>
            <p:cNvGraphicFramePr>
              <a:graphicFrameLocks noChangeAspect="1"/>
            </p:cNvGraphicFramePr>
            <p:nvPr>
              <p:extLst>
                <p:ext uri="{D42A27DB-BD31-4B8C-83A1-F6EECF244321}">
                  <p14:modId xmlns:p14="http://schemas.microsoft.com/office/powerpoint/2010/main" val="621019900"/>
                </p:ext>
              </p:extLst>
            </p:nvPr>
          </p:nvGraphicFramePr>
          <p:xfrm>
            <a:off x="5028158" y="5507955"/>
            <a:ext cx="1416050" cy="441325"/>
          </p:xfrm>
          <a:graphic>
            <a:graphicData uri="http://schemas.openxmlformats.org/presentationml/2006/ole">
              <mc:AlternateContent xmlns:mc="http://schemas.openxmlformats.org/markup-compatibility/2006">
                <mc:Choice xmlns:v="urn:schemas-microsoft-com:vml" Requires="v">
                  <p:oleObj name="Equation" r:id="rId12" imgW="774360" imgH="241200" progId="Equation.DSMT4">
                    <p:embed/>
                  </p:oleObj>
                </mc:Choice>
                <mc:Fallback>
                  <p:oleObj name="Equation" r:id="rId12" imgW="774360" imgH="241200" progId="Equation.DSMT4">
                    <p:embed/>
                    <p:pic>
                      <p:nvPicPr>
                        <p:cNvPr id="21" name="对象 20">
                          <a:extLst>
                            <a:ext uri="{FF2B5EF4-FFF2-40B4-BE49-F238E27FC236}">
                              <a16:creationId xmlns:a16="http://schemas.microsoft.com/office/drawing/2014/main" id="{01063B03-4D9C-4E1D-BA06-6907E468A323}"/>
                            </a:ext>
                          </a:extLst>
                        </p:cNvPr>
                        <p:cNvPicPr>
                          <a:picLocks noChangeAspect="1" noChangeArrowheads="1"/>
                        </p:cNvPicPr>
                        <p:nvPr/>
                      </p:nvPicPr>
                      <p:blipFill>
                        <a:blip r:embed="rId13"/>
                        <a:srcRect/>
                        <a:stretch>
                          <a:fillRect/>
                        </a:stretch>
                      </p:blipFill>
                      <p:spPr bwMode="auto">
                        <a:xfrm>
                          <a:off x="5028158" y="5507955"/>
                          <a:ext cx="1416050" cy="441325"/>
                        </a:xfrm>
                        <a:prstGeom prst="rect">
                          <a:avLst/>
                        </a:prstGeom>
                        <a:noFill/>
                      </p:spPr>
                    </p:pic>
                  </p:oleObj>
                </mc:Fallback>
              </mc:AlternateContent>
            </a:graphicData>
          </a:graphic>
        </p:graphicFrame>
      </p:grpSp>
      <p:sp>
        <p:nvSpPr>
          <p:cNvPr id="7" name="页脚占位符 6">
            <a:extLst>
              <a:ext uri="{FF2B5EF4-FFF2-40B4-BE49-F238E27FC236}">
                <a16:creationId xmlns:a16="http://schemas.microsoft.com/office/drawing/2014/main" id="{0FA60BEB-1CB3-4DED-91D8-2F153F7BD753}"/>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1367098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Text Box 2"/>
          <p:cNvSpPr txBox="1">
            <a:spLocks noChangeArrowheads="1"/>
          </p:cNvSpPr>
          <p:nvPr/>
        </p:nvSpPr>
        <p:spPr bwMode="auto">
          <a:xfrm>
            <a:off x="360042" y="764704"/>
            <a:ext cx="76683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eaLnBrk="0" hangingPunct="0">
              <a:spcBef>
                <a:spcPct val="50000"/>
              </a:spcBef>
              <a:defRPr kumimoji="1" sz="4000">
                <a:solidFill>
                  <a:schemeClr val="tx1"/>
                </a:solidFill>
                <a:latin typeface="Times New Roman" pitchFamily="18" charset="0"/>
                <a:ea typeface="楷体_GB2312" pitchFamily="49" charset="-122"/>
              </a:defRPr>
            </a:lvl1pPr>
            <a:lvl2pPr marL="742950" indent="-285750" algn="ctr" eaLnBrk="0" hangingPunct="0">
              <a:spcBef>
                <a:spcPct val="50000"/>
              </a:spcBef>
              <a:defRPr kumimoji="1" sz="4000">
                <a:solidFill>
                  <a:schemeClr val="tx1"/>
                </a:solidFill>
                <a:latin typeface="Times New Roman" pitchFamily="18" charset="0"/>
                <a:ea typeface="楷体_GB2312" pitchFamily="49" charset="-122"/>
              </a:defRPr>
            </a:lvl2pPr>
            <a:lvl3pPr marL="1143000" indent="-228600" algn="ctr" eaLnBrk="0" hangingPunct="0">
              <a:spcBef>
                <a:spcPct val="50000"/>
              </a:spcBef>
              <a:defRPr kumimoji="1" sz="4000">
                <a:solidFill>
                  <a:schemeClr val="tx1"/>
                </a:solidFill>
                <a:latin typeface="Times New Roman" pitchFamily="18" charset="0"/>
                <a:ea typeface="楷体_GB2312" pitchFamily="49" charset="-122"/>
              </a:defRPr>
            </a:lvl3pPr>
            <a:lvl4pPr marL="1600200" indent="-228600" algn="ctr" eaLnBrk="0" hangingPunct="0">
              <a:spcBef>
                <a:spcPct val="50000"/>
              </a:spcBef>
              <a:defRPr kumimoji="1" sz="4000">
                <a:solidFill>
                  <a:schemeClr val="tx1"/>
                </a:solidFill>
                <a:latin typeface="Times New Roman" pitchFamily="18" charset="0"/>
                <a:ea typeface="楷体_GB2312" pitchFamily="49" charset="-122"/>
              </a:defRPr>
            </a:lvl4pPr>
            <a:lvl5pPr marL="2057400" indent="-228600" algn="ctr" eaLnBrk="0" hangingPunct="0">
              <a:spcBef>
                <a:spcPct val="50000"/>
              </a:spcBef>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第六节   常见排队模型的</a:t>
            </a:r>
            <a:r>
              <a:rPr lang="en-US" altLang="zh-CN" sz="2800" b="1" dirty="0">
                <a:latin typeface="微软雅黑" panose="020B0503020204020204" pitchFamily="34" charset="-122"/>
                <a:ea typeface="微软雅黑" panose="020B0503020204020204" pitchFamily="34" charset="-122"/>
              </a:rPr>
              <a:t>MATLAB</a:t>
            </a:r>
            <a:r>
              <a:rPr lang="zh-CN" altLang="en-US" sz="2800" b="1" dirty="0">
                <a:latin typeface="微软雅黑" panose="020B0503020204020204" pitchFamily="34" charset="-122"/>
                <a:ea typeface="微软雅黑" panose="020B0503020204020204" pitchFamily="34" charset="-122"/>
              </a:rPr>
              <a:t>求解</a:t>
            </a:r>
          </a:p>
        </p:txBody>
      </p:sp>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19812395-9D6A-4AAA-87DA-C27BF219A9F8}" type="datetime1">
              <a:rPr lang="zh-CN" altLang="en-US" smtClean="0"/>
              <a:t>2022/11/23</a:t>
            </a:fld>
            <a:endParaRPr lang="zh-CN" altLang="en-US"/>
          </a:p>
        </p:txBody>
      </p:sp>
      <p:sp>
        <p:nvSpPr>
          <p:cNvPr id="6" name="Rectangle 5">
            <a:extLst>
              <a:ext uri="{FF2B5EF4-FFF2-40B4-BE49-F238E27FC236}">
                <a16:creationId xmlns:a16="http://schemas.microsoft.com/office/drawing/2014/main" id="{3E7BEC1B-88F1-4645-8BB3-A664AAD5D2AC}"/>
              </a:ext>
            </a:extLst>
          </p:cNvPr>
          <p:cNvSpPr>
            <a:spLocks noChangeArrowheads="1"/>
          </p:cNvSpPr>
          <p:nvPr/>
        </p:nvSpPr>
        <p:spPr bwMode="auto">
          <a:xfrm>
            <a:off x="263576" y="1628800"/>
            <a:ext cx="6468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zh-CN" altLang="en-US" sz="2400" b="1" dirty="0">
                <a:latin typeface="微软雅黑" pitchFamily="34" charset="-122"/>
                <a:ea typeface="微软雅黑" pitchFamily="34" charset="-122"/>
              </a:rPr>
              <a:t>一、 编写常见排队模型的通用求解函数</a:t>
            </a:r>
          </a:p>
        </p:txBody>
      </p:sp>
      <p:sp>
        <p:nvSpPr>
          <p:cNvPr id="9" name="Rectangle 3">
            <a:extLst>
              <a:ext uri="{FF2B5EF4-FFF2-40B4-BE49-F238E27FC236}">
                <a16:creationId xmlns:a16="http://schemas.microsoft.com/office/drawing/2014/main" id="{B8DBF894-BEF5-40CF-B297-6A6D69DAC938}"/>
              </a:ext>
            </a:extLst>
          </p:cNvPr>
          <p:cNvSpPr>
            <a:spLocks noChangeArrowheads="1"/>
          </p:cNvSpPr>
          <p:nvPr/>
        </p:nvSpPr>
        <p:spPr bwMode="auto">
          <a:xfrm>
            <a:off x="683569" y="2218163"/>
            <a:ext cx="7992887" cy="1587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400" dirty="0">
                <a:latin typeface="微软雅黑" pitchFamily="34" charset="-122"/>
                <a:ea typeface="微软雅黑" pitchFamily="34" charset="-122"/>
              </a:rPr>
              <a:t>MATLAB</a:t>
            </a:r>
            <a:r>
              <a:rPr lang="zh-CN" altLang="en-US" sz="2400" dirty="0">
                <a:latin typeface="微软雅黑" pitchFamily="34" charset="-122"/>
                <a:ea typeface="微软雅黑" pitchFamily="34" charset="-122"/>
              </a:rPr>
              <a:t>中没有提供用于求解排队模型的函数，笔者根据前面介绍的计算原理，编写了常见排队模型的通用求解函数</a:t>
            </a:r>
            <a:r>
              <a:rPr lang="en-US" altLang="zh-CN" sz="2400" dirty="0" err="1">
                <a:latin typeface="微软雅黑" pitchFamily="34" charset="-122"/>
                <a:ea typeface="微软雅黑" pitchFamily="34" charset="-122"/>
              </a:rPr>
              <a:t>QueuingSystem.m</a:t>
            </a:r>
            <a:r>
              <a:rPr lang="zh-CN" altLang="en-US" sz="2400" dirty="0">
                <a:latin typeface="微软雅黑" pitchFamily="34" charset="-122"/>
                <a:ea typeface="微软雅黑" pitchFamily="34" charset="-122"/>
              </a:rPr>
              <a:t>，可用于求解如下排队模型：</a:t>
            </a:r>
          </a:p>
        </p:txBody>
      </p:sp>
      <p:graphicFrame>
        <p:nvGraphicFramePr>
          <p:cNvPr id="10" name="对象 9">
            <a:extLst>
              <a:ext uri="{FF2B5EF4-FFF2-40B4-BE49-F238E27FC236}">
                <a16:creationId xmlns:a16="http://schemas.microsoft.com/office/drawing/2014/main" id="{F0C8DD23-6B8E-492E-BEC5-C44D6424E794}"/>
              </a:ext>
            </a:extLst>
          </p:cNvPr>
          <p:cNvGraphicFramePr>
            <a:graphicFrameLocks noChangeAspect="1"/>
          </p:cNvGraphicFramePr>
          <p:nvPr>
            <p:extLst>
              <p:ext uri="{D42A27DB-BD31-4B8C-83A1-F6EECF244321}">
                <p14:modId xmlns:p14="http://schemas.microsoft.com/office/powerpoint/2010/main" val="1167184549"/>
              </p:ext>
            </p:extLst>
          </p:nvPr>
        </p:nvGraphicFramePr>
        <p:xfrm>
          <a:off x="827584" y="3933056"/>
          <a:ext cx="1438275" cy="369888"/>
        </p:xfrm>
        <a:graphic>
          <a:graphicData uri="http://schemas.openxmlformats.org/presentationml/2006/ole">
            <mc:AlternateContent xmlns:mc="http://schemas.openxmlformats.org/markup-compatibility/2006">
              <mc:Choice xmlns:v="urn:schemas-microsoft-com:vml" Requires="v">
                <p:oleObj name="Equation" r:id="rId2" imgW="787320" imgH="203040" progId="Equation.DSMT4">
                  <p:embed/>
                </p:oleObj>
              </mc:Choice>
              <mc:Fallback>
                <p:oleObj name="Equation" r:id="rId2" imgW="787320" imgH="203040" progId="Equation.DSMT4">
                  <p:embed/>
                  <p:pic>
                    <p:nvPicPr>
                      <p:cNvPr id="10" name="对象 9">
                        <a:extLst>
                          <a:ext uri="{FF2B5EF4-FFF2-40B4-BE49-F238E27FC236}">
                            <a16:creationId xmlns:a16="http://schemas.microsoft.com/office/drawing/2014/main" id="{F0C8DD23-6B8E-492E-BEC5-C44D6424E794}"/>
                          </a:ext>
                        </a:extLst>
                      </p:cNvPr>
                      <p:cNvPicPr>
                        <a:picLocks noChangeAspect="1" noChangeArrowheads="1"/>
                      </p:cNvPicPr>
                      <p:nvPr/>
                    </p:nvPicPr>
                    <p:blipFill>
                      <a:blip r:embed="rId3"/>
                      <a:srcRect/>
                      <a:stretch>
                        <a:fillRect/>
                      </a:stretch>
                    </p:blipFill>
                    <p:spPr bwMode="auto">
                      <a:xfrm>
                        <a:off x="827584" y="3933056"/>
                        <a:ext cx="1438275" cy="369888"/>
                      </a:xfrm>
                      <a:prstGeom prst="rect">
                        <a:avLst/>
                      </a:prstGeom>
                      <a:noFill/>
                    </p:spPr>
                  </p:pic>
                </p:oleObj>
              </mc:Fallback>
            </mc:AlternateContent>
          </a:graphicData>
        </a:graphic>
      </p:graphicFrame>
      <p:graphicFrame>
        <p:nvGraphicFramePr>
          <p:cNvPr id="22" name="对象 21">
            <a:extLst>
              <a:ext uri="{FF2B5EF4-FFF2-40B4-BE49-F238E27FC236}">
                <a16:creationId xmlns:a16="http://schemas.microsoft.com/office/drawing/2014/main" id="{B1A91237-A905-4DD3-9223-45EF817BBF1B}"/>
              </a:ext>
            </a:extLst>
          </p:cNvPr>
          <p:cNvGraphicFramePr>
            <a:graphicFrameLocks noChangeAspect="1"/>
          </p:cNvGraphicFramePr>
          <p:nvPr>
            <p:extLst>
              <p:ext uri="{D42A27DB-BD31-4B8C-83A1-F6EECF244321}">
                <p14:modId xmlns:p14="http://schemas.microsoft.com/office/powerpoint/2010/main" val="825496533"/>
              </p:ext>
            </p:extLst>
          </p:nvPr>
        </p:nvGraphicFramePr>
        <p:xfrm>
          <a:off x="786532" y="4427760"/>
          <a:ext cx="2273300" cy="369888"/>
        </p:xfrm>
        <a:graphic>
          <a:graphicData uri="http://schemas.openxmlformats.org/presentationml/2006/ole">
            <mc:AlternateContent xmlns:mc="http://schemas.openxmlformats.org/markup-compatibility/2006">
              <mc:Choice xmlns:v="urn:schemas-microsoft-com:vml" Requires="v">
                <p:oleObj name="Equation" r:id="rId4" imgW="1244520" imgH="203040" progId="Equation.DSMT4">
                  <p:embed/>
                </p:oleObj>
              </mc:Choice>
              <mc:Fallback>
                <p:oleObj name="Equation" r:id="rId4" imgW="1244520" imgH="203040" progId="Equation.DSMT4">
                  <p:embed/>
                  <p:pic>
                    <p:nvPicPr>
                      <p:cNvPr id="10" name="对象 9">
                        <a:extLst>
                          <a:ext uri="{FF2B5EF4-FFF2-40B4-BE49-F238E27FC236}">
                            <a16:creationId xmlns:a16="http://schemas.microsoft.com/office/drawing/2014/main" id="{F0C8DD23-6B8E-492E-BEC5-C44D6424E794}"/>
                          </a:ext>
                        </a:extLst>
                      </p:cNvPr>
                      <p:cNvPicPr>
                        <a:picLocks noChangeAspect="1" noChangeArrowheads="1"/>
                      </p:cNvPicPr>
                      <p:nvPr/>
                    </p:nvPicPr>
                    <p:blipFill>
                      <a:blip r:embed="rId5"/>
                      <a:srcRect/>
                      <a:stretch>
                        <a:fillRect/>
                      </a:stretch>
                    </p:blipFill>
                    <p:spPr bwMode="auto">
                      <a:xfrm>
                        <a:off x="786532" y="4427760"/>
                        <a:ext cx="2273300" cy="369888"/>
                      </a:xfrm>
                      <a:prstGeom prst="rect">
                        <a:avLst/>
                      </a:prstGeom>
                      <a:noFill/>
                    </p:spPr>
                  </p:pic>
                </p:oleObj>
              </mc:Fallback>
            </mc:AlternateContent>
          </a:graphicData>
        </a:graphic>
      </p:graphicFrame>
      <p:graphicFrame>
        <p:nvGraphicFramePr>
          <p:cNvPr id="25" name="对象 24">
            <a:extLst>
              <a:ext uri="{FF2B5EF4-FFF2-40B4-BE49-F238E27FC236}">
                <a16:creationId xmlns:a16="http://schemas.microsoft.com/office/drawing/2014/main" id="{B4F4C43C-AD6A-40A1-A5C9-99293DE2C4A4}"/>
              </a:ext>
            </a:extLst>
          </p:cNvPr>
          <p:cNvGraphicFramePr>
            <a:graphicFrameLocks noChangeAspect="1"/>
          </p:cNvGraphicFramePr>
          <p:nvPr>
            <p:extLst>
              <p:ext uri="{D42A27DB-BD31-4B8C-83A1-F6EECF244321}">
                <p14:modId xmlns:p14="http://schemas.microsoft.com/office/powerpoint/2010/main" val="2613005758"/>
              </p:ext>
            </p:extLst>
          </p:nvPr>
        </p:nvGraphicFramePr>
        <p:xfrm>
          <a:off x="792814" y="4931568"/>
          <a:ext cx="2227262" cy="369888"/>
        </p:xfrm>
        <a:graphic>
          <a:graphicData uri="http://schemas.openxmlformats.org/presentationml/2006/ole">
            <mc:AlternateContent xmlns:mc="http://schemas.openxmlformats.org/markup-compatibility/2006">
              <mc:Choice xmlns:v="urn:schemas-microsoft-com:vml" Requires="v">
                <p:oleObj name="Equation" r:id="rId6" imgW="1218960" imgH="203040" progId="Equation.DSMT4">
                  <p:embed/>
                </p:oleObj>
              </mc:Choice>
              <mc:Fallback>
                <p:oleObj name="Equation" r:id="rId6" imgW="1218960" imgH="203040" progId="Equation.DSMT4">
                  <p:embed/>
                  <p:pic>
                    <p:nvPicPr>
                      <p:cNvPr id="10" name="对象 9">
                        <a:extLst>
                          <a:ext uri="{FF2B5EF4-FFF2-40B4-BE49-F238E27FC236}">
                            <a16:creationId xmlns:a16="http://schemas.microsoft.com/office/drawing/2014/main" id="{F0C8DD23-6B8E-492E-BEC5-C44D6424E794}"/>
                          </a:ext>
                        </a:extLst>
                      </p:cNvPr>
                      <p:cNvPicPr>
                        <a:picLocks noChangeAspect="1" noChangeArrowheads="1"/>
                      </p:cNvPicPr>
                      <p:nvPr/>
                    </p:nvPicPr>
                    <p:blipFill>
                      <a:blip r:embed="rId7"/>
                      <a:srcRect/>
                      <a:stretch>
                        <a:fillRect/>
                      </a:stretch>
                    </p:blipFill>
                    <p:spPr bwMode="auto">
                      <a:xfrm>
                        <a:off x="792814" y="4931568"/>
                        <a:ext cx="2227262" cy="369888"/>
                      </a:xfrm>
                      <a:prstGeom prst="rect">
                        <a:avLst/>
                      </a:prstGeom>
                      <a:noFill/>
                    </p:spPr>
                  </p:pic>
                </p:oleObj>
              </mc:Fallback>
            </mc:AlternateContent>
          </a:graphicData>
        </a:graphic>
      </p:graphicFrame>
      <p:graphicFrame>
        <p:nvGraphicFramePr>
          <p:cNvPr id="26" name="对象 25">
            <a:extLst>
              <a:ext uri="{FF2B5EF4-FFF2-40B4-BE49-F238E27FC236}">
                <a16:creationId xmlns:a16="http://schemas.microsoft.com/office/drawing/2014/main" id="{EF765BB9-A38D-4B1A-B3A9-C2DEF8FD05C3}"/>
              </a:ext>
            </a:extLst>
          </p:cNvPr>
          <p:cNvGraphicFramePr>
            <a:graphicFrameLocks noChangeAspect="1"/>
          </p:cNvGraphicFramePr>
          <p:nvPr>
            <p:extLst>
              <p:ext uri="{D42A27DB-BD31-4B8C-83A1-F6EECF244321}">
                <p14:modId xmlns:p14="http://schemas.microsoft.com/office/powerpoint/2010/main" val="4166788916"/>
              </p:ext>
            </p:extLst>
          </p:nvPr>
        </p:nvGraphicFramePr>
        <p:xfrm>
          <a:off x="781273" y="5435376"/>
          <a:ext cx="1414463" cy="369888"/>
        </p:xfrm>
        <a:graphic>
          <a:graphicData uri="http://schemas.openxmlformats.org/presentationml/2006/ole">
            <mc:AlternateContent xmlns:mc="http://schemas.openxmlformats.org/markup-compatibility/2006">
              <mc:Choice xmlns:v="urn:schemas-microsoft-com:vml" Requires="v">
                <p:oleObj name="Equation" r:id="rId8" imgW="774360" imgH="203040" progId="Equation.DSMT4">
                  <p:embed/>
                </p:oleObj>
              </mc:Choice>
              <mc:Fallback>
                <p:oleObj name="Equation" r:id="rId8" imgW="774360" imgH="203040" progId="Equation.DSMT4">
                  <p:embed/>
                  <p:pic>
                    <p:nvPicPr>
                      <p:cNvPr id="10" name="对象 9">
                        <a:extLst>
                          <a:ext uri="{FF2B5EF4-FFF2-40B4-BE49-F238E27FC236}">
                            <a16:creationId xmlns:a16="http://schemas.microsoft.com/office/drawing/2014/main" id="{F0C8DD23-6B8E-492E-BEC5-C44D6424E794}"/>
                          </a:ext>
                        </a:extLst>
                      </p:cNvPr>
                      <p:cNvPicPr>
                        <a:picLocks noChangeAspect="1" noChangeArrowheads="1"/>
                      </p:cNvPicPr>
                      <p:nvPr/>
                    </p:nvPicPr>
                    <p:blipFill>
                      <a:blip r:embed="rId9"/>
                      <a:srcRect/>
                      <a:stretch>
                        <a:fillRect/>
                      </a:stretch>
                    </p:blipFill>
                    <p:spPr bwMode="auto">
                      <a:xfrm>
                        <a:off x="781273" y="5435376"/>
                        <a:ext cx="1414463" cy="369888"/>
                      </a:xfrm>
                      <a:prstGeom prst="rect">
                        <a:avLst/>
                      </a:prstGeom>
                      <a:noFill/>
                    </p:spPr>
                  </p:pic>
                </p:oleObj>
              </mc:Fallback>
            </mc:AlternateContent>
          </a:graphicData>
        </a:graphic>
      </p:graphicFrame>
      <p:graphicFrame>
        <p:nvGraphicFramePr>
          <p:cNvPr id="28" name="对象 27">
            <a:extLst>
              <a:ext uri="{FF2B5EF4-FFF2-40B4-BE49-F238E27FC236}">
                <a16:creationId xmlns:a16="http://schemas.microsoft.com/office/drawing/2014/main" id="{C73EE285-770F-40BF-8044-A7A5840F2413}"/>
              </a:ext>
            </a:extLst>
          </p:cNvPr>
          <p:cNvGraphicFramePr>
            <a:graphicFrameLocks noChangeAspect="1"/>
          </p:cNvGraphicFramePr>
          <p:nvPr>
            <p:extLst>
              <p:ext uri="{D42A27DB-BD31-4B8C-83A1-F6EECF244321}">
                <p14:modId xmlns:p14="http://schemas.microsoft.com/office/powerpoint/2010/main" val="245187778"/>
              </p:ext>
            </p:extLst>
          </p:nvPr>
        </p:nvGraphicFramePr>
        <p:xfrm>
          <a:off x="3816499" y="3933056"/>
          <a:ext cx="1508125" cy="369887"/>
        </p:xfrm>
        <a:graphic>
          <a:graphicData uri="http://schemas.openxmlformats.org/presentationml/2006/ole">
            <mc:AlternateContent xmlns:mc="http://schemas.openxmlformats.org/markup-compatibility/2006">
              <mc:Choice xmlns:v="urn:schemas-microsoft-com:vml" Requires="v">
                <p:oleObj name="Equation" r:id="rId10" imgW="825480" imgH="203040" progId="Equation.DSMT4">
                  <p:embed/>
                </p:oleObj>
              </mc:Choice>
              <mc:Fallback>
                <p:oleObj name="Equation" r:id="rId10" imgW="825480" imgH="203040" progId="Equation.DSMT4">
                  <p:embed/>
                  <p:pic>
                    <p:nvPicPr>
                      <p:cNvPr id="10" name="对象 9">
                        <a:extLst>
                          <a:ext uri="{FF2B5EF4-FFF2-40B4-BE49-F238E27FC236}">
                            <a16:creationId xmlns:a16="http://schemas.microsoft.com/office/drawing/2014/main" id="{F0C8DD23-6B8E-492E-BEC5-C44D6424E794}"/>
                          </a:ext>
                        </a:extLst>
                      </p:cNvPr>
                      <p:cNvPicPr>
                        <a:picLocks noChangeAspect="1" noChangeArrowheads="1"/>
                      </p:cNvPicPr>
                      <p:nvPr/>
                    </p:nvPicPr>
                    <p:blipFill>
                      <a:blip r:embed="rId11"/>
                      <a:srcRect/>
                      <a:stretch>
                        <a:fillRect/>
                      </a:stretch>
                    </p:blipFill>
                    <p:spPr bwMode="auto">
                      <a:xfrm>
                        <a:off x="3816499" y="3933056"/>
                        <a:ext cx="1508125" cy="369887"/>
                      </a:xfrm>
                      <a:prstGeom prst="rect">
                        <a:avLst/>
                      </a:prstGeom>
                      <a:noFill/>
                    </p:spPr>
                  </p:pic>
                </p:oleObj>
              </mc:Fallback>
            </mc:AlternateContent>
          </a:graphicData>
        </a:graphic>
      </p:graphicFrame>
      <p:graphicFrame>
        <p:nvGraphicFramePr>
          <p:cNvPr id="29" name="对象 28">
            <a:extLst>
              <a:ext uri="{FF2B5EF4-FFF2-40B4-BE49-F238E27FC236}">
                <a16:creationId xmlns:a16="http://schemas.microsoft.com/office/drawing/2014/main" id="{50DD89F8-3A0E-4D72-8E27-8DD84073EE56}"/>
              </a:ext>
            </a:extLst>
          </p:cNvPr>
          <p:cNvGraphicFramePr>
            <a:graphicFrameLocks noChangeAspect="1"/>
          </p:cNvGraphicFramePr>
          <p:nvPr>
            <p:extLst>
              <p:ext uri="{D42A27DB-BD31-4B8C-83A1-F6EECF244321}">
                <p14:modId xmlns:p14="http://schemas.microsoft.com/office/powerpoint/2010/main" val="429192986"/>
              </p:ext>
            </p:extLst>
          </p:nvPr>
        </p:nvGraphicFramePr>
        <p:xfrm>
          <a:off x="3835251" y="4428008"/>
          <a:ext cx="2320925" cy="369887"/>
        </p:xfrm>
        <a:graphic>
          <a:graphicData uri="http://schemas.openxmlformats.org/presentationml/2006/ole">
            <mc:AlternateContent xmlns:mc="http://schemas.openxmlformats.org/markup-compatibility/2006">
              <mc:Choice xmlns:v="urn:schemas-microsoft-com:vml" Requires="v">
                <p:oleObj name="Equation" r:id="rId12" imgW="1269720" imgH="203040" progId="Equation.DSMT4">
                  <p:embed/>
                </p:oleObj>
              </mc:Choice>
              <mc:Fallback>
                <p:oleObj name="Equation" r:id="rId12" imgW="1269720" imgH="203040" progId="Equation.DSMT4">
                  <p:embed/>
                  <p:pic>
                    <p:nvPicPr>
                      <p:cNvPr id="10" name="对象 9">
                        <a:extLst>
                          <a:ext uri="{FF2B5EF4-FFF2-40B4-BE49-F238E27FC236}">
                            <a16:creationId xmlns:a16="http://schemas.microsoft.com/office/drawing/2014/main" id="{F0C8DD23-6B8E-492E-BEC5-C44D6424E794}"/>
                          </a:ext>
                        </a:extLst>
                      </p:cNvPr>
                      <p:cNvPicPr>
                        <a:picLocks noChangeAspect="1" noChangeArrowheads="1"/>
                      </p:cNvPicPr>
                      <p:nvPr/>
                    </p:nvPicPr>
                    <p:blipFill>
                      <a:blip r:embed="rId13"/>
                      <a:srcRect/>
                      <a:stretch>
                        <a:fillRect/>
                      </a:stretch>
                    </p:blipFill>
                    <p:spPr bwMode="auto">
                      <a:xfrm>
                        <a:off x="3835251" y="4428008"/>
                        <a:ext cx="2320925" cy="369887"/>
                      </a:xfrm>
                      <a:prstGeom prst="rect">
                        <a:avLst/>
                      </a:prstGeom>
                      <a:noFill/>
                    </p:spPr>
                  </p:pic>
                </p:oleObj>
              </mc:Fallback>
            </mc:AlternateContent>
          </a:graphicData>
        </a:graphic>
      </p:graphicFrame>
      <p:graphicFrame>
        <p:nvGraphicFramePr>
          <p:cNvPr id="30" name="对象 29">
            <a:extLst>
              <a:ext uri="{FF2B5EF4-FFF2-40B4-BE49-F238E27FC236}">
                <a16:creationId xmlns:a16="http://schemas.microsoft.com/office/drawing/2014/main" id="{4910C5F0-0F00-45CB-BCBA-3C8E97319FB8}"/>
              </a:ext>
            </a:extLst>
          </p:cNvPr>
          <p:cNvGraphicFramePr>
            <a:graphicFrameLocks noChangeAspect="1"/>
          </p:cNvGraphicFramePr>
          <p:nvPr>
            <p:extLst>
              <p:ext uri="{D42A27DB-BD31-4B8C-83A1-F6EECF244321}">
                <p14:modId xmlns:p14="http://schemas.microsoft.com/office/powerpoint/2010/main" val="2653761469"/>
              </p:ext>
            </p:extLst>
          </p:nvPr>
        </p:nvGraphicFramePr>
        <p:xfrm>
          <a:off x="3822700" y="4931568"/>
          <a:ext cx="2297113" cy="369888"/>
        </p:xfrm>
        <a:graphic>
          <a:graphicData uri="http://schemas.openxmlformats.org/presentationml/2006/ole">
            <mc:AlternateContent xmlns:mc="http://schemas.openxmlformats.org/markup-compatibility/2006">
              <mc:Choice xmlns:v="urn:schemas-microsoft-com:vml" Requires="v">
                <p:oleObj name="Equation" r:id="rId14" imgW="1257120" imgH="203040" progId="Equation.DSMT4">
                  <p:embed/>
                </p:oleObj>
              </mc:Choice>
              <mc:Fallback>
                <p:oleObj name="Equation" r:id="rId14" imgW="1257120" imgH="203040" progId="Equation.DSMT4">
                  <p:embed/>
                  <p:pic>
                    <p:nvPicPr>
                      <p:cNvPr id="25" name="对象 24">
                        <a:extLst>
                          <a:ext uri="{FF2B5EF4-FFF2-40B4-BE49-F238E27FC236}">
                            <a16:creationId xmlns:a16="http://schemas.microsoft.com/office/drawing/2014/main" id="{B4F4C43C-AD6A-40A1-A5C9-99293DE2C4A4}"/>
                          </a:ext>
                        </a:extLst>
                      </p:cNvPr>
                      <p:cNvPicPr>
                        <a:picLocks noChangeAspect="1" noChangeArrowheads="1"/>
                      </p:cNvPicPr>
                      <p:nvPr/>
                    </p:nvPicPr>
                    <p:blipFill>
                      <a:blip r:embed="rId15"/>
                      <a:srcRect/>
                      <a:stretch>
                        <a:fillRect/>
                      </a:stretch>
                    </p:blipFill>
                    <p:spPr bwMode="auto">
                      <a:xfrm>
                        <a:off x="3822700" y="4931568"/>
                        <a:ext cx="2297113" cy="369888"/>
                      </a:xfrm>
                      <a:prstGeom prst="rect">
                        <a:avLst/>
                      </a:prstGeom>
                      <a:noFill/>
                    </p:spPr>
                  </p:pic>
                </p:oleObj>
              </mc:Fallback>
            </mc:AlternateContent>
          </a:graphicData>
        </a:graphic>
      </p:graphicFrame>
      <p:sp>
        <p:nvSpPr>
          <p:cNvPr id="2" name="页脚占位符 1">
            <a:extLst>
              <a:ext uri="{FF2B5EF4-FFF2-40B4-BE49-F238E27FC236}">
                <a16:creationId xmlns:a16="http://schemas.microsoft.com/office/drawing/2014/main" id="{77C41F6F-A8E0-4A3A-A707-B67FCAF82E08}"/>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6631327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F2EEEFC8-7A7A-4B99-B6C9-56B9DA205157}" type="datetime1">
              <a:rPr lang="zh-CN" altLang="en-US" smtClean="0"/>
              <a:t>2022/11/23</a:t>
            </a:fld>
            <a:endParaRPr lang="zh-CN" altLang="en-US"/>
          </a:p>
        </p:txBody>
      </p:sp>
      <p:sp>
        <p:nvSpPr>
          <p:cNvPr id="6" name="Rectangle 5">
            <a:extLst>
              <a:ext uri="{FF2B5EF4-FFF2-40B4-BE49-F238E27FC236}">
                <a16:creationId xmlns:a16="http://schemas.microsoft.com/office/drawing/2014/main" id="{3E7BEC1B-88F1-4645-8BB3-A664AAD5D2AC}"/>
              </a:ext>
            </a:extLst>
          </p:cNvPr>
          <p:cNvSpPr>
            <a:spLocks noChangeArrowheads="1"/>
          </p:cNvSpPr>
          <p:nvPr/>
        </p:nvSpPr>
        <p:spPr bwMode="auto">
          <a:xfrm>
            <a:off x="263576" y="476672"/>
            <a:ext cx="6468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zh-CN" altLang="en-US" sz="2400" b="1" dirty="0">
                <a:latin typeface="微软雅黑" pitchFamily="34" charset="-122"/>
                <a:ea typeface="微软雅黑" pitchFamily="34" charset="-122"/>
              </a:rPr>
              <a:t>二、 常见排队模型的求解案例</a:t>
            </a:r>
          </a:p>
        </p:txBody>
      </p:sp>
      <p:sp>
        <p:nvSpPr>
          <p:cNvPr id="14" name="Rectangle 3">
            <a:extLst>
              <a:ext uri="{FF2B5EF4-FFF2-40B4-BE49-F238E27FC236}">
                <a16:creationId xmlns:a16="http://schemas.microsoft.com/office/drawing/2014/main" id="{8AB1C15E-334B-486B-A552-D76B87043A2B}"/>
              </a:ext>
            </a:extLst>
          </p:cNvPr>
          <p:cNvSpPr>
            <a:spLocks noChangeArrowheads="1"/>
          </p:cNvSpPr>
          <p:nvPr/>
        </p:nvSpPr>
        <p:spPr bwMode="auto">
          <a:xfrm>
            <a:off x="539552" y="1041843"/>
            <a:ext cx="828092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400" dirty="0">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例</a:t>
            </a:r>
            <a:r>
              <a:rPr lang="en-US" altLang="zh-CN" sz="2400" dirty="0">
                <a:solidFill>
                  <a:srgbClr val="FF0000"/>
                </a:solidFill>
                <a:latin typeface="微软雅黑" pitchFamily="34" charset="-122"/>
                <a:ea typeface="微软雅黑" pitchFamily="34" charset="-122"/>
              </a:rPr>
              <a:t>6-1</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例</a:t>
            </a:r>
            <a:r>
              <a:rPr lang="en-US" altLang="zh-CN" sz="2400" dirty="0">
                <a:latin typeface="微软雅黑" pitchFamily="34" charset="-122"/>
                <a:ea typeface="微软雅黑" pitchFamily="34" charset="-122"/>
              </a:rPr>
              <a:t>4-1</a:t>
            </a:r>
            <a:r>
              <a:rPr lang="zh-CN" altLang="en-US" sz="2400" dirty="0">
                <a:latin typeface="微软雅黑" pitchFamily="34" charset="-122"/>
                <a:ea typeface="微软雅黑" pitchFamily="34" charset="-122"/>
              </a:rPr>
              <a:t>续：邮局排队服务系统。</a:t>
            </a:r>
          </a:p>
        </p:txBody>
      </p:sp>
      <p:sp>
        <p:nvSpPr>
          <p:cNvPr id="15" name="Rectangle 3">
            <a:extLst>
              <a:ext uri="{FF2B5EF4-FFF2-40B4-BE49-F238E27FC236}">
                <a16:creationId xmlns:a16="http://schemas.microsoft.com/office/drawing/2014/main" id="{23F713C7-B784-4B74-8CEF-097FED40F4FC}"/>
              </a:ext>
            </a:extLst>
          </p:cNvPr>
          <p:cNvSpPr>
            <a:spLocks noChangeArrowheads="1"/>
          </p:cNvSpPr>
          <p:nvPr/>
        </p:nvSpPr>
        <p:spPr bwMode="auto">
          <a:xfrm>
            <a:off x="539552" y="1723515"/>
            <a:ext cx="8280920" cy="3587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200" dirty="0">
                <a:latin typeface="微软雅黑" pitchFamily="34" charset="-122"/>
                <a:ea typeface="微软雅黑" pitchFamily="34" charset="-122"/>
              </a:rPr>
              <a:t>&gt;&gt; </a:t>
            </a:r>
            <a:r>
              <a:rPr lang="en-US" altLang="zh-CN" sz="2200" dirty="0" err="1">
                <a:latin typeface="微软雅黑" pitchFamily="34" charset="-122"/>
                <a:ea typeface="微软雅黑" pitchFamily="34" charset="-122"/>
              </a:rPr>
              <a:t>n_arrive</a:t>
            </a:r>
            <a:r>
              <a:rPr lang="en-US" altLang="zh-CN" sz="2200" dirty="0">
                <a:latin typeface="微软雅黑" pitchFamily="34" charset="-122"/>
                <a:ea typeface="微软雅黑" pitchFamily="34" charset="-122"/>
              </a:rPr>
              <a:t> = 0:6;</a:t>
            </a:r>
          </a:p>
          <a:p>
            <a:pPr>
              <a:lnSpc>
                <a:spcPct val="150000"/>
              </a:lnSpc>
            </a:pPr>
            <a:r>
              <a:rPr lang="en-US" altLang="zh-CN" sz="2200" dirty="0">
                <a:latin typeface="微软雅黑" pitchFamily="34" charset="-122"/>
                <a:ea typeface="微软雅黑" pitchFamily="34" charset="-122"/>
              </a:rPr>
              <a:t>&gt;&gt; </a:t>
            </a:r>
            <a:r>
              <a:rPr lang="en-US" altLang="zh-CN" sz="2200" dirty="0" err="1">
                <a:latin typeface="微软雅黑" pitchFamily="34" charset="-122"/>
                <a:ea typeface="微软雅黑" pitchFamily="34" charset="-122"/>
              </a:rPr>
              <a:t>n_time</a:t>
            </a:r>
            <a:r>
              <a:rPr lang="en-US" altLang="zh-CN" sz="2200" dirty="0">
                <a:latin typeface="微软雅黑" pitchFamily="34" charset="-122"/>
                <a:ea typeface="微软雅黑" pitchFamily="34" charset="-122"/>
              </a:rPr>
              <a:t> = [14,27,27,18,9,4,1];</a:t>
            </a:r>
          </a:p>
          <a:p>
            <a:pPr>
              <a:lnSpc>
                <a:spcPct val="150000"/>
              </a:lnSpc>
            </a:pPr>
            <a:r>
              <a:rPr lang="en-US" altLang="zh-CN" sz="2200" dirty="0">
                <a:latin typeface="微软雅黑" pitchFamily="34" charset="-122"/>
                <a:ea typeface="微软雅黑" pitchFamily="34" charset="-122"/>
              </a:rPr>
              <a:t>&gt;&gt; tm = [6,18,30,42,54,66,78,90,102,114,135,165,190];</a:t>
            </a:r>
          </a:p>
          <a:p>
            <a:pPr>
              <a:lnSpc>
                <a:spcPct val="150000"/>
              </a:lnSpc>
            </a:pPr>
            <a:r>
              <a:rPr lang="en-US" altLang="zh-CN" sz="2200" dirty="0">
                <a:latin typeface="微软雅黑" pitchFamily="34" charset="-122"/>
                <a:ea typeface="微软雅黑" pitchFamily="34" charset="-122"/>
              </a:rPr>
              <a:t>&gt;&gt; n = [32,22,15,10,6,4,3,2,1,1,1,1,1];</a:t>
            </a:r>
          </a:p>
          <a:p>
            <a:pPr>
              <a:lnSpc>
                <a:spcPct val="150000"/>
              </a:lnSpc>
            </a:pPr>
            <a:r>
              <a:rPr lang="en-US" altLang="zh-CN" sz="2200" dirty="0">
                <a:latin typeface="微软雅黑" pitchFamily="34" charset="-122"/>
                <a:ea typeface="微软雅黑" pitchFamily="34" charset="-122"/>
              </a:rPr>
              <a:t>&gt;&gt; lambda = sum(</a:t>
            </a:r>
            <a:r>
              <a:rPr lang="en-US" altLang="zh-CN" sz="2200" dirty="0" err="1">
                <a:latin typeface="微软雅黑" pitchFamily="34" charset="-122"/>
                <a:ea typeface="微软雅黑" pitchFamily="34" charset="-122"/>
              </a:rPr>
              <a:t>n_arrive</a:t>
            </a:r>
            <a:r>
              <a:rPr lang="en-US" altLang="zh-CN" sz="2200" dirty="0">
                <a:latin typeface="微软雅黑" pitchFamily="34" charset="-122"/>
                <a:ea typeface="微软雅黑" pitchFamily="34" charset="-122"/>
              </a:rPr>
              <a:t>.*</a:t>
            </a:r>
            <a:r>
              <a:rPr lang="en-US" altLang="zh-CN" sz="2200" dirty="0" err="1">
                <a:latin typeface="微软雅黑" pitchFamily="34" charset="-122"/>
                <a:ea typeface="微软雅黑" pitchFamily="34" charset="-122"/>
              </a:rPr>
              <a:t>n_time</a:t>
            </a:r>
            <a:r>
              <a:rPr lang="en-US" altLang="zh-CN" sz="2200" dirty="0">
                <a:latin typeface="微软雅黑" pitchFamily="34" charset="-122"/>
                <a:ea typeface="微软雅黑" pitchFamily="34" charset="-122"/>
              </a:rPr>
              <a:t>)/500</a:t>
            </a:r>
          </a:p>
          <a:p>
            <a:pPr>
              <a:lnSpc>
                <a:spcPct val="150000"/>
              </a:lnSpc>
            </a:pPr>
            <a:r>
              <a:rPr lang="en-US" altLang="zh-CN" sz="2200" dirty="0">
                <a:latin typeface="微软雅黑" pitchFamily="34" charset="-122"/>
                <a:ea typeface="微软雅黑" pitchFamily="34" charset="-122"/>
              </a:rPr>
              <a:t>&gt;&gt; mu = 100/(sum(tm.*n)/60)</a:t>
            </a:r>
          </a:p>
          <a:p>
            <a:pPr>
              <a:lnSpc>
                <a:spcPct val="150000"/>
              </a:lnSpc>
            </a:pPr>
            <a:r>
              <a:rPr lang="en-US" altLang="zh-CN" sz="2200" dirty="0">
                <a:latin typeface="微软雅黑" pitchFamily="34" charset="-122"/>
                <a:ea typeface="微软雅黑" pitchFamily="34" charset="-122"/>
              </a:rPr>
              <a:t>&gt;&gt; [</a:t>
            </a:r>
            <a:r>
              <a:rPr lang="en-US" altLang="zh-CN" sz="2200" dirty="0" err="1">
                <a:latin typeface="微软雅黑" pitchFamily="34" charset="-122"/>
                <a:ea typeface="微软雅黑" pitchFamily="34" charset="-122"/>
              </a:rPr>
              <a:t>Ls,Lq,Ws,Wq,P</a:t>
            </a:r>
            <a:r>
              <a:rPr lang="en-US" altLang="zh-CN" sz="2200" dirty="0">
                <a:latin typeface="微软雅黑" pitchFamily="34" charset="-122"/>
                <a:ea typeface="微软雅黑" pitchFamily="34" charset="-122"/>
              </a:rPr>
              <a:t>] = </a:t>
            </a:r>
            <a:r>
              <a:rPr lang="en-US" altLang="zh-CN" sz="2200" dirty="0" err="1">
                <a:latin typeface="微软雅黑" pitchFamily="34" charset="-122"/>
                <a:ea typeface="微软雅黑" pitchFamily="34" charset="-122"/>
              </a:rPr>
              <a:t>QueuingSystem</a:t>
            </a:r>
            <a:r>
              <a:rPr lang="en-US" altLang="zh-CN" sz="2200" dirty="0">
                <a:latin typeface="微软雅黑" pitchFamily="34" charset="-122"/>
                <a:ea typeface="微软雅黑" pitchFamily="34" charset="-122"/>
              </a:rPr>
              <a:t>(</a:t>
            </a:r>
            <a:r>
              <a:rPr lang="en-US" altLang="zh-CN" sz="2200" dirty="0" err="1">
                <a:latin typeface="微软雅黑" pitchFamily="34" charset="-122"/>
                <a:ea typeface="微软雅黑" pitchFamily="34" charset="-122"/>
              </a:rPr>
              <a:t>lambda,mu</a:t>
            </a:r>
            <a:r>
              <a:rPr lang="en-US" altLang="zh-CN" sz="2200" dirty="0">
                <a:latin typeface="微软雅黑" pitchFamily="34" charset="-122"/>
                <a:ea typeface="微软雅黑" pitchFamily="34" charset="-122"/>
              </a:rPr>
              <a:t>,[1,inf,inf])</a:t>
            </a:r>
            <a:endParaRPr lang="zh-CN" altLang="en-US" sz="2200" dirty="0">
              <a:latin typeface="微软雅黑" pitchFamily="34" charset="-122"/>
              <a:ea typeface="微软雅黑" pitchFamily="34" charset="-122"/>
            </a:endParaRPr>
          </a:p>
        </p:txBody>
      </p:sp>
      <p:sp>
        <p:nvSpPr>
          <p:cNvPr id="2" name="页脚占位符 1">
            <a:extLst>
              <a:ext uri="{FF2B5EF4-FFF2-40B4-BE49-F238E27FC236}">
                <a16:creationId xmlns:a16="http://schemas.microsoft.com/office/drawing/2014/main" id="{A8C9132A-3756-4D7D-BDD9-DE56C6751EB0}"/>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1278802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CAA6BC73-8B81-4A06-98E7-0EB2F85971AC}" type="datetime1">
              <a:rPr lang="zh-CN" altLang="en-US" smtClean="0"/>
              <a:t>2022/11/23</a:t>
            </a:fld>
            <a:endParaRPr lang="zh-CN" altLang="en-US"/>
          </a:p>
        </p:txBody>
      </p:sp>
      <p:sp>
        <p:nvSpPr>
          <p:cNvPr id="6" name="Rectangle 5">
            <a:extLst>
              <a:ext uri="{FF2B5EF4-FFF2-40B4-BE49-F238E27FC236}">
                <a16:creationId xmlns:a16="http://schemas.microsoft.com/office/drawing/2014/main" id="{3E7BEC1B-88F1-4645-8BB3-A664AAD5D2AC}"/>
              </a:ext>
            </a:extLst>
          </p:cNvPr>
          <p:cNvSpPr>
            <a:spLocks noChangeArrowheads="1"/>
          </p:cNvSpPr>
          <p:nvPr/>
        </p:nvSpPr>
        <p:spPr bwMode="auto">
          <a:xfrm>
            <a:off x="263576" y="476672"/>
            <a:ext cx="6468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zh-CN" altLang="en-US" sz="2400" b="1" dirty="0">
                <a:latin typeface="微软雅黑" pitchFamily="34" charset="-122"/>
                <a:ea typeface="微软雅黑" pitchFamily="34" charset="-122"/>
              </a:rPr>
              <a:t>二、 常见排队模型的求解案例</a:t>
            </a:r>
          </a:p>
        </p:txBody>
      </p:sp>
      <p:sp>
        <p:nvSpPr>
          <p:cNvPr id="14" name="Rectangle 3">
            <a:extLst>
              <a:ext uri="{FF2B5EF4-FFF2-40B4-BE49-F238E27FC236}">
                <a16:creationId xmlns:a16="http://schemas.microsoft.com/office/drawing/2014/main" id="{8AB1C15E-334B-486B-A552-D76B87043A2B}"/>
              </a:ext>
            </a:extLst>
          </p:cNvPr>
          <p:cNvSpPr>
            <a:spLocks noChangeArrowheads="1"/>
          </p:cNvSpPr>
          <p:nvPr/>
        </p:nvSpPr>
        <p:spPr bwMode="auto">
          <a:xfrm>
            <a:off x="539552" y="1041843"/>
            <a:ext cx="828092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400" dirty="0">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例</a:t>
            </a:r>
            <a:r>
              <a:rPr lang="en-US" altLang="zh-CN" sz="2400" dirty="0">
                <a:solidFill>
                  <a:srgbClr val="FF0000"/>
                </a:solidFill>
                <a:latin typeface="微软雅黑" pitchFamily="34" charset="-122"/>
                <a:ea typeface="微软雅黑" pitchFamily="34" charset="-122"/>
              </a:rPr>
              <a:t>6-2</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例</a:t>
            </a:r>
            <a:r>
              <a:rPr lang="en-US" altLang="zh-CN" sz="2400" dirty="0">
                <a:latin typeface="微软雅黑" pitchFamily="34" charset="-122"/>
                <a:ea typeface="微软雅黑" pitchFamily="34" charset="-122"/>
              </a:rPr>
              <a:t>4-2</a:t>
            </a:r>
            <a:r>
              <a:rPr lang="zh-CN" altLang="en-US" sz="2400" dirty="0">
                <a:latin typeface="微软雅黑" pitchFamily="34" charset="-122"/>
                <a:ea typeface="微软雅黑" pitchFamily="34" charset="-122"/>
              </a:rPr>
              <a:t>续：排队理发问题。</a:t>
            </a:r>
          </a:p>
        </p:txBody>
      </p:sp>
      <p:sp>
        <p:nvSpPr>
          <p:cNvPr id="15" name="Rectangle 3">
            <a:extLst>
              <a:ext uri="{FF2B5EF4-FFF2-40B4-BE49-F238E27FC236}">
                <a16:creationId xmlns:a16="http://schemas.microsoft.com/office/drawing/2014/main" id="{23F713C7-B784-4B74-8CEF-097FED40F4FC}"/>
              </a:ext>
            </a:extLst>
          </p:cNvPr>
          <p:cNvSpPr>
            <a:spLocks noChangeArrowheads="1"/>
          </p:cNvSpPr>
          <p:nvPr/>
        </p:nvSpPr>
        <p:spPr bwMode="auto">
          <a:xfrm>
            <a:off x="539552" y="1723515"/>
            <a:ext cx="8280920" cy="2063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200" dirty="0">
                <a:latin typeface="微软雅黑" pitchFamily="34" charset="-122"/>
                <a:ea typeface="微软雅黑" pitchFamily="34" charset="-122"/>
              </a:rPr>
              <a:t>&gt;&gt; N = 7;</a:t>
            </a:r>
          </a:p>
          <a:p>
            <a:pPr>
              <a:lnSpc>
                <a:spcPct val="150000"/>
              </a:lnSpc>
            </a:pPr>
            <a:r>
              <a:rPr lang="en-US" altLang="zh-CN" sz="2200" dirty="0">
                <a:latin typeface="微软雅黑" pitchFamily="34" charset="-122"/>
                <a:ea typeface="微软雅黑" pitchFamily="34" charset="-122"/>
              </a:rPr>
              <a:t>&gt;&gt; lambda = 3;</a:t>
            </a:r>
          </a:p>
          <a:p>
            <a:pPr>
              <a:lnSpc>
                <a:spcPct val="150000"/>
              </a:lnSpc>
            </a:pPr>
            <a:r>
              <a:rPr lang="en-US" altLang="zh-CN" sz="2200" dirty="0">
                <a:latin typeface="微软雅黑" pitchFamily="34" charset="-122"/>
                <a:ea typeface="微软雅黑" pitchFamily="34" charset="-122"/>
              </a:rPr>
              <a:t>&gt;&gt; mu = 4;</a:t>
            </a:r>
          </a:p>
          <a:p>
            <a:pPr>
              <a:lnSpc>
                <a:spcPct val="150000"/>
              </a:lnSpc>
            </a:pPr>
            <a:r>
              <a:rPr lang="en-US" altLang="zh-CN" sz="2200" dirty="0">
                <a:latin typeface="微软雅黑" pitchFamily="34" charset="-122"/>
                <a:ea typeface="微软雅黑" pitchFamily="34" charset="-122"/>
              </a:rPr>
              <a:t>&gt;&gt; [</a:t>
            </a:r>
            <a:r>
              <a:rPr lang="en-US" altLang="zh-CN" sz="2200" dirty="0" err="1">
                <a:latin typeface="微软雅黑" pitchFamily="34" charset="-122"/>
                <a:ea typeface="微软雅黑" pitchFamily="34" charset="-122"/>
              </a:rPr>
              <a:t>Ls,Lq,Ws,Wq,P</a:t>
            </a:r>
            <a:r>
              <a:rPr lang="en-US" altLang="zh-CN" sz="2200" dirty="0">
                <a:latin typeface="微软雅黑" pitchFamily="34" charset="-122"/>
                <a:ea typeface="微软雅黑" pitchFamily="34" charset="-122"/>
              </a:rPr>
              <a:t>] = </a:t>
            </a:r>
            <a:r>
              <a:rPr lang="en-US" altLang="zh-CN" sz="2200" dirty="0" err="1">
                <a:latin typeface="微软雅黑" pitchFamily="34" charset="-122"/>
                <a:ea typeface="微软雅黑" pitchFamily="34" charset="-122"/>
              </a:rPr>
              <a:t>QueuingSystem</a:t>
            </a:r>
            <a:r>
              <a:rPr lang="en-US" altLang="zh-CN" sz="2200" dirty="0">
                <a:latin typeface="微软雅黑" pitchFamily="34" charset="-122"/>
                <a:ea typeface="微软雅黑" pitchFamily="34" charset="-122"/>
              </a:rPr>
              <a:t>(</a:t>
            </a:r>
            <a:r>
              <a:rPr lang="en-US" altLang="zh-CN" sz="2200" dirty="0" err="1">
                <a:latin typeface="微软雅黑" pitchFamily="34" charset="-122"/>
                <a:ea typeface="微软雅黑" pitchFamily="34" charset="-122"/>
              </a:rPr>
              <a:t>lambda,mu</a:t>
            </a:r>
            <a:r>
              <a:rPr lang="en-US" altLang="zh-CN" sz="2200" dirty="0">
                <a:latin typeface="微软雅黑" pitchFamily="34" charset="-122"/>
                <a:ea typeface="微软雅黑" pitchFamily="34" charset="-122"/>
              </a:rPr>
              <a:t>,[1,N,inf])</a:t>
            </a:r>
            <a:endParaRPr lang="zh-CN" altLang="en-US" sz="2200" dirty="0">
              <a:latin typeface="微软雅黑" pitchFamily="34" charset="-122"/>
              <a:ea typeface="微软雅黑" pitchFamily="34" charset="-122"/>
            </a:endParaRPr>
          </a:p>
        </p:txBody>
      </p:sp>
      <p:sp>
        <p:nvSpPr>
          <p:cNvPr id="2" name="页脚占位符 1">
            <a:extLst>
              <a:ext uri="{FF2B5EF4-FFF2-40B4-BE49-F238E27FC236}">
                <a16:creationId xmlns:a16="http://schemas.microsoft.com/office/drawing/2014/main" id="{D00FD6E3-42CC-4185-9269-D66364AE598E}"/>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1450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C67DFE09-4DD7-4E7B-B449-779096A32664}" type="datetime1">
              <a:rPr lang="zh-CN" altLang="en-US" smtClean="0"/>
              <a:t>2022/11/23</a:t>
            </a:fld>
            <a:endParaRPr lang="zh-CN" altLang="en-US"/>
          </a:p>
        </p:txBody>
      </p:sp>
      <p:sp>
        <p:nvSpPr>
          <p:cNvPr id="6" name="Rectangle 5">
            <a:extLst>
              <a:ext uri="{FF2B5EF4-FFF2-40B4-BE49-F238E27FC236}">
                <a16:creationId xmlns:a16="http://schemas.microsoft.com/office/drawing/2014/main" id="{3E7BEC1B-88F1-4645-8BB3-A664AAD5D2AC}"/>
              </a:ext>
            </a:extLst>
          </p:cNvPr>
          <p:cNvSpPr>
            <a:spLocks noChangeArrowheads="1"/>
          </p:cNvSpPr>
          <p:nvPr/>
        </p:nvSpPr>
        <p:spPr bwMode="auto">
          <a:xfrm>
            <a:off x="263576" y="476672"/>
            <a:ext cx="6468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zh-CN" altLang="en-US" sz="2400" b="1" dirty="0">
                <a:latin typeface="微软雅黑" pitchFamily="34" charset="-122"/>
                <a:ea typeface="微软雅黑" pitchFamily="34" charset="-122"/>
              </a:rPr>
              <a:t>二、 常见排队模型的求解案例</a:t>
            </a:r>
          </a:p>
        </p:txBody>
      </p:sp>
      <p:sp>
        <p:nvSpPr>
          <p:cNvPr id="14" name="Rectangle 3">
            <a:extLst>
              <a:ext uri="{FF2B5EF4-FFF2-40B4-BE49-F238E27FC236}">
                <a16:creationId xmlns:a16="http://schemas.microsoft.com/office/drawing/2014/main" id="{8AB1C15E-334B-486B-A552-D76B87043A2B}"/>
              </a:ext>
            </a:extLst>
          </p:cNvPr>
          <p:cNvSpPr>
            <a:spLocks noChangeArrowheads="1"/>
          </p:cNvSpPr>
          <p:nvPr/>
        </p:nvSpPr>
        <p:spPr bwMode="auto">
          <a:xfrm>
            <a:off x="539552" y="1041843"/>
            <a:ext cx="828092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400" dirty="0">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例</a:t>
            </a:r>
            <a:r>
              <a:rPr lang="en-US" altLang="zh-CN" sz="2400" dirty="0">
                <a:solidFill>
                  <a:srgbClr val="FF0000"/>
                </a:solidFill>
                <a:latin typeface="微软雅黑" pitchFamily="34" charset="-122"/>
                <a:ea typeface="微软雅黑" pitchFamily="34" charset="-122"/>
              </a:rPr>
              <a:t>6-3</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例</a:t>
            </a:r>
            <a:r>
              <a:rPr lang="en-US" altLang="zh-CN" sz="2400" dirty="0">
                <a:latin typeface="微软雅黑" pitchFamily="34" charset="-122"/>
                <a:ea typeface="微软雅黑" pitchFamily="34" charset="-122"/>
              </a:rPr>
              <a:t>4-3</a:t>
            </a:r>
            <a:r>
              <a:rPr lang="zh-CN" altLang="en-US" sz="2400" dirty="0">
                <a:latin typeface="微软雅黑" pitchFamily="34" charset="-122"/>
                <a:ea typeface="微软雅黑" pitchFamily="34" charset="-122"/>
              </a:rPr>
              <a:t>续：单人维修机床问题。</a:t>
            </a:r>
          </a:p>
        </p:txBody>
      </p:sp>
      <p:sp>
        <p:nvSpPr>
          <p:cNvPr id="15" name="Rectangle 3">
            <a:extLst>
              <a:ext uri="{FF2B5EF4-FFF2-40B4-BE49-F238E27FC236}">
                <a16:creationId xmlns:a16="http://schemas.microsoft.com/office/drawing/2014/main" id="{23F713C7-B784-4B74-8CEF-097FED40F4FC}"/>
              </a:ext>
            </a:extLst>
          </p:cNvPr>
          <p:cNvSpPr>
            <a:spLocks noChangeArrowheads="1"/>
          </p:cNvSpPr>
          <p:nvPr/>
        </p:nvSpPr>
        <p:spPr bwMode="auto">
          <a:xfrm>
            <a:off x="539552" y="1723515"/>
            <a:ext cx="8280920" cy="2063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200" dirty="0">
                <a:latin typeface="微软雅黑" pitchFamily="34" charset="-122"/>
                <a:ea typeface="微软雅黑" pitchFamily="34" charset="-122"/>
              </a:rPr>
              <a:t>&gt;&gt; m = 6;</a:t>
            </a:r>
          </a:p>
          <a:p>
            <a:pPr>
              <a:lnSpc>
                <a:spcPct val="150000"/>
              </a:lnSpc>
            </a:pPr>
            <a:r>
              <a:rPr lang="en-US" altLang="zh-CN" sz="2200" dirty="0">
                <a:latin typeface="微软雅黑" pitchFamily="34" charset="-122"/>
                <a:ea typeface="微软雅黑" pitchFamily="34" charset="-122"/>
              </a:rPr>
              <a:t>&gt;&gt; lambda = 1/60;</a:t>
            </a:r>
          </a:p>
          <a:p>
            <a:pPr>
              <a:lnSpc>
                <a:spcPct val="150000"/>
              </a:lnSpc>
            </a:pPr>
            <a:r>
              <a:rPr lang="en-US" altLang="zh-CN" sz="2200" dirty="0">
                <a:latin typeface="微软雅黑" pitchFamily="34" charset="-122"/>
                <a:ea typeface="微软雅黑" pitchFamily="34" charset="-122"/>
              </a:rPr>
              <a:t>&gt;&gt; mu = 1/30;</a:t>
            </a:r>
          </a:p>
          <a:p>
            <a:pPr>
              <a:lnSpc>
                <a:spcPct val="150000"/>
              </a:lnSpc>
            </a:pPr>
            <a:r>
              <a:rPr lang="en-US" altLang="zh-CN" sz="2200" dirty="0">
                <a:latin typeface="微软雅黑" pitchFamily="34" charset="-122"/>
                <a:ea typeface="微软雅黑" pitchFamily="34" charset="-122"/>
              </a:rPr>
              <a:t>&gt;&gt; [</a:t>
            </a:r>
            <a:r>
              <a:rPr lang="en-US" altLang="zh-CN" sz="2200" dirty="0" err="1">
                <a:latin typeface="微软雅黑" pitchFamily="34" charset="-122"/>
                <a:ea typeface="微软雅黑" pitchFamily="34" charset="-122"/>
              </a:rPr>
              <a:t>Ls,Lq,Ws,Wq,P</a:t>
            </a:r>
            <a:r>
              <a:rPr lang="en-US" altLang="zh-CN" sz="2200" dirty="0">
                <a:latin typeface="微软雅黑" pitchFamily="34" charset="-122"/>
                <a:ea typeface="微软雅黑" pitchFamily="34" charset="-122"/>
              </a:rPr>
              <a:t>] = </a:t>
            </a:r>
            <a:r>
              <a:rPr lang="en-US" altLang="zh-CN" sz="2200" dirty="0" err="1">
                <a:latin typeface="微软雅黑" pitchFamily="34" charset="-122"/>
                <a:ea typeface="微软雅黑" pitchFamily="34" charset="-122"/>
              </a:rPr>
              <a:t>QueuingSystem</a:t>
            </a:r>
            <a:r>
              <a:rPr lang="en-US" altLang="zh-CN" sz="2200" dirty="0">
                <a:latin typeface="微软雅黑" pitchFamily="34" charset="-122"/>
                <a:ea typeface="微软雅黑" pitchFamily="34" charset="-122"/>
              </a:rPr>
              <a:t>(</a:t>
            </a:r>
            <a:r>
              <a:rPr lang="en-US" altLang="zh-CN" sz="2200" dirty="0" err="1">
                <a:latin typeface="微软雅黑" pitchFamily="34" charset="-122"/>
                <a:ea typeface="微软雅黑" pitchFamily="34" charset="-122"/>
              </a:rPr>
              <a:t>lambda,mu</a:t>
            </a:r>
            <a:r>
              <a:rPr lang="en-US" altLang="zh-CN" sz="2200" dirty="0">
                <a:latin typeface="微软雅黑" pitchFamily="34" charset="-122"/>
                <a:ea typeface="微软雅黑" pitchFamily="34" charset="-122"/>
              </a:rPr>
              <a:t>,[1,inf,m])</a:t>
            </a:r>
            <a:endParaRPr lang="zh-CN" altLang="en-US" sz="2200" dirty="0">
              <a:latin typeface="微软雅黑" pitchFamily="34" charset="-122"/>
              <a:ea typeface="微软雅黑" pitchFamily="34" charset="-122"/>
            </a:endParaRPr>
          </a:p>
        </p:txBody>
      </p:sp>
      <p:sp>
        <p:nvSpPr>
          <p:cNvPr id="2" name="页脚占位符 1">
            <a:extLst>
              <a:ext uri="{FF2B5EF4-FFF2-40B4-BE49-F238E27FC236}">
                <a16:creationId xmlns:a16="http://schemas.microsoft.com/office/drawing/2014/main" id="{3BC903C2-5FA8-45BD-82D3-A6C108489905}"/>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7205057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A48E9E2A-1685-4F7A-8B3D-EE1A48D2576D}" type="datetime1">
              <a:rPr lang="zh-CN" altLang="en-US" smtClean="0"/>
              <a:t>2022/11/23</a:t>
            </a:fld>
            <a:endParaRPr lang="zh-CN" altLang="en-US"/>
          </a:p>
        </p:txBody>
      </p:sp>
      <p:sp>
        <p:nvSpPr>
          <p:cNvPr id="6" name="Rectangle 5">
            <a:extLst>
              <a:ext uri="{FF2B5EF4-FFF2-40B4-BE49-F238E27FC236}">
                <a16:creationId xmlns:a16="http://schemas.microsoft.com/office/drawing/2014/main" id="{3E7BEC1B-88F1-4645-8BB3-A664AAD5D2AC}"/>
              </a:ext>
            </a:extLst>
          </p:cNvPr>
          <p:cNvSpPr>
            <a:spLocks noChangeArrowheads="1"/>
          </p:cNvSpPr>
          <p:nvPr/>
        </p:nvSpPr>
        <p:spPr bwMode="auto">
          <a:xfrm>
            <a:off x="263576" y="476672"/>
            <a:ext cx="6468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zh-CN" altLang="en-US" sz="2400" b="1" dirty="0">
                <a:latin typeface="微软雅黑" pitchFamily="34" charset="-122"/>
                <a:ea typeface="微软雅黑" pitchFamily="34" charset="-122"/>
              </a:rPr>
              <a:t>二、 常见排队模型的求解案例</a:t>
            </a:r>
          </a:p>
        </p:txBody>
      </p:sp>
      <p:sp>
        <p:nvSpPr>
          <p:cNvPr id="14" name="Rectangle 3">
            <a:extLst>
              <a:ext uri="{FF2B5EF4-FFF2-40B4-BE49-F238E27FC236}">
                <a16:creationId xmlns:a16="http://schemas.microsoft.com/office/drawing/2014/main" id="{8AB1C15E-334B-486B-A552-D76B87043A2B}"/>
              </a:ext>
            </a:extLst>
          </p:cNvPr>
          <p:cNvSpPr>
            <a:spLocks noChangeArrowheads="1"/>
          </p:cNvSpPr>
          <p:nvPr/>
        </p:nvSpPr>
        <p:spPr bwMode="auto">
          <a:xfrm>
            <a:off x="539552" y="1041843"/>
            <a:ext cx="828092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400" dirty="0">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例</a:t>
            </a:r>
            <a:r>
              <a:rPr lang="en-US" altLang="zh-CN" sz="2400" dirty="0">
                <a:solidFill>
                  <a:srgbClr val="FF0000"/>
                </a:solidFill>
                <a:latin typeface="微软雅黑" pitchFamily="34" charset="-122"/>
                <a:ea typeface="微软雅黑" pitchFamily="34" charset="-122"/>
              </a:rPr>
              <a:t>6-4</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例</a:t>
            </a:r>
            <a:r>
              <a:rPr lang="en-US" altLang="zh-CN" sz="2400" dirty="0">
                <a:latin typeface="微软雅黑" pitchFamily="34" charset="-122"/>
                <a:ea typeface="微软雅黑" pitchFamily="34" charset="-122"/>
              </a:rPr>
              <a:t>4-4</a:t>
            </a:r>
            <a:r>
              <a:rPr lang="zh-CN" altLang="en-US" sz="2400" dirty="0">
                <a:latin typeface="微软雅黑" pitchFamily="34" charset="-122"/>
                <a:ea typeface="微软雅黑" pitchFamily="34" charset="-122"/>
              </a:rPr>
              <a:t>续：定制西服问题。</a:t>
            </a:r>
          </a:p>
        </p:txBody>
      </p:sp>
      <p:sp>
        <p:nvSpPr>
          <p:cNvPr id="15" name="Rectangle 3">
            <a:extLst>
              <a:ext uri="{FF2B5EF4-FFF2-40B4-BE49-F238E27FC236}">
                <a16:creationId xmlns:a16="http://schemas.microsoft.com/office/drawing/2014/main" id="{23F713C7-B784-4B74-8CEF-097FED40F4FC}"/>
              </a:ext>
            </a:extLst>
          </p:cNvPr>
          <p:cNvSpPr>
            <a:spLocks noChangeArrowheads="1"/>
          </p:cNvSpPr>
          <p:nvPr/>
        </p:nvSpPr>
        <p:spPr bwMode="auto">
          <a:xfrm>
            <a:off x="179512" y="1723515"/>
            <a:ext cx="8848902" cy="2063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200" dirty="0">
                <a:latin typeface="微软雅黑" pitchFamily="34" charset="-122"/>
                <a:ea typeface="微软雅黑" pitchFamily="34" charset="-122"/>
              </a:rPr>
              <a:t>&gt;&gt; lambda = 5.5/48;</a:t>
            </a:r>
          </a:p>
          <a:p>
            <a:pPr>
              <a:lnSpc>
                <a:spcPct val="150000"/>
              </a:lnSpc>
            </a:pPr>
            <a:r>
              <a:rPr lang="en-US" altLang="zh-CN" sz="2200" dirty="0">
                <a:latin typeface="微软雅黑" pitchFamily="34" charset="-122"/>
                <a:ea typeface="微软雅黑" pitchFamily="34" charset="-122"/>
              </a:rPr>
              <a:t>&gt;&gt; mu = 1/8;</a:t>
            </a:r>
          </a:p>
          <a:p>
            <a:pPr>
              <a:lnSpc>
                <a:spcPct val="150000"/>
              </a:lnSpc>
            </a:pPr>
            <a:r>
              <a:rPr lang="en-US" altLang="zh-CN" sz="2200" dirty="0">
                <a:latin typeface="微软雅黑" pitchFamily="34" charset="-122"/>
                <a:ea typeface="微软雅黑" pitchFamily="34" charset="-122"/>
              </a:rPr>
              <a:t>&gt;&gt; </a:t>
            </a:r>
            <a:r>
              <a:rPr lang="en-US" altLang="zh-CN" sz="2200" dirty="0" err="1">
                <a:latin typeface="微软雅黑" pitchFamily="34" charset="-122"/>
                <a:ea typeface="微软雅黑" pitchFamily="34" charset="-122"/>
              </a:rPr>
              <a:t>VarT</a:t>
            </a:r>
            <a:r>
              <a:rPr lang="en-US" altLang="zh-CN" sz="2200" dirty="0">
                <a:latin typeface="微软雅黑" pitchFamily="34" charset="-122"/>
                <a:ea typeface="微软雅黑" pitchFamily="34" charset="-122"/>
              </a:rPr>
              <a:t> = 16;</a:t>
            </a:r>
          </a:p>
          <a:p>
            <a:pPr>
              <a:lnSpc>
                <a:spcPct val="150000"/>
              </a:lnSpc>
            </a:pPr>
            <a:r>
              <a:rPr lang="en-US" altLang="zh-CN" sz="2200" dirty="0">
                <a:latin typeface="微软雅黑" pitchFamily="34" charset="-122"/>
                <a:ea typeface="微软雅黑" pitchFamily="34" charset="-122"/>
              </a:rPr>
              <a:t>&gt;&gt; [</a:t>
            </a:r>
            <a:r>
              <a:rPr lang="en-US" altLang="zh-CN" sz="2200" dirty="0" err="1">
                <a:latin typeface="微软雅黑" pitchFamily="34" charset="-122"/>
                <a:ea typeface="微软雅黑" pitchFamily="34" charset="-122"/>
              </a:rPr>
              <a:t>Ls,Lq,Ws,Wq,P</a:t>
            </a:r>
            <a:r>
              <a:rPr lang="en-US" altLang="zh-CN" sz="2200" dirty="0">
                <a:latin typeface="微软雅黑" pitchFamily="34" charset="-122"/>
                <a:ea typeface="微软雅黑" pitchFamily="34" charset="-122"/>
              </a:rPr>
              <a:t>] = </a:t>
            </a:r>
            <a:r>
              <a:rPr lang="en-US" altLang="zh-CN" sz="2200" dirty="0" err="1">
                <a:latin typeface="微软雅黑" pitchFamily="34" charset="-122"/>
                <a:ea typeface="微软雅黑" pitchFamily="34" charset="-122"/>
              </a:rPr>
              <a:t>QueuingSystem</a:t>
            </a:r>
            <a:r>
              <a:rPr lang="en-US" altLang="zh-CN" sz="2200" dirty="0">
                <a:latin typeface="微软雅黑" pitchFamily="34" charset="-122"/>
                <a:ea typeface="微软雅黑" pitchFamily="34" charset="-122"/>
              </a:rPr>
              <a:t>(</a:t>
            </a:r>
            <a:r>
              <a:rPr lang="en-US" altLang="zh-CN" sz="2200" dirty="0" err="1">
                <a:latin typeface="微软雅黑" pitchFamily="34" charset="-122"/>
                <a:ea typeface="微软雅黑" pitchFamily="34" charset="-122"/>
              </a:rPr>
              <a:t>lambda,mu</a:t>
            </a:r>
            <a:r>
              <a:rPr lang="en-US" altLang="zh-CN" sz="2200" dirty="0">
                <a:latin typeface="微软雅黑" pitchFamily="34" charset="-122"/>
                <a:ea typeface="微软雅黑" pitchFamily="34" charset="-122"/>
              </a:rPr>
              <a:t>,[1,inf,inf],</a:t>
            </a:r>
            <a:r>
              <a:rPr lang="en-US" altLang="zh-CN" sz="2200" dirty="0" err="1">
                <a:latin typeface="微软雅黑" pitchFamily="34" charset="-122"/>
                <a:ea typeface="微软雅黑" pitchFamily="34" charset="-122"/>
              </a:rPr>
              <a:t>VarT</a:t>
            </a:r>
            <a:r>
              <a:rPr lang="en-US" altLang="zh-CN" sz="2200" dirty="0">
                <a:latin typeface="微软雅黑" pitchFamily="34" charset="-122"/>
                <a:ea typeface="微软雅黑" pitchFamily="34" charset="-122"/>
              </a:rPr>
              <a:t>)</a:t>
            </a:r>
            <a:endParaRPr lang="zh-CN" altLang="en-US" sz="2200" dirty="0">
              <a:latin typeface="微软雅黑" pitchFamily="34" charset="-122"/>
              <a:ea typeface="微软雅黑" pitchFamily="34" charset="-122"/>
            </a:endParaRPr>
          </a:p>
        </p:txBody>
      </p:sp>
      <p:sp>
        <p:nvSpPr>
          <p:cNvPr id="2" name="页脚占位符 1">
            <a:extLst>
              <a:ext uri="{FF2B5EF4-FFF2-40B4-BE49-F238E27FC236}">
                <a16:creationId xmlns:a16="http://schemas.microsoft.com/office/drawing/2014/main" id="{1E9C66F1-0938-4DE6-AFE8-76E5DE249F6C}"/>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339128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9E0D30EF-DD32-40F5-AF7E-39C2F2FA589A}" type="datetime1">
              <a:rPr lang="zh-CN" altLang="en-US" smtClean="0"/>
              <a:t>2022/11/23</a:t>
            </a:fld>
            <a:endParaRPr lang="zh-CN" altLang="en-US"/>
          </a:p>
        </p:txBody>
      </p:sp>
      <p:sp>
        <p:nvSpPr>
          <p:cNvPr id="6" name="Rectangle 5">
            <a:extLst>
              <a:ext uri="{FF2B5EF4-FFF2-40B4-BE49-F238E27FC236}">
                <a16:creationId xmlns:a16="http://schemas.microsoft.com/office/drawing/2014/main" id="{3E7BEC1B-88F1-4645-8BB3-A664AAD5D2AC}"/>
              </a:ext>
            </a:extLst>
          </p:cNvPr>
          <p:cNvSpPr>
            <a:spLocks noChangeArrowheads="1"/>
          </p:cNvSpPr>
          <p:nvPr/>
        </p:nvSpPr>
        <p:spPr bwMode="auto">
          <a:xfrm>
            <a:off x="263576" y="476672"/>
            <a:ext cx="6468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zh-CN" altLang="en-US" sz="2400" b="1" dirty="0">
                <a:latin typeface="微软雅黑" pitchFamily="34" charset="-122"/>
                <a:ea typeface="微软雅黑" pitchFamily="34" charset="-122"/>
              </a:rPr>
              <a:t>二、 常见排队模型的求解案例</a:t>
            </a:r>
          </a:p>
        </p:txBody>
      </p:sp>
      <p:sp>
        <p:nvSpPr>
          <p:cNvPr id="14" name="Rectangle 3">
            <a:extLst>
              <a:ext uri="{FF2B5EF4-FFF2-40B4-BE49-F238E27FC236}">
                <a16:creationId xmlns:a16="http://schemas.microsoft.com/office/drawing/2014/main" id="{8AB1C15E-334B-486B-A552-D76B87043A2B}"/>
              </a:ext>
            </a:extLst>
          </p:cNvPr>
          <p:cNvSpPr>
            <a:spLocks noChangeArrowheads="1"/>
          </p:cNvSpPr>
          <p:nvPr/>
        </p:nvSpPr>
        <p:spPr bwMode="auto">
          <a:xfrm>
            <a:off x="539552" y="1041843"/>
            <a:ext cx="828092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400" dirty="0">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例</a:t>
            </a:r>
            <a:r>
              <a:rPr lang="en-US" altLang="zh-CN" sz="2400" dirty="0">
                <a:solidFill>
                  <a:srgbClr val="FF0000"/>
                </a:solidFill>
                <a:latin typeface="微软雅黑" pitchFamily="34" charset="-122"/>
                <a:ea typeface="微软雅黑" pitchFamily="34" charset="-122"/>
              </a:rPr>
              <a:t>6-5</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例</a:t>
            </a:r>
            <a:r>
              <a:rPr lang="en-US" altLang="zh-CN" sz="2400" dirty="0">
                <a:latin typeface="微软雅黑" pitchFamily="34" charset="-122"/>
                <a:ea typeface="微软雅黑" pitchFamily="34" charset="-122"/>
              </a:rPr>
              <a:t>5-1</a:t>
            </a:r>
            <a:r>
              <a:rPr lang="zh-CN" altLang="en-US" sz="2400" dirty="0">
                <a:latin typeface="微软雅黑" pitchFamily="34" charset="-122"/>
                <a:ea typeface="微软雅黑" pitchFamily="34" charset="-122"/>
              </a:rPr>
              <a:t>续：银行服务系统。</a:t>
            </a:r>
          </a:p>
        </p:txBody>
      </p:sp>
      <p:sp>
        <p:nvSpPr>
          <p:cNvPr id="15" name="Rectangle 3">
            <a:extLst>
              <a:ext uri="{FF2B5EF4-FFF2-40B4-BE49-F238E27FC236}">
                <a16:creationId xmlns:a16="http://schemas.microsoft.com/office/drawing/2014/main" id="{23F713C7-B784-4B74-8CEF-097FED40F4FC}"/>
              </a:ext>
            </a:extLst>
          </p:cNvPr>
          <p:cNvSpPr>
            <a:spLocks noChangeArrowheads="1"/>
          </p:cNvSpPr>
          <p:nvPr/>
        </p:nvSpPr>
        <p:spPr bwMode="auto">
          <a:xfrm>
            <a:off x="539552" y="1723515"/>
            <a:ext cx="8280920" cy="2063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200" dirty="0">
                <a:latin typeface="微软雅黑" pitchFamily="34" charset="-122"/>
                <a:ea typeface="微软雅黑" pitchFamily="34" charset="-122"/>
              </a:rPr>
              <a:t>&gt;&gt; c = 3;               % </a:t>
            </a:r>
            <a:r>
              <a:rPr lang="zh-CN" altLang="en-US" sz="2200" dirty="0">
                <a:latin typeface="微软雅黑" pitchFamily="34" charset="-122"/>
                <a:ea typeface="微软雅黑" pitchFamily="34" charset="-122"/>
              </a:rPr>
              <a:t>服务台数目</a:t>
            </a:r>
          </a:p>
          <a:p>
            <a:pPr>
              <a:lnSpc>
                <a:spcPct val="150000"/>
              </a:lnSpc>
            </a:pPr>
            <a:r>
              <a:rPr lang="en-US" altLang="zh-CN" sz="2200" dirty="0">
                <a:latin typeface="微软雅黑" pitchFamily="34" charset="-122"/>
                <a:ea typeface="微软雅黑" pitchFamily="34" charset="-122"/>
              </a:rPr>
              <a:t>&gt;&gt; lambda = 0.9;  % </a:t>
            </a:r>
            <a:r>
              <a:rPr lang="zh-CN" altLang="en-US" sz="2200" dirty="0">
                <a:latin typeface="微软雅黑" pitchFamily="34" charset="-122"/>
                <a:ea typeface="微软雅黑" pitchFamily="34" charset="-122"/>
              </a:rPr>
              <a:t>平均到达率</a:t>
            </a:r>
          </a:p>
          <a:p>
            <a:pPr>
              <a:lnSpc>
                <a:spcPct val="150000"/>
              </a:lnSpc>
            </a:pPr>
            <a:r>
              <a:rPr lang="en-US" altLang="zh-CN" sz="2200" dirty="0">
                <a:latin typeface="微软雅黑" pitchFamily="34" charset="-122"/>
                <a:ea typeface="微软雅黑" pitchFamily="34" charset="-122"/>
              </a:rPr>
              <a:t>&gt;&gt; mu = 0.4;         % </a:t>
            </a:r>
            <a:r>
              <a:rPr lang="zh-CN" altLang="en-US" sz="2200" dirty="0">
                <a:latin typeface="微软雅黑" pitchFamily="34" charset="-122"/>
                <a:ea typeface="微软雅黑" pitchFamily="34" charset="-122"/>
              </a:rPr>
              <a:t>平均服务率</a:t>
            </a:r>
          </a:p>
          <a:p>
            <a:pPr>
              <a:lnSpc>
                <a:spcPct val="150000"/>
              </a:lnSpc>
            </a:pPr>
            <a:r>
              <a:rPr lang="en-US" altLang="zh-CN" sz="2200" dirty="0">
                <a:latin typeface="微软雅黑" pitchFamily="34" charset="-122"/>
                <a:ea typeface="微软雅黑" pitchFamily="34" charset="-122"/>
              </a:rPr>
              <a:t>&gt;&gt; [</a:t>
            </a:r>
            <a:r>
              <a:rPr lang="en-US" altLang="zh-CN" sz="2200" dirty="0" err="1">
                <a:latin typeface="微软雅黑" pitchFamily="34" charset="-122"/>
                <a:ea typeface="微软雅黑" pitchFamily="34" charset="-122"/>
              </a:rPr>
              <a:t>Ls,Lq,Ws,Wq,P</a:t>
            </a:r>
            <a:r>
              <a:rPr lang="en-US" altLang="zh-CN" sz="2200" dirty="0">
                <a:latin typeface="微软雅黑" pitchFamily="34" charset="-122"/>
                <a:ea typeface="微软雅黑" pitchFamily="34" charset="-122"/>
              </a:rPr>
              <a:t>] = </a:t>
            </a:r>
            <a:r>
              <a:rPr lang="en-US" altLang="zh-CN" sz="2200" dirty="0" err="1">
                <a:latin typeface="微软雅黑" pitchFamily="34" charset="-122"/>
                <a:ea typeface="微软雅黑" pitchFamily="34" charset="-122"/>
              </a:rPr>
              <a:t>QueuingSystem</a:t>
            </a:r>
            <a:r>
              <a:rPr lang="en-US" altLang="zh-CN" sz="2200" dirty="0">
                <a:latin typeface="微软雅黑" pitchFamily="34" charset="-122"/>
                <a:ea typeface="微软雅黑" pitchFamily="34" charset="-122"/>
              </a:rPr>
              <a:t>(</a:t>
            </a:r>
            <a:r>
              <a:rPr lang="en-US" altLang="zh-CN" sz="2200" dirty="0" err="1">
                <a:latin typeface="微软雅黑" pitchFamily="34" charset="-122"/>
                <a:ea typeface="微软雅黑" pitchFamily="34" charset="-122"/>
              </a:rPr>
              <a:t>lambda,mu</a:t>
            </a:r>
            <a:r>
              <a:rPr lang="en-US" altLang="zh-CN" sz="2200" dirty="0">
                <a:latin typeface="微软雅黑" pitchFamily="34" charset="-122"/>
                <a:ea typeface="微软雅黑" pitchFamily="34" charset="-122"/>
              </a:rPr>
              <a:t>,[</a:t>
            </a:r>
            <a:r>
              <a:rPr lang="en-US" altLang="zh-CN" sz="2200" dirty="0" err="1">
                <a:latin typeface="微软雅黑" pitchFamily="34" charset="-122"/>
                <a:ea typeface="微软雅黑" pitchFamily="34" charset="-122"/>
              </a:rPr>
              <a:t>c,inf,inf</a:t>
            </a:r>
            <a:r>
              <a:rPr lang="en-US" altLang="zh-CN" sz="2200" dirty="0">
                <a:latin typeface="微软雅黑" pitchFamily="34" charset="-122"/>
                <a:ea typeface="微软雅黑" pitchFamily="34" charset="-122"/>
              </a:rPr>
              <a:t>])</a:t>
            </a:r>
            <a:endParaRPr lang="zh-CN" altLang="en-US" sz="2200" dirty="0">
              <a:latin typeface="微软雅黑" pitchFamily="34" charset="-122"/>
              <a:ea typeface="微软雅黑" pitchFamily="34" charset="-122"/>
            </a:endParaRPr>
          </a:p>
        </p:txBody>
      </p:sp>
      <p:sp>
        <p:nvSpPr>
          <p:cNvPr id="2" name="页脚占位符 1">
            <a:extLst>
              <a:ext uri="{FF2B5EF4-FFF2-40B4-BE49-F238E27FC236}">
                <a16:creationId xmlns:a16="http://schemas.microsoft.com/office/drawing/2014/main" id="{F742C0CA-1BDA-445B-9BD6-0614CDBDA4DE}"/>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5380579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CE3229E9-35E2-4C59-8486-F16FE2C674FF}" type="datetime1">
              <a:rPr lang="zh-CN" altLang="en-US" smtClean="0"/>
              <a:t>2022/11/23</a:t>
            </a:fld>
            <a:endParaRPr lang="zh-CN" altLang="en-US"/>
          </a:p>
        </p:txBody>
      </p:sp>
      <p:sp>
        <p:nvSpPr>
          <p:cNvPr id="6" name="Rectangle 5">
            <a:extLst>
              <a:ext uri="{FF2B5EF4-FFF2-40B4-BE49-F238E27FC236}">
                <a16:creationId xmlns:a16="http://schemas.microsoft.com/office/drawing/2014/main" id="{3E7BEC1B-88F1-4645-8BB3-A664AAD5D2AC}"/>
              </a:ext>
            </a:extLst>
          </p:cNvPr>
          <p:cNvSpPr>
            <a:spLocks noChangeArrowheads="1"/>
          </p:cNvSpPr>
          <p:nvPr/>
        </p:nvSpPr>
        <p:spPr bwMode="auto">
          <a:xfrm>
            <a:off x="263576" y="476672"/>
            <a:ext cx="6468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zh-CN" altLang="en-US" sz="2400" b="1" dirty="0">
                <a:latin typeface="微软雅黑" pitchFamily="34" charset="-122"/>
                <a:ea typeface="微软雅黑" pitchFamily="34" charset="-122"/>
              </a:rPr>
              <a:t>二、 常见排队模型的求解案例</a:t>
            </a:r>
          </a:p>
        </p:txBody>
      </p:sp>
      <p:sp>
        <p:nvSpPr>
          <p:cNvPr id="14" name="Rectangle 3">
            <a:extLst>
              <a:ext uri="{FF2B5EF4-FFF2-40B4-BE49-F238E27FC236}">
                <a16:creationId xmlns:a16="http://schemas.microsoft.com/office/drawing/2014/main" id="{8AB1C15E-334B-486B-A552-D76B87043A2B}"/>
              </a:ext>
            </a:extLst>
          </p:cNvPr>
          <p:cNvSpPr>
            <a:spLocks noChangeArrowheads="1"/>
          </p:cNvSpPr>
          <p:nvPr/>
        </p:nvSpPr>
        <p:spPr bwMode="auto">
          <a:xfrm>
            <a:off x="539552" y="1041843"/>
            <a:ext cx="828092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400" dirty="0">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例</a:t>
            </a:r>
            <a:r>
              <a:rPr lang="en-US" altLang="zh-CN" sz="2400" dirty="0">
                <a:solidFill>
                  <a:srgbClr val="FF0000"/>
                </a:solidFill>
                <a:latin typeface="微软雅黑" pitchFamily="34" charset="-122"/>
                <a:ea typeface="微软雅黑" pitchFamily="34" charset="-122"/>
              </a:rPr>
              <a:t>6-6</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例</a:t>
            </a:r>
            <a:r>
              <a:rPr lang="en-US" altLang="zh-CN" sz="2400" dirty="0">
                <a:latin typeface="微软雅黑" pitchFamily="34" charset="-122"/>
                <a:ea typeface="微软雅黑" pitchFamily="34" charset="-122"/>
              </a:rPr>
              <a:t>5-2</a:t>
            </a:r>
            <a:r>
              <a:rPr lang="zh-CN" altLang="en-US" sz="2400" dirty="0">
                <a:latin typeface="微软雅黑" pitchFamily="34" charset="-122"/>
                <a:ea typeface="微软雅黑" pitchFamily="34" charset="-122"/>
              </a:rPr>
              <a:t>续：电话咨询台。</a:t>
            </a:r>
          </a:p>
        </p:txBody>
      </p:sp>
      <p:sp>
        <p:nvSpPr>
          <p:cNvPr id="15" name="Rectangle 3">
            <a:extLst>
              <a:ext uri="{FF2B5EF4-FFF2-40B4-BE49-F238E27FC236}">
                <a16:creationId xmlns:a16="http://schemas.microsoft.com/office/drawing/2014/main" id="{23F713C7-B784-4B74-8CEF-097FED40F4FC}"/>
              </a:ext>
            </a:extLst>
          </p:cNvPr>
          <p:cNvSpPr>
            <a:spLocks noChangeArrowheads="1"/>
          </p:cNvSpPr>
          <p:nvPr/>
        </p:nvSpPr>
        <p:spPr bwMode="auto">
          <a:xfrm>
            <a:off x="539552" y="1723515"/>
            <a:ext cx="8280920" cy="257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200" dirty="0">
                <a:latin typeface="微软雅黑" pitchFamily="34" charset="-122"/>
                <a:ea typeface="微软雅黑" pitchFamily="34" charset="-122"/>
              </a:rPr>
              <a:t>&gt;&gt; c = 3;                 % </a:t>
            </a:r>
            <a:r>
              <a:rPr lang="zh-CN" altLang="en-US" sz="2200" dirty="0">
                <a:latin typeface="微软雅黑" pitchFamily="34" charset="-122"/>
                <a:ea typeface="微软雅黑" pitchFamily="34" charset="-122"/>
              </a:rPr>
              <a:t>服务台数目</a:t>
            </a:r>
          </a:p>
          <a:p>
            <a:pPr>
              <a:lnSpc>
                <a:spcPct val="150000"/>
              </a:lnSpc>
            </a:pPr>
            <a:r>
              <a:rPr lang="en-US" altLang="zh-CN" sz="2200" dirty="0">
                <a:latin typeface="微软雅黑" pitchFamily="34" charset="-122"/>
                <a:ea typeface="微软雅黑" pitchFamily="34" charset="-122"/>
              </a:rPr>
              <a:t>&gt;&gt; N = 3;                % </a:t>
            </a:r>
            <a:r>
              <a:rPr lang="zh-CN" altLang="en-US" sz="2200" dirty="0">
                <a:latin typeface="微软雅黑" pitchFamily="34" charset="-122"/>
                <a:ea typeface="微软雅黑" pitchFamily="34" charset="-122"/>
              </a:rPr>
              <a:t>系统容量</a:t>
            </a:r>
          </a:p>
          <a:p>
            <a:pPr>
              <a:lnSpc>
                <a:spcPct val="150000"/>
              </a:lnSpc>
            </a:pPr>
            <a:r>
              <a:rPr lang="en-US" altLang="zh-CN" sz="2200" dirty="0">
                <a:latin typeface="微软雅黑" pitchFamily="34" charset="-122"/>
                <a:ea typeface="微软雅黑" pitchFamily="34" charset="-122"/>
              </a:rPr>
              <a:t>&gt;&gt; lambda = 1/2;   % </a:t>
            </a:r>
            <a:r>
              <a:rPr lang="zh-CN" altLang="en-US" sz="2200" dirty="0">
                <a:latin typeface="微软雅黑" pitchFamily="34" charset="-122"/>
                <a:ea typeface="微软雅黑" pitchFamily="34" charset="-122"/>
              </a:rPr>
              <a:t>平均到达率</a:t>
            </a:r>
          </a:p>
          <a:p>
            <a:pPr>
              <a:lnSpc>
                <a:spcPct val="150000"/>
              </a:lnSpc>
            </a:pPr>
            <a:r>
              <a:rPr lang="en-US" altLang="zh-CN" sz="2200" dirty="0">
                <a:latin typeface="微软雅黑" pitchFamily="34" charset="-122"/>
                <a:ea typeface="微软雅黑" pitchFamily="34" charset="-122"/>
              </a:rPr>
              <a:t>&gt;&gt; mu = 1/3;          % </a:t>
            </a:r>
            <a:r>
              <a:rPr lang="zh-CN" altLang="en-US" sz="2200" dirty="0">
                <a:latin typeface="微软雅黑" pitchFamily="34" charset="-122"/>
                <a:ea typeface="微软雅黑" pitchFamily="34" charset="-122"/>
              </a:rPr>
              <a:t>平均服务率</a:t>
            </a:r>
          </a:p>
          <a:p>
            <a:pPr>
              <a:lnSpc>
                <a:spcPct val="150000"/>
              </a:lnSpc>
            </a:pPr>
            <a:r>
              <a:rPr lang="en-US" altLang="zh-CN" sz="2200" dirty="0">
                <a:latin typeface="微软雅黑" pitchFamily="34" charset="-122"/>
                <a:ea typeface="微软雅黑" pitchFamily="34" charset="-122"/>
              </a:rPr>
              <a:t>&gt;&gt; [</a:t>
            </a:r>
            <a:r>
              <a:rPr lang="en-US" altLang="zh-CN" sz="2200" dirty="0" err="1">
                <a:latin typeface="微软雅黑" pitchFamily="34" charset="-122"/>
                <a:ea typeface="微软雅黑" pitchFamily="34" charset="-122"/>
              </a:rPr>
              <a:t>Ls,Lq,Ws,Wq,P</a:t>
            </a:r>
            <a:r>
              <a:rPr lang="en-US" altLang="zh-CN" sz="2200" dirty="0">
                <a:latin typeface="微软雅黑" pitchFamily="34" charset="-122"/>
                <a:ea typeface="微软雅黑" pitchFamily="34" charset="-122"/>
              </a:rPr>
              <a:t>] = </a:t>
            </a:r>
            <a:r>
              <a:rPr lang="en-US" altLang="zh-CN" sz="2200" dirty="0" err="1">
                <a:latin typeface="微软雅黑" pitchFamily="34" charset="-122"/>
                <a:ea typeface="微软雅黑" pitchFamily="34" charset="-122"/>
              </a:rPr>
              <a:t>QueuingSystem</a:t>
            </a:r>
            <a:r>
              <a:rPr lang="en-US" altLang="zh-CN" sz="2200" dirty="0">
                <a:latin typeface="微软雅黑" pitchFamily="34" charset="-122"/>
                <a:ea typeface="微软雅黑" pitchFamily="34" charset="-122"/>
              </a:rPr>
              <a:t>(</a:t>
            </a:r>
            <a:r>
              <a:rPr lang="en-US" altLang="zh-CN" sz="2200" dirty="0" err="1">
                <a:latin typeface="微软雅黑" pitchFamily="34" charset="-122"/>
                <a:ea typeface="微软雅黑" pitchFamily="34" charset="-122"/>
              </a:rPr>
              <a:t>lambda,mu</a:t>
            </a:r>
            <a:r>
              <a:rPr lang="en-US" altLang="zh-CN" sz="2200" dirty="0">
                <a:latin typeface="微软雅黑" pitchFamily="34" charset="-122"/>
                <a:ea typeface="微软雅黑" pitchFamily="34" charset="-122"/>
              </a:rPr>
              <a:t>,[</a:t>
            </a:r>
            <a:r>
              <a:rPr lang="en-US" altLang="zh-CN" sz="2200" dirty="0" err="1">
                <a:latin typeface="微软雅黑" pitchFamily="34" charset="-122"/>
                <a:ea typeface="微软雅黑" pitchFamily="34" charset="-122"/>
              </a:rPr>
              <a:t>c,N,inf</a:t>
            </a:r>
            <a:r>
              <a:rPr lang="en-US" altLang="zh-CN" sz="2200" dirty="0">
                <a:latin typeface="微软雅黑" pitchFamily="34" charset="-122"/>
                <a:ea typeface="微软雅黑" pitchFamily="34" charset="-122"/>
              </a:rPr>
              <a:t>])</a:t>
            </a:r>
            <a:endParaRPr lang="zh-CN" altLang="en-US" sz="2200" dirty="0">
              <a:latin typeface="微软雅黑" pitchFamily="34" charset="-122"/>
              <a:ea typeface="微软雅黑" pitchFamily="34" charset="-122"/>
            </a:endParaRPr>
          </a:p>
        </p:txBody>
      </p:sp>
      <p:sp>
        <p:nvSpPr>
          <p:cNvPr id="2" name="页脚占位符 1">
            <a:extLst>
              <a:ext uri="{FF2B5EF4-FFF2-40B4-BE49-F238E27FC236}">
                <a16:creationId xmlns:a16="http://schemas.microsoft.com/office/drawing/2014/main" id="{B6CA5B97-A10B-487F-B147-253830E4A2A0}"/>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4288055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237EE465-4923-47C4-896F-0882E8DD0061}" type="datetime1">
              <a:rPr lang="zh-CN" altLang="en-US" smtClean="0"/>
              <a:t>2022/11/23</a:t>
            </a:fld>
            <a:endParaRPr lang="zh-CN" altLang="en-US"/>
          </a:p>
        </p:txBody>
      </p:sp>
      <p:sp>
        <p:nvSpPr>
          <p:cNvPr id="6" name="Rectangle 5">
            <a:extLst>
              <a:ext uri="{FF2B5EF4-FFF2-40B4-BE49-F238E27FC236}">
                <a16:creationId xmlns:a16="http://schemas.microsoft.com/office/drawing/2014/main" id="{3E7BEC1B-88F1-4645-8BB3-A664AAD5D2AC}"/>
              </a:ext>
            </a:extLst>
          </p:cNvPr>
          <p:cNvSpPr>
            <a:spLocks noChangeArrowheads="1"/>
          </p:cNvSpPr>
          <p:nvPr/>
        </p:nvSpPr>
        <p:spPr bwMode="auto">
          <a:xfrm>
            <a:off x="263576" y="476672"/>
            <a:ext cx="6468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zh-CN" altLang="en-US" sz="2400" b="1" dirty="0">
                <a:latin typeface="微软雅黑" pitchFamily="34" charset="-122"/>
                <a:ea typeface="微软雅黑" pitchFamily="34" charset="-122"/>
              </a:rPr>
              <a:t>二、 常见排队模型的求解案例</a:t>
            </a:r>
          </a:p>
        </p:txBody>
      </p:sp>
      <p:sp>
        <p:nvSpPr>
          <p:cNvPr id="14" name="Rectangle 3">
            <a:extLst>
              <a:ext uri="{FF2B5EF4-FFF2-40B4-BE49-F238E27FC236}">
                <a16:creationId xmlns:a16="http://schemas.microsoft.com/office/drawing/2014/main" id="{8AB1C15E-334B-486B-A552-D76B87043A2B}"/>
              </a:ext>
            </a:extLst>
          </p:cNvPr>
          <p:cNvSpPr>
            <a:spLocks noChangeArrowheads="1"/>
          </p:cNvSpPr>
          <p:nvPr/>
        </p:nvSpPr>
        <p:spPr bwMode="auto">
          <a:xfrm>
            <a:off x="539552" y="1041843"/>
            <a:ext cx="828092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en-US" altLang="zh-CN" sz="2400" dirty="0">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例</a:t>
            </a:r>
            <a:r>
              <a:rPr lang="en-US" altLang="zh-CN" sz="2400" dirty="0">
                <a:solidFill>
                  <a:srgbClr val="FF0000"/>
                </a:solidFill>
                <a:latin typeface="微软雅黑" pitchFamily="34" charset="-122"/>
                <a:ea typeface="微软雅黑" pitchFamily="34" charset="-122"/>
              </a:rPr>
              <a:t>6-7</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例</a:t>
            </a:r>
            <a:r>
              <a:rPr lang="en-US" altLang="zh-CN" sz="2400" dirty="0">
                <a:latin typeface="微软雅黑" pitchFamily="34" charset="-122"/>
                <a:ea typeface="微软雅黑" pitchFamily="34" charset="-122"/>
              </a:rPr>
              <a:t>5-3</a:t>
            </a:r>
            <a:r>
              <a:rPr lang="zh-CN" altLang="en-US" sz="2400" dirty="0">
                <a:latin typeface="微软雅黑" pitchFamily="34" charset="-122"/>
                <a:ea typeface="微软雅黑" pitchFamily="34" charset="-122"/>
              </a:rPr>
              <a:t>续：多人维修机床问题。</a:t>
            </a:r>
          </a:p>
        </p:txBody>
      </p:sp>
      <p:sp>
        <p:nvSpPr>
          <p:cNvPr id="15" name="Rectangle 3">
            <a:extLst>
              <a:ext uri="{FF2B5EF4-FFF2-40B4-BE49-F238E27FC236}">
                <a16:creationId xmlns:a16="http://schemas.microsoft.com/office/drawing/2014/main" id="{23F713C7-B784-4B74-8CEF-097FED40F4FC}"/>
              </a:ext>
            </a:extLst>
          </p:cNvPr>
          <p:cNvSpPr>
            <a:spLocks noChangeArrowheads="1"/>
          </p:cNvSpPr>
          <p:nvPr/>
        </p:nvSpPr>
        <p:spPr bwMode="auto">
          <a:xfrm>
            <a:off x="539552" y="1723515"/>
            <a:ext cx="8280920" cy="257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200" dirty="0">
                <a:latin typeface="微软雅黑" pitchFamily="34" charset="-122"/>
                <a:ea typeface="微软雅黑" pitchFamily="34" charset="-122"/>
              </a:rPr>
              <a:t>&gt;&gt; c = 3;                   % </a:t>
            </a:r>
            <a:r>
              <a:rPr lang="zh-CN" altLang="en-US" sz="2200" dirty="0">
                <a:latin typeface="微软雅黑" pitchFamily="34" charset="-122"/>
                <a:ea typeface="微软雅黑" pitchFamily="34" charset="-122"/>
              </a:rPr>
              <a:t>服务台数目</a:t>
            </a:r>
          </a:p>
          <a:p>
            <a:pPr>
              <a:lnSpc>
                <a:spcPct val="150000"/>
              </a:lnSpc>
            </a:pPr>
            <a:r>
              <a:rPr lang="en-US" altLang="zh-CN" sz="2200" dirty="0">
                <a:latin typeface="微软雅黑" pitchFamily="34" charset="-122"/>
                <a:ea typeface="微软雅黑" pitchFamily="34" charset="-122"/>
              </a:rPr>
              <a:t>&gt;&gt; m = 20;               % </a:t>
            </a:r>
            <a:r>
              <a:rPr lang="zh-CN" altLang="en-US" sz="2200" dirty="0">
                <a:latin typeface="微软雅黑" pitchFamily="34" charset="-122"/>
                <a:ea typeface="微软雅黑" pitchFamily="34" charset="-122"/>
              </a:rPr>
              <a:t>顾客源数目</a:t>
            </a:r>
          </a:p>
          <a:p>
            <a:pPr>
              <a:lnSpc>
                <a:spcPct val="150000"/>
              </a:lnSpc>
            </a:pPr>
            <a:r>
              <a:rPr lang="en-US" altLang="zh-CN" sz="2200" dirty="0">
                <a:latin typeface="微软雅黑" pitchFamily="34" charset="-122"/>
                <a:ea typeface="微软雅黑" pitchFamily="34" charset="-122"/>
              </a:rPr>
              <a:t>&gt;&gt; lambda = 1/60;  % </a:t>
            </a:r>
            <a:r>
              <a:rPr lang="zh-CN" altLang="en-US" sz="2200" dirty="0">
                <a:latin typeface="微软雅黑" pitchFamily="34" charset="-122"/>
                <a:ea typeface="微软雅黑" pitchFamily="34" charset="-122"/>
              </a:rPr>
              <a:t>平均到达率</a:t>
            </a:r>
          </a:p>
          <a:p>
            <a:pPr>
              <a:lnSpc>
                <a:spcPct val="150000"/>
              </a:lnSpc>
            </a:pPr>
            <a:r>
              <a:rPr lang="en-US" altLang="zh-CN" sz="2200" dirty="0">
                <a:latin typeface="微软雅黑" pitchFamily="34" charset="-122"/>
                <a:ea typeface="微软雅黑" pitchFamily="34" charset="-122"/>
              </a:rPr>
              <a:t>&gt;&gt; mu = 1/6;           % </a:t>
            </a:r>
            <a:r>
              <a:rPr lang="zh-CN" altLang="en-US" sz="2200" dirty="0">
                <a:latin typeface="微软雅黑" pitchFamily="34" charset="-122"/>
                <a:ea typeface="微软雅黑" pitchFamily="34" charset="-122"/>
              </a:rPr>
              <a:t>平均服务率</a:t>
            </a:r>
          </a:p>
          <a:p>
            <a:pPr>
              <a:lnSpc>
                <a:spcPct val="150000"/>
              </a:lnSpc>
            </a:pPr>
            <a:r>
              <a:rPr lang="en-US" altLang="zh-CN" sz="2200" dirty="0">
                <a:latin typeface="微软雅黑" pitchFamily="34" charset="-122"/>
                <a:ea typeface="微软雅黑" pitchFamily="34" charset="-122"/>
              </a:rPr>
              <a:t>&gt;&gt; [</a:t>
            </a:r>
            <a:r>
              <a:rPr lang="en-US" altLang="zh-CN" sz="2200" dirty="0" err="1">
                <a:latin typeface="微软雅黑" pitchFamily="34" charset="-122"/>
                <a:ea typeface="微软雅黑" pitchFamily="34" charset="-122"/>
              </a:rPr>
              <a:t>Ls,Lq,Ws,Wq,P</a:t>
            </a:r>
            <a:r>
              <a:rPr lang="en-US" altLang="zh-CN" sz="2200" dirty="0">
                <a:latin typeface="微软雅黑" pitchFamily="34" charset="-122"/>
                <a:ea typeface="微软雅黑" pitchFamily="34" charset="-122"/>
              </a:rPr>
              <a:t>] = </a:t>
            </a:r>
            <a:r>
              <a:rPr lang="en-US" altLang="zh-CN" sz="2200" dirty="0" err="1">
                <a:latin typeface="微软雅黑" pitchFamily="34" charset="-122"/>
                <a:ea typeface="微软雅黑" pitchFamily="34" charset="-122"/>
              </a:rPr>
              <a:t>QueuingSystem</a:t>
            </a:r>
            <a:r>
              <a:rPr lang="en-US" altLang="zh-CN" sz="2200" dirty="0">
                <a:latin typeface="微软雅黑" pitchFamily="34" charset="-122"/>
                <a:ea typeface="微软雅黑" pitchFamily="34" charset="-122"/>
              </a:rPr>
              <a:t>(</a:t>
            </a:r>
            <a:r>
              <a:rPr lang="en-US" altLang="zh-CN" sz="2200" dirty="0" err="1">
                <a:latin typeface="微软雅黑" pitchFamily="34" charset="-122"/>
                <a:ea typeface="微软雅黑" pitchFamily="34" charset="-122"/>
              </a:rPr>
              <a:t>lambda,mu</a:t>
            </a:r>
            <a:r>
              <a:rPr lang="en-US" altLang="zh-CN" sz="2200" dirty="0">
                <a:latin typeface="微软雅黑" pitchFamily="34" charset="-122"/>
                <a:ea typeface="微软雅黑" pitchFamily="34" charset="-122"/>
              </a:rPr>
              <a:t>,[</a:t>
            </a:r>
            <a:r>
              <a:rPr lang="en-US" altLang="zh-CN" sz="2200" dirty="0" err="1">
                <a:latin typeface="微软雅黑" pitchFamily="34" charset="-122"/>
                <a:ea typeface="微软雅黑" pitchFamily="34" charset="-122"/>
              </a:rPr>
              <a:t>c,inf,m</a:t>
            </a:r>
            <a:r>
              <a:rPr lang="en-US" altLang="zh-CN" sz="2200" dirty="0">
                <a:latin typeface="微软雅黑" pitchFamily="34" charset="-122"/>
                <a:ea typeface="微软雅黑" pitchFamily="34" charset="-122"/>
              </a:rPr>
              <a:t>])</a:t>
            </a:r>
            <a:endParaRPr lang="zh-CN" altLang="en-US" sz="2200" dirty="0">
              <a:latin typeface="微软雅黑" pitchFamily="34" charset="-122"/>
              <a:ea typeface="微软雅黑" pitchFamily="34" charset="-122"/>
            </a:endParaRPr>
          </a:p>
        </p:txBody>
      </p:sp>
      <p:sp>
        <p:nvSpPr>
          <p:cNvPr id="2" name="页脚占位符 1">
            <a:extLst>
              <a:ext uri="{FF2B5EF4-FFF2-40B4-BE49-F238E27FC236}">
                <a16:creationId xmlns:a16="http://schemas.microsoft.com/office/drawing/2014/main" id="{5602A2E8-4F1B-4BF2-8080-8EDDB11F5CBE}"/>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7497756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Text Box 2"/>
          <p:cNvSpPr txBox="1">
            <a:spLocks noChangeArrowheads="1"/>
          </p:cNvSpPr>
          <p:nvPr/>
        </p:nvSpPr>
        <p:spPr bwMode="auto">
          <a:xfrm>
            <a:off x="360042" y="764704"/>
            <a:ext cx="76683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eaLnBrk="0" hangingPunct="0">
              <a:spcBef>
                <a:spcPct val="50000"/>
              </a:spcBef>
              <a:defRPr kumimoji="1" sz="4000">
                <a:solidFill>
                  <a:schemeClr val="tx1"/>
                </a:solidFill>
                <a:latin typeface="Times New Roman" pitchFamily="18" charset="0"/>
                <a:ea typeface="楷体_GB2312" pitchFamily="49" charset="-122"/>
              </a:defRPr>
            </a:lvl1pPr>
            <a:lvl2pPr marL="742950" indent="-285750" algn="ctr" eaLnBrk="0" hangingPunct="0">
              <a:spcBef>
                <a:spcPct val="50000"/>
              </a:spcBef>
              <a:defRPr kumimoji="1" sz="4000">
                <a:solidFill>
                  <a:schemeClr val="tx1"/>
                </a:solidFill>
                <a:latin typeface="Times New Roman" pitchFamily="18" charset="0"/>
                <a:ea typeface="楷体_GB2312" pitchFamily="49" charset="-122"/>
              </a:defRPr>
            </a:lvl2pPr>
            <a:lvl3pPr marL="1143000" indent="-228600" algn="ctr" eaLnBrk="0" hangingPunct="0">
              <a:spcBef>
                <a:spcPct val="50000"/>
              </a:spcBef>
              <a:defRPr kumimoji="1" sz="4000">
                <a:solidFill>
                  <a:schemeClr val="tx1"/>
                </a:solidFill>
                <a:latin typeface="Times New Roman" pitchFamily="18" charset="0"/>
                <a:ea typeface="楷体_GB2312" pitchFamily="49" charset="-122"/>
              </a:defRPr>
            </a:lvl3pPr>
            <a:lvl4pPr marL="1600200" indent="-228600" algn="ctr" eaLnBrk="0" hangingPunct="0">
              <a:spcBef>
                <a:spcPct val="50000"/>
              </a:spcBef>
              <a:defRPr kumimoji="1" sz="4000">
                <a:solidFill>
                  <a:schemeClr val="tx1"/>
                </a:solidFill>
                <a:latin typeface="Times New Roman" pitchFamily="18" charset="0"/>
                <a:ea typeface="楷体_GB2312" pitchFamily="49" charset="-122"/>
              </a:defRPr>
            </a:lvl4pPr>
            <a:lvl5pPr marL="2057400" indent="-228600" algn="ctr" eaLnBrk="0" hangingPunct="0">
              <a:spcBef>
                <a:spcPct val="50000"/>
              </a:spcBef>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第七节   排队模型的随机模拟</a:t>
            </a:r>
          </a:p>
        </p:txBody>
      </p:sp>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B19B5DF6-4B24-471A-B19F-82D45B8ED938}" type="datetime1">
              <a:rPr lang="zh-CN" altLang="en-US" smtClean="0"/>
              <a:t>2022/11/23</a:t>
            </a:fld>
            <a:endParaRPr lang="zh-CN" altLang="en-US"/>
          </a:p>
        </p:txBody>
      </p:sp>
      <p:sp>
        <p:nvSpPr>
          <p:cNvPr id="9" name="Rectangle 3">
            <a:extLst>
              <a:ext uri="{FF2B5EF4-FFF2-40B4-BE49-F238E27FC236}">
                <a16:creationId xmlns:a16="http://schemas.microsoft.com/office/drawing/2014/main" id="{B8DBF894-BEF5-40CF-B297-6A6D69DAC938}"/>
              </a:ext>
            </a:extLst>
          </p:cNvPr>
          <p:cNvSpPr>
            <a:spLocks noChangeArrowheads="1"/>
          </p:cNvSpPr>
          <p:nvPr/>
        </p:nvSpPr>
        <p:spPr bwMode="auto">
          <a:xfrm>
            <a:off x="683569" y="1412776"/>
            <a:ext cx="7992887" cy="210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latin typeface="微软雅黑" pitchFamily="34" charset="-122"/>
                <a:ea typeface="微软雅黑" pitchFamily="34" charset="-122"/>
              </a:rPr>
              <a:t>在实际应用中，当顾客流不是泊松流，或者服务时间不服从负指数分布时，排队模型的求解将变得异常困难，此时可用蒙特卡洛（</a:t>
            </a:r>
            <a:r>
              <a:rPr lang="en-US" altLang="zh-CN" sz="2400" dirty="0">
                <a:latin typeface="微软雅黑" pitchFamily="34" charset="-122"/>
                <a:ea typeface="微软雅黑" pitchFamily="34" charset="-122"/>
              </a:rPr>
              <a:t>Monte Carlo</a:t>
            </a:r>
            <a:r>
              <a:rPr lang="zh-CN" altLang="en-US" sz="2400" dirty="0">
                <a:latin typeface="微软雅黑" pitchFamily="34" charset="-122"/>
                <a:ea typeface="微软雅黑" pitchFamily="34" charset="-122"/>
              </a:rPr>
              <a:t>）随机模拟方法求出排队模型的近似解</a:t>
            </a:r>
          </a:p>
        </p:txBody>
      </p:sp>
      <p:grpSp>
        <p:nvGrpSpPr>
          <p:cNvPr id="2" name="组合 1">
            <a:extLst>
              <a:ext uri="{FF2B5EF4-FFF2-40B4-BE49-F238E27FC236}">
                <a16:creationId xmlns:a16="http://schemas.microsoft.com/office/drawing/2014/main" id="{A49B166F-848E-4FA2-A265-F1BF961D8242}"/>
              </a:ext>
            </a:extLst>
          </p:cNvPr>
          <p:cNvGrpSpPr/>
          <p:nvPr/>
        </p:nvGrpSpPr>
        <p:grpSpPr>
          <a:xfrm>
            <a:off x="683568" y="3634222"/>
            <a:ext cx="8064895" cy="2243050"/>
            <a:chOff x="683568" y="3528529"/>
            <a:chExt cx="8064895" cy="2243050"/>
          </a:xfrm>
        </p:grpSpPr>
        <p:sp>
          <p:nvSpPr>
            <p:cNvPr id="14" name="Rectangle 3">
              <a:extLst>
                <a:ext uri="{FF2B5EF4-FFF2-40B4-BE49-F238E27FC236}">
                  <a16:creationId xmlns:a16="http://schemas.microsoft.com/office/drawing/2014/main" id="{FAECC10B-4B6D-4CEB-92A1-47B07EC6A75C}"/>
                </a:ext>
              </a:extLst>
            </p:cNvPr>
            <p:cNvSpPr>
              <a:spLocks noChangeArrowheads="1"/>
            </p:cNvSpPr>
            <p:nvPr/>
          </p:nvSpPr>
          <p:spPr bwMode="auto">
            <a:xfrm>
              <a:off x="683568" y="3528529"/>
              <a:ext cx="8064895" cy="22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例</a:t>
              </a:r>
              <a:r>
                <a:rPr lang="en-US" altLang="zh-CN" sz="2400" dirty="0">
                  <a:solidFill>
                    <a:srgbClr val="FF0000"/>
                  </a:solidFill>
                  <a:latin typeface="微软雅黑" pitchFamily="34" charset="-122"/>
                  <a:ea typeface="微软雅黑" pitchFamily="34" charset="-122"/>
                </a:rPr>
                <a:t>7-1</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考虑一个单服务台排队模型            。顾客到达服从泊松分布，顾客到达率 </a:t>
              </a:r>
              <a:r>
                <a:rPr lang="el-GR" altLang="zh-CN" sz="2400" dirty="0">
                  <a:latin typeface="微软雅黑" pitchFamily="34" charset="-122"/>
                  <a:ea typeface="微软雅黑" pitchFamily="34" charset="-122"/>
                </a:rPr>
                <a:t>λ</a:t>
              </a:r>
              <a:r>
                <a:rPr lang="en-US" altLang="zh-CN" sz="2400" dirty="0">
                  <a:latin typeface="微软雅黑" pitchFamily="34" charset="-122"/>
                  <a:ea typeface="微软雅黑" pitchFamily="34" charset="-122"/>
                </a:rPr>
                <a:t>=1/6</a:t>
              </a:r>
              <a:r>
                <a:rPr lang="zh-CN" altLang="en-US" sz="2400" dirty="0">
                  <a:latin typeface="微软雅黑" pitchFamily="34" charset="-122"/>
                  <a:ea typeface="微软雅黑" pitchFamily="34" charset="-122"/>
                </a:rPr>
                <a:t>（人</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分钟），服务时间 </a:t>
              </a:r>
              <a:r>
                <a:rPr lang="el-GR" altLang="zh-CN" sz="2400" dirty="0">
                  <a:latin typeface="微软雅黑" pitchFamily="34" charset="-122"/>
                  <a:ea typeface="微软雅黑" pitchFamily="34" charset="-122"/>
                </a:rPr>
                <a:t>τ</a:t>
              </a:r>
              <a:r>
                <a:rPr lang="zh-CN" altLang="en-US" sz="2400" dirty="0">
                  <a:latin typeface="微软雅黑" pitchFamily="34" charset="-122"/>
                  <a:ea typeface="微软雅黑" pitchFamily="34" charset="-122"/>
                </a:rPr>
                <a:t>（单位：分钟）服从 </a:t>
              </a:r>
              <a:r>
                <a:rPr lang="en-US" altLang="zh-CN" sz="2400" dirty="0">
                  <a:latin typeface="微软雅黑" pitchFamily="34" charset="-122"/>
                  <a:ea typeface="微软雅黑" pitchFamily="34" charset="-122"/>
                </a:rPr>
                <a:t>[3, 6] </a:t>
              </a:r>
              <a:r>
                <a:rPr lang="zh-CN" altLang="en-US" sz="2400" dirty="0">
                  <a:latin typeface="微软雅黑" pitchFamily="34" charset="-122"/>
                  <a:ea typeface="微软雅黑" pitchFamily="34" charset="-122"/>
                </a:rPr>
                <a:t>上的均匀分布。试求该排队系统的主要运行指标。</a:t>
              </a:r>
            </a:p>
          </p:txBody>
        </p:sp>
        <p:graphicFrame>
          <p:nvGraphicFramePr>
            <p:cNvPr id="26" name="对象 25">
              <a:extLst>
                <a:ext uri="{FF2B5EF4-FFF2-40B4-BE49-F238E27FC236}">
                  <a16:creationId xmlns:a16="http://schemas.microsoft.com/office/drawing/2014/main" id="{EF765BB9-A38D-4B1A-B3A9-C2DEF8FD05C3}"/>
                </a:ext>
              </a:extLst>
            </p:cNvPr>
            <p:cNvGraphicFramePr>
              <a:graphicFrameLocks noChangeAspect="1"/>
            </p:cNvGraphicFramePr>
            <p:nvPr>
              <p:extLst>
                <p:ext uri="{D42A27DB-BD31-4B8C-83A1-F6EECF244321}">
                  <p14:modId xmlns:p14="http://schemas.microsoft.com/office/powerpoint/2010/main" val="2946324436"/>
                </p:ext>
              </p:extLst>
            </p:nvPr>
          </p:nvGraphicFramePr>
          <p:xfrm>
            <a:off x="5868144" y="3725863"/>
            <a:ext cx="1019175" cy="323850"/>
          </p:xfrm>
          <a:graphic>
            <a:graphicData uri="http://schemas.openxmlformats.org/presentationml/2006/ole">
              <mc:AlternateContent xmlns:mc="http://schemas.openxmlformats.org/markup-compatibility/2006">
                <mc:Choice xmlns:v="urn:schemas-microsoft-com:vml" Requires="v">
                  <p:oleObj name="Equation" r:id="rId2" imgW="558720" imgH="177480" progId="Equation.DSMT4">
                    <p:embed/>
                  </p:oleObj>
                </mc:Choice>
                <mc:Fallback>
                  <p:oleObj name="Equation" r:id="rId2" imgW="558720" imgH="177480" progId="Equation.DSMT4">
                    <p:embed/>
                    <p:pic>
                      <p:nvPicPr>
                        <p:cNvPr id="26" name="对象 25">
                          <a:extLst>
                            <a:ext uri="{FF2B5EF4-FFF2-40B4-BE49-F238E27FC236}">
                              <a16:creationId xmlns:a16="http://schemas.microsoft.com/office/drawing/2014/main" id="{EF765BB9-A38D-4B1A-B3A9-C2DEF8FD05C3}"/>
                            </a:ext>
                          </a:extLst>
                        </p:cNvPr>
                        <p:cNvPicPr>
                          <a:picLocks noChangeAspect="1" noChangeArrowheads="1"/>
                        </p:cNvPicPr>
                        <p:nvPr/>
                      </p:nvPicPr>
                      <p:blipFill>
                        <a:blip r:embed="rId3"/>
                        <a:srcRect/>
                        <a:stretch>
                          <a:fillRect/>
                        </a:stretch>
                      </p:blipFill>
                      <p:spPr bwMode="auto">
                        <a:xfrm>
                          <a:off x="5868144" y="3725863"/>
                          <a:ext cx="1019175" cy="323850"/>
                        </a:xfrm>
                        <a:prstGeom prst="rect">
                          <a:avLst/>
                        </a:prstGeom>
                        <a:noFill/>
                      </p:spPr>
                    </p:pic>
                  </p:oleObj>
                </mc:Fallback>
              </mc:AlternateContent>
            </a:graphicData>
          </a:graphic>
        </p:graphicFrame>
      </p:grpSp>
      <p:sp>
        <p:nvSpPr>
          <p:cNvPr id="3" name="页脚占位符 2">
            <a:extLst>
              <a:ext uri="{FF2B5EF4-FFF2-40B4-BE49-F238E27FC236}">
                <a16:creationId xmlns:a16="http://schemas.microsoft.com/office/drawing/2014/main" id="{DC5DC373-A077-48DC-976A-36F675DD692C}"/>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42745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A5DE2031-F538-494D-BA71-7EDCA11E6353}"/>
              </a:ext>
            </a:extLst>
          </p:cNvPr>
          <p:cNvSpPr>
            <a:spLocks noChangeArrowheads="1"/>
          </p:cNvSpPr>
          <p:nvPr/>
        </p:nvSpPr>
        <p:spPr bwMode="auto">
          <a:xfrm>
            <a:off x="683568" y="1167425"/>
            <a:ext cx="7920879" cy="4459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zh-CN" altLang="en-US" sz="2400" dirty="0">
                <a:latin typeface="微软雅黑" pitchFamily="34" charset="-122"/>
                <a:ea typeface="微软雅黑" pitchFamily="34" charset="-122"/>
              </a:rPr>
              <a:t>排队规则是指顾客到达后的排队方式和等待规则，通常包括以下三种：</a:t>
            </a:r>
          </a:p>
          <a:p>
            <a:pPr marL="342900" indent="-342900">
              <a:lnSpc>
                <a:spcPct val="150000"/>
              </a:lnSpc>
              <a:buClr>
                <a:srgbClr val="0000FF"/>
              </a:buClr>
              <a:buFont typeface="Wingdings" panose="05000000000000000000" pitchFamily="2" charset="2"/>
              <a:buChar char="Ø"/>
            </a:pPr>
            <a:r>
              <a:rPr lang="zh-CN" altLang="en-US" sz="2400" dirty="0">
                <a:solidFill>
                  <a:srgbClr val="0000FF"/>
                </a:solidFill>
                <a:latin typeface="微软雅黑" pitchFamily="34" charset="-122"/>
                <a:ea typeface="微软雅黑" pitchFamily="34" charset="-122"/>
              </a:rPr>
              <a:t>即时制（或损失制）</a:t>
            </a:r>
            <a:r>
              <a:rPr lang="zh-CN" altLang="en-US" sz="2400" dirty="0">
                <a:latin typeface="微软雅黑" pitchFamily="34" charset="-122"/>
                <a:ea typeface="微软雅黑" pitchFamily="34" charset="-122"/>
              </a:rPr>
              <a:t>。当顾客到达时，若没有空的服务台，则顾客不等待便随即离去。</a:t>
            </a:r>
          </a:p>
          <a:p>
            <a:pPr marL="342900" indent="-342900">
              <a:lnSpc>
                <a:spcPct val="150000"/>
              </a:lnSpc>
              <a:buClr>
                <a:srgbClr val="0000FF"/>
              </a:buClr>
              <a:buFont typeface="Wingdings" panose="05000000000000000000" pitchFamily="2" charset="2"/>
              <a:buChar char="Ø"/>
            </a:pPr>
            <a:r>
              <a:rPr lang="zh-CN" altLang="en-US" sz="2400" dirty="0">
                <a:solidFill>
                  <a:srgbClr val="0000FF"/>
                </a:solidFill>
                <a:latin typeface="微软雅黑" pitchFamily="34" charset="-122"/>
                <a:ea typeface="微软雅黑" pitchFamily="34" charset="-122"/>
              </a:rPr>
              <a:t>等待制。</a:t>
            </a:r>
            <a:r>
              <a:rPr lang="zh-CN" altLang="en-US" sz="2400" dirty="0">
                <a:latin typeface="微软雅黑" pitchFamily="34" charset="-122"/>
                <a:ea typeface="微软雅黑" pitchFamily="34" charset="-122"/>
              </a:rPr>
              <a:t>当顾客到达时，若没有空的服务台，顾客便排队等待服务。</a:t>
            </a:r>
          </a:p>
          <a:p>
            <a:pPr marL="342900" indent="-342900">
              <a:lnSpc>
                <a:spcPct val="150000"/>
              </a:lnSpc>
              <a:buClr>
                <a:srgbClr val="0000FF"/>
              </a:buClr>
              <a:buFont typeface="Wingdings" panose="05000000000000000000" pitchFamily="2" charset="2"/>
              <a:buChar char="Ø"/>
            </a:pPr>
            <a:r>
              <a:rPr lang="zh-CN" altLang="en-US" sz="2400" dirty="0">
                <a:solidFill>
                  <a:srgbClr val="0000FF"/>
                </a:solidFill>
                <a:latin typeface="微软雅黑" pitchFamily="34" charset="-122"/>
                <a:ea typeface="微软雅黑" pitchFamily="34" charset="-122"/>
              </a:rPr>
              <a:t>混合制。</a:t>
            </a:r>
            <a:r>
              <a:rPr lang="zh-CN" altLang="en-US" sz="2400" dirty="0">
                <a:latin typeface="微软雅黑" pitchFamily="34" charset="-122"/>
                <a:ea typeface="微软雅黑" pitchFamily="34" charset="-122"/>
              </a:rPr>
              <a:t>即时制与等待制的混合，由于系统容量有限，当等待的顾客太多时，后来的顾客就自动离去。</a:t>
            </a:r>
          </a:p>
        </p:txBody>
      </p:sp>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C86B1331-FD2E-4F75-9124-810B889AE011}" type="datetime1">
              <a:rPr lang="zh-CN" altLang="en-US" smtClean="0"/>
              <a:t>2022/11/23</a:t>
            </a:fld>
            <a:endParaRPr lang="zh-CN" altLang="en-US"/>
          </a:p>
        </p:txBody>
      </p:sp>
      <p:sp>
        <p:nvSpPr>
          <p:cNvPr id="9" name="Rectangle 6">
            <a:extLst>
              <a:ext uri="{FF2B5EF4-FFF2-40B4-BE49-F238E27FC236}">
                <a16:creationId xmlns:a16="http://schemas.microsoft.com/office/drawing/2014/main" id="{4DAF9ECF-215D-4F86-B004-148D6C271CE5}"/>
              </a:ext>
            </a:extLst>
          </p:cNvPr>
          <p:cNvSpPr>
            <a:spLocks noChangeArrowheads="1"/>
          </p:cNvSpPr>
          <p:nvPr/>
        </p:nvSpPr>
        <p:spPr bwMode="auto">
          <a:xfrm>
            <a:off x="357158" y="476672"/>
            <a:ext cx="62865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en-US" sz="2400" dirty="0">
                <a:solidFill>
                  <a:srgbClr val="FF0000"/>
                </a:solidFill>
                <a:latin typeface="微软雅黑" pitchFamily="34" charset="-122"/>
                <a:ea typeface="微软雅黑" pitchFamily="34" charset="-122"/>
              </a:rPr>
              <a:t>2. </a:t>
            </a:r>
            <a:r>
              <a:rPr lang="zh-CN" altLang="en-US" sz="2400" dirty="0">
                <a:solidFill>
                  <a:srgbClr val="FF0000"/>
                </a:solidFill>
                <a:latin typeface="微软雅黑" pitchFamily="34" charset="-122"/>
                <a:ea typeface="微软雅黑" pitchFamily="34" charset="-122"/>
              </a:rPr>
              <a:t>排队规则</a:t>
            </a:r>
            <a:endParaRPr lang="en-US" altLang="en-US" sz="2400" dirty="0">
              <a:solidFill>
                <a:srgbClr val="FF0000"/>
              </a:solidFill>
              <a:latin typeface="微软雅黑" pitchFamily="34" charset="-122"/>
              <a:ea typeface="微软雅黑" pitchFamily="34" charset="-122"/>
            </a:endParaRPr>
          </a:p>
        </p:txBody>
      </p:sp>
      <p:sp>
        <p:nvSpPr>
          <p:cNvPr id="2" name="页脚占位符 1">
            <a:extLst>
              <a:ext uri="{FF2B5EF4-FFF2-40B4-BE49-F238E27FC236}">
                <a16:creationId xmlns:a16="http://schemas.microsoft.com/office/drawing/2014/main" id="{82507D42-C957-4F93-9733-3D11E1DF109C}"/>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1241694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748DD0A9-EBF1-4E92-AE3F-964EF3B888BD}" type="datetime1">
              <a:rPr lang="zh-CN" altLang="en-US" smtClean="0"/>
              <a:t>2022/11/23</a:t>
            </a:fld>
            <a:endParaRPr lang="zh-CN" altLang="en-US"/>
          </a:p>
        </p:txBody>
      </p:sp>
      <p:sp>
        <p:nvSpPr>
          <p:cNvPr id="10" name="Rectangle 5">
            <a:extLst>
              <a:ext uri="{FF2B5EF4-FFF2-40B4-BE49-F238E27FC236}">
                <a16:creationId xmlns:a16="http://schemas.microsoft.com/office/drawing/2014/main" id="{959742AD-B2B3-49BC-B669-2A718644FCFA}"/>
              </a:ext>
            </a:extLst>
          </p:cNvPr>
          <p:cNvSpPr>
            <a:spLocks noChangeArrowheads="1"/>
          </p:cNvSpPr>
          <p:nvPr/>
        </p:nvSpPr>
        <p:spPr bwMode="auto">
          <a:xfrm>
            <a:off x="263576" y="476672"/>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一、随机模拟的原理</a:t>
            </a:r>
          </a:p>
        </p:txBody>
      </p:sp>
      <p:grpSp>
        <p:nvGrpSpPr>
          <p:cNvPr id="2" name="组合 1">
            <a:extLst>
              <a:ext uri="{FF2B5EF4-FFF2-40B4-BE49-F238E27FC236}">
                <a16:creationId xmlns:a16="http://schemas.microsoft.com/office/drawing/2014/main" id="{C7543BE4-C5B2-4F68-9354-1A66BEA0330F}"/>
              </a:ext>
            </a:extLst>
          </p:cNvPr>
          <p:cNvGrpSpPr/>
          <p:nvPr/>
        </p:nvGrpSpPr>
        <p:grpSpPr>
          <a:xfrm>
            <a:off x="683568" y="975735"/>
            <a:ext cx="7848872" cy="3351046"/>
            <a:chOff x="683568" y="975735"/>
            <a:chExt cx="7848872" cy="3351046"/>
          </a:xfrm>
        </p:grpSpPr>
        <p:sp>
          <p:nvSpPr>
            <p:cNvPr id="55" name="Rectangle 3">
              <a:extLst>
                <a:ext uri="{FF2B5EF4-FFF2-40B4-BE49-F238E27FC236}">
                  <a16:creationId xmlns:a16="http://schemas.microsoft.com/office/drawing/2014/main" id="{E67DE4F7-766F-4F51-BF30-C7D3A9C4D02E}"/>
                </a:ext>
              </a:extLst>
            </p:cNvPr>
            <p:cNvSpPr>
              <a:spLocks noChangeArrowheads="1"/>
            </p:cNvSpPr>
            <p:nvPr/>
          </p:nvSpPr>
          <p:spPr bwMode="auto">
            <a:xfrm>
              <a:off x="683568" y="975735"/>
              <a:ext cx="7848872" cy="335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zh-CN" altLang="en-US" sz="2400" dirty="0">
                  <a:latin typeface="微软雅黑" pitchFamily="34" charset="-122"/>
                  <a:ea typeface="微软雅黑" pitchFamily="34" charset="-122"/>
                </a:rPr>
                <a:t>假设顾客相继到达的间隔时间            ，服务时间           ，用计算机生成大量服从       分布的随机数，来模拟顾客到达的时间间隔，再用计算机生成相同数量的服从       分布的随机数，来模拟顾客接受服务的时长，然后根据这些随机数计算排队系统的运行指标的近似值，经过多次模拟，可以得到较为精确的结果</a:t>
              </a:r>
              <a:endParaRPr lang="zh-CN" altLang="en-US" sz="2400" b="1" dirty="0">
                <a:solidFill>
                  <a:srgbClr val="0000FF"/>
                </a:solidFill>
                <a:latin typeface="微软雅黑" pitchFamily="34" charset="-122"/>
                <a:ea typeface="微软雅黑" pitchFamily="34" charset="-122"/>
              </a:endParaRPr>
            </a:p>
          </p:txBody>
        </p:sp>
        <p:graphicFrame>
          <p:nvGraphicFramePr>
            <p:cNvPr id="15" name="对象 14">
              <a:extLst>
                <a:ext uri="{FF2B5EF4-FFF2-40B4-BE49-F238E27FC236}">
                  <a16:creationId xmlns:a16="http://schemas.microsoft.com/office/drawing/2014/main" id="{03D1CC61-BC16-4C49-B43E-0967E1C59C6F}"/>
                </a:ext>
              </a:extLst>
            </p:cNvPr>
            <p:cNvGraphicFramePr>
              <a:graphicFrameLocks noChangeAspect="1"/>
            </p:cNvGraphicFramePr>
            <p:nvPr>
              <p:extLst>
                <p:ext uri="{D42A27DB-BD31-4B8C-83A1-F6EECF244321}">
                  <p14:modId xmlns:p14="http://schemas.microsoft.com/office/powerpoint/2010/main" val="22612232"/>
                </p:ext>
              </p:extLst>
            </p:nvPr>
          </p:nvGraphicFramePr>
          <p:xfrm>
            <a:off x="7164288" y="2224162"/>
            <a:ext cx="627063" cy="412750"/>
          </p:xfrm>
          <a:graphic>
            <a:graphicData uri="http://schemas.openxmlformats.org/presentationml/2006/ole">
              <mc:AlternateContent xmlns:mc="http://schemas.openxmlformats.org/markup-compatibility/2006">
                <mc:Choice xmlns:v="urn:schemas-microsoft-com:vml" Requires="v">
                  <p:oleObj name="Equation" r:id="rId2" imgW="342720" imgH="228600" progId="Equation.DSMT4">
                    <p:embed/>
                  </p:oleObj>
                </mc:Choice>
                <mc:Fallback>
                  <p:oleObj name="Equation" r:id="rId2" imgW="342720" imgH="228600" progId="Equation.DSMT4">
                    <p:embed/>
                    <p:pic>
                      <p:nvPicPr>
                        <p:cNvPr id="14" name="对象 13">
                          <a:extLst>
                            <a:ext uri="{FF2B5EF4-FFF2-40B4-BE49-F238E27FC236}">
                              <a16:creationId xmlns:a16="http://schemas.microsoft.com/office/drawing/2014/main" id="{E96CE925-4F60-4381-AD0C-61969E53B1FB}"/>
                            </a:ext>
                          </a:extLst>
                        </p:cNvPr>
                        <p:cNvPicPr>
                          <a:picLocks noChangeAspect="1" noChangeArrowheads="1"/>
                        </p:cNvPicPr>
                        <p:nvPr/>
                      </p:nvPicPr>
                      <p:blipFill>
                        <a:blip r:embed="rId3"/>
                        <a:srcRect/>
                        <a:stretch>
                          <a:fillRect/>
                        </a:stretch>
                      </p:blipFill>
                      <p:spPr bwMode="auto">
                        <a:xfrm>
                          <a:off x="7164288" y="2224162"/>
                          <a:ext cx="627063" cy="412750"/>
                        </a:xfrm>
                        <a:prstGeom prst="rect">
                          <a:avLst/>
                        </a:prstGeom>
                        <a:noFill/>
                      </p:spPr>
                    </p:pic>
                  </p:oleObj>
                </mc:Fallback>
              </mc:AlternateContent>
            </a:graphicData>
          </a:graphic>
        </p:graphicFrame>
        <p:graphicFrame>
          <p:nvGraphicFramePr>
            <p:cNvPr id="16" name="对象 15">
              <a:extLst>
                <a:ext uri="{FF2B5EF4-FFF2-40B4-BE49-F238E27FC236}">
                  <a16:creationId xmlns:a16="http://schemas.microsoft.com/office/drawing/2014/main" id="{F99EDC36-AD46-4575-8BB4-1274C7A5B823}"/>
                </a:ext>
              </a:extLst>
            </p:cNvPr>
            <p:cNvGraphicFramePr>
              <a:graphicFrameLocks noChangeAspect="1"/>
            </p:cNvGraphicFramePr>
            <p:nvPr>
              <p:extLst>
                <p:ext uri="{D42A27DB-BD31-4B8C-83A1-F6EECF244321}">
                  <p14:modId xmlns:p14="http://schemas.microsoft.com/office/powerpoint/2010/main" val="2582365627"/>
                </p:ext>
              </p:extLst>
            </p:nvPr>
          </p:nvGraphicFramePr>
          <p:xfrm>
            <a:off x="3824734" y="1674304"/>
            <a:ext cx="603250" cy="412750"/>
          </p:xfrm>
          <a:graphic>
            <a:graphicData uri="http://schemas.openxmlformats.org/presentationml/2006/ole">
              <mc:AlternateContent xmlns:mc="http://schemas.openxmlformats.org/markup-compatibility/2006">
                <mc:Choice xmlns:v="urn:schemas-microsoft-com:vml" Requires="v">
                  <p:oleObj name="Equation" r:id="rId4" imgW="330120" imgH="228600" progId="Equation.DSMT4">
                    <p:embed/>
                  </p:oleObj>
                </mc:Choice>
                <mc:Fallback>
                  <p:oleObj name="Equation" r:id="rId4" imgW="330120" imgH="228600" progId="Equation.DSMT4">
                    <p:embed/>
                    <p:pic>
                      <p:nvPicPr>
                        <p:cNvPr id="15" name="对象 14">
                          <a:extLst>
                            <a:ext uri="{FF2B5EF4-FFF2-40B4-BE49-F238E27FC236}">
                              <a16:creationId xmlns:a16="http://schemas.microsoft.com/office/drawing/2014/main" id="{03D1CC61-BC16-4C49-B43E-0967E1C59C6F}"/>
                            </a:ext>
                          </a:extLst>
                        </p:cNvPr>
                        <p:cNvPicPr>
                          <a:picLocks noChangeAspect="1" noChangeArrowheads="1"/>
                        </p:cNvPicPr>
                        <p:nvPr/>
                      </p:nvPicPr>
                      <p:blipFill>
                        <a:blip r:embed="rId5"/>
                        <a:srcRect/>
                        <a:stretch>
                          <a:fillRect/>
                        </a:stretch>
                      </p:blipFill>
                      <p:spPr bwMode="auto">
                        <a:xfrm>
                          <a:off x="3824734" y="1674304"/>
                          <a:ext cx="603250" cy="412750"/>
                        </a:xfrm>
                        <a:prstGeom prst="rect">
                          <a:avLst/>
                        </a:prstGeom>
                        <a:noFill/>
                      </p:spPr>
                    </p:pic>
                  </p:oleObj>
                </mc:Fallback>
              </mc:AlternateContent>
            </a:graphicData>
          </a:graphic>
        </p:graphicFrame>
        <p:graphicFrame>
          <p:nvGraphicFramePr>
            <p:cNvPr id="17" name="对象 16">
              <a:extLst>
                <a:ext uri="{FF2B5EF4-FFF2-40B4-BE49-F238E27FC236}">
                  <a16:creationId xmlns:a16="http://schemas.microsoft.com/office/drawing/2014/main" id="{326A8A76-920C-45B5-8F8E-DDB7D0C81DC8}"/>
                </a:ext>
              </a:extLst>
            </p:cNvPr>
            <p:cNvGraphicFramePr>
              <a:graphicFrameLocks noChangeAspect="1"/>
            </p:cNvGraphicFramePr>
            <p:nvPr>
              <p:extLst>
                <p:ext uri="{D42A27DB-BD31-4B8C-83A1-F6EECF244321}">
                  <p14:modId xmlns:p14="http://schemas.microsoft.com/office/powerpoint/2010/main" val="1355491790"/>
                </p:ext>
              </p:extLst>
            </p:nvPr>
          </p:nvGraphicFramePr>
          <p:xfrm>
            <a:off x="7380312" y="1139958"/>
            <a:ext cx="1046163" cy="414337"/>
          </p:xfrm>
          <a:graphic>
            <a:graphicData uri="http://schemas.openxmlformats.org/presentationml/2006/ole">
              <mc:AlternateContent xmlns:mc="http://schemas.openxmlformats.org/markup-compatibility/2006">
                <mc:Choice xmlns:v="urn:schemas-microsoft-com:vml" Requires="v">
                  <p:oleObj name="Equation" r:id="rId6" imgW="571320" imgH="228600" progId="Equation.DSMT4">
                    <p:embed/>
                  </p:oleObj>
                </mc:Choice>
                <mc:Fallback>
                  <p:oleObj name="Equation" r:id="rId6" imgW="571320" imgH="228600" progId="Equation.DSMT4">
                    <p:embed/>
                    <p:pic>
                      <p:nvPicPr>
                        <p:cNvPr id="15" name="对象 14">
                          <a:extLst>
                            <a:ext uri="{FF2B5EF4-FFF2-40B4-BE49-F238E27FC236}">
                              <a16:creationId xmlns:a16="http://schemas.microsoft.com/office/drawing/2014/main" id="{03D1CC61-BC16-4C49-B43E-0967E1C59C6F}"/>
                            </a:ext>
                          </a:extLst>
                        </p:cNvPr>
                        <p:cNvPicPr>
                          <a:picLocks noChangeAspect="1" noChangeArrowheads="1"/>
                        </p:cNvPicPr>
                        <p:nvPr/>
                      </p:nvPicPr>
                      <p:blipFill>
                        <a:blip r:embed="rId7"/>
                        <a:srcRect/>
                        <a:stretch>
                          <a:fillRect/>
                        </a:stretch>
                      </p:blipFill>
                      <p:spPr bwMode="auto">
                        <a:xfrm>
                          <a:off x="7380312" y="1139958"/>
                          <a:ext cx="1046163" cy="414337"/>
                        </a:xfrm>
                        <a:prstGeom prst="rect">
                          <a:avLst/>
                        </a:prstGeom>
                        <a:noFill/>
                      </p:spPr>
                    </p:pic>
                  </p:oleObj>
                </mc:Fallback>
              </mc:AlternateContent>
            </a:graphicData>
          </a:graphic>
        </p:graphicFrame>
        <p:graphicFrame>
          <p:nvGraphicFramePr>
            <p:cNvPr id="18" name="对象 17">
              <a:extLst>
                <a:ext uri="{FF2B5EF4-FFF2-40B4-BE49-F238E27FC236}">
                  <a16:creationId xmlns:a16="http://schemas.microsoft.com/office/drawing/2014/main" id="{5548017A-054A-47AF-8AB1-EF2089EDCB08}"/>
                </a:ext>
              </a:extLst>
            </p:cNvPr>
            <p:cNvGraphicFramePr>
              <a:graphicFrameLocks noChangeAspect="1"/>
            </p:cNvGraphicFramePr>
            <p:nvPr>
              <p:extLst>
                <p:ext uri="{D42A27DB-BD31-4B8C-83A1-F6EECF244321}">
                  <p14:modId xmlns:p14="http://schemas.microsoft.com/office/powerpoint/2010/main" val="4100343989"/>
                </p:ext>
              </p:extLst>
            </p:nvPr>
          </p:nvGraphicFramePr>
          <p:xfrm>
            <a:off x="4788024" y="1141545"/>
            <a:ext cx="1068387" cy="412750"/>
          </p:xfrm>
          <a:graphic>
            <a:graphicData uri="http://schemas.openxmlformats.org/presentationml/2006/ole">
              <mc:AlternateContent xmlns:mc="http://schemas.openxmlformats.org/markup-compatibility/2006">
                <mc:Choice xmlns:v="urn:schemas-microsoft-com:vml" Requires="v">
                  <p:oleObj name="Equation" r:id="rId8" imgW="583920" imgH="228600" progId="Equation.DSMT4">
                    <p:embed/>
                  </p:oleObj>
                </mc:Choice>
                <mc:Fallback>
                  <p:oleObj name="Equation" r:id="rId8" imgW="583920" imgH="228600" progId="Equation.DSMT4">
                    <p:embed/>
                    <p:pic>
                      <p:nvPicPr>
                        <p:cNvPr id="15" name="对象 14">
                          <a:extLst>
                            <a:ext uri="{FF2B5EF4-FFF2-40B4-BE49-F238E27FC236}">
                              <a16:creationId xmlns:a16="http://schemas.microsoft.com/office/drawing/2014/main" id="{03D1CC61-BC16-4C49-B43E-0967E1C59C6F}"/>
                            </a:ext>
                          </a:extLst>
                        </p:cNvPr>
                        <p:cNvPicPr>
                          <a:picLocks noChangeAspect="1" noChangeArrowheads="1"/>
                        </p:cNvPicPr>
                        <p:nvPr/>
                      </p:nvPicPr>
                      <p:blipFill>
                        <a:blip r:embed="rId9"/>
                        <a:srcRect/>
                        <a:stretch>
                          <a:fillRect/>
                        </a:stretch>
                      </p:blipFill>
                      <p:spPr bwMode="auto">
                        <a:xfrm>
                          <a:off x="4788024" y="1141545"/>
                          <a:ext cx="1068387" cy="412750"/>
                        </a:xfrm>
                        <a:prstGeom prst="rect">
                          <a:avLst/>
                        </a:prstGeom>
                        <a:noFill/>
                      </p:spPr>
                    </p:pic>
                  </p:oleObj>
                </mc:Fallback>
              </mc:AlternateContent>
            </a:graphicData>
          </a:graphic>
        </p:graphicFrame>
      </p:grpSp>
      <p:sp>
        <p:nvSpPr>
          <p:cNvPr id="3" name="页脚占位符 2">
            <a:extLst>
              <a:ext uri="{FF2B5EF4-FFF2-40B4-BE49-F238E27FC236}">
                <a16:creationId xmlns:a16="http://schemas.microsoft.com/office/drawing/2014/main" id="{B9108664-EACF-4AB4-B476-1BA30CFC6056}"/>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2550317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88B200FD-524A-4ED1-8AA8-E53FAFBB96DB}" type="datetime1">
              <a:rPr lang="zh-CN" altLang="en-US" smtClean="0"/>
              <a:t>2022/11/23</a:t>
            </a:fld>
            <a:endParaRPr lang="zh-CN" altLang="en-US"/>
          </a:p>
        </p:txBody>
      </p:sp>
      <p:sp>
        <p:nvSpPr>
          <p:cNvPr id="10" name="Rectangle 5">
            <a:extLst>
              <a:ext uri="{FF2B5EF4-FFF2-40B4-BE49-F238E27FC236}">
                <a16:creationId xmlns:a16="http://schemas.microsoft.com/office/drawing/2014/main" id="{959742AD-B2B3-49BC-B669-2A718644FCFA}"/>
              </a:ext>
            </a:extLst>
          </p:cNvPr>
          <p:cNvSpPr>
            <a:spLocks noChangeArrowheads="1"/>
          </p:cNvSpPr>
          <p:nvPr/>
        </p:nvSpPr>
        <p:spPr bwMode="auto">
          <a:xfrm>
            <a:off x="263576" y="476672"/>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二、随机模拟的步骤</a:t>
            </a:r>
          </a:p>
        </p:txBody>
      </p:sp>
      <p:grpSp>
        <p:nvGrpSpPr>
          <p:cNvPr id="2" name="组合 1">
            <a:extLst>
              <a:ext uri="{FF2B5EF4-FFF2-40B4-BE49-F238E27FC236}">
                <a16:creationId xmlns:a16="http://schemas.microsoft.com/office/drawing/2014/main" id="{C7543BE4-C5B2-4F68-9354-1A66BEA0330F}"/>
              </a:ext>
            </a:extLst>
          </p:cNvPr>
          <p:cNvGrpSpPr/>
          <p:nvPr/>
        </p:nvGrpSpPr>
        <p:grpSpPr>
          <a:xfrm>
            <a:off x="683568" y="975735"/>
            <a:ext cx="7848872" cy="1135054"/>
            <a:chOff x="683568" y="975735"/>
            <a:chExt cx="7848872" cy="1135054"/>
          </a:xfrm>
        </p:grpSpPr>
        <p:sp>
          <p:nvSpPr>
            <p:cNvPr id="55" name="Rectangle 3">
              <a:extLst>
                <a:ext uri="{FF2B5EF4-FFF2-40B4-BE49-F238E27FC236}">
                  <a16:creationId xmlns:a16="http://schemas.microsoft.com/office/drawing/2014/main" id="{E67DE4F7-766F-4F51-BF30-C7D3A9C4D02E}"/>
                </a:ext>
              </a:extLst>
            </p:cNvPr>
            <p:cNvSpPr>
              <a:spLocks noChangeArrowheads="1"/>
            </p:cNvSpPr>
            <p:nvPr/>
          </p:nvSpPr>
          <p:spPr bwMode="auto">
            <a:xfrm>
              <a:off x="683568" y="975735"/>
              <a:ext cx="7848872"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）生成 </a:t>
              </a:r>
              <a:r>
                <a:rPr lang="en-US" altLang="zh-CN" sz="2400" dirty="0">
                  <a:latin typeface="微软雅黑" pitchFamily="34" charset="-122"/>
                  <a:ea typeface="微软雅黑" pitchFamily="34" charset="-122"/>
                </a:rPr>
                <a:t>n </a:t>
              </a:r>
              <a:r>
                <a:rPr lang="zh-CN" altLang="en-US" sz="2400" dirty="0">
                  <a:latin typeface="微软雅黑" pitchFamily="34" charset="-122"/>
                  <a:ea typeface="微软雅黑" pitchFamily="34" charset="-122"/>
                </a:rPr>
                <a:t>个服从       分布的随机数                ，用来模拟 </a:t>
              </a:r>
              <a:r>
                <a:rPr lang="en-US" altLang="zh-CN" sz="2400" dirty="0">
                  <a:latin typeface="微软雅黑" pitchFamily="34" charset="-122"/>
                  <a:ea typeface="微软雅黑" pitchFamily="34" charset="-122"/>
                </a:rPr>
                <a:t>n </a:t>
              </a:r>
              <a:r>
                <a:rPr lang="zh-CN" altLang="en-US" sz="2400" dirty="0">
                  <a:latin typeface="微软雅黑" pitchFamily="34" charset="-122"/>
                  <a:ea typeface="微软雅黑" pitchFamily="34" charset="-122"/>
                </a:rPr>
                <a:t>个顾客相继到达的时间间隔；</a:t>
              </a:r>
              <a:endParaRPr lang="zh-CN" altLang="en-US" sz="2400" b="1" dirty="0">
                <a:solidFill>
                  <a:srgbClr val="0000FF"/>
                </a:solidFill>
                <a:latin typeface="微软雅黑" pitchFamily="34" charset="-122"/>
                <a:ea typeface="微软雅黑" pitchFamily="34" charset="-122"/>
              </a:endParaRPr>
            </a:p>
          </p:txBody>
        </p:sp>
        <p:graphicFrame>
          <p:nvGraphicFramePr>
            <p:cNvPr id="15" name="对象 14">
              <a:extLst>
                <a:ext uri="{FF2B5EF4-FFF2-40B4-BE49-F238E27FC236}">
                  <a16:creationId xmlns:a16="http://schemas.microsoft.com/office/drawing/2014/main" id="{03D1CC61-BC16-4C49-B43E-0967E1C59C6F}"/>
                </a:ext>
              </a:extLst>
            </p:cNvPr>
            <p:cNvGraphicFramePr>
              <a:graphicFrameLocks noChangeAspect="1"/>
            </p:cNvGraphicFramePr>
            <p:nvPr>
              <p:extLst>
                <p:ext uri="{D42A27DB-BD31-4B8C-83A1-F6EECF244321}">
                  <p14:modId xmlns:p14="http://schemas.microsoft.com/office/powerpoint/2010/main" val="2090751057"/>
                </p:ext>
              </p:extLst>
            </p:nvPr>
          </p:nvGraphicFramePr>
          <p:xfrm>
            <a:off x="5652120" y="1130512"/>
            <a:ext cx="1347787" cy="412750"/>
          </p:xfrm>
          <a:graphic>
            <a:graphicData uri="http://schemas.openxmlformats.org/presentationml/2006/ole">
              <mc:AlternateContent xmlns:mc="http://schemas.openxmlformats.org/markup-compatibility/2006">
                <mc:Choice xmlns:v="urn:schemas-microsoft-com:vml" Requires="v">
                  <p:oleObj name="Equation" r:id="rId2" imgW="736560" imgH="228600" progId="Equation.DSMT4">
                    <p:embed/>
                  </p:oleObj>
                </mc:Choice>
                <mc:Fallback>
                  <p:oleObj name="Equation" r:id="rId2" imgW="736560" imgH="228600" progId="Equation.DSMT4">
                    <p:embed/>
                    <p:pic>
                      <p:nvPicPr>
                        <p:cNvPr id="15" name="对象 14">
                          <a:extLst>
                            <a:ext uri="{FF2B5EF4-FFF2-40B4-BE49-F238E27FC236}">
                              <a16:creationId xmlns:a16="http://schemas.microsoft.com/office/drawing/2014/main" id="{03D1CC61-BC16-4C49-B43E-0967E1C59C6F}"/>
                            </a:ext>
                          </a:extLst>
                        </p:cNvPr>
                        <p:cNvPicPr>
                          <a:picLocks noChangeAspect="1" noChangeArrowheads="1"/>
                        </p:cNvPicPr>
                        <p:nvPr/>
                      </p:nvPicPr>
                      <p:blipFill>
                        <a:blip r:embed="rId3"/>
                        <a:srcRect/>
                        <a:stretch>
                          <a:fillRect/>
                        </a:stretch>
                      </p:blipFill>
                      <p:spPr bwMode="auto">
                        <a:xfrm>
                          <a:off x="5652120" y="1130512"/>
                          <a:ext cx="1347787" cy="412750"/>
                        </a:xfrm>
                        <a:prstGeom prst="rect">
                          <a:avLst/>
                        </a:prstGeom>
                        <a:noFill/>
                      </p:spPr>
                    </p:pic>
                  </p:oleObj>
                </mc:Fallback>
              </mc:AlternateContent>
            </a:graphicData>
          </a:graphic>
        </p:graphicFrame>
        <p:graphicFrame>
          <p:nvGraphicFramePr>
            <p:cNvPr id="16" name="对象 15">
              <a:extLst>
                <a:ext uri="{FF2B5EF4-FFF2-40B4-BE49-F238E27FC236}">
                  <a16:creationId xmlns:a16="http://schemas.microsoft.com/office/drawing/2014/main" id="{F99EDC36-AD46-4575-8BB4-1274C7A5B823}"/>
                </a:ext>
              </a:extLst>
            </p:cNvPr>
            <p:cNvGraphicFramePr>
              <a:graphicFrameLocks noChangeAspect="1"/>
            </p:cNvGraphicFramePr>
            <p:nvPr>
              <p:extLst>
                <p:ext uri="{D42A27DB-BD31-4B8C-83A1-F6EECF244321}">
                  <p14:modId xmlns:p14="http://schemas.microsoft.com/office/powerpoint/2010/main" val="1499127501"/>
                </p:ext>
              </p:extLst>
            </p:nvPr>
          </p:nvGraphicFramePr>
          <p:xfrm>
            <a:off x="3131840" y="1130512"/>
            <a:ext cx="603250" cy="412750"/>
          </p:xfrm>
          <a:graphic>
            <a:graphicData uri="http://schemas.openxmlformats.org/presentationml/2006/ole">
              <mc:AlternateContent xmlns:mc="http://schemas.openxmlformats.org/markup-compatibility/2006">
                <mc:Choice xmlns:v="urn:schemas-microsoft-com:vml" Requires="v">
                  <p:oleObj name="Equation" r:id="rId4" imgW="330120" imgH="228600" progId="Equation.DSMT4">
                    <p:embed/>
                  </p:oleObj>
                </mc:Choice>
                <mc:Fallback>
                  <p:oleObj name="Equation" r:id="rId4" imgW="330120" imgH="228600" progId="Equation.DSMT4">
                    <p:embed/>
                    <p:pic>
                      <p:nvPicPr>
                        <p:cNvPr id="16" name="对象 15">
                          <a:extLst>
                            <a:ext uri="{FF2B5EF4-FFF2-40B4-BE49-F238E27FC236}">
                              <a16:creationId xmlns:a16="http://schemas.microsoft.com/office/drawing/2014/main" id="{F99EDC36-AD46-4575-8BB4-1274C7A5B823}"/>
                            </a:ext>
                          </a:extLst>
                        </p:cNvPr>
                        <p:cNvPicPr>
                          <a:picLocks noChangeAspect="1" noChangeArrowheads="1"/>
                        </p:cNvPicPr>
                        <p:nvPr/>
                      </p:nvPicPr>
                      <p:blipFill>
                        <a:blip r:embed="rId5"/>
                        <a:srcRect/>
                        <a:stretch>
                          <a:fillRect/>
                        </a:stretch>
                      </p:blipFill>
                      <p:spPr bwMode="auto">
                        <a:xfrm>
                          <a:off x="3131840" y="1130512"/>
                          <a:ext cx="603250" cy="412750"/>
                        </a:xfrm>
                        <a:prstGeom prst="rect">
                          <a:avLst/>
                        </a:prstGeom>
                        <a:noFill/>
                      </p:spPr>
                    </p:pic>
                  </p:oleObj>
                </mc:Fallback>
              </mc:AlternateContent>
            </a:graphicData>
          </a:graphic>
        </p:graphicFrame>
      </p:grpSp>
      <p:grpSp>
        <p:nvGrpSpPr>
          <p:cNvPr id="11" name="组合 10">
            <a:extLst>
              <a:ext uri="{FF2B5EF4-FFF2-40B4-BE49-F238E27FC236}">
                <a16:creationId xmlns:a16="http://schemas.microsoft.com/office/drawing/2014/main" id="{F0011B56-176B-41CB-B51F-4087A787FB7E}"/>
              </a:ext>
            </a:extLst>
          </p:cNvPr>
          <p:cNvGrpSpPr/>
          <p:nvPr/>
        </p:nvGrpSpPr>
        <p:grpSpPr>
          <a:xfrm>
            <a:off x="683568" y="2149930"/>
            <a:ext cx="7848872" cy="1135054"/>
            <a:chOff x="683568" y="975735"/>
            <a:chExt cx="7848872" cy="1135054"/>
          </a:xfrm>
        </p:grpSpPr>
        <p:sp>
          <p:nvSpPr>
            <p:cNvPr id="12" name="Rectangle 3">
              <a:extLst>
                <a:ext uri="{FF2B5EF4-FFF2-40B4-BE49-F238E27FC236}">
                  <a16:creationId xmlns:a16="http://schemas.microsoft.com/office/drawing/2014/main" id="{D9DAACE9-73AC-498C-9BB5-53E428A1325E}"/>
                </a:ext>
              </a:extLst>
            </p:cNvPr>
            <p:cNvSpPr>
              <a:spLocks noChangeArrowheads="1"/>
            </p:cNvSpPr>
            <p:nvPr/>
          </p:nvSpPr>
          <p:spPr bwMode="auto">
            <a:xfrm>
              <a:off x="683568" y="975735"/>
              <a:ext cx="7848872"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）生成 </a:t>
              </a:r>
              <a:r>
                <a:rPr lang="en-US" altLang="zh-CN" sz="2400" dirty="0">
                  <a:latin typeface="微软雅黑" pitchFamily="34" charset="-122"/>
                  <a:ea typeface="微软雅黑" pitchFamily="34" charset="-122"/>
                </a:rPr>
                <a:t>n </a:t>
              </a:r>
              <a:r>
                <a:rPr lang="zh-CN" altLang="en-US" sz="2400" dirty="0">
                  <a:latin typeface="微软雅黑" pitchFamily="34" charset="-122"/>
                  <a:ea typeface="微软雅黑" pitchFamily="34" charset="-122"/>
                </a:rPr>
                <a:t>个服从       分布的随机数                ，用来模拟 </a:t>
              </a:r>
              <a:r>
                <a:rPr lang="en-US" altLang="zh-CN" sz="2400" dirty="0">
                  <a:latin typeface="微软雅黑" pitchFamily="34" charset="-122"/>
                  <a:ea typeface="微软雅黑" pitchFamily="34" charset="-122"/>
                </a:rPr>
                <a:t>n </a:t>
              </a:r>
              <a:r>
                <a:rPr lang="zh-CN" altLang="en-US" sz="2400" dirty="0">
                  <a:latin typeface="微软雅黑" pitchFamily="34" charset="-122"/>
                  <a:ea typeface="微软雅黑" pitchFamily="34" charset="-122"/>
                </a:rPr>
                <a:t>个顾客接受服务的时长；</a:t>
              </a:r>
              <a:endParaRPr lang="zh-CN" altLang="en-US" sz="2400" b="1" dirty="0">
                <a:solidFill>
                  <a:srgbClr val="0000FF"/>
                </a:solidFill>
                <a:latin typeface="微软雅黑" pitchFamily="34" charset="-122"/>
                <a:ea typeface="微软雅黑" pitchFamily="34" charset="-122"/>
              </a:endParaRPr>
            </a:p>
          </p:txBody>
        </p:sp>
        <p:graphicFrame>
          <p:nvGraphicFramePr>
            <p:cNvPr id="13" name="对象 12">
              <a:extLst>
                <a:ext uri="{FF2B5EF4-FFF2-40B4-BE49-F238E27FC236}">
                  <a16:creationId xmlns:a16="http://schemas.microsoft.com/office/drawing/2014/main" id="{FE37B486-51B3-4FD0-B2E3-A9033F83E0FB}"/>
                </a:ext>
              </a:extLst>
            </p:cNvPr>
            <p:cNvGraphicFramePr>
              <a:graphicFrameLocks noChangeAspect="1"/>
            </p:cNvGraphicFramePr>
            <p:nvPr>
              <p:extLst>
                <p:ext uri="{D42A27DB-BD31-4B8C-83A1-F6EECF244321}">
                  <p14:modId xmlns:p14="http://schemas.microsoft.com/office/powerpoint/2010/main" val="2714282358"/>
                </p:ext>
              </p:extLst>
            </p:nvPr>
          </p:nvGraphicFramePr>
          <p:xfrm>
            <a:off x="5652120" y="1130855"/>
            <a:ext cx="1393825" cy="412750"/>
          </p:xfrm>
          <a:graphic>
            <a:graphicData uri="http://schemas.openxmlformats.org/presentationml/2006/ole">
              <mc:AlternateContent xmlns:mc="http://schemas.openxmlformats.org/markup-compatibility/2006">
                <mc:Choice xmlns:v="urn:schemas-microsoft-com:vml" Requires="v">
                  <p:oleObj name="Equation" r:id="rId6" imgW="761760" imgH="228600" progId="Equation.DSMT4">
                    <p:embed/>
                  </p:oleObj>
                </mc:Choice>
                <mc:Fallback>
                  <p:oleObj name="Equation" r:id="rId6" imgW="761760" imgH="228600" progId="Equation.DSMT4">
                    <p:embed/>
                    <p:pic>
                      <p:nvPicPr>
                        <p:cNvPr id="15" name="对象 14">
                          <a:extLst>
                            <a:ext uri="{FF2B5EF4-FFF2-40B4-BE49-F238E27FC236}">
                              <a16:creationId xmlns:a16="http://schemas.microsoft.com/office/drawing/2014/main" id="{03D1CC61-BC16-4C49-B43E-0967E1C59C6F}"/>
                            </a:ext>
                          </a:extLst>
                        </p:cNvPr>
                        <p:cNvPicPr>
                          <a:picLocks noChangeAspect="1" noChangeArrowheads="1"/>
                        </p:cNvPicPr>
                        <p:nvPr/>
                      </p:nvPicPr>
                      <p:blipFill>
                        <a:blip r:embed="rId7"/>
                        <a:srcRect/>
                        <a:stretch>
                          <a:fillRect/>
                        </a:stretch>
                      </p:blipFill>
                      <p:spPr bwMode="auto">
                        <a:xfrm>
                          <a:off x="5652120" y="1130855"/>
                          <a:ext cx="1393825" cy="412750"/>
                        </a:xfrm>
                        <a:prstGeom prst="rect">
                          <a:avLst/>
                        </a:prstGeom>
                        <a:noFill/>
                      </p:spPr>
                    </p:pic>
                  </p:oleObj>
                </mc:Fallback>
              </mc:AlternateContent>
            </a:graphicData>
          </a:graphic>
        </p:graphicFrame>
        <p:graphicFrame>
          <p:nvGraphicFramePr>
            <p:cNvPr id="14" name="对象 13">
              <a:extLst>
                <a:ext uri="{FF2B5EF4-FFF2-40B4-BE49-F238E27FC236}">
                  <a16:creationId xmlns:a16="http://schemas.microsoft.com/office/drawing/2014/main" id="{C07A28A2-32B0-4CA2-937A-D4718CF44EAF}"/>
                </a:ext>
              </a:extLst>
            </p:cNvPr>
            <p:cNvGraphicFramePr>
              <a:graphicFrameLocks noChangeAspect="1"/>
            </p:cNvGraphicFramePr>
            <p:nvPr>
              <p:extLst>
                <p:ext uri="{D42A27DB-BD31-4B8C-83A1-F6EECF244321}">
                  <p14:modId xmlns:p14="http://schemas.microsoft.com/office/powerpoint/2010/main" val="1542607645"/>
                </p:ext>
              </p:extLst>
            </p:nvPr>
          </p:nvGraphicFramePr>
          <p:xfrm>
            <a:off x="3121025" y="1130855"/>
            <a:ext cx="627063" cy="412750"/>
          </p:xfrm>
          <a:graphic>
            <a:graphicData uri="http://schemas.openxmlformats.org/presentationml/2006/ole">
              <mc:AlternateContent xmlns:mc="http://schemas.openxmlformats.org/markup-compatibility/2006">
                <mc:Choice xmlns:v="urn:schemas-microsoft-com:vml" Requires="v">
                  <p:oleObj name="Equation" r:id="rId8" imgW="342720" imgH="228600" progId="Equation.DSMT4">
                    <p:embed/>
                  </p:oleObj>
                </mc:Choice>
                <mc:Fallback>
                  <p:oleObj name="Equation" r:id="rId8" imgW="342720" imgH="228600" progId="Equation.DSMT4">
                    <p:embed/>
                    <p:pic>
                      <p:nvPicPr>
                        <p:cNvPr id="16" name="对象 15">
                          <a:extLst>
                            <a:ext uri="{FF2B5EF4-FFF2-40B4-BE49-F238E27FC236}">
                              <a16:creationId xmlns:a16="http://schemas.microsoft.com/office/drawing/2014/main" id="{F99EDC36-AD46-4575-8BB4-1274C7A5B823}"/>
                            </a:ext>
                          </a:extLst>
                        </p:cNvPr>
                        <p:cNvPicPr>
                          <a:picLocks noChangeAspect="1" noChangeArrowheads="1"/>
                        </p:cNvPicPr>
                        <p:nvPr/>
                      </p:nvPicPr>
                      <p:blipFill>
                        <a:blip r:embed="rId9"/>
                        <a:srcRect/>
                        <a:stretch>
                          <a:fillRect/>
                        </a:stretch>
                      </p:blipFill>
                      <p:spPr bwMode="auto">
                        <a:xfrm>
                          <a:off x="3121025" y="1130855"/>
                          <a:ext cx="627063" cy="412750"/>
                        </a:xfrm>
                        <a:prstGeom prst="rect">
                          <a:avLst/>
                        </a:prstGeom>
                        <a:noFill/>
                      </p:spPr>
                    </p:pic>
                  </p:oleObj>
                </mc:Fallback>
              </mc:AlternateContent>
            </a:graphicData>
          </a:graphic>
        </p:graphicFrame>
      </p:grpSp>
      <p:grpSp>
        <p:nvGrpSpPr>
          <p:cNvPr id="19" name="组合 18">
            <a:extLst>
              <a:ext uri="{FF2B5EF4-FFF2-40B4-BE49-F238E27FC236}">
                <a16:creationId xmlns:a16="http://schemas.microsoft.com/office/drawing/2014/main" id="{312D4E1B-2412-436B-802C-EA71246C09A1}"/>
              </a:ext>
            </a:extLst>
          </p:cNvPr>
          <p:cNvGrpSpPr/>
          <p:nvPr/>
        </p:nvGrpSpPr>
        <p:grpSpPr>
          <a:xfrm>
            <a:off x="683568" y="3262313"/>
            <a:ext cx="7848872" cy="803275"/>
            <a:chOff x="683568" y="935990"/>
            <a:chExt cx="7848872" cy="803275"/>
          </a:xfrm>
        </p:grpSpPr>
        <p:sp>
          <p:nvSpPr>
            <p:cNvPr id="20" name="Rectangle 3">
              <a:extLst>
                <a:ext uri="{FF2B5EF4-FFF2-40B4-BE49-F238E27FC236}">
                  <a16:creationId xmlns:a16="http://schemas.microsoft.com/office/drawing/2014/main" id="{73748050-8EC3-4036-9C32-B49C507AD1A5}"/>
                </a:ext>
              </a:extLst>
            </p:cNvPr>
            <p:cNvSpPr>
              <a:spLocks noChangeArrowheads="1"/>
            </p:cNvSpPr>
            <p:nvPr/>
          </p:nvSpPr>
          <p:spPr bwMode="auto">
            <a:xfrm>
              <a:off x="683568" y="975735"/>
              <a:ext cx="7848872"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）计算第   个顾客的到达时刻             ；</a:t>
              </a:r>
              <a:endParaRPr lang="zh-CN" altLang="en-US" sz="2400" b="1" dirty="0">
                <a:solidFill>
                  <a:srgbClr val="0000FF"/>
                </a:solidFill>
                <a:latin typeface="微软雅黑" pitchFamily="34" charset="-122"/>
                <a:ea typeface="微软雅黑" pitchFamily="34" charset="-122"/>
              </a:endParaRPr>
            </a:p>
          </p:txBody>
        </p:sp>
        <p:graphicFrame>
          <p:nvGraphicFramePr>
            <p:cNvPr id="21" name="对象 20">
              <a:extLst>
                <a:ext uri="{FF2B5EF4-FFF2-40B4-BE49-F238E27FC236}">
                  <a16:creationId xmlns:a16="http://schemas.microsoft.com/office/drawing/2014/main" id="{346C9955-D105-49B7-9AF9-9B9240CDCCB3}"/>
                </a:ext>
              </a:extLst>
            </p:cNvPr>
            <p:cNvGraphicFramePr>
              <a:graphicFrameLocks noChangeAspect="1"/>
            </p:cNvGraphicFramePr>
            <p:nvPr>
              <p:extLst>
                <p:ext uri="{D42A27DB-BD31-4B8C-83A1-F6EECF244321}">
                  <p14:modId xmlns:p14="http://schemas.microsoft.com/office/powerpoint/2010/main" val="3604687480"/>
                </p:ext>
              </p:extLst>
            </p:nvPr>
          </p:nvGraphicFramePr>
          <p:xfrm>
            <a:off x="4932040" y="935990"/>
            <a:ext cx="1090612" cy="803275"/>
          </p:xfrm>
          <a:graphic>
            <a:graphicData uri="http://schemas.openxmlformats.org/presentationml/2006/ole">
              <mc:AlternateContent xmlns:mc="http://schemas.openxmlformats.org/markup-compatibility/2006">
                <mc:Choice xmlns:v="urn:schemas-microsoft-com:vml" Requires="v">
                  <p:oleObj name="Equation" r:id="rId10" imgW="596880" imgH="444240" progId="Equation.DSMT4">
                    <p:embed/>
                  </p:oleObj>
                </mc:Choice>
                <mc:Fallback>
                  <p:oleObj name="Equation" r:id="rId10" imgW="596880" imgH="444240" progId="Equation.DSMT4">
                    <p:embed/>
                    <p:pic>
                      <p:nvPicPr>
                        <p:cNvPr id="13" name="对象 12">
                          <a:extLst>
                            <a:ext uri="{FF2B5EF4-FFF2-40B4-BE49-F238E27FC236}">
                              <a16:creationId xmlns:a16="http://schemas.microsoft.com/office/drawing/2014/main" id="{FE37B486-51B3-4FD0-B2E3-A9033F83E0FB}"/>
                            </a:ext>
                          </a:extLst>
                        </p:cNvPr>
                        <p:cNvPicPr>
                          <a:picLocks noChangeAspect="1" noChangeArrowheads="1"/>
                        </p:cNvPicPr>
                        <p:nvPr/>
                      </p:nvPicPr>
                      <p:blipFill>
                        <a:blip r:embed="rId11"/>
                        <a:srcRect/>
                        <a:stretch>
                          <a:fillRect/>
                        </a:stretch>
                      </p:blipFill>
                      <p:spPr bwMode="auto">
                        <a:xfrm>
                          <a:off x="4932040" y="935990"/>
                          <a:ext cx="1090612" cy="803275"/>
                        </a:xfrm>
                        <a:prstGeom prst="rect">
                          <a:avLst/>
                        </a:prstGeom>
                        <a:noFill/>
                      </p:spPr>
                    </p:pic>
                  </p:oleObj>
                </mc:Fallback>
              </mc:AlternateContent>
            </a:graphicData>
          </a:graphic>
        </p:graphicFrame>
        <p:graphicFrame>
          <p:nvGraphicFramePr>
            <p:cNvPr id="22" name="对象 21">
              <a:extLst>
                <a:ext uri="{FF2B5EF4-FFF2-40B4-BE49-F238E27FC236}">
                  <a16:creationId xmlns:a16="http://schemas.microsoft.com/office/drawing/2014/main" id="{B97C958C-7E17-47B7-A187-937E497EEEF6}"/>
                </a:ext>
              </a:extLst>
            </p:cNvPr>
            <p:cNvGraphicFramePr>
              <a:graphicFrameLocks noChangeAspect="1"/>
            </p:cNvGraphicFramePr>
            <p:nvPr>
              <p:extLst>
                <p:ext uri="{D42A27DB-BD31-4B8C-83A1-F6EECF244321}">
                  <p14:modId xmlns:p14="http://schemas.microsoft.com/office/powerpoint/2010/main" val="3180401770"/>
                </p:ext>
              </p:extLst>
            </p:nvPr>
          </p:nvGraphicFramePr>
          <p:xfrm>
            <a:off x="2249835" y="1188402"/>
            <a:ext cx="161925" cy="298450"/>
          </p:xfrm>
          <a:graphic>
            <a:graphicData uri="http://schemas.openxmlformats.org/presentationml/2006/ole">
              <mc:AlternateContent xmlns:mc="http://schemas.openxmlformats.org/markup-compatibility/2006">
                <mc:Choice xmlns:v="urn:schemas-microsoft-com:vml" Requires="v">
                  <p:oleObj name="Equation" r:id="rId12" imgW="88560" imgH="164880" progId="Equation.DSMT4">
                    <p:embed/>
                  </p:oleObj>
                </mc:Choice>
                <mc:Fallback>
                  <p:oleObj name="Equation" r:id="rId12" imgW="88560" imgH="164880" progId="Equation.DSMT4">
                    <p:embed/>
                    <p:pic>
                      <p:nvPicPr>
                        <p:cNvPr id="14" name="对象 13">
                          <a:extLst>
                            <a:ext uri="{FF2B5EF4-FFF2-40B4-BE49-F238E27FC236}">
                              <a16:creationId xmlns:a16="http://schemas.microsoft.com/office/drawing/2014/main" id="{C07A28A2-32B0-4CA2-937A-D4718CF44EAF}"/>
                            </a:ext>
                          </a:extLst>
                        </p:cNvPr>
                        <p:cNvPicPr>
                          <a:picLocks noChangeAspect="1" noChangeArrowheads="1"/>
                        </p:cNvPicPr>
                        <p:nvPr/>
                      </p:nvPicPr>
                      <p:blipFill>
                        <a:blip r:embed="rId13"/>
                        <a:srcRect/>
                        <a:stretch>
                          <a:fillRect/>
                        </a:stretch>
                      </p:blipFill>
                      <p:spPr bwMode="auto">
                        <a:xfrm>
                          <a:off x="2249835" y="1188402"/>
                          <a:ext cx="161925" cy="298450"/>
                        </a:xfrm>
                        <a:prstGeom prst="rect">
                          <a:avLst/>
                        </a:prstGeom>
                        <a:noFill/>
                      </p:spPr>
                    </p:pic>
                  </p:oleObj>
                </mc:Fallback>
              </mc:AlternateContent>
            </a:graphicData>
          </a:graphic>
        </p:graphicFrame>
      </p:grpSp>
      <p:grpSp>
        <p:nvGrpSpPr>
          <p:cNvPr id="3" name="组合 2">
            <a:extLst>
              <a:ext uri="{FF2B5EF4-FFF2-40B4-BE49-F238E27FC236}">
                <a16:creationId xmlns:a16="http://schemas.microsoft.com/office/drawing/2014/main" id="{286F30ED-5A16-4CCF-B100-233F6FC19826}"/>
              </a:ext>
            </a:extLst>
          </p:cNvPr>
          <p:cNvGrpSpPr/>
          <p:nvPr/>
        </p:nvGrpSpPr>
        <p:grpSpPr>
          <a:xfrm>
            <a:off x="683568" y="4033622"/>
            <a:ext cx="7848872" cy="1689052"/>
            <a:chOff x="683568" y="4033622"/>
            <a:chExt cx="7848872" cy="1689052"/>
          </a:xfrm>
        </p:grpSpPr>
        <p:sp>
          <p:nvSpPr>
            <p:cNvPr id="24" name="Rectangle 3">
              <a:extLst>
                <a:ext uri="{FF2B5EF4-FFF2-40B4-BE49-F238E27FC236}">
                  <a16:creationId xmlns:a16="http://schemas.microsoft.com/office/drawing/2014/main" id="{838E6331-DE23-419C-B4F2-5CA7D6815500}"/>
                </a:ext>
              </a:extLst>
            </p:cNvPr>
            <p:cNvSpPr>
              <a:spLocks noChangeArrowheads="1"/>
            </p:cNvSpPr>
            <p:nvPr/>
          </p:nvSpPr>
          <p:spPr bwMode="auto">
            <a:xfrm>
              <a:off x="683568" y="4033622"/>
              <a:ext cx="7848872" cy="168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4</a:t>
              </a:r>
              <a:r>
                <a:rPr lang="zh-CN" altLang="en-US" sz="2400" dirty="0">
                  <a:latin typeface="微软雅黑" pitchFamily="34" charset="-122"/>
                  <a:ea typeface="微软雅黑" pitchFamily="34" charset="-122"/>
                </a:rPr>
                <a:t>）计算第   个顾客开始接受服务的时刻     和结束服务的时刻    。当       时，                      ；当       时，      </a:t>
              </a:r>
              <a:endParaRPr lang="en-US" altLang="zh-CN" sz="2400" dirty="0">
                <a:latin typeface="微软雅黑" pitchFamily="34" charset="-122"/>
                <a:ea typeface="微软雅黑" pitchFamily="34" charset="-122"/>
              </a:endParaRPr>
            </a:p>
            <a:p>
              <a:pPr>
                <a:lnSpc>
                  <a:spcPct val="150000"/>
                </a:lnSpc>
              </a:pPr>
              <a:r>
                <a:rPr lang="zh-CN" altLang="en-US" sz="2400" dirty="0">
                  <a:latin typeface="微软雅黑" pitchFamily="34" charset="-122"/>
                  <a:ea typeface="微软雅黑" pitchFamily="34" charset="-122"/>
                </a:rPr>
                <a:t>                       ；</a:t>
              </a:r>
              <a:endParaRPr lang="zh-CN" altLang="en-US" sz="2400" b="1" dirty="0">
                <a:solidFill>
                  <a:srgbClr val="0000FF"/>
                </a:solidFill>
                <a:latin typeface="微软雅黑" pitchFamily="34" charset="-122"/>
                <a:ea typeface="微软雅黑" pitchFamily="34" charset="-122"/>
              </a:endParaRPr>
            </a:p>
          </p:txBody>
        </p:sp>
        <p:graphicFrame>
          <p:nvGraphicFramePr>
            <p:cNvPr id="25" name="对象 24">
              <a:extLst>
                <a:ext uri="{FF2B5EF4-FFF2-40B4-BE49-F238E27FC236}">
                  <a16:creationId xmlns:a16="http://schemas.microsoft.com/office/drawing/2014/main" id="{FEE67AE3-4799-4A05-B247-9F844E441AE3}"/>
                </a:ext>
              </a:extLst>
            </p:cNvPr>
            <p:cNvGraphicFramePr>
              <a:graphicFrameLocks noChangeAspect="1"/>
            </p:cNvGraphicFramePr>
            <p:nvPr>
              <p:extLst>
                <p:ext uri="{D42A27DB-BD31-4B8C-83A1-F6EECF244321}">
                  <p14:modId xmlns:p14="http://schemas.microsoft.com/office/powerpoint/2010/main" val="1014685068"/>
                </p:ext>
              </p:extLst>
            </p:nvPr>
          </p:nvGraphicFramePr>
          <p:xfrm>
            <a:off x="6188620" y="4189413"/>
            <a:ext cx="255588" cy="412750"/>
          </p:xfrm>
          <a:graphic>
            <a:graphicData uri="http://schemas.openxmlformats.org/presentationml/2006/ole">
              <mc:AlternateContent xmlns:mc="http://schemas.openxmlformats.org/markup-compatibility/2006">
                <mc:Choice xmlns:v="urn:schemas-microsoft-com:vml" Requires="v">
                  <p:oleObj name="Equation" r:id="rId14" imgW="139680" imgH="228600" progId="Equation.DSMT4">
                    <p:embed/>
                  </p:oleObj>
                </mc:Choice>
                <mc:Fallback>
                  <p:oleObj name="Equation" r:id="rId14" imgW="139680" imgH="228600" progId="Equation.DSMT4">
                    <p:embed/>
                    <p:pic>
                      <p:nvPicPr>
                        <p:cNvPr id="21" name="对象 20">
                          <a:extLst>
                            <a:ext uri="{FF2B5EF4-FFF2-40B4-BE49-F238E27FC236}">
                              <a16:creationId xmlns:a16="http://schemas.microsoft.com/office/drawing/2014/main" id="{346C9955-D105-49B7-9AF9-9B9240CDCCB3}"/>
                            </a:ext>
                          </a:extLst>
                        </p:cNvPr>
                        <p:cNvPicPr>
                          <a:picLocks noChangeAspect="1" noChangeArrowheads="1"/>
                        </p:cNvPicPr>
                        <p:nvPr/>
                      </p:nvPicPr>
                      <p:blipFill>
                        <a:blip r:embed="rId15"/>
                        <a:srcRect/>
                        <a:stretch>
                          <a:fillRect/>
                        </a:stretch>
                      </p:blipFill>
                      <p:spPr bwMode="auto">
                        <a:xfrm>
                          <a:off x="6188620" y="4189413"/>
                          <a:ext cx="255588" cy="412750"/>
                        </a:xfrm>
                        <a:prstGeom prst="rect">
                          <a:avLst/>
                        </a:prstGeom>
                        <a:noFill/>
                      </p:spPr>
                    </p:pic>
                  </p:oleObj>
                </mc:Fallback>
              </mc:AlternateContent>
            </a:graphicData>
          </a:graphic>
        </p:graphicFrame>
        <p:graphicFrame>
          <p:nvGraphicFramePr>
            <p:cNvPr id="26" name="对象 25">
              <a:extLst>
                <a:ext uri="{FF2B5EF4-FFF2-40B4-BE49-F238E27FC236}">
                  <a16:creationId xmlns:a16="http://schemas.microsoft.com/office/drawing/2014/main" id="{D59A95D2-BAA7-4927-BCEE-E0B026C8641A}"/>
                </a:ext>
              </a:extLst>
            </p:cNvPr>
            <p:cNvGraphicFramePr>
              <a:graphicFrameLocks noChangeAspect="1"/>
            </p:cNvGraphicFramePr>
            <p:nvPr>
              <p:extLst>
                <p:ext uri="{D42A27DB-BD31-4B8C-83A1-F6EECF244321}">
                  <p14:modId xmlns:p14="http://schemas.microsoft.com/office/powerpoint/2010/main" val="4183604062"/>
                </p:ext>
              </p:extLst>
            </p:nvPr>
          </p:nvGraphicFramePr>
          <p:xfrm>
            <a:off x="2249835" y="4246289"/>
            <a:ext cx="161925" cy="298450"/>
          </p:xfrm>
          <a:graphic>
            <a:graphicData uri="http://schemas.openxmlformats.org/presentationml/2006/ole">
              <mc:AlternateContent xmlns:mc="http://schemas.openxmlformats.org/markup-compatibility/2006">
                <mc:Choice xmlns:v="urn:schemas-microsoft-com:vml" Requires="v">
                  <p:oleObj name="Equation" r:id="rId16" imgW="88560" imgH="164880" progId="Equation.DSMT4">
                    <p:embed/>
                  </p:oleObj>
                </mc:Choice>
                <mc:Fallback>
                  <p:oleObj name="Equation" r:id="rId16" imgW="88560" imgH="164880" progId="Equation.DSMT4">
                    <p:embed/>
                    <p:pic>
                      <p:nvPicPr>
                        <p:cNvPr id="22" name="对象 21">
                          <a:extLst>
                            <a:ext uri="{FF2B5EF4-FFF2-40B4-BE49-F238E27FC236}">
                              <a16:creationId xmlns:a16="http://schemas.microsoft.com/office/drawing/2014/main" id="{B97C958C-7E17-47B7-A187-937E497EEEF6}"/>
                            </a:ext>
                          </a:extLst>
                        </p:cNvPr>
                        <p:cNvPicPr>
                          <a:picLocks noChangeAspect="1" noChangeArrowheads="1"/>
                        </p:cNvPicPr>
                        <p:nvPr/>
                      </p:nvPicPr>
                      <p:blipFill>
                        <a:blip r:embed="rId17"/>
                        <a:srcRect/>
                        <a:stretch>
                          <a:fillRect/>
                        </a:stretch>
                      </p:blipFill>
                      <p:spPr bwMode="auto">
                        <a:xfrm>
                          <a:off x="2249835" y="4246289"/>
                          <a:ext cx="161925" cy="298450"/>
                        </a:xfrm>
                        <a:prstGeom prst="rect">
                          <a:avLst/>
                        </a:prstGeom>
                        <a:noFill/>
                      </p:spPr>
                    </p:pic>
                  </p:oleObj>
                </mc:Fallback>
              </mc:AlternateContent>
            </a:graphicData>
          </a:graphic>
        </p:graphicFrame>
        <p:graphicFrame>
          <p:nvGraphicFramePr>
            <p:cNvPr id="27" name="对象 26">
              <a:extLst>
                <a:ext uri="{FF2B5EF4-FFF2-40B4-BE49-F238E27FC236}">
                  <a16:creationId xmlns:a16="http://schemas.microsoft.com/office/drawing/2014/main" id="{7A0C6D0B-684C-409A-97E7-0AF9C5DAA7C0}"/>
                </a:ext>
              </a:extLst>
            </p:cNvPr>
            <p:cNvGraphicFramePr>
              <a:graphicFrameLocks noChangeAspect="1"/>
            </p:cNvGraphicFramePr>
            <p:nvPr>
              <p:extLst>
                <p:ext uri="{D42A27DB-BD31-4B8C-83A1-F6EECF244321}">
                  <p14:modId xmlns:p14="http://schemas.microsoft.com/office/powerpoint/2010/main" val="340001002"/>
                </p:ext>
              </p:extLst>
            </p:nvPr>
          </p:nvGraphicFramePr>
          <p:xfrm>
            <a:off x="1403350" y="4745038"/>
            <a:ext cx="255588" cy="412750"/>
          </p:xfrm>
          <a:graphic>
            <a:graphicData uri="http://schemas.openxmlformats.org/presentationml/2006/ole">
              <mc:AlternateContent xmlns:mc="http://schemas.openxmlformats.org/markup-compatibility/2006">
                <mc:Choice xmlns:v="urn:schemas-microsoft-com:vml" Requires="v">
                  <p:oleObj name="Equation" r:id="rId18" imgW="139680" imgH="228600" progId="Equation.DSMT4">
                    <p:embed/>
                  </p:oleObj>
                </mc:Choice>
                <mc:Fallback>
                  <p:oleObj name="Equation" r:id="rId18" imgW="139680" imgH="228600" progId="Equation.DSMT4">
                    <p:embed/>
                    <p:pic>
                      <p:nvPicPr>
                        <p:cNvPr id="25" name="对象 24">
                          <a:extLst>
                            <a:ext uri="{FF2B5EF4-FFF2-40B4-BE49-F238E27FC236}">
                              <a16:creationId xmlns:a16="http://schemas.microsoft.com/office/drawing/2014/main" id="{FEE67AE3-4799-4A05-B247-9F844E441AE3}"/>
                            </a:ext>
                          </a:extLst>
                        </p:cNvPr>
                        <p:cNvPicPr>
                          <a:picLocks noChangeAspect="1" noChangeArrowheads="1"/>
                        </p:cNvPicPr>
                        <p:nvPr/>
                      </p:nvPicPr>
                      <p:blipFill>
                        <a:blip r:embed="rId19"/>
                        <a:srcRect/>
                        <a:stretch>
                          <a:fillRect/>
                        </a:stretch>
                      </p:blipFill>
                      <p:spPr bwMode="auto">
                        <a:xfrm>
                          <a:off x="1403350" y="4745038"/>
                          <a:ext cx="255588" cy="412750"/>
                        </a:xfrm>
                        <a:prstGeom prst="rect">
                          <a:avLst/>
                        </a:prstGeom>
                        <a:noFill/>
                      </p:spPr>
                    </p:pic>
                  </p:oleObj>
                </mc:Fallback>
              </mc:AlternateContent>
            </a:graphicData>
          </a:graphic>
        </p:graphicFrame>
        <p:graphicFrame>
          <p:nvGraphicFramePr>
            <p:cNvPr id="28" name="对象 27">
              <a:extLst>
                <a:ext uri="{FF2B5EF4-FFF2-40B4-BE49-F238E27FC236}">
                  <a16:creationId xmlns:a16="http://schemas.microsoft.com/office/drawing/2014/main" id="{40635E6D-5640-4F0B-A91A-A21BA390D24C}"/>
                </a:ext>
              </a:extLst>
            </p:cNvPr>
            <p:cNvGraphicFramePr>
              <a:graphicFrameLocks noChangeAspect="1"/>
            </p:cNvGraphicFramePr>
            <p:nvPr>
              <p:extLst>
                <p:ext uri="{D42A27DB-BD31-4B8C-83A1-F6EECF244321}">
                  <p14:modId xmlns:p14="http://schemas.microsoft.com/office/powerpoint/2010/main" val="4214469020"/>
                </p:ext>
              </p:extLst>
            </p:nvPr>
          </p:nvGraphicFramePr>
          <p:xfrm>
            <a:off x="2411760" y="4762922"/>
            <a:ext cx="534988" cy="322262"/>
          </p:xfrm>
          <a:graphic>
            <a:graphicData uri="http://schemas.openxmlformats.org/presentationml/2006/ole">
              <mc:AlternateContent xmlns:mc="http://schemas.openxmlformats.org/markup-compatibility/2006">
                <mc:Choice xmlns:v="urn:schemas-microsoft-com:vml" Requires="v">
                  <p:oleObj name="Equation" r:id="rId20" imgW="291960" imgH="177480" progId="Equation.DSMT4">
                    <p:embed/>
                  </p:oleObj>
                </mc:Choice>
                <mc:Fallback>
                  <p:oleObj name="Equation" r:id="rId20" imgW="291960" imgH="177480" progId="Equation.DSMT4">
                    <p:embed/>
                    <p:pic>
                      <p:nvPicPr>
                        <p:cNvPr id="27" name="对象 26">
                          <a:extLst>
                            <a:ext uri="{FF2B5EF4-FFF2-40B4-BE49-F238E27FC236}">
                              <a16:creationId xmlns:a16="http://schemas.microsoft.com/office/drawing/2014/main" id="{7A0C6D0B-684C-409A-97E7-0AF9C5DAA7C0}"/>
                            </a:ext>
                          </a:extLst>
                        </p:cNvPr>
                        <p:cNvPicPr>
                          <a:picLocks noChangeAspect="1" noChangeArrowheads="1"/>
                        </p:cNvPicPr>
                        <p:nvPr/>
                      </p:nvPicPr>
                      <p:blipFill>
                        <a:blip r:embed="rId21"/>
                        <a:srcRect/>
                        <a:stretch>
                          <a:fillRect/>
                        </a:stretch>
                      </p:blipFill>
                      <p:spPr bwMode="auto">
                        <a:xfrm>
                          <a:off x="2411760" y="4762922"/>
                          <a:ext cx="534988" cy="322262"/>
                        </a:xfrm>
                        <a:prstGeom prst="rect">
                          <a:avLst/>
                        </a:prstGeom>
                        <a:noFill/>
                      </p:spPr>
                    </p:pic>
                  </p:oleObj>
                </mc:Fallback>
              </mc:AlternateContent>
            </a:graphicData>
          </a:graphic>
        </p:graphicFrame>
        <p:graphicFrame>
          <p:nvGraphicFramePr>
            <p:cNvPr id="29" name="对象 28">
              <a:extLst>
                <a:ext uri="{FF2B5EF4-FFF2-40B4-BE49-F238E27FC236}">
                  <a16:creationId xmlns:a16="http://schemas.microsoft.com/office/drawing/2014/main" id="{6892A59C-7025-431B-9013-FF408F31095C}"/>
                </a:ext>
              </a:extLst>
            </p:cNvPr>
            <p:cNvGraphicFramePr>
              <a:graphicFrameLocks noChangeAspect="1"/>
            </p:cNvGraphicFramePr>
            <p:nvPr>
              <p:extLst>
                <p:ext uri="{D42A27DB-BD31-4B8C-83A1-F6EECF244321}">
                  <p14:modId xmlns:p14="http://schemas.microsoft.com/office/powerpoint/2010/main" val="4093219985"/>
                </p:ext>
              </p:extLst>
            </p:nvPr>
          </p:nvGraphicFramePr>
          <p:xfrm>
            <a:off x="3533826" y="4753687"/>
            <a:ext cx="2046287" cy="414337"/>
          </p:xfrm>
          <a:graphic>
            <a:graphicData uri="http://schemas.openxmlformats.org/presentationml/2006/ole">
              <mc:AlternateContent xmlns:mc="http://schemas.openxmlformats.org/markup-compatibility/2006">
                <mc:Choice xmlns:v="urn:schemas-microsoft-com:vml" Requires="v">
                  <p:oleObj name="Equation" r:id="rId22" imgW="1117440" imgH="228600" progId="Equation.DSMT4">
                    <p:embed/>
                  </p:oleObj>
                </mc:Choice>
                <mc:Fallback>
                  <p:oleObj name="Equation" r:id="rId22" imgW="1117440" imgH="228600" progId="Equation.DSMT4">
                    <p:embed/>
                    <p:pic>
                      <p:nvPicPr>
                        <p:cNvPr id="28" name="对象 27">
                          <a:extLst>
                            <a:ext uri="{FF2B5EF4-FFF2-40B4-BE49-F238E27FC236}">
                              <a16:creationId xmlns:a16="http://schemas.microsoft.com/office/drawing/2014/main" id="{40635E6D-5640-4F0B-A91A-A21BA390D24C}"/>
                            </a:ext>
                          </a:extLst>
                        </p:cNvPr>
                        <p:cNvPicPr>
                          <a:picLocks noChangeAspect="1" noChangeArrowheads="1"/>
                        </p:cNvPicPr>
                        <p:nvPr/>
                      </p:nvPicPr>
                      <p:blipFill>
                        <a:blip r:embed="rId23"/>
                        <a:srcRect/>
                        <a:stretch>
                          <a:fillRect/>
                        </a:stretch>
                      </p:blipFill>
                      <p:spPr bwMode="auto">
                        <a:xfrm>
                          <a:off x="3533826" y="4753687"/>
                          <a:ext cx="2046287" cy="414337"/>
                        </a:xfrm>
                        <a:prstGeom prst="rect">
                          <a:avLst/>
                        </a:prstGeom>
                        <a:noFill/>
                      </p:spPr>
                    </p:pic>
                  </p:oleObj>
                </mc:Fallback>
              </mc:AlternateContent>
            </a:graphicData>
          </a:graphic>
        </p:graphicFrame>
        <p:graphicFrame>
          <p:nvGraphicFramePr>
            <p:cNvPr id="30" name="对象 29">
              <a:extLst>
                <a:ext uri="{FF2B5EF4-FFF2-40B4-BE49-F238E27FC236}">
                  <a16:creationId xmlns:a16="http://schemas.microsoft.com/office/drawing/2014/main" id="{2A0B6C0A-8077-43E5-9D3F-E5753D23B5C9}"/>
                </a:ext>
              </a:extLst>
            </p:cNvPr>
            <p:cNvGraphicFramePr>
              <a:graphicFrameLocks noChangeAspect="1"/>
            </p:cNvGraphicFramePr>
            <p:nvPr>
              <p:extLst>
                <p:ext uri="{D42A27DB-BD31-4B8C-83A1-F6EECF244321}">
                  <p14:modId xmlns:p14="http://schemas.microsoft.com/office/powerpoint/2010/main" val="3448417706"/>
                </p:ext>
              </p:extLst>
            </p:nvPr>
          </p:nvGraphicFramePr>
          <p:xfrm>
            <a:off x="6210504" y="4762922"/>
            <a:ext cx="534988" cy="322262"/>
          </p:xfrm>
          <a:graphic>
            <a:graphicData uri="http://schemas.openxmlformats.org/presentationml/2006/ole">
              <mc:AlternateContent xmlns:mc="http://schemas.openxmlformats.org/markup-compatibility/2006">
                <mc:Choice xmlns:v="urn:schemas-microsoft-com:vml" Requires="v">
                  <p:oleObj name="Equation" r:id="rId24" imgW="291960" imgH="177480" progId="Equation.DSMT4">
                    <p:embed/>
                  </p:oleObj>
                </mc:Choice>
                <mc:Fallback>
                  <p:oleObj name="Equation" r:id="rId24" imgW="291960" imgH="177480" progId="Equation.DSMT4">
                    <p:embed/>
                    <p:pic>
                      <p:nvPicPr>
                        <p:cNvPr id="28" name="对象 27">
                          <a:extLst>
                            <a:ext uri="{FF2B5EF4-FFF2-40B4-BE49-F238E27FC236}">
                              <a16:creationId xmlns:a16="http://schemas.microsoft.com/office/drawing/2014/main" id="{40635E6D-5640-4F0B-A91A-A21BA390D24C}"/>
                            </a:ext>
                          </a:extLst>
                        </p:cNvPr>
                        <p:cNvPicPr>
                          <a:picLocks noChangeAspect="1" noChangeArrowheads="1"/>
                        </p:cNvPicPr>
                        <p:nvPr/>
                      </p:nvPicPr>
                      <p:blipFill>
                        <a:blip r:embed="rId25"/>
                        <a:srcRect/>
                        <a:stretch>
                          <a:fillRect/>
                        </a:stretch>
                      </p:blipFill>
                      <p:spPr bwMode="auto">
                        <a:xfrm>
                          <a:off x="6210504" y="4762922"/>
                          <a:ext cx="534988" cy="322262"/>
                        </a:xfrm>
                        <a:prstGeom prst="rect">
                          <a:avLst/>
                        </a:prstGeom>
                        <a:noFill/>
                      </p:spPr>
                    </p:pic>
                  </p:oleObj>
                </mc:Fallback>
              </mc:AlternateContent>
            </a:graphicData>
          </a:graphic>
        </p:graphicFrame>
        <p:graphicFrame>
          <p:nvGraphicFramePr>
            <p:cNvPr id="31" name="对象 30">
              <a:extLst>
                <a:ext uri="{FF2B5EF4-FFF2-40B4-BE49-F238E27FC236}">
                  <a16:creationId xmlns:a16="http://schemas.microsoft.com/office/drawing/2014/main" id="{637D2250-3EE9-4190-9B9B-9C44BDB2D1D0}"/>
                </a:ext>
              </a:extLst>
            </p:cNvPr>
            <p:cNvGraphicFramePr>
              <a:graphicFrameLocks noChangeAspect="1"/>
            </p:cNvGraphicFramePr>
            <p:nvPr>
              <p:extLst>
                <p:ext uri="{D42A27DB-BD31-4B8C-83A1-F6EECF244321}">
                  <p14:modId xmlns:p14="http://schemas.microsoft.com/office/powerpoint/2010/main" val="2942965996"/>
                </p:ext>
              </p:extLst>
            </p:nvPr>
          </p:nvGraphicFramePr>
          <p:xfrm>
            <a:off x="717375" y="5246345"/>
            <a:ext cx="2024063" cy="460375"/>
          </p:xfrm>
          <a:graphic>
            <a:graphicData uri="http://schemas.openxmlformats.org/presentationml/2006/ole">
              <mc:AlternateContent xmlns:mc="http://schemas.openxmlformats.org/markup-compatibility/2006">
                <mc:Choice xmlns:v="urn:schemas-microsoft-com:vml" Requires="v">
                  <p:oleObj name="Equation" r:id="rId26" imgW="1104840" imgH="253800" progId="Equation.DSMT4">
                    <p:embed/>
                  </p:oleObj>
                </mc:Choice>
                <mc:Fallback>
                  <p:oleObj name="Equation" r:id="rId26" imgW="1104840" imgH="253800" progId="Equation.DSMT4">
                    <p:embed/>
                    <p:pic>
                      <p:nvPicPr>
                        <p:cNvPr id="29" name="对象 28">
                          <a:extLst>
                            <a:ext uri="{FF2B5EF4-FFF2-40B4-BE49-F238E27FC236}">
                              <a16:creationId xmlns:a16="http://schemas.microsoft.com/office/drawing/2014/main" id="{6892A59C-7025-431B-9013-FF408F31095C}"/>
                            </a:ext>
                          </a:extLst>
                        </p:cNvPr>
                        <p:cNvPicPr>
                          <a:picLocks noChangeAspect="1" noChangeArrowheads="1"/>
                        </p:cNvPicPr>
                        <p:nvPr/>
                      </p:nvPicPr>
                      <p:blipFill>
                        <a:blip r:embed="rId27"/>
                        <a:srcRect/>
                        <a:stretch>
                          <a:fillRect/>
                        </a:stretch>
                      </p:blipFill>
                      <p:spPr bwMode="auto">
                        <a:xfrm>
                          <a:off x="717375" y="5246345"/>
                          <a:ext cx="2024063" cy="460375"/>
                        </a:xfrm>
                        <a:prstGeom prst="rect">
                          <a:avLst/>
                        </a:prstGeom>
                        <a:noFill/>
                      </p:spPr>
                    </p:pic>
                  </p:oleObj>
                </mc:Fallback>
              </mc:AlternateContent>
            </a:graphicData>
          </a:graphic>
        </p:graphicFrame>
        <p:graphicFrame>
          <p:nvGraphicFramePr>
            <p:cNvPr id="32" name="对象 31">
              <a:extLst>
                <a:ext uri="{FF2B5EF4-FFF2-40B4-BE49-F238E27FC236}">
                  <a16:creationId xmlns:a16="http://schemas.microsoft.com/office/drawing/2014/main" id="{56F77159-0231-4981-A2DB-5693C9E9D3F9}"/>
                </a:ext>
              </a:extLst>
            </p:cNvPr>
            <p:cNvGraphicFramePr>
              <a:graphicFrameLocks noChangeAspect="1"/>
            </p:cNvGraphicFramePr>
            <p:nvPr>
              <p:extLst>
                <p:ext uri="{D42A27DB-BD31-4B8C-83A1-F6EECF244321}">
                  <p14:modId xmlns:p14="http://schemas.microsoft.com/office/powerpoint/2010/main" val="2030157036"/>
                </p:ext>
              </p:extLst>
            </p:nvPr>
          </p:nvGraphicFramePr>
          <p:xfrm>
            <a:off x="7250514" y="4743388"/>
            <a:ext cx="1209675" cy="414337"/>
          </p:xfrm>
          <a:graphic>
            <a:graphicData uri="http://schemas.openxmlformats.org/presentationml/2006/ole">
              <mc:AlternateContent xmlns:mc="http://schemas.openxmlformats.org/markup-compatibility/2006">
                <mc:Choice xmlns:v="urn:schemas-microsoft-com:vml" Requires="v">
                  <p:oleObj name="Equation" r:id="rId28" imgW="660240" imgH="228600" progId="Equation.DSMT4">
                    <p:embed/>
                  </p:oleObj>
                </mc:Choice>
                <mc:Fallback>
                  <p:oleObj name="Equation" r:id="rId28" imgW="660240" imgH="228600" progId="Equation.DSMT4">
                    <p:embed/>
                    <p:pic>
                      <p:nvPicPr>
                        <p:cNvPr id="31" name="对象 30">
                          <a:extLst>
                            <a:ext uri="{FF2B5EF4-FFF2-40B4-BE49-F238E27FC236}">
                              <a16:creationId xmlns:a16="http://schemas.microsoft.com/office/drawing/2014/main" id="{637D2250-3EE9-4190-9B9B-9C44BDB2D1D0}"/>
                            </a:ext>
                          </a:extLst>
                        </p:cNvPr>
                        <p:cNvPicPr>
                          <a:picLocks noChangeAspect="1" noChangeArrowheads="1"/>
                        </p:cNvPicPr>
                        <p:nvPr/>
                      </p:nvPicPr>
                      <p:blipFill>
                        <a:blip r:embed="rId29"/>
                        <a:srcRect/>
                        <a:stretch>
                          <a:fillRect/>
                        </a:stretch>
                      </p:blipFill>
                      <p:spPr bwMode="auto">
                        <a:xfrm>
                          <a:off x="7250514" y="4743388"/>
                          <a:ext cx="1209675" cy="414337"/>
                        </a:xfrm>
                        <a:prstGeom prst="rect">
                          <a:avLst/>
                        </a:prstGeom>
                        <a:noFill/>
                      </p:spPr>
                    </p:pic>
                  </p:oleObj>
                </mc:Fallback>
              </mc:AlternateContent>
            </a:graphicData>
          </a:graphic>
        </p:graphicFrame>
      </p:grpSp>
      <p:sp>
        <p:nvSpPr>
          <p:cNvPr id="6" name="页脚占位符 5">
            <a:extLst>
              <a:ext uri="{FF2B5EF4-FFF2-40B4-BE49-F238E27FC236}">
                <a16:creationId xmlns:a16="http://schemas.microsoft.com/office/drawing/2014/main" id="{2D693C16-FCF0-43AD-89DC-1C4F80614F42}"/>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3284361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DEFFED87-8D7A-4654-B76E-26EC1D4A7D83}" type="datetime1">
              <a:rPr lang="zh-CN" altLang="en-US" smtClean="0"/>
              <a:t>2022/11/23</a:t>
            </a:fld>
            <a:endParaRPr lang="zh-CN" altLang="en-US"/>
          </a:p>
        </p:txBody>
      </p:sp>
      <p:sp>
        <p:nvSpPr>
          <p:cNvPr id="10" name="Rectangle 5">
            <a:extLst>
              <a:ext uri="{FF2B5EF4-FFF2-40B4-BE49-F238E27FC236}">
                <a16:creationId xmlns:a16="http://schemas.microsoft.com/office/drawing/2014/main" id="{959742AD-B2B3-49BC-B669-2A718644FCFA}"/>
              </a:ext>
            </a:extLst>
          </p:cNvPr>
          <p:cNvSpPr>
            <a:spLocks noChangeArrowheads="1"/>
          </p:cNvSpPr>
          <p:nvPr/>
        </p:nvSpPr>
        <p:spPr bwMode="auto">
          <a:xfrm>
            <a:off x="263576" y="476672"/>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二、随机模拟的步骤</a:t>
            </a:r>
          </a:p>
        </p:txBody>
      </p:sp>
      <p:grpSp>
        <p:nvGrpSpPr>
          <p:cNvPr id="11" name="组合 10">
            <a:extLst>
              <a:ext uri="{FF2B5EF4-FFF2-40B4-BE49-F238E27FC236}">
                <a16:creationId xmlns:a16="http://schemas.microsoft.com/office/drawing/2014/main" id="{F0011B56-176B-41CB-B51F-4087A787FB7E}"/>
              </a:ext>
            </a:extLst>
          </p:cNvPr>
          <p:cNvGrpSpPr/>
          <p:nvPr/>
        </p:nvGrpSpPr>
        <p:grpSpPr>
          <a:xfrm>
            <a:off x="683568" y="2149930"/>
            <a:ext cx="7848872" cy="1063046"/>
            <a:chOff x="683568" y="975735"/>
            <a:chExt cx="7848872" cy="1063046"/>
          </a:xfrm>
        </p:grpSpPr>
        <p:sp>
          <p:nvSpPr>
            <p:cNvPr id="12" name="Rectangle 3">
              <a:extLst>
                <a:ext uri="{FF2B5EF4-FFF2-40B4-BE49-F238E27FC236}">
                  <a16:creationId xmlns:a16="http://schemas.microsoft.com/office/drawing/2014/main" id="{D9DAACE9-73AC-498C-9BB5-53E428A1325E}"/>
                </a:ext>
              </a:extLst>
            </p:cNvPr>
            <p:cNvSpPr>
              <a:spLocks noChangeArrowheads="1"/>
            </p:cNvSpPr>
            <p:nvPr/>
          </p:nvSpPr>
          <p:spPr bwMode="auto">
            <a:xfrm>
              <a:off x="683568" y="975735"/>
              <a:ext cx="7848872"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6</a:t>
              </a:r>
              <a:r>
                <a:rPr lang="zh-CN" altLang="en-US" sz="2400" dirty="0">
                  <a:latin typeface="微软雅黑" pitchFamily="34" charset="-122"/>
                  <a:ea typeface="微软雅黑" pitchFamily="34" charset="-122"/>
                </a:rPr>
                <a:t>）计算第   个顾客到达时已服务完的顾客数</a:t>
              </a:r>
              <a:endParaRPr lang="zh-CN" altLang="en-US" sz="2400" b="1" dirty="0">
                <a:solidFill>
                  <a:srgbClr val="0000FF"/>
                </a:solidFill>
                <a:latin typeface="微软雅黑" pitchFamily="34" charset="-122"/>
                <a:ea typeface="微软雅黑" pitchFamily="34" charset="-122"/>
              </a:endParaRPr>
            </a:p>
          </p:txBody>
        </p:sp>
        <p:graphicFrame>
          <p:nvGraphicFramePr>
            <p:cNvPr id="13" name="对象 12">
              <a:extLst>
                <a:ext uri="{FF2B5EF4-FFF2-40B4-BE49-F238E27FC236}">
                  <a16:creationId xmlns:a16="http://schemas.microsoft.com/office/drawing/2014/main" id="{FE37B486-51B3-4FD0-B2E3-A9033F83E0FB}"/>
                </a:ext>
              </a:extLst>
            </p:cNvPr>
            <p:cNvGraphicFramePr>
              <a:graphicFrameLocks noChangeAspect="1"/>
            </p:cNvGraphicFramePr>
            <p:nvPr>
              <p:extLst>
                <p:ext uri="{D42A27DB-BD31-4B8C-83A1-F6EECF244321}">
                  <p14:modId xmlns:p14="http://schemas.microsoft.com/office/powerpoint/2010/main" val="1904007500"/>
                </p:ext>
              </p:extLst>
            </p:nvPr>
          </p:nvGraphicFramePr>
          <p:xfrm>
            <a:off x="2699792" y="1535543"/>
            <a:ext cx="2370137" cy="503238"/>
          </p:xfrm>
          <a:graphic>
            <a:graphicData uri="http://schemas.openxmlformats.org/presentationml/2006/ole">
              <mc:AlternateContent xmlns:mc="http://schemas.openxmlformats.org/markup-compatibility/2006">
                <mc:Choice xmlns:v="urn:schemas-microsoft-com:vml" Requires="v">
                  <p:oleObj name="Equation" r:id="rId2" imgW="1295280" imgH="279360" progId="Equation.DSMT4">
                    <p:embed/>
                  </p:oleObj>
                </mc:Choice>
                <mc:Fallback>
                  <p:oleObj name="Equation" r:id="rId2" imgW="1295280" imgH="279360" progId="Equation.DSMT4">
                    <p:embed/>
                    <p:pic>
                      <p:nvPicPr>
                        <p:cNvPr id="13" name="对象 12">
                          <a:extLst>
                            <a:ext uri="{FF2B5EF4-FFF2-40B4-BE49-F238E27FC236}">
                              <a16:creationId xmlns:a16="http://schemas.microsoft.com/office/drawing/2014/main" id="{FE37B486-51B3-4FD0-B2E3-A9033F83E0FB}"/>
                            </a:ext>
                          </a:extLst>
                        </p:cNvPr>
                        <p:cNvPicPr>
                          <a:picLocks noChangeAspect="1" noChangeArrowheads="1"/>
                        </p:cNvPicPr>
                        <p:nvPr/>
                      </p:nvPicPr>
                      <p:blipFill>
                        <a:blip r:embed="rId3"/>
                        <a:srcRect/>
                        <a:stretch>
                          <a:fillRect/>
                        </a:stretch>
                      </p:blipFill>
                      <p:spPr bwMode="auto">
                        <a:xfrm>
                          <a:off x="2699792" y="1535543"/>
                          <a:ext cx="2370137" cy="503238"/>
                        </a:xfrm>
                        <a:prstGeom prst="rect">
                          <a:avLst/>
                        </a:prstGeom>
                        <a:noFill/>
                      </p:spPr>
                    </p:pic>
                  </p:oleObj>
                </mc:Fallback>
              </mc:AlternateContent>
            </a:graphicData>
          </a:graphic>
        </p:graphicFrame>
        <p:graphicFrame>
          <p:nvGraphicFramePr>
            <p:cNvPr id="14" name="对象 13">
              <a:extLst>
                <a:ext uri="{FF2B5EF4-FFF2-40B4-BE49-F238E27FC236}">
                  <a16:creationId xmlns:a16="http://schemas.microsoft.com/office/drawing/2014/main" id="{C07A28A2-32B0-4CA2-937A-D4718CF44EAF}"/>
                </a:ext>
              </a:extLst>
            </p:cNvPr>
            <p:cNvGraphicFramePr>
              <a:graphicFrameLocks noChangeAspect="1"/>
            </p:cNvGraphicFramePr>
            <p:nvPr>
              <p:extLst>
                <p:ext uri="{D42A27DB-BD31-4B8C-83A1-F6EECF244321}">
                  <p14:modId xmlns:p14="http://schemas.microsoft.com/office/powerpoint/2010/main" val="2162386394"/>
                </p:ext>
              </p:extLst>
            </p:nvPr>
          </p:nvGraphicFramePr>
          <p:xfrm>
            <a:off x="2249835" y="1188005"/>
            <a:ext cx="161925" cy="296863"/>
          </p:xfrm>
          <a:graphic>
            <a:graphicData uri="http://schemas.openxmlformats.org/presentationml/2006/ole">
              <mc:AlternateContent xmlns:mc="http://schemas.openxmlformats.org/markup-compatibility/2006">
                <mc:Choice xmlns:v="urn:schemas-microsoft-com:vml" Requires="v">
                  <p:oleObj name="Equation" r:id="rId4" imgW="88560" imgH="164880" progId="Equation.DSMT4">
                    <p:embed/>
                  </p:oleObj>
                </mc:Choice>
                <mc:Fallback>
                  <p:oleObj name="Equation" r:id="rId4" imgW="88560" imgH="164880" progId="Equation.DSMT4">
                    <p:embed/>
                    <p:pic>
                      <p:nvPicPr>
                        <p:cNvPr id="14" name="对象 13">
                          <a:extLst>
                            <a:ext uri="{FF2B5EF4-FFF2-40B4-BE49-F238E27FC236}">
                              <a16:creationId xmlns:a16="http://schemas.microsoft.com/office/drawing/2014/main" id="{C07A28A2-32B0-4CA2-937A-D4718CF44EAF}"/>
                            </a:ext>
                          </a:extLst>
                        </p:cNvPr>
                        <p:cNvPicPr>
                          <a:picLocks noChangeAspect="1" noChangeArrowheads="1"/>
                        </p:cNvPicPr>
                        <p:nvPr/>
                      </p:nvPicPr>
                      <p:blipFill>
                        <a:blip r:embed="rId5"/>
                        <a:srcRect/>
                        <a:stretch>
                          <a:fillRect/>
                        </a:stretch>
                      </p:blipFill>
                      <p:spPr bwMode="auto">
                        <a:xfrm>
                          <a:off x="2249835" y="1188005"/>
                          <a:ext cx="161925" cy="296863"/>
                        </a:xfrm>
                        <a:prstGeom prst="rect">
                          <a:avLst/>
                        </a:prstGeom>
                        <a:noFill/>
                      </p:spPr>
                    </p:pic>
                  </p:oleObj>
                </mc:Fallback>
              </mc:AlternateContent>
            </a:graphicData>
          </a:graphic>
        </p:graphicFrame>
      </p:grpSp>
      <p:grpSp>
        <p:nvGrpSpPr>
          <p:cNvPr id="19" name="组合 18">
            <a:extLst>
              <a:ext uri="{FF2B5EF4-FFF2-40B4-BE49-F238E27FC236}">
                <a16:creationId xmlns:a16="http://schemas.microsoft.com/office/drawing/2014/main" id="{312D4E1B-2412-436B-802C-EA71246C09A1}"/>
              </a:ext>
            </a:extLst>
          </p:cNvPr>
          <p:cNvGrpSpPr/>
          <p:nvPr/>
        </p:nvGrpSpPr>
        <p:grpSpPr>
          <a:xfrm>
            <a:off x="683568" y="3302058"/>
            <a:ext cx="7848872" cy="594771"/>
            <a:chOff x="683568" y="975735"/>
            <a:chExt cx="7848872" cy="594771"/>
          </a:xfrm>
        </p:grpSpPr>
        <p:sp>
          <p:nvSpPr>
            <p:cNvPr id="20" name="Rectangle 3">
              <a:extLst>
                <a:ext uri="{FF2B5EF4-FFF2-40B4-BE49-F238E27FC236}">
                  <a16:creationId xmlns:a16="http://schemas.microsoft.com/office/drawing/2014/main" id="{73748050-8EC3-4036-9C32-B49C507AD1A5}"/>
                </a:ext>
              </a:extLst>
            </p:cNvPr>
            <p:cNvSpPr>
              <a:spLocks noChangeArrowheads="1"/>
            </p:cNvSpPr>
            <p:nvPr/>
          </p:nvSpPr>
          <p:spPr bwMode="auto">
            <a:xfrm>
              <a:off x="683568" y="975735"/>
              <a:ext cx="7848872"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7</a:t>
              </a:r>
              <a:r>
                <a:rPr lang="zh-CN" altLang="en-US" sz="2400" dirty="0">
                  <a:latin typeface="微软雅黑" pitchFamily="34" charset="-122"/>
                  <a:ea typeface="微软雅黑" pitchFamily="34" charset="-122"/>
                </a:rPr>
                <a:t>）计算第   个顾客到达时的队长                  ；</a:t>
              </a:r>
              <a:endParaRPr lang="zh-CN" altLang="en-US" sz="2400" b="1" dirty="0">
                <a:solidFill>
                  <a:srgbClr val="0000FF"/>
                </a:solidFill>
                <a:latin typeface="微软雅黑" pitchFamily="34" charset="-122"/>
                <a:ea typeface="微软雅黑" pitchFamily="34" charset="-122"/>
              </a:endParaRPr>
            </a:p>
          </p:txBody>
        </p:sp>
        <p:graphicFrame>
          <p:nvGraphicFramePr>
            <p:cNvPr id="21" name="对象 20">
              <a:extLst>
                <a:ext uri="{FF2B5EF4-FFF2-40B4-BE49-F238E27FC236}">
                  <a16:creationId xmlns:a16="http://schemas.microsoft.com/office/drawing/2014/main" id="{346C9955-D105-49B7-9AF9-9B9240CDCCB3}"/>
                </a:ext>
              </a:extLst>
            </p:cNvPr>
            <p:cNvGraphicFramePr>
              <a:graphicFrameLocks noChangeAspect="1"/>
            </p:cNvGraphicFramePr>
            <p:nvPr>
              <p:extLst>
                <p:ext uri="{D42A27DB-BD31-4B8C-83A1-F6EECF244321}">
                  <p14:modId xmlns:p14="http://schemas.microsoft.com/office/powerpoint/2010/main" val="1815549216"/>
                </p:ext>
              </p:extLst>
            </p:nvPr>
          </p:nvGraphicFramePr>
          <p:xfrm>
            <a:off x="5296123" y="1157756"/>
            <a:ext cx="1508125" cy="412750"/>
          </p:xfrm>
          <a:graphic>
            <a:graphicData uri="http://schemas.openxmlformats.org/presentationml/2006/ole">
              <mc:AlternateContent xmlns:mc="http://schemas.openxmlformats.org/markup-compatibility/2006">
                <mc:Choice xmlns:v="urn:schemas-microsoft-com:vml" Requires="v">
                  <p:oleObj name="Equation" r:id="rId6" imgW="825480" imgH="228600" progId="Equation.DSMT4">
                    <p:embed/>
                  </p:oleObj>
                </mc:Choice>
                <mc:Fallback>
                  <p:oleObj name="Equation" r:id="rId6" imgW="825480" imgH="228600" progId="Equation.DSMT4">
                    <p:embed/>
                    <p:pic>
                      <p:nvPicPr>
                        <p:cNvPr id="21" name="对象 20">
                          <a:extLst>
                            <a:ext uri="{FF2B5EF4-FFF2-40B4-BE49-F238E27FC236}">
                              <a16:creationId xmlns:a16="http://schemas.microsoft.com/office/drawing/2014/main" id="{346C9955-D105-49B7-9AF9-9B9240CDCCB3}"/>
                            </a:ext>
                          </a:extLst>
                        </p:cNvPr>
                        <p:cNvPicPr>
                          <a:picLocks noChangeAspect="1" noChangeArrowheads="1"/>
                        </p:cNvPicPr>
                        <p:nvPr/>
                      </p:nvPicPr>
                      <p:blipFill>
                        <a:blip r:embed="rId7"/>
                        <a:srcRect/>
                        <a:stretch>
                          <a:fillRect/>
                        </a:stretch>
                      </p:blipFill>
                      <p:spPr bwMode="auto">
                        <a:xfrm>
                          <a:off x="5296123" y="1157756"/>
                          <a:ext cx="1508125" cy="412750"/>
                        </a:xfrm>
                        <a:prstGeom prst="rect">
                          <a:avLst/>
                        </a:prstGeom>
                        <a:noFill/>
                      </p:spPr>
                    </p:pic>
                  </p:oleObj>
                </mc:Fallback>
              </mc:AlternateContent>
            </a:graphicData>
          </a:graphic>
        </p:graphicFrame>
        <p:graphicFrame>
          <p:nvGraphicFramePr>
            <p:cNvPr id="22" name="对象 21">
              <a:extLst>
                <a:ext uri="{FF2B5EF4-FFF2-40B4-BE49-F238E27FC236}">
                  <a16:creationId xmlns:a16="http://schemas.microsoft.com/office/drawing/2014/main" id="{B97C958C-7E17-47B7-A187-937E497EEEF6}"/>
                </a:ext>
              </a:extLst>
            </p:cNvPr>
            <p:cNvGraphicFramePr>
              <a:graphicFrameLocks noChangeAspect="1"/>
            </p:cNvGraphicFramePr>
            <p:nvPr/>
          </p:nvGraphicFramePr>
          <p:xfrm>
            <a:off x="2249835" y="1188402"/>
            <a:ext cx="161925" cy="298450"/>
          </p:xfrm>
          <a:graphic>
            <a:graphicData uri="http://schemas.openxmlformats.org/presentationml/2006/ole">
              <mc:AlternateContent xmlns:mc="http://schemas.openxmlformats.org/markup-compatibility/2006">
                <mc:Choice xmlns:v="urn:schemas-microsoft-com:vml" Requires="v">
                  <p:oleObj name="Equation" r:id="rId8" imgW="88560" imgH="164880" progId="Equation.DSMT4">
                    <p:embed/>
                  </p:oleObj>
                </mc:Choice>
                <mc:Fallback>
                  <p:oleObj name="Equation" r:id="rId8" imgW="88560" imgH="164880" progId="Equation.DSMT4">
                    <p:embed/>
                    <p:pic>
                      <p:nvPicPr>
                        <p:cNvPr id="22" name="对象 21">
                          <a:extLst>
                            <a:ext uri="{FF2B5EF4-FFF2-40B4-BE49-F238E27FC236}">
                              <a16:creationId xmlns:a16="http://schemas.microsoft.com/office/drawing/2014/main" id="{B97C958C-7E17-47B7-A187-937E497EEEF6}"/>
                            </a:ext>
                          </a:extLst>
                        </p:cNvPr>
                        <p:cNvPicPr>
                          <a:picLocks noChangeAspect="1" noChangeArrowheads="1"/>
                        </p:cNvPicPr>
                        <p:nvPr/>
                      </p:nvPicPr>
                      <p:blipFill>
                        <a:blip r:embed="rId9"/>
                        <a:srcRect/>
                        <a:stretch>
                          <a:fillRect/>
                        </a:stretch>
                      </p:blipFill>
                      <p:spPr bwMode="auto">
                        <a:xfrm>
                          <a:off x="2249835" y="1188402"/>
                          <a:ext cx="161925" cy="298450"/>
                        </a:xfrm>
                        <a:prstGeom prst="rect">
                          <a:avLst/>
                        </a:prstGeom>
                        <a:noFill/>
                      </p:spPr>
                    </p:pic>
                  </p:oleObj>
                </mc:Fallback>
              </mc:AlternateContent>
            </a:graphicData>
          </a:graphic>
        </p:graphicFrame>
      </p:grpSp>
      <p:grpSp>
        <p:nvGrpSpPr>
          <p:cNvPr id="3" name="组合 2">
            <a:extLst>
              <a:ext uri="{FF2B5EF4-FFF2-40B4-BE49-F238E27FC236}">
                <a16:creationId xmlns:a16="http://schemas.microsoft.com/office/drawing/2014/main" id="{286F30ED-5A16-4CCF-B100-233F6FC19826}"/>
              </a:ext>
            </a:extLst>
          </p:cNvPr>
          <p:cNvGrpSpPr/>
          <p:nvPr/>
        </p:nvGrpSpPr>
        <p:grpSpPr>
          <a:xfrm>
            <a:off x="683568" y="4033622"/>
            <a:ext cx="7848872" cy="605605"/>
            <a:chOff x="683568" y="4033622"/>
            <a:chExt cx="7848872" cy="605605"/>
          </a:xfrm>
        </p:grpSpPr>
        <p:sp>
          <p:nvSpPr>
            <p:cNvPr id="24" name="Rectangle 3">
              <a:extLst>
                <a:ext uri="{FF2B5EF4-FFF2-40B4-BE49-F238E27FC236}">
                  <a16:creationId xmlns:a16="http://schemas.microsoft.com/office/drawing/2014/main" id="{838E6331-DE23-419C-B4F2-5CA7D6815500}"/>
                </a:ext>
              </a:extLst>
            </p:cNvPr>
            <p:cNvSpPr>
              <a:spLocks noChangeArrowheads="1"/>
            </p:cNvSpPr>
            <p:nvPr/>
          </p:nvSpPr>
          <p:spPr bwMode="auto">
            <a:xfrm>
              <a:off x="683568" y="4033622"/>
              <a:ext cx="7848872"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8</a:t>
              </a:r>
              <a:r>
                <a:rPr lang="zh-CN" altLang="en-US" sz="2400" dirty="0">
                  <a:latin typeface="微软雅黑" pitchFamily="34" charset="-122"/>
                  <a:ea typeface="微软雅黑" pitchFamily="34" charset="-122"/>
                </a:rPr>
                <a:t>）计算第   个顾客到达时的等待队长                          ；</a:t>
              </a:r>
              <a:endParaRPr lang="zh-CN" altLang="en-US" sz="2400" b="1" dirty="0">
                <a:solidFill>
                  <a:srgbClr val="0000FF"/>
                </a:solidFill>
                <a:latin typeface="微软雅黑" pitchFamily="34" charset="-122"/>
                <a:ea typeface="微软雅黑" pitchFamily="34" charset="-122"/>
              </a:endParaRPr>
            </a:p>
          </p:txBody>
        </p:sp>
        <p:graphicFrame>
          <p:nvGraphicFramePr>
            <p:cNvPr id="25" name="对象 24">
              <a:extLst>
                <a:ext uri="{FF2B5EF4-FFF2-40B4-BE49-F238E27FC236}">
                  <a16:creationId xmlns:a16="http://schemas.microsoft.com/office/drawing/2014/main" id="{FEE67AE3-4799-4A05-B247-9F844E441AE3}"/>
                </a:ext>
              </a:extLst>
            </p:cNvPr>
            <p:cNvGraphicFramePr>
              <a:graphicFrameLocks noChangeAspect="1"/>
            </p:cNvGraphicFramePr>
            <p:nvPr>
              <p:extLst>
                <p:ext uri="{D42A27DB-BD31-4B8C-83A1-F6EECF244321}">
                  <p14:modId xmlns:p14="http://schemas.microsoft.com/office/powerpoint/2010/main" val="1389654596"/>
                </p:ext>
              </p:extLst>
            </p:nvPr>
          </p:nvGraphicFramePr>
          <p:xfrm>
            <a:off x="5872112" y="4180440"/>
            <a:ext cx="2300288" cy="458787"/>
          </p:xfrm>
          <a:graphic>
            <a:graphicData uri="http://schemas.openxmlformats.org/presentationml/2006/ole">
              <mc:AlternateContent xmlns:mc="http://schemas.openxmlformats.org/markup-compatibility/2006">
                <mc:Choice xmlns:v="urn:schemas-microsoft-com:vml" Requires="v">
                  <p:oleObj name="Equation" r:id="rId10" imgW="1257120" imgH="253800" progId="Equation.DSMT4">
                    <p:embed/>
                  </p:oleObj>
                </mc:Choice>
                <mc:Fallback>
                  <p:oleObj name="Equation" r:id="rId10" imgW="1257120" imgH="253800" progId="Equation.DSMT4">
                    <p:embed/>
                    <p:pic>
                      <p:nvPicPr>
                        <p:cNvPr id="25" name="对象 24">
                          <a:extLst>
                            <a:ext uri="{FF2B5EF4-FFF2-40B4-BE49-F238E27FC236}">
                              <a16:creationId xmlns:a16="http://schemas.microsoft.com/office/drawing/2014/main" id="{FEE67AE3-4799-4A05-B247-9F844E441AE3}"/>
                            </a:ext>
                          </a:extLst>
                        </p:cNvPr>
                        <p:cNvPicPr>
                          <a:picLocks noChangeAspect="1" noChangeArrowheads="1"/>
                        </p:cNvPicPr>
                        <p:nvPr/>
                      </p:nvPicPr>
                      <p:blipFill>
                        <a:blip r:embed="rId11"/>
                        <a:srcRect/>
                        <a:stretch>
                          <a:fillRect/>
                        </a:stretch>
                      </p:blipFill>
                      <p:spPr bwMode="auto">
                        <a:xfrm>
                          <a:off x="5872112" y="4180440"/>
                          <a:ext cx="2300288" cy="458787"/>
                        </a:xfrm>
                        <a:prstGeom prst="rect">
                          <a:avLst/>
                        </a:prstGeom>
                        <a:noFill/>
                      </p:spPr>
                    </p:pic>
                  </p:oleObj>
                </mc:Fallback>
              </mc:AlternateContent>
            </a:graphicData>
          </a:graphic>
        </p:graphicFrame>
        <p:graphicFrame>
          <p:nvGraphicFramePr>
            <p:cNvPr id="26" name="对象 25">
              <a:extLst>
                <a:ext uri="{FF2B5EF4-FFF2-40B4-BE49-F238E27FC236}">
                  <a16:creationId xmlns:a16="http://schemas.microsoft.com/office/drawing/2014/main" id="{D59A95D2-BAA7-4927-BCEE-E0B026C8641A}"/>
                </a:ext>
              </a:extLst>
            </p:cNvPr>
            <p:cNvGraphicFramePr>
              <a:graphicFrameLocks noChangeAspect="1"/>
            </p:cNvGraphicFramePr>
            <p:nvPr/>
          </p:nvGraphicFramePr>
          <p:xfrm>
            <a:off x="2249835" y="4246289"/>
            <a:ext cx="161925" cy="298450"/>
          </p:xfrm>
          <a:graphic>
            <a:graphicData uri="http://schemas.openxmlformats.org/presentationml/2006/ole">
              <mc:AlternateContent xmlns:mc="http://schemas.openxmlformats.org/markup-compatibility/2006">
                <mc:Choice xmlns:v="urn:schemas-microsoft-com:vml" Requires="v">
                  <p:oleObj name="Equation" r:id="rId12" imgW="88560" imgH="164880" progId="Equation.DSMT4">
                    <p:embed/>
                  </p:oleObj>
                </mc:Choice>
                <mc:Fallback>
                  <p:oleObj name="Equation" r:id="rId12" imgW="88560" imgH="164880" progId="Equation.DSMT4">
                    <p:embed/>
                    <p:pic>
                      <p:nvPicPr>
                        <p:cNvPr id="26" name="对象 25">
                          <a:extLst>
                            <a:ext uri="{FF2B5EF4-FFF2-40B4-BE49-F238E27FC236}">
                              <a16:creationId xmlns:a16="http://schemas.microsoft.com/office/drawing/2014/main" id="{D59A95D2-BAA7-4927-BCEE-E0B026C8641A}"/>
                            </a:ext>
                          </a:extLst>
                        </p:cNvPr>
                        <p:cNvPicPr>
                          <a:picLocks noChangeAspect="1" noChangeArrowheads="1"/>
                        </p:cNvPicPr>
                        <p:nvPr/>
                      </p:nvPicPr>
                      <p:blipFill>
                        <a:blip r:embed="rId13"/>
                        <a:srcRect/>
                        <a:stretch>
                          <a:fillRect/>
                        </a:stretch>
                      </p:blipFill>
                      <p:spPr bwMode="auto">
                        <a:xfrm>
                          <a:off x="2249835" y="4246289"/>
                          <a:ext cx="161925" cy="298450"/>
                        </a:xfrm>
                        <a:prstGeom prst="rect">
                          <a:avLst/>
                        </a:prstGeom>
                        <a:noFill/>
                      </p:spPr>
                    </p:pic>
                  </p:oleObj>
                </mc:Fallback>
              </mc:AlternateContent>
            </a:graphicData>
          </a:graphic>
        </p:graphicFrame>
      </p:grpSp>
      <p:grpSp>
        <p:nvGrpSpPr>
          <p:cNvPr id="6" name="组合 5">
            <a:extLst>
              <a:ext uri="{FF2B5EF4-FFF2-40B4-BE49-F238E27FC236}">
                <a16:creationId xmlns:a16="http://schemas.microsoft.com/office/drawing/2014/main" id="{31EFD9B0-0C75-4415-9505-B5CB221E4E80}"/>
              </a:ext>
            </a:extLst>
          </p:cNvPr>
          <p:cNvGrpSpPr/>
          <p:nvPr/>
        </p:nvGrpSpPr>
        <p:grpSpPr>
          <a:xfrm>
            <a:off x="683568" y="975735"/>
            <a:ext cx="7848872" cy="1135054"/>
            <a:chOff x="683568" y="975735"/>
            <a:chExt cx="7848872" cy="1135054"/>
          </a:xfrm>
        </p:grpSpPr>
        <p:sp>
          <p:nvSpPr>
            <p:cNvPr id="55" name="Rectangle 3">
              <a:extLst>
                <a:ext uri="{FF2B5EF4-FFF2-40B4-BE49-F238E27FC236}">
                  <a16:creationId xmlns:a16="http://schemas.microsoft.com/office/drawing/2014/main" id="{E67DE4F7-766F-4F51-BF30-C7D3A9C4D02E}"/>
                </a:ext>
              </a:extLst>
            </p:cNvPr>
            <p:cNvSpPr>
              <a:spLocks noChangeArrowheads="1"/>
            </p:cNvSpPr>
            <p:nvPr/>
          </p:nvSpPr>
          <p:spPr bwMode="auto">
            <a:xfrm>
              <a:off x="683568" y="975735"/>
              <a:ext cx="7848872"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5</a:t>
              </a:r>
              <a:r>
                <a:rPr lang="zh-CN" altLang="en-US" sz="2400" dirty="0">
                  <a:latin typeface="微软雅黑" pitchFamily="34" charset="-122"/>
                  <a:ea typeface="微软雅黑" pitchFamily="34" charset="-122"/>
                </a:rPr>
                <a:t>）计算第   个顾客的逗留时间                ，以及等待时间                ；</a:t>
              </a:r>
              <a:endParaRPr lang="zh-CN" altLang="en-US" sz="2400" b="1" dirty="0">
                <a:solidFill>
                  <a:srgbClr val="0000FF"/>
                </a:solidFill>
                <a:latin typeface="微软雅黑" pitchFamily="34" charset="-122"/>
                <a:ea typeface="微软雅黑" pitchFamily="34" charset="-122"/>
              </a:endParaRPr>
            </a:p>
          </p:txBody>
        </p:sp>
        <p:graphicFrame>
          <p:nvGraphicFramePr>
            <p:cNvPr id="15" name="对象 14">
              <a:extLst>
                <a:ext uri="{FF2B5EF4-FFF2-40B4-BE49-F238E27FC236}">
                  <a16:creationId xmlns:a16="http://schemas.microsoft.com/office/drawing/2014/main" id="{03D1CC61-BC16-4C49-B43E-0967E1C59C6F}"/>
                </a:ext>
              </a:extLst>
            </p:cNvPr>
            <p:cNvGraphicFramePr>
              <a:graphicFrameLocks noChangeAspect="1"/>
            </p:cNvGraphicFramePr>
            <p:nvPr>
              <p:extLst>
                <p:ext uri="{D42A27DB-BD31-4B8C-83A1-F6EECF244321}">
                  <p14:modId xmlns:p14="http://schemas.microsoft.com/office/powerpoint/2010/main" val="3227989501"/>
                </p:ext>
              </p:extLst>
            </p:nvPr>
          </p:nvGraphicFramePr>
          <p:xfrm>
            <a:off x="4932040" y="1130512"/>
            <a:ext cx="1347787" cy="412750"/>
          </p:xfrm>
          <a:graphic>
            <a:graphicData uri="http://schemas.openxmlformats.org/presentationml/2006/ole">
              <mc:AlternateContent xmlns:mc="http://schemas.openxmlformats.org/markup-compatibility/2006">
                <mc:Choice xmlns:v="urn:schemas-microsoft-com:vml" Requires="v">
                  <p:oleObj name="Equation" r:id="rId14" imgW="736560" imgH="228600" progId="Equation.DSMT4">
                    <p:embed/>
                  </p:oleObj>
                </mc:Choice>
                <mc:Fallback>
                  <p:oleObj name="Equation" r:id="rId14" imgW="736560" imgH="228600" progId="Equation.DSMT4">
                    <p:embed/>
                    <p:pic>
                      <p:nvPicPr>
                        <p:cNvPr id="15" name="对象 14">
                          <a:extLst>
                            <a:ext uri="{FF2B5EF4-FFF2-40B4-BE49-F238E27FC236}">
                              <a16:creationId xmlns:a16="http://schemas.microsoft.com/office/drawing/2014/main" id="{03D1CC61-BC16-4C49-B43E-0967E1C59C6F}"/>
                            </a:ext>
                          </a:extLst>
                        </p:cNvPr>
                        <p:cNvPicPr>
                          <a:picLocks noChangeAspect="1" noChangeArrowheads="1"/>
                        </p:cNvPicPr>
                        <p:nvPr/>
                      </p:nvPicPr>
                      <p:blipFill>
                        <a:blip r:embed="rId15"/>
                        <a:srcRect/>
                        <a:stretch>
                          <a:fillRect/>
                        </a:stretch>
                      </p:blipFill>
                      <p:spPr bwMode="auto">
                        <a:xfrm>
                          <a:off x="4932040" y="1130512"/>
                          <a:ext cx="1347787" cy="412750"/>
                        </a:xfrm>
                        <a:prstGeom prst="rect">
                          <a:avLst/>
                        </a:prstGeom>
                        <a:noFill/>
                      </p:spPr>
                    </p:pic>
                  </p:oleObj>
                </mc:Fallback>
              </mc:AlternateContent>
            </a:graphicData>
          </a:graphic>
        </p:graphicFrame>
        <p:graphicFrame>
          <p:nvGraphicFramePr>
            <p:cNvPr id="16" name="对象 15">
              <a:extLst>
                <a:ext uri="{FF2B5EF4-FFF2-40B4-BE49-F238E27FC236}">
                  <a16:creationId xmlns:a16="http://schemas.microsoft.com/office/drawing/2014/main" id="{F99EDC36-AD46-4575-8BB4-1274C7A5B823}"/>
                </a:ext>
              </a:extLst>
            </p:cNvPr>
            <p:cNvGraphicFramePr>
              <a:graphicFrameLocks noChangeAspect="1"/>
            </p:cNvGraphicFramePr>
            <p:nvPr>
              <p:extLst>
                <p:ext uri="{D42A27DB-BD31-4B8C-83A1-F6EECF244321}">
                  <p14:modId xmlns:p14="http://schemas.microsoft.com/office/powerpoint/2010/main" val="2108065251"/>
                </p:ext>
              </p:extLst>
            </p:nvPr>
          </p:nvGraphicFramePr>
          <p:xfrm>
            <a:off x="2248248" y="1187450"/>
            <a:ext cx="163512" cy="298450"/>
          </p:xfrm>
          <a:graphic>
            <a:graphicData uri="http://schemas.openxmlformats.org/presentationml/2006/ole">
              <mc:AlternateContent xmlns:mc="http://schemas.openxmlformats.org/markup-compatibility/2006">
                <mc:Choice xmlns:v="urn:schemas-microsoft-com:vml" Requires="v">
                  <p:oleObj name="Equation" r:id="rId16" imgW="88560" imgH="164880" progId="Equation.DSMT4">
                    <p:embed/>
                  </p:oleObj>
                </mc:Choice>
                <mc:Fallback>
                  <p:oleObj name="Equation" r:id="rId16" imgW="88560" imgH="164880" progId="Equation.DSMT4">
                    <p:embed/>
                    <p:pic>
                      <p:nvPicPr>
                        <p:cNvPr id="16" name="对象 15">
                          <a:extLst>
                            <a:ext uri="{FF2B5EF4-FFF2-40B4-BE49-F238E27FC236}">
                              <a16:creationId xmlns:a16="http://schemas.microsoft.com/office/drawing/2014/main" id="{F99EDC36-AD46-4575-8BB4-1274C7A5B823}"/>
                            </a:ext>
                          </a:extLst>
                        </p:cNvPr>
                        <p:cNvPicPr>
                          <a:picLocks noChangeAspect="1" noChangeArrowheads="1"/>
                        </p:cNvPicPr>
                        <p:nvPr/>
                      </p:nvPicPr>
                      <p:blipFill>
                        <a:blip r:embed="rId17"/>
                        <a:srcRect/>
                        <a:stretch>
                          <a:fillRect/>
                        </a:stretch>
                      </p:blipFill>
                      <p:spPr bwMode="auto">
                        <a:xfrm>
                          <a:off x="2248248" y="1187450"/>
                          <a:ext cx="163512" cy="298450"/>
                        </a:xfrm>
                        <a:prstGeom prst="rect">
                          <a:avLst/>
                        </a:prstGeom>
                        <a:noFill/>
                      </p:spPr>
                    </p:pic>
                  </p:oleObj>
                </mc:Fallback>
              </mc:AlternateContent>
            </a:graphicData>
          </a:graphic>
        </p:graphicFrame>
        <p:graphicFrame>
          <p:nvGraphicFramePr>
            <p:cNvPr id="33" name="对象 32">
              <a:extLst>
                <a:ext uri="{FF2B5EF4-FFF2-40B4-BE49-F238E27FC236}">
                  <a16:creationId xmlns:a16="http://schemas.microsoft.com/office/drawing/2014/main" id="{7935C80E-14A8-4334-825B-76B5297FA99F}"/>
                </a:ext>
              </a:extLst>
            </p:cNvPr>
            <p:cNvGraphicFramePr>
              <a:graphicFrameLocks noChangeAspect="1"/>
            </p:cNvGraphicFramePr>
            <p:nvPr>
              <p:extLst>
                <p:ext uri="{D42A27DB-BD31-4B8C-83A1-F6EECF244321}">
                  <p14:modId xmlns:p14="http://schemas.microsoft.com/office/powerpoint/2010/main" val="3053848452"/>
                </p:ext>
              </p:extLst>
            </p:nvPr>
          </p:nvGraphicFramePr>
          <p:xfrm>
            <a:off x="1115616" y="1638300"/>
            <a:ext cx="1370012" cy="412750"/>
          </p:xfrm>
          <a:graphic>
            <a:graphicData uri="http://schemas.openxmlformats.org/presentationml/2006/ole">
              <mc:AlternateContent xmlns:mc="http://schemas.openxmlformats.org/markup-compatibility/2006">
                <mc:Choice xmlns:v="urn:schemas-microsoft-com:vml" Requires="v">
                  <p:oleObj name="Equation" r:id="rId18" imgW="749160" imgH="228600" progId="Equation.DSMT4">
                    <p:embed/>
                  </p:oleObj>
                </mc:Choice>
                <mc:Fallback>
                  <p:oleObj name="Equation" r:id="rId18" imgW="749160" imgH="228600" progId="Equation.DSMT4">
                    <p:embed/>
                    <p:pic>
                      <p:nvPicPr>
                        <p:cNvPr id="15" name="对象 14">
                          <a:extLst>
                            <a:ext uri="{FF2B5EF4-FFF2-40B4-BE49-F238E27FC236}">
                              <a16:creationId xmlns:a16="http://schemas.microsoft.com/office/drawing/2014/main" id="{03D1CC61-BC16-4C49-B43E-0967E1C59C6F}"/>
                            </a:ext>
                          </a:extLst>
                        </p:cNvPr>
                        <p:cNvPicPr>
                          <a:picLocks noChangeAspect="1" noChangeArrowheads="1"/>
                        </p:cNvPicPr>
                        <p:nvPr/>
                      </p:nvPicPr>
                      <p:blipFill>
                        <a:blip r:embed="rId19"/>
                        <a:srcRect/>
                        <a:stretch>
                          <a:fillRect/>
                        </a:stretch>
                      </p:blipFill>
                      <p:spPr bwMode="auto">
                        <a:xfrm>
                          <a:off x="1115616" y="1638300"/>
                          <a:ext cx="1370012" cy="412750"/>
                        </a:xfrm>
                        <a:prstGeom prst="rect">
                          <a:avLst/>
                        </a:prstGeom>
                        <a:noFill/>
                      </p:spPr>
                    </p:pic>
                  </p:oleObj>
                </mc:Fallback>
              </mc:AlternateContent>
            </a:graphicData>
          </a:graphic>
        </p:graphicFrame>
      </p:grpSp>
      <p:grpSp>
        <p:nvGrpSpPr>
          <p:cNvPr id="34" name="组合 33">
            <a:extLst>
              <a:ext uri="{FF2B5EF4-FFF2-40B4-BE49-F238E27FC236}">
                <a16:creationId xmlns:a16="http://schemas.microsoft.com/office/drawing/2014/main" id="{449DB52E-26A4-4B17-AB06-385EB5F50260}"/>
              </a:ext>
            </a:extLst>
          </p:cNvPr>
          <p:cNvGrpSpPr/>
          <p:nvPr/>
        </p:nvGrpSpPr>
        <p:grpSpPr>
          <a:xfrm>
            <a:off x="683568" y="4725144"/>
            <a:ext cx="7848872" cy="581057"/>
            <a:chOff x="683568" y="4033622"/>
            <a:chExt cx="7848872" cy="581057"/>
          </a:xfrm>
        </p:grpSpPr>
        <p:sp>
          <p:nvSpPr>
            <p:cNvPr id="35" name="Rectangle 3">
              <a:extLst>
                <a:ext uri="{FF2B5EF4-FFF2-40B4-BE49-F238E27FC236}">
                  <a16:creationId xmlns:a16="http://schemas.microsoft.com/office/drawing/2014/main" id="{387BE2A7-DB7B-448F-A678-1FBE8003E27D}"/>
                </a:ext>
              </a:extLst>
            </p:cNvPr>
            <p:cNvSpPr>
              <a:spLocks noChangeArrowheads="1"/>
            </p:cNvSpPr>
            <p:nvPr/>
          </p:nvSpPr>
          <p:spPr bwMode="auto">
            <a:xfrm>
              <a:off x="683568" y="4033622"/>
              <a:ext cx="7848872"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9</a:t>
              </a:r>
              <a:r>
                <a:rPr lang="zh-CN" altLang="en-US" sz="2400" dirty="0">
                  <a:latin typeface="微软雅黑" pitchFamily="34" charset="-122"/>
                  <a:ea typeface="微软雅黑" pitchFamily="34" charset="-122"/>
                </a:rPr>
                <a:t>）计算                                     的平均值。</a:t>
              </a:r>
              <a:endParaRPr lang="zh-CN" altLang="en-US" sz="2400" b="1" dirty="0">
                <a:solidFill>
                  <a:srgbClr val="0000FF"/>
                </a:solidFill>
                <a:latin typeface="微软雅黑" pitchFamily="34" charset="-122"/>
                <a:ea typeface="微软雅黑" pitchFamily="34" charset="-122"/>
              </a:endParaRPr>
            </a:p>
          </p:txBody>
        </p:sp>
        <p:graphicFrame>
          <p:nvGraphicFramePr>
            <p:cNvPr id="37" name="对象 36">
              <a:extLst>
                <a:ext uri="{FF2B5EF4-FFF2-40B4-BE49-F238E27FC236}">
                  <a16:creationId xmlns:a16="http://schemas.microsoft.com/office/drawing/2014/main" id="{D2C869BD-D8D4-44C4-B62A-EA5EBE70774D}"/>
                </a:ext>
              </a:extLst>
            </p:cNvPr>
            <p:cNvGraphicFramePr>
              <a:graphicFrameLocks noChangeAspect="1"/>
            </p:cNvGraphicFramePr>
            <p:nvPr>
              <p:extLst>
                <p:ext uri="{D42A27DB-BD31-4B8C-83A1-F6EECF244321}">
                  <p14:modId xmlns:p14="http://schemas.microsoft.com/office/powerpoint/2010/main" val="3817636504"/>
                </p:ext>
              </p:extLst>
            </p:nvPr>
          </p:nvGraphicFramePr>
          <p:xfrm>
            <a:off x="1907704" y="4188453"/>
            <a:ext cx="3238500" cy="412750"/>
          </p:xfrm>
          <a:graphic>
            <a:graphicData uri="http://schemas.openxmlformats.org/presentationml/2006/ole">
              <mc:AlternateContent xmlns:mc="http://schemas.openxmlformats.org/markup-compatibility/2006">
                <mc:Choice xmlns:v="urn:schemas-microsoft-com:vml" Requires="v">
                  <p:oleObj name="Equation" r:id="rId20" imgW="1777680" imgH="228600" progId="Equation.DSMT4">
                    <p:embed/>
                  </p:oleObj>
                </mc:Choice>
                <mc:Fallback>
                  <p:oleObj name="Equation" r:id="rId20" imgW="1777680" imgH="228600" progId="Equation.DSMT4">
                    <p:embed/>
                    <p:pic>
                      <p:nvPicPr>
                        <p:cNvPr id="26" name="对象 25">
                          <a:extLst>
                            <a:ext uri="{FF2B5EF4-FFF2-40B4-BE49-F238E27FC236}">
                              <a16:creationId xmlns:a16="http://schemas.microsoft.com/office/drawing/2014/main" id="{D59A95D2-BAA7-4927-BCEE-E0B026C8641A}"/>
                            </a:ext>
                          </a:extLst>
                        </p:cNvPr>
                        <p:cNvPicPr>
                          <a:picLocks noChangeAspect="1" noChangeArrowheads="1"/>
                        </p:cNvPicPr>
                        <p:nvPr/>
                      </p:nvPicPr>
                      <p:blipFill>
                        <a:blip r:embed="rId21"/>
                        <a:srcRect/>
                        <a:stretch>
                          <a:fillRect/>
                        </a:stretch>
                      </p:blipFill>
                      <p:spPr bwMode="auto">
                        <a:xfrm>
                          <a:off x="1907704" y="4188453"/>
                          <a:ext cx="3238500" cy="412750"/>
                        </a:xfrm>
                        <a:prstGeom prst="rect">
                          <a:avLst/>
                        </a:prstGeom>
                        <a:noFill/>
                      </p:spPr>
                    </p:pic>
                  </p:oleObj>
                </mc:Fallback>
              </mc:AlternateContent>
            </a:graphicData>
          </a:graphic>
        </p:graphicFrame>
      </p:grpSp>
      <p:sp>
        <p:nvSpPr>
          <p:cNvPr id="2" name="页脚占位符 1">
            <a:extLst>
              <a:ext uri="{FF2B5EF4-FFF2-40B4-BE49-F238E27FC236}">
                <a16:creationId xmlns:a16="http://schemas.microsoft.com/office/drawing/2014/main" id="{9973C69F-0A47-4898-8B64-ACB036AFA5FD}"/>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8879052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A57FF07E-F3EF-4760-9C88-FBC2571A13DA}" type="datetime1">
              <a:rPr lang="zh-CN" altLang="en-US" smtClean="0"/>
              <a:t>2022/11/23</a:t>
            </a:fld>
            <a:endParaRPr lang="zh-CN" altLang="en-US"/>
          </a:p>
        </p:txBody>
      </p:sp>
      <p:sp>
        <p:nvSpPr>
          <p:cNvPr id="10" name="Rectangle 5">
            <a:extLst>
              <a:ext uri="{FF2B5EF4-FFF2-40B4-BE49-F238E27FC236}">
                <a16:creationId xmlns:a16="http://schemas.microsoft.com/office/drawing/2014/main" id="{959742AD-B2B3-49BC-B669-2A718644FCFA}"/>
              </a:ext>
            </a:extLst>
          </p:cNvPr>
          <p:cNvSpPr>
            <a:spLocks noChangeArrowheads="1"/>
          </p:cNvSpPr>
          <p:nvPr/>
        </p:nvSpPr>
        <p:spPr bwMode="auto">
          <a:xfrm>
            <a:off x="263576" y="476672"/>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三、随机模拟的程序实现</a:t>
            </a:r>
          </a:p>
        </p:txBody>
      </p:sp>
      <p:sp>
        <p:nvSpPr>
          <p:cNvPr id="12" name="Rectangle 3">
            <a:extLst>
              <a:ext uri="{FF2B5EF4-FFF2-40B4-BE49-F238E27FC236}">
                <a16:creationId xmlns:a16="http://schemas.microsoft.com/office/drawing/2014/main" id="{D9DAACE9-73AC-498C-9BB5-53E428A1325E}"/>
              </a:ext>
            </a:extLst>
          </p:cNvPr>
          <p:cNvSpPr>
            <a:spLocks noChangeArrowheads="1"/>
          </p:cNvSpPr>
          <p:nvPr/>
        </p:nvSpPr>
        <p:spPr bwMode="auto">
          <a:xfrm>
            <a:off x="683568" y="3140968"/>
            <a:ext cx="7848872"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solidFill>
                  <a:srgbClr val="FF0000"/>
                </a:solidFill>
                <a:latin typeface="微软雅黑" pitchFamily="34" charset="-122"/>
                <a:ea typeface="微软雅黑" pitchFamily="34" charset="-122"/>
              </a:rPr>
              <a:t>1.  </a:t>
            </a:r>
            <a:r>
              <a:rPr lang="zh-CN" altLang="en-US" sz="2400" dirty="0">
                <a:solidFill>
                  <a:srgbClr val="FF0000"/>
                </a:solidFill>
                <a:latin typeface="微软雅黑" pitchFamily="34" charset="-122"/>
                <a:ea typeface="微软雅黑" pitchFamily="34" charset="-122"/>
              </a:rPr>
              <a:t>随机模拟程序（略）</a:t>
            </a:r>
            <a:endParaRPr lang="zh-CN" altLang="en-US" sz="2400" b="1" dirty="0">
              <a:solidFill>
                <a:srgbClr val="FF0000"/>
              </a:solidFill>
              <a:latin typeface="微软雅黑" pitchFamily="34" charset="-122"/>
              <a:ea typeface="微软雅黑" pitchFamily="34" charset="-122"/>
            </a:endParaRPr>
          </a:p>
        </p:txBody>
      </p:sp>
      <p:grpSp>
        <p:nvGrpSpPr>
          <p:cNvPr id="27" name="组合 26">
            <a:extLst>
              <a:ext uri="{FF2B5EF4-FFF2-40B4-BE49-F238E27FC236}">
                <a16:creationId xmlns:a16="http://schemas.microsoft.com/office/drawing/2014/main" id="{38D4273E-53DA-489D-BD1F-CA8419D69C94}"/>
              </a:ext>
            </a:extLst>
          </p:cNvPr>
          <p:cNvGrpSpPr/>
          <p:nvPr/>
        </p:nvGrpSpPr>
        <p:grpSpPr>
          <a:xfrm>
            <a:off x="683568" y="908720"/>
            <a:ext cx="8064895" cy="2243050"/>
            <a:chOff x="683568" y="3528529"/>
            <a:chExt cx="8064895" cy="2243050"/>
          </a:xfrm>
        </p:grpSpPr>
        <p:sp>
          <p:nvSpPr>
            <p:cNvPr id="28" name="Rectangle 3">
              <a:extLst>
                <a:ext uri="{FF2B5EF4-FFF2-40B4-BE49-F238E27FC236}">
                  <a16:creationId xmlns:a16="http://schemas.microsoft.com/office/drawing/2014/main" id="{52F38B8B-5992-43CF-A376-E046F2B34AA7}"/>
                </a:ext>
              </a:extLst>
            </p:cNvPr>
            <p:cNvSpPr>
              <a:spLocks noChangeArrowheads="1"/>
            </p:cNvSpPr>
            <p:nvPr/>
          </p:nvSpPr>
          <p:spPr bwMode="auto">
            <a:xfrm>
              <a:off x="683568" y="3528529"/>
              <a:ext cx="8064895" cy="22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例</a:t>
              </a:r>
              <a:r>
                <a:rPr lang="en-US" altLang="zh-CN" sz="2400" dirty="0">
                  <a:solidFill>
                    <a:srgbClr val="FF0000"/>
                  </a:solidFill>
                  <a:latin typeface="微软雅黑" pitchFamily="34" charset="-122"/>
                  <a:ea typeface="微软雅黑" pitchFamily="34" charset="-122"/>
                </a:rPr>
                <a:t>7-1</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考虑一个单服务台排队模型            。顾客到达服从泊松分布，顾客到达率 </a:t>
              </a:r>
              <a:r>
                <a:rPr lang="el-GR" altLang="zh-CN" sz="2400" dirty="0">
                  <a:latin typeface="微软雅黑" pitchFamily="34" charset="-122"/>
                  <a:ea typeface="微软雅黑" pitchFamily="34" charset="-122"/>
                </a:rPr>
                <a:t>λ</a:t>
              </a:r>
              <a:r>
                <a:rPr lang="en-US" altLang="zh-CN" sz="2400" dirty="0">
                  <a:latin typeface="微软雅黑" pitchFamily="34" charset="-122"/>
                  <a:ea typeface="微软雅黑" pitchFamily="34" charset="-122"/>
                </a:rPr>
                <a:t>=1/6</a:t>
              </a:r>
              <a:r>
                <a:rPr lang="zh-CN" altLang="en-US" sz="2400" dirty="0">
                  <a:latin typeface="微软雅黑" pitchFamily="34" charset="-122"/>
                  <a:ea typeface="微软雅黑" pitchFamily="34" charset="-122"/>
                </a:rPr>
                <a:t>（人</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分钟），服务时间 </a:t>
              </a:r>
              <a:r>
                <a:rPr lang="el-GR" altLang="zh-CN" sz="2400" dirty="0">
                  <a:latin typeface="微软雅黑" pitchFamily="34" charset="-122"/>
                  <a:ea typeface="微软雅黑" pitchFamily="34" charset="-122"/>
                </a:rPr>
                <a:t>τ</a:t>
              </a:r>
              <a:r>
                <a:rPr lang="zh-CN" altLang="en-US" sz="2400" dirty="0">
                  <a:latin typeface="微软雅黑" pitchFamily="34" charset="-122"/>
                  <a:ea typeface="微软雅黑" pitchFamily="34" charset="-122"/>
                </a:rPr>
                <a:t>（单位：分钟）服从 </a:t>
              </a:r>
              <a:r>
                <a:rPr lang="en-US" altLang="zh-CN" sz="2400" dirty="0">
                  <a:latin typeface="微软雅黑" pitchFamily="34" charset="-122"/>
                  <a:ea typeface="微软雅黑" pitchFamily="34" charset="-122"/>
                </a:rPr>
                <a:t>[3, 6] </a:t>
              </a:r>
              <a:r>
                <a:rPr lang="zh-CN" altLang="en-US" sz="2400" dirty="0">
                  <a:latin typeface="微软雅黑" pitchFamily="34" charset="-122"/>
                  <a:ea typeface="微软雅黑" pitchFamily="34" charset="-122"/>
                </a:rPr>
                <a:t>上的均匀分布。试求该排队系统的主要运行指标。</a:t>
              </a:r>
            </a:p>
          </p:txBody>
        </p:sp>
        <p:graphicFrame>
          <p:nvGraphicFramePr>
            <p:cNvPr id="29" name="对象 28">
              <a:extLst>
                <a:ext uri="{FF2B5EF4-FFF2-40B4-BE49-F238E27FC236}">
                  <a16:creationId xmlns:a16="http://schemas.microsoft.com/office/drawing/2014/main" id="{AD4A5BAC-270B-446C-9929-61EBA8A58B6C}"/>
                </a:ext>
              </a:extLst>
            </p:cNvPr>
            <p:cNvGraphicFramePr>
              <a:graphicFrameLocks noChangeAspect="1"/>
            </p:cNvGraphicFramePr>
            <p:nvPr>
              <p:extLst>
                <p:ext uri="{D42A27DB-BD31-4B8C-83A1-F6EECF244321}">
                  <p14:modId xmlns:p14="http://schemas.microsoft.com/office/powerpoint/2010/main" val="1321246880"/>
                </p:ext>
              </p:extLst>
            </p:nvPr>
          </p:nvGraphicFramePr>
          <p:xfrm>
            <a:off x="5868144" y="3725863"/>
            <a:ext cx="1019175" cy="323850"/>
          </p:xfrm>
          <a:graphic>
            <a:graphicData uri="http://schemas.openxmlformats.org/presentationml/2006/ole">
              <mc:AlternateContent xmlns:mc="http://schemas.openxmlformats.org/markup-compatibility/2006">
                <mc:Choice xmlns:v="urn:schemas-microsoft-com:vml" Requires="v">
                  <p:oleObj name="Equation" r:id="rId2" imgW="558720" imgH="177480" progId="Equation.DSMT4">
                    <p:embed/>
                  </p:oleObj>
                </mc:Choice>
                <mc:Fallback>
                  <p:oleObj name="Equation" r:id="rId2" imgW="558720" imgH="177480" progId="Equation.DSMT4">
                    <p:embed/>
                    <p:pic>
                      <p:nvPicPr>
                        <p:cNvPr id="26" name="对象 25">
                          <a:extLst>
                            <a:ext uri="{FF2B5EF4-FFF2-40B4-BE49-F238E27FC236}">
                              <a16:creationId xmlns:a16="http://schemas.microsoft.com/office/drawing/2014/main" id="{EF765BB9-A38D-4B1A-B3A9-C2DEF8FD05C3}"/>
                            </a:ext>
                          </a:extLst>
                        </p:cNvPr>
                        <p:cNvPicPr>
                          <a:picLocks noChangeAspect="1" noChangeArrowheads="1"/>
                        </p:cNvPicPr>
                        <p:nvPr/>
                      </p:nvPicPr>
                      <p:blipFill>
                        <a:blip r:embed="rId3"/>
                        <a:srcRect/>
                        <a:stretch>
                          <a:fillRect/>
                        </a:stretch>
                      </p:blipFill>
                      <p:spPr bwMode="auto">
                        <a:xfrm>
                          <a:off x="5868144" y="3725863"/>
                          <a:ext cx="1019175" cy="323850"/>
                        </a:xfrm>
                        <a:prstGeom prst="rect">
                          <a:avLst/>
                        </a:prstGeom>
                        <a:noFill/>
                      </p:spPr>
                    </p:pic>
                  </p:oleObj>
                </mc:Fallback>
              </mc:AlternateContent>
            </a:graphicData>
          </a:graphic>
        </p:graphicFrame>
      </p:grpSp>
      <p:sp>
        <p:nvSpPr>
          <p:cNvPr id="30" name="Rectangle 3">
            <a:extLst>
              <a:ext uri="{FF2B5EF4-FFF2-40B4-BE49-F238E27FC236}">
                <a16:creationId xmlns:a16="http://schemas.microsoft.com/office/drawing/2014/main" id="{00DF5BD4-2EBF-46A6-8AF6-1EF9F09C7385}"/>
              </a:ext>
            </a:extLst>
          </p:cNvPr>
          <p:cNvSpPr>
            <a:spLocks noChangeArrowheads="1"/>
          </p:cNvSpPr>
          <p:nvPr/>
        </p:nvSpPr>
        <p:spPr bwMode="auto">
          <a:xfrm>
            <a:off x="683568" y="3712039"/>
            <a:ext cx="7848872"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solidFill>
                  <a:srgbClr val="FF0000"/>
                </a:solidFill>
                <a:latin typeface="微软雅黑" pitchFamily="34" charset="-122"/>
                <a:ea typeface="微软雅黑" pitchFamily="34" charset="-122"/>
              </a:rPr>
              <a:t>2.  </a:t>
            </a:r>
            <a:r>
              <a:rPr lang="zh-CN" altLang="en-US" sz="2400" dirty="0">
                <a:solidFill>
                  <a:srgbClr val="FF0000"/>
                </a:solidFill>
                <a:latin typeface="微软雅黑" pitchFamily="34" charset="-122"/>
                <a:ea typeface="微软雅黑" pitchFamily="34" charset="-122"/>
              </a:rPr>
              <a:t>结果</a:t>
            </a:r>
            <a:endParaRPr lang="zh-CN" altLang="en-US" sz="2400" b="1" dirty="0">
              <a:solidFill>
                <a:srgbClr val="FF0000"/>
              </a:solidFill>
              <a:latin typeface="微软雅黑" pitchFamily="34" charset="-122"/>
              <a:ea typeface="微软雅黑" pitchFamily="34" charset="-122"/>
            </a:endParaRPr>
          </a:p>
        </p:txBody>
      </p:sp>
      <p:pic>
        <p:nvPicPr>
          <p:cNvPr id="76802" name="Picture 2">
            <a:extLst>
              <a:ext uri="{FF2B5EF4-FFF2-40B4-BE49-F238E27FC236}">
                <a16:creationId xmlns:a16="http://schemas.microsoft.com/office/drawing/2014/main" id="{57CF0955-014C-481F-B588-9F6D0650CF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0062" y="3738137"/>
            <a:ext cx="4910706" cy="2832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a:extLst>
              <a:ext uri="{FF2B5EF4-FFF2-40B4-BE49-F238E27FC236}">
                <a16:creationId xmlns:a16="http://schemas.microsoft.com/office/drawing/2014/main" id="{0747A2B1-CEE4-46E5-83C0-6E94BAA8C19F}"/>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3462869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8F4C2654-4B3C-4650-877E-C6172FBBDF8A}" type="datetime1">
              <a:rPr lang="zh-CN" altLang="en-US" smtClean="0"/>
              <a:t>2022/11/23</a:t>
            </a:fld>
            <a:endParaRPr lang="zh-CN" altLang="en-US"/>
          </a:p>
        </p:txBody>
      </p:sp>
      <p:grpSp>
        <p:nvGrpSpPr>
          <p:cNvPr id="11" name="组合 10">
            <a:extLst>
              <a:ext uri="{FF2B5EF4-FFF2-40B4-BE49-F238E27FC236}">
                <a16:creationId xmlns:a16="http://schemas.microsoft.com/office/drawing/2014/main" id="{FED2DF4D-1C6C-4D0F-9F2F-4C77F9885A59}"/>
              </a:ext>
            </a:extLst>
          </p:cNvPr>
          <p:cNvGrpSpPr/>
          <p:nvPr/>
        </p:nvGrpSpPr>
        <p:grpSpPr>
          <a:xfrm>
            <a:off x="611560" y="1124744"/>
            <a:ext cx="7848872" cy="1689052"/>
            <a:chOff x="683568" y="975735"/>
            <a:chExt cx="7848872" cy="1689052"/>
          </a:xfrm>
        </p:grpSpPr>
        <p:sp>
          <p:nvSpPr>
            <p:cNvPr id="13" name="Rectangle 3">
              <a:extLst>
                <a:ext uri="{FF2B5EF4-FFF2-40B4-BE49-F238E27FC236}">
                  <a16:creationId xmlns:a16="http://schemas.microsoft.com/office/drawing/2014/main" id="{426BE924-5D0E-48F7-BDDD-EE4FBE9C7B34}"/>
                </a:ext>
              </a:extLst>
            </p:cNvPr>
            <p:cNvSpPr>
              <a:spLocks noChangeArrowheads="1"/>
            </p:cNvSpPr>
            <p:nvPr/>
          </p:nvSpPr>
          <p:spPr bwMode="auto">
            <a:xfrm>
              <a:off x="683568" y="975735"/>
              <a:ext cx="7848872" cy="168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zh-CN" altLang="en-US" sz="2400" dirty="0">
                  <a:latin typeface="微软雅黑" pitchFamily="34" charset="-122"/>
                  <a:ea typeface="微软雅黑" pitchFamily="34" charset="-122"/>
                </a:rPr>
                <a:t>本例涉及的是一个             排队模型，可以调用自编</a:t>
              </a:r>
              <a:r>
                <a:rPr lang="en-US" altLang="zh-CN" sz="2400" dirty="0" err="1">
                  <a:latin typeface="微软雅黑" pitchFamily="34" charset="-122"/>
                  <a:ea typeface="微软雅黑" pitchFamily="34" charset="-122"/>
                </a:rPr>
                <a:t>QueuingSystem</a:t>
              </a:r>
              <a:r>
                <a:rPr lang="zh-CN" altLang="en-US" sz="2400" dirty="0">
                  <a:latin typeface="微软雅黑" pitchFamily="34" charset="-122"/>
                  <a:ea typeface="微软雅黑" pitchFamily="34" charset="-122"/>
                </a:rPr>
                <a:t>函数求理论解。由服务时间 </a:t>
              </a:r>
              <a:r>
                <a:rPr lang="el-GR" altLang="zh-CN" sz="2400" dirty="0">
                  <a:latin typeface="微软雅黑" pitchFamily="34" charset="-122"/>
                  <a:ea typeface="微软雅黑" pitchFamily="34" charset="-122"/>
                </a:rPr>
                <a:t>τ</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的分布可得 </a:t>
              </a:r>
              <a:r>
                <a:rPr lang="el-GR" altLang="zh-CN" sz="2400" dirty="0">
                  <a:latin typeface="微软雅黑" pitchFamily="34" charset="-122"/>
                  <a:ea typeface="微软雅黑" pitchFamily="34" charset="-122"/>
                </a:rPr>
                <a:t>τ</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的数学期望和方差分别为</a:t>
              </a:r>
              <a:endParaRPr lang="zh-CN" altLang="en-US" sz="2400" b="1" dirty="0">
                <a:solidFill>
                  <a:srgbClr val="0000FF"/>
                </a:solidFill>
                <a:latin typeface="微软雅黑" pitchFamily="34" charset="-122"/>
                <a:ea typeface="微软雅黑" pitchFamily="34" charset="-122"/>
              </a:endParaRPr>
            </a:p>
          </p:txBody>
        </p:sp>
        <p:graphicFrame>
          <p:nvGraphicFramePr>
            <p:cNvPr id="15" name="对象 14">
              <a:extLst>
                <a:ext uri="{FF2B5EF4-FFF2-40B4-BE49-F238E27FC236}">
                  <a16:creationId xmlns:a16="http://schemas.microsoft.com/office/drawing/2014/main" id="{4AC1B7AD-2607-46CD-8D4B-00946E2B255C}"/>
                </a:ext>
              </a:extLst>
            </p:cNvPr>
            <p:cNvGraphicFramePr>
              <a:graphicFrameLocks noChangeAspect="1"/>
            </p:cNvGraphicFramePr>
            <p:nvPr>
              <p:extLst>
                <p:ext uri="{D42A27DB-BD31-4B8C-83A1-F6EECF244321}">
                  <p14:modId xmlns:p14="http://schemas.microsoft.com/office/powerpoint/2010/main" val="1668921830"/>
                </p:ext>
              </p:extLst>
            </p:nvPr>
          </p:nvGraphicFramePr>
          <p:xfrm>
            <a:off x="3256855" y="1175677"/>
            <a:ext cx="1027113" cy="320675"/>
          </p:xfrm>
          <a:graphic>
            <a:graphicData uri="http://schemas.openxmlformats.org/presentationml/2006/ole">
              <mc:AlternateContent xmlns:mc="http://schemas.openxmlformats.org/markup-compatibility/2006">
                <mc:Choice xmlns:v="urn:schemas-microsoft-com:vml" Requires="v">
                  <p:oleObj name="Equation" r:id="rId2" imgW="558720" imgH="177480" progId="Equation.DSMT4">
                    <p:embed/>
                  </p:oleObj>
                </mc:Choice>
                <mc:Fallback>
                  <p:oleObj name="Equation" r:id="rId2" imgW="558720" imgH="177480" progId="Equation.DSMT4">
                    <p:embed/>
                    <p:pic>
                      <p:nvPicPr>
                        <p:cNvPr id="16" name="对象 15">
                          <a:extLst>
                            <a:ext uri="{FF2B5EF4-FFF2-40B4-BE49-F238E27FC236}">
                              <a16:creationId xmlns:a16="http://schemas.microsoft.com/office/drawing/2014/main" id="{F99EDC36-AD46-4575-8BB4-1274C7A5B823}"/>
                            </a:ext>
                          </a:extLst>
                        </p:cNvPr>
                        <p:cNvPicPr>
                          <a:picLocks noChangeAspect="1" noChangeArrowheads="1"/>
                        </p:cNvPicPr>
                        <p:nvPr/>
                      </p:nvPicPr>
                      <p:blipFill>
                        <a:blip r:embed="rId3"/>
                        <a:srcRect/>
                        <a:stretch>
                          <a:fillRect/>
                        </a:stretch>
                      </p:blipFill>
                      <p:spPr bwMode="auto">
                        <a:xfrm>
                          <a:off x="3256855" y="1175677"/>
                          <a:ext cx="1027113" cy="320675"/>
                        </a:xfrm>
                        <a:prstGeom prst="rect">
                          <a:avLst/>
                        </a:prstGeom>
                        <a:noFill/>
                      </p:spPr>
                    </p:pic>
                  </p:oleObj>
                </mc:Fallback>
              </mc:AlternateContent>
            </a:graphicData>
          </a:graphic>
        </p:graphicFrame>
      </p:grpSp>
      <p:graphicFrame>
        <p:nvGraphicFramePr>
          <p:cNvPr id="17" name="对象 16">
            <a:extLst>
              <a:ext uri="{FF2B5EF4-FFF2-40B4-BE49-F238E27FC236}">
                <a16:creationId xmlns:a16="http://schemas.microsoft.com/office/drawing/2014/main" id="{59E9DC6F-A6C6-456E-94AA-BF0CC6A4BE15}"/>
              </a:ext>
            </a:extLst>
          </p:cNvPr>
          <p:cNvGraphicFramePr>
            <a:graphicFrameLocks noChangeAspect="1"/>
          </p:cNvGraphicFramePr>
          <p:nvPr>
            <p:extLst>
              <p:ext uri="{D42A27DB-BD31-4B8C-83A1-F6EECF244321}">
                <p14:modId xmlns:p14="http://schemas.microsoft.com/office/powerpoint/2010/main" val="2565184701"/>
              </p:ext>
            </p:extLst>
          </p:nvPr>
        </p:nvGraphicFramePr>
        <p:xfrm>
          <a:off x="1979712" y="2845079"/>
          <a:ext cx="4724400" cy="763588"/>
        </p:xfrm>
        <a:graphic>
          <a:graphicData uri="http://schemas.openxmlformats.org/presentationml/2006/ole">
            <mc:AlternateContent xmlns:mc="http://schemas.openxmlformats.org/markup-compatibility/2006">
              <mc:Choice xmlns:v="urn:schemas-microsoft-com:vml" Requires="v">
                <p:oleObj name="Equation" r:id="rId4" imgW="2590560" imgH="419040" progId="Equation.DSMT4">
                  <p:embed/>
                </p:oleObj>
              </mc:Choice>
              <mc:Fallback>
                <p:oleObj name="Equation" r:id="rId4" imgW="2590560" imgH="419040" progId="Equation.DSMT4">
                  <p:embed/>
                  <p:pic>
                    <p:nvPicPr>
                      <p:cNvPr id="29" name="对象 28">
                        <a:extLst>
                          <a:ext uri="{FF2B5EF4-FFF2-40B4-BE49-F238E27FC236}">
                            <a16:creationId xmlns:a16="http://schemas.microsoft.com/office/drawing/2014/main" id="{AD4A5BAC-270B-446C-9929-61EBA8A58B6C}"/>
                          </a:ext>
                        </a:extLst>
                      </p:cNvPr>
                      <p:cNvPicPr>
                        <a:picLocks noChangeAspect="1" noChangeArrowheads="1"/>
                      </p:cNvPicPr>
                      <p:nvPr/>
                    </p:nvPicPr>
                    <p:blipFill>
                      <a:blip r:embed="rId5"/>
                      <a:srcRect/>
                      <a:stretch>
                        <a:fillRect/>
                      </a:stretch>
                    </p:blipFill>
                    <p:spPr bwMode="auto">
                      <a:xfrm>
                        <a:off x="1979712" y="2845079"/>
                        <a:ext cx="4724400" cy="763588"/>
                      </a:xfrm>
                      <a:prstGeom prst="rect">
                        <a:avLst/>
                      </a:prstGeom>
                      <a:noFill/>
                    </p:spPr>
                  </p:pic>
                </p:oleObj>
              </mc:Fallback>
            </mc:AlternateContent>
          </a:graphicData>
        </a:graphic>
      </p:graphicFrame>
      <p:grpSp>
        <p:nvGrpSpPr>
          <p:cNvPr id="18" name="组合 17">
            <a:extLst>
              <a:ext uri="{FF2B5EF4-FFF2-40B4-BE49-F238E27FC236}">
                <a16:creationId xmlns:a16="http://schemas.microsoft.com/office/drawing/2014/main" id="{48510E0F-6D4A-44F5-A852-96FF69E2E811}"/>
              </a:ext>
            </a:extLst>
          </p:cNvPr>
          <p:cNvGrpSpPr/>
          <p:nvPr/>
        </p:nvGrpSpPr>
        <p:grpSpPr>
          <a:xfrm>
            <a:off x="611560" y="3555942"/>
            <a:ext cx="7848872" cy="1689052"/>
            <a:chOff x="683568" y="975735"/>
            <a:chExt cx="7848872" cy="1689052"/>
          </a:xfrm>
        </p:grpSpPr>
        <p:sp>
          <p:nvSpPr>
            <p:cNvPr id="19" name="Rectangle 3">
              <a:extLst>
                <a:ext uri="{FF2B5EF4-FFF2-40B4-BE49-F238E27FC236}">
                  <a16:creationId xmlns:a16="http://schemas.microsoft.com/office/drawing/2014/main" id="{6F4B85CE-921C-487E-9016-191090C74C35}"/>
                </a:ext>
              </a:extLst>
            </p:cNvPr>
            <p:cNvSpPr>
              <a:spLocks noChangeArrowheads="1"/>
            </p:cNvSpPr>
            <p:nvPr/>
          </p:nvSpPr>
          <p:spPr bwMode="auto">
            <a:xfrm>
              <a:off x="683568" y="975735"/>
              <a:ext cx="7848872" cy="168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zh-CN" altLang="en-US" sz="2400" dirty="0">
                  <a:latin typeface="微软雅黑" pitchFamily="34" charset="-122"/>
                  <a:ea typeface="微软雅黑" pitchFamily="34" charset="-122"/>
                </a:rPr>
                <a:t>从而可知平均服务率            ，方差             。基于这些参数，调用自编</a:t>
              </a:r>
              <a:r>
                <a:rPr lang="en-US" altLang="zh-CN" sz="2400" dirty="0" err="1">
                  <a:latin typeface="微软雅黑" pitchFamily="34" charset="-122"/>
                  <a:ea typeface="微软雅黑" pitchFamily="34" charset="-122"/>
                </a:rPr>
                <a:t>QueuingSystem</a:t>
              </a:r>
              <a:r>
                <a:rPr lang="zh-CN" altLang="en-US" sz="2400" dirty="0">
                  <a:latin typeface="微软雅黑" pitchFamily="34" charset="-122"/>
                  <a:ea typeface="微软雅黑" pitchFamily="34" charset="-122"/>
                </a:rPr>
                <a:t>函数求理论解的代码及结果如下：</a:t>
              </a:r>
              <a:endParaRPr lang="zh-CN" altLang="en-US" sz="2400" b="1" dirty="0">
                <a:solidFill>
                  <a:srgbClr val="0000FF"/>
                </a:solidFill>
                <a:latin typeface="微软雅黑" pitchFamily="34" charset="-122"/>
                <a:ea typeface="微软雅黑" pitchFamily="34" charset="-122"/>
              </a:endParaRPr>
            </a:p>
          </p:txBody>
        </p:sp>
        <p:graphicFrame>
          <p:nvGraphicFramePr>
            <p:cNvPr id="20" name="对象 19">
              <a:extLst>
                <a:ext uri="{FF2B5EF4-FFF2-40B4-BE49-F238E27FC236}">
                  <a16:creationId xmlns:a16="http://schemas.microsoft.com/office/drawing/2014/main" id="{EB9E6B61-3AC2-45F9-BABA-091ABA65001D}"/>
                </a:ext>
              </a:extLst>
            </p:cNvPr>
            <p:cNvGraphicFramePr>
              <a:graphicFrameLocks noChangeAspect="1"/>
            </p:cNvGraphicFramePr>
            <p:nvPr>
              <p:extLst>
                <p:ext uri="{D42A27DB-BD31-4B8C-83A1-F6EECF244321}">
                  <p14:modId xmlns:p14="http://schemas.microsoft.com/office/powerpoint/2010/main" val="1790288705"/>
                </p:ext>
              </p:extLst>
            </p:nvPr>
          </p:nvGraphicFramePr>
          <p:xfrm>
            <a:off x="3491880" y="1142423"/>
            <a:ext cx="1096962" cy="388937"/>
          </p:xfrm>
          <a:graphic>
            <a:graphicData uri="http://schemas.openxmlformats.org/presentationml/2006/ole">
              <mc:AlternateContent xmlns:mc="http://schemas.openxmlformats.org/markup-compatibility/2006">
                <mc:Choice xmlns:v="urn:schemas-microsoft-com:vml" Requires="v">
                  <p:oleObj name="Equation" r:id="rId6" imgW="596880" imgH="215640" progId="Equation.DSMT4">
                    <p:embed/>
                  </p:oleObj>
                </mc:Choice>
                <mc:Fallback>
                  <p:oleObj name="Equation" r:id="rId6" imgW="596880" imgH="215640" progId="Equation.DSMT4">
                    <p:embed/>
                    <p:pic>
                      <p:nvPicPr>
                        <p:cNvPr id="15" name="对象 14">
                          <a:extLst>
                            <a:ext uri="{FF2B5EF4-FFF2-40B4-BE49-F238E27FC236}">
                              <a16:creationId xmlns:a16="http://schemas.microsoft.com/office/drawing/2014/main" id="{4AC1B7AD-2607-46CD-8D4B-00946E2B255C}"/>
                            </a:ext>
                          </a:extLst>
                        </p:cNvPr>
                        <p:cNvPicPr>
                          <a:picLocks noChangeAspect="1" noChangeArrowheads="1"/>
                        </p:cNvPicPr>
                        <p:nvPr/>
                      </p:nvPicPr>
                      <p:blipFill>
                        <a:blip r:embed="rId7"/>
                        <a:srcRect/>
                        <a:stretch>
                          <a:fillRect/>
                        </a:stretch>
                      </p:blipFill>
                      <p:spPr bwMode="auto">
                        <a:xfrm>
                          <a:off x="3491880" y="1142423"/>
                          <a:ext cx="1096962" cy="388937"/>
                        </a:xfrm>
                        <a:prstGeom prst="rect">
                          <a:avLst/>
                        </a:prstGeom>
                        <a:noFill/>
                      </p:spPr>
                    </p:pic>
                  </p:oleObj>
                </mc:Fallback>
              </mc:AlternateContent>
            </a:graphicData>
          </a:graphic>
        </p:graphicFrame>
      </p:grpSp>
      <p:graphicFrame>
        <p:nvGraphicFramePr>
          <p:cNvPr id="21" name="对象 20">
            <a:extLst>
              <a:ext uri="{FF2B5EF4-FFF2-40B4-BE49-F238E27FC236}">
                <a16:creationId xmlns:a16="http://schemas.microsoft.com/office/drawing/2014/main" id="{5051FE55-2FE1-4CFC-804E-7A89F7F7EBBB}"/>
              </a:ext>
            </a:extLst>
          </p:cNvPr>
          <p:cNvGraphicFramePr>
            <a:graphicFrameLocks noChangeAspect="1"/>
          </p:cNvGraphicFramePr>
          <p:nvPr>
            <p:extLst>
              <p:ext uri="{D42A27DB-BD31-4B8C-83A1-F6EECF244321}">
                <p14:modId xmlns:p14="http://schemas.microsoft.com/office/powerpoint/2010/main" val="2218239817"/>
              </p:ext>
            </p:extLst>
          </p:nvPr>
        </p:nvGraphicFramePr>
        <p:xfrm>
          <a:off x="5421411" y="3724217"/>
          <a:ext cx="1166813" cy="366713"/>
        </p:xfrm>
        <a:graphic>
          <a:graphicData uri="http://schemas.openxmlformats.org/presentationml/2006/ole">
            <mc:AlternateContent xmlns:mc="http://schemas.openxmlformats.org/markup-compatibility/2006">
              <mc:Choice xmlns:v="urn:schemas-microsoft-com:vml" Requires="v">
                <p:oleObj name="Equation" r:id="rId8" imgW="634680" imgH="203040" progId="Equation.DSMT4">
                  <p:embed/>
                </p:oleObj>
              </mc:Choice>
              <mc:Fallback>
                <p:oleObj name="Equation" r:id="rId8" imgW="634680" imgH="203040" progId="Equation.DSMT4">
                  <p:embed/>
                  <p:pic>
                    <p:nvPicPr>
                      <p:cNvPr id="20" name="对象 19">
                        <a:extLst>
                          <a:ext uri="{FF2B5EF4-FFF2-40B4-BE49-F238E27FC236}">
                            <a16:creationId xmlns:a16="http://schemas.microsoft.com/office/drawing/2014/main" id="{EB9E6B61-3AC2-45F9-BABA-091ABA65001D}"/>
                          </a:ext>
                        </a:extLst>
                      </p:cNvPr>
                      <p:cNvPicPr>
                        <a:picLocks noChangeAspect="1" noChangeArrowheads="1"/>
                      </p:cNvPicPr>
                      <p:nvPr/>
                    </p:nvPicPr>
                    <p:blipFill>
                      <a:blip r:embed="rId9"/>
                      <a:srcRect/>
                      <a:stretch>
                        <a:fillRect/>
                      </a:stretch>
                    </p:blipFill>
                    <p:spPr bwMode="auto">
                      <a:xfrm>
                        <a:off x="5421411" y="3724217"/>
                        <a:ext cx="1166813" cy="366713"/>
                      </a:xfrm>
                      <a:prstGeom prst="rect">
                        <a:avLst/>
                      </a:prstGeom>
                      <a:noFill/>
                    </p:spPr>
                  </p:pic>
                </p:oleObj>
              </mc:Fallback>
            </mc:AlternateContent>
          </a:graphicData>
        </a:graphic>
      </p:graphicFrame>
      <p:sp>
        <p:nvSpPr>
          <p:cNvPr id="22" name="Rectangle 3">
            <a:extLst>
              <a:ext uri="{FF2B5EF4-FFF2-40B4-BE49-F238E27FC236}">
                <a16:creationId xmlns:a16="http://schemas.microsoft.com/office/drawing/2014/main" id="{35A41E1A-317E-4A4E-9A0F-754D3E26387D}"/>
              </a:ext>
            </a:extLst>
          </p:cNvPr>
          <p:cNvSpPr>
            <a:spLocks noChangeArrowheads="1"/>
          </p:cNvSpPr>
          <p:nvPr/>
        </p:nvSpPr>
        <p:spPr bwMode="auto">
          <a:xfrm>
            <a:off x="611560" y="476672"/>
            <a:ext cx="7848872"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solidFill>
                  <a:srgbClr val="FF0000"/>
                </a:solidFill>
                <a:latin typeface="微软雅黑" pitchFamily="34" charset="-122"/>
                <a:ea typeface="微软雅黑" pitchFamily="34" charset="-122"/>
              </a:rPr>
              <a:t>3.  </a:t>
            </a:r>
            <a:r>
              <a:rPr lang="zh-CN" altLang="en-US" sz="2400" dirty="0">
                <a:solidFill>
                  <a:srgbClr val="FF0000"/>
                </a:solidFill>
                <a:latin typeface="微软雅黑" pitchFamily="34" charset="-122"/>
                <a:ea typeface="微软雅黑" pitchFamily="34" charset="-122"/>
              </a:rPr>
              <a:t>调用自编</a:t>
            </a:r>
            <a:r>
              <a:rPr lang="en-US" altLang="zh-CN" sz="2400" dirty="0" err="1">
                <a:solidFill>
                  <a:srgbClr val="FF0000"/>
                </a:solidFill>
                <a:latin typeface="微软雅黑" pitchFamily="34" charset="-122"/>
                <a:ea typeface="微软雅黑" pitchFamily="34" charset="-122"/>
              </a:rPr>
              <a:t>QueuingSystem</a:t>
            </a:r>
            <a:r>
              <a:rPr lang="zh-CN" altLang="en-US" sz="2400" dirty="0">
                <a:solidFill>
                  <a:srgbClr val="FF0000"/>
                </a:solidFill>
                <a:latin typeface="微软雅黑" pitchFamily="34" charset="-122"/>
                <a:ea typeface="微软雅黑" pitchFamily="34" charset="-122"/>
              </a:rPr>
              <a:t>函数求理论解</a:t>
            </a:r>
            <a:endParaRPr lang="zh-CN" altLang="en-US" sz="2400" b="1" dirty="0">
              <a:solidFill>
                <a:srgbClr val="FF0000"/>
              </a:solidFill>
              <a:latin typeface="微软雅黑" pitchFamily="34" charset="-122"/>
              <a:ea typeface="微软雅黑" pitchFamily="34" charset="-122"/>
            </a:endParaRPr>
          </a:p>
        </p:txBody>
      </p:sp>
      <p:sp>
        <p:nvSpPr>
          <p:cNvPr id="2" name="页脚占位符 1">
            <a:extLst>
              <a:ext uri="{FF2B5EF4-FFF2-40B4-BE49-F238E27FC236}">
                <a16:creationId xmlns:a16="http://schemas.microsoft.com/office/drawing/2014/main" id="{C6FA78A2-8BEA-49F3-B103-9677AF578008}"/>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15296245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D4EACDE4-AB27-4D3F-A144-B67E21582631}" type="datetime1">
              <a:rPr lang="zh-CN" altLang="en-US" smtClean="0"/>
              <a:t>2022/11/23</a:t>
            </a:fld>
            <a:endParaRPr lang="zh-CN" altLang="en-US"/>
          </a:p>
        </p:txBody>
      </p:sp>
      <p:sp>
        <p:nvSpPr>
          <p:cNvPr id="13" name="Rectangle 3">
            <a:extLst>
              <a:ext uri="{FF2B5EF4-FFF2-40B4-BE49-F238E27FC236}">
                <a16:creationId xmlns:a16="http://schemas.microsoft.com/office/drawing/2014/main" id="{426BE924-5D0E-48F7-BDDD-EE4FBE9C7B34}"/>
              </a:ext>
            </a:extLst>
          </p:cNvPr>
          <p:cNvSpPr>
            <a:spLocks noChangeArrowheads="1"/>
          </p:cNvSpPr>
          <p:nvPr/>
        </p:nvSpPr>
        <p:spPr bwMode="auto">
          <a:xfrm>
            <a:off x="611560" y="1124744"/>
            <a:ext cx="8352928" cy="234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000" dirty="0">
                <a:latin typeface="微软雅黑" pitchFamily="34" charset="-122"/>
                <a:ea typeface="微软雅黑" pitchFamily="34" charset="-122"/>
              </a:rPr>
              <a:t>&gt;&gt; lambda = 1/6;        % </a:t>
            </a:r>
            <a:r>
              <a:rPr lang="zh-CN" altLang="en-US" sz="2000" dirty="0">
                <a:latin typeface="微软雅黑" pitchFamily="34" charset="-122"/>
                <a:ea typeface="微软雅黑" pitchFamily="34" charset="-122"/>
              </a:rPr>
              <a:t>平均到达率</a:t>
            </a:r>
          </a:p>
          <a:p>
            <a:pPr>
              <a:lnSpc>
                <a:spcPct val="150000"/>
              </a:lnSpc>
            </a:pPr>
            <a:r>
              <a:rPr lang="en-US" altLang="zh-CN" sz="2000" dirty="0">
                <a:latin typeface="微软雅黑" pitchFamily="34" charset="-122"/>
                <a:ea typeface="微软雅黑" pitchFamily="34" charset="-122"/>
              </a:rPr>
              <a:t>&gt;&gt; mu = 1/((3+6)/2);    % </a:t>
            </a:r>
            <a:r>
              <a:rPr lang="zh-CN" altLang="en-US" sz="2000" dirty="0">
                <a:latin typeface="微软雅黑" pitchFamily="34" charset="-122"/>
                <a:ea typeface="微软雅黑" pitchFamily="34" charset="-122"/>
              </a:rPr>
              <a:t>平均服务率</a:t>
            </a:r>
          </a:p>
          <a:p>
            <a:pPr>
              <a:lnSpc>
                <a:spcPct val="150000"/>
              </a:lnSpc>
            </a:pPr>
            <a:r>
              <a:rPr lang="en-US" altLang="zh-CN" sz="2000" dirty="0">
                <a:latin typeface="微软雅黑" pitchFamily="34" charset="-122"/>
                <a:ea typeface="微软雅黑" pitchFamily="34" charset="-122"/>
              </a:rPr>
              <a:t>&gt;&gt; </a:t>
            </a:r>
            <a:r>
              <a:rPr lang="en-US" altLang="zh-CN" sz="2000" dirty="0" err="1">
                <a:latin typeface="微软雅黑" pitchFamily="34" charset="-122"/>
                <a:ea typeface="微软雅黑" pitchFamily="34" charset="-122"/>
              </a:rPr>
              <a:t>VarT</a:t>
            </a:r>
            <a:r>
              <a:rPr lang="en-US" altLang="zh-CN" sz="2000" dirty="0">
                <a:latin typeface="微软雅黑" pitchFamily="34" charset="-122"/>
                <a:ea typeface="微软雅黑" pitchFamily="34" charset="-122"/>
              </a:rPr>
              <a:t> = (6-3)^2/12;   % </a:t>
            </a:r>
            <a:r>
              <a:rPr lang="zh-CN" altLang="en-US" sz="2000" dirty="0">
                <a:latin typeface="微软雅黑" pitchFamily="34" charset="-122"/>
                <a:ea typeface="微软雅黑" pitchFamily="34" charset="-122"/>
              </a:rPr>
              <a:t>服务时间的方差</a:t>
            </a:r>
          </a:p>
          <a:p>
            <a:pPr>
              <a:lnSpc>
                <a:spcPct val="150000"/>
              </a:lnSpc>
            </a:pPr>
            <a:r>
              <a:rPr lang="en-US" altLang="zh-CN" sz="2000" dirty="0">
                <a:latin typeface="微软雅黑" pitchFamily="34" charset="-122"/>
                <a:ea typeface="微软雅黑" pitchFamily="34" charset="-122"/>
              </a:rPr>
              <a:t>&gt;&gt; [Ls2,Lq2,Ws2,Wq2,P0] = </a:t>
            </a:r>
            <a:r>
              <a:rPr lang="en-US" altLang="zh-CN" sz="2000" dirty="0" err="1">
                <a:latin typeface="微软雅黑" pitchFamily="34" charset="-122"/>
                <a:ea typeface="微软雅黑" pitchFamily="34" charset="-122"/>
              </a:rPr>
              <a:t>QueuingSystem</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lambda,mu</a:t>
            </a:r>
            <a:r>
              <a:rPr lang="en-US" altLang="zh-CN" sz="2000" dirty="0">
                <a:latin typeface="微软雅黑" pitchFamily="34" charset="-122"/>
                <a:ea typeface="微软雅黑" pitchFamily="34" charset="-122"/>
              </a:rPr>
              <a:t>,...</a:t>
            </a:r>
          </a:p>
          <a:p>
            <a:pPr>
              <a:lnSpc>
                <a:spcPct val="150000"/>
              </a:lnSpc>
            </a:pPr>
            <a:r>
              <a:rPr lang="en-US" altLang="zh-CN" sz="2000" dirty="0">
                <a:latin typeface="微软雅黑" pitchFamily="34" charset="-122"/>
                <a:ea typeface="微软雅黑" pitchFamily="34" charset="-122"/>
              </a:rPr>
              <a:t>    [1,inf,inf],</a:t>
            </a:r>
            <a:r>
              <a:rPr lang="en-US" altLang="zh-CN" sz="2000" dirty="0" err="1">
                <a:latin typeface="微软雅黑" pitchFamily="34" charset="-122"/>
                <a:ea typeface="微软雅黑" pitchFamily="34" charset="-122"/>
              </a:rPr>
              <a:t>VarT</a:t>
            </a:r>
            <a:r>
              <a:rPr lang="en-US" altLang="zh-CN" sz="2000" dirty="0">
                <a:latin typeface="微软雅黑" pitchFamily="34" charset="-122"/>
                <a:ea typeface="微软雅黑" pitchFamily="34" charset="-122"/>
              </a:rPr>
              <a:t>)</a:t>
            </a:r>
            <a:endParaRPr lang="zh-CN" altLang="en-US" sz="2000" b="1" dirty="0">
              <a:solidFill>
                <a:srgbClr val="0000FF"/>
              </a:solidFill>
              <a:latin typeface="微软雅黑" pitchFamily="34" charset="-122"/>
              <a:ea typeface="微软雅黑" pitchFamily="34" charset="-122"/>
            </a:endParaRPr>
          </a:p>
        </p:txBody>
      </p:sp>
      <p:sp>
        <p:nvSpPr>
          <p:cNvPr id="22" name="Rectangle 3">
            <a:extLst>
              <a:ext uri="{FF2B5EF4-FFF2-40B4-BE49-F238E27FC236}">
                <a16:creationId xmlns:a16="http://schemas.microsoft.com/office/drawing/2014/main" id="{35A41E1A-317E-4A4E-9A0F-754D3E26387D}"/>
              </a:ext>
            </a:extLst>
          </p:cNvPr>
          <p:cNvSpPr>
            <a:spLocks noChangeArrowheads="1"/>
          </p:cNvSpPr>
          <p:nvPr/>
        </p:nvSpPr>
        <p:spPr bwMode="auto">
          <a:xfrm>
            <a:off x="611560" y="476672"/>
            <a:ext cx="7848872"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solidFill>
                  <a:srgbClr val="FF0000"/>
                </a:solidFill>
                <a:latin typeface="微软雅黑" pitchFamily="34" charset="-122"/>
                <a:ea typeface="微软雅黑" pitchFamily="34" charset="-122"/>
              </a:rPr>
              <a:t>3.  </a:t>
            </a:r>
            <a:r>
              <a:rPr lang="zh-CN" altLang="en-US" sz="2400" dirty="0">
                <a:solidFill>
                  <a:srgbClr val="FF0000"/>
                </a:solidFill>
                <a:latin typeface="微软雅黑" pitchFamily="34" charset="-122"/>
                <a:ea typeface="微软雅黑" pitchFamily="34" charset="-122"/>
              </a:rPr>
              <a:t>调用自编</a:t>
            </a:r>
            <a:r>
              <a:rPr lang="en-US" altLang="zh-CN" sz="2400" dirty="0" err="1">
                <a:solidFill>
                  <a:srgbClr val="FF0000"/>
                </a:solidFill>
                <a:latin typeface="微软雅黑" pitchFamily="34" charset="-122"/>
                <a:ea typeface="微软雅黑" pitchFamily="34" charset="-122"/>
              </a:rPr>
              <a:t>QueuingSystem</a:t>
            </a:r>
            <a:r>
              <a:rPr lang="zh-CN" altLang="en-US" sz="2400" dirty="0">
                <a:solidFill>
                  <a:srgbClr val="FF0000"/>
                </a:solidFill>
                <a:latin typeface="微软雅黑" pitchFamily="34" charset="-122"/>
                <a:ea typeface="微软雅黑" pitchFamily="34" charset="-122"/>
              </a:rPr>
              <a:t>函数求理论解</a:t>
            </a:r>
            <a:endParaRPr lang="zh-CN" altLang="en-US" sz="2400" b="1" dirty="0">
              <a:solidFill>
                <a:srgbClr val="FF0000"/>
              </a:solidFill>
              <a:latin typeface="微软雅黑" pitchFamily="34" charset="-122"/>
              <a:ea typeface="微软雅黑" pitchFamily="34" charset="-122"/>
            </a:endParaRPr>
          </a:p>
        </p:txBody>
      </p:sp>
      <p:grpSp>
        <p:nvGrpSpPr>
          <p:cNvPr id="2" name="组合 1">
            <a:extLst>
              <a:ext uri="{FF2B5EF4-FFF2-40B4-BE49-F238E27FC236}">
                <a16:creationId xmlns:a16="http://schemas.microsoft.com/office/drawing/2014/main" id="{E3B6F071-9D1A-4D04-BC78-B61D1B571E87}"/>
              </a:ext>
            </a:extLst>
          </p:cNvPr>
          <p:cNvGrpSpPr/>
          <p:nvPr/>
        </p:nvGrpSpPr>
        <p:grpSpPr>
          <a:xfrm>
            <a:off x="611560" y="3540148"/>
            <a:ext cx="7848872" cy="2801431"/>
            <a:chOff x="611560" y="3540148"/>
            <a:chExt cx="7848872" cy="2801431"/>
          </a:xfrm>
        </p:grpSpPr>
        <p:grpSp>
          <p:nvGrpSpPr>
            <p:cNvPr id="18" name="组合 17">
              <a:extLst>
                <a:ext uri="{FF2B5EF4-FFF2-40B4-BE49-F238E27FC236}">
                  <a16:creationId xmlns:a16="http://schemas.microsoft.com/office/drawing/2014/main" id="{48510E0F-6D4A-44F5-A852-96FF69E2E811}"/>
                </a:ext>
              </a:extLst>
            </p:cNvPr>
            <p:cNvGrpSpPr/>
            <p:nvPr/>
          </p:nvGrpSpPr>
          <p:grpSpPr>
            <a:xfrm>
              <a:off x="611560" y="3540148"/>
              <a:ext cx="7848872" cy="2797048"/>
              <a:chOff x="683568" y="975735"/>
              <a:chExt cx="7848872" cy="2797048"/>
            </a:xfrm>
          </p:grpSpPr>
          <p:sp>
            <p:nvSpPr>
              <p:cNvPr id="19" name="Rectangle 3">
                <a:extLst>
                  <a:ext uri="{FF2B5EF4-FFF2-40B4-BE49-F238E27FC236}">
                    <a16:creationId xmlns:a16="http://schemas.microsoft.com/office/drawing/2014/main" id="{6F4B85CE-921C-487E-9016-191090C74C35}"/>
                  </a:ext>
                </a:extLst>
              </p:cNvPr>
              <p:cNvSpPr>
                <a:spLocks noChangeArrowheads="1"/>
              </p:cNvSpPr>
              <p:nvPr/>
            </p:nvSpPr>
            <p:spPr bwMode="auto">
              <a:xfrm>
                <a:off x="683568" y="975735"/>
                <a:ext cx="7848872" cy="2797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342900" indent="-342900">
                  <a:lnSpc>
                    <a:spcPct val="150000"/>
                  </a:lnSpc>
                  <a:buClr>
                    <a:srgbClr val="0000FF"/>
                  </a:buClr>
                  <a:buFont typeface="Wingdings" panose="05000000000000000000" pitchFamily="2" charset="2"/>
                  <a:buChar char="Ø"/>
                </a:pPr>
                <a:r>
                  <a:rPr lang="zh-CN" altLang="en-US" sz="2400" dirty="0">
                    <a:latin typeface="微软雅黑" pitchFamily="34" charset="-122"/>
                    <a:ea typeface="微软雅黑" pitchFamily="34" charset="-122"/>
                  </a:rPr>
                  <a:t>平均队长的理论值为</a:t>
                </a:r>
                <a:endParaRPr lang="en-US" altLang="zh-CN" sz="2400" dirty="0">
                  <a:latin typeface="微软雅黑" pitchFamily="34" charset="-122"/>
                  <a:ea typeface="微软雅黑" pitchFamily="34" charset="-122"/>
                </a:endParaRPr>
              </a:p>
              <a:p>
                <a:pPr marL="342900" indent="-342900">
                  <a:lnSpc>
                    <a:spcPct val="150000"/>
                  </a:lnSpc>
                  <a:buClr>
                    <a:srgbClr val="0000FF"/>
                  </a:buClr>
                  <a:buFont typeface="Wingdings" panose="05000000000000000000" pitchFamily="2" charset="2"/>
                  <a:buChar char="Ø"/>
                </a:pPr>
                <a:r>
                  <a:rPr lang="zh-CN" altLang="en-US" sz="2400" dirty="0">
                    <a:latin typeface="微软雅黑" pitchFamily="34" charset="-122"/>
                    <a:ea typeface="微软雅黑" pitchFamily="34" charset="-122"/>
                  </a:rPr>
                  <a:t>等待队长的理论值为 </a:t>
                </a:r>
                <a:endParaRPr lang="en-US" altLang="zh-CN" sz="2400" dirty="0">
                  <a:latin typeface="微软雅黑" pitchFamily="34" charset="-122"/>
                  <a:ea typeface="微软雅黑" pitchFamily="34" charset="-122"/>
                </a:endParaRPr>
              </a:p>
              <a:p>
                <a:pPr marL="342900" indent="-342900">
                  <a:lnSpc>
                    <a:spcPct val="150000"/>
                  </a:lnSpc>
                  <a:buClr>
                    <a:srgbClr val="0000FF"/>
                  </a:buClr>
                  <a:buFont typeface="Wingdings" panose="05000000000000000000" pitchFamily="2" charset="2"/>
                  <a:buChar char="Ø"/>
                </a:pPr>
                <a:r>
                  <a:rPr lang="zh-CN" altLang="en-US" sz="2400" dirty="0">
                    <a:latin typeface="微软雅黑" pitchFamily="34" charset="-122"/>
                    <a:ea typeface="微软雅黑" pitchFamily="34" charset="-122"/>
                  </a:rPr>
                  <a:t>平均逗留时间的理论值为</a:t>
                </a:r>
                <a:endParaRPr lang="en-US" altLang="zh-CN" sz="2400" dirty="0">
                  <a:latin typeface="微软雅黑" pitchFamily="34" charset="-122"/>
                  <a:ea typeface="微软雅黑" pitchFamily="34" charset="-122"/>
                </a:endParaRPr>
              </a:p>
              <a:p>
                <a:pPr marL="342900" indent="-342900">
                  <a:lnSpc>
                    <a:spcPct val="150000"/>
                  </a:lnSpc>
                  <a:buClr>
                    <a:srgbClr val="0000FF"/>
                  </a:buClr>
                  <a:buFont typeface="Wingdings" panose="05000000000000000000" pitchFamily="2" charset="2"/>
                  <a:buChar char="Ø"/>
                </a:pPr>
                <a:r>
                  <a:rPr lang="zh-CN" altLang="en-US" sz="2400" dirty="0">
                    <a:latin typeface="微软雅黑" pitchFamily="34" charset="-122"/>
                    <a:ea typeface="微软雅黑" pitchFamily="34" charset="-122"/>
                  </a:rPr>
                  <a:t>平均等待时间的理论值为</a:t>
                </a:r>
                <a:endParaRPr lang="en-US" altLang="zh-CN" sz="2400" dirty="0">
                  <a:latin typeface="微软雅黑" pitchFamily="34" charset="-122"/>
                  <a:ea typeface="微软雅黑" pitchFamily="34" charset="-122"/>
                </a:endParaRPr>
              </a:p>
              <a:p>
                <a:pPr marL="342900" indent="-342900">
                  <a:lnSpc>
                    <a:spcPct val="150000"/>
                  </a:lnSpc>
                  <a:buClr>
                    <a:srgbClr val="0000FF"/>
                  </a:buClr>
                  <a:buFont typeface="Wingdings" panose="05000000000000000000" pitchFamily="2" charset="2"/>
                  <a:buChar char="Ø"/>
                </a:pPr>
                <a:r>
                  <a:rPr lang="zh-CN" altLang="en-US" sz="2400" dirty="0">
                    <a:latin typeface="微软雅黑" pitchFamily="34" charset="-122"/>
                    <a:ea typeface="微软雅黑" pitchFamily="34" charset="-122"/>
                  </a:rPr>
                  <a:t>系统空闲的概率为 </a:t>
                </a:r>
                <a:endParaRPr lang="zh-CN" altLang="en-US" sz="2400" b="1" dirty="0">
                  <a:solidFill>
                    <a:srgbClr val="0000FF"/>
                  </a:solidFill>
                  <a:latin typeface="微软雅黑" pitchFamily="34" charset="-122"/>
                  <a:ea typeface="微软雅黑" pitchFamily="34" charset="-122"/>
                </a:endParaRPr>
              </a:p>
            </p:txBody>
          </p:sp>
          <p:graphicFrame>
            <p:nvGraphicFramePr>
              <p:cNvPr id="20" name="对象 19">
                <a:extLst>
                  <a:ext uri="{FF2B5EF4-FFF2-40B4-BE49-F238E27FC236}">
                    <a16:creationId xmlns:a16="http://schemas.microsoft.com/office/drawing/2014/main" id="{EB9E6B61-3AC2-45F9-BABA-091ABA65001D}"/>
                  </a:ext>
                </a:extLst>
              </p:cNvPr>
              <p:cNvGraphicFramePr>
                <a:graphicFrameLocks noChangeAspect="1"/>
              </p:cNvGraphicFramePr>
              <p:nvPr>
                <p:extLst>
                  <p:ext uri="{D42A27DB-BD31-4B8C-83A1-F6EECF244321}">
                    <p14:modId xmlns:p14="http://schemas.microsoft.com/office/powerpoint/2010/main" val="219687532"/>
                  </p:ext>
                </p:extLst>
              </p:nvPr>
            </p:nvGraphicFramePr>
            <p:xfrm>
              <a:off x="3914130" y="1171917"/>
              <a:ext cx="1377950" cy="412750"/>
            </p:xfrm>
            <a:graphic>
              <a:graphicData uri="http://schemas.openxmlformats.org/presentationml/2006/ole">
                <mc:AlternateContent xmlns:mc="http://schemas.openxmlformats.org/markup-compatibility/2006">
                  <mc:Choice xmlns:v="urn:schemas-microsoft-com:vml" Requires="v">
                    <p:oleObj name="Equation" r:id="rId2" imgW="749160" imgH="228600" progId="Equation.DSMT4">
                      <p:embed/>
                    </p:oleObj>
                  </mc:Choice>
                  <mc:Fallback>
                    <p:oleObj name="Equation" r:id="rId2" imgW="749160" imgH="228600" progId="Equation.DSMT4">
                      <p:embed/>
                      <p:pic>
                        <p:nvPicPr>
                          <p:cNvPr id="20" name="对象 19">
                            <a:extLst>
                              <a:ext uri="{FF2B5EF4-FFF2-40B4-BE49-F238E27FC236}">
                                <a16:creationId xmlns:a16="http://schemas.microsoft.com/office/drawing/2014/main" id="{EB9E6B61-3AC2-45F9-BABA-091ABA65001D}"/>
                              </a:ext>
                            </a:extLst>
                          </p:cNvPr>
                          <p:cNvPicPr>
                            <a:picLocks noChangeAspect="1" noChangeArrowheads="1"/>
                          </p:cNvPicPr>
                          <p:nvPr/>
                        </p:nvPicPr>
                        <p:blipFill>
                          <a:blip r:embed="rId3"/>
                          <a:srcRect/>
                          <a:stretch>
                            <a:fillRect/>
                          </a:stretch>
                        </p:blipFill>
                        <p:spPr bwMode="auto">
                          <a:xfrm>
                            <a:off x="3914130" y="1171917"/>
                            <a:ext cx="1377950" cy="412750"/>
                          </a:xfrm>
                          <a:prstGeom prst="rect">
                            <a:avLst/>
                          </a:prstGeom>
                          <a:noFill/>
                        </p:spPr>
                      </p:pic>
                    </p:oleObj>
                  </mc:Fallback>
                </mc:AlternateContent>
              </a:graphicData>
            </a:graphic>
          </p:graphicFrame>
        </p:grpSp>
        <p:graphicFrame>
          <p:nvGraphicFramePr>
            <p:cNvPr id="14" name="对象 13">
              <a:extLst>
                <a:ext uri="{FF2B5EF4-FFF2-40B4-BE49-F238E27FC236}">
                  <a16:creationId xmlns:a16="http://schemas.microsoft.com/office/drawing/2014/main" id="{B71EBE1F-1EA8-4673-80AE-8709B54246D1}"/>
                </a:ext>
              </a:extLst>
            </p:cNvPr>
            <p:cNvGraphicFramePr>
              <a:graphicFrameLocks noChangeAspect="1"/>
            </p:cNvGraphicFramePr>
            <p:nvPr>
              <p:extLst>
                <p:ext uri="{D42A27DB-BD31-4B8C-83A1-F6EECF244321}">
                  <p14:modId xmlns:p14="http://schemas.microsoft.com/office/powerpoint/2010/main" val="3303026834"/>
                </p:ext>
              </p:extLst>
            </p:nvPr>
          </p:nvGraphicFramePr>
          <p:xfrm>
            <a:off x="3842122" y="4263665"/>
            <a:ext cx="1377950" cy="434975"/>
          </p:xfrm>
          <a:graphic>
            <a:graphicData uri="http://schemas.openxmlformats.org/presentationml/2006/ole">
              <mc:AlternateContent xmlns:mc="http://schemas.openxmlformats.org/markup-compatibility/2006">
                <mc:Choice xmlns:v="urn:schemas-microsoft-com:vml" Requires="v">
                  <p:oleObj name="Equation" r:id="rId4" imgW="749160" imgH="241200" progId="Equation.DSMT4">
                    <p:embed/>
                  </p:oleObj>
                </mc:Choice>
                <mc:Fallback>
                  <p:oleObj name="Equation" r:id="rId4" imgW="749160" imgH="241200" progId="Equation.DSMT4">
                    <p:embed/>
                    <p:pic>
                      <p:nvPicPr>
                        <p:cNvPr id="20" name="对象 19">
                          <a:extLst>
                            <a:ext uri="{FF2B5EF4-FFF2-40B4-BE49-F238E27FC236}">
                              <a16:creationId xmlns:a16="http://schemas.microsoft.com/office/drawing/2014/main" id="{EB9E6B61-3AC2-45F9-BABA-091ABA65001D}"/>
                            </a:ext>
                          </a:extLst>
                        </p:cNvPr>
                        <p:cNvPicPr>
                          <a:picLocks noChangeAspect="1" noChangeArrowheads="1"/>
                        </p:cNvPicPr>
                        <p:nvPr/>
                      </p:nvPicPr>
                      <p:blipFill>
                        <a:blip r:embed="rId5"/>
                        <a:srcRect/>
                        <a:stretch>
                          <a:fillRect/>
                        </a:stretch>
                      </p:blipFill>
                      <p:spPr bwMode="auto">
                        <a:xfrm>
                          <a:off x="3842122" y="4263665"/>
                          <a:ext cx="1377950" cy="434975"/>
                        </a:xfrm>
                        <a:prstGeom prst="rect">
                          <a:avLst/>
                        </a:prstGeom>
                        <a:noFill/>
                      </p:spPr>
                    </p:pic>
                  </p:oleObj>
                </mc:Fallback>
              </mc:AlternateContent>
            </a:graphicData>
          </a:graphic>
        </p:graphicFrame>
        <p:graphicFrame>
          <p:nvGraphicFramePr>
            <p:cNvPr id="16" name="对象 15">
              <a:extLst>
                <a:ext uri="{FF2B5EF4-FFF2-40B4-BE49-F238E27FC236}">
                  <a16:creationId xmlns:a16="http://schemas.microsoft.com/office/drawing/2014/main" id="{AE724B8C-4178-480A-A017-C42D0EE1B699}"/>
                </a:ext>
              </a:extLst>
            </p:cNvPr>
            <p:cNvGraphicFramePr>
              <a:graphicFrameLocks noChangeAspect="1"/>
            </p:cNvGraphicFramePr>
            <p:nvPr>
              <p:extLst>
                <p:ext uri="{D42A27DB-BD31-4B8C-83A1-F6EECF244321}">
                  <p14:modId xmlns:p14="http://schemas.microsoft.com/office/powerpoint/2010/main" val="4069479661"/>
                </p:ext>
              </p:extLst>
            </p:nvPr>
          </p:nvGraphicFramePr>
          <p:xfrm>
            <a:off x="4474518" y="5354638"/>
            <a:ext cx="817562" cy="434975"/>
          </p:xfrm>
          <a:graphic>
            <a:graphicData uri="http://schemas.openxmlformats.org/presentationml/2006/ole">
              <mc:AlternateContent xmlns:mc="http://schemas.openxmlformats.org/markup-compatibility/2006">
                <mc:Choice xmlns:v="urn:schemas-microsoft-com:vml" Requires="v">
                  <p:oleObj name="Equation" r:id="rId6" imgW="444240" imgH="241200" progId="Equation.DSMT4">
                    <p:embed/>
                  </p:oleObj>
                </mc:Choice>
                <mc:Fallback>
                  <p:oleObj name="Equation" r:id="rId6" imgW="444240" imgH="241200" progId="Equation.DSMT4">
                    <p:embed/>
                    <p:pic>
                      <p:nvPicPr>
                        <p:cNvPr id="20" name="对象 19">
                          <a:extLst>
                            <a:ext uri="{FF2B5EF4-FFF2-40B4-BE49-F238E27FC236}">
                              <a16:creationId xmlns:a16="http://schemas.microsoft.com/office/drawing/2014/main" id="{EB9E6B61-3AC2-45F9-BABA-091ABA65001D}"/>
                            </a:ext>
                          </a:extLst>
                        </p:cNvPr>
                        <p:cNvPicPr>
                          <a:picLocks noChangeAspect="1" noChangeArrowheads="1"/>
                        </p:cNvPicPr>
                        <p:nvPr/>
                      </p:nvPicPr>
                      <p:blipFill>
                        <a:blip r:embed="rId7"/>
                        <a:srcRect/>
                        <a:stretch>
                          <a:fillRect/>
                        </a:stretch>
                      </p:blipFill>
                      <p:spPr bwMode="auto">
                        <a:xfrm>
                          <a:off x="4474518" y="5354638"/>
                          <a:ext cx="817562" cy="434975"/>
                        </a:xfrm>
                        <a:prstGeom prst="rect">
                          <a:avLst/>
                        </a:prstGeom>
                        <a:noFill/>
                      </p:spPr>
                    </p:pic>
                  </p:oleObj>
                </mc:Fallback>
              </mc:AlternateContent>
            </a:graphicData>
          </a:graphic>
        </p:graphicFrame>
        <p:graphicFrame>
          <p:nvGraphicFramePr>
            <p:cNvPr id="23" name="对象 22">
              <a:extLst>
                <a:ext uri="{FF2B5EF4-FFF2-40B4-BE49-F238E27FC236}">
                  <a16:creationId xmlns:a16="http://schemas.microsoft.com/office/drawing/2014/main" id="{B7EA51EA-CAD8-44BB-A68C-368348EBFBC0}"/>
                </a:ext>
              </a:extLst>
            </p:cNvPr>
            <p:cNvGraphicFramePr>
              <a:graphicFrameLocks noChangeAspect="1"/>
            </p:cNvGraphicFramePr>
            <p:nvPr>
              <p:extLst>
                <p:ext uri="{D42A27DB-BD31-4B8C-83A1-F6EECF244321}">
                  <p14:modId xmlns:p14="http://schemas.microsoft.com/office/powerpoint/2010/main" val="2375627768"/>
                </p:ext>
              </p:extLst>
            </p:nvPr>
          </p:nvGraphicFramePr>
          <p:xfrm>
            <a:off x="3545458" y="5928829"/>
            <a:ext cx="1098550" cy="412750"/>
          </p:xfrm>
          <a:graphic>
            <a:graphicData uri="http://schemas.openxmlformats.org/presentationml/2006/ole">
              <mc:AlternateContent xmlns:mc="http://schemas.openxmlformats.org/markup-compatibility/2006">
                <mc:Choice xmlns:v="urn:schemas-microsoft-com:vml" Requires="v">
                  <p:oleObj name="Equation" r:id="rId8" imgW="596880" imgH="228600" progId="Equation.DSMT4">
                    <p:embed/>
                  </p:oleObj>
                </mc:Choice>
                <mc:Fallback>
                  <p:oleObj name="Equation" r:id="rId8" imgW="596880" imgH="228600" progId="Equation.DSMT4">
                    <p:embed/>
                    <p:pic>
                      <p:nvPicPr>
                        <p:cNvPr id="20" name="对象 19">
                          <a:extLst>
                            <a:ext uri="{FF2B5EF4-FFF2-40B4-BE49-F238E27FC236}">
                              <a16:creationId xmlns:a16="http://schemas.microsoft.com/office/drawing/2014/main" id="{EB9E6B61-3AC2-45F9-BABA-091ABA65001D}"/>
                            </a:ext>
                          </a:extLst>
                        </p:cNvPr>
                        <p:cNvPicPr>
                          <a:picLocks noChangeAspect="1" noChangeArrowheads="1"/>
                        </p:cNvPicPr>
                        <p:nvPr/>
                      </p:nvPicPr>
                      <p:blipFill>
                        <a:blip r:embed="rId9"/>
                        <a:srcRect/>
                        <a:stretch>
                          <a:fillRect/>
                        </a:stretch>
                      </p:blipFill>
                      <p:spPr bwMode="auto">
                        <a:xfrm>
                          <a:off x="3545458" y="5928829"/>
                          <a:ext cx="1098550" cy="412750"/>
                        </a:xfrm>
                        <a:prstGeom prst="rect">
                          <a:avLst/>
                        </a:prstGeom>
                        <a:noFill/>
                      </p:spPr>
                    </p:pic>
                  </p:oleObj>
                </mc:Fallback>
              </mc:AlternateContent>
            </a:graphicData>
          </a:graphic>
        </p:graphicFrame>
        <p:graphicFrame>
          <p:nvGraphicFramePr>
            <p:cNvPr id="24" name="对象 23">
              <a:extLst>
                <a:ext uri="{FF2B5EF4-FFF2-40B4-BE49-F238E27FC236}">
                  <a16:creationId xmlns:a16="http://schemas.microsoft.com/office/drawing/2014/main" id="{481876B4-53BE-4EDB-84D2-3680DF8259AC}"/>
                </a:ext>
              </a:extLst>
            </p:cNvPr>
            <p:cNvGraphicFramePr>
              <a:graphicFrameLocks noChangeAspect="1"/>
            </p:cNvGraphicFramePr>
            <p:nvPr>
              <p:extLst>
                <p:ext uri="{D42A27DB-BD31-4B8C-83A1-F6EECF244321}">
                  <p14:modId xmlns:p14="http://schemas.microsoft.com/office/powerpoint/2010/main" val="2818247406"/>
                </p:ext>
              </p:extLst>
            </p:nvPr>
          </p:nvGraphicFramePr>
          <p:xfrm>
            <a:off x="4459337" y="4816475"/>
            <a:ext cx="1120775" cy="412750"/>
          </p:xfrm>
          <a:graphic>
            <a:graphicData uri="http://schemas.openxmlformats.org/presentationml/2006/ole">
              <mc:AlternateContent xmlns:mc="http://schemas.openxmlformats.org/markup-compatibility/2006">
                <mc:Choice xmlns:v="urn:schemas-microsoft-com:vml" Requires="v">
                  <p:oleObj name="Equation" r:id="rId10" imgW="609480" imgH="228600" progId="Equation.DSMT4">
                    <p:embed/>
                  </p:oleObj>
                </mc:Choice>
                <mc:Fallback>
                  <p:oleObj name="Equation" r:id="rId10" imgW="609480" imgH="228600" progId="Equation.DSMT4">
                    <p:embed/>
                    <p:pic>
                      <p:nvPicPr>
                        <p:cNvPr id="16" name="对象 15">
                          <a:extLst>
                            <a:ext uri="{FF2B5EF4-FFF2-40B4-BE49-F238E27FC236}">
                              <a16:creationId xmlns:a16="http://schemas.microsoft.com/office/drawing/2014/main" id="{AE724B8C-4178-480A-A017-C42D0EE1B699}"/>
                            </a:ext>
                          </a:extLst>
                        </p:cNvPr>
                        <p:cNvPicPr>
                          <a:picLocks noChangeAspect="1" noChangeArrowheads="1"/>
                        </p:cNvPicPr>
                        <p:nvPr/>
                      </p:nvPicPr>
                      <p:blipFill>
                        <a:blip r:embed="rId11"/>
                        <a:srcRect/>
                        <a:stretch>
                          <a:fillRect/>
                        </a:stretch>
                      </p:blipFill>
                      <p:spPr bwMode="auto">
                        <a:xfrm>
                          <a:off x="4459337" y="4816475"/>
                          <a:ext cx="1120775" cy="412750"/>
                        </a:xfrm>
                        <a:prstGeom prst="rect">
                          <a:avLst/>
                        </a:prstGeom>
                        <a:noFill/>
                      </p:spPr>
                    </p:pic>
                  </p:oleObj>
                </mc:Fallback>
              </mc:AlternateContent>
            </a:graphicData>
          </a:graphic>
        </p:graphicFrame>
      </p:grpSp>
      <p:sp>
        <p:nvSpPr>
          <p:cNvPr id="3" name="页脚占位符 2">
            <a:extLst>
              <a:ext uri="{FF2B5EF4-FFF2-40B4-BE49-F238E27FC236}">
                <a16:creationId xmlns:a16="http://schemas.microsoft.com/office/drawing/2014/main" id="{A6317FBD-4FD8-41A5-B834-7F3041C99CAF}"/>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4240000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AFAC8D6-B76F-45C5-8D87-FD52937F0FAA}"/>
              </a:ext>
            </a:extLst>
          </p:cNvPr>
          <p:cNvSpPr>
            <a:spLocks noGrp="1"/>
          </p:cNvSpPr>
          <p:nvPr>
            <p:ph type="dt" sz="half" idx="2"/>
          </p:nvPr>
        </p:nvSpPr>
        <p:spPr/>
        <p:txBody>
          <a:bodyPr/>
          <a:lstStyle/>
          <a:p>
            <a:pPr>
              <a:defRPr/>
            </a:pPr>
            <a:fld id="{6DB3F107-7A2F-4232-92D5-8CCE679AA60E}" type="datetime1">
              <a:rPr lang="zh-CN" altLang="en-US" smtClean="0"/>
              <a:t>2022/11/23</a:t>
            </a:fld>
            <a:endParaRPr lang="zh-CN" altLang="en-US"/>
          </a:p>
        </p:txBody>
      </p:sp>
      <p:sp>
        <p:nvSpPr>
          <p:cNvPr id="5" name="页脚占位符 4">
            <a:extLst>
              <a:ext uri="{FF2B5EF4-FFF2-40B4-BE49-F238E27FC236}">
                <a16:creationId xmlns:a16="http://schemas.microsoft.com/office/drawing/2014/main" id="{7F343220-CC5F-43D8-AA91-8A669951CE2A}"/>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
        <p:nvSpPr>
          <p:cNvPr id="6" name="Rectangle 5">
            <a:extLst>
              <a:ext uri="{FF2B5EF4-FFF2-40B4-BE49-F238E27FC236}">
                <a16:creationId xmlns:a16="http://schemas.microsoft.com/office/drawing/2014/main" id="{D556C30B-2BCE-42D2-93B4-F6131943B595}"/>
              </a:ext>
            </a:extLst>
          </p:cNvPr>
          <p:cNvSpPr>
            <a:spLocks noChangeArrowheads="1"/>
          </p:cNvSpPr>
          <p:nvPr/>
        </p:nvSpPr>
        <p:spPr bwMode="auto">
          <a:xfrm>
            <a:off x="395290" y="1484784"/>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一、问题描述</a:t>
            </a:r>
          </a:p>
        </p:txBody>
      </p:sp>
      <p:sp>
        <p:nvSpPr>
          <p:cNvPr id="7" name="Rectangle 56">
            <a:extLst>
              <a:ext uri="{FF2B5EF4-FFF2-40B4-BE49-F238E27FC236}">
                <a16:creationId xmlns:a16="http://schemas.microsoft.com/office/drawing/2014/main" id="{732A2BEF-73AA-42E5-901F-C675FE7F1B5B}"/>
              </a:ext>
            </a:extLst>
          </p:cNvPr>
          <p:cNvSpPr>
            <a:spLocks noChangeArrowheads="1"/>
          </p:cNvSpPr>
          <p:nvPr/>
        </p:nvSpPr>
        <p:spPr bwMode="auto">
          <a:xfrm>
            <a:off x="683568" y="2017179"/>
            <a:ext cx="8208912" cy="4306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200" dirty="0">
                <a:solidFill>
                  <a:schemeClr val="bg2"/>
                </a:solidFill>
                <a:latin typeface="微软雅黑" pitchFamily="34" charset="-122"/>
                <a:ea typeface="微软雅黑" pitchFamily="34" charset="-122"/>
                <a:sym typeface="Wingdings" pitchFamily="2" charset="2"/>
              </a:rPr>
              <a:t>【</a:t>
            </a:r>
            <a:r>
              <a:rPr lang="zh-CN" altLang="en-US" sz="2200" dirty="0">
                <a:solidFill>
                  <a:srgbClr val="FF0000"/>
                </a:solidFill>
                <a:latin typeface="微软雅黑" pitchFamily="34" charset="-122"/>
                <a:ea typeface="微软雅黑" pitchFamily="34" charset="-122"/>
                <a:sym typeface="Wingdings" pitchFamily="2" charset="2"/>
              </a:rPr>
              <a:t>例</a:t>
            </a:r>
            <a:r>
              <a:rPr lang="en-US" altLang="zh-CN" sz="2200" dirty="0">
                <a:solidFill>
                  <a:srgbClr val="FF0000"/>
                </a:solidFill>
                <a:latin typeface="微软雅黑" pitchFamily="34" charset="-122"/>
                <a:ea typeface="微软雅黑" pitchFamily="34" charset="-122"/>
                <a:sym typeface="Wingdings" pitchFamily="2" charset="2"/>
              </a:rPr>
              <a:t>8-1</a:t>
            </a:r>
            <a:r>
              <a:rPr lang="en-US" altLang="zh-CN" sz="2200" dirty="0">
                <a:solidFill>
                  <a:schemeClr val="bg2"/>
                </a:solidFill>
                <a:latin typeface="微软雅黑" pitchFamily="34" charset="-122"/>
                <a:ea typeface="微软雅黑" pitchFamily="34" charset="-122"/>
                <a:sym typeface="Wingdings" pitchFamily="2" charset="2"/>
              </a:rPr>
              <a:t>】</a:t>
            </a:r>
            <a:r>
              <a:rPr lang="zh-CN" altLang="en-US" sz="2200" dirty="0">
                <a:solidFill>
                  <a:schemeClr val="bg2"/>
                </a:solidFill>
                <a:latin typeface="微软雅黑" pitchFamily="34" charset="-122"/>
                <a:ea typeface="微软雅黑" pitchFamily="34" charset="-122"/>
                <a:sym typeface="Wingdings" pitchFamily="2" charset="2"/>
              </a:rPr>
              <a:t>现有一个小型超市，设有</a:t>
            </a:r>
            <a:r>
              <a:rPr lang="en-US" altLang="zh-CN" sz="2200" dirty="0">
                <a:solidFill>
                  <a:schemeClr val="bg2"/>
                </a:solidFill>
                <a:latin typeface="微软雅黑" pitchFamily="34" charset="-122"/>
                <a:ea typeface="微软雅黑" pitchFamily="34" charset="-122"/>
                <a:sym typeface="Wingdings" pitchFamily="2" charset="2"/>
              </a:rPr>
              <a:t>4</a:t>
            </a:r>
            <a:r>
              <a:rPr lang="zh-CN" altLang="en-US" sz="2200" dirty="0">
                <a:solidFill>
                  <a:schemeClr val="bg2"/>
                </a:solidFill>
                <a:latin typeface="微软雅黑" pitchFamily="34" charset="-122"/>
                <a:ea typeface="微软雅黑" pitchFamily="34" charset="-122"/>
                <a:sym typeface="Wingdings" pitchFamily="2" charset="2"/>
              </a:rPr>
              <a:t>个收银台，每个收银台均支持所有的支付方式。每个收银台为一位顾客计算货款的时间与顾客所购得商品件数成正比（大约每件费时</a:t>
            </a:r>
            <a:r>
              <a:rPr lang="en-US" altLang="zh-CN" sz="2200" dirty="0">
                <a:solidFill>
                  <a:schemeClr val="bg2"/>
                </a:solidFill>
                <a:latin typeface="微软雅黑" pitchFamily="34" charset="-122"/>
                <a:ea typeface="微软雅黑" pitchFamily="34" charset="-122"/>
                <a:sym typeface="Wingdings" pitchFamily="2" charset="2"/>
              </a:rPr>
              <a:t>2</a:t>
            </a:r>
            <a:r>
              <a:rPr lang="zh-CN" altLang="en-US" sz="2200" dirty="0">
                <a:solidFill>
                  <a:schemeClr val="bg2"/>
                </a:solidFill>
                <a:latin typeface="微软雅黑" pitchFamily="34" charset="-122"/>
                <a:ea typeface="微软雅黑" pitchFamily="34" charset="-122"/>
                <a:sym typeface="Wingdings" pitchFamily="2" charset="2"/>
              </a:rPr>
              <a:t>秒</a:t>
            </a:r>
            <a:r>
              <a:rPr lang="en-US" altLang="zh-CN" sz="2200" dirty="0">
                <a:solidFill>
                  <a:schemeClr val="bg2"/>
                </a:solidFill>
                <a:latin typeface="微软雅黑" pitchFamily="34" charset="-122"/>
                <a:ea typeface="微软雅黑" pitchFamily="34" charset="-122"/>
                <a:sym typeface="Wingdings" pitchFamily="2" charset="2"/>
              </a:rPr>
              <a:t>)</a:t>
            </a:r>
            <a:r>
              <a:rPr lang="zh-CN" altLang="en-US" sz="2200" dirty="0">
                <a:solidFill>
                  <a:schemeClr val="bg2"/>
                </a:solidFill>
                <a:latin typeface="微软雅黑" pitchFamily="34" charset="-122"/>
                <a:ea typeface="微软雅黑" pitchFamily="34" charset="-122"/>
                <a:sym typeface="Wingdings" pitchFamily="2" charset="2"/>
              </a:rPr>
              <a:t>，约有</a:t>
            </a:r>
            <a:r>
              <a:rPr lang="en-US" altLang="zh-CN" sz="2200" dirty="0">
                <a:solidFill>
                  <a:schemeClr val="bg2"/>
                </a:solidFill>
                <a:latin typeface="微软雅黑" pitchFamily="34" charset="-122"/>
                <a:ea typeface="微软雅黑" pitchFamily="34" charset="-122"/>
                <a:sym typeface="Wingdings" pitchFamily="2" charset="2"/>
              </a:rPr>
              <a:t>15%</a:t>
            </a:r>
            <a:r>
              <a:rPr lang="zh-CN" altLang="en-US" sz="2200" dirty="0">
                <a:solidFill>
                  <a:schemeClr val="bg2"/>
                </a:solidFill>
                <a:latin typeface="微软雅黑" pitchFamily="34" charset="-122"/>
                <a:ea typeface="微软雅黑" pitchFamily="34" charset="-122"/>
                <a:sym typeface="Wingdings" pitchFamily="2" charset="2"/>
              </a:rPr>
              <a:t>的顾客用银行卡或支票支付，支付过程需要</a:t>
            </a:r>
            <a:r>
              <a:rPr lang="en-US" altLang="zh-CN" sz="2200" dirty="0">
                <a:solidFill>
                  <a:schemeClr val="bg2"/>
                </a:solidFill>
                <a:latin typeface="微软雅黑" pitchFamily="34" charset="-122"/>
                <a:ea typeface="微软雅黑" pitchFamily="34" charset="-122"/>
                <a:sym typeface="Wingdings" pitchFamily="2" charset="2"/>
              </a:rPr>
              <a:t>1.5</a:t>
            </a:r>
            <a:r>
              <a:rPr lang="zh-CN" altLang="en-US" sz="2200" dirty="0">
                <a:solidFill>
                  <a:schemeClr val="bg2"/>
                </a:solidFill>
                <a:latin typeface="微软雅黑" pitchFamily="34" charset="-122"/>
                <a:ea typeface="微软雅黑" pitchFamily="34" charset="-122"/>
                <a:sym typeface="Wingdings" pitchFamily="2" charset="2"/>
              </a:rPr>
              <a:t>分钟；约有</a:t>
            </a:r>
            <a:r>
              <a:rPr lang="en-US" altLang="zh-CN" sz="2200" dirty="0">
                <a:solidFill>
                  <a:schemeClr val="bg2"/>
                </a:solidFill>
                <a:latin typeface="微软雅黑" pitchFamily="34" charset="-122"/>
                <a:ea typeface="微软雅黑" pitchFamily="34" charset="-122"/>
                <a:sym typeface="Wingdings" pitchFamily="2" charset="2"/>
              </a:rPr>
              <a:t>5%</a:t>
            </a:r>
            <a:r>
              <a:rPr lang="zh-CN" altLang="en-US" sz="2200" dirty="0">
                <a:solidFill>
                  <a:schemeClr val="bg2"/>
                </a:solidFill>
                <a:latin typeface="微软雅黑" pitchFamily="34" charset="-122"/>
                <a:ea typeface="微软雅黑" pitchFamily="34" charset="-122"/>
                <a:sym typeface="Wingdings" pitchFamily="2" charset="2"/>
              </a:rPr>
              <a:t>的顾客使用现金支付，支付过程需要</a:t>
            </a:r>
            <a:r>
              <a:rPr lang="en-US" altLang="zh-CN" sz="2200" dirty="0">
                <a:solidFill>
                  <a:schemeClr val="bg2"/>
                </a:solidFill>
                <a:latin typeface="微软雅黑" pitchFamily="34" charset="-122"/>
                <a:ea typeface="微软雅黑" pitchFamily="34" charset="-122"/>
                <a:sym typeface="Wingdings" pitchFamily="2" charset="2"/>
              </a:rPr>
              <a:t>0.75</a:t>
            </a:r>
            <a:r>
              <a:rPr lang="zh-CN" altLang="en-US" sz="2200" dirty="0">
                <a:solidFill>
                  <a:schemeClr val="bg2"/>
                </a:solidFill>
                <a:latin typeface="微软雅黑" pitchFamily="34" charset="-122"/>
                <a:ea typeface="微软雅黑" pitchFamily="34" charset="-122"/>
                <a:sym typeface="Wingdings" pitchFamily="2" charset="2"/>
              </a:rPr>
              <a:t>分钟；约有</a:t>
            </a:r>
            <a:r>
              <a:rPr lang="en-US" altLang="zh-CN" sz="2200" dirty="0">
                <a:solidFill>
                  <a:schemeClr val="bg2"/>
                </a:solidFill>
                <a:latin typeface="微软雅黑" pitchFamily="34" charset="-122"/>
                <a:ea typeface="微软雅黑" pitchFamily="34" charset="-122"/>
                <a:sym typeface="Wingdings" pitchFamily="2" charset="2"/>
              </a:rPr>
              <a:t>80%</a:t>
            </a:r>
            <a:r>
              <a:rPr lang="zh-CN" altLang="en-US" sz="2200" dirty="0">
                <a:solidFill>
                  <a:schemeClr val="bg2"/>
                </a:solidFill>
                <a:latin typeface="微软雅黑" pitchFamily="34" charset="-122"/>
                <a:ea typeface="微软雅黑" pitchFamily="34" charset="-122"/>
                <a:sym typeface="Wingdings" pitchFamily="2" charset="2"/>
              </a:rPr>
              <a:t>的顾客使用移动支付，支付过程仅需</a:t>
            </a:r>
            <a:r>
              <a:rPr lang="en-US" altLang="zh-CN" sz="2200" dirty="0">
                <a:solidFill>
                  <a:schemeClr val="bg2"/>
                </a:solidFill>
                <a:latin typeface="微软雅黑" pitchFamily="34" charset="-122"/>
                <a:ea typeface="微软雅黑" pitchFamily="34" charset="-122"/>
                <a:sym typeface="Wingdings" pitchFamily="2" charset="2"/>
              </a:rPr>
              <a:t>0.3</a:t>
            </a:r>
            <a:r>
              <a:rPr lang="zh-CN" altLang="en-US" sz="2200" dirty="0">
                <a:solidFill>
                  <a:schemeClr val="bg2"/>
                </a:solidFill>
                <a:latin typeface="微软雅黑" pitchFamily="34" charset="-122"/>
                <a:ea typeface="微软雅黑" pitchFamily="34" charset="-122"/>
                <a:sym typeface="Wingdings" pitchFamily="2" charset="2"/>
              </a:rPr>
              <a:t>分钟。为了使顾客的总体满意程度达到最大，有人倡议将其中一个收银台设为专用通道，专为使用银行卡或支票支付的顾客服务，指定另外三个收银台为快速支付通道，只支持现金支付和移动支付业务。</a:t>
            </a:r>
            <a:endParaRPr lang="en-US" altLang="zh-CN" sz="2200" dirty="0">
              <a:solidFill>
                <a:srgbClr val="FF0000"/>
              </a:solidFill>
              <a:latin typeface="微软雅黑" pitchFamily="34" charset="-122"/>
              <a:ea typeface="微软雅黑" pitchFamily="34" charset="-122"/>
              <a:sym typeface="Wingdings" pitchFamily="2" charset="2"/>
            </a:endParaRPr>
          </a:p>
        </p:txBody>
      </p:sp>
      <p:sp>
        <p:nvSpPr>
          <p:cNvPr id="8" name="Text Box 2">
            <a:extLst>
              <a:ext uri="{FF2B5EF4-FFF2-40B4-BE49-F238E27FC236}">
                <a16:creationId xmlns:a16="http://schemas.microsoft.com/office/drawing/2014/main" id="{5232F00E-7F60-46BC-B10B-905310AEB7D6}"/>
              </a:ext>
            </a:extLst>
          </p:cNvPr>
          <p:cNvSpPr txBox="1">
            <a:spLocks noChangeArrowheads="1"/>
          </p:cNvSpPr>
          <p:nvPr/>
        </p:nvSpPr>
        <p:spPr bwMode="auto">
          <a:xfrm>
            <a:off x="467544" y="620688"/>
            <a:ext cx="82814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400" b="1" dirty="0">
                <a:latin typeface="微软雅黑" pitchFamily="34" charset="-122"/>
                <a:ea typeface="微软雅黑" pitchFamily="34" charset="-122"/>
              </a:rPr>
              <a:t>第八节  建模案例选讲</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超市收银台支付方式的优化模型</a:t>
            </a:r>
          </a:p>
        </p:txBody>
      </p:sp>
    </p:spTree>
    <p:extLst>
      <p:ext uri="{BB962C8B-B14F-4D97-AF65-F5344CB8AC3E}">
        <p14:creationId xmlns:p14="http://schemas.microsoft.com/office/powerpoint/2010/main" val="15016175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AFAC8D6-B76F-45C5-8D87-FD52937F0FAA}"/>
              </a:ext>
            </a:extLst>
          </p:cNvPr>
          <p:cNvSpPr>
            <a:spLocks noGrp="1"/>
          </p:cNvSpPr>
          <p:nvPr>
            <p:ph type="dt" sz="half" idx="2"/>
          </p:nvPr>
        </p:nvSpPr>
        <p:spPr/>
        <p:txBody>
          <a:bodyPr/>
          <a:lstStyle/>
          <a:p>
            <a:pPr>
              <a:defRPr/>
            </a:pPr>
            <a:fld id="{7BF60B9B-FAE5-4523-A3A0-695D5302F9DA}" type="datetime1">
              <a:rPr lang="zh-CN" altLang="en-US" smtClean="0"/>
              <a:t>2022/11/23</a:t>
            </a:fld>
            <a:endParaRPr lang="zh-CN" altLang="en-US"/>
          </a:p>
        </p:txBody>
      </p:sp>
      <p:sp>
        <p:nvSpPr>
          <p:cNvPr id="5" name="页脚占位符 4">
            <a:extLst>
              <a:ext uri="{FF2B5EF4-FFF2-40B4-BE49-F238E27FC236}">
                <a16:creationId xmlns:a16="http://schemas.microsoft.com/office/drawing/2014/main" id="{7F343220-CC5F-43D8-AA91-8A669951CE2A}"/>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
        <p:nvSpPr>
          <p:cNvPr id="6" name="Rectangle 5">
            <a:extLst>
              <a:ext uri="{FF2B5EF4-FFF2-40B4-BE49-F238E27FC236}">
                <a16:creationId xmlns:a16="http://schemas.microsoft.com/office/drawing/2014/main" id="{D556C30B-2BCE-42D2-93B4-F6131943B595}"/>
              </a:ext>
            </a:extLst>
          </p:cNvPr>
          <p:cNvSpPr>
            <a:spLocks noChangeArrowheads="1"/>
          </p:cNvSpPr>
          <p:nvPr/>
        </p:nvSpPr>
        <p:spPr bwMode="auto">
          <a:xfrm>
            <a:off x="395290" y="404664"/>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一、问题描述</a:t>
            </a:r>
          </a:p>
        </p:txBody>
      </p:sp>
      <p:sp>
        <p:nvSpPr>
          <p:cNvPr id="7" name="Rectangle 56">
            <a:extLst>
              <a:ext uri="{FF2B5EF4-FFF2-40B4-BE49-F238E27FC236}">
                <a16:creationId xmlns:a16="http://schemas.microsoft.com/office/drawing/2014/main" id="{732A2BEF-73AA-42E5-901F-C675FE7F1B5B}"/>
              </a:ext>
            </a:extLst>
          </p:cNvPr>
          <p:cNvSpPr>
            <a:spLocks noChangeArrowheads="1"/>
          </p:cNvSpPr>
          <p:nvPr/>
        </p:nvSpPr>
        <p:spPr bwMode="auto">
          <a:xfrm>
            <a:off x="683568" y="937059"/>
            <a:ext cx="8208912" cy="9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200" dirty="0">
                <a:solidFill>
                  <a:schemeClr val="bg2"/>
                </a:solidFill>
                <a:latin typeface="微软雅黑" pitchFamily="34" charset="-122"/>
                <a:ea typeface="微软雅黑" pitchFamily="34" charset="-122"/>
                <a:sym typeface="Wingdings" pitchFamily="2" charset="2"/>
              </a:rPr>
              <a:t>【</a:t>
            </a:r>
            <a:r>
              <a:rPr lang="zh-CN" altLang="en-US" sz="2200" dirty="0">
                <a:solidFill>
                  <a:srgbClr val="FF0000"/>
                </a:solidFill>
                <a:latin typeface="微软雅黑" pitchFamily="34" charset="-122"/>
                <a:ea typeface="微软雅黑" pitchFamily="34" charset="-122"/>
                <a:sym typeface="Wingdings" pitchFamily="2" charset="2"/>
              </a:rPr>
              <a:t>例</a:t>
            </a:r>
            <a:r>
              <a:rPr lang="en-US" altLang="zh-CN" sz="2200" dirty="0">
                <a:solidFill>
                  <a:srgbClr val="FF0000"/>
                </a:solidFill>
                <a:latin typeface="微软雅黑" pitchFamily="34" charset="-122"/>
                <a:ea typeface="微软雅黑" pitchFamily="34" charset="-122"/>
                <a:sym typeface="Wingdings" pitchFamily="2" charset="2"/>
              </a:rPr>
              <a:t>8-1</a:t>
            </a:r>
            <a:r>
              <a:rPr lang="en-US" altLang="zh-CN" sz="2200" dirty="0">
                <a:solidFill>
                  <a:schemeClr val="bg2"/>
                </a:solidFill>
                <a:latin typeface="微软雅黑" pitchFamily="34" charset="-122"/>
                <a:ea typeface="微软雅黑" pitchFamily="34" charset="-122"/>
                <a:sym typeface="Wingdings" pitchFamily="2" charset="2"/>
              </a:rPr>
              <a:t>】</a:t>
            </a:r>
            <a:r>
              <a:rPr lang="zh-CN" altLang="en-US" sz="2200" dirty="0">
                <a:solidFill>
                  <a:schemeClr val="bg2"/>
                </a:solidFill>
                <a:latin typeface="微软雅黑" pitchFamily="34" charset="-122"/>
                <a:ea typeface="微软雅黑" pitchFamily="34" charset="-122"/>
                <a:sym typeface="Wingdings" pitchFamily="2" charset="2"/>
              </a:rPr>
              <a:t>假设顾客到达的平均时间间隔是</a:t>
            </a:r>
            <a:r>
              <a:rPr lang="en-US" altLang="zh-CN" sz="2200" dirty="0">
                <a:solidFill>
                  <a:schemeClr val="bg2"/>
                </a:solidFill>
                <a:latin typeface="微软雅黑" pitchFamily="34" charset="-122"/>
                <a:ea typeface="微软雅黑" pitchFamily="34" charset="-122"/>
                <a:sym typeface="Wingdings" pitchFamily="2" charset="2"/>
              </a:rPr>
              <a:t>0.5</a:t>
            </a:r>
            <a:r>
              <a:rPr lang="zh-CN" altLang="en-US" sz="2200" dirty="0">
                <a:solidFill>
                  <a:schemeClr val="bg2"/>
                </a:solidFill>
                <a:latin typeface="微软雅黑" pitchFamily="34" charset="-122"/>
                <a:ea typeface="微软雅黑" pitchFamily="34" charset="-122"/>
                <a:sym typeface="Wingdings" pitchFamily="2" charset="2"/>
              </a:rPr>
              <a:t>分钟，顾客购买商品的件数满足如下分布：</a:t>
            </a:r>
            <a:endParaRPr lang="en-US" altLang="zh-CN" sz="2200" dirty="0">
              <a:solidFill>
                <a:srgbClr val="FF0000"/>
              </a:solidFill>
              <a:latin typeface="微软雅黑" pitchFamily="34" charset="-122"/>
              <a:ea typeface="微软雅黑" pitchFamily="34" charset="-122"/>
              <a:sym typeface="Wingdings" pitchFamily="2" charset="2"/>
            </a:endParaRPr>
          </a:p>
        </p:txBody>
      </p:sp>
      <p:graphicFrame>
        <p:nvGraphicFramePr>
          <p:cNvPr id="2" name="表格 1">
            <a:extLst>
              <a:ext uri="{FF2B5EF4-FFF2-40B4-BE49-F238E27FC236}">
                <a16:creationId xmlns:a16="http://schemas.microsoft.com/office/drawing/2014/main" id="{9A858F96-5E29-42CF-BAE7-8E79114114D2}"/>
              </a:ext>
            </a:extLst>
          </p:cNvPr>
          <p:cNvGraphicFramePr>
            <a:graphicFrameLocks noGrp="1"/>
          </p:cNvGraphicFramePr>
          <p:nvPr>
            <p:extLst>
              <p:ext uri="{D42A27DB-BD31-4B8C-83A1-F6EECF244321}">
                <p14:modId xmlns:p14="http://schemas.microsoft.com/office/powerpoint/2010/main" val="773684116"/>
              </p:ext>
            </p:extLst>
          </p:nvPr>
        </p:nvGraphicFramePr>
        <p:xfrm>
          <a:off x="1165226" y="2075144"/>
          <a:ext cx="7151186" cy="849800"/>
        </p:xfrm>
        <a:graphic>
          <a:graphicData uri="http://schemas.openxmlformats.org/drawingml/2006/table">
            <a:tbl>
              <a:tblPr firstRow="1" firstCol="1" bandRow="1"/>
              <a:tblGrid>
                <a:gridCol w="1021598">
                  <a:extLst>
                    <a:ext uri="{9D8B030D-6E8A-4147-A177-3AD203B41FA5}">
                      <a16:colId xmlns:a16="http://schemas.microsoft.com/office/drawing/2014/main" val="1076781166"/>
                    </a:ext>
                  </a:extLst>
                </a:gridCol>
                <a:gridCol w="1021598">
                  <a:extLst>
                    <a:ext uri="{9D8B030D-6E8A-4147-A177-3AD203B41FA5}">
                      <a16:colId xmlns:a16="http://schemas.microsoft.com/office/drawing/2014/main" val="1012225573"/>
                    </a:ext>
                  </a:extLst>
                </a:gridCol>
                <a:gridCol w="1021598">
                  <a:extLst>
                    <a:ext uri="{9D8B030D-6E8A-4147-A177-3AD203B41FA5}">
                      <a16:colId xmlns:a16="http://schemas.microsoft.com/office/drawing/2014/main" val="1020646476"/>
                    </a:ext>
                  </a:extLst>
                </a:gridCol>
                <a:gridCol w="1021598">
                  <a:extLst>
                    <a:ext uri="{9D8B030D-6E8A-4147-A177-3AD203B41FA5}">
                      <a16:colId xmlns:a16="http://schemas.microsoft.com/office/drawing/2014/main" val="955440907"/>
                    </a:ext>
                  </a:extLst>
                </a:gridCol>
                <a:gridCol w="1021598">
                  <a:extLst>
                    <a:ext uri="{9D8B030D-6E8A-4147-A177-3AD203B41FA5}">
                      <a16:colId xmlns:a16="http://schemas.microsoft.com/office/drawing/2014/main" val="314013960"/>
                    </a:ext>
                  </a:extLst>
                </a:gridCol>
                <a:gridCol w="1021598">
                  <a:extLst>
                    <a:ext uri="{9D8B030D-6E8A-4147-A177-3AD203B41FA5}">
                      <a16:colId xmlns:a16="http://schemas.microsoft.com/office/drawing/2014/main" val="695678697"/>
                    </a:ext>
                  </a:extLst>
                </a:gridCol>
                <a:gridCol w="1021598">
                  <a:extLst>
                    <a:ext uri="{9D8B030D-6E8A-4147-A177-3AD203B41FA5}">
                      <a16:colId xmlns:a16="http://schemas.microsoft.com/office/drawing/2014/main" val="3965364053"/>
                    </a:ext>
                  </a:extLst>
                </a:gridCol>
              </a:tblGrid>
              <a:tr h="424900">
                <a:tc>
                  <a:txBody>
                    <a:bodyPr/>
                    <a:lstStyle/>
                    <a:p>
                      <a:pPr indent="0" algn="ctr">
                        <a:lnSpc>
                          <a:spcPts val="1560"/>
                        </a:lnSpc>
                      </a:pPr>
                      <a:r>
                        <a:rPr lang="zh-CN" sz="2000">
                          <a:effectLst/>
                          <a:latin typeface="Times New Roman" panose="02020603050405020304" pitchFamily="18" charset="0"/>
                          <a:ea typeface="宋体" panose="02010600030101010101" pitchFamily="2" charset="-122"/>
                        </a:rPr>
                        <a:t>件数</a:t>
                      </a: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zh-CN" sz="2000">
                          <a:effectLst/>
                          <a:latin typeface="Times New Roman" panose="02020603050405020304" pitchFamily="18" charset="0"/>
                          <a:ea typeface="宋体" panose="02010600030101010101" pitchFamily="2" charset="-122"/>
                        </a:rPr>
                        <a:t>≤</a:t>
                      </a:r>
                      <a:r>
                        <a:rPr lang="en-US" sz="2000">
                          <a:effectLst/>
                          <a:latin typeface="Times New Roman" panose="02020603050405020304" pitchFamily="18" charset="0"/>
                          <a:ea typeface="宋体" panose="02010600030101010101" pitchFamily="2" charset="-122"/>
                        </a:rPr>
                        <a:t>8</a:t>
                      </a:r>
                      <a:endParaRPr lang="zh-CN" sz="20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2000">
                          <a:effectLst/>
                          <a:latin typeface="Times New Roman" panose="02020603050405020304" pitchFamily="18" charset="0"/>
                          <a:ea typeface="宋体" panose="02010600030101010101" pitchFamily="2" charset="-122"/>
                        </a:rPr>
                        <a:t>9~19</a:t>
                      </a:r>
                      <a:endParaRPr lang="zh-CN" sz="20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2000">
                          <a:effectLst/>
                          <a:latin typeface="Times New Roman" panose="02020603050405020304" pitchFamily="18" charset="0"/>
                          <a:ea typeface="宋体" panose="02010600030101010101" pitchFamily="2" charset="-122"/>
                        </a:rPr>
                        <a:t>20~29</a:t>
                      </a:r>
                      <a:endParaRPr lang="zh-CN" sz="20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2000">
                          <a:effectLst/>
                          <a:latin typeface="Times New Roman" panose="02020603050405020304" pitchFamily="18" charset="0"/>
                          <a:ea typeface="宋体" panose="02010600030101010101" pitchFamily="2" charset="-122"/>
                        </a:rPr>
                        <a:t>30~39</a:t>
                      </a:r>
                      <a:endParaRPr lang="zh-CN" sz="20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2000">
                          <a:effectLst/>
                          <a:latin typeface="Times New Roman" panose="02020603050405020304" pitchFamily="18" charset="0"/>
                          <a:ea typeface="宋体" panose="02010600030101010101" pitchFamily="2" charset="-122"/>
                        </a:rPr>
                        <a:t>40~49</a:t>
                      </a:r>
                      <a:endParaRPr lang="zh-CN" sz="20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zh-CN" sz="2000">
                          <a:effectLst/>
                          <a:latin typeface="Times New Roman" panose="02020603050405020304" pitchFamily="18" charset="0"/>
                          <a:ea typeface="宋体" panose="02010600030101010101" pitchFamily="2" charset="-122"/>
                        </a:rPr>
                        <a:t>≥</a:t>
                      </a:r>
                      <a:r>
                        <a:rPr lang="en-US" sz="2000">
                          <a:effectLst/>
                          <a:latin typeface="Times New Roman" panose="02020603050405020304" pitchFamily="18" charset="0"/>
                          <a:ea typeface="宋体" panose="02010600030101010101" pitchFamily="2" charset="-122"/>
                        </a:rPr>
                        <a:t>50</a:t>
                      </a:r>
                      <a:endParaRPr lang="zh-CN" sz="20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4627144"/>
                  </a:ext>
                </a:extLst>
              </a:tr>
              <a:tr h="424900">
                <a:tc>
                  <a:txBody>
                    <a:bodyPr/>
                    <a:lstStyle/>
                    <a:p>
                      <a:pPr indent="0" algn="ctr">
                        <a:lnSpc>
                          <a:spcPts val="1560"/>
                        </a:lnSpc>
                      </a:pPr>
                      <a:r>
                        <a:rPr lang="zh-CN" sz="2000">
                          <a:effectLst/>
                          <a:latin typeface="Times New Roman" panose="02020603050405020304" pitchFamily="18" charset="0"/>
                          <a:ea typeface="宋体" panose="02010600030101010101" pitchFamily="2" charset="-122"/>
                        </a:rPr>
                        <a:t>频率</a:t>
                      </a: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2000">
                          <a:effectLst/>
                          <a:latin typeface="Times New Roman" panose="02020603050405020304" pitchFamily="18" charset="0"/>
                          <a:ea typeface="宋体" panose="02010600030101010101" pitchFamily="2" charset="-122"/>
                        </a:rPr>
                        <a:t>0.12</a:t>
                      </a:r>
                      <a:endParaRPr lang="zh-CN" sz="20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2000">
                          <a:effectLst/>
                          <a:latin typeface="Times New Roman" panose="02020603050405020304" pitchFamily="18" charset="0"/>
                          <a:ea typeface="宋体" panose="02010600030101010101" pitchFamily="2" charset="-122"/>
                        </a:rPr>
                        <a:t>0.10</a:t>
                      </a:r>
                      <a:endParaRPr lang="zh-CN" sz="20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2000">
                          <a:effectLst/>
                          <a:latin typeface="Times New Roman" panose="02020603050405020304" pitchFamily="18" charset="0"/>
                          <a:ea typeface="宋体" panose="02010600030101010101" pitchFamily="2" charset="-122"/>
                        </a:rPr>
                        <a:t>0.18</a:t>
                      </a:r>
                      <a:endParaRPr lang="zh-CN" sz="20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2000">
                          <a:effectLst/>
                          <a:latin typeface="Times New Roman" panose="02020603050405020304" pitchFamily="18" charset="0"/>
                          <a:ea typeface="宋体" panose="02010600030101010101" pitchFamily="2" charset="-122"/>
                        </a:rPr>
                        <a:t>0.28</a:t>
                      </a:r>
                      <a:endParaRPr lang="zh-CN" sz="20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2000">
                          <a:effectLst/>
                          <a:latin typeface="Times New Roman" panose="02020603050405020304" pitchFamily="18" charset="0"/>
                          <a:ea typeface="宋体" panose="02010600030101010101" pitchFamily="2" charset="-122"/>
                        </a:rPr>
                        <a:t>0.20</a:t>
                      </a:r>
                      <a:endParaRPr lang="zh-CN" sz="200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2000" dirty="0">
                          <a:effectLst/>
                          <a:latin typeface="Times New Roman" panose="02020603050405020304" pitchFamily="18" charset="0"/>
                          <a:ea typeface="宋体" panose="02010600030101010101" pitchFamily="2" charset="-122"/>
                        </a:rPr>
                        <a:t>0.12</a:t>
                      </a:r>
                      <a:endParaRPr lang="zh-CN" sz="2000" dirty="0">
                        <a:effectLst/>
                        <a:latin typeface="Times New Roman" panose="02020603050405020304" pitchFamily="18" charset="0"/>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1346196"/>
                  </a:ext>
                </a:extLst>
              </a:tr>
            </a:tbl>
          </a:graphicData>
        </a:graphic>
      </p:graphicFrame>
      <p:sp>
        <p:nvSpPr>
          <p:cNvPr id="9" name="Rectangle 56">
            <a:extLst>
              <a:ext uri="{FF2B5EF4-FFF2-40B4-BE49-F238E27FC236}">
                <a16:creationId xmlns:a16="http://schemas.microsoft.com/office/drawing/2014/main" id="{247CB404-D961-4254-AF11-DC3CF21626B9}"/>
              </a:ext>
            </a:extLst>
          </p:cNvPr>
          <p:cNvSpPr>
            <a:spLocks noChangeArrowheads="1"/>
          </p:cNvSpPr>
          <p:nvPr/>
        </p:nvSpPr>
        <p:spPr bwMode="auto">
          <a:xfrm>
            <a:off x="683568" y="3068960"/>
            <a:ext cx="8208912" cy="9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zh-CN" altLang="en-US" sz="2200" dirty="0">
                <a:solidFill>
                  <a:schemeClr val="bg2"/>
                </a:solidFill>
                <a:latin typeface="微软雅黑" pitchFamily="34" charset="-122"/>
                <a:ea typeface="微软雅黑" pitchFamily="34" charset="-122"/>
                <a:sym typeface="Wingdings" pitchFamily="2" charset="2"/>
              </a:rPr>
              <a:t>请在合理的假设下，利用数学建模方法，对现有的支付系统和倡议的支付系统进行比较，为超市经营者提供合理建议。</a:t>
            </a:r>
            <a:endParaRPr lang="en-US" altLang="zh-CN" sz="2200" dirty="0">
              <a:solidFill>
                <a:srgbClr val="FF0000"/>
              </a:solidFill>
              <a:latin typeface="微软雅黑" pitchFamily="34" charset="-122"/>
              <a:ea typeface="微软雅黑" pitchFamily="34" charset="-122"/>
              <a:sym typeface="Wingdings" pitchFamily="2" charset="2"/>
            </a:endParaRPr>
          </a:p>
        </p:txBody>
      </p:sp>
    </p:spTree>
    <p:extLst>
      <p:ext uri="{BB962C8B-B14F-4D97-AF65-F5344CB8AC3E}">
        <p14:creationId xmlns:p14="http://schemas.microsoft.com/office/powerpoint/2010/main" val="33991746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AFAC8D6-B76F-45C5-8D87-FD52937F0FAA}"/>
              </a:ext>
            </a:extLst>
          </p:cNvPr>
          <p:cNvSpPr>
            <a:spLocks noGrp="1"/>
          </p:cNvSpPr>
          <p:nvPr>
            <p:ph type="dt" sz="half" idx="2"/>
          </p:nvPr>
        </p:nvSpPr>
        <p:spPr/>
        <p:txBody>
          <a:bodyPr/>
          <a:lstStyle/>
          <a:p>
            <a:pPr>
              <a:defRPr/>
            </a:pPr>
            <a:fld id="{AA8E5491-5F93-4E4B-9EFC-1BE0A833A82B}" type="datetime1">
              <a:rPr lang="zh-CN" altLang="en-US" smtClean="0"/>
              <a:t>2022/11/23</a:t>
            </a:fld>
            <a:endParaRPr lang="zh-CN" altLang="en-US"/>
          </a:p>
        </p:txBody>
      </p:sp>
      <p:sp>
        <p:nvSpPr>
          <p:cNvPr id="5" name="页脚占位符 4">
            <a:extLst>
              <a:ext uri="{FF2B5EF4-FFF2-40B4-BE49-F238E27FC236}">
                <a16:creationId xmlns:a16="http://schemas.microsoft.com/office/drawing/2014/main" id="{7F343220-CC5F-43D8-AA91-8A669951CE2A}"/>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
        <p:nvSpPr>
          <p:cNvPr id="6" name="Rectangle 5">
            <a:extLst>
              <a:ext uri="{FF2B5EF4-FFF2-40B4-BE49-F238E27FC236}">
                <a16:creationId xmlns:a16="http://schemas.microsoft.com/office/drawing/2014/main" id="{D556C30B-2BCE-42D2-93B4-F6131943B595}"/>
              </a:ext>
            </a:extLst>
          </p:cNvPr>
          <p:cNvSpPr>
            <a:spLocks noChangeArrowheads="1"/>
          </p:cNvSpPr>
          <p:nvPr/>
        </p:nvSpPr>
        <p:spPr bwMode="auto">
          <a:xfrm>
            <a:off x="395290" y="404664"/>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二、问题分析</a:t>
            </a:r>
          </a:p>
        </p:txBody>
      </p:sp>
      <p:sp>
        <p:nvSpPr>
          <p:cNvPr id="7" name="Rectangle 56">
            <a:extLst>
              <a:ext uri="{FF2B5EF4-FFF2-40B4-BE49-F238E27FC236}">
                <a16:creationId xmlns:a16="http://schemas.microsoft.com/office/drawing/2014/main" id="{732A2BEF-73AA-42E5-901F-C675FE7F1B5B}"/>
              </a:ext>
            </a:extLst>
          </p:cNvPr>
          <p:cNvSpPr>
            <a:spLocks noChangeArrowheads="1"/>
          </p:cNvSpPr>
          <p:nvPr/>
        </p:nvSpPr>
        <p:spPr bwMode="auto">
          <a:xfrm>
            <a:off x="683568" y="937059"/>
            <a:ext cx="8208912" cy="907428"/>
          </a:xfrm>
          <a:prstGeom prst="rect">
            <a:avLst/>
          </a:prstGeom>
          <a:solidFill>
            <a:srgbClr val="89F0FB"/>
          </a:solidFill>
          <a:ln>
            <a:noFill/>
          </a:ln>
        </p:spPr>
        <p:txBody>
          <a:bodyPr wrap="square">
            <a:spAutoFit/>
          </a:bodyPr>
          <a:lstStyle/>
          <a:p>
            <a:pPr>
              <a:lnSpc>
                <a:spcPct val="140000"/>
              </a:lnSpc>
              <a:buClr>
                <a:srgbClr val="0000FF"/>
              </a:buClr>
            </a:pPr>
            <a:r>
              <a:rPr lang="zh-CN" altLang="en-US" sz="2000" dirty="0">
                <a:latin typeface="微软雅黑" pitchFamily="34" charset="-122"/>
                <a:ea typeface="微软雅黑" pitchFamily="34" charset="-122"/>
                <a:sym typeface="Wingdings" pitchFamily="2" charset="2"/>
              </a:rPr>
              <a:t>超市现有的收银台服务系统是由</a:t>
            </a:r>
            <a:r>
              <a:rPr lang="en-US" altLang="zh-CN" sz="2000" dirty="0">
                <a:latin typeface="微软雅黑" pitchFamily="34" charset="-122"/>
                <a:ea typeface="微软雅黑" pitchFamily="34" charset="-122"/>
                <a:sym typeface="Wingdings" pitchFamily="2" charset="2"/>
              </a:rPr>
              <a:t>4</a:t>
            </a:r>
            <a:r>
              <a:rPr lang="zh-CN" altLang="en-US" sz="2000" dirty="0">
                <a:latin typeface="微软雅黑" pitchFamily="34" charset="-122"/>
                <a:ea typeface="微软雅黑" pitchFamily="34" charset="-122"/>
                <a:sym typeface="Wingdings" pitchFamily="2" charset="2"/>
              </a:rPr>
              <a:t>个单服务台排队子系统构成的排队系统，每个子系统具有相同的参数。</a:t>
            </a:r>
            <a:endParaRPr lang="en-US" altLang="zh-CN" sz="2000" dirty="0">
              <a:latin typeface="微软雅黑" pitchFamily="34" charset="-122"/>
              <a:ea typeface="微软雅黑" pitchFamily="34" charset="-122"/>
              <a:sym typeface="Wingdings" pitchFamily="2" charset="2"/>
            </a:endParaRPr>
          </a:p>
        </p:txBody>
      </p:sp>
      <p:sp>
        <p:nvSpPr>
          <p:cNvPr id="10" name="Rectangle 56">
            <a:extLst>
              <a:ext uri="{FF2B5EF4-FFF2-40B4-BE49-F238E27FC236}">
                <a16:creationId xmlns:a16="http://schemas.microsoft.com/office/drawing/2014/main" id="{BF856E48-62D0-472C-940A-6B5E29E663C0}"/>
              </a:ext>
            </a:extLst>
          </p:cNvPr>
          <p:cNvSpPr>
            <a:spLocks noChangeArrowheads="1"/>
          </p:cNvSpPr>
          <p:nvPr/>
        </p:nvSpPr>
        <p:spPr bwMode="auto">
          <a:xfrm>
            <a:off x="683568" y="1988840"/>
            <a:ext cx="8208912" cy="907428"/>
          </a:xfrm>
          <a:prstGeom prst="rect">
            <a:avLst/>
          </a:prstGeom>
          <a:solidFill>
            <a:schemeClr val="tx2">
              <a:lumMod val="40000"/>
              <a:lumOff val="60000"/>
            </a:schemeClr>
          </a:solidFill>
          <a:ln>
            <a:noFill/>
          </a:ln>
        </p:spPr>
        <p:txBody>
          <a:bodyPr wrap="square">
            <a:spAutoFit/>
          </a:bodyPr>
          <a:lstStyle/>
          <a:p>
            <a:pPr>
              <a:lnSpc>
                <a:spcPct val="140000"/>
              </a:lnSpc>
              <a:buClr>
                <a:srgbClr val="0000FF"/>
              </a:buClr>
            </a:pPr>
            <a:r>
              <a:rPr lang="zh-CN" altLang="en-US" sz="2000" dirty="0">
                <a:latin typeface="微软雅黑" pitchFamily="34" charset="-122"/>
                <a:ea typeface="微软雅黑" pitchFamily="34" charset="-122"/>
                <a:sym typeface="Wingdings" pitchFamily="2" charset="2"/>
              </a:rPr>
              <a:t>倡议的收银台服务系统同样是由</a:t>
            </a:r>
            <a:r>
              <a:rPr lang="en-US" altLang="zh-CN" sz="2000" dirty="0">
                <a:latin typeface="微软雅黑" pitchFamily="34" charset="-122"/>
                <a:ea typeface="微软雅黑" pitchFamily="34" charset="-122"/>
                <a:sym typeface="Wingdings" pitchFamily="2" charset="2"/>
              </a:rPr>
              <a:t>4</a:t>
            </a:r>
            <a:r>
              <a:rPr lang="zh-CN" altLang="en-US" sz="2000" dirty="0">
                <a:latin typeface="微软雅黑" pitchFamily="34" charset="-122"/>
                <a:ea typeface="微软雅黑" pitchFamily="34" charset="-122"/>
                <a:sym typeface="Wingdings" pitchFamily="2" charset="2"/>
              </a:rPr>
              <a:t>个单服务台排队子系统构成的排队系统，专用通道子系统与快速支付通道子系统具有不同的参数。</a:t>
            </a:r>
            <a:endParaRPr lang="en-US" altLang="zh-CN" sz="2000" dirty="0">
              <a:latin typeface="微软雅黑" pitchFamily="34" charset="-122"/>
              <a:ea typeface="微软雅黑" pitchFamily="34" charset="-122"/>
              <a:sym typeface="Wingdings" pitchFamily="2" charset="2"/>
            </a:endParaRPr>
          </a:p>
        </p:txBody>
      </p:sp>
      <p:pic>
        <p:nvPicPr>
          <p:cNvPr id="81922" name="Picture 2">
            <a:extLst>
              <a:ext uri="{FF2B5EF4-FFF2-40B4-BE49-F238E27FC236}">
                <a16:creationId xmlns:a16="http://schemas.microsoft.com/office/drawing/2014/main" id="{376BB04A-83D3-4E31-94DC-8688112D9F9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7104" y="3284984"/>
            <a:ext cx="8118017"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27110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CCB932D-44B5-4C74-961F-BEB394A57C84}"/>
              </a:ext>
            </a:extLst>
          </p:cNvPr>
          <p:cNvSpPr>
            <a:spLocks noGrp="1"/>
          </p:cNvSpPr>
          <p:nvPr>
            <p:ph type="dt" sz="half" idx="2"/>
          </p:nvPr>
        </p:nvSpPr>
        <p:spPr/>
        <p:txBody>
          <a:bodyPr/>
          <a:lstStyle/>
          <a:p>
            <a:pPr>
              <a:defRPr/>
            </a:pPr>
            <a:fld id="{82551C83-C7DC-45DC-ABFE-A8DD6A5B52EE}" type="datetime1">
              <a:rPr lang="zh-CN" altLang="en-US" smtClean="0"/>
              <a:t>2022/11/23</a:t>
            </a:fld>
            <a:endParaRPr lang="zh-CN" altLang="en-US"/>
          </a:p>
        </p:txBody>
      </p:sp>
      <p:sp>
        <p:nvSpPr>
          <p:cNvPr id="5" name="页脚占位符 4">
            <a:extLst>
              <a:ext uri="{FF2B5EF4-FFF2-40B4-BE49-F238E27FC236}">
                <a16:creationId xmlns:a16="http://schemas.microsoft.com/office/drawing/2014/main" id="{CFA128AA-BEA3-4094-BC8D-92EF107E7AE0}"/>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
        <p:nvSpPr>
          <p:cNvPr id="6" name="Rectangle 5">
            <a:extLst>
              <a:ext uri="{FF2B5EF4-FFF2-40B4-BE49-F238E27FC236}">
                <a16:creationId xmlns:a16="http://schemas.microsoft.com/office/drawing/2014/main" id="{5FA1139C-63BA-4561-A5D7-08A4C0E839FF}"/>
              </a:ext>
            </a:extLst>
          </p:cNvPr>
          <p:cNvSpPr>
            <a:spLocks noChangeArrowheads="1"/>
          </p:cNvSpPr>
          <p:nvPr/>
        </p:nvSpPr>
        <p:spPr bwMode="auto">
          <a:xfrm>
            <a:off x="395290" y="404664"/>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三、模型假设与符号说明</a:t>
            </a:r>
          </a:p>
        </p:txBody>
      </p:sp>
      <p:sp>
        <p:nvSpPr>
          <p:cNvPr id="7" name="Rectangle 12">
            <a:extLst>
              <a:ext uri="{FF2B5EF4-FFF2-40B4-BE49-F238E27FC236}">
                <a16:creationId xmlns:a16="http://schemas.microsoft.com/office/drawing/2014/main" id="{5233EB27-29AA-462E-AFA0-9E18AD375629}"/>
              </a:ext>
            </a:extLst>
          </p:cNvPr>
          <p:cNvSpPr>
            <a:spLocks noChangeArrowheads="1"/>
          </p:cNvSpPr>
          <p:nvPr/>
        </p:nvSpPr>
        <p:spPr bwMode="auto">
          <a:xfrm>
            <a:off x="467544" y="980728"/>
            <a:ext cx="74788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en-US" altLang="zh-CN" sz="2400" dirty="0">
                <a:solidFill>
                  <a:srgbClr val="FF0000"/>
                </a:solidFill>
                <a:latin typeface="微软雅黑" pitchFamily="34" charset="-122"/>
                <a:ea typeface="微软雅黑" pitchFamily="34" charset="-122"/>
              </a:rPr>
              <a:t>1.  </a:t>
            </a:r>
            <a:r>
              <a:rPr lang="zh-CN" altLang="en-US" sz="2400" dirty="0">
                <a:solidFill>
                  <a:srgbClr val="FF0000"/>
                </a:solidFill>
                <a:latin typeface="微软雅黑" pitchFamily="34" charset="-122"/>
                <a:ea typeface="微软雅黑" pitchFamily="34" charset="-122"/>
              </a:rPr>
              <a:t>模型假设</a:t>
            </a:r>
          </a:p>
        </p:txBody>
      </p:sp>
      <p:grpSp>
        <p:nvGrpSpPr>
          <p:cNvPr id="17" name="组合 16">
            <a:extLst>
              <a:ext uri="{FF2B5EF4-FFF2-40B4-BE49-F238E27FC236}">
                <a16:creationId xmlns:a16="http://schemas.microsoft.com/office/drawing/2014/main" id="{47391BA6-E0E0-4FD7-9166-0292113BFFA3}"/>
              </a:ext>
            </a:extLst>
          </p:cNvPr>
          <p:cNvGrpSpPr/>
          <p:nvPr/>
        </p:nvGrpSpPr>
        <p:grpSpPr>
          <a:xfrm>
            <a:off x="467544" y="1340768"/>
            <a:ext cx="8352928" cy="4780732"/>
            <a:chOff x="467544" y="1340768"/>
            <a:chExt cx="8352928" cy="4780732"/>
          </a:xfrm>
        </p:grpSpPr>
        <p:sp>
          <p:nvSpPr>
            <p:cNvPr id="8" name="Rectangle 56">
              <a:extLst>
                <a:ext uri="{FF2B5EF4-FFF2-40B4-BE49-F238E27FC236}">
                  <a16:creationId xmlns:a16="http://schemas.microsoft.com/office/drawing/2014/main" id="{5417E9D7-67D7-47F9-9990-6025B68EC7FF}"/>
                </a:ext>
              </a:extLst>
            </p:cNvPr>
            <p:cNvSpPr>
              <a:spLocks noChangeArrowheads="1"/>
            </p:cNvSpPr>
            <p:nvPr/>
          </p:nvSpPr>
          <p:spPr bwMode="auto">
            <a:xfrm>
              <a:off x="467544" y="1340768"/>
              <a:ext cx="8352928" cy="4780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40000"/>
                </a:lnSpc>
                <a:buClr>
                  <a:srgbClr val="0000FF"/>
                </a:buClr>
                <a:buFont typeface="+mj-ea"/>
                <a:buAutoNum type="circleNumDbPlain"/>
              </a:pPr>
              <a:r>
                <a:rPr lang="zh-CN" altLang="en-US" sz="2200" dirty="0">
                  <a:solidFill>
                    <a:schemeClr val="bg2"/>
                  </a:solidFill>
                  <a:latin typeface="微软雅黑" pitchFamily="34" charset="-122"/>
                  <a:ea typeface="微软雅黑" pitchFamily="34" charset="-122"/>
                  <a:sym typeface="Wingdings" pitchFamily="2" charset="2"/>
                </a:rPr>
                <a:t>顾客流为泊松流，第 </a:t>
              </a:r>
              <a:r>
                <a:rPr lang="en-US" altLang="zh-CN" sz="2200" dirty="0" err="1">
                  <a:solidFill>
                    <a:schemeClr val="bg2"/>
                  </a:solidFill>
                  <a:latin typeface="微软雅黑" pitchFamily="34" charset="-122"/>
                  <a:ea typeface="微软雅黑" pitchFamily="34" charset="-122"/>
                  <a:sym typeface="Wingdings" pitchFamily="2" charset="2"/>
                </a:rPr>
                <a:t>i</a:t>
              </a:r>
              <a:r>
                <a:rPr lang="en-US" altLang="zh-CN" sz="2200" dirty="0">
                  <a:solidFill>
                    <a:schemeClr val="bg2"/>
                  </a:solidFill>
                  <a:latin typeface="微软雅黑" pitchFamily="34" charset="-122"/>
                  <a:ea typeface="微软雅黑" pitchFamily="34" charset="-122"/>
                  <a:sym typeface="Wingdings" pitchFamily="2" charset="2"/>
                </a:rPr>
                <a:t> </a:t>
              </a:r>
              <a:r>
                <a:rPr lang="zh-CN" altLang="en-US" sz="2200" dirty="0">
                  <a:solidFill>
                    <a:schemeClr val="bg2"/>
                  </a:solidFill>
                  <a:latin typeface="微软雅黑" pitchFamily="34" charset="-122"/>
                  <a:ea typeface="微软雅黑" pitchFamily="34" charset="-122"/>
                  <a:sym typeface="Wingdings" pitchFamily="2" charset="2"/>
                </a:rPr>
                <a:t>个子系统的平均到达率记为                  ，这里         表示单位时间内平均到达的顾客数，   表示顾客相继到达的平均时间间隔。</a:t>
              </a:r>
            </a:p>
            <a:p>
              <a:pPr marL="457200" indent="-457200">
                <a:lnSpc>
                  <a:spcPct val="140000"/>
                </a:lnSpc>
                <a:buClr>
                  <a:srgbClr val="0000FF"/>
                </a:buClr>
                <a:buFont typeface="+mj-ea"/>
                <a:buAutoNum type="circleNumDbPlain"/>
              </a:pPr>
              <a:r>
                <a:rPr lang="zh-CN" altLang="en-US" sz="2200" dirty="0">
                  <a:solidFill>
                    <a:schemeClr val="bg2"/>
                  </a:solidFill>
                  <a:latin typeface="微软雅黑" pitchFamily="34" charset="-122"/>
                  <a:ea typeface="微软雅黑" pitchFamily="34" charset="-122"/>
                  <a:sym typeface="Wingdings" pitchFamily="2" charset="2"/>
                </a:rPr>
                <a:t>各收银台相互独立，第 </a:t>
              </a:r>
              <a:r>
                <a:rPr lang="en-US" altLang="zh-CN" sz="2200" dirty="0" err="1">
                  <a:solidFill>
                    <a:schemeClr val="bg2"/>
                  </a:solidFill>
                  <a:latin typeface="微软雅黑" pitchFamily="34" charset="-122"/>
                  <a:ea typeface="微软雅黑" pitchFamily="34" charset="-122"/>
                  <a:sym typeface="Wingdings" pitchFamily="2" charset="2"/>
                </a:rPr>
                <a:t>i</a:t>
              </a:r>
              <a:r>
                <a:rPr lang="en-US" altLang="zh-CN" sz="2200" dirty="0">
                  <a:solidFill>
                    <a:schemeClr val="bg2"/>
                  </a:solidFill>
                  <a:latin typeface="微软雅黑" pitchFamily="34" charset="-122"/>
                  <a:ea typeface="微软雅黑" pitchFamily="34" charset="-122"/>
                  <a:sym typeface="Wingdings" pitchFamily="2" charset="2"/>
                </a:rPr>
                <a:t> </a:t>
              </a:r>
              <a:r>
                <a:rPr lang="zh-CN" altLang="en-US" sz="2200" dirty="0">
                  <a:solidFill>
                    <a:schemeClr val="bg2"/>
                  </a:solidFill>
                  <a:latin typeface="微软雅黑" pitchFamily="34" charset="-122"/>
                  <a:ea typeface="微软雅黑" pitchFamily="34" charset="-122"/>
                  <a:sym typeface="Wingdings" pitchFamily="2" charset="2"/>
                </a:rPr>
                <a:t>个收银台对每个顾客的平均服务时间服从参数为    的负指数分布，这里         表示平均服务率，即单位时间内接受完服务的顾客平均数，    表示一个顾客的平均服务时间。</a:t>
              </a:r>
            </a:p>
            <a:p>
              <a:pPr marL="457200" indent="-457200">
                <a:lnSpc>
                  <a:spcPct val="140000"/>
                </a:lnSpc>
                <a:buClr>
                  <a:srgbClr val="0000FF"/>
                </a:buClr>
                <a:buFont typeface="+mj-ea"/>
                <a:buAutoNum type="circleNumDbPlain"/>
              </a:pPr>
              <a:r>
                <a:rPr lang="zh-CN" altLang="en-US" sz="2200" dirty="0">
                  <a:solidFill>
                    <a:schemeClr val="bg2"/>
                  </a:solidFill>
                  <a:latin typeface="微软雅黑" pitchFamily="34" charset="-122"/>
                  <a:ea typeface="微软雅黑" pitchFamily="34" charset="-122"/>
                  <a:sym typeface="Wingdings" pitchFamily="2" charset="2"/>
                </a:rPr>
                <a:t>假设等待的人数及空间在理论上是无限制的，即排队系统没有容量限制。</a:t>
              </a:r>
            </a:p>
            <a:p>
              <a:pPr marL="457200" indent="-457200">
                <a:lnSpc>
                  <a:spcPct val="140000"/>
                </a:lnSpc>
                <a:buClr>
                  <a:srgbClr val="0000FF"/>
                </a:buClr>
                <a:buFont typeface="+mj-ea"/>
                <a:buAutoNum type="circleNumDbPlain"/>
              </a:pPr>
              <a:r>
                <a:rPr lang="zh-CN" altLang="en-US" sz="2200" dirty="0">
                  <a:solidFill>
                    <a:schemeClr val="bg2"/>
                  </a:solidFill>
                  <a:latin typeface="微软雅黑" pitchFamily="34" charset="-122"/>
                  <a:ea typeface="微软雅黑" pitchFamily="34" charset="-122"/>
                  <a:sym typeface="Wingdings" pitchFamily="2" charset="2"/>
                </a:rPr>
                <a:t>对现有的支付系统，服务规则为先到先服务（</a:t>
              </a:r>
              <a:r>
                <a:rPr lang="en-US" altLang="zh-CN" sz="2200" dirty="0">
                  <a:solidFill>
                    <a:schemeClr val="bg2"/>
                  </a:solidFill>
                  <a:latin typeface="微软雅黑" pitchFamily="34" charset="-122"/>
                  <a:ea typeface="微软雅黑" pitchFamily="34" charset="-122"/>
                  <a:sym typeface="Wingdings" pitchFamily="2" charset="2"/>
                </a:rPr>
                <a:t>FCFS</a:t>
              </a:r>
              <a:r>
                <a:rPr lang="zh-CN" altLang="en-US" sz="2200" dirty="0">
                  <a:solidFill>
                    <a:schemeClr val="bg2"/>
                  </a:solidFill>
                  <a:latin typeface="微软雅黑" pitchFamily="34" charset="-122"/>
                  <a:ea typeface="微软雅黑" pitchFamily="34" charset="-122"/>
                  <a:sym typeface="Wingdings" pitchFamily="2" charset="2"/>
                </a:rPr>
                <a:t>）。</a:t>
              </a:r>
            </a:p>
          </p:txBody>
        </p:sp>
        <p:graphicFrame>
          <p:nvGraphicFramePr>
            <p:cNvPr id="9" name="对象 8">
              <a:extLst>
                <a:ext uri="{FF2B5EF4-FFF2-40B4-BE49-F238E27FC236}">
                  <a16:creationId xmlns:a16="http://schemas.microsoft.com/office/drawing/2014/main" id="{B1A3D914-4826-46B2-A489-D2DEE821ADED}"/>
                </a:ext>
              </a:extLst>
            </p:cNvPr>
            <p:cNvGraphicFramePr>
              <a:graphicFrameLocks noChangeAspect="1"/>
            </p:cNvGraphicFramePr>
            <p:nvPr>
              <p:extLst>
                <p:ext uri="{D42A27DB-BD31-4B8C-83A1-F6EECF244321}">
                  <p14:modId xmlns:p14="http://schemas.microsoft.com/office/powerpoint/2010/main" val="2394067823"/>
                </p:ext>
              </p:extLst>
            </p:nvPr>
          </p:nvGraphicFramePr>
          <p:xfrm>
            <a:off x="7153473" y="1475122"/>
            <a:ext cx="1450975" cy="388937"/>
          </p:xfrm>
          <a:graphic>
            <a:graphicData uri="http://schemas.openxmlformats.org/presentationml/2006/ole">
              <mc:AlternateContent xmlns:mc="http://schemas.openxmlformats.org/markup-compatibility/2006">
                <mc:Choice xmlns:v="urn:schemas-microsoft-com:vml" Requires="v">
                  <p:oleObj name="Equation" r:id="rId2" imgW="850680" imgH="228600" progId="Equation.DSMT4">
                    <p:embed/>
                  </p:oleObj>
                </mc:Choice>
                <mc:Fallback>
                  <p:oleObj name="Equation" r:id="rId2" imgW="850680" imgH="228600" progId="Equation.DSMT4">
                    <p:embed/>
                    <p:pic>
                      <p:nvPicPr>
                        <p:cNvPr id="12" name="对象 11">
                          <a:extLst>
                            <a:ext uri="{FF2B5EF4-FFF2-40B4-BE49-F238E27FC236}">
                              <a16:creationId xmlns:a16="http://schemas.microsoft.com/office/drawing/2014/main" id="{29C92BE9-A5DA-457B-B2D6-09FA03D51111}"/>
                            </a:ext>
                          </a:extLst>
                        </p:cNvPr>
                        <p:cNvPicPr/>
                        <p:nvPr/>
                      </p:nvPicPr>
                      <p:blipFill>
                        <a:blip r:embed="rId3"/>
                        <a:stretch>
                          <a:fillRect/>
                        </a:stretch>
                      </p:blipFill>
                      <p:spPr>
                        <a:xfrm>
                          <a:off x="7153473" y="1475122"/>
                          <a:ext cx="1450975" cy="388937"/>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BE5BBFEC-1319-424E-AF85-9AC585543545}"/>
                </a:ext>
              </a:extLst>
            </p:cNvPr>
            <p:cNvGraphicFramePr>
              <a:graphicFrameLocks noChangeAspect="1"/>
            </p:cNvGraphicFramePr>
            <p:nvPr>
              <p:extLst>
                <p:ext uri="{D42A27DB-BD31-4B8C-83A1-F6EECF244321}">
                  <p14:modId xmlns:p14="http://schemas.microsoft.com/office/powerpoint/2010/main" val="677142367"/>
                </p:ext>
              </p:extLst>
            </p:nvPr>
          </p:nvGraphicFramePr>
          <p:xfrm>
            <a:off x="1596232" y="1916832"/>
            <a:ext cx="671512" cy="388938"/>
          </p:xfrm>
          <a:graphic>
            <a:graphicData uri="http://schemas.openxmlformats.org/presentationml/2006/ole">
              <mc:AlternateContent xmlns:mc="http://schemas.openxmlformats.org/markup-compatibility/2006">
                <mc:Choice xmlns:v="urn:schemas-microsoft-com:vml" Requires="v">
                  <p:oleObj name="Equation" r:id="rId4" imgW="393480" imgH="228600" progId="Equation.DSMT4">
                    <p:embed/>
                  </p:oleObj>
                </mc:Choice>
                <mc:Fallback>
                  <p:oleObj name="Equation" r:id="rId4" imgW="393480" imgH="228600" progId="Equation.DSMT4">
                    <p:embed/>
                    <p:pic>
                      <p:nvPicPr>
                        <p:cNvPr id="9" name="对象 8">
                          <a:extLst>
                            <a:ext uri="{FF2B5EF4-FFF2-40B4-BE49-F238E27FC236}">
                              <a16:creationId xmlns:a16="http://schemas.microsoft.com/office/drawing/2014/main" id="{B1A3D914-4826-46B2-A489-D2DEE821ADED}"/>
                            </a:ext>
                          </a:extLst>
                        </p:cNvPr>
                        <p:cNvPicPr/>
                        <p:nvPr/>
                      </p:nvPicPr>
                      <p:blipFill>
                        <a:blip r:embed="rId5"/>
                        <a:stretch>
                          <a:fillRect/>
                        </a:stretch>
                      </p:blipFill>
                      <p:spPr>
                        <a:xfrm>
                          <a:off x="1596232" y="1916832"/>
                          <a:ext cx="671512" cy="388938"/>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6C65459C-DF29-422A-9B1B-503EE7B77FA7}"/>
                </a:ext>
              </a:extLst>
            </p:cNvPr>
            <p:cNvGraphicFramePr>
              <a:graphicFrameLocks noChangeAspect="1"/>
            </p:cNvGraphicFramePr>
            <p:nvPr>
              <p:extLst>
                <p:ext uri="{D42A27DB-BD31-4B8C-83A1-F6EECF244321}">
                  <p14:modId xmlns:p14="http://schemas.microsoft.com/office/powerpoint/2010/main" val="2173939874"/>
                </p:ext>
              </p:extLst>
            </p:nvPr>
          </p:nvGraphicFramePr>
          <p:xfrm>
            <a:off x="6660232" y="1757883"/>
            <a:ext cx="325437" cy="735013"/>
          </p:xfrm>
          <a:graphic>
            <a:graphicData uri="http://schemas.openxmlformats.org/presentationml/2006/ole">
              <mc:AlternateContent xmlns:mc="http://schemas.openxmlformats.org/markup-compatibility/2006">
                <mc:Choice xmlns:v="urn:schemas-microsoft-com:vml" Requires="v">
                  <p:oleObj name="Equation" r:id="rId6" imgW="190440" imgH="431640" progId="Equation.DSMT4">
                    <p:embed/>
                  </p:oleObj>
                </mc:Choice>
                <mc:Fallback>
                  <p:oleObj name="Equation" r:id="rId6" imgW="190440" imgH="431640" progId="Equation.DSMT4">
                    <p:embed/>
                    <p:pic>
                      <p:nvPicPr>
                        <p:cNvPr id="12" name="对象 11">
                          <a:extLst>
                            <a:ext uri="{FF2B5EF4-FFF2-40B4-BE49-F238E27FC236}">
                              <a16:creationId xmlns:a16="http://schemas.microsoft.com/office/drawing/2014/main" id="{BE5BBFEC-1319-424E-AF85-9AC585543545}"/>
                            </a:ext>
                          </a:extLst>
                        </p:cNvPr>
                        <p:cNvPicPr/>
                        <p:nvPr/>
                      </p:nvPicPr>
                      <p:blipFill>
                        <a:blip r:embed="rId7"/>
                        <a:stretch>
                          <a:fillRect/>
                        </a:stretch>
                      </p:blipFill>
                      <p:spPr>
                        <a:xfrm>
                          <a:off x="6660232" y="1757883"/>
                          <a:ext cx="325437" cy="735013"/>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9EBE886A-ABE4-4ABD-9369-0B418C1D80EE}"/>
                </a:ext>
              </a:extLst>
            </p:cNvPr>
            <p:cNvGraphicFramePr>
              <a:graphicFrameLocks noChangeAspect="1"/>
            </p:cNvGraphicFramePr>
            <p:nvPr>
              <p:extLst>
                <p:ext uri="{D42A27DB-BD31-4B8C-83A1-F6EECF244321}">
                  <p14:modId xmlns:p14="http://schemas.microsoft.com/office/powerpoint/2010/main" val="276014885"/>
                </p:ext>
              </p:extLst>
            </p:nvPr>
          </p:nvGraphicFramePr>
          <p:xfrm>
            <a:off x="2411760" y="3328988"/>
            <a:ext cx="280988" cy="388937"/>
          </p:xfrm>
          <a:graphic>
            <a:graphicData uri="http://schemas.openxmlformats.org/presentationml/2006/ole">
              <mc:AlternateContent xmlns:mc="http://schemas.openxmlformats.org/markup-compatibility/2006">
                <mc:Choice xmlns:v="urn:schemas-microsoft-com:vml" Requires="v">
                  <p:oleObj name="Equation" r:id="rId8" imgW="164880" imgH="228600" progId="Equation.DSMT4">
                    <p:embed/>
                  </p:oleObj>
                </mc:Choice>
                <mc:Fallback>
                  <p:oleObj name="Equation" r:id="rId8" imgW="164880" imgH="228600" progId="Equation.DSMT4">
                    <p:embed/>
                    <p:pic>
                      <p:nvPicPr>
                        <p:cNvPr id="12" name="对象 11">
                          <a:extLst>
                            <a:ext uri="{FF2B5EF4-FFF2-40B4-BE49-F238E27FC236}">
                              <a16:creationId xmlns:a16="http://schemas.microsoft.com/office/drawing/2014/main" id="{BE5BBFEC-1319-424E-AF85-9AC585543545}"/>
                            </a:ext>
                          </a:extLst>
                        </p:cNvPr>
                        <p:cNvPicPr/>
                        <p:nvPr/>
                      </p:nvPicPr>
                      <p:blipFill>
                        <a:blip r:embed="rId9"/>
                        <a:stretch>
                          <a:fillRect/>
                        </a:stretch>
                      </p:blipFill>
                      <p:spPr>
                        <a:xfrm>
                          <a:off x="2411760" y="3328988"/>
                          <a:ext cx="280988" cy="388937"/>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68CDC64E-966B-4A12-AA04-1137BFF43493}"/>
                </a:ext>
              </a:extLst>
            </p:cNvPr>
            <p:cNvGraphicFramePr>
              <a:graphicFrameLocks noChangeAspect="1"/>
            </p:cNvGraphicFramePr>
            <p:nvPr>
              <p:extLst>
                <p:ext uri="{D42A27DB-BD31-4B8C-83A1-F6EECF244321}">
                  <p14:modId xmlns:p14="http://schemas.microsoft.com/office/powerpoint/2010/main" val="2916470888"/>
                </p:ext>
              </p:extLst>
            </p:nvPr>
          </p:nvGraphicFramePr>
          <p:xfrm>
            <a:off x="5292080" y="3328988"/>
            <a:ext cx="692150" cy="388937"/>
          </p:xfrm>
          <a:graphic>
            <a:graphicData uri="http://schemas.openxmlformats.org/presentationml/2006/ole">
              <mc:AlternateContent xmlns:mc="http://schemas.openxmlformats.org/markup-compatibility/2006">
                <mc:Choice xmlns:v="urn:schemas-microsoft-com:vml" Requires="v">
                  <p:oleObj name="Equation" r:id="rId10" imgW="406080" imgH="228600" progId="Equation.DSMT4">
                    <p:embed/>
                  </p:oleObj>
                </mc:Choice>
                <mc:Fallback>
                  <p:oleObj name="Equation" r:id="rId10" imgW="406080" imgH="228600" progId="Equation.DSMT4">
                    <p:embed/>
                    <p:pic>
                      <p:nvPicPr>
                        <p:cNvPr id="12" name="对象 11">
                          <a:extLst>
                            <a:ext uri="{FF2B5EF4-FFF2-40B4-BE49-F238E27FC236}">
                              <a16:creationId xmlns:a16="http://schemas.microsoft.com/office/drawing/2014/main" id="{BE5BBFEC-1319-424E-AF85-9AC585543545}"/>
                            </a:ext>
                          </a:extLst>
                        </p:cNvPr>
                        <p:cNvPicPr/>
                        <p:nvPr/>
                      </p:nvPicPr>
                      <p:blipFill>
                        <a:blip r:embed="rId11"/>
                        <a:stretch>
                          <a:fillRect/>
                        </a:stretch>
                      </p:blipFill>
                      <p:spPr>
                        <a:xfrm>
                          <a:off x="5292080" y="3328988"/>
                          <a:ext cx="692150" cy="388937"/>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072058FB-CA97-45B1-8862-F5AE403B8CC0}"/>
                </a:ext>
              </a:extLst>
            </p:cNvPr>
            <p:cNvGraphicFramePr>
              <a:graphicFrameLocks noChangeAspect="1"/>
            </p:cNvGraphicFramePr>
            <p:nvPr>
              <p:extLst>
                <p:ext uri="{D42A27DB-BD31-4B8C-83A1-F6EECF244321}">
                  <p14:modId xmlns:p14="http://schemas.microsoft.com/office/powerpoint/2010/main" val="4167031139"/>
                </p:ext>
              </p:extLst>
            </p:nvPr>
          </p:nvGraphicFramePr>
          <p:xfrm>
            <a:off x="5724128" y="3630091"/>
            <a:ext cx="347663" cy="735013"/>
          </p:xfrm>
          <a:graphic>
            <a:graphicData uri="http://schemas.openxmlformats.org/presentationml/2006/ole">
              <mc:AlternateContent xmlns:mc="http://schemas.openxmlformats.org/markup-compatibility/2006">
                <mc:Choice xmlns:v="urn:schemas-microsoft-com:vml" Requires="v">
                  <p:oleObj name="Equation" r:id="rId12" imgW="203040" imgH="431640" progId="Equation.DSMT4">
                    <p:embed/>
                  </p:oleObj>
                </mc:Choice>
                <mc:Fallback>
                  <p:oleObj name="Equation" r:id="rId12" imgW="203040" imgH="431640" progId="Equation.DSMT4">
                    <p:embed/>
                    <p:pic>
                      <p:nvPicPr>
                        <p:cNvPr id="13" name="对象 12">
                          <a:extLst>
                            <a:ext uri="{FF2B5EF4-FFF2-40B4-BE49-F238E27FC236}">
                              <a16:creationId xmlns:a16="http://schemas.microsoft.com/office/drawing/2014/main" id="{6C65459C-DF29-422A-9B1B-503EE7B77FA7}"/>
                            </a:ext>
                          </a:extLst>
                        </p:cNvPr>
                        <p:cNvPicPr/>
                        <p:nvPr/>
                      </p:nvPicPr>
                      <p:blipFill>
                        <a:blip r:embed="rId13"/>
                        <a:stretch>
                          <a:fillRect/>
                        </a:stretch>
                      </p:blipFill>
                      <p:spPr>
                        <a:xfrm>
                          <a:off x="5724128" y="3630091"/>
                          <a:ext cx="347663" cy="735013"/>
                        </a:xfrm>
                        <a:prstGeom prst="rect">
                          <a:avLst/>
                        </a:prstGeom>
                      </p:spPr>
                    </p:pic>
                  </p:oleObj>
                </mc:Fallback>
              </mc:AlternateContent>
            </a:graphicData>
          </a:graphic>
        </p:graphicFrame>
      </p:grpSp>
    </p:spTree>
    <p:extLst>
      <p:ext uri="{BB962C8B-B14F-4D97-AF65-F5344CB8AC3E}">
        <p14:creationId xmlns:p14="http://schemas.microsoft.com/office/powerpoint/2010/main" val="1363552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A5DE2031-F538-494D-BA71-7EDCA11E6353}"/>
              </a:ext>
            </a:extLst>
          </p:cNvPr>
          <p:cNvSpPr>
            <a:spLocks noChangeArrowheads="1"/>
          </p:cNvSpPr>
          <p:nvPr/>
        </p:nvSpPr>
        <p:spPr bwMode="auto">
          <a:xfrm>
            <a:off x="683568" y="1167425"/>
            <a:ext cx="7920879" cy="3905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zh-CN" altLang="en-US" sz="2400" dirty="0">
                <a:latin typeface="微软雅黑" pitchFamily="34" charset="-122"/>
                <a:ea typeface="微软雅黑" pitchFamily="34" charset="-122"/>
              </a:rPr>
              <a:t>服务机构是指为顾客提供服务的的设施或对象，包括：服务台数量、服务台的串、并联方式、服务规则、服务时间的分布。等待制的服务规则包括：</a:t>
            </a:r>
            <a:endParaRPr lang="en-US" altLang="zh-CN" sz="2400" dirty="0">
              <a:latin typeface="微软雅黑" pitchFamily="34" charset="-122"/>
              <a:ea typeface="微软雅黑" pitchFamily="34" charset="-122"/>
            </a:endParaRPr>
          </a:p>
          <a:p>
            <a:pPr marL="342900" indent="-342900">
              <a:lnSpc>
                <a:spcPct val="150000"/>
              </a:lnSpc>
              <a:buClr>
                <a:srgbClr val="0000FF"/>
              </a:buClr>
              <a:buFont typeface="Wingdings" panose="05000000000000000000" pitchFamily="2" charset="2"/>
              <a:buChar char="Ø"/>
            </a:pPr>
            <a:r>
              <a:rPr lang="zh-CN" altLang="en-US" sz="2400" dirty="0">
                <a:latin typeface="微软雅黑" pitchFamily="34" charset="-122"/>
                <a:ea typeface="微软雅黑" pitchFamily="34" charset="-122"/>
              </a:rPr>
              <a:t> 先到先服务（</a:t>
            </a:r>
            <a:r>
              <a:rPr lang="en-US" altLang="zh-CN" sz="2400" dirty="0">
                <a:latin typeface="微软雅黑" pitchFamily="34" charset="-122"/>
                <a:ea typeface="微软雅黑" pitchFamily="34" charset="-122"/>
              </a:rPr>
              <a:t>FCFS</a:t>
            </a:r>
            <a:r>
              <a:rPr lang="zh-CN" altLang="en-US" sz="2400" dirty="0">
                <a:latin typeface="微软雅黑" pitchFamily="34" charset="-122"/>
                <a:ea typeface="微软雅黑" pitchFamily="34" charset="-122"/>
              </a:rPr>
              <a:t>）</a:t>
            </a:r>
            <a:endParaRPr lang="en-US" altLang="zh-CN" sz="2400" dirty="0">
              <a:latin typeface="微软雅黑" pitchFamily="34" charset="-122"/>
              <a:ea typeface="微软雅黑" pitchFamily="34" charset="-122"/>
            </a:endParaRPr>
          </a:p>
          <a:p>
            <a:pPr marL="342900" indent="-342900">
              <a:lnSpc>
                <a:spcPct val="150000"/>
              </a:lnSpc>
              <a:buClr>
                <a:srgbClr val="0000FF"/>
              </a:buClr>
              <a:buFont typeface="Wingdings" panose="05000000000000000000" pitchFamily="2" charset="2"/>
              <a:buChar char="Ø"/>
            </a:pPr>
            <a:r>
              <a:rPr lang="zh-CN" altLang="en-US" sz="2400" dirty="0">
                <a:latin typeface="微软雅黑" pitchFamily="34" charset="-122"/>
                <a:ea typeface="微软雅黑" pitchFamily="34" charset="-122"/>
              </a:rPr>
              <a:t> 后到先服务（</a:t>
            </a:r>
            <a:r>
              <a:rPr lang="en-US" altLang="zh-CN" sz="2400" dirty="0">
                <a:latin typeface="微软雅黑" pitchFamily="34" charset="-122"/>
                <a:ea typeface="微软雅黑" pitchFamily="34" charset="-122"/>
              </a:rPr>
              <a:t>LCFS</a:t>
            </a:r>
            <a:r>
              <a:rPr lang="zh-CN" altLang="en-US" sz="2400" dirty="0">
                <a:latin typeface="微软雅黑" pitchFamily="34" charset="-122"/>
                <a:ea typeface="微软雅黑" pitchFamily="34" charset="-122"/>
              </a:rPr>
              <a:t>）</a:t>
            </a:r>
            <a:endParaRPr lang="en-US" altLang="zh-CN" sz="2400" dirty="0">
              <a:latin typeface="微软雅黑" pitchFamily="34" charset="-122"/>
              <a:ea typeface="微软雅黑" pitchFamily="34" charset="-122"/>
            </a:endParaRPr>
          </a:p>
          <a:p>
            <a:pPr marL="342900" indent="-342900">
              <a:lnSpc>
                <a:spcPct val="150000"/>
              </a:lnSpc>
              <a:buClr>
                <a:srgbClr val="0000FF"/>
              </a:buClr>
              <a:buFont typeface="Wingdings" panose="05000000000000000000" pitchFamily="2" charset="2"/>
              <a:buChar char="Ø"/>
            </a:pPr>
            <a:r>
              <a:rPr lang="zh-CN" altLang="en-US" sz="2400" dirty="0">
                <a:latin typeface="微软雅黑" pitchFamily="34" charset="-122"/>
                <a:ea typeface="微软雅黑" pitchFamily="34" charset="-122"/>
              </a:rPr>
              <a:t> 随机服务（</a:t>
            </a:r>
            <a:r>
              <a:rPr lang="en-US" altLang="zh-CN" sz="2400" dirty="0">
                <a:latin typeface="微软雅黑" pitchFamily="34" charset="-122"/>
                <a:ea typeface="微软雅黑" pitchFamily="34" charset="-122"/>
              </a:rPr>
              <a:t>RSS</a:t>
            </a:r>
            <a:r>
              <a:rPr lang="zh-CN" altLang="en-US" sz="2400" dirty="0">
                <a:latin typeface="微软雅黑" pitchFamily="34" charset="-122"/>
                <a:ea typeface="微软雅黑" pitchFamily="34" charset="-122"/>
              </a:rPr>
              <a:t>）</a:t>
            </a:r>
            <a:endParaRPr lang="en-US" altLang="zh-CN" sz="2400" dirty="0">
              <a:latin typeface="微软雅黑" pitchFamily="34" charset="-122"/>
              <a:ea typeface="微软雅黑" pitchFamily="34" charset="-122"/>
            </a:endParaRPr>
          </a:p>
          <a:p>
            <a:pPr marL="342900" indent="-342900">
              <a:lnSpc>
                <a:spcPct val="150000"/>
              </a:lnSpc>
              <a:buClr>
                <a:srgbClr val="0000FF"/>
              </a:buClr>
              <a:buFont typeface="Wingdings" panose="05000000000000000000" pitchFamily="2" charset="2"/>
              <a:buChar char="Ø"/>
            </a:pPr>
            <a:r>
              <a:rPr lang="zh-CN" altLang="en-US" sz="2400" dirty="0">
                <a:latin typeface="微软雅黑" pitchFamily="34" charset="-122"/>
                <a:ea typeface="微软雅黑" pitchFamily="34" charset="-122"/>
              </a:rPr>
              <a:t> 有优先权的服务（</a:t>
            </a:r>
            <a:r>
              <a:rPr lang="en-US" altLang="zh-CN" sz="2400" dirty="0">
                <a:latin typeface="微软雅黑" pitchFamily="34" charset="-122"/>
                <a:ea typeface="微软雅黑" pitchFamily="34" charset="-122"/>
              </a:rPr>
              <a:t>PR</a:t>
            </a:r>
            <a:r>
              <a:rPr lang="zh-CN" altLang="en-US" sz="2400" dirty="0">
                <a:latin typeface="微软雅黑" pitchFamily="34" charset="-122"/>
                <a:ea typeface="微软雅黑" pitchFamily="34" charset="-122"/>
              </a:rPr>
              <a:t>）</a:t>
            </a:r>
          </a:p>
        </p:txBody>
      </p:sp>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C49BA387-3A74-428B-A397-75279E2FC09C}" type="datetime1">
              <a:rPr lang="zh-CN" altLang="en-US" smtClean="0"/>
              <a:t>2022/11/23</a:t>
            </a:fld>
            <a:endParaRPr lang="zh-CN" altLang="en-US"/>
          </a:p>
        </p:txBody>
      </p:sp>
      <p:sp>
        <p:nvSpPr>
          <p:cNvPr id="9" name="Rectangle 6">
            <a:extLst>
              <a:ext uri="{FF2B5EF4-FFF2-40B4-BE49-F238E27FC236}">
                <a16:creationId xmlns:a16="http://schemas.microsoft.com/office/drawing/2014/main" id="{4DAF9ECF-215D-4F86-B004-148D6C271CE5}"/>
              </a:ext>
            </a:extLst>
          </p:cNvPr>
          <p:cNvSpPr>
            <a:spLocks noChangeArrowheads="1"/>
          </p:cNvSpPr>
          <p:nvPr/>
        </p:nvSpPr>
        <p:spPr bwMode="auto">
          <a:xfrm>
            <a:off x="357158" y="476672"/>
            <a:ext cx="62865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en-US" sz="2400" dirty="0">
                <a:solidFill>
                  <a:srgbClr val="FF0000"/>
                </a:solidFill>
                <a:latin typeface="微软雅黑" pitchFamily="34" charset="-122"/>
                <a:ea typeface="微软雅黑" pitchFamily="34" charset="-122"/>
              </a:rPr>
              <a:t>3. </a:t>
            </a:r>
            <a:r>
              <a:rPr lang="zh-CN" altLang="en-US" sz="2400" dirty="0">
                <a:solidFill>
                  <a:srgbClr val="FF0000"/>
                </a:solidFill>
                <a:latin typeface="微软雅黑" pitchFamily="34" charset="-122"/>
                <a:ea typeface="微软雅黑" pitchFamily="34" charset="-122"/>
              </a:rPr>
              <a:t>服务机构</a:t>
            </a:r>
            <a:endParaRPr lang="en-US" altLang="en-US" sz="2400" dirty="0">
              <a:solidFill>
                <a:srgbClr val="FF0000"/>
              </a:solidFill>
              <a:latin typeface="微软雅黑" pitchFamily="34" charset="-122"/>
              <a:ea typeface="微软雅黑" pitchFamily="34" charset="-122"/>
            </a:endParaRPr>
          </a:p>
        </p:txBody>
      </p:sp>
      <p:sp>
        <p:nvSpPr>
          <p:cNvPr id="2" name="页脚占位符 1">
            <a:extLst>
              <a:ext uri="{FF2B5EF4-FFF2-40B4-BE49-F238E27FC236}">
                <a16:creationId xmlns:a16="http://schemas.microsoft.com/office/drawing/2014/main" id="{377E0731-2070-4B91-8A6A-C73FFC0B58F7}"/>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4367739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CCB932D-44B5-4C74-961F-BEB394A57C84}"/>
              </a:ext>
            </a:extLst>
          </p:cNvPr>
          <p:cNvSpPr>
            <a:spLocks noGrp="1"/>
          </p:cNvSpPr>
          <p:nvPr>
            <p:ph type="dt" sz="half" idx="2"/>
          </p:nvPr>
        </p:nvSpPr>
        <p:spPr/>
        <p:txBody>
          <a:bodyPr/>
          <a:lstStyle/>
          <a:p>
            <a:pPr>
              <a:defRPr/>
            </a:pPr>
            <a:fld id="{27DC9BE0-5171-4EFF-9DE9-FD627D3B421F}" type="datetime1">
              <a:rPr lang="zh-CN" altLang="en-US" smtClean="0"/>
              <a:t>2022/11/23</a:t>
            </a:fld>
            <a:endParaRPr lang="zh-CN" altLang="en-US"/>
          </a:p>
        </p:txBody>
      </p:sp>
      <p:sp>
        <p:nvSpPr>
          <p:cNvPr id="5" name="页脚占位符 4">
            <a:extLst>
              <a:ext uri="{FF2B5EF4-FFF2-40B4-BE49-F238E27FC236}">
                <a16:creationId xmlns:a16="http://schemas.microsoft.com/office/drawing/2014/main" id="{CFA128AA-BEA3-4094-BC8D-92EF107E7AE0}"/>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
        <p:nvSpPr>
          <p:cNvPr id="7" name="Rectangle 12">
            <a:extLst>
              <a:ext uri="{FF2B5EF4-FFF2-40B4-BE49-F238E27FC236}">
                <a16:creationId xmlns:a16="http://schemas.microsoft.com/office/drawing/2014/main" id="{5233EB27-29AA-462E-AFA0-9E18AD375629}"/>
              </a:ext>
            </a:extLst>
          </p:cNvPr>
          <p:cNvSpPr>
            <a:spLocks noChangeArrowheads="1"/>
          </p:cNvSpPr>
          <p:nvPr/>
        </p:nvSpPr>
        <p:spPr bwMode="auto">
          <a:xfrm>
            <a:off x="467544" y="447055"/>
            <a:ext cx="74788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en-US" altLang="zh-CN" sz="2400" dirty="0">
                <a:solidFill>
                  <a:srgbClr val="FF0000"/>
                </a:solidFill>
                <a:latin typeface="微软雅黑" pitchFamily="34" charset="-122"/>
                <a:ea typeface="微软雅黑" pitchFamily="34" charset="-122"/>
              </a:rPr>
              <a:t>2.  </a:t>
            </a:r>
            <a:r>
              <a:rPr lang="zh-CN" altLang="en-US" sz="2400" dirty="0">
                <a:solidFill>
                  <a:srgbClr val="FF0000"/>
                </a:solidFill>
                <a:latin typeface="微软雅黑" pitchFamily="34" charset="-122"/>
                <a:ea typeface="微软雅黑" pitchFamily="34" charset="-122"/>
              </a:rPr>
              <a:t>符号说明</a:t>
            </a:r>
          </a:p>
        </p:txBody>
      </p:sp>
      <p:pic>
        <p:nvPicPr>
          <p:cNvPr id="3" name="图片 2">
            <a:extLst>
              <a:ext uri="{FF2B5EF4-FFF2-40B4-BE49-F238E27FC236}">
                <a16:creationId xmlns:a16="http://schemas.microsoft.com/office/drawing/2014/main" id="{FA5AD15C-E744-4C74-8251-CFA78DB14C48}"/>
              </a:ext>
            </a:extLst>
          </p:cNvPr>
          <p:cNvPicPr>
            <a:picLocks noChangeAspect="1"/>
          </p:cNvPicPr>
          <p:nvPr/>
        </p:nvPicPr>
        <p:blipFill>
          <a:blip r:embed="rId2"/>
          <a:stretch>
            <a:fillRect/>
          </a:stretch>
        </p:blipFill>
        <p:spPr>
          <a:xfrm>
            <a:off x="971599" y="908720"/>
            <a:ext cx="5948753" cy="5662332"/>
          </a:xfrm>
          <a:prstGeom prst="rect">
            <a:avLst/>
          </a:prstGeom>
        </p:spPr>
      </p:pic>
    </p:spTree>
    <p:extLst>
      <p:ext uri="{BB962C8B-B14F-4D97-AF65-F5344CB8AC3E}">
        <p14:creationId xmlns:p14="http://schemas.microsoft.com/office/powerpoint/2010/main" val="33801780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CCB932D-44B5-4C74-961F-BEB394A57C84}"/>
              </a:ext>
            </a:extLst>
          </p:cNvPr>
          <p:cNvSpPr>
            <a:spLocks noGrp="1"/>
          </p:cNvSpPr>
          <p:nvPr>
            <p:ph type="dt" sz="half" idx="2"/>
          </p:nvPr>
        </p:nvSpPr>
        <p:spPr/>
        <p:txBody>
          <a:bodyPr/>
          <a:lstStyle/>
          <a:p>
            <a:pPr>
              <a:defRPr/>
            </a:pPr>
            <a:fld id="{099C73F0-656F-412C-80E6-254E301DF313}" type="datetime1">
              <a:rPr lang="zh-CN" altLang="en-US" smtClean="0"/>
              <a:t>2022/11/23</a:t>
            </a:fld>
            <a:endParaRPr lang="zh-CN" altLang="en-US"/>
          </a:p>
        </p:txBody>
      </p:sp>
      <p:sp>
        <p:nvSpPr>
          <p:cNvPr id="5" name="页脚占位符 4">
            <a:extLst>
              <a:ext uri="{FF2B5EF4-FFF2-40B4-BE49-F238E27FC236}">
                <a16:creationId xmlns:a16="http://schemas.microsoft.com/office/drawing/2014/main" id="{CFA128AA-BEA3-4094-BC8D-92EF107E7AE0}"/>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
        <p:nvSpPr>
          <p:cNvPr id="6" name="Rectangle 5">
            <a:extLst>
              <a:ext uri="{FF2B5EF4-FFF2-40B4-BE49-F238E27FC236}">
                <a16:creationId xmlns:a16="http://schemas.microsoft.com/office/drawing/2014/main" id="{5FA1139C-63BA-4561-A5D7-08A4C0E839FF}"/>
              </a:ext>
            </a:extLst>
          </p:cNvPr>
          <p:cNvSpPr>
            <a:spLocks noChangeArrowheads="1"/>
          </p:cNvSpPr>
          <p:nvPr/>
        </p:nvSpPr>
        <p:spPr bwMode="auto">
          <a:xfrm>
            <a:off x="395290" y="404664"/>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四、模型建立</a:t>
            </a:r>
          </a:p>
        </p:txBody>
      </p:sp>
      <p:sp>
        <p:nvSpPr>
          <p:cNvPr id="7" name="Rectangle 12">
            <a:extLst>
              <a:ext uri="{FF2B5EF4-FFF2-40B4-BE49-F238E27FC236}">
                <a16:creationId xmlns:a16="http://schemas.microsoft.com/office/drawing/2014/main" id="{5233EB27-29AA-462E-AFA0-9E18AD375629}"/>
              </a:ext>
            </a:extLst>
          </p:cNvPr>
          <p:cNvSpPr>
            <a:spLocks noChangeArrowheads="1"/>
          </p:cNvSpPr>
          <p:nvPr/>
        </p:nvSpPr>
        <p:spPr bwMode="auto">
          <a:xfrm>
            <a:off x="467544" y="980728"/>
            <a:ext cx="74788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en-US" altLang="zh-CN" sz="2400" dirty="0">
                <a:solidFill>
                  <a:srgbClr val="FF0000"/>
                </a:solidFill>
                <a:latin typeface="微软雅黑" pitchFamily="34" charset="-122"/>
                <a:ea typeface="微软雅黑" pitchFamily="34" charset="-122"/>
              </a:rPr>
              <a:t>1.  </a:t>
            </a:r>
            <a:r>
              <a:rPr lang="zh-CN" altLang="en-US" sz="2400" dirty="0">
                <a:solidFill>
                  <a:srgbClr val="FF0000"/>
                </a:solidFill>
                <a:latin typeface="微软雅黑" pitchFamily="34" charset="-122"/>
                <a:ea typeface="微软雅黑" pitchFamily="34" charset="-122"/>
              </a:rPr>
              <a:t>现有支付系统</a:t>
            </a:r>
          </a:p>
        </p:txBody>
      </p:sp>
      <p:sp>
        <p:nvSpPr>
          <p:cNvPr id="8" name="Rectangle 56">
            <a:extLst>
              <a:ext uri="{FF2B5EF4-FFF2-40B4-BE49-F238E27FC236}">
                <a16:creationId xmlns:a16="http://schemas.microsoft.com/office/drawing/2014/main" id="{5417E9D7-67D7-47F9-9990-6025B68EC7FF}"/>
              </a:ext>
            </a:extLst>
          </p:cNvPr>
          <p:cNvSpPr>
            <a:spLocks noChangeArrowheads="1"/>
          </p:cNvSpPr>
          <p:nvPr/>
        </p:nvSpPr>
        <p:spPr bwMode="auto">
          <a:xfrm>
            <a:off x="899592" y="1473891"/>
            <a:ext cx="7632848"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zh-CN" altLang="en-US" sz="2200" dirty="0">
                <a:solidFill>
                  <a:schemeClr val="bg2"/>
                </a:solidFill>
                <a:latin typeface="微软雅黑" pitchFamily="34" charset="-122"/>
                <a:ea typeface="微软雅黑" pitchFamily="34" charset="-122"/>
                <a:sym typeface="Wingdings" pitchFamily="2" charset="2"/>
              </a:rPr>
              <a:t>每个子系统的状态概率的稳态方程为</a:t>
            </a:r>
          </a:p>
        </p:txBody>
      </p:sp>
      <p:graphicFrame>
        <p:nvGraphicFramePr>
          <p:cNvPr id="12" name="对象 11">
            <a:extLst>
              <a:ext uri="{FF2B5EF4-FFF2-40B4-BE49-F238E27FC236}">
                <a16:creationId xmlns:a16="http://schemas.microsoft.com/office/drawing/2014/main" id="{BE5BBFEC-1319-424E-AF85-9AC585543545}"/>
              </a:ext>
            </a:extLst>
          </p:cNvPr>
          <p:cNvGraphicFramePr>
            <a:graphicFrameLocks noChangeAspect="1"/>
          </p:cNvGraphicFramePr>
          <p:nvPr>
            <p:extLst>
              <p:ext uri="{D42A27DB-BD31-4B8C-83A1-F6EECF244321}">
                <p14:modId xmlns:p14="http://schemas.microsoft.com/office/powerpoint/2010/main" val="1160737417"/>
              </p:ext>
            </p:extLst>
          </p:nvPr>
        </p:nvGraphicFramePr>
        <p:xfrm>
          <a:off x="1259632" y="2135258"/>
          <a:ext cx="4289426" cy="863600"/>
        </p:xfrm>
        <a:graphic>
          <a:graphicData uri="http://schemas.openxmlformats.org/presentationml/2006/ole">
            <mc:AlternateContent xmlns:mc="http://schemas.openxmlformats.org/markup-compatibility/2006">
              <mc:Choice xmlns:v="urn:schemas-microsoft-com:vml" Requires="v">
                <p:oleObj name="Equation" r:id="rId2" imgW="2514600" imgH="507960" progId="Equation.DSMT4">
                  <p:embed/>
                </p:oleObj>
              </mc:Choice>
              <mc:Fallback>
                <p:oleObj name="Equation" r:id="rId2" imgW="2514600" imgH="507960" progId="Equation.DSMT4">
                  <p:embed/>
                  <p:pic>
                    <p:nvPicPr>
                      <p:cNvPr id="12" name="对象 11">
                        <a:extLst>
                          <a:ext uri="{FF2B5EF4-FFF2-40B4-BE49-F238E27FC236}">
                            <a16:creationId xmlns:a16="http://schemas.microsoft.com/office/drawing/2014/main" id="{BE5BBFEC-1319-424E-AF85-9AC585543545}"/>
                          </a:ext>
                        </a:extLst>
                      </p:cNvPr>
                      <p:cNvPicPr/>
                      <p:nvPr/>
                    </p:nvPicPr>
                    <p:blipFill>
                      <a:blip r:embed="rId3"/>
                      <a:stretch>
                        <a:fillRect/>
                      </a:stretch>
                    </p:blipFill>
                    <p:spPr>
                      <a:xfrm>
                        <a:off x="1259632" y="2135258"/>
                        <a:ext cx="4289426" cy="863600"/>
                      </a:xfrm>
                      <a:prstGeom prst="rect">
                        <a:avLst/>
                      </a:prstGeom>
                    </p:spPr>
                  </p:pic>
                </p:oleObj>
              </mc:Fallback>
            </mc:AlternateContent>
          </a:graphicData>
        </a:graphic>
      </p:graphicFrame>
      <p:sp>
        <p:nvSpPr>
          <p:cNvPr id="18" name="Rectangle 56">
            <a:extLst>
              <a:ext uri="{FF2B5EF4-FFF2-40B4-BE49-F238E27FC236}">
                <a16:creationId xmlns:a16="http://schemas.microsoft.com/office/drawing/2014/main" id="{81605B7F-CB85-48CC-A3A9-AA37A37723E2}"/>
              </a:ext>
            </a:extLst>
          </p:cNvPr>
          <p:cNvSpPr>
            <a:spLocks noChangeArrowheads="1"/>
          </p:cNvSpPr>
          <p:nvPr/>
        </p:nvSpPr>
        <p:spPr bwMode="auto">
          <a:xfrm>
            <a:off x="899592" y="2984153"/>
            <a:ext cx="7632848"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zh-CN" altLang="en-US" sz="2200" dirty="0">
                <a:solidFill>
                  <a:schemeClr val="bg2"/>
                </a:solidFill>
                <a:latin typeface="微软雅黑" pitchFamily="34" charset="-122"/>
                <a:ea typeface="微软雅黑" pitchFamily="34" charset="-122"/>
                <a:sym typeface="Wingdings" pitchFamily="2" charset="2"/>
              </a:rPr>
              <a:t>求解稳态方程可得子系统的稳态概率为</a:t>
            </a:r>
          </a:p>
        </p:txBody>
      </p:sp>
      <p:graphicFrame>
        <p:nvGraphicFramePr>
          <p:cNvPr id="19" name="对象 18">
            <a:extLst>
              <a:ext uri="{FF2B5EF4-FFF2-40B4-BE49-F238E27FC236}">
                <a16:creationId xmlns:a16="http://schemas.microsoft.com/office/drawing/2014/main" id="{A5DB8CD6-6252-4CFD-B796-C82044773861}"/>
              </a:ext>
            </a:extLst>
          </p:cNvPr>
          <p:cNvGraphicFramePr>
            <a:graphicFrameLocks noChangeAspect="1"/>
          </p:cNvGraphicFramePr>
          <p:nvPr>
            <p:extLst>
              <p:ext uri="{D42A27DB-BD31-4B8C-83A1-F6EECF244321}">
                <p14:modId xmlns:p14="http://schemas.microsoft.com/office/powerpoint/2010/main" val="3247454330"/>
              </p:ext>
            </p:extLst>
          </p:nvPr>
        </p:nvGraphicFramePr>
        <p:xfrm>
          <a:off x="1259632" y="3624263"/>
          <a:ext cx="2578100" cy="906462"/>
        </p:xfrm>
        <a:graphic>
          <a:graphicData uri="http://schemas.openxmlformats.org/presentationml/2006/ole">
            <mc:AlternateContent xmlns:mc="http://schemas.openxmlformats.org/markup-compatibility/2006">
              <mc:Choice xmlns:v="urn:schemas-microsoft-com:vml" Requires="v">
                <p:oleObj name="Equation" r:id="rId4" imgW="1511280" imgH="533160" progId="Equation.DSMT4">
                  <p:embed/>
                </p:oleObj>
              </mc:Choice>
              <mc:Fallback>
                <p:oleObj name="Equation" r:id="rId4" imgW="1511280" imgH="533160" progId="Equation.DSMT4">
                  <p:embed/>
                  <p:pic>
                    <p:nvPicPr>
                      <p:cNvPr id="12" name="对象 11">
                        <a:extLst>
                          <a:ext uri="{FF2B5EF4-FFF2-40B4-BE49-F238E27FC236}">
                            <a16:creationId xmlns:a16="http://schemas.microsoft.com/office/drawing/2014/main" id="{BE5BBFEC-1319-424E-AF85-9AC585543545}"/>
                          </a:ext>
                        </a:extLst>
                      </p:cNvPr>
                      <p:cNvPicPr/>
                      <p:nvPr/>
                    </p:nvPicPr>
                    <p:blipFill>
                      <a:blip r:embed="rId5"/>
                      <a:stretch>
                        <a:fillRect/>
                      </a:stretch>
                    </p:blipFill>
                    <p:spPr>
                      <a:xfrm>
                        <a:off x="1259632" y="3624263"/>
                        <a:ext cx="2578100" cy="906462"/>
                      </a:xfrm>
                      <a:prstGeom prst="rect">
                        <a:avLst/>
                      </a:prstGeom>
                    </p:spPr>
                  </p:pic>
                </p:oleObj>
              </mc:Fallback>
            </mc:AlternateContent>
          </a:graphicData>
        </a:graphic>
      </p:graphicFrame>
      <p:sp>
        <p:nvSpPr>
          <p:cNvPr id="20" name="Rectangle 56">
            <a:extLst>
              <a:ext uri="{FF2B5EF4-FFF2-40B4-BE49-F238E27FC236}">
                <a16:creationId xmlns:a16="http://schemas.microsoft.com/office/drawing/2014/main" id="{486D4ABE-7DEF-453E-812A-F35865383CA2}"/>
              </a:ext>
            </a:extLst>
          </p:cNvPr>
          <p:cNvSpPr>
            <a:spLocks noChangeArrowheads="1"/>
          </p:cNvSpPr>
          <p:nvPr/>
        </p:nvSpPr>
        <p:spPr bwMode="auto">
          <a:xfrm>
            <a:off x="899592" y="4546724"/>
            <a:ext cx="7632848"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zh-CN" altLang="en-US" sz="2200" dirty="0">
                <a:solidFill>
                  <a:schemeClr val="bg2"/>
                </a:solidFill>
                <a:latin typeface="微软雅黑" pitchFamily="34" charset="-122"/>
                <a:ea typeface="微软雅黑" pitchFamily="34" charset="-122"/>
                <a:sym typeface="Wingdings" pitchFamily="2" charset="2"/>
              </a:rPr>
              <a:t>基于稳态概率可得子系统的主要运行指标如下：</a:t>
            </a:r>
          </a:p>
        </p:txBody>
      </p:sp>
      <p:graphicFrame>
        <p:nvGraphicFramePr>
          <p:cNvPr id="21" name="对象 20">
            <a:extLst>
              <a:ext uri="{FF2B5EF4-FFF2-40B4-BE49-F238E27FC236}">
                <a16:creationId xmlns:a16="http://schemas.microsoft.com/office/drawing/2014/main" id="{B7C0D02C-4C8E-4A8B-851E-2311D6125281}"/>
              </a:ext>
            </a:extLst>
          </p:cNvPr>
          <p:cNvGraphicFramePr>
            <a:graphicFrameLocks noChangeAspect="1"/>
          </p:cNvGraphicFramePr>
          <p:nvPr>
            <p:extLst>
              <p:ext uri="{D42A27DB-BD31-4B8C-83A1-F6EECF244321}">
                <p14:modId xmlns:p14="http://schemas.microsoft.com/office/powerpoint/2010/main" val="593187715"/>
              </p:ext>
            </p:extLst>
          </p:nvPr>
        </p:nvGraphicFramePr>
        <p:xfrm>
          <a:off x="1167779" y="5272088"/>
          <a:ext cx="6932613" cy="733425"/>
        </p:xfrm>
        <a:graphic>
          <a:graphicData uri="http://schemas.openxmlformats.org/presentationml/2006/ole">
            <mc:AlternateContent xmlns:mc="http://schemas.openxmlformats.org/markup-compatibility/2006">
              <mc:Choice xmlns:v="urn:schemas-microsoft-com:vml" Requires="v">
                <p:oleObj name="Equation" r:id="rId6" imgW="4063680" imgH="431640" progId="Equation.DSMT4">
                  <p:embed/>
                </p:oleObj>
              </mc:Choice>
              <mc:Fallback>
                <p:oleObj name="Equation" r:id="rId6" imgW="4063680" imgH="431640" progId="Equation.DSMT4">
                  <p:embed/>
                  <p:pic>
                    <p:nvPicPr>
                      <p:cNvPr id="19" name="对象 18">
                        <a:extLst>
                          <a:ext uri="{FF2B5EF4-FFF2-40B4-BE49-F238E27FC236}">
                            <a16:creationId xmlns:a16="http://schemas.microsoft.com/office/drawing/2014/main" id="{A5DB8CD6-6252-4CFD-B796-C82044773861}"/>
                          </a:ext>
                        </a:extLst>
                      </p:cNvPr>
                      <p:cNvPicPr/>
                      <p:nvPr/>
                    </p:nvPicPr>
                    <p:blipFill>
                      <a:blip r:embed="rId7"/>
                      <a:stretch>
                        <a:fillRect/>
                      </a:stretch>
                    </p:blipFill>
                    <p:spPr>
                      <a:xfrm>
                        <a:off x="1167779" y="5272088"/>
                        <a:ext cx="6932613" cy="733425"/>
                      </a:xfrm>
                      <a:prstGeom prst="rect">
                        <a:avLst/>
                      </a:prstGeom>
                    </p:spPr>
                  </p:pic>
                </p:oleObj>
              </mc:Fallback>
            </mc:AlternateContent>
          </a:graphicData>
        </a:graphic>
      </p:graphicFrame>
    </p:spTree>
    <p:extLst>
      <p:ext uri="{BB962C8B-B14F-4D97-AF65-F5344CB8AC3E}">
        <p14:creationId xmlns:p14="http://schemas.microsoft.com/office/powerpoint/2010/main" val="34296799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CCB932D-44B5-4C74-961F-BEB394A57C84}"/>
              </a:ext>
            </a:extLst>
          </p:cNvPr>
          <p:cNvSpPr>
            <a:spLocks noGrp="1"/>
          </p:cNvSpPr>
          <p:nvPr>
            <p:ph type="dt" sz="half" idx="2"/>
          </p:nvPr>
        </p:nvSpPr>
        <p:spPr/>
        <p:txBody>
          <a:bodyPr/>
          <a:lstStyle/>
          <a:p>
            <a:pPr>
              <a:defRPr/>
            </a:pPr>
            <a:fld id="{5B98ADF8-9631-472C-82FE-F7EF2F06955C}" type="datetime1">
              <a:rPr lang="zh-CN" altLang="en-US" smtClean="0"/>
              <a:t>2022/11/23</a:t>
            </a:fld>
            <a:endParaRPr lang="zh-CN" altLang="en-US"/>
          </a:p>
        </p:txBody>
      </p:sp>
      <p:sp>
        <p:nvSpPr>
          <p:cNvPr id="5" name="页脚占位符 4">
            <a:extLst>
              <a:ext uri="{FF2B5EF4-FFF2-40B4-BE49-F238E27FC236}">
                <a16:creationId xmlns:a16="http://schemas.microsoft.com/office/drawing/2014/main" id="{CFA128AA-BEA3-4094-BC8D-92EF107E7AE0}"/>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
        <p:nvSpPr>
          <p:cNvPr id="6" name="Rectangle 5">
            <a:extLst>
              <a:ext uri="{FF2B5EF4-FFF2-40B4-BE49-F238E27FC236}">
                <a16:creationId xmlns:a16="http://schemas.microsoft.com/office/drawing/2014/main" id="{5FA1139C-63BA-4561-A5D7-08A4C0E839FF}"/>
              </a:ext>
            </a:extLst>
          </p:cNvPr>
          <p:cNvSpPr>
            <a:spLocks noChangeArrowheads="1"/>
          </p:cNvSpPr>
          <p:nvPr/>
        </p:nvSpPr>
        <p:spPr bwMode="auto">
          <a:xfrm>
            <a:off x="395290" y="404664"/>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四、模型建立</a:t>
            </a:r>
          </a:p>
        </p:txBody>
      </p:sp>
      <p:sp>
        <p:nvSpPr>
          <p:cNvPr id="7" name="Rectangle 12">
            <a:extLst>
              <a:ext uri="{FF2B5EF4-FFF2-40B4-BE49-F238E27FC236}">
                <a16:creationId xmlns:a16="http://schemas.microsoft.com/office/drawing/2014/main" id="{5233EB27-29AA-462E-AFA0-9E18AD375629}"/>
              </a:ext>
            </a:extLst>
          </p:cNvPr>
          <p:cNvSpPr>
            <a:spLocks noChangeArrowheads="1"/>
          </p:cNvSpPr>
          <p:nvPr/>
        </p:nvSpPr>
        <p:spPr bwMode="auto">
          <a:xfrm>
            <a:off x="467544" y="980728"/>
            <a:ext cx="74788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en-US" altLang="zh-CN" sz="2400" dirty="0">
                <a:solidFill>
                  <a:srgbClr val="FF0000"/>
                </a:solidFill>
                <a:latin typeface="微软雅黑" pitchFamily="34" charset="-122"/>
                <a:ea typeface="微软雅黑" pitchFamily="34" charset="-122"/>
              </a:rPr>
              <a:t>1.  </a:t>
            </a:r>
            <a:r>
              <a:rPr lang="zh-CN" altLang="en-US" sz="2400" dirty="0">
                <a:solidFill>
                  <a:srgbClr val="FF0000"/>
                </a:solidFill>
                <a:latin typeface="微软雅黑" pitchFamily="34" charset="-122"/>
                <a:ea typeface="微软雅黑" pitchFamily="34" charset="-122"/>
              </a:rPr>
              <a:t>现有支付系统</a:t>
            </a:r>
          </a:p>
        </p:txBody>
      </p:sp>
      <p:grpSp>
        <p:nvGrpSpPr>
          <p:cNvPr id="3" name="组合 2">
            <a:extLst>
              <a:ext uri="{FF2B5EF4-FFF2-40B4-BE49-F238E27FC236}">
                <a16:creationId xmlns:a16="http://schemas.microsoft.com/office/drawing/2014/main" id="{7723B317-474E-43B3-8ACA-58881E3C147B}"/>
              </a:ext>
            </a:extLst>
          </p:cNvPr>
          <p:cNvGrpSpPr/>
          <p:nvPr/>
        </p:nvGrpSpPr>
        <p:grpSpPr>
          <a:xfrm>
            <a:off x="899592" y="1473891"/>
            <a:ext cx="7632848" cy="932784"/>
            <a:chOff x="899592" y="1473891"/>
            <a:chExt cx="7632848" cy="932784"/>
          </a:xfrm>
        </p:grpSpPr>
        <p:sp>
          <p:nvSpPr>
            <p:cNvPr id="8" name="Rectangle 56">
              <a:extLst>
                <a:ext uri="{FF2B5EF4-FFF2-40B4-BE49-F238E27FC236}">
                  <a16:creationId xmlns:a16="http://schemas.microsoft.com/office/drawing/2014/main" id="{5417E9D7-67D7-47F9-9990-6025B68EC7FF}"/>
                </a:ext>
              </a:extLst>
            </p:cNvPr>
            <p:cNvSpPr>
              <a:spLocks noChangeArrowheads="1"/>
            </p:cNvSpPr>
            <p:nvPr/>
          </p:nvSpPr>
          <p:spPr bwMode="auto">
            <a:xfrm>
              <a:off x="899592" y="1473891"/>
              <a:ext cx="7632848"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zh-CN" altLang="en-US" sz="2200" dirty="0">
                  <a:solidFill>
                    <a:schemeClr val="bg2"/>
                  </a:solidFill>
                  <a:latin typeface="微软雅黑" pitchFamily="34" charset="-122"/>
                  <a:ea typeface="微软雅黑" pitchFamily="34" charset="-122"/>
                  <a:sym typeface="Wingdings" pitchFamily="2" charset="2"/>
                </a:rPr>
                <a:t>子系统参数：</a:t>
              </a:r>
            </a:p>
          </p:txBody>
        </p:sp>
        <p:graphicFrame>
          <p:nvGraphicFramePr>
            <p:cNvPr id="12" name="对象 11">
              <a:extLst>
                <a:ext uri="{FF2B5EF4-FFF2-40B4-BE49-F238E27FC236}">
                  <a16:creationId xmlns:a16="http://schemas.microsoft.com/office/drawing/2014/main" id="{BE5BBFEC-1319-424E-AF85-9AC585543545}"/>
                </a:ext>
              </a:extLst>
            </p:cNvPr>
            <p:cNvGraphicFramePr>
              <a:graphicFrameLocks noChangeAspect="1"/>
            </p:cNvGraphicFramePr>
            <p:nvPr>
              <p:extLst>
                <p:ext uri="{D42A27DB-BD31-4B8C-83A1-F6EECF244321}">
                  <p14:modId xmlns:p14="http://schemas.microsoft.com/office/powerpoint/2010/main" val="1665406114"/>
                </p:ext>
              </p:extLst>
            </p:nvPr>
          </p:nvGraphicFramePr>
          <p:xfrm>
            <a:off x="2605037" y="1628800"/>
            <a:ext cx="5567363" cy="777875"/>
          </p:xfrm>
          <a:graphic>
            <a:graphicData uri="http://schemas.openxmlformats.org/presentationml/2006/ole">
              <mc:AlternateContent xmlns:mc="http://schemas.openxmlformats.org/markup-compatibility/2006">
                <mc:Choice xmlns:v="urn:schemas-microsoft-com:vml" Requires="v">
                  <p:oleObj name="Equation" r:id="rId2" imgW="3263760" imgH="457200" progId="Equation.DSMT4">
                    <p:embed/>
                  </p:oleObj>
                </mc:Choice>
                <mc:Fallback>
                  <p:oleObj name="Equation" r:id="rId2" imgW="3263760" imgH="457200" progId="Equation.DSMT4">
                    <p:embed/>
                    <p:pic>
                      <p:nvPicPr>
                        <p:cNvPr id="12" name="对象 11">
                          <a:extLst>
                            <a:ext uri="{FF2B5EF4-FFF2-40B4-BE49-F238E27FC236}">
                              <a16:creationId xmlns:a16="http://schemas.microsoft.com/office/drawing/2014/main" id="{BE5BBFEC-1319-424E-AF85-9AC585543545}"/>
                            </a:ext>
                          </a:extLst>
                        </p:cNvPr>
                        <p:cNvPicPr/>
                        <p:nvPr/>
                      </p:nvPicPr>
                      <p:blipFill>
                        <a:blip r:embed="rId3"/>
                        <a:stretch>
                          <a:fillRect/>
                        </a:stretch>
                      </p:blipFill>
                      <p:spPr>
                        <a:xfrm>
                          <a:off x="2605037" y="1628800"/>
                          <a:ext cx="5567363" cy="777875"/>
                        </a:xfrm>
                        <a:prstGeom prst="rect">
                          <a:avLst/>
                        </a:prstGeom>
                      </p:spPr>
                    </p:pic>
                  </p:oleObj>
                </mc:Fallback>
              </mc:AlternateContent>
            </a:graphicData>
          </a:graphic>
        </p:graphicFrame>
      </p:grpSp>
      <p:grpSp>
        <p:nvGrpSpPr>
          <p:cNvPr id="9" name="组合 8">
            <a:extLst>
              <a:ext uri="{FF2B5EF4-FFF2-40B4-BE49-F238E27FC236}">
                <a16:creationId xmlns:a16="http://schemas.microsoft.com/office/drawing/2014/main" id="{C48B147A-F46D-40A5-8955-0D12225D6215}"/>
              </a:ext>
            </a:extLst>
          </p:cNvPr>
          <p:cNvGrpSpPr/>
          <p:nvPr/>
        </p:nvGrpSpPr>
        <p:grpSpPr>
          <a:xfrm>
            <a:off x="1043608" y="2414588"/>
            <a:ext cx="7068617" cy="733425"/>
            <a:chOff x="1043608" y="2414588"/>
            <a:chExt cx="7068617" cy="733425"/>
          </a:xfrm>
        </p:grpSpPr>
        <p:graphicFrame>
          <p:nvGraphicFramePr>
            <p:cNvPr id="19" name="对象 18">
              <a:extLst>
                <a:ext uri="{FF2B5EF4-FFF2-40B4-BE49-F238E27FC236}">
                  <a16:creationId xmlns:a16="http://schemas.microsoft.com/office/drawing/2014/main" id="{A5DB8CD6-6252-4CFD-B796-C82044773861}"/>
                </a:ext>
              </a:extLst>
            </p:cNvPr>
            <p:cNvGraphicFramePr>
              <a:graphicFrameLocks noChangeAspect="1"/>
            </p:cNvGraphicFramePr>
            <p:nvPr>
              <p:extLst>
                <p:ext uri="{D42A27DB-BD31-4B8C-83A1-F6EECF244321}">
                  <p14:modId xmlns:p14="http://schemas.microsoft.com/office/powerpoint/2010/main" val="196488828"/>
                </p:ext>
              </p:extLst>
            </p:nvPr>
          </p:nvGraphicFramePr>
          <p:xfrm>
            <a:off x="1979712" y="2414588"/>
            <a:ext cx="6132513" cy="733425"/>
          </p:xfrm>
          <a:graphic>
            <a:graphicData uri="http://schemas.openxmlformats.org/presentationml/2006/ole">
              <mc:AlternateContent xmlns:mc="http://schemas.openxmlformats.org/markup-compatibility/2006">
                <mc:Choice xmlns:v="urn:schemas-microsoft-com:vml" Requires="v">
                  <p:oleObj name="Equation" r:id="rId4" imgW="3593880" imgH="431640" progId="Equation.DSMT4">
                    <p:embed/>
                  </p:oleObj>
                </mc:Choice>
                <mc:Fallback>
                  <p:oleObj name="Equation" r:id="rId4" imgW="3593880" imgH="431640" progId="Equation.DSMT4">
                    <p:embed/>
                    <p:pic>
                      <p:nvPicPr>
                        <p:cNvPr id="19" name="对象 18">
                          <a:extLst>
                            <a:ext uri="{FF2B5EF4-FFF2-40B4-BE49-F238E27FC236}">
                              <a16:creationId xmlns:a16="http://schemas.microsoft.com/office/drawing/2014/main" id="{A5DB8CD6-6252-4CFD-B796-C82044773861}"/>
                            </a:ext>
                          </a:extLst>
                        </p:cNvPr>
                        <p:cNvPicPr/>
                        <p:nvPr/>
                      </p:nvPicPr>
                      <p:blipFill>
                        <a:blip r:embed="rId5"/>
                        <a:stretch>
                          <a:fillRect/>
                        </a:stretch>
                      </p:blipFill>
                      <p:spPr>
                        <a:xfrm>
                          <a:off x="1979712" y="2414588"/>
                          <a:ext cx="6132513" cy="733425"/>
                        </a:xfrm>
                        <a:prstGeom prst="rect">
                          <a:avLst/>
                        </a:prstGeom>
                      </p:spPr>
                    </p:pic>
                  </p:oleObj>
                </mc:Fallback>
              </mc:AlternateContent>
            </a:graphicData>
          </a:graphic>
        </p:graphicFrame>
        <p:sp>
          <p:nvSpPr>
            <p:cNvPr id="2" name="箭头: 右 1">
              <a:extLst>
                <a:ext uri="{FF2B5EF4-FFF2-40B4-BE49-F238E27FC236}">
                  <a16:creationId xmlns:a16="http://schemas.microsoft.com/office/drawing/2014/main" id="{57796B0C-7036-46B5-B55A-2CFECF73A885}"/>
                </a:ext>
              </a:extLst>
            </p:cNvPr>
            <p:cNvSpPr/>
            <p:nvPr/>
          </p:nvSpPr>
          <p:spPr>
            <a:xfrm>
              <a:off x="1043608" y="2583580"/>
              <a:ext cx="792088" cy="314860"/>
            </a:xfrm>
            <a:prstGeom prst="rightArrow">
              <a:avLst/>
            </a:prstGeom>
            <a:solidFill>
              <a:srgbClr val="89F0FB"/>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0" name="组合 9">
            <a:extLst>
              <a:ext uri="{FF2B5EF4-FFF2-40B4-BE49-F238E27FC236}">
                <a16:creationId xmlns:a16="http://schemas.microsoft.com/office/drawing/2014/main" id="{18EEFCBC-08CB-4BAD-99DD-85DCB2FC0A47}"/>
              </a:ext>
            </a:extLst>
          </p:cNvPr>
          <p:cNvGrpSpPr/>
          <p:nvPr/>
        </p:nvGrpSpPr>
        <p:grpSpPr>
          <a:xfrm>
            <a:off x="899592" y="3212256"/>
            <a:ext cx="7776864" cy="1296864"/>
            <a:chOff x="899592" y="3212256"/>
            <a:chExt cx="7776864" cy="1296864"/>
          </a:xfrm>
        </p:grpSpPr>
        <p:sp>
          <p:nvSpPr>
            <p:cNvPr id="18" name="Rectangle 56">
              <a:extLst>
                <a:ext uri="{FF2B5EF4-FFF2-40B4-BE49-F238E27FC236}">
                  <a16:creationId xmlns:a16="http://schemas.microsoft.com/office/drawing/2014/main" id="{81605B7F-CB85-48CC-A3A9-AA37A37723E2}"/>
                </a:ext>
              </a:extLst>
            </p:cNvPr>
            <p:cNvSpPr>
              <a:spLocks noChangeArrowheads="1"/>
            </p:cNvSpPr>
            <p:nvPr/>
          </p:nvSpPr>
          <p:spPr bwMode="auto">
            <a:xfrm>
              <a:off x="899592" y="3212256"/>
              <a:ext cx="7632848"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zh-CN" altLang="en-US" sz="2200" dirty="0">
                  <a:solidFill>
                    <a:schemeClr val="bg2"/>
                  </a:solidFill>
                  <a:latin typeface="微软雅黑" pitchFamily="34" charset="-122"/>
                  <a:ea typeface="微软雅黑" pitchFamily="34" charset="-122"/>
                  <a:sym typeface="Wingdings" pitchFamily="2" charset="2"/>
                </a:rPr>
                <a:t>每位顾客平均购买商品件数</a:t>
              </a:r>
            </a:p>
          </p:txBody>
        </p:sp>
        <p:graphicFrame>
          <p:nvGraphicFramePr>
            <p:cNvPr id="13" name="对象 12">
              <a:extLst>
                <a:ext uri="{FF2B5EF4-FFF2-40B4-BE49-F238E27FC236}">
                  <a16:creationId xmlns:a16="http://schemas.microsoft.com/office/drawing/2014/main" id="{B834C93E-0180-474A-85B6-41AD874E3B3C}"/>
                </a:ext>
              </a:extLst>
            </p:cNvPr>
            <p:cNvGraphicFramePr>
              <a:graphicFrameLocks noChangeAspect="1"/>
            </p:cNvGraphicFramePr>
            <p:nvPr>
              <p:extLst>
                <p:ext uri="{D42A27DB-BD31-4B8C-83A1-F6EECF244321}">
                  <p14:modId xmlns:p14="http://schemas.microsoft.com/office/powerpoint/2010/main" val="2975974662"/>
                </p:ext>
              </p:extLst>
            </p:nvPr>
          </p:nvGraphicFramePr>
          <p:xfrm>
            <a:off x="1373956" y="3816970"/>
            <a:ext cx="7302500" cy="692150"/>
          </p:xfrm>
          <a:graphic>
            <a:graphicData uri="http://schemas.openxmlformats.org/presentationml/2006/ole">
              <mc:AlternateContent xmlns:mc="http://schemas.openxmlformats.org/markup-compatibility/2006">
                <mc:Choice xmlns:v="urn:schemas-microsoft-com:vml" Requires="v">
                  <p:oleObj name="Equation" r:id="rId6" imgW="4279680" imgH="406080" progId="Equation.DSMT4">
                    <p:embed/>
                  </p:oleObj>
                </mc:Choice>
                <mc:Fallback>
                  <p:oleObj name="Equation" r:id="rId6" imgW="4279680" imgH="406080" progId="Equation.DSMT4">
                    <p:embed/>
                    <p:pic>
                      <p:nvPicPr>
                        <p:cNvPr id="19" name="对象 18">
                          <a:extLst>
                            <a:ext uri="{FF2B5EF4-FFF2-40B4-BE49-F238E27FC236}">
                              <a16:creationId xmlns:a16="http://schemas.microsoft.com/office/drawing/2014/main" id="{A5DB8CD6-6252-4CFD-B796-C82044773861}"/>
                            </a:ext>
                          </a:extLst>
                        </p:cNvPr>
                        <p:cNvPicPr/>
                        <p:nvPr/>
                      </p:nvPicPr>
                      <p:blipFill>
                        <a:blip r:embed="rId7"/>
                        <a:stretch>
                          <a:fillRect/>
                        </a:stretch>
                      </p:blipFill>
                      <p:spPr>
                        <a:xfrm>
                          <a:off x="1373956" y="3816970"/>
                          <a:ext cx="7302500" cy="692150"/>
                        </a:xfrm>
                        <a:prstGeom prst="rect">
                          <a:avLst/>
                        </a:prstGeom>
                      </p:spPr>
                    </p:pic>
                  </p:oleObj>
                </mc:Fallback>
              </mc:AlternateContent>
            </a:graphicData>
          </a:graphic>
        </p:graphicFrame>
      </p:grpSp>
      <p:grpSp>
        <p:nvGrpSpPr>
          <p:cNvPr id="11" name="组合 10">
            <a:extLst>
              <a:ext uri="{FF2B5EF4-FFF2-40B4-BE49-F238E27FC236}">
                <a16:creationId xmlns:a16="http://schemas.microsoft.com/office/drawing/2014/main" id="{0CBB3256-3216-4041-B7C6-F39C2C8EEF6E}"/>
              </a:ext>
            </a:extLst>
          </p:cNvPr>
          <p:cNvGrpSpPr/>
          <p:nvPr/>
        </p:nvGrpSpPr>
        <p:grpSpPr>
          <a:xfrm>
            <a:off x="1043608" y="4725144"/>
            <a:ext cx="4058716" cy="735013"/>
            <a:chOff x="1043608" y="4725144"/>
            <a:chExt cx="4058716" cy="735013"/>
          </a:xfrm>
        </p:grpSpPr>
        <p:graphicFrame>
          <p:nvGraphicFramePr>
            <p:cNvPr id="14" name="对象 13">
              <a:extLst>
                <a:ext uri="{FF2B5EF4-FFF2-40B4-BE49-F238E27FC236}">
                  <a16:creationId xmlns:a16="http://schemas.microsoft.com/office/drawing/2014/main" id="{0D09FD43-CCA7-4CD3-B3BC-B89030589DEA}"/>
                </a:ext>
              </a:extLst>
            </p:cNvPr>
            <p:cNvGraphicFramePr>
              <a:graphicFrameLocks noChangeAspect="1"/>
            </p:cNvGraphicFramePr>
            <p:nvPr>
              <p:extLst>
                <p:ext uri="{D42A27DB-BD31-4B8C-83A1-F6EECF244321}">
                  <p14:modId xmlns:p14="http://schemas.microsoft.com/office/powerpoint/2010/main" val="4247185786"/>
                </p:ext>
              </p:extLst>
            </p:nvPr>
          </p:nvGraphicFramePr>
          <p:xfrm>
            <a:off x="1979712" y="4725144"/>
            <a:ext cx="3122612" cy="735013"/>
          </p:xfrm>
          <a:graphic>
            <a:graphicData uri="http://schemas.openxmlformats.org/presentationml/2006/ole">
              <mc:AlternateContent xmlns:mc="http://schemas.openxmlformats.org/markup-compatibility/2006">
                <mc:Choice xmlns:v="urn:schemas-microsoft-com:vml" Requires="v">
                  <p:oleObj name="Equation" r:id="rId8" imgW="1828800" imgH="431640" progId="Equation.DSMT4">
                    <p:embed/>
                  </p:oleObj>
                </mc:Choice>
                <mc:Fallback>
                  <p:oleObj name="Equation" r:id="rId8" imgW="1828800" imgH="431640" progId="Equation.DSMT4">
                    <p:embed/>
                    <p:pic>
                      <p:nvPicPr>
                        <p:cNvPr id="19" name="对象 18">
                          <a:extLst>
                            <a:ext uri="{FF2B5EF4-FFF2-40B4-BE49-F238E27FC236}">
                              <a16:creationId xmlns:a16="http://schemas.microsoft.com/office/drawing/2014/main" id="{A5DB8CD6-6252-4CFD-B796-C82044773861}"/>
                            </a:ext>
                          </a:extLst>
                        </p:cNvPr>
                        <p:cNvPicPr/>
                        <p:nvPr/>
                      </p:nvPicPr>
                      <p:blipFill>
                        <a:blip r:embed="rId9"/>
                        <a:stretch>
                          <a:fillRect/>
                        </a:stretch>
                      </p:blipFill>
                      <p:spPr>
                        <a:xfrm>
                          <a:off x="1979712" y="4725144"/>
                          <a:ext cx="3122612" cy="735013"/>
                        </a:xfrm>
                        <a:prstGeom prst="rect">
                          <a:avLst/>
                        </a:prstGeom>
                      </p:spPr>
                    </p:pic>
                  </p:oleObj>
                </mc:Fallback>
              </mc:AlternateContent>
            </a:graphicData>
          </a:graphic>
        </p:graphicFrame>
        <p:sp>
          <p:nvSpPr>
            <p:cNvPr id="15" name="箭头: 右 14">
              <a:extLst>
                <a:ext uri="{FF2B5EF4-FFF2-40B4-BE49-F238E27FC236}">
                  <a16:creationId xmlns:a16="http://schemas.microsoft.com/office/drawing/2014/main" id="{144E3A3E-4401-42F1-AB3B-33620F07A71B}"/>
                </a:ext>
              </a:extLst>
            </p:cNvPr>
            <p:cNvSpPr/>
            <p:nvPr/>
          </p:nvSpPr>
          <p:spPr>
            <a:xfrm>
              <a:off x="1043608" y="4895004"/>
              <a:ext cx="792088" cy="314860"/>
            </a:xfrm>
            <a:prstGeom prst="rightArrow">
              <a:avLst/>
            </a:prstGeom>
            <a:solidFill>
              <a:srgbClr val="89F0FB"/>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7" name="组合 16">
            <a:extLst>
              <a:ext uri="{FF2B5EF4-FFF2-40B4-BE49-F238E27FC236}">
                <a16:creationId xmlns:a16="http://schemas.microsoft.com/office/drawing/2014/main" id="{26F2301E-7484-466A-A211-E368EC71D3FF}"/>
              </a:ext>
            </a:extLst>
          </p:cNvPr>
          <p:cNvGrpSpPr/>
          <p:nvPr/>
        </p:nvGrpSpPr>
        <p:grpSpPr>
          <a:xfrm>
            <a:off x="1043608" y="5611713"/>
            <a:ext cx="6912768" cy="409575"/>
            <a:chOff x="1043608" y="5539705"/>
            <a:chExt cx="6912768" cy="409575"/>
          </a:xfrm>
        </p:grpSpPr>
        <p:graphicFrame>
          <p:nvGraphicFramePr>
            <p:cNvPr id="21" name="对象 20">
              <a:extLst>
                <a:ext uri="{FF2B5EF4-FFF2-40B4-BE49-F238E27FC236}">
                  <a16:creationId xmlns:a16="http://schemas.microsoft.com/office/drawing/2014/main" id="{B7C0D02C-4C8E-4A8B-851E-2311D6125281}"/>
                </a:ext>
              </a:extLst>
            </p:cNvPr>
            <p:cNvGraphicFramePr>
              <a:graphicFrameLocks noChangeAspect="1"/>
            </p:cNvGraphicFramePr>
            <p:nvPr>
              <p:extLst>
                <p:ext uri="{D42A27DB-BD31-4B8C-83A1-F6EECF244321}">
                  <p14:modId xmlns:p14="http://schemas.microsoft.com/office/powerpoint/2010/main" val="2745636139"/>
                </p:ext>
              </p:extLst>
            </p:nvPr>
          </p:nvGraphicFramePr>
          <p:xfrm>
            <a:off x="1998488" y="5539705"/>
            <a:ext cx="5957888" cy="409575"/>
          </p:xfrm>
          <a:graphic>
            <a:graphicData uri="http://schemas.openxmlformats.org/presentationml/2006/ole">
              <mc:AlternateContent xmlns:mc="http://schemas.openxmlformats.org/markup-compatibility/2006">
                <mc:Choice xmlns:v="urn:schemas-microsoft-com:vml" Requires="v">
                  <p:oleObj name="Equation" r:id="rId10" imgW="3492360" imgH="241200" progId="Equation.DSMT4">
                    <p:embed/>
                  </p:oleObj>
                </mc:Choice>
                <mc:Fallback>
                  <p:oleObj name="Equation" r:id="rId10" imgW="3492360" imgH="241200" progId="Equation.DSMT4">
                    <p:embed/>
                    <p:pic>
                      <p:nvPicPr>
                        <p:cNvPr id="21" name="对象 20">
                          <a:extLst>
                            <a:ext uri="{FF2B5EF4-FFF2-40B4-BE49-F238E27FC236}">
                              <a16:creationId xmlns:a16="http://schemas.microsoft.com/office/drawing/2014/main" id="{B7C0D02C-4C8E-4A8B-851E-2311D6125281}"/>
                            </a:ext>
                          </a:extLst>
                        </p:cNvPr>
                        <p:cNvPicPr/>
                        <p:nvPr/>
                      </p:nvPicPr>
                      <p:blipFill>
                        <a:blip r:embed="rId11"/>
                        <a:stretch>
                          <a:fillRect/>
                        </a:stretch>
                      </p:blipFill>
                      <p:spPr>
                        <a:xfrm>
                          <a:off x="1998488" y="5539705"/>
                          <a:ext cx="5957888" cy="409575"/>
                        </a:xfrm>
                        <a:prstGeom prst="rect">
                          <a:avLst/>
                        </a:prstGeom>
                      </p:spPr>
                    </p:pic>
                  </p:oleObj>
                </mc:Fallback>
              </mc:AlternateContent>
            </a:graphicData>
          </a:graphic>
        </p:graphicFrame>
        <p:sp>
          <p:nvSpPr>
            <p:cNvPr id="16" name="箭头: 右 15">
              <a:extLst>
                <a:ext uri="{FF2B5EF4-FFF2-40B4-BE49-F238E27FC236}">
                  <a16:creationId xmlns:a16="http://schemas.microsoft.com/office/drawing/2014/main" id="{E599CCF2-6BE6-4795-9FE3-92E5C085F6F4}"/>
                </a:ext>
              </a:extLst>
            </p:cNvPr>
            <p:cNvSpPr/>
            <p:nvPr/>
          </p:nvSpPr>
          <p:spPr>
            <a:xfrm>
              <a:off x="1043608" y="5562412"/>
              <a:ext cx="792088" cy="314860"/>
            </a:xfrm>
            <a:prstGeom prst="rightArrow">
              <a:avLst/>
            </a:prstGeom>
            <a:solidFill>
              <a:srgbClr val="89F0FB"/>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9782760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CCB932D-44B5-4C74-961F-BEB394A57C84}"/>
              </a:ext>
            </a:extLst>
          </p:cNvPr>
          <p:cNvSpPr>
            <a:spLocks noGrp="1"/>
          </p:cNvSpPr>
          <p:nvPr>
            <p:ph type="dt" sz="half" idx="2"/>
          </p:nvPr>
        </p:nvSpPr>
        <p:spPr/>
        <p:txBody>
          <a:bodyPr/>
          <a:lstStyle/>
          <a:p>
            <a:pPr>
              <a:defRPr/>
            </a:pPr>
            <a:fld id="{11D00829-252C-4355-A6A7-AC72BABEB93F}" type="datetime1">
              <a:rPr lang="zh-CN" altLang="en-US" smtClean="0"/>
              <a:t>2022/11/23</a:t>
            </a:fld>
            <a:endParaRPr lang="zh-CN" altLang="en-US"/>
          </a:p>
        </p:txBody>
      </p:sp>
      <p:sp>
        <p:nvSpPr>
          <p:cNvPr id="5" name="页脚占位符 4">
            <a:extLst>
              <a:ext uri="{FF2B5EF4-FFF2-40B4-BE49-F238E27FC236}">
                <a16:creationId xmlns:a16="http://schemas.microsoft.com/office/drawing/2014/main" id="{CFA128AA-BEA3-4094-BC8D-92EF107E7AE0}"/>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
        <p:nvSpPr>
          <p:cNvPr id="6" name="Rectangle 5">
            <a:extLst>
              <a:ext uri="{FF2B5EF4-FFF2-40B4-BE49-F238E27FC236}">
                <a16:creationId xmlns:a16="http://schemas.microsoft.com/office/drawing/2014/main" id="{5FA1139C-63BA-4561-A5D7-08A4C0E839FF}"/>
              </a:ext>
            </a:extLst>
          </p:cNvPr>
          <p:cNvSpPr>
            <a:spLocks noChangeArrowheads="1"/>
          </p:cNvSpPr>
          <p:nvPr/>
        </p:nvSpPr>
        <p:spPr bwMode="auto">
          <a:xfrm>
            <a:off x="395290" y="404664"/>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四、模型建立</a:t>
            </a:r>
          </a:p>
        </p:txBody>
      </p:sp>
      <p:sp>
        <p:nvSpPr>
          <p:cNvPr id="7" name="Rectangle 12">
            <a:extLst>
              <a:ext uri="{FF2B5EF4-FFF2-40B4-BE49-F238E27FC236}">
                <a16:creationId xmlns:a16="http://schemas.microsoft.com/office/drawing/2014/main" id="{5233EB27-29AA-462E-AFA0-9E18AD375629}"/>
              </a:ext>
            </a:extLst>
          </p:cNvPr>
          <p:cNvSpPr>
            <a:spLocks noChangeArrowheads="1"/>
          </p:cNvSpPr>
          <p:nvPr/>
        </p:nvSpPr>
        <p:spPr bwMode="auto">
          <a:xfrm>
            <a:off x="467544" y="980728"/>
            <a:ext cx="74788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en-US" altLang="zh-CN" sz="2400" dirty="0">
                <a:solidFill>
                  <a:srgbClr val="FF0000"/>
                </a:solidFill>
                <a:latin typeface="微软雅黑" pitchFamily="34" charset="-122"/>
                <a:ea typeface="微软雅黑" pitchFamily="34" charset="-122"/>
              </a:rPr>
              <a:t>2.  </a:t>
            </a:r>
            <a:r>
              <a:rPr lang="zh-CN" altLang="en-US" sz="2400" dirty="0">
                <a:solidFill>
                  <a:srgbClr val="FF0000"/>
                </a:solidFill>
                <a:latin typeface="微软雅黑" pitchFamily="34" charset="-122"/>
                <a:ea typeface="微软雅黑" pitchFamily="34" charset="-122"/>
              </a:rPr>
              <a:t>倡议支付系统</a:t>
            </a:r>
          </a:p>
        </p:txBody>
      </p:sp>
      <p:sp>
        <p:nvSpPr>
          <p:cNvPr id="20" name="Rectangle 56">
            <a:extLst>
              <a:ext uri="{FF2B5EF4-FFF2-40B4-BE49-F238E27FC236}">
                <a16:creationId xmlns:a16="http://schemas.microsoft.com/office/drawing/2014/main" id="{486D4ABE-7DEF-453E-812A-F35865383CA2}"/>
              </a:ext>
            </a:extLst>
          </p:cNvPr>
          <p:cNvSpPr>
            <a:spLocks noChangeArrowheads="1"/>
          </p:cNvSpPr>
          <p:nvPr/>
        </p:nvSpPr>
        <p:spPr bwMode="auto">
          <a:xfrm>
            <a:off x="899592" y="3356992"/>
            <a:ext cx="7632848" cy="988925"/>
          </a:xfrm>
          <a:prstGeom prst="rect">
            <a:avLst/>
          </a:prstGeom>
          <a:solidFill>
            <a:srgbClr val="89F0FB"/>
          </a:solidFill>
          <a:ln>
            <a:noFill/>
          </a:ln>
        </p:spPr>
        <p:txBody>
          <a:bodyPr wrap="square">
            <a:spAutoFit/>
          </a:bodyPr>
          <a:lstStyle/>
          <a:p>
            <a:pPr>
              <a:lnSpc>
                <a:spcPct val="140000"/>
              </a:lnSpc>
              <a:buClr>
                <a:srgbClr val="0000FF"/>
              </a:buClr>
            </a:pPr>
            <a:r>
              <a:rPr lang="zh-CN" altLang="en-US" sz="2200" dirty="0">
                <a:solidFill>
                  <a:schemeClr val="bg2"/>
                </a:solidFill>
                <a:latin typeface="微软雅黑" pitchFamily="34" charset="-122"/>
                <a:ea typeface="微软雅黑" pitchFamily="34" charset="-122"/>
                <a:sym typeface="Wingdings" pitchFamily="2" charset="2"/>
              </a:rPr>
              <a:t>对于收银台</a:t>
            </a:r>
            <a:r>
              <a:rPr lang="en-US" altLang="zh-CN" sz="2200" dirty="0">
                <a:solidFill>
                  <a:schemeClr val="bg2"/>
                </a:solidFill>
                <a:latin typeface="微软雅黑" pitchFamily="34" charset="-122"/>
                <a:ea typeface="微软雅黑" pitchFamily="34" charset="-122"/>
                <a:sym typeface="Wingdings" pitchFamily="2" charset="2"/>
              </a:rPr>
              <a:t>1</a:t>
            </a:r>
            <a:r>
              <a:rPr lang="zh-CN" altLang="en-US" sz="2200" dirty="0">
                <a:solidFill>
                  <a:schemeClr val="bg2"/>
                </a:solidFill>
                <a:latin typeface="微软雅黑" pitchFamily="34" charset="-122"/>
                <a:ea typeface="微软雅黑" pitchFamily="34" charset="-122"/>
                <a:sym typeface="Wingdings" pitchFamily="2" charset="2"/>
              </a:rPr>
              <a:t>，可对其应用单服务台的排队模型，利用式（</a:t>
            </a:r>
            <a:r>
              <a:rPr lang="en-US" altLang="zh-CN" sz="2200" dirty="0">
                <a:solidFill>
                  <a:schemeClr val="bg2"/>
                </a:solidFill>
                <a:latin typeface="微软雅黑" pitchFamily="34" charset="-122"/>
                <a:ea typeface="微软雅黑" pitchFamily="34" charset="-122"/>
                <a:sym typeface="Wingdings" pitchFamily="2" charset="2"/>
              </a:rPr>
              <a:t>8-1</a:t>
            </a:r>
            <a:r>
              <a:rPr lang="zh-CN" altLang="en-US" sz="2200" dirty="0">
                <a:solidFill>
                  <a:schemeClr val="bg2"/>
                </a:solidFill>
                <a:latin typeface="微软雅黑" pitchFamily="34" charset="-122"/>
                <a:ea typeface="微软雅黑" pitchFamily="34" charset="-122"/>
                <a:sym typeface="Wingdings" pitchFamily="2" charset="2"/>
              </a:rPr>
              <a:t>）计算系统指标</a:t>
            </a:r>
          </a:p>
        </p:txBody>
      </p:sp>
      <p:pic>
        <p:nvPicPr>
          <p:cNvPr id="13" name="Picture 2">
            <a:extLst>
              <a:ext uri="{FF2B5EF4-FFF2-40B4-BE49-F238E27FC236}">
                <a16:creationId xmlns:a16="http://schemas.microsoft.com/office/drawing/2014/main" id="{E88FA043-45BE-40D9-B824-6417F343719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7104" y="1484784"/>
            <a:ext cx="8118017"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组合 13">
            <a:extLst>
              <a:ext uri="{FF2B5EF4-FFF2-40B4-BE49-F238E27FC236}">
                <a16:creationId xmlns:a16="http://schemas.microsoft.com/office/drawing/2014/main" id="{96816E53-0648-4125-B69E-442CAF0387F4}"/>
              </a:ext>
            </a:extLst>
          </p:cNvPr>
          <p:cNvGrpSpPr/>
          <p:nvPr/>
        </p:nvGrpSpPr>
        <p:grpSpPr>
          <a:xfrm>
            <a:off x="899592" y="4377636"/>
            <a:ext cx="7632848" cy="1512888"/>
            <a:chOff x="899592" y="1414415"/>
            <a:chExt cx="7632848" cy="1512888"/>
          </a:xfrm>
        </p:grpSpPr>
        <p:sp>
          <p:nvSpPr>
            <p:cNvPr id="15" name="Rectangle 56">
              <a:extLst>
                <a:ext uri="{FF2B5EF4-FFF2-40B4-BE49-F238E27FC236}">
                  <a16:creationId xmlns:a16="http://schemas.microsoft.com/office/drawing/2014/main" id="{FAADF4D1-E009-4538-B466-0B146D459B9E}"/>
                </a:ext>
              </a:extLst>
            </p:cNvPr>
            <p:cNvSpPr>
              <a:spLocks noChangeArrowheads="1"/>
            </p:cNvSpPr>
            <p:nvPr/>
          </p:nvSpPr>
          <p:spPr bwMode="auto">
            <a:xfrm>
              <a:off x="899592" y="1473891"/>
              <a:ext cx="7632848" cy="51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zh-CN" altLang="en-US" sz="2200" dirty="0">
                  <a:solidFill>
                    <a:schemeClr val="bg2"/>
                  </a:solidFill>
                  <a:latin typeface="微软雅黑" pitchFamily="34" charset="-122"/>
                  <a:ea typeface="微软雅黑" pitchFamily="34" charset="-122"/>
                  <a:sym typeface="Wingdings" pitchFamily="2" charset="2"/>
                </a:rPr>
                <a:t>子系统参数：</a:t>
              </a:r>
            </a:p>
          </p:txBody>
        </p:sp>
        <p:graphicFrame>
          <p:nvGraphicFramePr>
            <p:cNvPr id="16" name="对象 15">
              <a:extLst>
                <a:ext uri="{FF2B5EF4-FFF2-40B4-BE49-F238E27FC236}">
                  <a16:creationId xmlns:a16="http://schemas.microsoft.com/office/drawing/2014/main" id="{D03D64BB-A117-4778-AD3D-158FEDFBCD8F}"/>
                </a:ext>
              </a:extLst>
            </p:cNvPr>
            <p:cNvGraphicFramePr>
              <a:graphicFrameLocks noChangeAspect="1"/>
            </p:cNvGraphicFramePr>
            <p:nvPr>
              <p:extLst>
                <p:ext uri="{D42A27DB-BD31-4B8C-83A1-F6EECF244321}">
                  <p14:modId xmlns:p14="http://schemas.microsoft.com/office/powerpoint/2010/main" val="1475725918"/>
                </p:ext>
              </p:extLst>
            </p:nvPr>
          </p:nvGraphicFramePr>
          <p:xfrm>
            <a:off x="2663825" y="1414415"/>
            <a:ext cx="5003800" cy="1512888"/>
          </p:xfrm>
          <a:graphic>
            <a:graphicData uri="http://schemas.openxmlformats.org/presentationml/2006/ole">
              <mc:AlternateContent xmlns:mc="http://schemas.openxmlformats.org/markup-compatibility/2006">
                <mc:Choice xmlns:v="urn:schemas-microsoft-com:vml" Requires="v">
                  <p:oleObj name="Equation" r:id="rId3" imgW="2933640" imgH="888840" progId="Equation.DSMT4">
                    <p:embed/>
                  </p:oleObj>
                </mc:Choice>
                <mc:Fallback>
                  <p:oleObj name="Equation" r:id="rId3" imgW="2933640" imgH="888840" progId="Equation.DSMT4">
                    <p:embed/>
                    <p:pic>
                      <p:nvPicPr>
                        <p:cNvPr id="12" name="对象 11">
                          <a:extLst>
                            <a:ext uri="{FF2B5EF4-FFF2-40B4-BE49-F238E27FC236}">
                              <a16:creationId xmlns:a16="http://schemas.microsoft.com/office/drawing/2014/main" id="{BE5BBFEC-1319-424E-AF85-9AC585543545}"/>
                            </a:ext>
                          </a:extLst>
                        </p:cNvPr>
                        <p:cNvPicPr/>
                        <p:nvPr/>
                      </p:nvPicPr>
                      <p:blipFill>
                        <a:blip r:embed="rId4"/>
                        <a:stretch>
                          <a:fillRect/>
                        </a:stretch>
                      </p:blipFill>
                      <p:spPr>
                        <a:xfrm>
                          <a:off x="2663825" y="1414415"/>
                          <a:ext cx="5003800" cy="1512888"/>
                        </a:xfrm>
                        <a:prstGeom prst="rect">
                          <a:avLst/>
                        </a:prstGeom>
                      </p:spPr>
                    </p:pic>
                  </p:oleObj>
                </mc:Fallback>
              </mc:AlternateContent>
            </a:graphicData>
          </a:graphic>
        </p:graphicFrame>
      </p:grpSp>
      <p:grpSp>
        <p:nvGrpSpPr>
          <p:cNvPr id="17" name="组合 16">
            <a:extLst>
              <a:ext uri="{FF2B5EF4-FFF2-40B4-BE49-F238E27FC236}">
                <a16:creationId xmlns:a16="http://schemas.microsoft.com/office/drawing/2014/main" id="{B50E7D76-9173-45E9-8686-F708EF292CBE}"/>
              </a:ext>
            </a:extLst>
          </p:cNvPr>
          <p:cNvGrpSpPr/>
          <p:nvPr/>
        </p:nvGrpSpPr>
        <p:grpSpPr>
          <a:xfrm>
            <a:off x="1043608" y="5899150"/>
            <a:ext cx="7056784" cy="409575"/>
            <a:chOff x="1043608" y="5539110"/>
            <a:chExt cx="7056784" cy="409575"/>
          </a:xfrm>
        </p:grpSpPr>
        <p:graphicFrame>
          <p:nvGraphicFramePr>
            <p:cNvPr id="22" name="对象 21">
              <a:extLst>
                <a:ext uri="{FF2B5EF4-FFF2-40B4-BE49-F238E27FC236}">
                  <a16:creationId xmlns:a16="http://schemas.microsoft.com/office/drawing/2014/main" id="{B56997A7-1636-4E82-BF7C-378AF644903F}"/>
                </a:ext>
              </a:extLst>
            </p:cNvPr>
            <p:cNvGraphicFramePr>
              <a:graphicFrameLocks noChangeAspect="1"/>
            </p:cNvGraphicFramePr>
            <p:nvPr>
              <p:extLst>
                <p:ext uri="{D42A27DB-BD31-4B8C-83A1-F6EECF244321}">
                  <p14:modId xmlns:p14="http://schemas.microsoft.com/office/powerpoint/2010/main" val="152840597"/>
                </p:ext>
              </p:extLst>
            </p:nvPr>
          </p:nvGraphicFramePr>
          <p:xfrm>
            <a:off x="2012329" y="5539110"/>
            <a:ext cx="6088063" cy="409575"/>
          </p:xfrm>
          <a:graphic>
            <a:graphicData uri="http://schemas.openxmlformats.org/presentationml/2006/ole">
              <mc:AlternateContent xmlns:mc="http://schemas.openxmlformats.org/markup-compatibility/2006">
                <mc:Choice xmlns:v="urn:schemas-microsoft-com:vml" Requires="v">
                  <p:oleObj name="Equation" r:id="rId5" imgW="3568680" imgH="241200" progId="Equation.DSMT4">
                    <p:embed/>
                  </p:oleObj>
                </mc:Choice>
                <mc:Fallback>
                  <p:oleObj name="Equation" r:id="rId5" imgW="3568680" imgH="241200" progId="Equation.DSMT4">
                    <p:embed/>
                    <p:pic>
                      <p:nvPicPr>
                        <p:cNvPr id="21" name="对象 20">
                          <a:extLst>
                            <a:ext uri="{FF2B5EF4-FFF2-40B4-BE49-F238E27FC236}">
                              <a16:creationId xmlns:a16="http://schemas.microsoft.com/office/drawing/2014/main" id="{B7C0D02C-4C8E-4A8B-851E-2311D6125281}"/>
                            </a:ext>
                          </a:extLst>
                        </p:cNvPr>
                        <p:cNvPicPr/>
                        <p:nvPr/>
                      </p:nvPicPr>
                      <p:blipFill>
                        <a:blip r:embed="rId6"/>
                        <a:stretch>
                          <a:fillRect/>
                        </a:stretch>
                      </p:blipFill>
                      <p:spPr>
                        <a:xfrm>
                          <a:off x="2012329" y="5539110"/>
                          <a:ext cx="6088063" cy="409575"/>
                        </a:xfrm>
                        <a:prstGeom prst="rect">
                          <a:avLst/>
                        </a:prstGeom>
                      </p:spPr>
                    </p:pic>
                  </p:oleObj>
                </mc:Fallback>
              </mc:AlternateContent>
            </a:graphicData>
          </a:graphic>
        </p:graphicFrame>
        <p:sp>
          <p:nvSpPr>
            <p:cNvPr id="23" name="箭头: 右 22">
              <a:extLst>
                <a:ext uri="{FF2B5EF4-FFF2-40B4-BE49-F238E27FC236}">
                  <a16:creationId xmlns:a16="http://schemas.microsoft.com/office/drawing/2014/main" id="{BB009DF8-8BF1-4692-9F4D-306A172B6A3B}"/>
                </a:ext>
              </a:extLst>
            </p:cNvPr>
            <p:cNvSpPr/>
            <p:nvPr/>
          </p:nvSpPr>
          <p:spPr>
            <a:xfrm>
              <a:off x="1043608" y="5562412"/>
              <a:ext cx="792088" cy="314860"/>
            </a:xfrm>
            <a:prstGeom prst="rightArrow">
              <a:avLst/>
            </a:prstGeom>
            <a:solidFill>
              <a:srgbClr val="89F0FB"/>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11679386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CCB932D-44B5-4C74-961F-BEB394A57C84}"/>
              </a:ext>
            </a:extLst>
          </p:cNvPr>
          <p:cNvSpPr>
            <a:spLocks noGrp="1"/>
          </p:cNvSpPr>
          <p:nvPr>
            <p:ph type="dt" sz="half" idx="2"/>
          </p:nvPr>
        </p:nvSpPr>
        <p:spPr/>
        <p:txBody>
          <a:bodyPr/>
          <a:lstStyle/>
          <a:p>
            <a:pPr>
              <a:defRPr/>
            </a:pPr>
            <a:fld id="{41CE5F68-58AE-4E43-8955-C9EC8AC277C5}" type="datetime1">
              <a:rPr lang="zh-CN" altLang="en-US" smtClean="0"/>
              <a:t>2022/11/23</a:t>
            </a:fld>
            <a:endParaRPr lang="zh-CN" altLang="en-US"/>
          </a:p>
        </p:txBody>
      </p:sp>
      <p:sp>
        <p:nvSpPr>
          <p:cNvPr id="5" name="页脚占位符 4">
            <a:extLst>
              <a:ext uri="{FF2B5EF4-FFF2-40B4-BE49-F238E27FC236}">
                <a16:creationId xmlns:a16="http://schemas.microsoft.com/office/drawing/2014/main" id="{CFA128AA-BEA3-4094-BC8D-92EF107E7AE0}"/>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
        <p:nvSpPr>
          <p:cNvPr id="6" name="Rectangle 5">
            <a:extLst>
              <a:ext uri="{FF2B5EF4-FFF2-40B4-BE49-F238E27FC236}">
                <a16:creationId xmlns:a16="http://schemas.microsoft.com/office/drawing/2014/main" id="{5FA1139C-63BA-4561-A5D7-08A4C0E839FF}"/>
              </a:ext>
            </a:extLst>
          </p:cNvPr>
          <p:cNvSpPr>
            <a:spLocks noChangeArrowheads="1"/>
          </p:cNvSpPr>
          <p:nvPr/>
        </p:nvSpPr>
        <p:spPr bwMode="auto">
          <a:xfrm>
            <a:off x="395290" y="404664"/>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四、模型建立</a:t>
            </a:r>
          </a:p>
        </p:txBody>
      </p:sp>
      <p:sp>
        <p:nvSpPr>
          <p:cNvPr id="7" name="Rectangle 12">
            <a:extLst>
              <a:ext uri="{FF2B5EF4-FFF2-40B4-BE49-F238E27FC236}">
                <a16:creationId xmlns:a16="http://schemas.microsoft.com/office/drawing/2014/main" id="{5233EB27-29AA-462E-AFA0-9E18AD375629}"/>
              </a:ext>
            </a:extLst>
          </p:cNvPr>
          <p:cNvSpPr>
            <a:spLocks noChangeArrowheads="1"/>
          </p:cNvSpPr>
          <p:nvPr/>
        </p:nvSpPr>
        <p:spPr bwMode="auto">
          <a:xfrm>
            <a:off x="467544" y="980728"/>
            <a:ext cx="74788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en-US" altLang="zh-CN" sz="2400" dirty="0">
                <a:solidFill>
                  <a:srgbClr val="FF0000"/>
                </a:solidFill>
                <a:latin typeface="微软雅黑" pitchFamily="34" charset="-122"/>
                <a:ea typeface="微软雅黑" pitchFamily="34" charset="-122"/>
              </a:rPr>
              <a:t>2.  </a:t>
            </a:r>
            <a:r>
              <a:rPr lang="zh-CN" altLang="en-US" sz="2400" dirty="0">
                <a:solidFill>
                  <a:srgbClr val="FF0000"/>
                </a:solidFill>
                <a:latin typeface="微软雅黑" pitchFamily="34" charset="-122"/>
                <a:ea typeface="微软雅黑" pitchFamily="34" charset="-122"/>
              </a:rPr>
              <a:t>倡议支付系统</a:t>
            </a:r>
          </a:p>
        </p:txBody>
      </p:sp>
      <p:sp>
        <p:nvSpPr>
          <p:cNvPr id="8" name="Rectangle 56">
            <a:extLst>
              <a:ext uri="{FF2B5EF4-FFF2-40B4-BE49-F238E27FC236}">
                <a16:creationId xmlns:a16="http://schemas.microsoft.com/office/drawing/2014/main" id="{5417E9D7-67D7-47F9-9990-6025B68EC7FF}"/>
              </a:ext>
            </a:extLst>
          </p:cNvPr>
          <p:cNvSpPr>
            <a:spLocks noChangeArrowheads="1"/>
          </p:cNvSpPr>
          <p:nvPr/>
        </p:nvSpPr>
        <p:spPr bwMode="auto">
          <a:xfrm>
            <a:off x="899592" y="1473891"/>
            <a:ext cx="7632848" cy="988925"/>
          </a:xfrm>
          <a:prstGeom prst="rect">
            <a:avLst/>
          </a:prstGeom>
          <a:solidFill>
            <a:srgbClr val="89F0FB"/>
          </a:solidFill>
          <a:ln>
            <a:noFill/>
          </a:ln>
        </p:spPr>
        <p:txBody>
          <a:bodyPr wrap="square">
            <a:spAutoFit/>
          </a:bodyPr>
          <a:lstStyle/>
          <a:p>
            <a:pPr>
              <a:lnSpc>
                <a:spcPct val="140000"/>
              </a:lnSpc>
              <a:buClr>
                <a:srgbClr val="0000FF"/>
              </a:buClr>
            </a:pPr>
            <a:r>
              <a:rPr lang="zh-CN" altLang="en-US" sz="2200" dirty="0">
                <a:solidFill>
                  <a:schemeClr val="bg2"/>
                </a:solidFill>
                <a:latin typeface="微软雅黑" pitchFamily="34" charset="-122"/>
                <a:ea typeface="微软雅黑" pitchFamily="34" charset="-122"/>
                <a:sym typeface="Wingdings" pitchFamily="2" charset="2"/>
              </a:rPr>
              <a:t>对于收银台</a:t>
            </a:r>
            <a:r>
              <a:rPr lang="en-US" altLang="zh-CN" sz="2200" dirty="0">
                <a:solidFill>
                  <a:schemeClr val="bg2"/>
                </a:solidFill>
                <a:latin typeface="微软雅黑" pitchFamily="34" charset="-122"/>
                <a:ea typeface="微软雅黑" pitchFamily="34" charset="-122"/>
                <a:sym typeface="Wingdings" pitchFamily="2" charset="2"/>
              </a:rPr>
              <a:t>2</a:t>
            </a:r>
            <a:r>
              <a:rPr lang="zh-CN" altLang="en-US" sz="2200" dirty="0">
                <a:solidFill>
                  <a:schemeClr val="bg2"/>
                </a:solidFill>
                <a:latin typeface="微软雅黑" pitchFamily="34" charset="-122"/>
                <a:ea typeface="微软雅黑" pitchFamily="34" charset="-122"/>
                <a:sym typeface="Wingdings" pitchFamily="2" charset="2"/>
              </a:rPr>
              <a:t>，</a:t>
            </a:r>
            <a:r>
              <a:rPr lang="en-US" altLang="zh-CN" sz="2200" dirty="0">
                <a:solidFill>
                  <a:schemeClr val="bg2"/>
                </a:solidFill>
                <a:latin typeface="微软雅黑" pitchFamily="34" charset="-122"/>
                <a:ea typeface="微软雅黑" pitchFamily="34" charset="-122"/>
                <a:sym typeface="Wingdings" pitchFamily="2" charset="2"/>
              </a:rPr>
              <a:t>3</a:t>
            </a:r>
            <a:r>
              <a:rPr lang="zh-CN" altLang="en-US" sz="2200" dirty="0">
                <a:solidFill>
                  <a:schemeClr val="bg2"/>
                </a:solidFill>
                <a:latin typeface="微软雅黑" pitchFamily="34" charset="-122"/>
                <a:ea typeface="微软雅黑" pitchFamily="34" charset="-122"/>
                <a:sym typeface="Wingdings" pitchFamily="2" charset="2"/>
              </a:rPr>
              <a:t>和</a:t>
            </a:r>
            <a:r>
              <a:rPr lang="en-US" altLang="zh-CN" sz="2200" dirty="0">
                <a:solidFill>
                  <a:schemeClr val="bg2"/>
                </a:solidFill>
                <a:latin typeface="微软雅黑" pitchFamily="34" charset="-122"/>
                <a:ea typeface="微软雅黑" pitchFamily="34" charset="-122"/>
                <a:sym typeface="Wingdings" pitchFamily="2" charset="2"/>
              </a:rPr>
              <a:t>4</a:t>
            </a:r>
            <a:r>
              <a:rPr lang="zh-CN" altLang="en-US" sz="2200" dirty="0">
                <a:solidFill>
                  <a:schemeClr val="bg2"/>
                </a:solidFill>
                <a:latin typeface="微软雅黑" pitchFamily="34" charset="-122"/>
                <a:ea typeface="微软雅黑" pitchFamily="34" charset="-122"/>
                <a:sym typeface="Wingdings" pitchFamily="2" charset="2"/>
              </a:rPr>
              <a:t>，它们是具有相同参数的子系统，其参数可以通过下列式子进行计算：</a:t>
            </a:r>
          </a:p>
        </p:txBody>
      </p:sp>
      <p:graphicFrame>
        <p:nvGraphicFramePr>
          <p:cNvPr id="12" name="对象 11">
            <a:extLst>
              <a:ext uri="{FF2B5EF4-FFF2-40B4-BE49-F238E27FC236}">
                <a16:creationId xmlns:a16="http://schemas.microsoft.com/office/drawing/2014/main" id="{BE5BBFEC-1319-424E-AF85-9AC585543545}"/>
              </a:ext>
            </a:extLst>
          </p:cNvPr>
          <p:cNvGraphicFramePr>
            <a:graphicFrameLocks noChangeAspect="1"/>
          </p:cNvGraphicFramePr>
          <p:nvPr>
            <p:extLst>
              <p:ext uri="{D42A27DB-BD31-4B8C-83A1-F6EECF244321}">
                <p14:modId xmlns:p14="http://schemas.microsoft.com/office/powerpoint/2010/main" val="1634272465"/>
              </p:ext>
            </p:extLst>
          </p:nvPr>
        </p:nvGraphicFramePr>
        <p:xfrm>
          <a:off x="1133177" y="2658988"/>
          <a:ext cx="6607175" cy="735013"/>
        </p:xfrm>
        <a:graphic>
          <a:graphicData uri="http://schemas.openxmlformats.org/presentationml/2006/ole">
            <mc:AlternateContent xmlns:mc="http://schemas.openxmlformats.org/markup-compatibility/2006">
              <mc:Choice xmlns:v="urn:schemas-microsoft-com:vml" Requires="v">
                <p:oleObj name="Equation" r:id="rId2" imgW="3873240" imgH="431640" progId="Equation.DSMT4">
                  <p:embed/>
                </p:oleObj>
              </mc:Choice>
              <mc:Fallback>
                <p:oleObj name="Equation" r:id="rId2" imgW="3873240" imgH="431640" progId="Equation.DSMT4">
                  <p:embed/>
                  <p:pic>
                    <p:nvPicPr>
                      <p:cNvPr id="12" name="对象 11">
                        <a:extLst>
                          <a:ext uri="{FF2B5EF4-FFF2-40B4-BE49-F238E27FC236}">
                            <a16:creationId xmlns:a16="http://schemas.microsoft.com/office/drawing/2014/main" id="{BE5BBFEC-1319-424E-AF85-9AC585543545}"/>
                          </a:ext>
                        </a:extLst>
                      </p:cNvPr>
                      <p:cNvPicPr/>
                      <p:nvPr/>
                    </p:nvPicPr>
                    <p:blipFill>
                      <a:blip r:embed="rId3"/>
                      <a:stretch>
                        <a:fillRect/>
                      </a:stretch>
                    </p:blipFill>
                    <p:spPr>
                      <a:xfrm>
                        <a:off x="1133177" y="2658988"/>
                        <a:ext cx="6607175" cy="735013"/>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A94F23CA-C201-426D-990E-EE52435C3B68}"/>
              </a:ext>
            </a:extLst>
          </p:cNvPr>
          <p:cNvGraphicFramePr>
            <a:graphicFrameLocks noChangeAspect="1"/>
          </p:cNvGraphicFramePr>
          <p:nvPr>
            <p:extLst>
              <p:ext uri="{D42A27DB-BD31-4B8C-83A1-F6EECF244321}">
                <p14:modId xmlns:p14="http://schemas.microsoft.com/office/powerpoint/2010/main" val="1086610911"/>
              </p:ext>
            </p:extLst>
          </p:nvPr>
        </p:nvGraphicFramePr>
        <p:xfrm>
          <a:off x="1108050" y="3443213"/>
          <a:ext cx="5264150" cy="777875"/>
        </p:xfrm>
        <a:graphic>
          <a:graphicData uri="http://schemas.openxmlformats.org/presentationml/2006/ole">
            <mc:AlternateContent xmlns:mc="http://schemas.openxmlformats.org/markup-compatibility/2006">
              <mc:Choice xmlns:v="urn:schemas-microsoft-com:vml" Requires="v">
                <p:oleObj name="Equation" r:id="rId4" imgW="3085920" imgH="457200" progId="Equation.DSMT4">
                  <p:embed/>
                </p:oleObj>
              </mc:Choice>
              <mc:Fallback>
                <p:oleObj name="Equation" r:id="rId4" imgW="3085920" imgH="457200" progId="Equation.DSMT4">
                  <p:embed/>
                  <p:pic>
                    <p:nvPicPr>
                      <p:cNvPr id="12" name="对象 11">
                        <a:extLst>
                          <a:ext uri="{FF2B5EF4-FFF2-40B4-BE49-F238E27FC236}">
                            <a16:creationId xmlns:a16="http://schemas.microsoft.com/office/drawing/2014/main" id="{BE5BBFEC-1319-424E-AF85-9AC585543545}"/>
                          </a:ext>
                        </a:extLst>
                      </p:cNvPr>
                      <p:cNvPicPr/>
                      <p:nvPr/>
                    </p:nvPicPr>
                    <p:blipFill>
                      <a:blip r:embed="rId5"/>
                      <a:stretch>
                        <a:fillRect/>
                      </a:stretch>
                    </p:blipFill>
                    <p:spPr>
                      <a:xfrm>
                        <a:off x="1108050" y="3443213"/>
                        <a:ext cx="5264150" cy="777875"/>
                      </a:xfrm>
                      <a:prstGeom prst="rect">
                        <a:avLst/>
                      </a:prstGeom>
                    </p:spPr>
                  </p:pic>
                </p:oleObj>
              </mc:Fallback>
            </mc:AlternateContent>
          </a:graphicData>
        </a:graphic>
      </p:graphicFrame>
      <p:grpSp>
        <p:nvGrpSpPr>
          <p:cNvPr id="14" name="组合 13">
            <a:extLst>
              <a:ext uri="{FF2B5EF4-FFF2-40B4-BE49-F238E27FC236}">
                <a16:creationId xmlns:a16="http://schemas.microsoft.com/office/drawing/2014/main" id="{9C16D733-E806-4E75-B1BE-75BF27EAE211}"/>
              </a:ext>
            </a:extLst>
          </p:cNvPr>
          <p:cNvGrpSpPr/>
          <p:nvPr/>
        </p:nvGrpSpPr>
        <p:grpSpPr>
          <a:xfrm>
            <a:off x="1043608" y="4532313"/>
            <a:ext cx="7776864" cy="409575"/>
            <a:chOff x="1043608" y="5539830"/>
            <a:chExt cx="7776864" cy="409575"/>
          </a:xfrm>
        </p:grpSpPr>
        <p:graphicFrame>
          <p:nvGraphicFramePr>
            <p:cNvPr id="15" name="对象 14">
              <a:extLst>
                <a:ext uri="{FF2B5EF4-FFF2-40B4-BE49-F238E27FC236}">
                  <a16:creationId xmlns:a16="http://schemas.microsoft.com/office/drawing/2014/main" id="{445A41B7-FA9C-43AC-9495-23A83B2F6205}"/>
                </a:ext>
              </a:extLst>
            </p:cNvPr>
            <p:cNvGraphicFramePr>
              <a:graphicFrameLocks noChangeAspect="1"/>
            </p:cNvGraphicFramePr>
            <p:nvPr>
              <p:extLst>
                <p:ext uri="{D42A27DB-BD31-4B8C-83A1-F6EECF244321}">
                  <p14:modId xmlns:p14="http://schemas.microsoft.com/office/powerpoint/2010/main" val="2981003491"/>
                </p:ext>
              </p:extLst>
            </p:nvPr>
          </p:nvGraphicFramePr>
          <p:xfrm>
            <a:off x="1737047" y="5539830"/>
            <a:ext cx="7083425" cy="409575"/>
          </p:xfrm>
          <a:graphic>
            <a:graphicData uri="http://schemas.openxmlformats.org/presentationml/2006/ole">
              <mc:AlternateContent xmlns:mc="http://schemas.openxmlformats.org/markup-compatibility/2006">
                <mc:Choice xmlns:v="urn:schemas-microsoft-com:vml" Requires="v">
                  <p:oleObj name="Equation" r:id="rId6" imgW="4152600" imgH="241200" progId="Equation.DSMT4">
                    <p:embed/>
                  </p:oleObj>
                </mc:Choice>
                <mc:Fallback>
                  <p:oleObj name="Equation" r:id="rId6" imgW="4152600" imgH="241200" progId="Equation.DSMT4">
                    <p:embed/>
                    <p:pic>
                      <p:nvPicPr>
                        <p:cNvPr id="22" name="对象 21">
                          <a:extLst>
                            <a:ext uri="{FF2B5EF4-FFF2-40B4-BE49-F238E27FC236}">
                              <a16:creationId xmlns:a16="http://schemas.microsoft.com/office/drawing/2014/main" id="{B56997A7-1636-4E82-BF7C-378AF644903F}"/>
                            </a:ext>
                          </a:extLst>
                        </p:cNvPr>
                        <p:cNvPicPr/>
                        <p:nvPr/>
                      </p:nvPicPr>
                      <p:blipFill>
                        <a:blip r:embed="rId7"/>
                        <a:stretch>
                          <a:fillRect/>
                        </a:stretch>
                      </p:blipFill>
                      <p:spPr>
                        <a:xfrm>
                          <a:off x="1737047" y="5539830"/>
                          <a:ext cx="7083425" cy="409575"/>
                        </a:xfrm>
                        <a:prstGeom prst="rect">
                          <a:avLst/>
                        </a:prstGeom>
                      </p:spPr>
                    </p:pic>
                  </p:oleObj>
                </mc:Fallback>
              </mc:AlternateContent>
            </a:graphicData>
          </a:graphic>
        </p:graphicFrame>
        <p:sp>
          <p:nvSpPr>
            <p:cNvPr id="16" name="箭头: 右 15">
              <a:extLst>
                <a:ext uri="{FF2B5EF4-FFF2-40B4-BE49-F238E27FC236}">
                  <a16:creationId xmlns:a16="http://schemas.microsoft.com/office/drawing/2014/main" id="{8DB52792-F827-4A5C-9097-55160B13A803}"/>
                </a:ext>
              </a:extLst>
            </p:cNvPr>
            <p:cNvSpPr/>
            <p:nvPr/>
          </p:nvSpPr>
          <p:spPr>
            <a:xfrm>
              <a:off x="1043608" y="5562412"/>
              <a:ext cx="648000" cy="314860"/>
            </a:xfrm>
            <a:prstGeom prst="rightArrow">
              <a:avLst/>
            </a:prstGeom>
            <a:solidFill>
              <a:srgbClr val="89F0FB"/>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39914319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CCB932D-44B5-4C74-961F-BEB394A57C84}"/>
              </a:ext>
            </a:extLst>
          </p:cNvPr>
          <p:cNvSpPr>
            <a:spLocks noGrp="1"/>
          </p:cNvSpPr>
          <p:nvPr>
            <p:ph type="dt" sz="half" idx="2"/>
          </p:nvPr>
        </p:nvSpPr>
        <p:spPr/>
        <p:txBody>
          <a:bodyPr/>
          <a:lstStyle/>
          <a:p>
            <a:pPr>
              <a:defRPr/>
            </a:pPr>
            <a:fld id="{A479DD2E-7AF1-46A4-8DF1-FE53FE99ACD3}" type="datetime1">
              <a:rPr lang="zh-CN" altLang="en-US" smtClean="0"/>
              <a:t>2022/11/23</a:t>
            </a:fld>
            <a:endParaRPr lang="zh-CN" altLang="en-US"/>
          </a:p>
        </p:txBody>
      </p:sp>
      <p:sp>
        <p:nvSpPr>
          <p:cNvPr id="5" name="页脚占位符 4">
            <a:extLst>
              <a:ext uri="{FF2B5EF4-FFF2-40B4-BE49-F238E27FC236}">
                <a16:creationId xmlns:a16="http://schemas.microsoft.com/office/drawing/2014/main" id="{CFA128AA-BEA3-4094-BC8D-92EF107E7AE0}"/>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
        <p:nvSpPr>
          <p:cNvPr id="6" name="Rectangle 5">
            <a:extLst>
              <a:ext uri="{FF2B5EF4-FFF2-40B4-BE49-F238E27FC236}">
                <a16:creationId xmlns:a16="http://schemas.microsoft.com/office/drawing/2014/main" id="{5FA1139C-63BA-4561-A5D7-08A4C0E839FF}"/>
              </a:ext>
            </a:extLst>
          </p:cNvPr>
          <p:cNvSpPr>
            <a:spLocks noChangeArrowheads="1"/>
          </p:cNvSpPr>
          <p:nvPr/>
        </p:nvSpPr>
        <p:spPr bwMode="auto">
          <a:xfrm>
            <a:off x="395290" y="404664"/>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四、模型建立</a:t>
            </a:r>
          </a:p>
        </p:txBody>
      </p:sp>
      <p:sp>
        <p:nvSpPr>
          <p:cNvPr id="7" name="Rectangle 12">
            <a:extLst>
              <a:ext uri="{FF2B5EF4-FFF2-40B4-BE49-F238E27FC236}">
                <a16:creationId xmlns:a16="http://schemas.microsoft.com/office/drawing/2014/main" id="{5233EB27-29AA-462E-AFA0-9E18AD375629}"/>
              </a:ext>
            </a:extLst>
          </p:cNvPr>
          <p:cNvSpPr>
            <a:spLocks noChangeArrowheads="1"/>
          </p:cNvSpPr>
          <p:nvPr/>
        </p:nvSpPr>
        <p:spPr bwMode="auto">
          <a:xfrm>
            <a:off x="467544" y="980728"/>
            <a:ext cx="74788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en-US" altLang="zh-CN" sz="2400" dirty="0">
                <a:solidFill>
                  <a:srgbClr val="FF0000"/>
                </a:solidFill>
                <a:latin typeface="微软雅黑" pitchFamily="34" charset="-122"/>
                <a:ea typeface="微软雅黑" pitchFamily="34" charset="-122"/>
              </a:rPr>
              <a:t>3.  </a:t>
            </a:r>
            <a:r>
              <a:rPr lang="zh-CN" altLang="en-US" sz="2400" dirty="0">
                <a:solidFill>
                  <a:srgbClr val="FF0000"/>
                </a:solidFill>
                <a:latin typeface="微软雅黑" pitchFamily="34" charset="-122"/>
                <a:ea typeface="微软雅黑" pitchFamily="34" charset="-122"/>
              </a:rPr>
              <a:t>两种支付系统的对比</a:t>
            </a:r>
          </a:p>
        </p:txBody>
      </p:sp>
      <p:sp>
        <p:nvSpPr>
          <p:cNvPr id="8" name="Rectangle 56">
            <a:extLst>
              <a:ext uri="{FF2B5EF4-FFF2-40B4-BE49-F238E27FC236}">
                <a16:creationId xmlns:a16="http://schemas.microsoft.com/office/drawing/2014/main" id="{5417E9D7-67D7-47F9-9990-6025B68EC7FF}"/>
              </a:ext>
            </a:extLst>
          </p:cNvPr>
          <p:cNvSpPr>
            <a:spLocks noChangeArrowheads="1"/>
          </p:cNvSpPr>
          <p:nvPr/>
        </p:nvSpPr>
        <p:spPr bwMode="auto">
          <a:xfrm>
            <a:off x="899592" y="4148218"/>
            <a:ext cx="7632848" cy="2377126"/>
          </a:xfrm>
          <a:prstGeom prst="rect">
            <a:avLst/>
          </a:prstGeom>
          <a:solidFill>
            <a:srgbClr val="89F0FB"/>
          </a:solidFill>
          <a:ln>
            <a:noFill/>
          </a:ln>
        </p:spPr>
        <p:txBody>
          <a:bodyPr wrap="square">
            <a:spAutoFit/>
          </a:bodyPr>
          <a:lstStyle/>
          <a:p>
            <a:pPr>
              <a:lnSpc>
                <a:spcPct val="140000"/>
              </a:lnSpc>
              <a:buClr>
                <a:srgbClr val="0000FF"/>
              </a:buClr>
            </a:pPr>
            <a:r>
              <a:rPr lang="zh-CN" altLang="en-US" sz="1800" b="1" dirty="0">
                <a:solidFill>
                  <a:srgbClr val="FF0000"/>
                </a:solidFill>
                <a:latin typeface="微软雅黑" pitchFamily="34" charset="-122"/>
                <a:ea typeface="微软雅黑" pitchFamily="34" charset="-122"/>
                <a:sym typeface="Wingdings" pitchFamily="2" charset="2"/>
              </a:rPr>
              <a:t>结论：</a:t>
            </a:r>
            <a:r>
              <a:rPr lang="zh-CN" altLang="en-US" sz="1800" dirty="0">
                <a:solidFill>
                  <a:schemeClr val="bg2"/>
                </a:solidFill>
                <a:latin typeface="微软雅黑" pitchFamily="34" charset="-122"/>
                <a:ea typeface="微软雅黑" pitchFamily="34" charset="-122"/>
                <a:sym typeface="Wingdings" pitchFamily="2" charset="2"/>
              </a:rPr>
              <a:t>两种系统的平均队长和平均等待队长均没有显著差异，倡议支付系统的专用通道的平均等待时间比现有支付系统的平均等待时间多</a:t>
            </a:r>
            <a:r>
              <a:rPr lang="en-US" altLang="zh-CN" sz="1800" dirty="0">
                <a:solidFill>
                  <a:schemeClr val="bg2"/>
                </a:solidFill>
                <a:latin typeface="微软雅黑" pitchFamily="34" charset="-122"/>
                <a:ea typeface="微软雅黑" pitchFamily="34" charset="-122"/>
                <a:sym typeface="Wingdings" pitchFamily="2" charset="2"/>
              </a:rPr>
              <a:t>2.9</a:t>
            </a:r>
            <a:r>
              <a:rPr lang="zh-CN" altLang="en-US" sz="1800" dirty="0">
                <a:solidFill>
                  <a:schemeClr val="bg2"/>
                </a:solidFill>
                <a:latin typeface="微软雅黑" pitchFamily="34" charset="-122"/>
                <a:ea typeface="微软雅黑" pitchFamily="34" charset="-122"/>
                <a:sym typeface="Wingdings" pitchFamily="2" charset="2"/>
              </a:rPr>
              <a:t>分钟，而快速支付通道的平均等待时间比现有支付系统的平均等待时间少</a:t>
            </a:r>
            <a:r>
              <a:rPr lang="en-US" altLang="zh-CN" sz="1800" dirty="0">
                <a:solidFill>
                  <a:schemeClr val="bg2"/>
                </a:solidFill>
                <a:latin typeface="微软雅黑" pitchFamily="34" charset="-122"/>
                <a:ea typeface="微软雅黑" pitchFamily="34" charset="-122"/>
                <a:sym typeface="Wingdings" pitchFamily="2" charset="2"/>
              </a:rPr>
              <a:t>0.5</a:t>
            </a:r>
            <a:r>
              <a:rPr lang="zh-CN" altLang="en-US" sz="1800" dirty="0">
                <a:solidFill>
                  <a:schemeClr val="bg2"/>
                </a:solidFill>
                <a:latin typeface="微软雅黑" pitchFamily="34" charset="-122"/>
                <a:ea typeface="微软雅黑" pitchFamily="34" charset="-122"/>
                <a:sym typeface="Wingdings" pitchFamily="2" charset="2"/>
              </a:rPr>
              <a:t>分钟，考虑到专用通道的顾客比例只有</a:t>
            </a:r>
            <a:r>
              <a:rPr lang="en-US" altLang="zh-CN" sz="1800" dirty="0">
                <a:solidFill>
                  <a:schemeClr val="bg2"/>
                </a:solidFill>
                <a:latin typeface="微软雅黑" pitchFamily="34" charset="-122"/>
                <a:ea typeface="微软雅黑" pitchFamily="34" charset="-122"/>
                <a:sym typeface="Wingdings" pitchFamily="2" charset="2"/>
              </a:rPr>
              <a:t>15%</a:t>
            </a:r>
            <a:r>
              <a:rPr lang="zh-CN" altLang="en-US" sz="1800" dirty="0">
                <a:solidFill>
                  <a:schemeClr val="bg2"/>
                </a:solidFill>
                <a:latin typeface="微软雅黑" pitchFamily="34" charset="-122"/>
                <a:ea typeface="微软雅黑" pitchFamily="34" charset="-122"/>
                <a:sym typeface="Wingdings" pitchFamily="2" charset="2"/>
              </a:rPr>
              <a:t>，并且他们使用银行卡或支票进行支付，对长时间的等待有一定的心理预期，因此倡议支付系统能够在一定程度上减少顾客抱怨，提高顾客满意度。</a:t>
            </a:r>
          </a:p>
        </p:txBody>
      </p:sp>
      <p:pic>
        <p:nvPicPr>
          <p:cNvPr id="3" name="图片 2">
            <a:extLst>
              <a:ext uri="{FF2B5EF4-FFF2-40B4-BE49-F238E27FC236}">
                <a16:creationId xmlns:a16="http://schemas.microsoft.com/office/drawing/2014/main" id="{5305F29A-E832-41EF-8180-44CD0A0478E7}"/>
              </a:ext>
            </a:extLst>
          </p:cNvPr>
          <p:cNvPicPr>
            <a:picLocks noChangeAspect="1"/>
          </p:cNvPicPr>
          <p:nvPr/>
        </p:nvPicPr>
        <p:blipFill>
          <a:blip r:embed="rId2"/>
          <a:stretch>
            <a:fillRect/>
          </a:stretch>
        </p:blipFill>
        <p:spPr>
          <a:xfrm>
            <a:off x="871537" y="1484784"/>
            <a:ext cx="8103720" cy="2471791"/>
          </a:xfrm>
          <a:prstGeom prst="rect">
            <a:avLst/>
          </a:prstGeom>
        </p:spPr>
      </p:pic>
    </p:spTree>
    <p:extLst>
      <p:ext uri="{BB962C8B-B14F-4D97-AF65-F5344CB8AC3E}">
        <p14:creationId xmlns:p14="http://schemas.microsoft.com/office/powerpoint/2010/main" val="20569155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CCB932D-44B5-4C74-961F-BEB394A57C84}"/>
              </a:ext>
            </a:extLst>
          </p:cNvPr>
          <p:cNvSpPr>
            <a:spLocks noGrp="1"/>
          </p:cNvSpPr>
          <p:nvPr>
            <p:ph type="dt" sz="half" idx="2"/>
          </p:nvPr>
        </p:nvSpPr>
        <p:spPr/>
        <p:txBody>
          <a:bodyPr/>
          <a:lstStyle/>
          <a:p>
            <a:pPr>
              <a:defRPr/>
            </a:pPr>
            <a:fld id="{540F8BAE-AEE5-4016-8F9B-EF3FD3CBB4DA}" type="datetime1">
              <a:rPr lang="zh-CN" altLang="en-US" smtClean="0"/>
              <a:t>2022/11/23</a:t>
            </a:fld>
            <a:endParaRPr lang="zh-CN" altLang="en-US"/>
          </a:p>
        </p:txBody>
      </p:sp>
      <p:sp>
        <p:nvSpPr>
          <p:cNvPr id="5" name="页脚占位符 4">
            <a:extLst>
              <a:ext uri="{FF2B5EF4-FFF2-40B4-BE49-F238E27FC236}">
                <a16:creationId xmlns:a16="http://schemas.microsoft.com/office/drawing/2014/main" id="{CFA128AA-BEA3-4094-BC8D-92EF107E7AE0}"/>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
        <p:nvSpPr>
          <p:cNvPr id="6" name="Rectangle 5">
            <a:extLst>
              <a:ext uri="{FF2B5EF4-FFF2-40B4-BE49-F238E27FC236}">
                <a16:creationId xmlns:a16="http://schemas.microsoft.com/office/drawing/2014/main" id="{5FA1139C-63BA-4561-A5D7-08A4C0E839FF}"/>
              </a:ext>
            </a:extLst>
          </p:cNvPr>
          <p:cNvSpPr>
            <a:spLocks noChangeArrowheads="1"/>
          </p:cNvSpPr>
          <p:nvPr/>
        </p:nvSpPr>
        <p:spPr bwMode="auto">
          <a:xfrm>
            <a:off x="395290" y="404664"/>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五、模型求解代码</a:t>
            </a:r>
          </a:p>
        </p:txBody>
      </p:sp>
      <p:sp>
        <p:nvSpPr>
          <p:cNvPr id="7" name="Rectangle 12">
            <a:extLst>
              <a:ext uri="{FF2B5EF4-FFF2-40B4-BE49-F238E27FC236}">
                <a16:creationId xmlns:a16="http://schemas.microsoft.com/office/drawing/2014/main" id="{5233EB27-29AA-462E-AFA0-9E18AD375629}"/>
              </a:ext>
            </a:extLst>
          </p:cNvPr>
          <p:cNvSpPr>
            <a:spLocks noChangeArrowheads="1"/>
          </p:cNvSpPr>
          <p:nvPr/>
        </p:nvSpPr>
        <p:spPr bwMode="auto">
          <a:xfrm>
            <a:off x="467544" y="980728"/>
            <a:ext cx="74788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en-US" altLang="zh-CN" sz="2400" dirty="0">
                <a:solidFill>
                  <a:srgbClr val="FF0000"/>
                </a:solidFill>
                <a:latin typeface="微软雅黑" pitchFamily="34" charset="-122"/>
                <a:ea typeface="微软雅黑" pitchFamily="34" charset="-122"/>
              </a:rPr>
              <a:t>1.  </a:t>
            </a:r>
            <a:r>
              <a:rPr lang="zh-CN" altLang="en-US" sz="2400" dirty="0">
                <a:solidFill>
                  <a:srgbClr val="FF0000"/>
                </a:solidFill>
                <a:latin typeface="微软雅黑" pitchFamily="34" charset="-122"/>
                <a:ea typeface="微软雅黑" pitchFamily="34" charset="-122"/>
              </a:rPr>
              <a:t>现有支付系统</a:t>
            </a:r>
          </a:p>
        </p:txBody>
      </p:sp>
      <p:sp>
        <p:nvSpPr>
          <p:cNvPr id="8" name="Rectangle 56">
            <a:extLst>
              <a:ext uri="{FF2B5EF4-FFF2-40B4-BE49-F238E27FC236}">
                <a16:creationId xmlns:a16="http://schemas.microsoft.com/office/drawing/2014/main" id="{5417E9D7-67D7-47F9-9990-6025B68EC7FF}"/>
              </a:ext>
            </a:extLst>
          </p:cNvPr>
          <p:cNvSpPr>
            <a:spLocks noChangeArrowheads="1"/>
          </p:cNvSpPr>
          <p:nvPr/>
        </p:nvSpPr>
        <p:spPr bwMode="auto">
          <a:xfrm>
            <a:off x="899592" y="1628800"/>
            <a:ext cx="7632848" cy="3923638"/>
          </a:xfrm>
          <a:prstGeom prst="rect">
            <a:avLst/>
          </a:prstGeom>
          <a:noFill/>
          <a:ln>
            <a:noFill/>
          </a:ln>
        </p:spPr>
        <p:txBody>
          <a:bodyPr wrap="square">
            <a:spAutoFit/>
          </a:bodyPr>
          <a:lstStyle/>
          <a:p>
            <a:pPr>
              <a:lnSpc>
                <a:spcPct val="140000"/>
              </a:lnSpc>
              <a:buClr>
                <a:srgbClr val="0000FF"/>
              </a:buClr>
            </a:pPr>
            <a:r>
              <a:rPr lang="en-US" altLang="zh-CN" sz="2000" dirty="0">
                <a:latin typeface="微软雅黑" pitchFamily="34" charset="-122"/>
                <a:ea typeface="微软雅黑" pitchFamily="34" charset="-122"/>
                <a:sym typeface="Wingdings" pitchFamily="2" charset="2"/>
              </a:rPr>
              <a:t>&gt;&gt; </a:t>
            </a:r>
            <a:r>
              <a:rPr lang="en-US" altLang="zh-CN" sz="2000" dirty="0" err="1">
                <a:latin typeface="微软雅黑" pitchFamily="34" charset="-122"/>
                <a:ea typeface="微软雅黑" pitchFamily="34" charset="-122"/>
                <a:sym typeface="Wingdings" pitchFamily="2" charset="2"/>
              </a:rPr>
              <a:t>ni</a:t>
            </a:r>
            <a:r>
              <a:rPr lang="en-US" altLang="zh-CN" sz="2000" dirty="0">
                <a:latin typeface="微软雅黑" pitchFamily="34" charset="-122"/>
                <a:ea typeface="微软雅黑" pitchFamily="34" charset="-122"/>
                <a:sym typeface="Wingdings" pitchFamily="2" charset="2"/>
              </a:rPr>
              <a:t> = [5, 14, 24.5, 34.5, 44.5, 55];</a:t>
            </a:r>
          </a:p>
          <a:p>
            <a:pPr>
              <a:lnSpc>
                <a:spcPct val="140000"/>
              </a:lnSpc>
              <a:buClr>
                <a:srgbClr val="0000FF"/>
              </a:buClr>
            </a:pPr>
            <a:r>
              <a:rPr lang="en-US" altLang="zh-CN" sz="2000" dirty="0">
                <a:latin typeface="微软雅黑" pitchFamily="34" charset="-122"/>
                <a:ea typeface="微软雅黑" pitchFamily="34" charset="-122"/>
                <a:sym typeface="Wingdings" pitchFamily="2" charset="2"/>
              </a:rPr>
              <a:t>&gt;&gt; </a:t>
            </a:r>
            <a:r>
              <a:rPr lang="en-US" altLang="zh-CN" sz="2000" dirty="0" err="1">
                <a:latin typeface="微软雅黑" pitchFamily="34" charset="-122"/>
                <a:ea typeface="微软雅黑" pitchFamily="34" charset="-122"/>
                <a:sym typeface="Wingdings" pitchFamily="2" charset="2"/>
              </a:rPr>
              <a:t>pri</a:t>
            </a:r>
            <a:r>
              <a:rPr lang="en-US" altLang="zh-CN" sz="2000" dirty="0">
                <a:latin typeface="微软雅黑" pitchFamily="34" charset="-122"/>
                <a:ea typeface="微软雅黑" pitchFamily="34" charset="-122"/>
                <a:sym typeface="Wingdings" pitchFamily="2" charset="2"/>
              </a:rPr>
              <a:t> = [0.12,0.1,0.18,0.28,0.2,0.12]';</a:t>
            </a:r>
          </a:p>
          <a:p>
            <a:pPr>
              <a:lnSpc>
                <a:spcPct val="140000"/>
              </a:lnSpc>
              <a:buClr>
                <a:srgbClr val="0000FF"/>
              </a:buClr>
            </a:pPr>
            <a:r>
              <a:rPr lang="en-US" altLang="zh-CN" sz="2000" dirty="0">
                <a:latin typeface="微软雅黑" pitchFamily="34" charset="-122"/>
                <a:ea typeface="微软雅黑" pitchFamily="34" charset="-122"/>
                <a:sym typeface="Wingdings" pitchFamily="2" charset="2"/>
              </a:rPr>
              <a:t>&gt;&gt; n0 = </a:t>
            </a:r>
            <a:r>
              <a:rPr lang="en-US" altLang="zh-CN" sz="2000" dirty="0" err="1">
                <a:latin typeface="微软雅黑" pitchFamily="34" charset="-122"/>
                <a:ea typeface="微软雅黑" pitchFamily="34" charset="-122"/>
                <a:sym typeface="Wingdings" pitchFamily="2" charset="2"/>
              </a:rPr>
              <a:t>ni</a:t>
            </a:r>
            <a:r>
              <a:rPr lang="en-US" altLang="zh-CN" sz="2000" dirty="0">
                <a:latin typeface="微软雅黑" pitchFamily="34" charset="-122"/>
                <a:ea typeface="微软雅黑" pitchFamily="34" charset="-122"/>
                <a:sym typeface="Wingdings" pitchFamily="2" charset="2"/>
              </a:rPr>
              <a:t>*</a:t>
            </a:r>
            <a:r>
              <a:rPr lang="en-US" altLang="zh-CN" sz="2000" dirty="0" err="1">
                <a:latin typeface="微软雅黑" pitchFamily="34" charset="-122"/>
                <a:ea typeface="微软雅黑" pitchFamily="34" charset="-122"/>
                <a:sym typeface="Wingdings" pitchFamily="2" charset="2"/>
              </a:rPr>
              <a:t>pri</a:t>
            </a:r>
            <a:r>
              <a:rPr lang="en-US" altLang="zh-CN" sz="2000" dirty="0">
                <a:latin typeface="微软雅黑" pitchFamily="34" charset="-122"/>
                <a:ea typeface="微软雅黑" pitchFamily="34" charset="-122"/>
                <a:sym typeface="Wingdings" pitchFamily="2" charset="2"/>
              </a:rPr>
              <a:t>;</a:t>
            </a:r>
          </a:p>
          <a:p>
            <a:pPr>
              <a:lnSpc>
                <a:spcPct val="140000"/>
              </a:lnSpc>
              <a:buClr>
                <a:srgbClr val="0000FF"/>
              </a:buClr>
            </a:pPr>
            <a:r>
              <a:rPr lang="en-US" altLang="zh-CN" sz="2000" dirty="0">
                <a:latin typeface="微软雅黑" pitchFamily="34" charset="-122"/>
                <a:ea typeface="微软雅黑" pitchFamily="34" charset="-122"/>
                <a:sym typeface="Wingdings" pitchFamily="2" charset="2"/>
              </a:rPr>
              <a:t>&gt;&gt; </a:t>
            </a:r>
            <a:r>
              <a:rPr lang="en-US" altLang="zh-CN" sz="2000" dirty="0" err="1">
                <a:latin typeface="微软雅黑" pitchFamily="34" charset="-122"/>
                <a:ea typeface="微软雅黑" pitchFamily="34" charset="-122"/>
                <a:sym typeface="Wingdings" pitchFamily="2" charset="2"/>
              </a:rPr>
              <a:t>ri</a:t>
            </a:r>
            <a:r>
              <a:rPr lang="en-US" altLang="zh-CN" sz="2000" dirty="0">
                <a:latin typeface="微软雅黑" pitchFamily="34" charset="-122"/>
                <a:ea typeface="微软雅黑" pitchFamily="34" charset="-122"/>
                <a:sym typeface="Wingdings" pitchFamily="2" charset="2"/>
              </a:rPr>
              <a:t> = [0.15,0.05,0.8];</a:t>
            </a:r>
          </a:p>
          <a:p>
            <a:pPr>
              <a:lnSpc>
                <a:spcPct val="140000"/>
              </a:lnSpc>
              <a:buClr>
                <a:srgbClr val="0000FF"/>
              </a:buClr>
            </a:pPr>
            <a:r>
              <a:rPr lang="en-US" altLang="zh-CN" sz="2000" dirty="0">
                <a:latin typeface="微软雅黑" pitchFamily="34" charset="-122"/>
                <a:ea typeface="微软雅黑" pitchFamily="34" charset="-122"/>
                <a:sym typeface="Wingdings" pitchFamily="2" charset="2"/>
              </a:rPr>
              <a:t>&gt;&gt; </a:t>
            </a:r>
            <a:r>
              <a:rPr lang="en-US" altLang="zh-CN" sz="2000" dirty="0" err="1">
                <a:latin typeface="微软雅黑" pitchFamily="34" charset="-122"/>
                <a:ea typeface="微软雅黑" pitchFamily="34" charset="-122"/>
                <a:sym typeface="Wingdings" pitchFamily="2" charset="2"/>
              </a:rPr>
              <a:t>ti</a:t>
            </a:r>
            <a:r>
              <a:rPr lang="en-US" altLang="zh-CN" sz="2000" dirty="0">
                <a:latin typeface="微软雅黑" pitchFamily="34" charset="-122"/>
                <a:ea typeface="微软雅黑" pitchFamily="34" charset="-122"/>
                <a:sym typeface="Wingdings" pitchFamily="2" charset="2"/>
              </a:rPr>
              <a:t> = [1.5,0.75,0.3]';</a:t>
            </a:r>
          </a:p>
          <a:p>
            <a:pPr>
              <a:lnSpc>
                <a:spcPct val="140000"/>
              </a:lnSpc>
              <a:buClr>
                <a:srgbClr val="0000FF"/>
              </a:buClr>
            </a:pPr>
            <a:r>
              <a:rPr lang="en-US" altLang="zh-CN" sz="2000" dirty="0">
                <a:latin typeface="微软雅黑" pitchFamily="34" charset="-122"/>
                <a:ea typeface="微软雅黑" pitchFamily="34" charset="-122"/>
                <a:sym typeface="Wingdings" pitchFamily="2" charset="2"/>
              </a:rPr>
              <a:t>&gt;&gt; t = n0/30 + </a:t>
            </a:r>
            <a:r>
              <a:rPr lang="en-US" altLang="zh-CN" sz="2000" dirty="0" err="1">
                <a:latin typeface="微软雅黑" pitchFamily="34" charset="-122"/>
                <a:ea typeface="微软雅黑" pitchFamily="34" charset="-122"/>
                <a:sym typeface="Wingdings" pitchFamily="2" charset="2"/>
              </a:rPr>
              <a:t>ri</a:t>
            </a:r>
            <a:r>
              <a:rPr lang="en-US" altLang="zh-CN" sz="2000" dirty="0">
                <a:latin typeface="微软雅黑" pitchFamily="34" charset="-122"/>
                <a:ea typeface="微软雅黑" pitchFamily="34" charset="-122"/>
                <a:sym typeface="Wingdings" pitchFamily="2" charset="2"/>
              </a:rPr>
              <a:t>*</a:t>
            </a:r>
            <a:r>
              <a:rPr lang="en-US" altLang="zh-CN" sz="2000" dirty="0" err="1">
                <a:latin typeface="微软雅黑" pitchFamily="34" charset="-122"/>
                <a:ea typeface="微软雅黑" pitchFamily="34" charset="-122"/>
                <a:sym typeface="Wingdings" pitchFamily="2" charset="2"/>
              </a:rPr>
              <a:t>ti</a:t>
            </a:r>
            <a:r>
              <a:rPr lang="en-US" altLang="zh-CN" sz="2000" dirty="0">
                <a:latin typeface="微软雅黑" pitchFamily="34" charset="-122"/>
                <a:ea typeface="微软雅黑" pitchFamily="34" charset="-122"/>
                <a:sym typeface="Wingdings" pitchFamily="2" charset="2"/>
              </a:rPr>
              <a:t>;</a:t>
            </a:r>
          </a:p>
          <a:p>
            <a:pPr>
              <a:lnSpc>
                <a:spcPct val="140000"/>
              </a:lnSpc>
              <a:buClr>
                <a:srgbClr val="0000FF"/>
              </a:buClr>
            </a:pPr>
            <a:r>
              <a:rPr lang="en-US" altLang="zh-CN" sz="2000" dirty="0">
                <a:latin typeface="微软雅黑" pitchFamily="34" charset="-122"/>
                <a:ea typeface="微软雅黑" pitchFamily="34" charset="-122"/>
                <a:sym typeface="Wingdings" pitchFamily="2" charset="2"/>
              </a:rPr>
              <a:t>&gt;&gt; lambda = 2/4;      % </a:t>
            </a:r>
            <a:r>
              <a:rPr lang="zh-CN" altLang="en-US" sz="2000" dirty="0">
                <a:latin typeface="微软雅黑" pitchFamily="34" charset="-122"/>
                <a:ea typeface="微软雅黑" pitchFamily="34" charset="-122"/>
                <a:sym typeface="Wingdings" pitchFamily="2" charset="2"/>
              </a:rPr>
              <a:t>平均到达率</a:t>
            </a:r>
          </a:p>
          <a:p>
            <a:pPr>
              <a:lnSpc>
                <a:spcPct val="140000"/>
              </a:lnSpc>
              <a:buClr>
                <a:srgbClr val="0000FF"/>
              </a:buClr>
            </a:pPr>
            <a:r>
              <a:rPr lang="en-US" altLang="zh-CN" sz="2000" dirty="0">
                <a:latin typeface="微软雅黑" pitchFamily="34" charset="-122"/>
                <a:ea typeface="微软雅黑" pitchFamily="34" charset="-122"/>
                <a:sym typeface="Wingdings" pitchFamily="2" charset="2"/>
              </a:rPr>
              <a:t>&gt;&gt; mu = 1/t;             % </a:t>
            </a:r>
            <a:r>
              <a:rPr lang="zh-CN" altLang="en-US" sz="2000" dirty="0">
                <a:latin typeface="微软雅黑" pitchFamily="34" charset="-122"/>
                <a:ea typeface="微软雅黑" pitchFamily="34" charset="-122"/>
                <a:sym typeface="Wingdings" pitchFamily="2" charset="2"/>
              </a:rPr>
              <a:t>平均服务率</a:t>
            </a:r>
          </a:p>
          <a:p>
            <a:pPr>
              <a:lnSpc>
                <a:spcPct val="140000"/>
              </a:lnSpc>
              <a:buClr>
                <a:srgbClr val="0000FF"/>
              </a:buClr>
            </a:pPr>
            <a:r>
              <a:rPr lang="en-US" altLang="zh-CN" sz="2000" dirty="0">
                <a:latin typeface="微软雅黑" pitchFamily="34" charset="-122"/>
                <a:ea typeface="微软雅黑" pitchFamily="34" charset="-122"/>
                <a:sym typeface="Wingdings" pitchFamily="2" charset="2"/>
              </a:rPr>
              <a:t>&gt;&gt; [</a:t>
            </a:r>
            <a:r>
              <a:rPr lang="en-US" altLang="zh-CN" sz="2000" dirty="0" err="1">
                <a:latin typeface="微软雅黑" pitchFamily="34" charset="-122"/>
                <a:ea typeface="微软雅黑" pitchFamily="34" charset="-122"/>
                <a:sym typeface="Wingdings" pitchFamily="2" charset="2"/>
              </a:rPr>
              <a:t>Ls,Lq,Ws,Wq</a:t>
            </a:r>
            <a:r>
              <a:rPr lang="en-US" altLang="zh-CN" sz="2000" dirty="0">
                <a:latin typeface="微软雅黑" pitchFamily="34" charset="-122"/>
                <a:ea typeface="微软雅黑" pitchFamily="34" charset="-122"/>
                <a:sym typeface="Wingdings" pitchFamily="2" charset="2"/>
              </a:rPr>
              <a:t>] = </a:t>
            </a:r>
            <a:r>
              <a:rPr lang="en-US" altLang="zh-CN" sz="2000" dirty="0" err="1">
                <a:latin typeface="微软雅黑" pitchFamily="34" charset="-122"/>
                <a:ea typeface="微软雅黑" pitchFamily="34" charset="-122"/>
                <a:sym typeface="Wingdings" pitchFamily="2" charset="2"/>
              </a:rPr>
              <a:t>QueuingSystem</a:t>
            </a:r>
            <a:r>
              <a:rPr lang="en-US" altLang="zh-CN" sz="2000" dirty="0">
                <a:latin typeface="微软雅黑" pitchFamily="34" charset="-122"/>
                <a:ea typeface="微软雅黑" pitchFamily="34" charset="-122"/>
                <a:sym typeface="Wingdings" pitchFamily="2" charset="2"/>
              </a:rPr>
              <a:t>(</a:t>
            </a:r>
            <a:r>
              <a:rPr lang="en-US" altLang="zh-CN" sz="2000" dirty="0" err="1">
                <a:latin typeface="微软雅黑" pitchFamily="34" charset="-122"/>
                <a:ea typeface="微软雅黑" pitchFamily="34" charset="-122"/>
                <a:sym typeface="Wingdings" pitchFamily="2" charset="2"/>
              </a:rPr>
              <a:t>lambda,mu</a:t>
            </a:r>
            <a:r>
              <a:rPr lang="en-US" altLang="zh-CN" sz="2000" dirty="0">
                <a:latin typeface="微软雅黑" pitchFamily="34" charset="-122"/>
                <a:ea typeface="微软雅黑" pitchFamily="34" charset="-122"/>
                <a:sym typeface="Wingdings" pitchFamily="2" charset="2"/>
              </a:rPr>
              <a:t>,[1,inf,inf]); </a:t>
            </a:r>
            <a:endParaRPr lang="zh-CN" altLang="en-US" sz="2000" dirty="0">
              <a:latin typeface="微软雅黑" pitchFamily="34" charset="-122"/>
              <a:ea typeface="微软雅黑" pitchFamily="34" charset="-122"/>
              <a:sym typeface="Wingdings" pitchFamily="2" charset="2"/>
            </a:endParaRPr>
          </a:p>
        </p:txBody>
      </p:sp>
    </p:spTree>
    <p:extLst>
      <p:ext uri="{BB962C8B-B14F-4D97-AF65-F5344CB8AC3E}">
        <p14:creationId xmlns:p14="http://schemas.microsoft.com/office/powerpoint/2010/main" val="1245854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CCB932D-44B5-4C74-961F-BEB394A57C84}"/>
              </a:ext>
            </a:extLst>
          </p:cNvPr>
          <p:cNvSpPr>
            <a:spLocks noGrp="1"/>
          </p:cNvSpPr>
          <p:nvPr>
            <p:ph type="dt" sz="half" idx="2"/>
          </p:nvPr>
        </p:nvSpPr>
        <p:spPr/>
        <p:txBody>
          <a:bodyPr/>
          <a:lstStyle/>
          <a:p>
            <a:pPr>
              <a:defRPr/>
            </a:pPr>
            <a:fld id="{2D1988A3-E973-4986-96F1-800453E813A6}" type="datetime1">
              <a:rPr lang="zh-CN" altLang="en-US" smtClean="0"/>
              <a:t>2022/11/23</a:t>
            </a:fld>
            <a:endParaRPr lang="zh-CN" altLang="en-US"/>
          </a:p>
        </p:txBody>
      </p:sp>
      <p:sp>
        <p:nvSpPr>
          <p:cNvPr id="5" name="页脚占位符 4">
            <a:extLst>
              <a:ext uri="{FF2B5EF4-FFF2-40B4-BE49-F238E27FC236}">
                <a16:creationId xmlns:a16="http://schemas.microsoft.com/office/drawing/2014/main" id="{CFA128AA-BEA3-4094-BC8D-92EF107E7AE0}"/>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
        <p:nvSpPr>
          <p:cNvPr id="6" name="Rectangle 5">
            <a:extLst>
              <a:ext uri="{FF2B5EF4-FFF2-40B4-BE49-F238E27FC236}">
                <a16:creationId xmlns:a16="http://schemas.microsoft.com/office/drawing/2014/main" id="{5FA1139C-63BA-4561-A5D7-08A4C0E839FF}"/>
              </a:ext>
            </a:extLst>
          </p:cNvPr>
          <p:cNvSpPr>
            <a:spLocks noChangeArrowheads="1"/>
          </p:cNvSpPr>
          <p:nvPr/>
        </p:nvSpPr>
        <p:spPr bwMode="auto">
          <a:xfrm>
            <a:off x="395290" y="404664"/>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五、模型求解代码</a:t>
            </a:r>
          </a:p>
        </p:txBody>
      </p:sp>
      <p:sp>
        <p:nvSpPr>
          <p:cNvPr id="7" name="Rectangle 12">
            <a:extLst>
              <a:ext uri="{FF2B5EF4-FFF2-40B4-BE49-F238E27FC236}">
                <a16:creationId xmlns:a16="http://schemas.microsoft.com/office/drawing/2014/main" id="{5233EB27-29AA-462E-AFA0-9E18AD375629}"/>
              </a:ext>
            </a:extLst>
          </p:cNvPr>
          <p:cNvSpPr>
            <a:spLocks noChangeArrowheads="1"/>
          </p:cNvSpPr>
          <p:nvPr/>
        </p:nvSpPr>
        <p:spPr bwMode="auto">
          <a:xfrm>
            <a:off x="467544" y="980728"/>
            <a:ext cx="74788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en-US" altLang="zh-CN" sz="2400" dirty="0">
                <a:solidFill>
                  <a:srgbClr val="FF0000"/>
                </a:solidFill>
                <a:latin typeface="微软雅黑" pitchFamily="34" charset="-122"/>
                <a:ea typeface="微软雅黑" pitchFamily="34" charset="-122"/>
              </a:rPr>
              <a:t>2.  </a:t>
            </a:r>
            <a:r>
              <a:rPr lang="zh-CN" altLang="en-US" sz="2400" dirty="0">
                <a:solidFill>
                  <a:srgbClr val="FF0000"/>
                </a:solidFill>
                <a:latin typeface="微软雅黑" pitchFamily="34" charset="-122"/>
                <a:ea typeface="微软雅黑" pitchFamily="34" charset="-122"/>
              </a:rPr>
              <a:t>倡议支付系统</a:t>
            </a:r>
          </a:p>
        </p:txBody>
      </p:sp>
      <p:sp>
        <p:nvSpPr>
          <p:cNvPr id="8" name="Rectangle 56">
            <a:extLst>
              <a:ext uri="{FF2B5EF4-FFF2-40B4-BE49-F238E27FC236}">
                <a16:creationId xmlns:a16="http://schemas.microsoft.com/office/drawing/2014/main" id="{5417E9D7-67D7-47F9-9990-6025B68EC7FF}"/>
              </a:ext>
            </a:extLst>
          </p:cNvPr>
          <p:cNvSpPr>
            <a:spLocks noChangeArrowheads="1"/>
          </p:cNvSpPr>
          <p:nvPr/>
        </p:nvSpPr>
        <p:spPr bwMode="auto">
          <a:xfrm>
            <a:off x="899592" y="1484784"/>
            <a:ext cx="7992888" cy="4316118"/>
          </a:xfrm>
          <a:prstGeom prst="rect">
            <a:avLst/>
          </a:prstGeom>
          <a:noFill/>
          <a:ln>
            <a:noFill/>
          </a:ln>
        </p:spPr>
        <p:txBody>
          <a:bodyPr wrap="square">
            <a:spAutoFit/>
          </a:bodyPr>
          <a:lstStyle/>
          <a:p>
            <a:pPr>
              <a:lnSpc>
                <a:spcPct val="140000"/>
              </a:lnSpc>
              <a:buClr>
                <a:srgbClr val="0000FF"/>
              </a:buClr>
            </a:pPr>
            <a:r>
              <a:rPr lang="en-US" altLang="zh-CN" sz="1800" dirty="0">
                <a:solidFill>
                  <a:srgbClr val="0000FF"/>
                </a:solidFill>
                <a:latin typeface="微软雅黑" pitchFamily="34" charset="-122"/>
                <a:ea typeface="微软雅黑" pitchFamily="34" charset="-122"/>
                <a:sym typeface="Wingdings" pitchFamily="2" charset="2"/>
              </a:rPr>
              <a:t>% </a:t>
            </a:r>
            <a:r>
              <a:rPr lang="zh-CN" altLang="en-US" sz="1800" dirty="0">
                <a:solidFill>
                  <a:srgbClr val="0000FF"/>
                </a:solidFill>
                <a:latin typeface="微软雅黑" pitchFamily="34" charset="-122"/>
                <a:ea typeface="微软雅黑" pitchFamily="34" charset="-122"/>
                <a:sym typeface="Wingdings" pitchFamily="2" charset="2"/>
              </a:rPr>
              <a:t>收银台</a:t>
            </a:r>
            <a:r>
              <a:rPr lang="en-US" altLang="zh-CN" sz="1800" dirty="0">
                <a:solidFill>
                  <a:srgbClr val="0000FF"/>
                </a:solidFill>
                <a:latin typeface="微软雅黑" pitchFamily="34" charset="-122"/>
                <a:ea typeface="微软雅黑" pitchFamily="34" charset="-122"/>
                <a:sym typeface="Wingdings" pitchFamily="2" charset="2"/>
              </a:rPr>
              <a:t>1</a:t>
            </a:r>
            <a:r>
              <a:rPr lang="zh-CN" altLang="en-US" sz="1800" dirty="0">
                <a:solidFill>
                  <a:srgbClr val="0000FF"/>
                </a:solidFill>
                <a:latin typeface="微软雅黑" pitchFamily="34" charset="-122"/>
                <a:ea typeface="微软雅黑" pitchFamily="34" charset="-122"/>
                <a:sym typeface="Wingdings" pitchFamily="2" charset="2"/>
              </a:rPr>
              <a:t>：专用通道</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t1 = n0/30+1.5;</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lambda1 = 2*0.15;    % </a:t>
            </a:r>
            <a:r>
              <a:rPr lang="zh-CN" altLang="en-US" sz="1800" dirty="0">
                <a:latin typeface="微软雅黑" pitchFamily="34" charset="-122"/>
                <a:ea typeface="微软雅黑" pitchFamily="34" charset="-122"/>
                <a:sym typeface="Wingdings" pitchFamily="2" charset="2"/>
              </a:rPr>
              <a:t>平均到达率</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mu1 = 1/t1;              % </a:t>
            </a:r>
            <a:r>
              <a:rPr lang="zh-CN" altLang="en-US" sz="1800" dirty="0">
                <a:latin typeface="微软雅黑" pitchFamily="34" charset="-122"/>
                <a:ea typeface="微软雅黑" pitchFamily="34" charset="-122"/>
                <a:sym typeface="Wingdings" pitchFamily="2" charset="2"/>
              </a:rPr>
              <a:t>平均服务率</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[Ls1,Lq1,Ws1,Wq1] = </a:t>
            </a:r>
            <a:r>
              <a:rPr lang="en-US" altLang="zh-CN" sz="1800" dirty="0" err="1">
                <a:latin typeface="微软雅黑" pitchFamily="34" charset="-122"/>
                <a:ea typeface="微软雅黑" pitchFamily="34" charset="-122"/>
                <a:sym typeface="Wingdings" pitchFamily="2" charset="2"/>
              </a:rPr>
              <a:t>QueuingSystem</a:t>
            </a:r>
            <a:r>
              <a:rPr lang="en-US" altLang="zh-CN" sz="1800" dirty="0">
                <a:latin typeface="微软雅黑" pitchFamily="34" charset="-122"/>
                <a:ea typeface="微软雅黑" pitchFamily="34" charset="-122"/>
                <a:sym typeface="Wingdings" pitchFamily="2" charset="2"/>
              </a:rPr>
              <a:t>(lambda1,mu1,[1,inf,inf]);</a:t>
            </a:r>
            <a:endParaRPr lang="zh-CN" altLang="en-US" sz="1800" dirty="0">
              <a:latin typeface="微软雅黑" pitchFamily="34" charset="-122"/>
              <a:ea typeface="微软雅黑" pitchFamily="34" charset="-122"/>
              <a:sym typeface="Wingdings" pitchFamily="2" charset="2"/>
            </a:endParaRPr>
          </a:p>
          <a:p>
            <a:pPr>
              <a:lnSpc>
                <a:spcPct val="140000"/>
              </a:lnSpc>
              <a:buClr>
                <a:srgbClr val="0000FF"/>
              </a:buClr>
            </a:pPr>
            <a:endParaRPr lang="zh-CN" altLang="en-US" sz="1800" dirty="0">
              <a:latin typeface="微软雅黑" pitchFamily="34" charset="-122"/>
              <a:ea typeface="微软雅黑" pitchFamily="34" charset="-122"/>
              <a:sym typeface="Wingdings" pitchFamily="2" charset="2"/>
            </a:endParaRP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 </a:t>
            </a:r>
            <a:r>
              <a:rPr lang="zh-CN" altLang="en-US" sz="1800" dirty="0">
                <a:latin typeface="微软雅黑" pitchFamily="34" charset="-122"/>
                <a:ea typeface="微软雅黑" pitchFamily="34" charset="-122"/>
                <a:sym typeface="Wingdings" pitchFamily="2" charset="2"/>
              </a:rPr>
              <a:t>收银台</a:t>
            </a:r>
            <a:r>
              <a:rPr lang="en-US" altLang="zh-CN" sz="1800" dirty="0">
                <a:latin typeface="微软雅黑" pitchFamily="34" charset="-122"/>
                <a:ea typeface="微软雅黑" pitchFamily="34" charset="-122"/>
                <a:sym typeface="Wingdings" pitchFamily="2" charset="2"/>
              </a:rPr>
              <a:t>2</a:t>
            </a:r>
            <a:r>
              <a:rPr lang="zh-CN" altLang="en-US" sz="1800" dirty="0">
                <a:latin typeface="微软雅黑" pitchFamily="34" charset="-122"/>
                <a:ea typeface="微软雅黑" pitchFamily="34" charset="-122"/>
                <a:sym typeface="Wingdings" pitchFamily="2" charset="2"/>
              </a:rPr>
              <a:t>，</a:t>
            </a:r>
            <a:r>
              <a:rPr lang="en-US" altLang="zh-CN" sz="1800" dirty="0">
                <a:latin typeface="微软雅黑" pitchFamily="34" charset="-122"/>
                <a:ea typeface="微软雅黑" pitchFamily="34" charset="-122"/>
                <a:sym typeface="Wingdings" pitchFamily="2" charset="2"/>
              </a:rPr>
              <a:t>3</a:t>
            </a:r>
            <a:r>
              <a:rPr lang="zh-CN" altLang="en-US" sz="1800" dirty="0">
                <a:latin typeface="微软雅黑" pitchFamily="34" charset="-122"/>
                <a:ea typeface="微软雅黑" pitchFamily="34" charset="-122"/>
                <a:sym typeface="Wingdings" pitchFamily="2" charset="2"/>
              </a:rPr>
              <a:t>和</a:t>
            </a:r>
            <a:r>
              <a:rPr lang="en-US" altLang="zh-CN" sz="1800" dirty="0">
                <a:latin typeface="微软雅黑" pitchFamily="34" charset="-122"/>
                <a:ea typeface="微软雅黑" pitchFamily="34" charset="-122"/>
                <a:sym typeface="Wingdings" pitchFamily="2" charset="2"/>
              </a:rPr>
              <a:t>4</a:t>
            </a:r>
            <a:r>
              <a:rPr lang="zh-CN" altLang="en-US" sz="1800" dirty="0">
                <a:latin typeface="微软雅黑" pitchFamily="34" charset="-122"/>
                <a:ea typeface="微软雅黑" pitchFamily="34" charset="-122"/>
                <a:sym typeface="Wingdings" pitchFamily="2" charset="2"/>
              </a:rPr>
              <a:t>：快速支付通道</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t2 = n0/30+(0.05*0.75+0.8*0.3)/0.85;</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lambda2 = 2*0.85/3;   % </a:t>
            </a:r>
            <a:r>
              <a:rPr lang="zh-CN" altLang="en-US" sz="1800" dirty="0">
                <a:latin typeface="微软雅黑" pitchFamily="34" charset="-122"/>
                <a:ea typeface="微软雅黑" pitchFamily="34" charset="-122"/>
                <a:sym typeface="Wingdings" pitchFamily="2" charset="2"/>
              </a:rPr>
              <a:t>平均到达率</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mu2 = 1/t2;                 % </a:t>
            </a:r>
            <a:r>
              <a:rPr lang="zh-CN" altLang="en-US" sz="1800" dirty="0">
                <a:latin typeface="微软雅黑" pitchFamily="34" charset="-122"/>
                <a:ea typeface="微软雅黑" pitchFamily="34" charset="-122"/>
                <a:sym typeface="Wingdings" pitchFamily="2" charset="2"/>
              </a:rPr>
              <a:t>平均服务率</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[Ls2,Lq2,Ws2,Wq2] = </a:t>
            </a:r>
            <a:r>
              <a:rPr lang="en-US" altLang="zh-CN" sz="1800" dirty="0" err="1">
                <a:latin typeface="微软雅黑" pitchFamily="34" charset="-122"/>
                <a:ea typeface="微软雅黑" pitchFamily="34" charset="-122"/>
                <a:sym typeface="Wingdings" pitchFamily="2" charset="2"/>
              </a:rPr>
              <a:t>QueuingSystem</a:t>
            </a:r>
            <a:r>
              <a:rPr lang="en-US" altLang="zh-CN" sz="1800" dirty="0">
                <a:latin typeface="微软雅黑" pitchFamily="34" charset="-122"/>
                <a:ea typeface="微软雅黑" pitchFamily="34" charset="-122"/>
                <a:sym typeface="Wingdings" pitchFamily="2" charset="2"/>
              </a:rPr>
              <a:t>(lambda2,mu2,[1,inf,inf]);</a:t>
            </a:r>
            <a:endParaRPr lang="zh-CN" altLang="en-US" sz="1800" dirty="0">
              <a:latin typeface="微软雅黑" pitchFamily="34" charset="-122"/>
              <a:ea typeface="微软雅黑" pitchFamily="34" charset="-122"/>
              <a:sym typeface="Wingdings" pitchFamily="2" charset="2"/>
            </a:endParaRPr>
          </a:p>
        </p:txBody>
      </p:sp>
    </p:spTree>
    <p:extLst>
      <p:ext uri="{BB962C8B-B14F-4D97-AF65-F5344CB8AC3E}">
        <p14:creationId xmlns:p14="http://schemas.microsoft.com/office/powerpoint/2010/main" val="39336278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CCB932D-44B5-4C74-961F-BEB394A57C84}"/>
              </a:ext>
            </a:extLst>
          </p:cNvPr>
          <p:cNvSpPr>
            <a:spLocks noGrp="1"/>
          </p:cNvSpPr>
          <p:nvPr>
            <p:ph type="dt" sz="half" idx="2"/>
          </p:nvPr>
        </p:nvSpPr>
        <p:spPr/>
        <p:txBody>
          <a:bodyPr/>
          <a:lstStyle/>
          <a:p>
            <a:pPr>
              <a:defRPr/>
            </a:pPr>
            <a:fld id="{314CD72C-A239-4C95-BE7D-5D7F312CED76}" type="datetime1">
              <a:rPr lang="zh-CN" altLang="en-US" smtClean="0"/>
              <a:t>2022/11/23</a:t>
            </a:fld>
            <a:endParaRPr lang="zh-CN" altLang="en-US"/>
          </a:p>
        </p:txBody>
      </p:sp>
      <p:sp>
        <p:nvSpPr>
          <p:cNvPr id="5" name="页脚占位符 4">
            <a:extLst>
              <a:ext uri="{FF2B5EF4-FFF2-40B4-BE49-F238E27FC236}">
                <a16:creationId xmlns:a16="http://schemas.microsoft.com/office/drawing/2014/main" id="{CFA128AA-BEA3-4094-BC8D-92EF107E7AE0}"/>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
        <p:nvSpPr>
          <p:cNvPr id="6" name="Rectangle 5">
            <a:extLst>
              <a:ext uri="{FF2B5EF4-FFF2-40B4-BE49-F238E27FC236}">
                <a16:creationId xmlns:a16="http://schemas.microsoft.com/office/drawing/2014/main" id="{5FA1139C-63BA-4561-A5D7-08A4C0E839FF}"/>
              </a:ext>
            </a:extLst>
          </p:cNvPr>
          <p:cNvSpPr>
            <a:spLocks noChangeArrowheads="1"/>
          </p:cNvSpPr>
          <p:nvPr/>
        </p:nvSpPr>
        <p:spPr bwMode="auto">
          <a:xfrm>
            <a:off x="395290" y="404664"/>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五、模型求解代码</a:t>
            </a:r>
          </a:p>
        </p:txBody>
      </p:sp>
      <p:sp>
        <p:nvSpPr>
          <p:cNvPr id="7" name="Rectangle 12">
            <a:extLst>
              <a:ext uri="{FF2B5EF4-FFF2-40B4-BE49-F238E27FC236}">
                <a16:creationId xmlns:a16="http://schemas.microsoft.com/office/drawing/2014/main" id="{5233EB27-29AA-462E-AFA0-9E18AD375629}"/>
              </a:ext>
            </a:extLst>
          </p:cNvPr>
          <p:cNvSpPr>
            <a:spLocks noChangeArrowheads="1"/>
          </p:cNvSpPr>
          <p:nvPr/>
        </p:nvSpPr>
        <p:spPr bwMode="auto">
          <a:xfrm>
            <a:off x="467544" y="980728"/>
            <a:ext cx="74788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en-US" altLang="zh-CN" sz="2400" dirty="0">
                <a:solidFill>
                  <a:srgbClr val="FF0000"/>
                </a:solidFill>
                <a:latin typeface="微软雅黑" pitchFamily="34" charset="-122"/>
                <a:ea typeface="微软雅黑" pitchFamily="34" charset="-122"/>
              </a:rPr>
              <a:t>3.  </a:t>
            </a:r>
            <a:r>
              <a:rPr lang="zh-CN" altLang="en-US" sz="2400" dirty="0">
                <a:solidFill>
                  <a:srgbClr val="FF0000"/>
                </a:solidFill>
                <a:latin typeface="微软雅黑" pitchFamily="34" charset="-122"/>
                <a:ea typeface="微软雅黑" pitchFamily="34" charset="-122"/>
              </a:rPr>
              <a:t>两种支付系统的对比</a:t>
            </a:r>
          </a:p>
        </p:txBody>
      </p:sp>
      <p:sp>
        <p:nvSpPr>
          <p:cNvPr id="8" name="Rectangle 56">
            <a:extLst>
              <a:ext uri="{FF2B5EF4-FFF2-40B4-BE49-F238E27FC236}">
                <a16:creationId xmlns:a16="http://schemas.microsoft.com/office/drawing/2014/main" id="{5417E9D7-67D7-47F9-9990-6025B68EC7FF}"/>
              </a:ext>
            </a:extLst>
          </p:cNvPr>
          <p:cNvSpPr>
            <a:spLocks noChangeArrowheads="1"/>
          </p:cNvSpPr>
          <p:nvPr/>
        </p:nvSpPr>
        <p:spPr bwMode="auto">
          <a:xfrm>
            <a:off x="899592" y="1458280"/>
            <a:ext cx="7992888" cy="5091715"/>
          </a:xfrm>
          <a:prstGeom prst="rect">
            <a:avLst/>
          </a:prstGeom>
          <a:noFill/>
          <a:ln>
            <a:noFill/>
          </a:ln>
        </p:spPr>
        <p:txBody>
          <a:bodyPr wrap="square">
            <a:spAutoFit/>
          </a:bodyPr>
          <a:lstStyle/>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result = [Ls,Lq,Ws,Wq;Ls1,Lq1,Ws1,Wq1;Ls2,Lq2,Ws2,Wq2]';</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a:t>
            </a:r>
            <a:r>
              <a:rPr lang="en-US" altLang="zh-CN" sz="1800" dirty="0" err="1">
                <a:latin typeface="微软雅黑" pitchFamily="34" charset="-122"/>
                <a:ea typeface="微软雅黑" pitchFamily="34" charset="-122"/>
                <a:sym typeface="Wingdings" pitchFamily="2" charset="2"/>
              </a:rPr>
              <a:t>VarNames</a:t>
            </a:r>
            <a:r>
              <a:rPr lang="en-US" altLang="zh-CN" sz="1800" dirty="0">
                <a:latin typeface="微软雅黑" pitchFamily="34" charset="-122"/>
                <a:ea typeface="微软雅黑" pitchFamily="34" charset="-122"/>
                <a:sym typeface="Wingdings" pitchFamily="2" charset="2"/>
              </a:rPr>
              <a:t> = {'</a:t>
            </a:r>
            <a:r>
              <a:rPr lang="zh-CN" altLang="en-US" sz="1800" dirty="0">
                <a:latin typeface="微软雅黑" pitchFamily="34" charset="-122"/>
                <a:ea typeface="微软雅黑" pitchFamily="34" charset="-122"/>
                <a:sym typeface="Wingdings" pitchFamily="2" charset="2"/>
              </a:rPr>
              <a:t>现有支付系统</a:t>
            </a:r>
            <a:r>
              <a:rPr lang="en-US" altLang="zh-CN" sz="1800" dirty="0">
                <a:latin typeface="微软雅黑" pitchFamily="34" charset="-122"/>
                <a:ea typeface="微软雅黑" pitchFamily="34" charset="-122"/>
                <a:sym typeface="Wingdings" pitchFamily="2" charset="2"/>
              </a:rPr>
              <a:t>','</a:t>
            </a:r>
            <a:r>
              <a:rPr lang="zh-CN" altLang="en-US" sz="1800" dirty="0">
                <a:latin typeface="微软雅黑" pitchFamily="34" charset="-122"/>
                <a:ea typeface="微软雅黑" pitchFamily="34" charset="-122"/>
                <a:sym typeface="Wingdings" pitchFamily="2" charset="2"/>
              </a:rPr>
              <a:t>专用通道</a:t>
            </a:r>
            <a:r>
              <a:rPr lang="en-US" altLang="zh-CN" sz="1800" dirty="0">
                <a:latin typeface="微软雅黑" pitchFamily="34" charset="-122"/>
                <a:ea typeface="微软雅黑" pitchFamily="34" charset="-122"/>
                <a:sym typeface="Wingdings" pitchFamily="2" charset="2"/>
              </a:rPr>
              <a:t>','</a:t>
            </a:r>
            <a:r>
              <a:rPr lang="zh-CN" altLang="en-US" sz="1800" dirty="0">
                <a:latin typeface="微软雅黑" pitchFamily="34" charset="-122"/>
                <a:ea typeface="微软雅黑" pitchFamily="34" charset="-122"/>
                <a:sym typeface="Wingdings" pitchFamily="2" charset="2"/>
              </a:rPr>
              <a:t>快速支付通道</a:t>
            </a:r>
            <a:r>
              <a:rPr lang="en-US" altLang="zh-CN" sz="1800" dirty="0">
                <a:latin typeface="微软雅黑" pitchFamily="34" charset="-122"/>
                <a:ea typeface="微软雅黑" pitchFamily="34" charset="-122"/>
                <a:sym typeface="Wingdings" pitchFamily="2" charset="2"/>
              </a:rPr>
              <a:t>'};</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a:t>
            </a:r>
            <a:r>
              <a:rPr lang="en-US" altLang="zh-CN" sz="1800" dirty="0" err="1">
                <a:latin typeface="微软雅黑" pitchFamily="34" charset="-122"/>
                <a:ea typeface="微软雅黑" pitchFamily="34" charset="-122"/>
                <a:sym typeface="Wingdings" pitchFamily="2" charset="2"/>
              </a:rPr>
              <a:t>RowNames</a:t>
            </a:r>
            <a:r>
              <a:rPr lang="en-US" altLang="zh-CN" sz="1800" dirty="0">
                <a:latin typeface="微软雅黑" pitchFamily="34" charset="-122"/>
                <a:ea typeface="微软雅黑" pitchFamily="34" charset="-122"/>
                <a:sym typeface="Wingdings" pitchFamily="2" charset="2"/>
              </a:rPr>
              <a:t> = {'</a:t>
            </a:r>
            <a:r>
              <a:rPr lang="zh-CN" altLang="en-US" sz="1800" dirty="0">
                <a:latin typeface="微软雅黑" pitchFamily="34" charset="-122"/>
                <a:ea typeface="微软雅黑" pitchFamily="34" charset="-122"/>
                <a:sym typeface="Wingdings" pitchFamily="2" charset="2"/>
              </a:rPr>
              <a:t>队长</a:t>
            </a:r>
            <a:r>
              <a:rPr lang="en-US" altLang="zh-CN" sz="1800" dirty="0">
                <a:latin typeface="微软雅黑" pitchFamily="34" charset="-122"/>
                <a:ea typeface="微软雅黑" pitchFamily="34" charset="-122"/>
                <a:sym typeface="Wingdings" pitchFamily="2" charset="2"/>
              </a:rPr>
              <a:t>','</a:t>
            </a:r>
            <a:r>
              <a:rPr lang="zh-CN" altLang="en-US" sz="1800" dirty="0">
                <a:latin typeface="微软雅黑" pitchFamily="34" charset="-122"/>
                <a:ea typeface="微软雅黑" pitchFamily="34" charset="-122"/>
                <a:sym typeface="Wingdings" pitchFamily="2" charset="2"/>
              </a:rPr>
              <a:t>等待队长</a:t>
            </a:r>
            <a:r>
              <a:rPr lang="en-US" altLang="zh-CN" sz="1800" dirty="0">
                <a:latin typeface="微软雅黑" pitchFamily="34" charset="-122"/>
                <a:ea typeface="微软雅黑" pitchFamily="34" charset="-122"/>
                <a:sym typeface="Wingdings" pitchFamily="2" charset="2"/>
              </a:rPr>
              <a:t>','</a:t>
            </a:r>
            <a:r>
              <a:rPr lang="zh-CN" altLang="en-US" sz="1800" dirty="0">
                <a:latin typeface="微软雅黑" pitchFamily="34" charset="-122"/>
                <a:ea typeface="微软雅黑" pitchFamily="34" charset="-122"/>
                <a:sym typeface="Wingdings" pitchFamily="2" charset="2"/>
              </a:rPr>
              <a:t>逗留时间</a:t>
            </a:r>
            <a:r>
              <a:rPr lang="en-US" altLang="zh-CN" sz="1800" dirty="0">
                <a:latin typeface="微软雅黑" pitchFamily="34" charset="-122"/>
                <a:ea typeface="微软雅黑" pitchFamily="34" charset="-122"/>
                <a:sym typeface="Wingdings" pitchFamily="2" charset="2"/>
              </a:rPr>
              <a:t>','</a:t>
            </a:r>
            <a:r>
              <a:rPr lang="zh-CN" altLang="en-US" sz="1800" dirty="0">
                <a:latin typeface="微软雅黑" pitchFamily="34" charset="-122"/>
                <a:ea typeface="微软雅黑" pitchFamily="34" charset="-122"/>
                <a:sym typeface="Wingdings" pitchFamily="2" charset="2"/>
              </a:rPr>
              <a:t>等待时间</a:t>
            </a:r>
            <a:r>
              <a:rPr lang="en-US" altLang="zh-CN" sz="1800" dirty="0">
                <a:latin typeface="微软雅黑" pitchFamily="34" charset="-122"/>
                <a:ea typeface="微软雅黑" pitchFamily="34" charset="-122"/>
                <a:sym typeface="Wingdings" pitchFamily="2" charset="2"/>
              </a:rPr>
              <a:t>'};</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result = array2table(result,'</a:t>
            </a:r>
            <a:r>
              <a:rPr lang="en-US" altLang="zh-CN" sz="1800" dirty="0" err="1">
                <a:latin typeface="微软雅黑" pitchFamily="34" charset="-122"/>
                <a:ea typeface="微软雅黑" pitchFamily="34" charset="-122"/>
                <a:sym typeface="Wingdings" pitchFamily="2" charset="2"/>
              </a:rPr>
              <a:t>VariableNames</a:t>
            </a:r>
            <a:r>
              <a:rPr lang="en-US" altLang="zh-CN" sz="1800" dirty="0">
                <a:latin typeface="微软雅黑" pitchFamily="34" charset="-122"/>
                <a:ea typeface="微软雅黑" pitchFamily="34" charset="-122"/>
                <a:sym typeface="Wingdings" pitchFamily="2" charset="2"/>
              </a:rPr>
              <a:t>',</a:t>
            </a:r>
            <a:r>
              <a:rPr lang="en-US" altLang="zh-CN" sz="1800" dirty="0" err="1">
                <a:latin typeface="微软雅黑" pitchFamily="34" charset="-122"/>
                <a:ea typeface="微软雅黑" pitchFamily="34" charset="-122"/>
                <a:sym typeface="Wingdings" pitchFamily="2" charset="2"/>
              </a:rPr>
              <a:t>VarNames</a:t>
            </a:r>
            <a:r>
              <a:rPr lang="en-US" altLang="zh-CN" sz="1800" dirty="0">
                <a:latin typeface="微软雅黑" pitchFamily="34" charset="-122"/>
                <a:ea typeface="微软雅黑" pitchFamily="34" charset="-122"/>
                <a:sym typeface="Wingdings" pitchFamily="2" charset="2"/>
              </a:rPr>
              <a:t>,...</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    '</a:t>
            </a:r>
            <a:r>
              <a:rPr lang="en-US" altLang="zh-CN" sz="1800" dirty="0" err="1">
                <a:latin typeface="微软雅黑" pitchFamily="34" charset="-122"/>
                <a:ea typeface="微软雅黑" pitchFamily="34" charset="-122"/>
                <a:sym typeface="Wingdings" pitchFamily="2" charset="2"/>
              </a:rPr>
              <a:t>RowNames</a:t>
            </a:r>
            <a:r>
              <a:rPr lang="en-US" altLang="zh-CN" sz="1800" dirty="0">
                <a:latin typeface="微软雅黑" pitchFamily="34" charset="-122"/>
                <a:ea typeface="微软雅黑" pitchFamily="34" charset="-122"/>
                <a:sym typeface="Wingdings" pitchFamily="2" charset="2"/>
              </a:rPr>
              <a:t>',</a:t>
            </a:r>
            <a:r>
              <a:rPr lang="en-US" altLang="zh-CN" sz="1800" dirty="0" err="1">
                <a:latin typeface="微软雅黑" pitchFamily="34" charset="-122"/>
                <a:ea typeface="微软雅黑" pitchFamily="34" charset="-122"/>
                <a:sym typeface="Wingdings" pitchFamily="2" charset="2"/>
              </a:rPr>
              <a:t>RowNames</a:t>
            </a:r>
            <a:r>
              <a:rPr lang="en-US" altLang="zh-CN" sz="1800" dirty="0">
                <a:latin typeface="微软雅黑" pitchFamily="34" charset="-122"/>
                <a:ea typeface="微软雅黑" pitchFamily="34" charset="-122"/>
                <a:sym typeface="Wingdings" pitchFamily="2" charset="2"/>
              </a:rPr>
              <a:t>)</a:t>
            </a:r>
          </a:p>
          <a:p>
            <a:pPr>
              <a:lnSpc>
                <a:spcPct val="140000"/>
              </a:lnSpc>
              <a:buClr>
                <a:srgbClr val="0000FF"/>
              </a:buClr>
            </a:pPr>
            <a:endParaRPr lang="en-US" altLang="zh-CN" sz="1800" dirty="0">
              <a:latin typeface="微软雅黑" pitchFamily="34" charset="-122"/>
              <a:ea typeface="微软雅黑" pitchFamily="34" charset="-122"/>
              <a:sym typeface="Wingdings" pitchFamily="2" charset="2"/>
            </a:endParaRP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result =</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               </a:t>
            </a:r>
            <a:r>
              <a:rPr lang="zh-CN" altLang="en-US" sz="1800" dirty="0">
                <a:latin typeface="微软雅黑" pitchFamily="34" charset="-122"/>
                <a:ea typeface="微软雅黑" pitchFamily="34" charset="-122"/>
                <a:sym typeface="Wingdings" pitchFamily="2" charset="2"/>
              </a:rPr>
              <a:t>现有支付系统    专用通道    快速支付通道</a:t>
            </a:r>
          </a:p>
          <a:p>
            <a:pPr>
              <a:lnSpc>
                <a:spcPct val="140000"/>
              </a:lnSpc>
              <a:buClr>
                <a:srgbClr val="0000FF"/>
              </a:buClr>
            </a:pPr>
            <a:r>
              <a:rPr lang="zh-CN" altLang="en-US" sz="1800" dirty="0">
                <a:latin typeface="微软雅黑" pitchFamily="34" charset="-122"/>
                <a:ea typeface="微软雅黑" pitchFamily="34" charset="-122"/>
                <a:sym typeface="Wingdings" pitchFamily="2" charset="2"/>
              </a:rPr>
              <a:t>               </a:t>
            </a:r>
            <a:r>
              <a:rPr lang="en-US" altLang="zh-CN" sz="1800" dirty="0">
                <a:latin typeface="微软雅黑" pitchFamily="34" charset="-122"/>
                <a:ea typeface="微软雅黑" pitchFamily="34" charset="-122"/>
                <a:sym typeface="Wingdings" pitchFamily="2" charset="2"/>
              </a:rPr>
              <a:t>__________    _______    __________</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    </a:t>
            </a:r>
            <a:r>
              <a:rPr lang="zh-CN" altLang="en-US" sz="1800" dirty="0">
                <a:latin typeface="微软雅黑" pitchFamily="34" charset="-122"/>
                <a:ea typeface="微软雅黑" pitchFamily="34" charset="-122"/>
                <a:sym typeface="Wingdings" pitchFamily="2" charset="2"/>
              </a:rPr>
              <a:t>队长             </a:t>
            </a:r>
            <a:r>
              <a:rPr lang="en-US" altLang="zh-CN" sz="1800" dirty="0">
                <a:latin typeface="微软雅黑" pitchFamily="34" charset="-122"/>
                <a:ea typeface="微软雅黑" pitchFamily="34" charset="-122"/>
                <a:sym typeface="Wingdings" pitchFamily="2" charset="2"/>
              </a:rPr>
              <a:t>3.4927       3.268       3.5729  </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    </a:t>
            </a:r>
            <a:r>
              <a:rPr lang="zh-CN" altLang="en-US" sz="1800" dirty="0">
                <a:latin typeface="微软雅黑" pitchFamily="34" charset="-122"/>
                <a:ea typeface="微软雅黑" pitchFamily="34" charset="-122"/>
                <a:sym typeface="Wingdings" pitchFamily="2" charset="2"/>
              </a:rPr>
              <a:t>等待队长      </a:t>
            </a:r>
            <a:r>
              <a:rPr lang="en-US" altLang="zh-CN" sz="1800" dirty="0">
                <a:latin typeface="微软雅黑" pitchFamily="34" charset="-122"/>
                <a:ea typeface="微软雅黑" pitchFamily="34" charset="-122"/>
                <a:sym typeface="Wingdings" pitchFamily="2" charset="2"/>
              </a:rPr>
              <a:t>2.7153      2.5023       2.7916  </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    </a:t>
            </a:r>
            <a:r>
              <a:rPr lang="zh-CN" altLang="en-US" sz="1800" dirty="0">
                <a:latin typeface="微软雅黑" pitchFamily="34" charset="-122"/>
                <a:ea typeface="微软雅黑" pitchFamily="34" charset="-122"/>
                <a:sym typeface="Wingdings" pitchFamily="2" charset="2"/>
              </a:rPr>
              <a:t>逗留时间      </a:t>
            </a:r>
            <a:r>
              <a:rPr lang="en-US" altLang="zh-CN" sz="1800" dirty="0">
                <a:latin typeface="微软雅黑" pitchFamily="34" charset="-122"/>
                <a:ea typeface="微软雅黑" pitchFamily="34" charset="-122"/>
                <a:sym typeface="Wingdings" pitchFamily="2" charset="2"/>
              </a:rPr>
              <a:t>6.9854      10.893       6.3052  </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    </a:t>
            </a:r>
            <a:r>
              <a:rPr lang="zh-CN" altLang="en-US" sz="1800" dirty="0">
                <a:latin typeface="微软雅黑" pitchFamily="34" charset="-122"/>
                <a:ea typeface="微软雅黑" pitchFamily="34" charset="-122"/>
                <a:sym typeface="Wingdings" pitchFamily="2" charset="2"/>
              </a:rPr>
              <a:t>等待时间      </a:t>
            </a:r>
            <a:r>
              <a:rPr lang="en-US" altLang="zh-CN" sz="1800" dirty="0">
                <a:latin typeface="微软雅黑" pitchFamily="34" charset="-122"/>
                <a:ea typeface="微软雅黑" pitchFamily="34" charset="-122"/>
                <a:sym typeface="Wingdings" pitchFamily="2" charset="2"/>
              </a:rPr>
              <a:t>5.4306      8.3411       4.9264 </a:t>
            </a:r>
            <a:endParaRPr lang="zh-CN" altLang="en-US" sz="1800" dirty="0">
              <a:latin typeface="微软雅黑" pitchFamily="34" charset="-122"/>
              <a:ea typeface="微软雅黑" pitchFamily="34" charset="-122"/>
              <a:sym typeface="Wingdings" pitchFamily="2" charset="2"/>
            </a:endParaRPr>
          </a:p>
        </p:txBody>
      </p:sp>
    </p:spTree>
    <p:extLst>
      <p:ext uri="{BB962C8B-B14F-4D97-AF65-F5344CB8AC3E}">
        <p14:creationId xmlns:p14="http://schemas.microsoft.com/office/powerpoint/2010/main" val="37648305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内容占位符 6"/>
          <p:cNvSpPr>
            <a:spLocks noGrp="1"/>
          </p:cNvSpPr>
          <p:nvPr>
            <p:ph idx="1"/>
          </p:nvPr>
        </p:nvSpPr>
        <p:spPr>
          <a:xfrm>
            <a:off x="457200" y="2628901"/>
            <a:ext cx="8229600" cy="728663"/>
          </a:xfrm>
        </p:spPr>
        <p:txBody>
          <a:bodyPr/>
          <a:lstStyle/>
          <a:p>
            <a:pPr>
              <a:buFont typeface="Arial" charset="0"/>
              <a:buNone/>
            </a:pPr>
            <a:r>
              <a:rPr lang="en-US" altLang="zh-CN" sz="5000" i="1">
                <a:latin typeface="Times New Roman" pitchFamily="18" charset="0"/>
                <a:ea typeface="Arial Unicode MS" pitchFamily="34" charset="-122"/>
                <a:cs typeface="Times New Roman" pitchFamily="18" charset="0"/>
              </a:rPr>
              <a:t>         Thank You</a:t>
            </a:r>
            <a:endParaRPr lang="zh-CN" altLang="en-US" sz="5000" i="1">
              <a:latin typeface="Times New Roman" pitchFamily="18" charset="0"/>
              <a:ea typeface="Arial Unicode MS" pitchFamily="34" charset="-122"/>
              <a:cs typeface="Times New Roman" pitchFamily="18" charset="0"/>
            </a:endParaRPr>
          </a:p>
        </p:txBody>
      </p:sp>
      <p:sp>
        <p:nvSpPr>
          <p:cNvPr id="4" name="日期占位符 3">
            <a:extLst>
              <a:ext uri="{FF2B5EF4-FFF2-40B4-BE49-F238E27FC236}">
                <a16:creationId xmlns:a16="http://schemas.microsoft.com/office/drawing/2014/main" id="{1A76E53B-2F46-49A0-9938-7D3815A6468D}"/>
              </a:ext>
            </a:extLst>
          </p:cNvPr>
          <p:cNvSpPr>
            <a:spLocks noGrp="1"/>
          </p:cNvSpPr>
          <p:nvPr>
            <p:ph type="dt" sz="half" idx="2"/>
          </p:nvPr>
        </p:nvSpPr>
        <p:spPr/>
        <p:txBody>
          <a:bodyPr/>
          <a:lstStyle/>
          <a:p>
            <a:pPr>
              <a:defRPr/>
            </a:pPr>
            <a:fld id="{B89D8E06-13F8-4098-B92F-CDD2E49C1529}" type="datetime1">
              <a:rPr lang="zh-CN" altLang="en-US" smtClean="0"/>
              <a:t>2022/11/23</a:t>
            </a:fld>
            <a:endParaRPr lang="zh-CN" altLang="en-US"/>
          </a:p>
        </p:txBody>
      </p:sp>
      <p:sp>
        <p:nvSpPr>
          <p:cNvPr id="2" name="页脚占位符 1">
            <a:extLst>
              <a:ext uri="{FF2B5EF4-FFF2-40B4-BE49-F238E27FC236}">
                <a16:creationId xmlns:a16="http://schemas.microsoft.com/office/drawing/2014/main" id="{FC0879DD-5B6D-48B9-9715-930169F3201C}"/>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392685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263576" y="476672"/>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二、排队系统的运行指标</a:t>
            </a:r>
          </a:p>
        </p:txBody>
      </p:sp>
      <p:sp>
        <p:nvSpPr>
          <p:cNvPr id="7" name="Rectangle 3">
            <a:extLst>
              <a:ext uri="{FF2B5EF4-FFF2-40B4-BE49-F238E27FC236}">
                <a16:creationId xmlns:a16="http://schemas.microsoft.com/office/drawing/2014/main" id="{A5DE2031-F538-494D-BA71-7EDCA11E6353}"/>
              </a:ext>
            </a:extLst>
          </p:cNvPr>
          <p:cNvSpPr>
            <a:spLocks noChangeArrowheads="1"/>
          </p:cNvSpPr>
          <p:nvPr/>
        </p:nvSpPr>
        <p:spPr bwMode="auto">
          <a:xfrm>
            <a:off x="683568" y="1556792"/>
            <a:ext cx="7920879"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a:t>
            </a:r>
            <a:r>
              <a:rPr lang="zh-CN" altLang="en-US" sz="2400" dirty="0">
                <a:solidFill>
                  <a:srgbClr val="0000FF"/>
                </a:solidFill>
                <a:latin typeface="微软雅黑" pitchFamily="34" charset="-122"/>
                <a:ea typeface="微软雅黑" pitchFamily="34" charset="-122"/>
              </a:rPr>
              <a:t>队长</a:t>
            </a:r>
            <a:r>
              <a:rPr lang="zh-CN" altLang="en-US" sz="2400" dirty="0">
                <a:latin typeface="微软雅黑" pitchFamily="34" charset="-122"/>
                <a:ea typeface="微软雅黑" pitchFamily="34" charset="-122"/>
              </a:rPr>
              <a:t>：系统中的顾客数，其期望值记为</a:t>
            </a:r>
            <a:r>
              <a:rPr lang="en-US" altLang="zh-CN" sz="2400" i="1" dirty="0">
                <a:ea typeface="微软雅黑" pitchFamily="34" charset="-122"/>
                <a:cs typeface="Times New Roman" panose="02020603050405020304" pitchFamily="18" charset="0"/>
              </a:rPr>
              <a:t>L</a:t>
            </a:r>
            <a:r>
              <a:rPr lang="en-US" altLang="zh-CN" sz="2400" i="1" baseline="-25000" dirty="0">
                <a:ea typeface="微软雅黑" pitchFamily="34" charset="-122"/>
                <a:cs typeface="Times New Roman" panose="02020603050405020304" pitchFamily="18" charset="0"/>
              </a:rPr>
              <a:t>s</a:t>
            </a:r>
            <a:endParaRPr lang="zh-CN" altLang="en-US" sz="2400" i="1" baseline="-25000" dirty="0">
              <a:ea typeface="微软雅黑" pitchFamily="34" charset="-122"/>
              <a:cs typeface="Times New Roman" panose="02020603050405020304" pitchFamily="18" charset="0"/>
            </a:endParaRPr>
          </a:p>
        </p:txBody>
      </p:sp>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061A7948-642D-48DE-B324-55D206F22894}" type="datetime1">
              <a:rPr lang="zh-CN" altLang="en-US" smtClean="0"/>
              <a:t>2022/11/23</a:t>
            </a:fld>
            <a:endParaRPr lang="zh-CN" altLang="en-US"/>
          </a:p>
        </p:txBody>
      </p:sp>
      <p:sp>
        <p:nvSpPr>
          <p:cNvPr id="8" name="Rectangle 3">
            <a:extLst>
              <a:ext uri="{FF2B5EF4-FFF2-40B4-BE49-F238E27FC236}">
                <a16:creationId xmlns:a16="http://schemas.microsoft.com/office/drawing/2014/main" id="{7227A134-6D1C-4D21-89A5-8C247CEC7644}"/>
              </a:ext>
            </a:extLst>
          </p:cNvPr>
          <p:cNvSpPr>
            <a:spLocks noChangeArrowheads="1"/>
          </p:cNvSpPr>
          <p:nvPr/>
        </p:nvSpPr>
        <p:spPr bwMode="auto">
          <a:xfrm>
            <a:off x="683569" y="908720"/>
            <a:ext cx="8280920"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pPr>
            <a:r>
              <a:rPr lang="zh-CN" altLang="en-US" sz="2400" dirty="0">
                <a:latin typeface="微软雅黑" pitchFamily="34" charset="-122"/>
                <a:ea typeface="微软雅黑" pitchFamily="34" charset="-122"/>
              </a:rPr>
              <a:t>排队系统要研究的系统运行指标主要有：</a:t>
            </a:r>
          </a:p>
        </p:txBody>
      </p:sp>
      <p:sp>
        <p:nvSpPr>
          <p:cNvPr id="10" name="Rectangle 3">
            <a:extLst>
              <a:ext uri="{FF2B5EF4-FFF2-40B4-BE49-F238E27FC236}">
                <a16:creationId xmlns:a16="http://schemas.microsoft.com/office/drawing/2014/main" id="{E4DE3FA0-BD02-4D72-8BDB-536839B98872}"/>
              </a:ext>
            </a:extLst>
          </p:cNvPr>
          <p:cNvSpPr>
            <a:spLocks noChangeArrowheads="1"/>
          </p:cNvSpPr>
          <p:nvPr/>
        </p:nvSpPr>
        <p:spPr bwMode="auto">
          <a:xfrm>
            <a:off x="683568" y="2199871"/>
            <a:ext cx="8064896"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a:t>
            </a:r>
            <a:r>
              <a:rPr lang="zh-CN" altLang="en-US" sz="2400" dirty="0">
                <a:solidFill>
                  <a:srgbClr val="0000FF"/>
                </a:solidFill>
                <a:latin typeface="微软雅黑" pitchFamily="34" charset="-122"/>
                <a:ea typeface="微软雅黑" pitchFamily="34" charset="-122"/>
              </a:rPr>
              <a:t>等待队长</a:t>
            </a:r>
            <a:r>
              <a:rPr lang="zh-CN" altLang="en-US" sz="2400" dirty="0">
                <a:latin typeface="微软雅黑" pitchFamily="34" charset="-122"/>
                <a:ea typeface="微软雅黑" pitchFamily="34" charset="-122"/>
              </a:rPr>
              <a:t>：系统中等待服务的顾客数，其期望值记为</a:t>
            </a:r>
            <a:r>
              <a:rPr lang="en-US" altLang="zh-CN" sz="2400" i="1" dirty="0" err="1">
                <a:ea typeface="微软雅黑" pitchFamily="34" charset="-122"/>
                <a:cs typeface="Times New Roman" panose="02020603050405020304" pitchFamily="18" charset="0"/>
              </a:rPr>
              <a:t>L</a:t>
            </a:r>
            <a:r>
              <a:rPr lang="en-US" altLang="zh-CN" sz="2400" i="1" baseline="-25000" dirty="0" err="1">
                <a:ea typeface="微软雅黑" pitchFamily="34" charset="-122"/>
                <a:cs typeface="Times New Roman" panose="02020603050405020304" pitchFamily="18" charset="0"/>
              </a:rPr>
              <a:t>q</a:t>
            </a:r>
            <a:r>
              <a:rPr lang="zh-CN" altLang="en-US" sz="2400" dirty="0">
                <a:latin typeface="微软雅黑" pitchFamily="34" charset="-122"/>
                <a:ea typeface="微软雅黑" pitchFamily="34" charset="-122"/>
              </a:rPr>
              <a:t> 。若将正在接受服务的顾客数记为</a:t>
            </a:r>
            <a:r>
              <a:rPr lang="en-US" altLang="zh-CN" sz="2400" i="1" dirty="0">
                <a:ea typeface="微软雅黑" pitchFamily="34" charset="-122"/>
                <a:cs typeface="Times New Roman" panose="02020603050405020304" pitchFamily="18" charset="0"/>
              </a:rPr>
              <a:t>L</a:t>
            </a:r>
            <a:r>
              <a:rPr lang="en-US" altLang="zh-CN" sz="2400" i="1" baseline="-25000" dirty="0">
                <a:ea typeface="微软雅黑" pitchFamily="34" charset="-122"/>
                <a:cs typeface="Times New Roman" panose="02020603050405020304" pitchFamily="18" charset="0"/>
              </a:rPr>
              <a:t>n</a:t>
            </a:r>
            <a:r>
              <a:rPr lang="zh-CN" altLang="en-US" sz="2400" dirty="0">
                <a:latin typeface="微软雅黑" pitchFamily="34" charset="-122"/>
                <a:ea typeface="微软雅黑" pitchFamily="34" charset="-122"/>
              </a:rPr>
              <a:t>，则有</a:t>
            </a:r>
            <a:r>
              <a:rPr lang="en-US" altLang="zh-CN" sz="2400" i="1" dirty="0">
                <a:ea typeface="微软雅黑" pitchFamily="34" charset="-122"/>
                <a:cs typeface="Times New Roman" panose="02020603050405020304" pitchFamily="18" charset="0"/>
              </a:rPr>
              <a:t>L</a:t>
            </a:r>
            <a:r>
              <a:rPr lang="en-US" altLang="zh-CN" sz="2400" i="1" baseline="-25000" dirty="0">
                <a:ea typeface="微软雅黑" pitchFamily="34" charset="-122"/>
                <a:cs typeface="Times New Roman" panose="02020603050405020304" pitchFamily="18" charset="0"/>
              </a:rPr>
              <a:t>s</a:t>
            </a: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a:t>
            </a:r>
            <a:r>
              <a:rPr lang="en-US" altLang="zh-CN" sz="2400" i="1" dirty="0">
                <a:ea typeface="微软雅黑" pitchFamily="34" charset="-122"/>
                <a:cs typeface="Times New Roman" panose="02020603050405020304" pitchFamily="18" charset="0"/>
              </a:rPr>
              <a:t> </a:t>
            </a:r>
            <a:r>
              <a:rPr lang="en-US" altLang="zh-CN" sz="2400" i="1" dirty="0" err="1">
                <a:ea typeface="微软雅黑" pitchFamily="34" charset="-122"/>
                <a:cs typeface="Times New Roman" panose="02020603050405020304" pitchFamily="18" charset="0"/>
              </a:rPr>
              <a:t>L</a:t>
            </a:r>
            <a:r>
              <a:rPr lang="en-US" altLang="zh-CN" sz="2400" i="1" baseline="-25000" dirty="0" err="1">
                <a:ea typeface="微软雅黑" pitchFamily="34" charset="-122"/>
                <a:cs typeface="Times New Roman" panose="02020603050405020304" pitchFamily="18" charset="0"/>
              </a:rPr>
              <a:t>q</a:t>
            </a:r>
            <a:r>
              <a:rPr lang="en-US" altLang="zh-CN" sz="2400" i="1" dirty="0">
                <a:ea typeface="微软雅黑" pitchFamily="34" charset="-122"/>
                <a:cs typeface="Times New Roman" panose="02020603050405020304" pitchFamily="18" charset="0"/>
              </a:rPr>
              <a:t>+ L</a:t>
            </a:r>
            <a:r>
              <a:rPr lang="en-US" altLang="zh-CN" sz="2400" i="1" baseline="-25000" dirty="0">
                <a:ea typeface="微软雅黑" pitchFamily="34" charset="-122"/>
                <a:cs typeface="Times New Roman" panose="02020603050405020304" pitchFamily="18" charset="0"/>
              </a:rPr>
              <a:t>n</a:t>
            </a:r>
            <a:endParaRPr lang="zh-CN" altLang="en-US" sz="2400" i="1" baseline="-25000" dirty="0">
              <a:ea typeface="微软雅黑" pitchFamily="34" charset="-122"/>
              <a:cs typeface="Times New Roman" panose="02020603050405020304" pitchFamily="18" charset="0"/>
            </a:endParaRPr>
          </a:p>
        </p:txBody>
      </p:sp>
      <p:sp>
        <p:nvSpPr>
          <p:cNvPr id="11" name="Rectangle 3">
            <a:extLst>
              <a:ext uri="{FF2B5EF4-FFF2-40B4-BE49-F238E27FC236}">
                <a16:creationId xmlns:a16="http://schemas.microsoft.com/office/drawing/2014/main" id="{395F77A8-7824-4E09-85EF-6CD2ECB647D2}"/>
              </a:ext>
            </a:extLst>
          </p:cNvPr>
          <p:cNvSpPr>
            <a:spLocks noChangeArrowheads="1"/>
          </p:cNvSpPr>
          <p:nvPr/>
        </p:nvSpPr>
        <p:spPr bwMode="auto">
          <a:xfrm>
            <a:off x="683568" y="3446074"/>
            <a:ext cx="8280920" cy="58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a:t>
            </a:r>
            <a:r>
              <a:rPr lang="zh-CN" altLang="en-US" sz="2400" dirty="0">
                <a:solidFill>
                  <a:srgbClr val="0000FF"/>
                </a:solidFill>
                <a:latin typeface="微软雅黑" pitchFamily="34" charset="-122"/>
                <a:ea typeface="微软雅黑" pitchFamily="34" charset="-122"/>
              </a:rPr>
              <a:t>逗留时间</a:t>
            </a:r>
            <a:r>
              <a:rPr lang="zh-CN" altLang="en-US" sz="2400" dirty="0">
                <a:latin typeface="微软雅黑" pitchFamily="34" charset="-122"/>
                <a:ea typeface="微软雅黑" pitchFamily="34" charset="-122"/>
              </a:rPr>
              <a:t>：顾客在系统中的停留时间，其期望值记为 </a:t>
            </a:r>
            <a:r>
              <a:rPr lang="en-US" altLang="zh-CN" sz="2400" i="1" dirty="0">
                <a:ea typeface="微软雅黑" pitchFamily="34" charset="-122"/>
                <a:cs typeface="Times New Roman" panose="02020603050405020304" pitchFamily="18" charset="0"/>
              </a:rPr>
              <a:t>W</a:t>
            </a:r>
            <a:r>
              <a:rPr lang="en-US" altLang="zh-CN" sz="2400" i="1" baseline="-25000" dirty="0">
                <a:ea typeface="微软雅黑" pitchFamily="34" charset="-122"/>
                <a:cs typeface="Times New Roman" panose="02020603050405020304" pitchFamily="18" charset="0"/>
              </a:rPr>
              <a:t>s</a:t>
            </a:r>
            <a:r>
              <a:rPr lang="zh-CN" altLang="en-US" sz="2400" dirty="0">
                <a:latin typeface="微软雅黑" pitchFamily="34" charset="-122"/>
                <a:ea typeface="微软雅黑" pitchFamily="34" charset="-122"/>
              </a:rPr>
              <a:t> </a:t>
            </a:r>
            <a:endParaRPr lang="zh-CN" altLang="en-US" sz="2400" i="1" baseline="-25000" dirty="0">
              <a:ea typeface="微软雅黑" pitchFamily="34" charset="-122"/>
              <a:cs typeface="Times New Roman" panose="02020603050405020304" pitchFamily="18" charset="0"/>
            </a:endParaRPr>
          </a:p>
        </p:txBody>
      </p:sp>
      <p:sp>
        <p:nvSpPr>
          <p:cNvPr id="12" name="Rectangle 3">
            <a:extLst>
              <a:ext uri="{FF2B5EF4-FFF2-40B4-BE49-F238E27FC236}">
                <a16:creationId xmlns:a16="http://schemas.microsoft.com/office/drawing/2014/main" id="{89B216F6-1551-4D98-869C-4F2D5563A4BA}"/>
              </a:ext>
            </a:extLst>
          </p:cNvPr>
          <p:cNvSpPr>
            <a:spLocks noChangeArrowheads="1"/>
          </p:cNvSpPr>
          <p:nvPr/>
        </p:nvSpPr>
        <p:spPr bwMode="auto">
          <a:xfrm>
            <a:off x="683568" y="4149080"/>
            <a:ext cx="8280920"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4</a:t>
            </a:r>
            <a:r>
              <a:rPr lang="zh-CN" altLang="en-US" sz="2400" dirty="0">
                <a:latin typeface="微软雅黑" pitchFamily="34" charset="-122"/>
                <a:ea typeface="微软雅黑" pitchFamily="34" charset="-122"/>
              </a:rPr>
              <a:t>）</a:t>
            </a:r>
            <a:r>
              <a:rPr lang="zh-CN" altLang="en-US" sz="2400" dirty="0">
                <a:solidFill>
                  <a:srgbClr val="0000FF"/>
                </a:solidFill>
                <a:latin typeface="微软雅黑" pitchFamily="34" charset="-122"/>
                <a:ea typeface="微软雅黑" pitchFamily="34" charset="-122"/>
              </a:rPr>
              <a:t>等待时间</a:t>
            </a:r>
            <a:r>
              <a:rPr lang="zh-CN" altLang="en-US" sz="2400" dirty="0">
                <a:latin typeface="微软雅黑" pitchFamily="34" charset="-122"/>
                <a:ea typeface="微软雅黑" pitchFamily="34" charset="-122"/>
              </a:rPr>
              <a:t>：顾客在系统中排队等待的时间，其期望值记为</a:t>
            </a:r>
            <a:r>
              <a:rPr lang="en-US" altLang="zh-CN" sz="2400" i="1" dirty="0" err="1">
                <a:ea typeface="微软雅黑" pitchFamily="34" charset="-122"/>
                <a:cs typeface="Times New Roman" panose="02020603050405020304" pitchFamily="18" charset="0"/>
              </a:rPr>
              <a:t>W</a:t>
            </a:r>
            <a:r>
              <a:rPr lang="en-US" altLang="zh-CN" sz="2400" i="1" baseline="-25000" dirty="0" err="1">
                <a:ea typeface="微软雅黑" pitchFamily="34" charset="-122"/>
                <a:cs typeface="Times New Roman" panose="02020603050405020304" pitchFamily="18" charset="0"/>
              </a:rPr>
              <a:t>q</a:t>
            </a:r>
            <a:r>
              <a:rPr lang="zh-CN" altLang="en-US" sz="2400" dirty="0">
                <a:latin typeface="微软雅黑" pitchFamily="34" charset="-122"/>
                <a:ea typeface="微软雅黑" pitchFamily="34" charset="-122"/>
              </a:rPr>
              <a:t> ，若用</a:t>
            </a:r>
            <a:r>
              <a:rPr lang="el-GR" altLang="zh-CN" sz="2400" dirty="0">
                <a:latin typeface="微软雅黑" pitchFamily="34" charset="-122"/>
                <a:ea typeface="微软雅黑" pitchFamily="34" charset="-122"/>
              </a:rPr>
              <a:t>τ</a:t>
            </a:r>
            <a:r>
              <a:rPr lang="zh-CN" altLang="en-US" sz="2400" dirty="0">
                <a:latin typeface="微软雅黑" pitchFamily="34" charset="-122"/>
                <a:ea typeface="微软雅黑" pitchFamily="34" charset="-122"/>
              </a:rPr>
              <a:t>表示顾客接受服务的时间，则有</a:t>
            </a:r>
            <a:r>
              <a:rPr lang="en-US" altLang="zh-CN" sz="2400" i="1" dirty="0">
                <a:ea typeface="微软雅黑" pitchFamily="34" charset="-122"/>
                <a:cs typeface="Times New Roman" panose="02020603050405020304" pitchFamily="18" charset="0"/>
              </a:rPr>
              <a:t>W</a:t>
            </a:r>
            <a:r>
              <a:rPr lang="en-US" altLang="zh-CN" sz="2400" i="1" baseline="-25000" dirty="0">
                <a:ea typeface="微软雅黑" pitchFamily="34" charset="-122"/>
                <a:cs typeface="Times New Roman" panose="02020603050405020304" pitchFamily="18" charset="0"/>
              </a:rPr>
              <a:t>s</a:t>
            </a: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a:t>
            </a:r>
            <a:r>
              <a:rPr lang="en-US" altLang="zh-CN" sz="2400" i="1" dirty="0">
                <a:ea typeface="微软雅黑" pitchFamily="34" charset="-122"/>
                <a:cs typeface="Times New Roman" panose="02020603050405020304" pitchFamily="18" charset="0"/>
              </a:rPr>
              <a:t> </a:t>
            </a:r>
            <a:r>
              <a:rPr lang="en-US" altLang="zh-CN" sz="2400" i="1" dirty="0" err="1">
                <a:ea typeface="微软雅黑" pitchFamily="34" charset="-122"/>
                <a:cs typeface="Times New Roman" panose="02020603050405020304" pitchFamily="18" charset="0"/>
              </a:rPr>
              <a:t>W</a:t>
            </a:r>
            <a:r>
              <a:rPr lang="en-US" altLang="zh-CN" sz="2400" i="1" baseline="-25000" dirty="0" err="1">
                <a:ea typeface="微软雅黑" pitchFamily="34" charset="-122"/>
                <a:cs typeface="Times New Roman" panose="02020603050405020304" pitchFamily="18" charset="0"/>
              </a:rPr>
              <a:t>q</a:t>
            </a:r>
            <a:r>
              <a:rPr lang="en-US" altLang="zh-CN" sz="2400" i="1" dirty="0">
                <a:ea typeface="微软雅黑" pitchFamily="34" charset="-122"/>
                <a:cs typeface="Times New Roman" panose="02020603050405020304" pitchFamily="18" charset="0"/>
              </a:rPr>
              <a:t>+ </a:t>
            </a:r>
            <a:r>
              <a:rPr lang="el-GR" altLang="zh-CN" sz="2400" i="1" dirty="0">
                <a:ea typeface="微软雅黑" pitchFamily="34" charset="-122"/>
                <a:cs typeface="Times New Roman" panose="02020603050405020304" pitchFamily="18" charset="0"/>
              </a:rPr>
              <a:t>τ</a:t>
            </a:r>
            <a:endParaRPr lang="zh-CN" altLang="en-US" sz="2400" i="1" baseline="-25000" dirty="0">
              <a:ea typeface="微软雅黑" pitchFamily="34" charset="-122"/>
              <a:cs typeface="Times New Roman" panose="02020603050405020304" pitchFamily="18" charset="0"/>
            </a:endParaRPr>
          </a:p>
        </p:txBody>
      </p:sp>
      <p:sp>
        <p:nvSpPr>
          <p:cNvPr id="13" name="Rectangle 3">
            <a:extLst>
              <a:ext uri="{FF2B5EF4-FFF2-40B4-BE49-F238E27FC236}">
                <a16:creationId xmlns:a16="http://schemas.microsoft.com/office/drawing/2014/main" id="{3223F7FE-A269-41EA-AF27-42A97D99A3EF}"/>
              </a:ext>
            </a:extLst>
          </p:cNvPr>
          <p:cNvSpPr>
            <a:spLocks noChangeArrowheads="1"/>
          </p:cNvSpPr>
          <p:nvPr/>
        </p:nvSpPr>
        <p:spPr bwMode="auto">
          <a:xfrm>
            <a:off x="683568" y="5440231"/>
            <a:ext cx="7920879"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5</a:t>
            </a:r>
            <a:r>
              <a:rPr lang="zh-CN" altLang="en-US" sz="2400" dirty="0">
                <a:latin typeface="微软雅黑" pitchFamily="34" charset="-122"/>
                <a:ea typeface="微软雅黑" pitchFamily="34" charset="-122"/>
              </a:rPr>
              <a:t>）</a:t>
            </a:r>
            <a:r>
              <a:rPr lang="zh-CN" altLang="en-US" sz="2400" dirty="0">
                <a:solidFill>
                  <a:srgbClr val="0000FF"/>
                </a:solidFill>
                <a:latin typeface="微软雅黑" pitchFamily="34" charset="-122"/>
                <a:ea typeface="微软雅黑" pitchFamily="34" charset="-122"/>
              </a:rPr>
              <a:t>忙期</a:t>
            </a:r>
            <a:r>
              <a:rPr lang="zh-CN" altLang="en-US" sz="2400" dirty="0">
                <a:latin typeface="微软雅黑" pitchFamily="34" charset="-122"/>
                <a:ea typeface="微软雅黑" pitchFamily="34" charset="-122"/>
              </a:rPr>
              <a:t>：服务机构连续工作的时间长度，记为 </a:t>
            </a:r>
            <a:r>
              <a:rPr lang="en-US" altLang="zh-CN" sz="2400" i="1" dirty="0">
                <a:ea typeface="微软雅黑" pitchFamily="34" charset="-122"/>
                <a:cs typeface="Times New Roman" panose="02020603050405020304" pitchFamily="18" charset="0"/>
              </a:rPr>
              <a:t>T</a:t>
            </a:r>
            <a:r>
              <a:rPr lang="en-US" altLang="zh-CN" sz="2400" i="1" baseline="-25000" dirty="0">
                <a:ea typeface="微软雅黑" pitchFamily="34" charset="-122"/>
                <a:cs typeface="Times New Roman" panose="02020603050405020304" pitchFamily="18" charset="0"/>
              </a:rPr>
              <a:t>b</a:t>
            </a:r>
            <a:endParaRPr lang="zh-CN" altLang="en-US" sz="2400" i="1" baseline="-25000" dirty="0">
              <a:ea typeface="微软雅黑" pitchFamily="34"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BD7727BE-2424-44B1-943D-848BF65A9D6E}"/>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295598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263576" y="476672"/>
            <a:ext cx="531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b="1" dirty="0">
                <a:latin typeface="微软雅黑" pitchFamily="34" charset="-122"/>
                <a:ea typeface="微软雅黑" pitchFamily="34" charset="-122"/>
              </a:rPr>
              <a:t>二、排队系统的运行指标</a:t>
            </a:r>
          </a:p>
        </p:txBody>
      </p:sp>
      <p:sp>
        <p:nvSpPr>
          <p:cNvPr id="7" name="Rectangle 3">
            <a:extLst>
              <a:ext uri="{FF2B5EF4-FFF2-40B4-BE49-F238E27FC236}">
                <a16:creationId xmlns:a16="http://schemas.microsoft.com/office/drawing/2014/main" id="{A5DE2031-F538-494D-BA71-7EDCA11E6353}"/>
              </a:ext>
            </a:extLst>
          </p:cNvPr>
          <p:cNvSpPr>
            <a:spLocks noChangeArrowheads="1"/>
          </p:cNvSpPr>
          <p:nvPr/>
        </p:nvSpPr>
        <p:spPr bwMode="auto">
          <a:xfrm>
            <a:off x="683568" y="1052736"/>
            <a:ext cx="7920879" cy="113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6</a:t>
            </a:r>
            <a:r>
              <a:rPr lang="zh-CN" altLang="en-US" sz="2400" dirty="0">
                <a:latin typeface="微软雅黑" pitchFamily="34" charset="-122"/>
                <a:ea typeface="微软雅黑" pitchFamily="34" charset="-122"/>
              </a:rPr>
              <a:t>）</a:t>
            </a:r>
            <a:r>
              <a:rPr lang="zh-CN" altLang="en-US" sz="2400" dirty="0">
                <a:solidFill>
                  <a:srgbClr val="0000FF"/>
                </a:solidFill>
                <a:latin typeface="微软雅黑" pitchFamily="34" charset="-122"/>
                <a:ea typeface="微软雅黑" pitchFamily="34" charset="-122"/>
              </a:rPr>
              <a:t>系统损失概率</a:t>
            </a:r>
            <a:r>
              <a:rPr lang="zh-CN" altLang="en-US" sz="2400" dirty="0">
                <a:latin typeface="微软雅黑" pitchFamily="34" charset="-122"/>
                <a:ea typeface="微软雅黑" pitchFamily="34" charset="-122"/>
              </a:rPr>
              <a:t>：由于系统容量限制，造成顾客被拒绝服务而使服务部门受到损失的概率，记为 </a:t>
            </a:r>
            <a:r>
              <a:rPr lang="en-US" altLang="zh-CN" sz="2400" i="1" dirty="0">
                <a:ea typeface="微软雅黑" pitchFamily="34" charset="-122"/>
                <a:cs typeface="Times New Roman" panose="02020603050405020304" pitchFamily="18" charset="0"/>
              </a:rPr>
              <a:t>P</a:t>
            </a:r>
            <a:r>
              <a:rPr lang="zh-CN" altLang="en-US" sz="2400" baseline="-25000" dirty="0">
                <a:ea typeface="微软雅黑" pitchFamily="34" charset="-122"/>
                <a:cs typeface="Times New Roman" panose="02020603050405020304" pitchFamily="18" charset="0"/>
              </a:rPr>
              <a:t>损</a:t>
            </a:r>
          </a:p>
        </p:txBody>
      </p:sp>
      <p:sp>
        <p:nvSpPr>
          <p:cNvPr id="4" name="日期占位符 3">
            <a:extLst>
              <a:ext uri="{FF2B5EF4-FFF2-40B4-BE49-F238E27FC236}">
                <a16:creationId xmlns:a16="http://schemas.microsoft.com/office/drawing/2014/main" id="{CF78F5E6-187D-455A-9B7A-47B493016824}"/>
              </a:ext>
            </a:extLst>
          </p:cNvPr>
          <p:cNvSpPr>
            <a:spLocks noGrp="1"/>
          </p:cNvSpPr>
          <p:nvPr>
            <p:ph type="dt" sz="half" idx="2"/>
          </p:nvPr>
        </p:nvSpPr>
        <p:spPr/>
        <p:txBody>
          <a:bodyPr/>
          <a:lstStyle/>
          <a:p>
            <a:pPr>
              <a:defRPr/>
            </a:pPr>
            <a:fld id="{A03BDC5E-BB68-4C6A-A488-CCCD9B156AB1}" type="datetime1">
              <a:rPr lang="zh-CN" altLang="en-US" smtClean="0"/>
              <a:t>2022/11/23</a:t>
            </a:fld>
            <a:endParaRPr lang="zh-CN" altLang="en-US"/>
          </a:p>
        </p:txBody>
      </p:sp>
      <p:sp>
        <p:nvSpPr>
          <p:cNvPr id="10" name="Rectangle 3">
            <a:extLst>
              <a:ext uri="{FF2B5EF4-FFF2-40B4-BE49-F238E27FC236}">
                <a16:creationId xmlns:a16="http://schemas.microsoft.com/office/drawing/2014/main" id="{E4DE3FA0-BD02-4D72-8BDB-536839B98872}"/>
              </a:ext>
            </a:extLst>
          </p:cNvPr>
          <p:cNvSpPr>
            <a:spLocks noChangeArrowheads="1"/>
          </p:cNvSpPr>
          <p:nvPr/>
        </p:nvSpPr>
        <p:spPr bwMode="auto">
          <a:xfrm>
            <a:off x="683568" y="2271879"/>
            <a:ext cx="8064896"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7</a:t>
            </a:r>
            <a:r>
              <a:rPr lang="zh-CN" altLang="en-US" sz="2400" dirty="0">
                <a:latin typeface="微软雅黑" pitchFamily="34" charset="-122"/>
                <a:ea typeface="微软雅黑" pitchFamily="34" charset="-122"/>
              </a:rPr>
              <a:t>）</a:t>
            </a:r>
            <a:r>
              <a:rPr lang="zh-CN" altLang="en-US" sz="2400" dirty="0">
                <a:solidFill>
                  <a:srgbClr val="0000FF"/>
                </a:solidFill>
                <a:latin typeface="微软雅黑" pitchFamily="34" charset="-122"/>
                <a:ea typeface="微软雅黑" pitchFamily="34" charset="-122"/>
              </a:rPr>
              <a:t>绝对通过能力</a:t>
            </a:r>
            <a:r>
              <a:rPr lang="en-US" altLang="zh-CN" sz="2400" dirty="0">
                <a:solidFill>
                  <a:srgbClr val="0000FF"/>
                </a:solidFill>
                <a:latin typeface="微软雅黑" pitchFamily="34" charset="-122"/>
                <a:ea typeface="微软雅黑" pitchFamily="34" charset="-122"/>
              </a:rPr>
              <a:t>A</a:t>
            </a:r>
            <a:r>
              <a:rPr lang="zh-CN" altLang="en-US" sz="2400" dirty="0">
                <a:latin typeface="微软雅黑" pitchFamily="34" charset="-122"/>
                <a:ea typeface="微软雅黑" pitchFamily="34" charset="-122"/>
              </a:rPr>
              <a:t>：单位时间内被服务完的顾客数的平均值，也称为平均服务率</a:t>
            </a:r>
            <a:endParaRPr lang="zh-CN" altLang="en-US" sz="2400" i="1" baseline="-25000" dirty="0">
              <a:ea typeface="微软雅黑" pitchFamily="34" charset="-122"/>
              <a:cs typeface="Times New Roman" panose="02020603050405020304" pitchFamily="18" charset="0"/>
            </a:endParaRPr>
          </a:p>
        </p:txBody>
      </p:sp>
      <p:sp>
        <p:nvSpPr>
          <p:cNvPr id="11" name="Rectangle 3">
            <a:extLst>
              <a:ext uri="{FF2B5EF4-FFF2-40B4-BE49-F238E27FC236}">
                <a16:creationId xmlns:a16="http://schemas.microsoft.com/office/drawing/2014/main" id="{395F77A8-7824-4E09-85EF-6CD2ECB647D2}"/>
              </a:ext>
            </a:extLst>
          </p:cNvPr>
          <p:cNvSpPr>
            <a:spLocks noChangeArrowheads="1"/>
          </p:cNvSpPr>
          <p:nvPr/>
        </p:nvSpPr>
        <p:spPr bwMode="auto">
          <a:xfrm>
            <a:off x="683568" y="3518082"/>
            <a:ext cx="8280920"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400" dirty="0">
                <a:latin typeface="微软雅黑" pitchFamily="34" charset="-122"/>
                <a:ea typeface="微软雅黑" pitchFamily="34" charset="-122"/>
              </a:rPr>
              <a:t>8</a:t>
            </a:r>
            <a:r>
              <a:rPr lang="zh-CN" altLang="en-US" sz="2400" dirty="0">
                <a:latin typeface="微软雅黑" pitchFamily="34" charset="-122"/>
                <a:ea typeface="微软雅黑" pitchFamily="34" charset="-122"/>
              </a:rPr>
              <a:t>）</a:t>
            </a:r>
            <a:r>
              <a:rPr lang="zh-CN" altLang="en-US" sz="2400" dirty="0">
                <a:solidFill>
                  <a:srgbClr val="0000FF"/>
                </a:solidFill>
                <a:latin typeface="微软雅黑" pitchFamily="34" charset="-122"/>
                <a:ea typeface="微软雅黑" pitchFamily="34" charset="-122"/>
              </a:rPr>
              <a:t>相对通过能力</a:t>
            </a:r>
            <a:r>
              <a:rPr lang="en-US" altLang="zh-CN" sz="2400" dirty="0">
                <a:solidFill>
                  <a:srgbClr val="0000FF"/>
                </a:solidFill>
                <a:latin typeface="微软雅黑" pitchFamily="34" charset="-122"/>
                <a:ea typeface="微软雅黑" pitchFamily="34" charset="-122"/>
              </a:rPr>
              <a:t>Q</a:t>
            </a:r>
            <a:r>
              <a:rPr lang="zh-CN" altLang="en-US" sz="2400" dirty="0">
                <a:latin typeface="微软雅黑" pitchFamily="34" charset="-122"/>
                <a:ea typeface="微软雅黑" pitchFamily="34" charset="-122"/>
              </a:rPr>
              <a:t>：单位时间内被服务完的顾客数与请求服务的顾客数的比值</a:t>
            </a:r>
            <a:endParaRPr lang="zh-CN" altLang="en-US" sz="2400" i="1" baseline="-25000" dirty="0">
              <a:ea typeface="微软雅黑" pitchFamily="34"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238E1FCC-33C7-4D86-8567-83D84CF4447F}"/>
              </a:ext>
            </a:extLst>
          </p:cNvPr>
          <p:cNvSpPr>
            <a:spLocks noGrp="1"/>
          </p:cNvSpPr>
          <p:nvPr>
            <p:ph type="ftr" sz="quarter" idx="3"/>
          </p:nvPr>
        </p:nvSpPr>
        <p:spPr/>
        <p:txBody>
          <a:bodyPr/>
          <a:lstStyle/>
          <a:p>
            <a:pPr>
              <a:defRPr/>
            </a:pPr>
            <a:r>
              <a:rPr lang="en-US" altLang="zh-CN" sz="1600"/>
              <a:t>©   </a:t>
            </a:r>
            <a:r>
              <a:rPr lang="zh-CN" altLang="en-US" sz="1600"/>
              <a:t>谢中华，</a:t>
            </a:r>
            <a:r>
              <a:rPr lang="en-US" altLang="zh-CN" sz="1600"/>
              <a:t>MATLAB</a:t>
            </a:r>
            <a:r>
              <a:rPr lang="zh-CN" altLang="en-US" sz="1600"/>
              <a:t>数学建模方法与应用</a:t>
            </a:r>
            <a:endParaRPr lang="zh-CN" altLang="en-US" dirty="0"/>
          </a:p>
        </p:txBody>
      </p:sp>
    </p:spTree>
    <p:extLst>
      <p:ext uri="{BB962C8B-B14F-4D97-AF65-F5344CB8AC3E}">
        <p14:creationId xmlns:p14="http://schemas.microsoft.com/office/powerpoint/2010/main" val="4082637655"/>
      </p:ext>
    </p:extLst>
  </p:cSld>
  <p:clrMapOvr>
    <a:masterClrMapping/>
  </p:clrMapOvr>
</p:sld>
</file>

<file path=ppt/theme/theme1.xml><?xml version="1.0" encoding="utf-8"?>
<a:theme xmlns:a="http://schemas.openxmlformats.org/drawingml/2006/main" name="Office 主题">
  <a:themeElements>
    <a:clrScheme name="自定义 3">
      <a:dk1>
        <a:sysClr val="windowText" lastClr="000000"/>
      </a:dk1>
      <a:lt1>
        <a:sysClr val="window" lastClr="FFFFFF"/>
      </a:lt1>
      <a:dk2>
        <a:srgbClr val="FFFF00"/>
      </a:dk2>
      <a:lt2>
        <a:srgbClr val="000000"/>
      </a:lt2>
      <a:accent1>
        <a:srgbClr val="DDDDDD"/>
      </a:accent1>
      <a:accent2>
        <a:srgbClr val="B2B2B2"/>
      </a:accent2>
      <a:accent3>
        <a:srgbClr val="969696"/>
      </a:accent3>
      <a:accent4>
        <a:srgbClr val="808080"/>
      </a:accent4>
      <a:accent5>
        <a:srgbClr val="5F5F5F"/>
      </a:accent5>
      <a:accent6>
        <a:srgbClr val="4D4D4D"/>
      </a:accent6>
      <a:hlink>
        <a:srgbClr val="FF0000"/>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TotalTime>
  <Words>6572</Words>
  <Application>Microsoft Office PowerPoint</Application>
  <PresentationFormat>全屏显示(4:3)</PresentationFormat>
  <Paragraphs>680</Paragraphs>
  <Slides>79</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vt:i4>
      </vt:variant>
      <vt:variant>
        <vt:lpstr>幻灯片标题</vt:lpstr>
      </vt:variant>
      <vt:variant>
        <vt:i4>79</vt:i4>
      </vt:variant>
    </vt:vector>
  </HeadingPairs>
  <TitlesOfParts>
    <vt:vector size="87" baseType="lpstr">
      <vt:lpstr>微软雅黑</vt:lpstr>
      <vt:lpstr>Arial</vt:lpstr>
      <vt:lpstr>Calibri</vt:lpstr>
      <vt:lpstr>Times New Roman</vt:lpstr>
      <vt:lpstr>Wingdings</vt:lpstr>
      <vt:lpstr>Office 主题</vt:lpstr>
      <vt:lpstr>剪辑</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cumt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Matlab基本操作</dc:title>
  <dc:creator>xiezhh</dc:creator>
  <cp:lastModifiedBy>谢 中华</cp:lastModifiedBy>
  <cp:revision>627</cp:revision>
  <dcterms:created xsi:type="dcterms:W3CDTF">2000-02-04T07:19:54Z</dcterms:created>
  <dcterms:modified xsi:type="dcterms:W3CDTF">2022-11-23T02:28:22Z</dcterms:modified>
</cp:coreProperties>
</file>