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754" r:id="rId2"/>
    <p:sldId id="626" r:id="rId3"/>
    <p:sldId id="534" r:id="rId4"/>
    <p:sldId id="711" r:id="rId5"/>
    <p:sldId id="749" r:id="rId6"/>
    <p:sldId id="748" r:id="rId7"/>
    <p:sldId id="718" r:id="rId8"/>
    <p:sldId id="720" r:id="rId9"/>
    <p:sldId id="721" r:id="rId10"/>
    <p:sldId id="722" r:id="rId11"/>
    <p:sldId id="723" r:id="rId12"/>
    <p:sldId id="725" r:id="rId13"/>
    <p:sldId id="726" r:id="rId14"/>
    <p:sldId id="727" r:id="rId15"/>
    <p:sldId id="728" r:id="rId16"/>
    <p:sldId id="729" r:id="rId17"/>
    <p:sldId id="730" r:id="rId18"/>
    <p:sldId id="731" r:id="rId19"/>
    <p:sldId id="732" r:id="rId20"/>
    <p:sldId id="733" r:id="rId21"/>
    <p:sldId id="734" r:id="rId22"/>
    <p:sldId id="735" r:id="rId23"/>
    <p:sldId id="751" r:id="rId24"/>
    <p:sldId id="752" r:id="rId25"/>
    <p:sldId id="750" r:id="rId26"/>
    <p:sldId id="736" r:id="rId27"/>
    <p:sldId id="737" r:id="rId28"/>
    <p:sldId id="739" r:id="rId29"/>
    <p:sldId id="740" r:id="rId30"/>
    <p:sldId id="741" r:id="rId31"/>
    <p:sldId id="742" r:id="rId32"/>
    <p:sldId id="743" r:id="rId33"/>
    <p:sldId id="744" r:id="rId34"/>
    <p:sldId id="753" r:id="rId35"/>
    <p:sldId id="746" r:id="rId36"/>
    <p:sldId id="747" r:id="rId37"/>
    <p:sldId id="816" r:id="rId38"/>
    <p:sldId id="817" r:id="rId39"/>
    <p:sldId id="818" r:id="rId40"/>
    <p:sldId id="819" r:id="rId41"/>
    <p:sldId id="820" r:id="rId42"/>
    <p:sldId id="821" r:id="rId43"/>
    <p:sldId id="822" r:id="rId44"/>
    <p:sldId id="823" r:id="rId45"/>
    <p:sldId id="824" r:id="rId46"/>
    <p:sldId id="825" r:id="rId47"/>
    <p:sldId id="826" r:id="rId48"/>
    <p:sldId id="827" r:id="rId49"/>
    <p:sldId id="628" r:id="rId50"/>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129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33CC33"/>
    <a:srgbClr val="663300"/>
    <a:srgbClr val="009999"/>
    <a:srgbClr val="0066FF"/>
    <a:srgbClr val="CC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8158" autoAdjust="0"/>
  </p:normalViewPr>
  <p:slideViewPr>
    <p:cSldViewPr>
      <p:cViewPr varScale="1">
        <p:scale>
          <a:sx n="72" d="100"/>
          <a:sy n="72" d="100"/>
        </p:scale>
        <p:origin x="684" y="72"/>
      </p:cViewPr>
      <p:guideLst>
        <p:guide orient="horz" pos="12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r>
              <a:rPr lang="en-US" altLang="zh-CN" dirty="0"/>
              <a:t>MATLAB</a:t>
            </a:r>
            <a:r>
              <a:rPr lang="zh-CN" altLang="en-US" dirty="0"/>
              <a:t>应用培训（谢中华主讲）</a:t>
            </a:r>
            <a:endParaRPr lang="en-US" altLang="zh-CN" dirty="0"/>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r>
              <a:rPr lang="en-US" altLang="zh-CN" dirty="0"/>
              <a:t>MATLAB</a:t>
            </a:r>
            <a:r>
              <a:rPr lang="zh-CN" altLang="en-US" dirty="0"/>
              <a:t>基本操作</a:t>
            </a:r>
            <a:endParaRPr lang="en-US" altLang="zh-CN" dirty="0"/>
          </a:p>
        </p:txBody>
      </p:sp>
    </p:spTree>
    <p:extLst>
      <p:ext uri="{BB962C8B-B14F-4D97-AF65-F5344CB8AC3E}">
        <p14:creationId xmlns:p14="http://schemas.microsoft.com/office/powerpoint/2010/main" val="1024269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仿宋_GB2312" pitchFamily="49"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ea typeface="仿宋_GB2312" pitchFamily="49" charset="-122"/>
              </a:defRPr>
            </a:lvl1pPr>
          </a:lstStyle>
          <a:p>
            <a:pPr>
              <a:defRPr/>
            </a:pPr>
            <a:fld id="{9372979F-55EB-453E-8A40-61B8ED8E89AA}" type="slidenum">
              <a:rPr lang="en-US" altLang="zh-CN"/>
              <a:pPr>
                <a:defRPr/>
              </a:pPr>
              <a:t>‹#›</a:t>
            </a:fld>
            <a:endParaRPr lang="en-US" altLang="zh-CN"/>
          </a:p>
        </p:txBody>
      </p:sp>
    </p:spTree>
    <p:extLst>
      <p:ext uri="{BB962C8B-B14F-4D97-AF65-F5344CB8AC3E}">
        <p14:creationId xmlns:p14="http://schemas.microsoft.com/office/powerpoint/2010/main" val="2511378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2D74372-D885-4ED9-B031-212AA0E0F9F2}" type="slidenum">
              <a:rPr lang="zh-CN" altLang="en-US">
                <a:solidFill>
                  <a:prstClr val="black"/>
                </a:solidFill>
              </a:rPr>
              <a:pPr eaLnBrk="1" hangingPunct="1"/>
              <a:t>2</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0BA5A11-5248-4EAB-88E6-C87C7B7938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882A9CD5-135B-4847-A5F7-29DD100CF4D3}"/>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6A6E4D29-7D16-4AE9-802F-B9CC18BDC97B}"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0FFBA662-FCB4-41E7-9742-E631E01A9AF9}"/>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93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00AD88C-1855-4251-BECB-7E8206CB5E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A378342C-15BD-4FFD-8ECC-4DE63DB16CC5}"/>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409CCCD6-6E49-41A8-B027-EC9BA6D2322C}"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C0BD3594-A713-4B43-BD62-94D641D25B7A}"/>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9214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F3A47D35-692A-4FA7-8735-466311B67EA5}"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E0241585-310D-40C6-9B61-80D3E3CCE2F4}"/>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FAF0A379-5EE2-4153-8505-1C2C71C7EA8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866ED370-681B-41A8-AFB0-D376A4D5A79A}"/>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4039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55D1328-D65F-409B-B303-983C41502B56}"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071D1320-9022-4928-8125-EDE31F31EC30}"/>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152CBB87-F2C8-499B-9C27-E338FAE709AD}"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595B690B-14C1-4C44-A220-503441C57A9C}"/>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17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CD367508-AC01-4C1D-A86D-BBA5639201B8}"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EDE472DB-1F44-491C-902E-14A572EB5FB4}"/>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D2A61238-647D-4781-A557-02E2DB81B83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AA22E8D8-B311-48FC-8E6F-9F60376B0C1C}"/>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1130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vl1pPr>
          </a:lstStyle>
          <a:p>
            <a:pPr>
              <a:defRPr/>
            </a:pPr>
            <a:fld id="{448CE8AB-C65F-468C-B987-A7386C01D95B}"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42C6C568-70C2-4D40-8005-896B974AEFC6}"/>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1914493E-C7AD-41B7-B89B-53EB5B942089}"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C9BC2E88-4614-461E-8A6F-54BBC52D1106}"/>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7656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vl1pPr>
          </a:lstStyle>
          <a:p>
            <a:pPr>
              <a:defRPr/>
            </a:pPr>
            <a:fld id="{43C1A555-A0E2-48E3-8227-897239751FB9}"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10" name="Date Placeholder 3">
            <a:extLst>
              <a:ext uri="{FF2B5EF4-FFF2-40B4-BE49-F238E27FC236}">
                <a16:creationId xmlns:a16="http://schemas.microsoft.com/office/drawing/2014/main" id="{88C975FD-CEBE-4A12-A43D-6F24E279C03A}"/>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BF712AD5-CDE3-4E7E-938B-66B58F275067}" type="datetime1">
              <a:rPr lang="zh-CN" altLang="en-US" smtClean="0"/>
              <a:t>2022/11/23</a:t>
            </a:fld>
            <a:endParaRPr lang="zh-CN" altLang="en-US"/>
          </a:p>
        </p:txBody>
      </p:sp>
      <p:sp>
        <p:nvSpPr>
          <p:cNvPr id="12" name="Footer Placeholder 4">
            <a:extLst>
              <a:ext uri="{FF2B5EF4-FFF2-40B4-BE49-F238E27FC236}">
                <a16:creationId xmlns:a16="http://schemas.microsoft.com/office/drawing/2014/main" id="{FBA99A34-989B-4A21-A82E-02CA88FCE890}"/>
              </a:ext>
            </a:extLst>
          </p:cNvPr>
          <p:cNvSpPr>
            <a:spLocks noGrp="1"/>
          </p:cNvSpPr>
          <p:nvPr>
            <p:ph type="ftr" sz="quarter" idx="14"/>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088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vl1pPr>
          </a:lstStyle>
          <a:p>
            <a:pPr>
              <a:defRPr/>
            </a:pPr>
            <a:fld id="{2B2824D4-BA47-4685-B7A0-E274EB4B1A1D}"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6" name="Date Placeholder 3">
            <a:extLst>
              <a:ext uri="{FF2B5EF4-FFF2-40B4-BE49-F238E27FC236}">
                <a16:creationId xmlns:a16="http://schemas.microsoft.com/office/drawing/2014/main" id="{5B4CBF83-735D-46D1-B960-7272CACC69FD}"/>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B06CC5B7-CE33-49C9-BC86-568D6C8ABA8B}" type="datetime1">
              <a:rPr lang="zh-CN" altLang="en-US" smtClean="0"/>
              <a:t>2022/11/23</a:t>
            </a:fld>
            <a:endParaRPr lang="zh-CN" altLang="en-US"/>
          </a:p>
        </p:txBody>
      </p:sp>
      <p:sp>
        <p:nvSpPr>
          <p:cNvPr id="8" name="Footer Placeholder 4">
            <a:extLst>
              <a:ext uri="{FF2B5EF4-FFF2-40B4-BE49-F238E27FC236}">
                <a16:creationId xmlns:a16="http://schemas.microsoft.com/office/drawing/2014/main" id="{D0674CC7-CEB7-41A0-A863-4E08F67EDB1B}"/>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5295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FBE986BD-770D-4EEB-8610-3566A54C6B3A}"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5" name="Date Placeholder 3">
            <a:extLst>
              <a:ext uri="{FF2B5EF4-FFF2-40B4-BE49-F238E27FC236}">
                <a16:creationId xmlns:a16="http://schemas.microsoft.com/office/drawing/2014/main" id="{CE577066-AFCB-470E-AABD-3BFE519C9D61}"/>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6DD66F58-62AB-412B-8D1C-FF5AF26F2996}" type="datetime1">
              <a:rPr lang="zh-CN" altLang="en-US" smtClean="0"/>
              <a:t>2022/11/23</a:t>
            </a:fld>
            <a:endParaRPr lang="zh-CN" altLang="en-US"/>
          </a:p>
        </p:txBody>
      </p:sp>
      <p:sp>
        <p:nvSpPr>
          <p:cNvPr id="7" name="Footer Placeholder 4">
            <a:extLst>
              <a:ext uri="{FF2B5EF4-FFF2-40B4-BE49-F238E27FC236}">
                <a16:creationId xmlns:a16="http://schemas.microsoft.com/office/drawing/2014/main" id="{786CA103-605B-40C0-A804-E0732F1C1D07}"/>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717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46A6F37A-1E9D-4F7A-AA4C-E930B1204DEF}"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35BA493D-BADD-443E-BCDE-E482BB24EFE4}"/>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ED24066B-C394-480E-8960-AD68F9C8C1AC}"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3C353307-B23E-467D-8334-314C8192E401}"/>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043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60E332B4-A193-4FC8-9335-D14B8B01DC4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28F4E295-CC37-45A8-9B6E-2F3DE4E5606B}"/>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5304633F-69A4-4610-8286-35E06A7E35BB}"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B1D8EBAB-29D7-4CD4-975D-E0ACB07EE8F6}"/>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6686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02BA1EA-BD04-4866-B834-DD8A36749601}" type="slidenum">
              <a:rPr kumimoji="0" lang="zh-CN" altLang="en-US">
                <a:solidFill>
                  <a:prstClr val="black">
                    <a:tint val="75000"/>
                  </a:prstClr>
                </a:solidFill>
              </a:rPr>
              <a:pPr>
                <a:defRPr/>
              </a:pPr>
              <a:t>‹#›</a:t>
            </a:fld>
            <a:endParaRPr kumimoji="0" lang="zh-CN" altLang="en-US">
              <a:solidFill>
                <a:prstClr val="black">
                  <a:tint val="75000"/>
                </a:prstClr>
              </a:solidFill>
            </a:endParaRPr>
          </a:p>
        </p:txBody>
      </p:sp>
      <p:sp>
        <p:nvSpPr>
          <p:cNvPr id="9" name="Date Placeholder 3">
            <a:extLst>
              <a:ext uri="{FF2B5EF4-FFF2-40B4-BE49-F238E27FC236}">
                <a16:creationId xmlns:a16="http://schemas.microsoft.com/office/drawing/2014/main" id="{DEA46F0C-063F-4F8D-95C1-EBD41827B2EC}"/>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B453D889-0260-4B63-B9C2-11A3382FC46C}"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B70B5022-A391-4F54-BCC4-A7588511DD54}"/>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11" name="Text Box 29">
            <a:extLst>
              <a:ext uri="{FF2B5EF4-FFF2-40B4-BE49-F238E27FC236}">
                <a16:creationId xmlns:a16="http://schemas.microsoft.com/office/drawing/2014/main" id="{67D65308-298B-485A-B2D1-5C67C3954ABD}"/>
              </a:ext>
            </a:extLst>
          </p:cNvPr>
          <p:cNvSpPr txBox="1">
            <a:spLocks noChangeArrowheads="1"/>
          </p:cNvSpPr>
          <p:nvPr userDrawn="1"/>
        </p:nvSpPr>
        <p:spPr bwMode="auto">
          <a:xfrm>
            <a:off x="6444208" y="181968"/>
            <a:ext cx="2376611" cy="369332"/>
          </a:xfrm>
          <a:prstGeom prst="rect">
            <a:avLst/>
          </a:prstGeom>
          <a:noFill/>
          <a:ln w="9525">
            <a:noFill/>
            <a:miter lim="800000"/>
            <a:headEnd/>
            <a:tailEnd/>
          </a:ln>
          <a:effectLst/>
        </p:spPr>
        <p:txBody>
          <a:bodyPr wrap="square">
            <a:spAutoFit/>
          </a:bodyPr>
          <a:lstStyle/>
          <a:p>
            <a:pPr>
              <a:spcBef>
                <a:spcPct val="50000"/>
              </a:spcBef>
              <a:defRPr/>
            </a:pPr>
            <a:r>
              <a:rPr kumimoji="0" lang="zh-CN" altLang="en-US" sz="1800" b="1" i="1" dirty="0">
                <a:latin typeface="Arial" charset="0"/>
                <a:ea typeface="宋体" pitchFamily="2" charset="-122"/>
              </a:rPr>
              <a:t>多指标综合评价方法</a:t>
            </a:r>
          </a:p>
        </p:txBody>
      </p:sp>
    </p:spTree>
    <p:extLst>
      <p:ext uri="{BB962C8B-B14F-4D97-AF65-F5344CB8AC3E}">
        <p14:creationId xmlns:p14="http://schemas.microsoft.com/office/powerpoint/2010/main" val="24186177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1.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1.xml"/><Relationship Id="rId6" Type="http://schemas.openxmlformats.org/officeDocument/2006/relationships/oleObject" Target="../embeddings/oleObject18.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1.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4.bin"/><Relationship Id="rId1" Type="http://schemas.openxmlformats.org/officeDocument/2006/relationships/slideLayout" Target="../slideLayouts/slideLayout1.xml"/><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1.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2.bin"/><Relationship Id="rId1" Type="http://schemas.openxmlformats.org/officeDocument/2006/relationships/slideLayout" Target="../slideLayouts/slideLayout1.xml"/><Relationship Id="rId5" Type="http://schemas.openxmlformats.org/officeDocument/2006/relationships/image" Target="../media/image36.wmf"/><Relationship Id="rId4" Type="http://schemas.openxmlformats.org/officeDocument/2006/relationships/oleObject" Target="../embeddings/oleObject3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1.wmf"/><Relationship Id="rId3" Type="http://schemas.openxmlformats.org/officeDocument/2006/relationships/image" Target="../media/image37.wmf"/><Relationship Id="rId7" Type="http://schemas.openxmlformats.org/officeDocument/2006/relationships/image" Target="../media/image38.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1.xml"/><Relationship Id="rId6" Type="http://schemas.openxmlformats.org/officeDocument/2006/relationships/oleObject" Target="../embeddings/oleObject36.bin"/><Relationship Id="rId11" Type="http://schemas.openxmlformats.org/officeDocument/2006/relationships/image" Target="../media/image40.wmf"/><Relationship Id="rId5" Type="http://schemas.openxmlformats.org/officeDocument/2006/relationships/image" Target="../media/image15.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9.wmf"/></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0.bin"/><Relationship Id="rId1" Type="http://schemas.openxmlformats.org/officeDocument/2006/relationships/slideLayout" Target="../slideLayouts/slideLayout1.xml"/><Relationship Id="rId6" Type="http://schemas.openxmlformats.org/officeDocument/2006/relationships/oleObject" Target="../embeddings/oleObject42.bin"/><Relationship Id="rId11" Type="http://schemas.openxmlformats.org/officeDocument/2006/relationships/image" Target="../media/image36.wmf"/><Relationship Id="rId5" Type="http://schemas.openxmlformats.org/officeDocument/2006/relationships/image" Target="../media/image4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8.wmf"/></Relationships>
</file>

<file path=ppt/slides/_rels/slide2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5.bin"/><Relationship Id="rId1" Type="http://schemas.openxmlformats.org/officeDocument/2006/relationships/slideLayout" Target="../slideLayouts/slideLayout1.xml"/><Relationship Id="rId5" Type="http://schemas.openxmlformats.org/officeDocument/2006/relationships/image" Target="../media/image50.wmf"/><Relationship Id="rId4"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47.bin"/><Relationship Id="rId1" Type="http://schemas.openxmlformats.org/officeDocument/2006/relationships/slideLayout" Target="../slideLayouts/slideLayout1.xml"/><Relationship Id="rId6" Type="http://schemas.openxmlformats.org/officeDocument/2006/relationships/oleObject" Target="../embeddings/oleObject49.bin"/><Relationship Id="rId5" Type="http://schemas.openxmlformats.org/officeDocument/2006/relationships/image" Target="../media/image52.wmf"/><Relationship Id="rId4"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9.wmf"/><Relationship Id="rId18" Type="http://schemas.openxmlformats.org/officeDocument/2006/relationships/oleObject" Target="../embeddings/oleObject58.bin"/><Relationship Id="rId26" Type="http://schemas.openxmlformats.org/officeDocument/2006/relationships/oleObject" Target="../embeddings/oleObject62.bin"/><Relationship Id="rId3" Type="http://schemas.openxmlformats.org/officeDocument/2006/relationships/image" Target="../media/image54.wmf"/><Relationship Id="rId21" Type="http://schemas.openxmlformats.org/officeDocument/2006/relationships/image" Target="../media/image63.wmf"/><Relationship Id="rId7" Type="http://schemas.openxmlformats.org/officeDocument/2006/relationships/image" Target="../media/image56.wmf"/><Relationship Id="rId12" Type="http://schemas.openxmlformats.org/officeDocument/2006/relationships/oleObject" Target="../embeddings/oleObject55.bin"/><Relationship Id="rId17" Type="http://schemas.openxmlformats.org/officeDocument/2006/relationships/image" Target="../media/image61.wmf"/><Relationship Id="rId25" Type="http://schemas.openxmlformats.org/officeDocument/2006/relationships/image" Target="../media/image65.wmf"/><Relationship Id="rId2" Type="http://schemas.openxmlformats.org/officeDocument/2006/relationships/oleObject" Target="../embeddings/oleObject50.bin"/><Relationship Id="rId16" Type="http://schemas.openxmlformats.org/officeDocument/2006/relationships/oleObject" Target="../embeddings/oleObject57.bin"/><Relationship Id="rId20" Type="http://schemas.openxmlformats.org/officeDocument/2006/relationships/oleObject" Target="../embeddings/oleObject59.bin"/><Relationship Id="rId29" Type="http://schemas.openxmlformats.org/officeDocument/2006/relationships/image" Target="../media/image67.wmf"/><Relationship Id="rId1" Type="http://schemas.openxmlformats.org/officeDocument/2006/relationships/slideLayout" Target="../slideLayouts/slideLayout1.xml"/><Relationship Id="rId6" Type="http://schemas.openxmlformats.org/officeDocument/2006/relationships/oleObject" Target="../embeddings/oleObject52.bin"/><Relationship Id="rId11" Type="http://schemas.openxmlformats.org/officeDocument/2006/relationships/image" Target="../media/image58.wmf"/><Relationship Id="rId24" Type="http://schemas.openxmlformats.org/officeDocument/2006/relationships/oleObject" Target="../embeddings/oleObject61.bin"/><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64.wmf"/><Relationship Id="rId28" Type="http://schemas.openxmlformats.org/officeDocument/2006/relationships/oleObject" Target="../embeddings/oleObject63.bin"/><Relationship Id="rId10" Type="http://schemas.openxmlformats.org/officeDocument/2006/relationships/oleObject" Target="../embeddings/oleObject54.bin"/><Relationship Id="rId19" Type="http://schemas.openxmlformats.org/officeDocument/2006/relationships/image" Target="../media/image62.wmf"/><Relationship Id="rId4" Type="http://schemas.openxmlformats.org/officeDocument/2006/relationships/oleObject" Target="../embeddings/oleObject51.bin"/><Relationship Id="rId9" Type="http://schemas.openxmlformats.org/officeDocument/2006/relationships/image" Target="../media/image57.wmf"/><Relationship Id="rId14" Type="http://schemas.openxmlformats.org/officeDocument/2006/relationships/oleObject" Target="../embeddings/oleObject56.bin"/><Relationship Id="rId22" Type="http://schemas.openxmlformats.org/officeDocument/2006/relationships/oleObject" Target="../embeddings/oleObject60.bin"/><Relationship Id="rId27" Type="http://schemas.openxmlformats.org/officeDocument/2006/relationships/image" Target="../media/image6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3.wmf"/><Relationship Id="rId18" Type="http://schemas.openxmlformats.org/officeDocument/2006/relationships/oleObject" Target="../embeddings/oleObject72.bin"/><Relationship Id="rId3" Type="http://schemas.openxmlformats.org/officeDocument/2006/relationships/image" Target="../media/image68.wmf"/><Relationship Id="rId21" Type="http://schemas.openxmlformats.org/officeDocument/2006/relationships/image" Target="../media/image77.wmf"/><Relationship Id="rId7" Type="http://schemas.openxmlformats.org/officeDocument/2006/relationships/image" Target="../media/image70.wmf"/><Relationship Id="rId12" Type="http://schemas.openxmlformats.org/officeDocument/2006/relationships/oleObject" Target="../embeddings/oleObject69.bin"/><Relationship Id="rId17" Type="http://schemas.openxmlformats.org/officeDocument/2006/relationships/image" Target="../media/image75.wmf"/><Relationship Id="rId25" Type="http://schemas.openxmlformats.org/officeDocument/2006/relationships/image" Target="../media/image79.wmf"/><Relationship Id="rId2" Type="http://schemas.openxmlformats.org/officeDocument/2006/relationships/oleObject" Target="../embeddings/oleObject64.bin"/><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slideLayout" Target="../slideLayouts/slideLayout1.xml"/><Relationship Id="rId6" Type="http://schemas.openxmlformats.org/officeDocument/2006/relationships/oleObject" Target="../embeddings/oleObject66.bin"/><Relationship Id="rId11" Type="http://schemas.openxmlformats.org/officeDocument/2006/relationships/image" Target="../media/image72.wmf"/><Relationship Id="rId24" Type="http://schemas.openxmlformats.org/officeDocument/2006/relationships/oleObject" Target="../embeddings/oleObject75.bin"/><Relationship Id="rId5" Type="http://schemas.openxmlformats.org/officeDocument/2006/relationships/image" Target="../media/image69.wmf"/><Relationship Id="rId15" Type="http://schemas.openxmlformats.org/officeDocument/2006/relationships/image" Target="../media/image74.wmf"/><Relationship Id="rId23" Type="http://schemas.openxmlformats.org/officeDocument/2006/relationships/image" Target="../media/image78.wmf"/><Relationship Id="rId10" Type="http://schemas.openxmlformats.org/officeDocument/2006/relationships/oleObject" Target="../embeddings/oleObject68.bin"/><Relationship Id="rId19" Type="http://schemas.openxmlformats.org/officeDocument/2006/relationships/image" Target="../media/image76.wmf"/><Relationship Id="rId4" Type="http://schemas.openxmlformats.org/officeDocument/2006/relationships/oleObject" Target="../embeddings/oleObject65.bin"/><Relationship Id="rId9" Type="http://schemas.openxmlformats.org/officeDocument/2006/relationships/image" Target="../media/image71.wmf"/><Relationship Id="rId14" Type="http://schemas.openxmlformats.org/officeDocument/2006/relationships/oleObject" Target="../embeddings/oleObject70.bin"/><Relationship Id="rId22"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76.bin"/><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77.bin"/><Relationship Id="rId1" Type="http://schemas.openxmlformats.org/officeDocument/2006/relationships/slideLayout" Target="../slideLayouts/slideLayout1.xml"/><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 Id="rId9" Type="http://schemas.openxmlformats.org/officeDocument/2006/relationships/image" Target="../media/image84.wmf"/></Relationships>
</file>

<file path=ppt/slides/_rels/slide2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90.wmf"/><Relationship Id="rId3" Type="http://schemas.openxmlformats.org/officeDocument/2006/relationships/image" Target="../media/image68.wmf"/><Relationship Id="rId7" Type="http://schemas.openxmlformats.org/officeDocument/2006/relationships/image" Target="../media/image87.wmf"/><Relationship Id="rId12" Type="http://schemas.openxmlformats.org/officeDocument/2006/relationships/oleObject" Target="../embeddings/oleObject85.bin"/><Relationship Id="rId2" Type="http://schemas.openxmlformats.org/officeDocument/2006/relationships/oleObject" Target="../embeddings/oleObject64.bin"/><Relationship Id="rId1" Type="http://schemas.openxmlformats.org/officeDocument/2006/relationships/slideLayout" Target="../slideLayouts/slideLayout1.xml"/><Relationship Id="rId6" Type="http://schemas.openxmlformats.org/officeDocument/2006/relationships/oleObject" Target="../embeddings/oleObject82.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8.wmf"/><Relationship Id="rId14" Type="http://schemas.openxmlformats.org/officeDocument/2006/relationships/oleObject" Target="../embeddings/oleObject86.bin"/></Relationships>
</file>

<file path=ppt/slides/_rels/slide31.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87.bin"/><Relationship Id="rId1" Type="http://schemas.openxmlformats.org/officeDocument/2006/relationships/slideLayout" Target="../slideLayouts/slideLayout1.xml"/><Relationship Id="rId5" Type="http://schemas.openxmlformats.org/officeDocument/2006/relationships/image" Target="../media/image93.wmf"/><Relationship Id="rId4" Type="http://schemas.openxmlformats.org/officeDocument/2006/relationships/oleObject" Target="../embeddings/oleObject8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8.wmf"/><Relationship Id="rId18" Type="http://schemas.openxmlformats.org/officeDocument/2006/relationships/oleObject" Target="../embeddings/oleObject97.bin"/><Relationship Id="rId3" Type="http://schemas.openxmlformats.org/officeDocument/2006/relationships/image" Target="../media/image88.wmf"/><Relationship Id="rId7" Type="http://schemas.openxmlformats.org/officeDocument/2006/relationships/image" Target="../media/image95.wmf"/><Relationship Id="rId12" Type="http://schemas.openxmlformats.org/officeDocument/2006/relationships/oleObject" Target="../embeddings/oleObject94.bin"/><Relationship Id="rId17" Type="http://schemas.openxmlformats.org/officeDocument/2006/relationships/image" Target="../media/image100.wmf"/><Relationship Id="rId2" Type="http://schemas.openxmlformats.org/officeDocument/2006/relationships/oleObject" Target="../embeddings/oleObject89.bin"/><Relationship Id="rId16" Type="http://schemas.openxmlformats.org/officeDocument/2006/relationships/oleObject" Target="../embeddings/oleObject96.bin"/><Relationship Id="rId1" Type="http://schemas.openxmlformats.org/officeDocument/2006/relationships/slideLayout" Target="../slideLayouts/slideLayout1.xml"/><Relationship Id="rId6" Type="http://schemas.openxmlformats.org/officeDocument/2006/relationships/oleObject" Target="../embeddings/oleObject91.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6.wmf"/><Relationship Id="rId14"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06.wmf"/><Relationship Id="rId18" Type="http://schemas.openxmlformats.org/officeDocument/2006/relationships/oleObject" Target="../embeddings/oleObject106.bin"/><Relationship Id="rId3" Type="http://schemas.openxmlformats.org/officeDocument/2006/relationships/image" Target="../media/image101.wmf"/><Relationship Id="rId7" Type="http://schemas.openxmlformats.org/officeDocument/2006/relationships/image" Target="../media/image103.wmf"/><Relationship Id="rId12" Type="http://schemas.openxmlformats.org/officeDocument/2006/relationships/oleObject" Target="../embeddings/oleObject103.bin"/><Relationship Id="rId17" Type="http://schemas.openxmlformats.org/officeDocument/2006/relationships/image" Target="../media/image107.wmf"/><Relationship Id="rId2" Type="http://schemas.openxmlformats.org/officeDocument/2006/relationships/oleObject" Target="../embeddings/oleObject98.bin"/><Relationship Id="rId16" Type="http://schemas.openxmlformats.org/officeDocument/2006/relationships/oleObject" Target="../embeddings/oleObject105.bin"/><Relationship Id="rId1" Type="http://schemas.openxmlformats.org/officeDocument/2006/relationships/slideLayout" Target="../slideLayouts/slideLayout1.xml"/><Relationship Id="rId6" Type="http://schemas.openxmlformats.org/officeDocument/2006/relationships/oleObject" Target="../embeddings/oleObject100.bin"/><Relationship Id="rId11" Type="http://schemas.openxmlformats.org/officeDocument/2006/relationships/image" Target="../media/image105.wmf"/><Relationship Id="rId5" Type="http://schemas.openxmlformats.org/officeDocument/2006/relationships/image" Target="../media/image102.wmf"/><Relationship Id="rId15" Type="http://schemas.openxmlformats.org/officeDocument/2006/relationships/image" Target="../media/image100.wmf"/><Relationship Id="rId10" Type="http://schemas.openxmlformats.org/officeDocument/2006/relationships/oleObject" Target="../embeddings/oleObject102.bin"/><Relationship Id="rId19" Type="http://schemas.openxmlformats.org/officeDocument/2006/relationships/image" Target="../media/image108.wmf"/><Relationship Id="rId4" Type="http://schemas.openxmlformats.org/officeDocument/2006/relationships/oleObject" Target="../embeddings/oleObject99.bin"/><Relationship Id="rId9" Type="http://schemas.openxmlformats.org/officeDocument/2006/relationships/image" Target="../media/image104.wmf"/><Relationship Id="rId14" Type="http://schemas.openxmlformats.org/officeDocument/2006/relationships/oleObject" Target="../embeddings/oleObject10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14.wmf"/><Relationship Id="rId18" Type="http://schemas.openxmlformats.org/officeDocument/2006/relationships/oleObject" Target="../embeddings/oleObject114.bin"/><Relationship Id="rId3" Type="http://schemas.openxmlformats.org/officeDocument/2006/relationships/image" Target="../media/image109.wmf"/><Relationship Id="rId7" Type="http://schemas.openxmlformats.org/officeDocument/2006/relationships/image" Target="../media/image111.wmf"/><Relationship Id="rId12" Type="http://schemas.openxmlformats.org/officeDocument/2006/relationships/oleObject" Target="../embeddings/oleObject112.bin"/><Relationship Id="rId17" Type="http://schemas.openxmlformats.org/officeDocument/2006/relationships/image" Target="../media/image115.wmf"/><Relationship Id="rId2" Type="http://schemas.openxmlformats.org/officeDocument/2006/relationships/oleObject" Target="../embeddings/oleObject107.bin"/><Relationship Id="rId16" Type="http://schemas.openxmlformats.org/officeDocument/2006/relationships/oleObject" Target="../embeddings/oleObject113.bin"/><Relationship Id="rId1" Type="http://schemas.openxmlformats.org/officeDocument/2006/relationships/slideLayout" Target="../slideLayouts/slideLayout1.xml"/><Relationship Id="rId6" Type="http://schemas.openxmlformats.org/officeDocument/2006/relationships/oleObject" Target="../embeddings/oleObject109.bin"/><Relationship Id="rId11" Type="http://schemas.openxmlformats.org/officeDocument/2006/relationships/image" Target="../media/image113.wmf"/><Relationship Id="rId5" Type="http://schemas.openxmlformats.org/officeDocument/2006/relationships/image" Target="../media/image110.wmf"/><Relationship Id="rId15" Type="http://schemas.openxmlformats.org/officeDocument/2006/relationships/image" Target="../media/image100.wmf"/><Relationship Id="rId10" Type="http://schemas.openxmlformats.org/officeDocument/2006/relationships/oleObject" Target="../embeddings/oleObject111.bin"/><Relationship Id="rId19" Type="http://schemas.openxmlformats.org/officeDocument/2006/relationships/image" Target="../media/image116.wmf"/><Relationship Id="rId4" Type="http://schemas.openxmlformats.org/officeDocument/2006/relationships/oleObject" Target="../embeddings/oleObject108.bin"/><Relationship Id="rId9" Type="http://schemas.openxmlformats.org/officeDocument/2006/relationships/image" Target="../media/image112.wmf"/><Relationship Id="rId14" Type="http://schemas.openxmlformats.org/officeDocument/2006/relationships/oleObject" Target="../embeddings/oleObject10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21.wmf"/><Relationship Id="rId3" Type="http://schemas.openxmlformats.org/officeDocument/2006/relationships/image" Target="../media/image117.wmf"/><Relationship Id="rId7" Type="http://schemas.openxmlformats.org/officeDocument/2006/relationships/image" Target="../media/image119.wmf"/><Relationship Id="rId12" Type="http://schemas.openxmlformats.org/officeDocument/2006/relationships/oleObject" Target="../embeddings/oleObject120.bin"/><Relationship Id="rId2" Type="http://schemas.openxmlformats.org/officeDocument/2006/relationships/oleObject" Target="../embeddings/oleObject115.bin"/><Relationship Id="rId1" Type="http://schemas.openxmlformats.org/officeDocument/2006/relationships/slideLayout" Target="../slideLayouts/slideLayout1.xml"/><Relationship Id="rId6" Type="http://schemas.openxmlformats.org/officeDocument/2006/relationships/oleObject" Target="../embeddings/oleObject117.bin"/><Relationship Id="rId11" Type="http://schemas.openxmlformats.org/officeDocument/2006/relationships/image" Target="../media/image100.wmf"/><Relationship Id="rId5" Type="http://schemas.openxmlformats.org/officeDocument/2006/relationships/image" Target="../media/image118.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20.wmf"/></Relationships>
</file>

<file path=ppt/slides/_rels/slide36.x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4.wmf"/><Relationship Id="rId2" Type="http://schemas.openxmlformats.org/officeDocument/2006/relationships/oleObject" Target="../embeddings/oleObject121.bin"/><Relationship Id="rId1" Type="http://schemas.openxmlformats.org/officeDocument/2006/relationships/slideLayout" Target="../slideLayouts/slideLayout1.xml"/><Relationship Id="rId6" Type="http://schemas.openxmlformats.org/officeDocument/2006/relationships/oleObject" Target="../embeddings/oleObject123.bin"/><Relationship Id="rId5" Type="http://schemas.openxmlformats.org/officeDocument/2006/relationships/image" Target="../media/image123.wmf"/><Relationship Id="rId4" Type="http://schemas.openxmlformats.org/officeDocument/2006/relationships/oleObject" Target="../embeddings/oleObject12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oleObject" Target="../embeddings/oleObject124.bin"/><Relationship Id="rId1" Type="http://schemas.openxmlformats.org/officeDocument/2006/relationships/slideLayout" Target="../slideLayouts/slideLayout2.xml"/><Relationship Id="rId5" Type="http://schemas.openxmlformats.org/officeDocument/2006/relationships/image" Target="../media/image128.wmf"/><Relationship Id="rId4" Type="http://schemas.openxmlformats.org/officeDocument/2006/relationships/oleObject" Target="../embeddings/oleObject125.bin"/></Relationships>
</file>

<file path=ppt/slides/_rels/slide44.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12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27.bin"/><Relationship Id="rId1" Type="http://schemas.openxmlformats.org/officeDocument/2006/relationships/slideLayout" Target="../slideLayouts/slideLayout2.xml"/><Relationship Id="rId6" Type="http://schemas.openxmlformats.org/officeDocument/2006/relationships/oleObject" Target="../embeddings/oleObject129.bin"/><Relationship Id="rId5" Type="http://schemas.openxmlformats.org/officeDocument/2006/relationships/image" Target="../media/image132.wmf"/><Relationship Id="rId4" Type="http://schemas.openxmlformats.org/officeDocument/2006/relationships/oleObject" Target="../embeddings/oleObject128.bin"/></Relationships>
</file>

<file path=ppt/slides/_rels/slide47.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18" Type="http://schemas.openxmlformats.org/officeDocument/2006/relationships/image" Target="../media/image148.wmf"/><Relationship Id="rId3" Type="http://schemas.openxmlformats.org/officeDocument/2006/relationships/oleObject" Target="../embeddings/oleObject130.bin"/><Relationship Id="rId21" Type="http://schemas.openxmlformats.org/officeDocument/2006/relationships/image" Target="../media/image151.wmf"/><Relationship Id="rId7" Type="http://schemas.openxmlformats.org/officeDocument/2006/relationships/image" Target="../media/image137.wmf"/><Relationship Id="rId12" Type="http://schemas.openxmlformats.org/officeDocument/2006/relationships/image" Target="../media/image142.wmf"/><Relationship Id="rId17" Type="http://schemas.openxmlformats.org/officeDocument/2006/relationships/image" Target="../media/image147.wmf"/><Relationship Id="rId2" Type="http://schemas.openxmlformats.org/officeDocument/2006/relationships/image" Target="../media/image134.png"/><Relationship Id="rId16" Type="http://schemas.openxmlformats.org/officeDocument/2006/relationships/image" Target="../media/image146.wmf"/><Relationship Id="rId20" Type="http://schemas.openxmlformats.org/officeDocument/2006/relationships/image" Target="../media/image150.wmf"/><Relationship Id="rId1" Type="http://schemas.openxmlformats.org/officeDocument/2006/relationships/slideLayout" Target="../slideLayouts/slideLayout2.xml"/><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oleObject" Target="../embeddings/oleObject131.bin"/><Relationship Id="rId15" Type="http://schemas.openxmlformats.org/officeDocument/2006/relationships/image" Target="../media/image145.wmf"/><Relationship Id="rId10" Type="http://schemas.openxmlformats.org/officeDocument/2006/relationships/image" Target="../media/image140.wmf"/><Relationship Id="rId19" Type="http://schemas.openxmlformats.org/officeDocument/2006/relationships/image" Target="../media/image149.wmf"/><Relationship Id="rId4" Type="http://schemas.openxmlformats.org/officeDocument/2006/relationships/image" Target="../media/image135.wmf"/><Relationship Id="rId9" Type="http://schemas.openxmlformats.org/officeDocument/2006/relationships/image" Target="../media/image139.wmf"/><Relationship Id="rId14" Type="http://schemas.openxmlformats.org/officeDocument/2006/relationships/image" Target="../media/image144.wmf"/><Relationship Id="rId22" Type="http://schemas.openxmlformats.org/officeDocument/2006/relationships/image" Target="../media/image15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9.wmf"/><Relationship Id="rId2" Type="http://schemas.openxmlformats.org/officeDocument/2006/relationships/oleObject" Target="../embeddings/oleObject2.bin"/><Relationship Id="rId16" Type="http://schemas.openxmlformats.org/officeDocument/2006/relationships/image" Target="../media/image11.wmf"/><Relationship Id="rId1" Type="http://schemas.openxmlformats.org/officeDocument/2006/relationships/slideLayout" Target="../slideLayouts/slideLayout1.x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6.wmf"/><Relationship Id="rId15" Type="http://schemas.openxmlformats.org/officeDocument/2006/relationships/oleObject" Target="../embeddings/oleObject9.bin"/><Relationship Id="rId10"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oleObject" Target="../embeddings/oleObject6.bin"/><Relationship Id="rId1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1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6193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三、构造判断矩阵</a:t>
            </a:r>
          </a:p>
        </p:txBody>
      </p:sp>
      <p:graphicFrame>
        <p:nvGraphicFramePr>
          <p:cNvPr id="9" name="对象 8">
            <a:extLst>
              <a:ext uri="{FF2B5EF4-FFF2-40B4-BE49-F238E27FC236}">
                <a16:creationId xmlns:a16="http://schemas.microsoft.com/office/drawing/2014/main" id="{EDEB4F0D-7065-4B19-834E-87427177A5AD}"/>
              </a:ext>
            </a:extLst>
          </p:cNvPr>
          <p:cNvGraphicFramePr>
            <a:graphicFrameLocks noChangeAspect="1"/>
          </p:cNvGraphicFramePr>
          <p:nvPr>
            <p:extLst>
              <p:ext uri="{D42A27DB-BD31-4B8C-83A1-F6EECF244321}">
                <p14:modId xmlns:p14="http://schemas.microsoft.com/office/powerpoint/2010/main" val="2041008234"/>
              </p:ext>
            </p:extLst>
          </p:nvPr>
        </p:nvGraphicFramePr>
        <p:xfrm>
          <a:off x="1801805" y="3896072"/>
          <a:ext cx="3397250" cy="1981200"/>
        </p:xfrm>
        <a:graphic>
          <a:graphicData uri="http://schemas.openxmlformats.org/presentationml/2006/ole">
            <mc:AlternateContent xmlns:mc="http://schemas.openxmlformats.org/markup-compatibility/2006">
              <mc:Choice xmlns:v="urn:schemas-microsoft-com:vml" Requires="v">
                <p:oleObj name="Equation" r:id="rId2" imgW="2158920" imgH="1257120" progId="Equation.DSMT4">
                  <p:embed/>
                </p:oleObj>
              </mc:Choice>
              <mc:Fallback>
                <p:oleObj name="Equation" r:id="rId2" imgW="2158920" imgH="1257120" progId="Equation.DSMT4">
                  <p:embed/>
                  <p:pic>
                    <p:nvPicPr>
                      <p:cNvPr id="9" name="对象 8">
                        <a:extLst>
                          <a:ext uri="{FF2B5EF4-FFF2-40B4-BE49-F238E27FC236}">
                            <a16:creationId xmlns:a16="http://schemas.microsoft.com/office/drawing/2014/main" id="{EDEB4F0D-7065-4B19-834E-87427177A5AD}"/>
                          </a:ext>
                        </a:extLst>
                      </p:cNvPr>
                      <p:cNvPicPr>
                        <a:picLocks noChangeAspect="1" noChangeArrowheads="1"/>
                      </p:cNvPicPr>
                      <p:nvPr/>
                    </p:nvPicPr>
                    <p:blipFill>
                      <a:blip r:embed="rId3"/>
                      <a:srcRect/>
                      <a:stretch>
                        <a:fillRect/>
                      </a:stretch>
                    </p:blipFill>
                    <p:spPr bwMode="auto">
                      <a:xfrm>
                        <a:off x="1801805" y="3896072"/>
                        <a:ext cx="3397250" cy="1981200"/>
                      </a:xfrm>
                      <a:prstGeom prst="rect">
                        <a:avLst/>
                      </a:prstGeom>
                      <a:noFill/>
                    </p:spPr>
                  </p:pic>
                </p:oleObj>
              </mc:Fallback>
            </mc:AlternateContent>
          </a:graphicData>
        </a:graphic>
      </p:graphicFrame>
      <p:grpSp>
        <p:nvGrpSpPr>
          <p:cNvPr id="4" name="组合 3">
            <a:extLst>
              <a:ext uri="{FF2B5EF4-FFF2-40B4-BE49-F238E27FC236}">
                <a16:creationId xmlns:a16="http://schemas.microsoft.com/office/drawing/2014/main" id="{F3A1DD52-4973-45E9-9F6C-3831B8992496}"/>
              </a:ext>
            </a:extLst>
          </p:cNvPr>
          <p:cNvGrpSpPr/>
          <p:nvPr/>
        </p:nvGrpSpPr>
        <p:grpSpPr>
          <a:xfrm>
            <a:off x="827584" y="1335635"/>
            <a:ext cx="7560840" cy="1587486"/>
            <a:chOff x="827584" y="654431"/>
            <a:chExt cx="7560840" cy="1587486"/>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654431"/>
              <a:ext cx="7560840"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将决策目标（选择旅游地点）记为    ，将景色、费用、居住、饮食、旅途</a:t>
              </a:r>
              <a:r>
                <a:rPr lang="en-US" altLang="zh-CN" sz="2400" dirty="0">
                  <a:solidFill>
                    <a:schemeClr val="bg2"/>
                  </a:solidFill>
                  <a:latin typeface="微软雅黑" pitchFamily="34" charset="-122"/>
                  <a:ea typeface="微软雅黑" pitchFamily="34" charset="-122"/>
                </a:rPr>
                <a:t>5</a:t>
              </a:r>
              <a:r>
                <a:rPr lang="zh-CN" altLang="en-US" sz="2400" dirty="0">
                  <a:solidFill>
                    <a:schemeClr val="bg2"/>
                  </a:solidFill>
                  <a:latin typeface="微软雅黑" pitchFamily="34" charset="-122"/>
                  <a:ea typeface="微软雅黑" pitchFamily="34" charset="-122"/>
                </a:rPr>
                <a:t>个因素分别记为                 ，将苏杭、北戴河、桂林</a:t>
              </a:r>
              <a:r>
                <a:rPr lang="en-US" altLang="zh-CN" sz="2400" dirty="0">
                  <a:solidFill>
                    <a:schemeClr val="bg2"/>
                  </a:solidFill>
                  <a:latin typeface="微软雅黑" pitchFamily="34" charset="-122"/>
                  <a:ea typeface="微软雅黑" pitchFamily="34" charset="-122"/>
                </a:rPr>
                <a:t>3</a:t>
              </a:r>
              <a:r>
                <a:rPr lang="zh-CN" altLang="en-US" sz="2400" dirty="0">
                  <a:solidFill>
                    <a:schemeClr val="bg2"/>
                  </a:solidFill>
                  <a:latin typeface="微软雅黑" pitchFamily="34" charset="-122"/>
                  <a:ea typeface="微软雅黑" pitchFamily="34" charset="-122"/>
                </a:rPr>
                <a:t>个备选地点分别记为              。</a:t>
              </a:r>
            </a:p>
          </p:txBody>
        </p:sp>
        <p:graphicFrame>
          <p:nvGraphicFramePr>
            <p:cNvPr id="5" name="对象 4">
              <a:extLst>
                <a:ext uri="{FF2B5EF4-FFF2-40B4-BE49-F238E27FC236}">
                  <a16:creationId xmlns:a16="http://schemas.microsoft.com/office/drawing/2014/main" id="{1E3D3FB6-0918-4517-8458-279ADD4DA75F}"/>
                </a:ext>
              </a:extLst>
            </p:cNvPr>
            <p:cNvGraphicFramePr>
              <a:graphicFrameLocks noChangeAspect="1"/>
            </p:cNvGraphicFramePr>
            <p:nvPr>
              <p:extLst>
                <p:ext uri="{D42A27DB-BD31-4B8C-83A1-F6EECF244321}">
                  <p14:modId xmlns:p14="http://schemas.microsoft.com/office/powerpoint/2010/main" val="3760774796"/>
                </p:ext>
              </p:extLst>
            </p:nvPr>
          </p:nvGraphicFramePr>
          <p:xfrm>
            <a:off x="6300192" y="1787393"/>
            <a:ext cx="1156994" cy="429843"/>
          </p:xfrm>
          <a:graphic>
            <a:graphicData uri="http://schemas.openxmlformats.org/presentationml/2006/ole">
              <mc:AlternateContent xmlns:mc="http://schemas.openxmlformats.org/markup-compatibility/2006">
                <mc:Choice xmlns:v="urn:schemas-microsoft-com:vml" Requires="v">
                  <p:oleObj name="Equation" r:id="rId4" imgW="647640" imgH="241200" progId="Equation.DSMT4">
                    <p:embed/>
                  </p:oleObj>
                </mc:Choice>
                <mc:Fallback>
                  <p:oleObj name="Equation" r:id="rId4" imgW="647640" imgH="241200" progId="Equation.DSMT4">
                    <p:embed/>
                    <p:pic>
                      <p:nvPicPr>
                        <p:cNvPr id="5" name="对象 4">
                          <a:extLst>
                            <a:ext uri="{FF2B5EF4-FFF2-40B4-BE49-F238E27FC236}">
                              <a16:creationId xmlns:a16="http://schemas.microsoft.com/office/drawing/2014/main" id="{1E3D3FB6-0918-4517-8458-279ADD4DA75F}"/>
                            </a:ext>
                          </a:extLst>
                        </p:cNvPr>
                        <p:cNvPicPr>
                          <a:picLocks noChangeAspect="1" noChangeArrowheads="1"/>
                        </p:cNvPicPr>
                        <p:nvPr/>
                      </p:nvPicPr>
                      <p:blipFill>
                        <a:blip r:embed="rId5"/>
                        <a:srcRect/>
                        <a:stretch>
                          <a:fillRect/>
                        </a:stretch>
                      </p:blipFill>
                      <p:spPr bwMode="auto">
                        <a:xfrm>
                          <a:off x="6300192" y="1787393"/>
                          <a:ext cx="1156994" cy="429843"/>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5FD03A33-0CA4-4091-86AE-B9A33C9F19E5}"/>
                </a:ext>
              </a:extLst>
            </p:cNvPr>
            <p:cNvGraphicFramePr>
              <a:graphicFrameLocks noChangeAspect="1"/>
            </p:cNvGraphicFramePr>
            <p:nvPr>
              <p:extLst>
                <p:ext uri="{D42A27DB-BD31-4B8C-83A1-F6EECF244321}">
                  <p14:modId xmlns:p14="http://schemas.microsoft.com/office/powerpoint/2010/main" val="3518820675"/>
                </p:ext>
              </p:extLst>
            </p:nvPr>
          </p:nvGraphicFramePr>
          <p:xfrm>
            <a:off x="5735060" y="1283337"/>
            <a:ext cx="1429228" cy="429843"/>
          </p:xfrm>
          <a:graphic>
            <a:graphicData uri="http://schemas.openxmlformats.org/presentationml/2006/ole">
              <mc:AlternateContent xmlns:mc="http://schemas.openxmlformats.org/markup-compatibility/2006">
                <mc:Choice xmlns:v="urn:schemas-microsoft-com:vml" Requires="v">
                  <p:oleObj name="Equation" r:id="rId6" imgW="799920" imgH="241200" progId="Equation.DSMT4">
                    <p:embed/>
                  </p:oleObj>
                </mc:Choice>
                <mc:Fallback>
                  <p:oleObj name="Equation" r:id="rId6" imgW="799920" imgH="241200" progId="Equation.DSMT4">
                    <p:embed/>
                    <p:pic>
                      <p:nvPicPr>
                        <p:cNvPr id="21" name="对象 20">
                          <a:extLst>
                            <a:ext uri="{FF2B5EF4-FFF2-40B4-BE49-F238E27FC236}">
                              <a16:creationId xmlns:a16="http://schemas.microsoft.com/office/drawing/2014/main" id="{5FD03A33-0CA4-4091-86AE-B9A33C9F19E5}"/>
                            </a:ext>
                          </a:extLst>
                        </p:cNvPr>
                        <p:cNvPicPr>
                          <a:picLocks noChangeAspect="1" noChangeArrowheads="1"/>
                        </p:cNvPicPr>
                        <p:nvPr/>
                      </p:nvPicPr>
                      <p:blipFill>
                        <a:blip r:embed="rId7"/>
                        <a:srcRect/>
                        <a:stretch>
                          <a:fillRect/>
                        </a:stretch>
                      </p:blipFill>
                      <p:spPr bwMode="auto">
                        <a:xfrm>
                          <a:off x="5735060" y="1283337"/>
                          <a:ext cx="1429228" cy="429843"/>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2E163685-D239-46A2-97ED-957F6DAA1BA4}"/>
                </a:ext>
              </a:extLst>
            </p:cNvPr>
            <p:cNvGraphicFramePr>
              <a:graphicFrameLocks noChangeAspect="1"/>
            </p:cNvGraphicFramePr>
            <p:nvPr>
              <p:extLst>
                <p:ext uri="{D42A27DB-BD31-4B8C-83A1-F6EECF244321}">
                  <p14:modId xmlns:p14="http://schemas.microsoft.com/office/powerpoint/2010/main" val="2088046788"/>
                </p:ext>
              </p:extLst>
            </p:nvPr>
          </p:nvGraphicFramePr>
          <p:xfrm>
            <a:off x="5580112" y="810624"/>
            <a:ext cx="241300" cy="280988"/>
          </p:xfrm>
          <a:graphic>
            <a:graphicData uri="http://schemas.openxmlformats.org/presentationml/2006/ole">
              <mc:AlternateContent xmlns:mc="http://schemas.openxmlformats.org/markup-compatibility/2006">
                <mc:Choice xmlns:v="urn:schemas-microsoft-com:vml" Requires="v">
                  <p:oleObj name="Equation" r:id="rId8" imgW="152280" imgH="177480" progId="Equation.DSMT4">
                    <p:embed/>
                  </p:oleObj>
                </mc:Choice>
                <mc:Fallback>
                  <p:oleObj name="Equation" r:id="rId8" imgW="152280" imgH="177480" progId="Equation.DSMT4">
                    <p:embed/>
                    <p:pic>
                      <p:nvPicPr>
                        <p:cNvPr id="21" name="对象 20">
                          <a:extLst>
                            <a:ext uri="{FF2B5EF4-FFF2-40B4-BE49-F238E27FC236}">
                              <a16:creationId xmlns:a16="http://schemas.microsoft.com/office/drawing/2014/main" id="{5FD03A33-0CA4-4091-86AE-B9A33C9F19E5}"/>
                            </a:ext>
                          </a:extLst>
                        </p:cNvPr>
                        <p:cNvPicPr>
                          <a:picLocks noChangeAspect="1" noChangeArrowheads="1"/>
                        </p:cNvPicPr>
                        <p:nvPr/>
                      </p:nvPicPr>
                      <p:blipFill>
                        <a:blip r:embed="rId9"/>
                        <a:srcRect/>
                        <a:stretch>
                          <a:fillRect/>
                        </a:stretch>
                      </p:blipFill>
                      <p:spPr bwMode="auto">
                        <a:xfrm>
                          <a:off x="5580112" y="810624"/>
                          <a:ext cx="241300" cy="280988"/>
                        </a:xfrm>
                        <a:prstGeom prst="rect">
                          <a:avLst/>
                        </a:prstGeom>
                        <a:noFill/>
                      </p:spPr>
                    </p:pic>
                  </p:oleObj>
                </mc:Fallback>
              </mc:AlternateContent>
            </a:graphicData>
          </a:graphic>
        </p:graphicFrame>
      </p:gr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3185377"/>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准则层相对于目标层的判断矩阵</a:t>
            </a:r>
            <a:endParaRPr lang="en-US" altLang="en-US" sz="2400" dirty="0">
              <a:solidFill>
                <a:srgbClr val="FF0000"/>
              </a:solidFill>
              <a:latin typeface="微软雅黑" pitchFamily="34" charset="-122"/>
              <a:ea typeface="微软雅黑" pitchFamily="34" charset="-122"/>
            </a:endParaRPr>
          </a:p>
        </p:txBody>
      </p:sp>
      <p:sp>
        <p:nvSpPr>
          <p:cNvPr id="8" name="日期占位符 7">
            <a:extLst>
              <a:ext uri="{FF2B5EF4-FFF2-40B4-BE49-F238E27FC236}">
                <a16:creationId xmlns:a16="http://schemas.microsoft.com/office/drawing/2014/main" id="{230D2E35-946E-4285-94AC-29891677B0B3}"/>
              </a:ext>
            </a:extLst>
          </p:cNvPr>
          <p:cNvSpPr>
            <a:spLocks noGrp="1"/>
          </p:cNvSpPr>
          <p:nvPr>
            <p:ph type="dt" sz="half" idx="2"/>
          </p:nvPr>
        </p:nvSpPr>
        <p:spPr/>
        <p:txBody>
          <a:bodyPr/>
          <a:lstStyle/>
          <a:p>
            <a:pPr>
              <a:defRPr/>
            </a:pPr>
            <a:fld id="{32E58EE8-4506-4446-B54D-5D8372AEF7FB}"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B90629F9-0043-41AA-A47B-64F49DF23E6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511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三、构造判断矩阵</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方案层相对于准则层的判断矩阵</a:t>
            </a:r>
            <a:endParaRPr lang="en-US" altLang="en-US" sz="2400" dirty="0">
              <a:solidFill>
                <a:srgbClr val="FF0000"/>
              </a:solidFill>
              <a:latin typeface="微软雅黑" pitchFamily="34" charset="-122"/>
              <a:ea typeface="微软雅黑" pitchFamily="34" charset="-122"/>
            </a:endParaRPr>
          </a:p>
        </p:txBody>
      </p:sp>
      <p:sp>
        <p:nvSpPr>
          <p:cNvPr id="13" name="Rectangle 3">
            <a:extLst>
              <a:ext uri="{FF2B5EF4-FFF2-40B4-BE49-F238E27FC236}">
                <a16:creationId xmlns:a16="http://schemas.microsoft.com/office/drawing/2014/main" id="{1ADF2EAD-1C6C-4975-975A-BFA26E50CF1B}"/>
              </a:ext>
            </a:extLst>
          </p:cNvPr>
          <p:cNvSpPr>
            <a:spLocks noChangeArrowheads="1"/>
          </p:cNvSpPr>
          <p:nvPr/>
        </p:nvSpPr>
        <p:spPr bwMode="auto">
          <a:xfrm>
            <a:off x="683568" y="1701885"/>
            <a:ext cx="3672408"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1800" dirty="0">
                <a:solidFill>
                  <a:schemeClr val="bg2"/>
                </a:solidFill>
                <a:latin typeface="微软雅黑" pitchFamily="34" charset="-122"/>
                <a:ea typeface="微软雅黑" pitchFamily="34" charset="-122"/>
              </a:rPr>
              <a:t>三个旅游地点的“景色”对比</a:t>
            </a:r>
          </a:p>
        </p:txBody>
      </p:sp>
      <p:graphicFrame>
        <p:nvGraphicFramePr>
          <p:cNvPr id="14" name="对象 13">
            <a:extLst>
              <a:ext uri="{FF2B5EF4-FFF2-40B4-BE49-F238E27FC236}">
                <a16:creationId xmlns:a16="http://schemas.microsoft.com/office/drawing/2014/main" id="{E6CB6349-73AB-4B93-AC0A-1665FE431834}"/>
              </a:ext>
            </a:extLst>
          </p:cNvPr>
          <p:cNvGraphicFramePr>
            <a:graphicFrameLocks noChangeAspect="1"/>
          </p:cNvGraphicFramePr>
          <p:nvPr>
            <p:extLst>
              <p:ext uri="{D42A27DB-BD31-4B8C-83A1-F6EECF244321}">
                <p14:modId xmlns:p14="http://schemas.microsoft.com/office/powerpoint/2010/main" val="254159256"/>
              </p:ext>
            </p:extLst>
          </p:nvPr>
        </p:nvGraphicFramePr>
        <p:xfrm>
          <a:off x="1012943" y="2191924"/>
          <a:ext cx="2144929" cy="1070480"/>
        </p:xfrm>
        <a:graphic>
          <a:graphicData uri="http://schemas.openxmlformats.org/presentationml/2006/ole">
            <mc:AlternateContent xmlns:mc="http://schemas.openxmlformats.org/markup-compatibility/2006">
              <mc:Choice xmlns:v="urn:schemas-microsoft-com:vml" Requires="v">
                <p:oleObj name="Equation" r:id="rId2" imgW="1625400" imgH="812520" progId="Equation.DSMT4">
                  <p:embed/>
                </p:oleObj>
              </mc:Choice>
              <mc:Fallback>
                <p:oleObj name="Equation" r:id="rId2" imgW="1625400" imgH="812520" progId="Equation.DSMT4">
                  <p:embed/>
                  <p:pic>
                    <p:nvPicPr>
                      <p:cNvPr id="5" name="对象 4">
                        <a:extLst>
                          <a:ext uri="{FF2B5EF4-FFF2-40B4-BE49-F238E27FC236}">
                            <a16:creationId xmlns:a16="http://schemas.microsoft.com/office/drawing/2014/main" id="{1E3D3FB6-0918-4517-8458-279ADD4DA75F}"/>
                          </a:ext>
                        </a:extLst>
                      </p:cNvPr>
                      <p:cNvPicPr>
                        <a:picLocks noChangeAspect="1" noChangeArrowheads="1"/>
                      </p:cNvPicPr>
                      <p:nvPr/>
                    </p:nvPicPr>
                    <p:blipFill>
                      <a:blip r:embed="rId3"/>
                      <a:srcRect/>
                      <a:stretch>
                        <a:fillRect/>
                      </a:stretch>
                    </p:blipFill>
                    <p:spPr bwMode="auto">
                      <a:xfrm>
                        <a:off x="1012943" y="2191924"/>
                        <a:ext cx="2144929" cy="1070480"/>
                      </a:xfrm>
                      <a:prstGeom prst="rect">
                        <a:avLst/>
                      </a:prstGeom>
                      <a:noFill/>
                    </p:spPr>
                  </p:pic>
                </p:oleObj>
              </mc:Fallback>
            </mc:AlternateContent>
          </a:graphicData>
        </a:graphic>
      </p:graphicFrame>
      <p:sp>
        <p:nvSpPr>
          <p:cNvPr id="19" name="Rectangle 3">
            <a:extLst>
              <a:ext uri="{FF2B5EF4-FFF2-40B4-BE49-F238E27FC236}">
                <a16:creationId xmlns:a16="http://schemas.microsoft.com/office/drawing/2014/main" id="{B33EE3FF-4297-4A4A-A536-62582578AE80}"/>
              </a:ext>
            </a:extLst>
          </p:cNvPr>
          <p:cNvSpPr>
            <a:spLocks noChangeArrowheads="1"/>
          </p:cNvSpPr>
          <p:nvPr/>
        </p:nvSpPr>
        <p:spPr bwMode="auto">
          <a:xfrm>
            <a:off x="683568" y="3356993"/>
            <a:ext cx="360040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1800" dirty="0">
                <a:solidFill>
                  <a:schemeClr val="bg2"/>
                </a:solidFill>
                <a:latin typeface="微软雅黑" pitchFamily="34" charset="-122"/>
                <a:ea typeface="微软雅黑" pitchFamily="34" charset="-122"/>
              </a:rPr>
              <a:t>三个旅游地点的“费用”对比</a:t>
            </a:r>
          </a:p>
        </p:txBody>
      </p:sp>
      <p:graphicFrame>
        <p:nvGraphicFramePr>
          <p:cNvPr id="20" name="对象 19">
            <a:extLst>
              <a:ext uri="{FF2B5EF4-FFF2-40B4-BE49-F238E27FC236}">
                <a16:creationId xmlns:a16="http://schemas.microsoft.com/office/drawing/2014/main" id="{4FB8D52C-9DD7-496D-B4B1-EB382A7AADA9}"/>
              </a:ext>
            </a:extLst>
          </p:cNvPr>
          <p:cNvGraphicFramePr>
            <a:graphicFrameLocks noChangeAspect="1"/>
          </p:cNvGraphicFramePr>
          <p:nvPr>
            <p:extLst>
              <p:ext uri="{D42A27DB-BD31-4B8C-83A1-F6EECF244321}">
                <p14:modId xmlns:p14="http://schemas.microsoft.com/office/powerpoint/2010/main" val="1122057835"/>
              </p:ext>
            </p:extLst>
          </p:nvPr>
        </p:nvGraphicFramePr>
        <p:xfrm>
          <a:off x="1020764" y="3870773"/>
          <a:ext cx="2128837" cy="1069975"/>
        </p:xfrm>
        <a:graphic>
          <a:graphicData uri="http://schemas.openxmlformats.org/presentationml/2006/ole">
            <mc:AlternateContent xmlns:mc="http://schemas.openxmlformats.org/markup-compatibility/2006">
              <mc:Choice xmlns:v="urn:schemas-microsoft-com:vml" Requires="v">
                <p:oleObj name="Equation" r:id="rId4" imgW="1612800" imgH="812520" progId="Equation.DSMT4">
                  <p:embed/>
                </p:oleObj>
              </mc:Choice>
              <mc:Fallback>
                <p:oleObj name="Equation" r:id="rId4" imgW="1612800" imgH="812520" progId="Equation.DSMT4">
                  <p:embed/>
                  <p:pic>
                    <p:nvPicPr>
                      <p:cNvPr id="14" name="对象 13">
                        <a:extLst>
                          <a:ext uri="{FF2B5EF4-FFF2-40B4-BE49-F238E27FC236}">
                            <a16:creationId xmlns:a16="http://schemas.microsoft.com/office/drawing/2014/main" id="{E6CB6349-73AB-4B93-AC0A-1665FE431834}"/>
                          </a:ext>
                        </a:extLst>
                      </p:cNvPr>
                      <p:cNvPicPr>
                        <a:picLocks noChangeAspect="1" noChangeArrowheads="1"/>
                      </p:cNvPicPr>
                      <p:nvPr/>
                    </p:nvPicPr>
                    <p:blipFill>
                      <a:blip r:embed="rId5"/>
                      <a:srcRect/>
                      <a:stretch>
                        <a:fillRect/>
                      </a:stretch>
                    </p:blipFill>
                    <p:spPr bwMode="auto">
                      <a:xfrm>
                        <a:off x="1020764" y="3870773"/>
                        <a:ext cx="2128837" cy="1069975"/>
                      </a:xfrm>
                      <a:prstGeom prst="rect">
                        <a:avLst/>
                      </a:prstGeom>
                      <a:noFill/>
                    </p:spPr>
                  </p:pic>
                </p:oleObj>
              </mc:Fallback>
            </mc:AlternateContent>
          </a:graphicData>
        </a:graphic>
      </p:graphicFrame>
      <p:sp>
        <p:nvSpPr>
          <p:cNvPr id="23" name="Rectangle 3">
            <a:extLst>
              <a:ext uri="{FF2B5EF4-FFF2-40B4-BE49-F238E27FC236}">
                <a16:creationId xmlns:a16="http://schemas.microsoft.com/office/drawing/2014/main" id="{C22C1ECF-7477-4827-87EB-F6C8B87B6228}"/>
              </a:ext>
            </a:extLst>
          </p:cNvPr>
          <p:cNvSpPr>
            <a:spLocks noChangeArrowheads="1"/>
          </p:cNvSpPr>
          <p:nvPr/>
        </p:nvSpPr>
        <p:spPr bwMode="auto">
          <a:xfrm>
            <a:off x="657064" y="4941168"/>
            <a:ext cx="3672408"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1800" dirty="0">
                <a:solidFill>
                  <a:schemeClr val="bg2"/>
                </a:solidFill>
                <a:latin typeface="微软雅黑" pitchFamily="34" charset="-122"/>
                <a:ea typeface="微软雅黑" pitchFamily="34" charset="-122"/>
              </a:rPr>
              <a:t>三个旅游地点的“居住”对比</a:t>
            </a:r>
          </a:p>
        </p:txBody>
      </p:sp>
      <p:graphicFrame>
        <p:nvGraphicFramePr>
          <p:cNvPr id="24" name="对象 23">
            <a:extLst>
              <a:ext uri="{FF2B5EF4-FFF2-40B4-BE49-F238E27FC236}">
                <a16:creationId xmlns:a16="http://schemas.microsoft.com/office/drawing/2014/main" id="{8C951268-4B9D-4E97-B9D8-C3D72B002084}"/>
              </a:ext>
            </a:extLst>
          </p:cNvPr>
          <p:cNvGraphicFramePr>
            <a:graphicFrameLocks noChangeAspect="1"/>
          </p:cNvGraphicFramePr>
          <p:nvPr>
            <p:extLst>
              <p:ext uri="{D42A27DB-BD31-4B8C-83A1-F6EECF244321}">
                <p14:modId xmlns:p14="http://schemas.microsoft.com/office/powerpoint/2010/main" val="3002715072"/>
              </p:ext>
            </p:extLst>
          </p:nvPr>
        </p:nvGraphicFramePr>
        <p:xfrm>
          <a:off x="994631" y="5430939"/>
          <a:ext cx="2127250" cy="1069975"/>
        </p:xfrm>
        <a:graphic>
          <a:graphicData uri="http://schemas.openxmlformats.org/presentationml/2006/ole">
            <mc:AlternateContent xmlns:mc="http://schemas.openxmlformats.org/markup-compatibility/2006">
              <mc:Choice xmlns:v="urn:schemas-microsoft-com:vml" Requires="v">
                <p:oleObj name="Equation" r:id="rId6" imgW="1612800" imgH="812520" progId="Equation.DSMT4">
                  <p:embed/>
                </p:oleObj>
              </mc:Choice>
              <mc:Fallback>
                <p:oleObj name="Equation" r:id="rId6" imgW="1612800" imgH="812520" progId="Equation.DSMT4">
                  <p:embed/>
                  <p:pic>
                    <p:nvPicPr>
                      <p:cNvPr id="14" name="对象 13">
                        <a:extLst>
                          <a:ext uri="{FF2B5EF4-FFF2-40B4-BE49-F238E27FC236}">
                            <a16:creationId xmlns:a16="http://schemas.microsoft.com/office/drawing/2014/main" id="{E6CB6349-73AB-4B93-AC0A-1665FE431834}"/>
                          </a:ext>
                        </a:extLst>
                      </p:cNvPr>
                      <p:cNvPicPr>
                        <a:picLocks noChangeAspect="1" noChangeArrowheads="1"/>
                      </p:cNvPicPr>
                      <p:nvPr/>
                    </p:nvPicPr>
                    <p:blipFill>
                      <a:blip r:embed="rId7"/>
                      <a:srcRect/>
                      <a:stretch>
                        <a:fillRect/>
                      </a:stretch>
                    </p:blipFill>
                    <p:spPr bwMode="auto">
                      <a:xfrm>
                        <a:off x="994631" y="5430939"/>
                        <a:ext cx="2127250" cy="1069975"/>
                      </a:xfrm>
                      <a:prstGeom prst="rect">
                        <a:avLst/>
                      </a:prstGeom>
                      <a:noFill/>
                    </p:spPr>
                  </p:pic>
                </p:oleObj>
              </mc:Fallback>
            </mc:AlternateContent>
          </a:graphicData>
        </a:graphic>
      </p:graphicFrame>
      <p:sp>
        <p:nvSpPr>
          <p:cNvPr id="25" name="Rectangle 3">
            <a:extLst>
              <a:ext uri="{FF2B5EF4-FFF2-40B4-BE49-F238E27FC236}">
                <a16:creationId xmlns:a16="http://schemas.microsoft.com/office/drawing/2014/main" id="{77662A1B-8F55-4E14-9C42-6670168CE573}"/>
              </a:ext>
            </a:extLst>
          </p:cNvPr>
          <p:cNvSpPr>
            <a:spLocks noChangeArrowheads="1"/>
          </p:cNvSpPr>
          <p:nvPr/>
        </p:nvSpPr>
        <p:spPr bwMode="auto">
          <a:xfrm>
            <a:off x="4860032" y="1700808"/>
            <a:ext cx="360040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1800" dirty="0">
                <a:solidFill>
                  <a:schemeClr val="bg2"/>
                </a:solidFill>
                <a:latin typeface="微软雅黑" pitchFamily="34" charset="-122"/>
                <a:ea typeface="微软雅黑" pitchFamily="34" charset="-122"/>
              </a:rPr>
              <a:t>三个旅游地点的“饮食”对比</a:t>
            </a:r>
          </a:p>
        </p:txBody>
      </p:sp>
      <p:graphicFrame>
        <p:nvGraphicFramePr>
          <p:cNvPr id="26" name="对象 25">
            <a:extLst>
              <a:ext uri="{FF2B5EF4-FFF2-40B4-BE49-F238E27FC236}">
                <a16:creationId xmlns:a16="http://schemas.microsoft.com/office/drawing/2014/main" id="{B7487EA0-5F70-42AA-BF7A-AF836C01A582}"/>
              </a:ext>
            </a:extLst>
          </p:cNvPr>
          <p:cNvGraphicFramePr>
            <a:graphicFrameLocks noChangeAspect="1"/>
          </p:cNvGraphicFramePr>
          <p:nvPr>
            <p:extLst>
              <p:ext uri="{D42A27DB-BD31-4B8C-83A1-F6EECF244321}">
                <p14:modId xmlns:p14="http://schemas.microsoft.com/office/powerpoint/2010/main" val="4140365636"/>
              </p:ext>
            </p:extLst>
          </p:nvPr>
        </p:nvGraphicFramePr>
        <p:xfrm>
          <a:off x="5238874" y="2214588"/>
          <a:ext cx="2046288" cy="1069975"/>
        </p:xfrm>
        <a:graphic>
          <a:graphicData uri="http://schemas.openxmlformats.org/presentationml/2006/ole">
            <mc:AlternateContent xmlns:mc="http://schemas.openxmlformats.org/markup-compatibility/2006">
              <mc:Choice xmlns:v="urn:schemas-microsoft-com:vml" Requires="v">
                <p:oleObj name="Equation" r:id="rId8" imgW="1549080" imgH="812520" progId="Equation.DSMT4">
                  <p:embed/>
                </p:oleObj>
              </mc:Choice>
              <mc:Fallback>
                <p:oleObj name="Equation" r:id="rId8" imgW="1549080" imgH="812520" progId="Equation.DSMT4">
                  <p:embed/>
                  <p:pic>
                    <p:nvPicPr>
                      <p:cNvPr id="20" name="对象 19">
                        <a:extLst>
                          <a:ext uri="{FF2B5EF4-FFF2-40B4-BE49-F238E27FC236}">
                            <a16:creationId xmlns:a16="http://schemas.microsoft.com/office/drawing/2014/main" id="{4FB8D52C-9DD7-496D-B4B1-EB382A7AADA9}"/>
                          </a:ext>
                        </a:extLst>
                      </p:cNvPr>
                      <p:cNvPicPr>
                        <a:picLocks noChangeAspect="1" noChangeArrowheads="1"/>
                      </p:cNvPicPr>
                      <p:nvPr/>
                    </p:nvPicPr>
                    <p:blipFill>
                      <a:blip r:embed="rId9"/>
                      <a:srcRect/>
                      <a:stretch>
                        <a:fillRect/>
                      </a:stretch>
                    </p:blipFill>
                    <p:spPr bwMode="auto">
                      <a:xfrm>
                        <a:off x="5238874" y="2214588"/>
                        <a:ext cx="2046288" cy="1069975"/>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7F402A3C-F155-44A2-95DE-B19EFF78A7DF}"/>
              </a:ext>
            </a:extLst>
          </p:cNvPr>
          <p:cNvSpPr>
            <a:spLocks noGrp="1"/>
          </p:cNvSpPr>
          <p:nvPr>
            <p:ph type="dt" sz="half" idx="2"/>
          </p:nvPr>
        </p:nvSpPr>
        <p:spPr/>
        <p:txBody>
          <a:bodyPr/>
          <a:lstStyle/>
          <a:p>
            <a:pPr>
              <a:defRPr/>
            </a:pPr>
            <a:fld id="{8D7DF4EF-9057-44A9-AF95-AF5F7419B06F}" type="datetime1">
              <a:rPr lang="zh-CN" altLang="en-US" smtClean="0"/>
              <a:t>2022/11/23</a:t>
            </a:fld>
            <a:endParaRPr lang="zh-CN" altLang="en-US"/>
          </a:p>
        </p:txBody>
      </p:sp>
      <p:sp>
        <p:nvSpPr>
          <p:cNvPr id="15" name="Rectangle 3">
            <a:extLst>
              <a:ext uri="{FF2B5EF4-FFF2-40B4-BE49-F238E27FC236}">
                <a16:creationId xmlns:a16="http://schemas.microsoft.com/office/drawing/2014/main" id="{806FBFFD-5E41-408D-AC7C-A361721D793E}"/>
              </a:ext>
            </a:extLst>
          </p:cNvPr>
          <p:cNvSpPr>
            <a:spLocks noChangeArrowheads="1"/>
          </p:cNvSpPr>
          <p:nvPr/>
        </p:nvSpPr>
        <p:spPr bwMode="auto">
          <a:xfrm>
            <a:off x="4860032" y="3348022"/>
            <a:ext cx="3672408"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1800" dirty="0">
                <a:solidFill>
                  <a:schemeClr val="bg2"/>
                </a:solidFill>
                <a:latin typeface="微软雅黑" pitchFamily="34" charset="-122"/>
                <a:ea typeface="微软雅黑" pitchFamily="34" charset="-122"/>
              </a:rPr>
              <a:t>三个旅游地点的“旅途”对比</a:t>
            </a:r>
          </a:p>
        </p:txBody>
      </p:sp>
      <p:graphicFrame>
        <p:nvGraphicFramePr>
          <p:cNvPr id="16" name="对象 15">
            <a:extLst>
              <a:ext uri="{FF2B5EF4-FFF2-40B4-BE49-F238E27FC236}">
                <a16:creationId xmlns:a16="http://schemas.microsoft.com/office/drawing/2014/main" id="{BCD04F65-ABA6-4244-A92E-B7B6FAC000F0}"/>
              </a:ext>
            </a:extLst>
          </p:cNvPr>
          <p:cNvGraphicFramePr>
            <a:graphicFrameLocks noChangeAspect="1"/>
          </p:cNvGraphicFramePr>
          <p:nvPr>
            <p:extLst>
              <p:ext uri="{D42A27DB-BD31-4B8C-83A1-F6EECF244321}">
                <p14:modId xmlns:p14="http://schemas.microsoft.com/office/powerpoint/2010/main" val="912543348"/>
              </p:ext>
            </p:extLst>
          </p:nvPr>
        </p:nvGraphicFramePr>
        <p:xfrm>
          <a:off x="5248028" y="3943201"/>
          <a:ext cx="2027237" cy="1069975"/>
        </p:xfrm>
        <a:graphic>
          <a:graphicData uri="http://schemas.openxmlformats.org/presentationml/2006/ole">
            <mc:AlternateContent xmlns:mc="http://schemas.openxmlformats.org/markup-compatibility/2006">
              <mc:Choice xmlns:v="urn:schemas-microsoft-com:vml" Requires="v">
                <p:oleObj name="Equation" r:id="rId10" imgW="1536480" imgH="812520" progId="Equation.DSMT4">
                  <p:embed/>
                </p:oleObj>
              </mc:Choice>
              <mc:Fallback>
                <p:oleObj name="Equation" r:id="rId10" imgW="1536480" imgH="812520" progId="Equation.DSMT4">
                  <p:embed/>
                  <p:pic>
                    <p:nvPicPr>
                      <p:cNvPr id="14" name="对象 13">
                        <a:extLst>
                          <a:ext uri="{FF2B5EF4-FFF2-40B4-BE49-F238E27FC236}">
                            <a16:creationId xmlns:a16="http://schemas.microsoft.com/office/drawing/2014/main" id="{E6CB6349-73AB-4B93-AC0A-1665FE431834}"/>
                          </a:ext>
                        </a:extLst>
                      </p:cNvPr>
                      <p:cNvPicPr>
                        <a:picLocks noChangeAspect="1" noChangeArrowheads="1"/>
                      </p:cNvPicPr>
                      <p:nvPr/>
                    </p:nvPicPr>
                    <p:blipFill>
                      <a:blip r:embed="rId11"/>
                      <a:srcRect/>
                      <a:stretch>
                        <a:fillRect/>
                      </a:stretch>
                    </p:blipFill>
                    <p:spPr bwMode="auto">
                      <a:xfrm>
                        <a:off x="5248028" y="3943201"/>
                        <a:ext cx="2027237" cy="1069975"/>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EC41C9D3-A5D6-43EB-8D7A-37B651C9A51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5960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59087"/>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6314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权重向量的求解方法</a:t>
            </a:r>
            <a:endParaRPr lang="en-US" altLang="en-US" sz="2400" dirty="0">
              <a:solidFill>
                <a:srgbClr val="FF0000"/>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F1423D0A-64F3-452A-925A-8B5486C50B29}"/>
              </a:ext>
            </a:extLst>
          </p:cNvPr>
          <p:cNvGrpSpPr/>
          <p:nvPr/>
        </p:nvGrpSpPr>
        <p:grpSpPr>
          <a:xfrm>
            <a:off x="683568" y="1772816"/>
            <a:ext cx="7488832" cy="553357"/>
            <a:chOff x="683568" y="1122619"/>
            <a:chExt cx="7488832" cy="553357"/>
          </a:xfrm>
        </p:grpSpPr>
        <p:sp>
          <p:nvSpPr>
            <p:cNvPr id="13" name="Rectangle 3">
              <a:extLst>
                <a:ext uri="{FF2B5EF4-FFF2-40B4-BE49-F238E27FC236}">
                  <a16:creationId xmlns:a16="http://schemas.microsoft.com/office/drawing/2014/main" id="{1ADF2EAD-1C6C-4975-975A-BFA26E50CF1B}"/>
                </a:ext>
              </a:extLst>
            </p:cNvPr>
            <p:cNvSpPr>
              <a:spLocks noChangeArrowheads="1"/>
            </p:cNvSpPr>
            <p:nvPr/>
          </p:nvSpPr>
          <p:spPr bwMode="auto">
            <a:xfrm>
              <a:off x="683568" y="1122619"/>
              <a:ext cx="748883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设</a:t>
              </a:r>
              <a:r>
                <a:rPr lang="en-US" altLang="zh-CN" sz="2400" dirty="0">
                  <a:solidFill>
                    <a:schemeClr val="bg2"/>
                  </a:solidFill>
                  <a:latin typeface="微软雅黑" pitchFamily="34" charset="-122"/>
                  <a:ea typeface="微软雅黑" pitchFamily="34" charset="-122"/>
                </a:rPr>
                <a:t>A</a:t>
              </a:r>
              <a:r>
                <a:rPr lang="zh-CN" altLang="en-US" sz="2400" dirty="0">
                  <a:solidFill>
                    <a:schemeClr val="bg2"/>
                  </a:solidFill>
                  <a:latin typeface="微软雅黑" pitchFamily="34" charset="-122"/>
                  <a:ea typeface="微软雅黑" pitchFamily="34" charset="-122"/>
                </a:rPr>
                <a:t>为判断矩阵，                          为权重向量，则</a:t>
              </a:r>
            </a:p>
          </p:txBody>
        </p:sp>
        <p:graphicFrame>
          <p:nvGraphicFramePr>
            <p:cNvPr id="5" name="对象 4">
              <a:extLst>
                <a:ext uri="{FF2B5EF4-FFF2-40B4-BE49-F238E27FC236}">
                  <a16:creationId xmlns:a16="http://schemas.microsoft.com/office/drawing/2014/main" id="{20448ADC-CBE7-4EC9-AD4B-1169D161ECBA}"/>
                </a:ext>
              </a:extLst>
            </p:cNvPr>
            <p:cNvGraphicFramePr>
              <a:graphicFrameLocks noChangeAspect="1"/>
            </p:cNvGraphicFramePr>
            <p:nvPr>
              <p:extLst>
                <p:ext uri="{D42A27DB-BD31-4B8C-83A1-F6EECF244321}">
                  <p14:modId xmlns:p14="http://schemas.microsoft.com/office/powerpoint/2010/main" val="3935519292"/>
                </p:ext>
              </p:extLst>
            </p:nvPr>
          </p:nvGraphicFramePr>
          <p:xfrm>
            <a:off x="3070178" y="1215046"/>
            <a:ext cx="2365918" cy="438133"/>
          </p:xfrm>
          <a:graphic>
            <a:graphicData uri="http://schemas.openxmlformats.org/presentationml/2006/ole">
              <mc:AlternateContent xmlns:mc="http://schemas.openxmlformats.org/markup-compatibility/2006">
                <mc:Choice xmlns:v="urn:schemas-microsoft-com:vml" Requires="v">
                  <p:oleObj name="Equation" r:id="rId2" imgW="1282700" imgH="241300" progId="Equation.DSMT4">
                    <p:embed/>
                  </p:oleObj>
                </mc:Choice>
                <mc:Fallback>
                  <p:oleObj name="Equation" r:id="rId2" imgW="12827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178" y="1215046"/>
                          <a:ext cx="2365918" cy="438133"/>
                        </a:xfrm>
                        <a:prstGeom prst="rect">
                          <a:avLst/>
                        </a:prstGeom>
                        <a:noFill/>
                      </p:spPr>
                    </p:pic>
                  </p:oleObj>
                </mc:Fallback>
              </mc:AlternateContent>
            </a:graphicData>
          </a:graphic>
        </p:graphicFrame>
      </p:grpSp>
      <p:graphicFrame>
        <p:nvGraphicFramePr>
          <p:cNvPr id="10" name="对象 9">
            <a:extLst>
              <a:ext uri="{FF2B5EF4-FFF2-40B4-BE49-F238E27FC236}">
                <a16:creationId xmlns:a16="http://schemas.microsoft.com/office/drawing/2014/main" id="{D13D5E41-27AC-435B-A096-1413E89AF2ED}"/>
              </a:ext>
            </a:extLst>
          </p:cNvPr>
          <p:cNvGraphicFramePr>
            <a:graphicFrameLocks noChangeAspect="1"/>
          </p:cNvGraphicFramePr>
          <p:nvPr>
            <p:extLst>
              <p:ext uri="{D42A27DB-BD31-4B8C-83A1-F6EECF244321}">
                <p14:modId xmlns:p14="http://schemas.microsoft.com/office/powerpoint/2010/main" val="2442453876"/>
              </p:ext>
            </p:extLst>
          </p:nvPr>
        </p:nvGraphicFramePr>
        <p:xfrm>
          <a:off x="1619671" y="2564904"/>
          <a:ext cx="4878107" cy="1495646"/>
        </p:xfrm>
        <a:graphic>
          <a:graphicData uri="http://schemas.openxmlformats.org/presentationml/2006/ole">
            <mc:AlternateContent xmlns:mc="http://schemas.openxmlformats.org/markup-compatibility/2006">
              <mc:Choice xmlns:v="urn:schemas-microsoft-com:vml" Requires="v">
                <p:oleObj name="Equation" r:id="rId4" imgW="3060360" imgH="939600" progId="Equation.DSMT4">
                  <p:embed/>
                </p:oleObj>
              </mc:Choice>
              <mc:Fallback>
                <p:oleObj name="Equation" r:id="rId4" imgW="3060360" imgH="939600" progId="Equation.DSMT4">
                  <p:embed/>
                  <p:pic>
                    <p:nvPicPr>
                      <p:cNvPr id="14" name="对象 13">
                        <a:extLst>
                          <a:ext uri="{FF2B5EF4-FFF2-40B4-BE49-F238E27FC236}">
                            <a16:creationId xmlns:a16="http://schemas.microsoft.com/office/drawing/2014/main" id="{E6CB6349-73AB-4B93-AC0A-1665FE431834}"/>
                          </a:ext>
                        </a:extLst>
                      </p:cNvPr>
                      <p:cNvPicPr>
                        <a:picLocks noChangeAspect="1" noChangeArrowheads="1"/>
                      </p:cNvPicPr>
                      <p:nvPr/>
                    </p:nvPicPr>
                    <p:blipFill>
                      <a:blip r:embed="rId5"/>
                      <a:srcRect/>
                      <a:stretch>
                        <a:fillRect/>
                      </a:stretch>
                    </p:blipFill>
                    <p:spPr bwMode="auto">
                      <a:xfrm>
                        <a:off x="1619671" y="2564904"/>
                        <a:ext cx="4878107" cy="1495646"/>
                      </a:xfrm>
                      <a:prstGeom prst="rect">
                        <a:avLst/>
                      </a:prstGeom>
                      <a:noFill/>
                    </p:spPr>
                  </p:pic>
                </p:oleObj>
              </mc:Fallback>
            </mc:AlternateContent>
          </a:graphicData>
        </a:graphic>
      </p:graphicFrame>
      <p:grpSp>
        <p:nvGrpSpPr>
          <p:cNvPr id="8" name="组合 7">
            <a:extLst>
              <a:ext uri="{FF2B5EF4-FFF2-40B4-BE49-F238E27FC236}">
                <a16:creationId xmlns:a16="http://schemas.microsoft.com/office/drawing/2014/main" id="{73A45096-B804-43C6-A53C-A0F01CC0BB99}"/>
              </a:ext>
            </a:extLst>
          </p:cNvPr>
          <p:cNvGrpSpPr/>
          <p:nvPr/>
        </p:nvGrpSpPr>
        <p:grpSpPr>
          <a:xfrm>
            <a:off x="683568" y="4132762"/>
            <a:ext cx="7488832" cy="2104550"/>
            <a:chOff x="683568" y="3075806"/>
            <a:chExt cx="7488832" cy="2104550"/>
          </a:xfrm>
        </p:grpSpPr>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3075806"/>
              <a:ext cx="7488832"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可知权重向量     是判断矩阵</a:t>
              </a:r>
              <a:r>
                <a:rPr lang="en-US" altLang="zh-CN" sz="2400" dirty="0">
                  <a:solidFill>
                    <a:schemeClr val="bg2"/>
                  </a:solidFill>
                  <a:latin typeface="微软雅黑" pitchFamily="34" charset="-122"/>
                  <a:ea typeface="微软雅黑" pitchFamily="34" charset="-122"/>
                </a:rPr>
                <a:t>A</a:t>
              </a:r>
              <a:r>
                <a:rPr lang="zh-CN" altLang="en-US" sz="2400" dirty="0">
                  <a:solidFill>
                    <a:schemeClr val="bg2"/>
                  </a:solidFill>
                  <a:latin typeface="微软雅黑" pitchFamily="34" charset="-122"/>
                  <a:ea typeface="微软雅黑" pitchFamily="34" charset="-122"/>
                </a:rPr>
                <a:t> 的特征向量，对应的特征值为</a:t>
              </a:r>
              <a:r>
                <a:rPr lang="en-US" altLang="zh-CN" sz="2400" dirty="0">
                  <a:solidFill>
                    <a:schemeClr val="bg2"/>
                  </a:solidFill>
                  <a:latin typeface="微软雅黑" pitchFamily="34" charset="-122"/>
                  <a:ea typeface="微软雅黑" pitchFamily="34" charset="-122"/>
                </a:rPr>
                <a:t>n</a:t>
              </a:r>
              <a:r>
                <a:rPr lang="zh-CN" altLang="en-US" sz="2400" dirty="0">
                  <a:solidFill>
                    <a:schemeClr val="bg2"/>
                  </a:solidFill>
                  <a:latin typeface="微软雅黑" pitchFamily="34" charset="-122"/>
                  <a:ea typeface="微软雅黑" pitchFamily="34" charset="-122"/>
                </a:rPr>
                <a:t> ，也是</a:t>
              </a:r>
              <a:r>
                <a:rPr lang="en-US" altLang="zh-CN" sz="2400" dirty="0">
                  <a:solidFill>
                    <a:schemeClr val="bg2"/>
                  </a:solidFill>
                  <a:latin typeface="微软雅黑" pitchFamily="34" charset="-122"/>
                  <a:ea typeface="微软雅黑" pitchFamily="34" charset="-122"/>
                </a:rPr>
                <a:t>A</a:t>
              </a:r>
              <a:r>
                <a:rPr lang="zh-CN" altLang="en-US" sz="2400" dirty="0">
                  <a:solidFill>
                    <a:schemeClr val="bg2"/>
                  </a:solidFill>
                  <a:latin typeface="微软雅黑" pitchFamily="34" charset="-122"/>
                  <a:ea typeface="微软雅黑" pitchFamily="34" charset="-122"/>
                </a:rPr>
                <a:t>的最大特征值。</a:t>
              </a:r>
              <a:r>
                <a:rPr lang="zh-CN" altLang="en-US" sz="2400" dirty="0">
                  <a:solidFill>
                    <a:srgbClr val="0000FF"/>
                  </a:solidFill>
                  <a:latin typeface="微软雅黑" pitchFamily="34" charset="-122"/>
                  <a:ea typeface="微软雅黑" pitchFamily="34" charset="-122"/>
                </a:rPr>
                <a:t>确定权重向量的过程称为层次单排序</a:t>
              </a:r>
              <a:r>
                <a:rPr lang="zh-CN" altLang="en-US" sz="2400" dirty="0">
                  <a:solidFill>
                    <a:schemeClr val="bg2"/>
                  </a:solidFill>
                  <a:latin typeface="微软雅黑" pitchFamily="34" charset="-122"/>
                  <a:ea typeface="微软雅黑" pitchFamily="34" charset="-122"/>
                </a:rPr>
                <a:t>，即根据权值对同一层的各因素的重要性进行排序。</a:t>
              </a:r>
            </a:p>
          </p:txBody>
        </p:sp>
        <p:graphicFrame>
          <p:nvGraphicFramePr>
            <p:cNvPr id="15" name="对象 14">
              <a:extLst>
                <a:ext uri="{FF2B5EF4-FFF2-40B4-BE49-F238E27FC236}">
                  <a16:creationId xmlns:a16="http://schemas.microsoft.com/office/drawing/2014/main" id="{A8AD7A68-01D8-4A4A-82D2-76D603521B52}"/>
                </a:ext>
              </a:extLst>
            </p:cNvPr>
            <p:cNvGraphicFramePr>
              <a:graphicFrameLocks noChangeAspect="1"/>
            </p:cNvGraphicFramePr>
            <p:nvPr>
              <p:extLst>
                <p:ext uri="{D42A27DB-BD31-4B8C-83A1-F6EECF244321}">
                  <p14:modId xmlns:p14="http://schemas.microsoft.com/office/powerpoint/2010/main" val="2735533782"/>
                </p:ext>
              </p:extLst>
            </p:nvPr>
          </p:nvGraphicFramePr>
          <p:xfrm>
            <a:off x="2692549" y="3208230"/>
            <a:ext cx="367283" cy="315942"/>
          </p:xfrm>
          <a:graphic>
            <a:graphicData uri="http://schemas.openxmlformats.org/presentationml/2006/ole">
              <mc:AlternateContent xmlns:mc="http://schemas.openxmlformats.org/markup-compatibility/2006">
                <mc:Choice xmlns:v="urn:schemas-microsoft-com:vml" Requires="v">
                  <p:oleObj name="Equation" r:id="rId6" imgW="203040" imgH="177480" progId="Equation.DSMT4">
                    <p:embed/>
                  </p:oleObj>
                </mc:Choice>
                <mc:Fallback>
                  <p:oleObj name="Equation" r:id="rId6" imgW="203040" imgH="17748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7"/>
                        <a:srcRect/>
                        <a:stretch>
                          <a:fillRect/>
                        </a:stretch>
                      </p:blipFill>
                      <p:spPr bwMode="auto">
                        <a:xfrm>
                          <a:off x="2692549" y="3208230"/>
                          <a:ext cx="367283" cy="315942"/>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80C11262-6EA2-45A7-8C3A-C47CCC2A570A}"/>
              </a:ext>
            </a:extLst>
          </p:cNvPr>
          <p:cNvSpPr>
            <a:spLocks noGrp="1"/>
          </p:cNvSpPr>
          <p:nvPr>
            <p:ph type="dt" sz="half" idx="2"/>
          </p:nvPr>
        </p:nvSpPr>
        <p:spPr/>
        <p:txBody>
          <a:bodyPr/>
          <a:lstStyle/>
          <a:p>
            <a:pPr>
              <a:defRPr/>
            </a:pPr>
            <a:fld id="{91A5B1A9-AAD8-4CEB-A066-A0A4CDAE9182}"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0C6D6A31-17F9-4DF5-A7F7-638A6A56011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107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980727"/>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一致性检验</a:t>
            </a:r>
            <a:endParaRPr lang="en-US" altLang="en-US" sz="2400" dirty="0">
              <a:solidFill>
                <a:srgbClr val="FF0000"/>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BA45130D-76E9-43DB-BA03-551C97F314C1}"/>
              </a:ext>
            </a:extLst>
          </p:cNvPr>
          <p:cNvGrpSpPr/>
          <p:nvPr/>
        </p:nvGrpSpPr>
        <p:grpSpPr>
          <a:xfrm>
            <a:off x="683568" y="1722371"/>
            <a:ext cx="8136904" cy="1587486"/>
            <a:chOff x="683568" y="1122619"/>
            <a:chExt cx="8136904" cy="1587486"/>
          </a:xfrm>
        </p:grpSpPr>
        <p:sp>
          <p:nvSpPr>
            <p:cNvPr id="13" name="Rectangle 3">
              <a:extLst>
                <a:ext uri="{FF2B5EF4-FFF2-40B4-BE49-F238E27FC236}">
                  <a16:creationId xmlns:a16="http://schemas.microsoft.com/office/drawing/2014/main" id="{1ADF2EAD-1C6C-4975-975A-BFA26E50CF1B}"/>
                </a:ext>
              </a:extLst>
            </p:cNvPr>
            <p:cNvSpPr>
              <a:spLocks noChangeArrowheads="1"/>
            </p:cNvSpPr>
            <p:nvPr/>
          </p:nvSpPr>
          <p:spPr bwMode="auto">
            <a:xfrm>
              <a:off x="683568" y="1122619"/>
              <a:ext cx="8136904"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从理论上来说，判断矩阵</a:t>
              </a:r>
              <a:r>
                <a:rPr lang="en-US" altLang="zh-CN" sz="2400" dirty="0">
                  <a:solidFill>
                    <a:schemeClr val="bg2"/>
                  </a:solidFill>
                  <a:latin typeface="微软雅黑" pitchFamily="34" charset="-122"/>
                  <a:ea typeface="微软雅黑" pitchFamily="34" charset="-122"/>
                </a:rPr>
                <a:t>A</a:t>
              </a:r>
              <a:r>
                <a:rPr lang="zh-CN" altLang="en-US" sz="2400" dirty="0">
                  <a:solidFill>
                    <a:schemeClr val="bg2"/>
                  </a:solidFill>
                  <a:latin typeface="微软雅黑" pitchFamily="34" charset="-122"/>
                  <a:ea typeface="微软雅黑" pitchFamily="34" charset="-122"/>
                </a:rPr>
                <a:t> 的元素还应具有传递性，即满足</a:t>
              </a:r>
            </a:p>
            <a:p>
              <a:pPr>
                <a:lnSpc>
                  <a:spcPct val="140000"/>
                </a:lnSpc>
                <a:buClr>
                  <a:srgbClr val="0000FF"/>
                </a:buClr>
              </a:pPr>
              <a:endParaRPr lang="en-US" altLang="zh-CN" sz="2400" dirty="0">
                <a:solidFill>
                  <a:schemeClr val="bg2"/>
                </a:solidFill>
                <a:latin typeface="微软雅黑" pitchFamily="34" charset="-122"/>
                <a:ea typeface="微软雅黑" pitchFamily="34" charset="-122"/>
              </a:endParaRPr>
            </a:p>
            <a:p>
              <a:pPr>
                <a:lnSpc>
                  <a:spcPct val="140000"/>
                </a:lnSpc>
                <a:buClr>
                  <a:srgbClr val="0000FF"/>
                </a:buClr>
              </a:pPr>
              <a:r>
                <a:rPr lang="zh-CN" altLang="en-US" sz="2400" dirty="0">
                  <a:solidFill>
                    <a:schemeClr val="bg2"/>
                  </a:solidFill>
                  <a:latin typeface="微软雅黑" pitchFamily="34" charset="-122"/>
                  <a:ea typeface="微软雅黑" pitchFamily="34" charset="-122"/>
                </a:rPr>
                <a:t>满足传递性的矩阵称为</a:t>
              </a:r>
              <a:r>
                <a:rPr lang="zh-CN" altLang="en-US" sz="2400" dirty="0">
                  <a:solidFill>
                    <a:srgbClr val="0000FF"/>
                  </a:solidFill>
                  <a:latin typeface="微软雅黑" pitchFamily="34" charset="-122"/>
                  <a:ea typeface="微软雅黑" pitchFamily="34" charset="-122"/>
                </a:rPr>
                <a:t>一致性矩阵</a:t>
              </a:r>
              <a:r>
                <a:rPr lang="zh-CN" altLang="en-US" sz="2400" dirty="0">
                  <a:solidFill>
                    <a:schemeClr val="bg2"/>
                  </a:solidFill>
                  <a:latin typeface="微软雅黑" pitchFamily="34" charset="-122"/>
                  <a:ea typeface="微软雅黑" pitchFamily="34" charset="-122"/>
                </a:rPr>
                <a:t>，简称为</a:t>
              </a:r>
              <a:r>
                <a:rPr lang="zh-CN" altLang="en-US" sz="2400" dirty="0">
                  <a:solidFill>
                    <a:srgbClr val="0000FF"/>
                  </a:solidFill>
                  <a:latin typeface="微软雅黑" pitchFamily="34" charset="-122"/>
                  <a:ea typeface="微软雅黑" pitchFamily="34" charset="-122"/>
                </a:rPr>
                <a:t>一致阵</a:t>
              </a:r>
              <a:r>
                <a:rPr lang="zh-CN" altLang="en-US" sz="2400" dirty="0">
                  <a:solidFill>
                    <a:schemeClr val="bg2"/>
                  </a:solidFill>
                  <a:latin typeface="微软雅黑" pitchFamily="34" charset="-122"/>
                  <a:ea typeface="微软雅黑" pitchFamily="34" charset="-122"/>
                </a:rPr>
                <a:t>。</a:t>
              </a:r>
            </a:p>
          </p:txBody>
        </p:sp>
        <p:graphicFrame>
          <p:nvGraphicFramePr>
            <p:cNvPr id="5" name="对象 4">
              <a:extLst>
                <a:ext uri="{FF2B5EF4-FFF2-40B4-BE49-F238E27FC236}">
                  <a16:creationId xmlns:a16="http://schemas.microsoft.com/office/drawing/2014/main" id="{20448ADC-CBE7-4EC9-AD4B-1169D161ECBA}"/>
                </a:ext>
              </a:extLst>
            </p:cNvPr>
            <p:cNvGraphicFramePr>
              <a:graphicFrameLocks noChangeAspect="1"/>
            </p:cNvGraphicFramePr>
            <p:nvPr>
              <p:extLst>
                <p:ext uri="{D42A27DB-BD31-4B8C-83A1-F6EECF244321}">
                  <p14:modId xmlns:p14="http://schemas.microsoft.com/office/powerpoint/2010/main" val="1151693880"/>
                </p:ext>
              </p:extLst>
            </p:nvPr>
          </p:nvGraphicFramePr>
          <p:xfrm>
            <a:off x="1835696" y="1744959"/>
            <a:ext cx="3112672" cy="406000"/>
          </p:xfrm>
          <a:graphic>
            <a:graphicData uri="http://schemas.openxmlformats.org/presentationml/2006/ole">
              <mc:AlternateContent xmlns:mc="http://schemas.openxmlformats.org/markup-compatibility/2006">
                <mc:Choice xmlns:v="urn:schemas-microsoft-com:vml" Requires="v">
                  <p:oleObj name="Equation" r:id="rId2" imgW="1815840" imgH="241200" progId="Equation.DSMT4">
                    <p:embed/>
                  </p:oleObj>
                </mc:Choice>
                <mc:Fallback>
                  <p:oleObj name="Equation" r:id="rId2" imgW="1815840" imgH="24120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3"/>
                        <a:srcRect/>
                        <a:stretch>
                          <a:fillRect/>
                        </a:stretch>
                      </p:blipFill>
                      <p:spPr bwMode="auto">
                        <a:xfrm>
                          <a:off x="1835696" y="1744959"/>
                          <a:ext cx="3112672" cy="406000"/>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9E83F914-A32F-45D3-9383-3436BB541758}"/>
              </a:ext>
            </a:extLst>
          </p:cNvPr>
          <p:cNvGrpSpPr/>
          <p:nvPr/>
        </p:nvGrpSpPr>
        <p:grpSpPr>
          <a:xfrm>
            <a:off x="683568" y="3501008"/>
            <a:ext cx="7992888" cy="1070421"/>
            <a:chOff x="683568" y="3501008"/>
            <a:chExt cx="7992888" cy="1070421"/>
          </a:xfrm>
        </p:grpSpPr>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3501008"/>
              <a:ext cx="7992888"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rgbClr val="FF0000"/>
                  </a:solidFill>
                  <a:latin typeface="微软雅黑" pitchFamily="34" charset="-122"/>
                  <a:ea typeface="微软雅黑" pitchFamily="34" charset="-122"/>
                </a:rPr>
                <a:t>定理：</a:t>
              </a:r>
              <a:r>
                <a:rPr lang="en-US" altLang="zh-CN" sz="2400" dirty="0">
                  <a:solidFill>
                    <a:schemeClr val="bg2"/>
                  </a:solidFill>
                  <a:latin typeface="微软雅黑" pitchFamily="34" charset="-122"/>
                  <a:ea typeface="微软雅黑" pitchFamily="34" charset="-122"/>
                </a:rPr>
                <a:t>n</a:t>
              </a:r>
              <a:r>
                <a:rPr lang="zh-CN" altLang="en-US" sz="2400" dirty="0">
                  <a:solidFill>
                    <a:schemeClr val="bg2"/>
                  </a:solidFill>
                  <a:latin typeface="微软雅黑" pitchFamily="34" charset="-122"/>
                  <a:ea typeface="微软雅黑" pitchFamily="34" charset="-122"/>
                </a:rPr>
                <a:t> 阶正互反矩阵 </a:t>
              </a:r>
              <a:r>
                <a:rPr lang="en-US" altLang="zh-CN" sz="2400" dirty="0">
                  <a:solidFill>
                    <a:schemeClr val="bg2"/>
                  </a:solidFill>
                  <a:latin typeface="微软雅黑" pitchFamily="34" charset="-122"/>
                  <a:ea typeface="微软雅黑" pitchFamily="34" charset="-122"/>
                </a:rPr>
                <a:t>A </a:t>
              </a:r>
              <a:r>
                <a:rPr lang="zh-CN" altLang="en-US" sz="2400" dirty="0">
                  <a:solidFill>
                    <a:schemeClr val="bg2"/>
                  </a:solidFill>
                  <a:latin typeface="微软雅黑" pitchFamily="34" charset="-122"/>
                  <a:ea typeface="微软雅黑" pitchFamily="34" charset="-122"/>
                </a:rPr>
                <a:t>为一致性矩阵的充要条件是其最大特征值    </a:t>
              </a:r>
            </a:p>
          </p:txBody>
        </p:sp>
        <p:graphicFrame>
          <p:nvGraphicFramePr>
            <p:cNvPr id="15" name="对象 14">
              <a:extLst>
                <a:ext uri="{FF2B5EF4-FFF2-40B4-BE49-F238E27FC236}">
                  <a16:creationId xmlns:a16="http://schemas.microsoft.com/office/drawing/2014/main" id="{A8AD7A68-01D8-4A4A-82D2-76D603521B52}"/>
                </a:ext>
              </a:extLst>
            </p:cNvPr>
            <p:cNvGraphicFramePr>
              <a:graphicFrameLocks noChangeAspect="1"/>
            </p:cNvGraphicFramePr>
            <p:nvPr>
              <p:extLst>
                <p:ext uri="{D42A27DB-BD31-4B8C-83A1-F6EECF244321}">
                  <p14:modId xmlns:p14="http://schemas.microsoft.com/office/powerpoint/2010/main" val="4231515274"/>
                </p:ext>
              </p:extLst>
            </p:nvPr>
          </p:nvGraphicFramePr>
          <p:xfrm>
            <a:off x="2123728" y="4149080"/>
            <a:ext cx="970163" cy="409536"/>
          </p:xfrm>
          <a:graphic>
            <a:graphicData uri="http://schemas.openxmlformats.org/presentationml/2006/ole">
              <mc:AlternateContent xmlns:mc="http://schemas.openxmlformats.org/markup-compatibility/2006">
                <mc:Choice xmlns:v="urn:schemas-microsoft-com:vml" Requires="v">
                  <p:oleObj name="Equation" r:id="rId4" imgW="533160" imgH="228600" progId="Equation.DSMT4">
                    <p:embed/>
                  </p:oleObj>
                </mc:Choice>
                <mc:Fallback>
                  <p:oleObj name="Equation" r:id="rId4" imgW="533160" imgH="228600" progId="Equation.DSMT4">
                    <p:embed/>
                    <p:pic>
                      <p:nvPicPr>
                        <p:cNvPr id="15" name="对象 14">
                          <a:extLst>
                            <a:ext uri="{FF2B5EF4-FFF2-40B4-BE49-F238E27FC236}">
                              <a16:creationId xmlns:a16="http://schemas.microsoft.com/office/drawing/2014/main" id="{A8AD7A68-01D8-4A4A-82D2-76D603521B52}"/>
                            </a:ext>
                          </a:extLst>
                        </p:cNvPr>
                        <p:cNvPicPr>
                          <a:picLocks noChangeAspect="1" noChangeArrowheads="1"/>
                        </p:cNvPicPr>
                        <p:nvPr/>
                      </p:nvPicPr>
                      <p:blipFill>
                        <a:blip r:embed="rId5"/>
                        <a:srcRect/>
                        <a:stretch>
                          <a:fillRect/>
                        </a:stretch>
                      </p:blipFill>
                      <p:spPr bwMode="auto">
                        <a:xfrm>
                          <a:off x="2123728" y="4149080"/>
                          <a:ext cx="970163" cy="409536"/>
                        </a:xfrm>
                        <a:prstGeom prst="rect">
                          <a:avLst/>
                        </a:prstGeom>
                        <a:noFill/>
                      </p:spPr>
                    </p:pic>
                  </p:oleObj>
                </mc:Fallback>
              </mc:AlternateContent>
            </a:graphicData>
          </a:graphic>
        </p:graphicFrame>
      </p:grpSp>
      <p:sp>
        <p:nvSpPr>
          <p:cNvPr id="14" name="Rectangle 3">
            <a:extLst>
              <a:ext uri="{FF2B5EF4-FFF2-40B4-BE49-F238E27FC236}">
                <a16:creationId xmlns:a16="http://schemas.microsoft.com/office/drawing/2014/main" id="{84156567-371E-4B8F-AC3E-4030CBDAE810}"/>
              </a:ext>
            </a:extLst>
          </p:cNvPr>
          <p:cNvSpPr>
            <a:spLocks noChangeArrowheads="1"/>
          </p:cNvSpPr>
          <p:nvPr/>
        </p:nvSpPr>
        <p:spPr bwMode="auto">
          <a:xfrm>
            <a:off x="683568" y="4793842"/>
            <a:ext cx="8136904"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在实际应用中，人为构造的判断矩阵不一定是一致矩阵，即不一定满足传递性。此时需将不一致的程度（</a:t>
            </a:r>
            <a:r>
              <a:rPr lang="zh-CN" altLang="en-US" sz="2400" dirty="0">
                <a:solidFill>
                  <a:srgbClr val="0000FF"/>
                </a:solidFill>
                <a:latin typeface="微软雅黑" pitchFamily="34" charset="-122"/>
                <a:ea typeface="微软雅黑" pitchFamily="34" charset="-122"/>
              </a:rPr>
              <a:t>一致性比率指标</a:t>
            </a:r>
            <a:r>
              <a:rPr lang="zh-CN" altLang="en-US" sz="2400" dirty="0">
                <a:solidFill>
                  <a:schemeClr val="bg2"/>
                </a:solidFill>
                <a:latin typeface="微软雅黑" pitchFamily="34" charset="-122"/>
                <a:ea typeface="微软雅黑" pitchFamily="34" charset="-122"/>
              </a:rPr>
              <a:t>）控制在容许的范围内。</a:t>
            </a:r>
          </a:p>
        </p:txBody>
      </p:sp>
      <p:sp>
        <p:nvSpPr>
          <p:cNvPr id="7" name="日期占位符 6">
            <a:extLst>
              <a:ext uri="{FF2B5EF4-FFF2-40B4-BE49-F238E27FC236}">
                <a16:creationId xmlns:a16="http://schemas.microsoft.com/office/drawing/2014/main" id="{016BA78D-EDE2-4DED-86F9-45A4AEB7215A}"/>
              </a:ext>
            </a:extLst>
          </p:cNvPr>
          <p:cNvSpPr>
            <a:spLocks noGrp="1"/>
          </p:cNvSpPr>
          <p:nvPr>
            <p:ph type="dt" sz="half" idx="2"/>
          </p:nvPr>
        </p:nvSpPr>
        <p:spPr/>
        <p:txBody>
          <a:bodyPr/>
          <a:lstStyle/>
          <a:p>
            <a:pPr>
              <a:defRPr/>
            </a:pPr>
            <a:fld id="{348BE6F6-5FFC-4FED-A6C2-01BEAAE4A319}"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0B97B7AF-8CC0-4C6E-BA48-D32991ADC43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3290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A30F824-59B3-4C4C-ACEF-315569ED53DB}"/>
              </a:ext>
            </a:extLst>
          </p:cNvPr>
          <p:cNvPicPr>
            <a:picLocks noChangeAspect="1"/>
          </p:cNvPicPr>
          <p:nvPr/>
        </p:nvPicPr>
        <p:blipFill>
          <a:blip r:embed="rId2"/>
          <a:stretch>
            <a:fillRect/>
          </a:stretch>
        </p:blipFill>
        <p:spPr>
          <a:xfrm>
            <a:off x="683568" y="4966446"/>
            <a:ext cx="8122492" cy="1270866"/>
          </a:xfrm>
          <a:prstGeom prst="rect">
            <a:avLst/>
          </a:prstGeom>
        </p:spPr>
      </p:pic>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一致性检验</a:t>
            </a:r>
            <a:endParaRPr lang="en-US" altLang="en-US" sz="2400" dirty="0">
              <a:solidFill>
                <a:srgbClr val="FF0000"/>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13F6B2D0-C50B-45D2-9129-4AA90379325A}"/>
              </a:ext>
            </a:extLst>
          </p:cNvPr>
          <p:cNvGrpSpPr/>
          <p:nvPr/>
        </p:nvGrpSpPr>
        <p:grpSpPr>
          <a:xfrm>
            <a:off x="683568" y="1792912"/>
            <a:ext cx="7632848" cy="653384"/>
            <a:chOff x="683568" y="1203598"/>
            <a:chExt cx="7632848" cy="653384"/>
          </a:xfrm>
        </p:grpSpPr>
        <p:graphicFrame>
          <p:nvGraphicFramePr>
            <p:cNvPr id="5" name="对象 4">
              <a:extLst>
                <a:ext uri="{FF2B5EF4-FFF2-40B4-BE49-F238E27FC236}">
                  <a16:creationId xmlns:a16="http://schemas.microsoft.com/office/drawing/2014/main" id="{20448ADC-CBE7-4EC9-AD4B-1169D161ECBA}"/>
                </a:ext>
              </a:extLst>
            </p:cNvPr>
            <p:cNvGraphicFramePr>
              <a:graphicFrameLocks noChangeAspect="1"/>
            </p:cNvGraphicFramePr>
            <p:nvPr>
              <p:extLst>
                <p:ext uri="{D42A27DB-BD31-4B8C-83A1-F6EECF244321}">
                  <p14:modId xmlns:p14="http://schemas.microsoft.com/office/powerpoint/2010/main" val="1541494749"/>
                </p:ext>
              </p:extLst>
            </p:nvPr>
          </p:nvGraphicFramePr>
          <p:xfrm>
            <a:off x="3484116" y="1229006"/>
            <a:ext cx="1384402" cy="627976"/>
          </p:xfrm>
          <a:graphic>
            <a:graphicData uri="http://schemas.openxmlformats.org/presentationml/2006/ole">
              <mc:AlternateContent xmlns:mc="http://schemas.openxmlformats.org/markup-compatibility/2006">
                <mc:Choice xmlns:v="urn:schemas-microsoft-com:vml" Requires="v">
                  <p:oleObj name="Equation" r:id="rId3" imgW="850680" imgH="393480" progId="Equation.DSMT4">
                    <p:embed/>
                  </p:oleObj>
                </mc:Choice>
                <mc:Fallback>
                  <p:oleObj name="Equation" r:id="rId3" imgW="850680" imgH="39348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4"/>
                        <a:srcRect/>
                        <a:stretch>
                          <a:fillRect/>
                        </a:stretch>
                      </p:blipFill>
                      <p:spPr bwMode="auto">
                        <a:xfrm>
                          <a:off x="3484116" y="1229006"/>
                          <a:ext cx="1384402" cy="627976"/>
                        </a:xfrm>
                        <a:prstGeom prst="rect">
                          <a:avLst/>
                        </a:prstGeom>
                        <a:noFill/>
                      </p:spPr>
                    </p:pic>
                  </p:oleObj>
                </mc:Fallback>
              </mc:AlternateContent>
            </a:graphicData>
          </a:graphic>
        </p:graphicFrame>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1203598"/>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2400" dirty="0">
                  <a:solidFill>
                    <a:schemeClr val="bg2"/>
                  </a:solidFill>
                  <a:latin typeface="微软雅黑" pitchFamily="34" charset="-122"/>
                  <a:ea typeface="微软雅黑" pitchFamily="34" charset="-122"/>
                </a:rPr>
                <a:t>计算一致性指标：</a:t>
              </a:r>
            </a:p>
          </p:txBody>
        </p:sp>
      </p:grpSp>
      <p:grpSp>
        <p:nvGrpSpPr>
          <p:cNvPr id="11" name="组合 10">
            <a:extLst>
              <a:ext uri="{FF2B5EF4-FFF2-40B4-BE49-F238E27FC236}">
                <a16:creationId xmlns:a16="http://schemas.microsoft.com/office/drawing/2014/main" id="{2B07F703-9819-4537-A3F8-18551C912A92}"/>
              </a:ext>
            </a:extLst>
          </p:cNvPr>
          <p:cNvGrpSpPr/>
          <p:nvPr/>
        </p:nvGrpSpPr>
        <p:grpSpPr>
          <a:xfrm>
            <a:off x="683568" y="2443595"/>
            <a:ext cx="7632848" cy="553357"/>
            <a:chOff x="683568" y="1203598"/>
            <a:chExt cx="7632848" cy="553357"/>
          </a:xfrm>
        </p:grpSpPr>
        <p:sp>
          <p:nvSpPr>
            <p:cNvPr id="16" name="Rectangle 3">
              <a:extLst>
                <a:ext uri="{FF2B5EF4-FFF2-40B4-BE49-F238E27FC236}">
                  <a16:creationId xmlns:a16="http://schemas.microsoft.com/office/drawing/2014/main" id="{4EEAB4B3-D8D8-4F4F-A3A8-D128097B4F43}"/>
                </a:ext>
              </a:extLst>
            </p:cNvPr>
            <p:cNvSpPr>
              <a:spLocks noChangeArrowheads="1"/>
            </p:cNvSpPr>
            <p:nvPr/>
          </p:nvSpPr>
          <p:spPr bwMode="auto">
            <a:xfrm>
              <a:off x="683568" y="1203598"/>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2400" dirty="0">
                  <a:solidFill>
                    <a:schemeClr val="bg2"/>
                  </a:solidFill>
                  <a:latin typeface="微软雅黑" pitchFamily="34" charset="-122"/>
                  <a:ea typeface="微软雅黑" pitchFamily="34" charset="-122"/>
                </a:rPr>
                <a:t>计算随机一致性指标：</a:t>
              </a:r>
            </a:p>
          </p:txBody>
        </p:sp>
        <p:graphicFrame>
          <p:nvGraphicFramePr>
            <p:cNvPr id="14" name="对象 13">
              <a:extLst>
                <a:ext uri="{FF2B5EF4-FFF2-40B4-BE49-F238E27FC236}">
                  <a16:creationId xmlns:a16="http://schemas.microsoft.com/office/drawing/2014/main" id="{39CF045E-13F2-4DE7-9F28-E99784159DB4}"/>
                </a:ext>
              </a:extLst>
            </p:cNvPr>
            <p:cNvGraphicFramePr>
              <a:graphicFrameLocks noChangeAspect="1"/>
            </p:cNvGraphicFramePr>
            <p:nvPr>
              <p:extLst>
                <p:ext uri="{D42A27DB-BD31-4B8C-83A1-F6EECF244321}">
                  <p14:modId xmlns:p14="http://schemas.microsoft.com/office/powerpoint/2010/main" val="1915826582"/>
                </p:ext>
              </p:extLst>
            </p:nvPr>
          </p:nvGraphicFramePr>
          <p:xfrm>
            <a:off x="4043238" y="1324907"/>
            <a:ext cx="456754" cy="340826"/>
          </p:xfrm>
          <a:graphic>
            <a:graphicData uri="http://schemas.openxmlformats.org/presentationml/2006/ole">
              <mc:AlternateContent xmlns:mc="http://schemas.openxmlformats.org/markup-compatibility/2006">
                <mc:Choice xmlns:v="urn:schemas-microsoft-com:vml" Requires="v">
                  <p:oleObj name="Equation" r:id="rId5" imgW="215640" imgH="164880" progId="Equation.DSMT4">
                    <p:embed/>
                  </p:oleObj>
                </mc:Choice>
                <mc:Fallback>
                  <p:oleObj name="Equation" r:id="rId5" imgW="215640" imgH="16488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6"/>
                        <a:srcRect/>
                        <a:stretch>
                          <a:fillRect/>
                        </a:stretch>
                      </p:blipFill>
                      <p:spPr bwMode="auto">
                        <a:xfrm>
                          <a:off x="4043238" y="1324907"/>
                          <a:ext cx="456754" cy="340826"/>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DABC2928-F1FD-45B5-9F43-690C52491FD0}"/>
              </a:ext>
            </a:extLst>
          </p:cNvPr>
          <p:cNvGrpSpPr/>
          <p:nvPr/>
        </p:nvGrpSpPr>
        <p:grpSpPr>
          <a:xfrm>
            <a:off x="683568" y="3140968"/>
            <a:ext cx="8136904" cy="1690606"/>
            <a:chOff x="683568" y="2274028"/>
            <a:chExt cx="8136904" cy="1690606"/>
          </a:xfrm>
        </p:grpSpPr>
        <p:sp>
          <p:nvSpPr>
            <p:cNvPr id="18" name="Rectangle 3">
              <a:extLst>
                <a:ext uri="{FF2B5EF4-FFF2-40B4-BE49-F238E27FC236}">
                  <a16:creationId xmlns:a16="http://schemas.microsoft.com/office/drawing/2014/main" id="{2F8BF6AE-AE61-45BB-A46A-F3AE9CCF47F1}"/>
                </a:ext>
              </a:extLst>
            </p:cNvPr>
            <p:cNvSpPr>
              <a:spLocks noChangeArrowheads="1"/>
            </p:cNvSpPr>
            <p:nvPr/>
          </p:nvSpPr>
          <p:spPr bwMode="auto">
            <a:xfrm>
              <a:off x="683568" y="2274028"/>
              <a:ext cx="8122492"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为衡量     的大小，引入随机一致性指标    ，首先随机构造</a:t>
              </a:r>
              <a:r>
                <a:rPr lang="en-US" altLang="zh-CN" sz="2400" dirty="0">
                  <a:solidFill>
                    <a:schemeClr val="bg2"/>
                  </a:solidFill>
                  <a:latin typeface="微软雅黑" pitchFamily="34" charset="-122"/>
                  <a:ea typeface="微软雅黑" pitchFamily="34" charset="-122"/>
                </a:rPr>
                <a:t>1000</a:t>
              </a:r>
              <a:r>
                <a:rPr lang="zh-CN" altLang="en-US" sz="2400" dirty="0">
                  <a:solidFill>
                    <a:schemeClr val="bg2"/>
                  </a:solidFill>
                  <a:latin typeface="微软雅黑" pitchFamily="34" charset="-122"/>
                  <a:ea typeface="微软雅黑" pitchFamily="34" charset="-122"/>
                </a:rPr>
                <a:t>个两两比较矩阵，计算它们的一致性指标                   ，则相应的随机一致性指标为</a:t>
              </a:r>
            </a:p>
          </p:txBody>
        </p:sp>
        <p:graphicFrame>
          <p:nvGraphicFramePr>
            <p:cNvPr id="19" name="对象 18">
              <a:extLst>
                <a:ext uri="{FF2B5EF4-FFF2-40B4-BE49-F238E27FC236}">
                  <a16:creationId xmlns:a16="http://schemas.microsoft.com/office/drawing/2014/main" id="{4FB0E814-9F86-48B5-8851-AA6311E31CF0}"/>
                </a:ext>
              </a:extLst>
            </p:cNvPr>
            <p:cNvGraphicFramePr>
              <a:graphicFrameLocks noChangeAspect="1"/>
            </p:cNvGraphicFramePr>
            <p:nvPr>
              <p:extLst>
                <p:ext uri="{D42A27DB-BD31-4B8C-83A1-F6EECF244321}">
                  <p14:modId xmlns:p14="http://schemas.microsoft.com/office/powerpoint/2010/main" val="2541227088"/>
                </p:ext>
              </p:extLst>
            </p:nvPr>
          </p:nvGraphicFramePr>
          <p:xfrm>
            <a:off x="7020983" y="2935352"/>
            <a:ext cx="1799489" cy="370376"/>
          </p:xfrm>
          <a:graphic>
            <a:graphicData uri="http://schemas.openxmlformats.org/presentationml/2006/ole">
              <mc:AlternateContent xmlns:mc="http://schemas.openxmlformats.org/markup-compatibility/2006">
                <mc:Choice xmlns:v="urn:schemas-microsoft-com:vml" Requires="v">
                  <p:oleObj name="Equation" r:id="rId7" imgW="1091880" imgH="228600" progId="Equation.DSMT4">
                    <p:embed/>
                  </p:oleObj>
                </mc:Choice>
                <mc:Fallback>
                  <p:oleObj name="Equation" r:id="rId7" imgW="1091880" imgH="22860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8"/>
                        <a:srcRect/>
                        <a:stretch>
                          <a:fillRect/>
                        </a:stretch>
                      </p:blipFill>
                      <p:spPr bwMode="auto">
                        <a:xfrm>
                          <a:off x="7020983" y="2935352"/>
                          <a:ext cx="1799489" cy="370376"/>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E7A8A143-0B2E-4C25-9841-D3AEF27C1EDA}"/>
                </a:ext>
              </a:extLst>
            </p:cNvPr>
            <p:cNvGraphicFramePr>
              <a:graphicFrameLocks noChangeAspect="1"/>
            </p:cNvGraphicFramePr>
            <p:nvPr>
              <p:extLst>
                <p:ext uri="{D42A27DB-BD31-4B8C-83A1-F6EECF244321}">
                  <p14:modId xmlns:p14="http://schemas.microsoft.com/office/powerpoint/2010/main" val="2690667391"/>
                </p:ext>
              </p:extLst>
            </p:nvPr>
          </p:nvGraphicFramePr>
          <p:xfrm>
            <a:off x="1691680" y="2444548"/>
            <a:ext cx="361216" cy="289707"/>
          </p:xfrm>
          <a:graphic>
            <a:graphicData uri="http://schemas.openxmlformats.org/presentationml/2006/ole">
              <mc:AlternateContent xmlns:mc="http://schemas.openxmlformats.org/markup-compatibility/2006">
                <mc:Choice xmlns:v="urn:schemas-microsoft-com:vml" Requires="v">
                  <p:oleObj name="Equation" r:id="rId9" imgW="215640" imgH="177480" progId="Equation.DSMT4">
                    <p:embed/>
                  </p:oleObj>
                </mc:Choice>
                <mc:Fallback>
                  <p:oleObj name="Equation" r:id="rId9" imgW="215640" imgH="177480" progId="Equation.DSMT4">
                    <p:embed/>
                    <p:pic>
                      <p:nvPicPr>
                        <p:cNvPr id="14" name="对象 13">
                          <a:extLst>
                            <a:ext uri="{FF2B5EF4-FFF2-40B4-BE49-F238E27FC236}">
                              <a16:creationId xmlns:a16="http://schemas.microsoft.com/office/drawing/2014/main" id="{39CF045E-13F2-4DE7-9F28-E99784159DB4}"/>
                            </a:ext>
                          </a:extLst>
                        </p:cNvPr>
                        <p:cNvPicPr>
                          <a:picLocks noChangeAspect="1" noChangeArrowheads="1"/>
                        </p:cNvPicPr>
                        <p:nvPr/>
                      </p:nvPicPr>
                      <p:blipFill>
                        <a:blip r:embed="rId10"/>
                        <a:srcRect/>
                        <a:stretch>
                          <a:fillRect/>
                        </a:stretch>
                      </p:blipFill>
                      <p:spPr bwMode="auto">
                        <a:xfrm>
                          <a:off x="1691680" y="2444548"/>
                          <a:ext cx="361216" cy="289707"/>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7B1863AE-FF25-4423-9ED8-7A4019E6B38F}"/>
                </a:ext>
              </a:extLst>
            </p:cNvPr>
            <p:cNvGraphicFramePr>
              <a:graphicFrameLocks noChangeAspect="1"/>
            </p:cNvGraphicFramePr>
            <p:nvPr>
              <p:extLst>
                <p:ext uri="{D42A27DB-BD31-4B8C-83A1-F6EECF244321}">
                  <p14:modId xmlns:p14="http://schemas.microsoft.com/office/powerpoint/2010/main" val="3386444205"/>
                </p:ext>
              </p:extLst>
            </p:nvPr>
          </p:nvGraphicFramePr>
          <p:xfrm>
            <a:off x="6148000" y="2418044"/>
            <a:ext cx="440224" cy="328491"/>
          </p:xfrm>
          <a:graphic>
            <a:graphicData uri="http://schemas.openxmlformats.org/presentationml/2006/ole">
              <mc:AlternateContent xmlns:mc="http://schemas.openxmlformats.org/markup-compatibility/2006">
                <mc:Choice xmlns:v="urn:schemas-microsoft-com:vml" Requires="v">
                  <p:oleObj name="Equation" r:id="rId11" imgW="215640" imgH="164880" progId="Equation.DSMT4">
                    <p:embed/>
                  </p:oleObj>
                </mc:Choice>
                <mc:Fallback>
                  <p:oleObj name="Equation" r:id="rId11" imgW="215640" imgH="164880" progId="Equation.DSMT4">
                    <p:embed/>
                    <p:pic>
                      <p:nvPicPr>
                        <p:cNvPr id="14" name="对象 13">
                          <a:extLst>
                            <a:ext uri="{FF2B5EF4-FFF2-40B4-BE49-F238E27FC236}">
                              <a16:creationId xmlns:a16="http://schemas.microsoft.com/office/drawing/2014/main" id="{39CF045E-13F2-4DE7-9F28-E99784159DB4}"/>
                            </a:ext>
                          </a:extLst>
                        </p:cNvPr>
                        <p:cNvPicPr>
                          <a:picLocks noChangeAspect="1" noChangeArrowheads="1"/>
                        </p:cNvPicPr>
                        <p:nvPr/>
                      </p:nvPicPr>
                      <p:blipFill>
                        <a:blip r:embed="rId6"/>
                        <a:srcRect/>
                        <a:stretch>
                          <a:fillRect/>
                        </a:stretch>
                      </p:blipFill>
                      <p:spPr bwMode="auto">
                        <a:xfrm>
                          <a:off x="6148000" y="2418044"/>
                          <a:ext cx="440224" cy="328491"/>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07F90669-6B6A-49D2-AEAE-D70C0E7A508B}"/>
                </a:ext>
              </a:extLst>
            </p:cNvPr>
            <p:cNvGraphicFramePr>
              <a:graphicFrameLocks noChangeAspect="1"/>
            </p:cNvGraphicFramePr>
            <p:nvPr>
              <p:extLst>
                <p:ext uri="{D42A27DB-BD31-4B8C-83A1-F6EECF244321}">
                  <p14:modId xmlns:p14="http://schemas.microsoft.com/office/powerpoint/2010/main" val="2926470967"/>
                </p:ext>
              </p:extLst>
            </p:nvPr>
          </p:nvGraphicFramePr>
          <p:xfrm>
            <a:off x="4499992" y="3282140"/>
            <a:ext cx="1771997" cy="682494"/>
          </p:xfrm>
          <a:graphic>
            <a:graphicData uri="http://schemas.openxmlformats.org/presentationml/2006/ole">
              <mc:AlternateContent xmlns:mc="http://schemas.openxmlformats.org/markup-compatibility/2006">
                <mc:Choice xmlns:v="urn:schemas-microsoft-com:vml" Requires="v">
                  <p:oleObj name="Equation" r:id="rId12" imgW="1091880" imgH="431640" progId="Equation.DSMT4">
                    <p:embed/>
                  </p:oleObj>
                </mc:Choice>
                <mc:Fallback>
                  <p:oleObj name="Equation" r:id="rId12" imgW="1091880" imgH="431640" progId="Equation.DSMT4">
                    <p:embed/>
                    <p:pic>
                      <p:nvPicPr>
                        <p:cNvPr id="14" name="对象 13">
                          <a:extLst>
                            <a:ext uri="{FF2B5EF4-FFF2-40B4-BE49-F238E27FC236}">
                              <a16:creationId xmlns:a16="http://schemas.microsoft.com/office/drawing/2014/main" id="{39CF045E-13F2-4DE7-9F28-E99784159DB4}"/>
                            </a:ext>
                          </a:extLst>
                        </p:cNvPr>
                        <p:cNvPicPr>
                          <a:picLocks noChangeAspect="1" noChangeArrowheads="1"/>
                        </p:cNvPicPr>
                        <p:nvPr/>
                      </p:nvPicPr>
                      <p:blipFill>
                        <a:blip r:embed="rId13"/>
                        <a:srcRect/>
                        <a:stretch>
                          <a:fillRect/>
                        </a:stretch>
                      </p:blipFill>
                      <p:spPr bwMode="auto">
                        <a:xfrm>
                          <a:off x="4499992" y="3282140"/>
                          <a:ext cx="1771997" cy="682494"/>
                        </a:xfrm>
                        <a:prstGeom prst="rect">
                          <a:avLst/>
                        </a:prstGeom>
                        <a:noFill/>
                      </p:spPr>
                    </p:pic>
                  </p:oleObj>
                </mc:Fallback>
              </mc:AlternateContent>
            </a:graphicData>
          </a:graphic>
        </p:graphicFrame>
      </p:grpSp>
      <p:sp>
        <p:nvSpPr>
          <p:cNvPr id="7" name="日期占位符 6">
            <a:extLst>
              <a:ext uri="{FF2B5EF4-FFF2-40B4-BE49-F238E27FC236}">
                <a16:creationId xmlns:a16="http://schemas.microsoft.com/office/drawing/2014/main" id="{2C658A90-847F-4E58-87D2-DE132336589F}"/>
              </a:ext>
            </a:extLst>
          </p:cNvPr>
          <p:cNvSpPr>
            <a:spLocks noGrp="1"/>
          </p:cNvSpPr>
          <p:nvPr>
            <p:ph type="dt" sz="half" idx="2"/>
          </p:nvPr>
        </p:nvSpPr>
        <p:spPr/>
        <p:txBody>
          <a:bodyPr/>
          <a:lstStyle/>
          <a:p>
            <a:pPr>
              <a:defRPr/>
            </a:pPr>
            <a:fld id="{373C96FC-C91F-4E75-B516-962CDE03149F}"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1456DB01-6C78-4A80-848D-4A92EE026DA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3621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一致性检验</a:t>
            </a:r>
            <a:endParaRPr lang="en-US" altLang="en-US" sz="2400" dirty="0">
              <a:solidFill>
                <a:srgbClr val="FF0000"/>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13F6B2D0-C50B-45D2-9129-4AA90379325A}"/>
              </a:ext>
            </a:extLst>
          </p:cNvPr>
          <p:cNvGrpSpPr/>
          <p:nvPr/>
        </p:nvGrpSpPr>
        <p:grpSpPr>
          <a:xfrm>
            <a:off x="683568" y="1748190"/>
            <a:ext cx="7632848" cy="672698"/>
            <a:chOff x="683568" y="1175524"/>
            <a:chExt cx="7632848" cy="672698"/>
          </a:xfrm>
        </p:grpSpPr>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1203598"/>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2400" dirty="0">
                  <a:solidFill>
                    <a:schemeClr val="bg2"/>
                  </a:solidFill>
                  <a:latin typeface="微软雅黑" pitchFamily="34" charset="-122"/>
                  <a:ea typeface="微软雅黑" pitchFamily="34" charset="-122"/>
                </a:rPr>
                <a:t>计算一致性比率指标：</a:t>
              </a:r>
            </a:p>
          </p:txBody>
        </p:sp>
        <p:graphicFrame>
          <p:nvGraphicFramePr>
            <p:cNvPr id="5" name="对象 4">
              <a:extLst>
                <a:ext uri="{FF2B5EF4-FFF2-40B4-BE49-F238E27FC236}">
                  <a16:creationId xmlns:a16="http://schemas.microsoft.com/office/drawing/2014/main" id="{20448ADC-CBE7-4EC9-AD4B-1169D161ECBA}"/>
                </a:ext>
              </a:extLst>
            </p:cNvPr>
            <p:cNvGraphicFramePr>
              <a:graphicFrameLocks noChangeAspect="1"/>
            </p:cNvGraphicFramePr>
            <p:nvPr>
              <p:extLst>
                <p:ext uri="{D42A27DB-BD31-4B8C-83A1-F6EECF244321}">
                  <p14:modId xmlns:p14="http://schemas.microsoft.com/office/powerpoint/2010/main" val="3862246993"/>
                </p:ext>
              </p:extLst>
            </p:nvPr>
          </p:nvGraphicFramePr>
          <p:xfrm>
            <a:off x="3943473" y="1175524"/>
            <a:ext cx="1016691" cy="672698"/>
          </p:xfrm>
          <a:graphic>
            <a:graphicData uri="http://schemas.openxmlformats.org/presentationml/2006/ole">
              <mc:AlternateContent xmlns:mc="http://schemas.openxmlformats.org/markup-compatibility/2006">
                <mc:Choice xmlns:v="urn:schemas-microsoft-com:vml" Requires="v">
                  <p:oleObj name="Equation" r:id="rId2" imgW="583920" imgH="393480" progId="Equation.DSMT4">
                    <p:embed/>
                  </p:oleObj>
                </mc:Choice>
                <mc:Fallback>
                  <p:oleObj name="Equation" r:id="rId2" imgW="583920" imgH="393480" progId="Equation.DSMT4">
                    <p:embed/>
                    <p:pic>
                      <p:nvPicPr>
                        <p:cNvPr id="5" name="对象 4">
                          <a:extLst>
                            <a:ext uri="{FF2B5EF4-FFF2-40B4-BE49-F238E27FC236}">
                              <a16:creationId xmlns:a16="http://schemas.microsoft.com/office/drawing/2014/main" id="{20448ADC-CBE7-4EC9-AD4B-1169D161ECBA}"/>
                            </a:ext>
                          </a:extLst>
                        </p:cNvPr>
                        <p:cNvPicPr>
                          <a:picLocks noChangeAspect="1" noChangeArrowheads="1"/>
                        </p:cNvPicPr>
                        <p:nvPr/>
                      </p:nvPicPr>
                      <p:blipFill>
                        <a:blip r:embed="rId3"/>
                        <a:srcRect/>
                        <a:stretch>
                          <a:fillRect/>
                        </a:stretch>
                      </p:blipFill>
                      <p:spPr bwMode="auto">
                        <a:xfrm>
                          <a:off x="3943473" y="1175524"/>
                          <a:ext cx="1016691" cy="672698"/>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F2825019-CFB1-4577-A95F-EF97ECFE4CB2}"/>
              </a:ext>
            </a:extLst>
          </p:cNvPr>
          <p:cNvGrpSpPr/>
          <p:nvPr/>
        </p:nvGrpSpPr>
        <p:grpSpPr>
          <a:xfrm>
            <a:off x="683568" y="2646611"/>
            <a:ext cx="8136904" cy="1070421"/>
            <a:chOff x="683568" y="2274028"/>
            <a:chExt cx="8136904" cy="1070421"/>
          </a:xfrm>
        </p:grpSpPr>
        <p:sp>
          <p:nvSpPr>
            <p:cNvPr id="18" name="Rectangle 3">
              <a:extLst>
                <a:ext uri="{FF2B5EF4-FFF2-40B4-BE49-F238E27FC236}">
                  <a16:creationId xmlns:a16="http://schemas.microsoft.com/office/drawing/2014/main" id="{2F8BF6AE-AE61-45BB-A46A-F3AE9CCF47F1}"/>
                </a:ext>
              </a:extLst>
            </p:cNvPr>
            <p:cNvSpPr>
              <a:spLocks noChangeArrowheads="1"/>
            </p:cNvSpPr>
            <p:nvPr/>
          </p:nvSpPr>
          <p:spPr bwMode="auto">
            <a:xfrm>
              <a:off x="683568" y="2274028"/>
              <a:ext cx="8136904"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当             时，认为判断矩阵的一致性是可以接受的，否则需要对判断矩阵作适当的修正。</a:t>
              </a:r>
            </a:p>
          </p:txBody>
        </p:sp>
        <p:graphicFrame>
          <p:nvGraphicFramePr>
            <p:cNvPr id="20" name="对象 19">
              <a:extLst>
                <a:ext uri="{FF2B5EF4-FFF2-40B4-BE49-F238E27FC236}">
                  <a16:creationId xmlns:a16="http://schemas.microsoft.com/office/drawing/2014/main" id="{E7A8A143-0B2E-4C25-9841-D3AEF27C1EDA}"/>
                </a:ext>
              </a:extLst>
            </p:cNvPr>
            <p:cNvGraphicFramePr>
              <a:graphicFrameLocks noChangeAspect="1"/>
            </p:cNvGraphicFramePr>
            <p:nvPr>
              <p:extLst>
                <p:ext uri="{D42A27DB-BD31-4B8C-83A1-F6EECF244321}">
                  <p14:modId xmlns:p14="http://schemas.microsoft.com/office/powerpoint/2010/main" val="1940466024"/>
                </p:ext>
              </p:extLst>
            </p:nvPr>
          </p:nvGraphicFramePr>
          <p:xfrm>
            <a:off x="1131557" y="2445659"/>
            <a:ext cx="1064179" cy="322726"/>
          </p:xfrm>
          <a:graphic>
            <a:graphicData uri="http://schemas.openxmlformats.org/presentationml/2006/ole">
              <mc:AlternateContent xmlns:mc="http://schemas.openxmlformats.org/markup-compatibility/2006">
                <mc:Choice xmlns:v="urn:schemas-microsoft-com:vml" Requires="v">
                  <p:oleObj name="Equation" r:id="rId4" imgW="571320" imgH="177480" progId="Equation.DSMT4">
                    <p:embed/>
                  </p:oleObj>
                </mc:Choice>
                <mc:Fallback>
                  <p:oleObj name="Equation" r:id="rId4" imgW="571320" imgH="177480" progId="Equation.DSMT4">
                    <p:embed/>
                    <p:pic>
                      <p:nvPicPr>
                        <p:cNvPr id="20" name="对象 19">
                          <a:extLst>
                            <a:ext uri="{FF2B5EF4-FFF2-40B4-BE49-F238E27FC236}">
                              <a16:creationId xmlns:a16="http://schemas.microsoft.com/office/drawing/2014/main" id="{E7A8A143-0B2E-4C25-9841-D3AEF27C1EDA}"/>
                            </a:ext>
                          </a:extLst>
                        </p:cNvPr>
                        <p:cNvPicPr>
                          <a:picLocks noChangeAspect="1" noChangeArrowheads="1"/>
                        </p:cNvPicPr>
                        <p:nvPr/>
                      </p:nvPicPr>
                      <p:blipFill>
                        <a:blip r:embed="rId5"/>
                        <a:srcRect/>
                        <a:stretch>
                          <a:fillRect/>
                        </a:stretch>
                      </p:blipFill>
                      <p:spPr bwMode="auto">
                        <a:xfrm>
                          <a:off x="1131557" y="2445659"/>
                          <a:ext cx="1064179" cy="322726"/>
                        </a:xfrm>
                        <a:prstGeom prst="rect">
                          <a:avLst/>
                        </a:prstGeom>
                        <a:noFill/>
                      </p:spPr>
                    </p:pic>
                  </p:oleObj>
                </mc:Fallback>
              </mc:AlternateContent>
            </a:graphicData>
          </a:graphic>
        </p:graphicFrame>
      </p:grpSp>
      <p:sp>
        <p:nvSpPr>
          <p:cNvPr id="8" name="日期占位符 7">
            <a:extLst>
              <a:ext uri="{FF2B5EF4-FFF2-40B4-BE49-F238E27FC236}">
                <a16:creationId xmlns:a16="http://schemas.microsoft.com/office/drawing/2014/main" id="{6B20CB4C-CB42-401D-A6E4-B5C4792B8CB3}"/>
              </a:ext>
            </a:extLst>
          </p:cNvPr>
          <p:cNvSpPr>
            <a:spLocks noGrp="1"/>
          </p:cNvSpPr>
          <p:nvPr>
            <p:ph type="dt" sz="half" idx="2"/>
          </p:nvPr>
        </p:nvSpPr>
        <p:spPr/>
        <p:txBody>
          <a:bodyPr/>
          <a:lstStyle/>
          <a:p>
            <a:pPr>
              <a:defRPr/>
            </a:pPr>
            <a:fld id="{3F2A1A1F-01CC-4691-8C6F-3F562099D87C}"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AE7452B1-E419-4F05-8E77-3748E5E5493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4987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3164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3569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一致性检验的结果</a:t>
            </a:r>
            <a:endParaRPr lang="en-US" altLang="en-US" sz="2400" dirty="0">
              <a:solidFill>
                <a:srgbClr val="FF0000"/>
              </a:solidFill>
              <a:latin typeface="微软雅黑" pitchFamily="34" charset="-122"/>
              <a:ea typeface="微软雅黑" pitchFamily="34" charset="-122"/>
            </a:endParaRPr>
          </a:p>
        </p:txBody>
      </p:sp>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1755776"/>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2400" dirty="0">
                <a:solidFill>
                  <a:schemeClr val="bg2"/>
                </a:solidFill>
                <a:latin typeface="微软雅黑" pitchFamily="34" charset="-122"/>
                <a:ea typeface="微软雅黑" pitchFamily="34" charset="-122"/>
              </a:rPr>
              <a:t>准则层对目标层</a:t>
            </a:r>
          </a:p>
        </p:txBody>
      </p:sp>
      <p:graphicFrame>
        <p:nvGraphicFramePr>
          <p:cNvPr id="13" name="对象 12">
            <a:extLst>
              <a:ext uri="{FF2B5EF4-FFF2-40B4-BE49-F238E27FC236}">
                <a16:creationId xmlns:a16="http://schemas.microsoft.com/office/drawing/2014/main" id="{59FAA735-27C1-4A13-97DF-A49480CC5A8A}"/>
              </a:ext>
            </a:extLst>
          </p:cNvPr>
          <p:cNvGraphicFramePr>
            <a:graphicFrameLocks noChangeAspect="1"/>
          </p:cNvGraphicFramePr>
          <p:nvPr>
            <p:extLst>
              <p:ext uri="{D42A27DB-BD31-4B8C-83A1-F6EECF244321}">
                <p14:modId xmlns:p14="http://schemas.microsoft.com/office/powerpoint/2010/main" val="2258369477"/>
              </p:ext>
            </p:extLst>
          </p:nvPr>
        </p:nvGraphicFramePr>
        <p:xfrm>
          <a:off x="5068291" y="2743642"/>
          <a:ext cx="1497541" cy="391753"/>
        </p:xfrm>
        <a:graphic>
          <a:graphicData uri="http://schemas.openxmlformats.org/presentationml/2006/ole">
            <mc:AlternateContent xmlns:mc="http://schemas.openxmlformats.org/markup-compatibility/2006">
              <mc:Choice xmlns:v="urn:schemas-microsoft-com:vml" Requires="v">
                <p:oleObj name="Equation" r:id="rId2" imgW="850680" imgH="228600" progId="Equation.DSMT4">
                  <p:embed/>
                </p:oleObj>
              </mc:Choice>
              <mc:Fallback>
                <p:oleObj name="Equation" r:id="rId2" imgW="850680" imgH="228600" progId="Equation.DSMT4">
                  <p:embed/>
                  <p:pic>
                    <p:nvPicPr>
                      <p:cNvPr id="20" name="对象 19">
                        <a:extLst>
                          <a:ext uri="{FF2B5EF4-FFF2-40B4-BE49-F238E27FC236}">
                            <a16:creationId xmlns:a16="http://schemas.microsoft.com/office/drawing/2014/main" id="{E7A8A143-0B2E-4C25-9841-D3AEF27C1EDA}"/>
                          </a:ext>
                        </a:extLst>
                      </p:cNvPr>
                      <p:cNvPicPr>
                        <a:picLocks noChangeAspect="1" noChangeArrowheads="1"/>
                      </p:cNvPicPr>
                      <p:nvPr/>
                    </p:nvPicPr>
                    <p:blipFill>
                      <a:blip r:embed="rId3"/>
                      <a:srcRect/>
                      <a:stretch>
                        <a:fillRect/>
                      </a:stretch>
                    </p:blipFill>
                    <p:spPr bwMode="auto">
                      <a:xfrm>
                        <a:off x="5068291" y="2743642"/>
                        <a:ext cx="1497541" cy="391753"/>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435C280-935E-48DC-8EE2-2A7172E79E02}"/>
              </a:ext>
            </a:extLst>
          </p:cNvPr>
          <p:cNvGraphicFramePr>
            <a:graphicFrameLocks noChangeAspect="1"/>
          </p:cNvGraphicFramePr>
          <p:nvPr>
            <p:extLst>
              <p:ext uri="{D42A27DB-BD31-4B8C-83A1-F6EECF244321}">
                <p14:modId xmlns:p14="http://schemas.microsoft.com/office/powerpoint/2010/main" val="1237091841"/>
              </p:ext>
            </p:extLst>
          </p:nvPr>
        </p:nvGraphicFramePr>
        <p:xfrm>
          <a:off x="1030733" y="2410219"/>
          <a:ext cx="3673133" cy="2142089"/>
        </p:xfrm>
        <a:graphic>
          <a:graphicData uri="http://schemas.openxmlformats.org/presentationml/2006/ole">
            <mc:AlternateContent xmlns:mc="http://schemas.openxmlformats.org/markup-compatibility/2006">
              <mc:Choice xmlns:v="urn:schemas-microsoft-com:vml" Requires="v">
                <p:oleObj name="Equation" r:id="rId4" imgW="2158920" imgH="1257120" progId="Equation.DSMT4">
                  <p:embed/>
                </p:oleObj>
              </mc:Choice>
              <mc:Fallback>
                <p:oleObj name="Equation" r:id="rId4" imgW="2158920" imgH="1257120" progId="Equation.DSMT4">
                  <p:embed/>
                  <p:pic>
                    <p:nvPicPr>
                      <p:cNvPr id="9" name="对象 8">
                        <a:extLst>
                          <a:ext uri="{FF2B5EF4-FFF2-40B4-BE49-F238E27FC236}">
                            <a16:creationId xmlns:a16="http://schemas.microsoft.com/office/drawing/2014/main" id="{EDEB4F0D-7065-4B19-834E-87427177A5AD}"/>
                          </a:ext>
                        </a:extLst>
                      </p:cNvPr>
                      <p:cNvPicPr>
                        <a:picLocks noChangeAspect="1" noChangeArrowheads="1"/>
                      </p:cNvPicPr>
                      <p:nvPr/>
                    </p:nvPicPr>
                    <p:blipFill>
                      <a:blip r:embed="rId5"/>
                      <a:srcRect/>
                      <a:stretch>
                        <a:fillRect/>
                      </a:stretch>
                    </p:blipFill>
                    <p:spPr bwMode="auto">
                      <a:xfrm>
                        <a:off x="1030733" y="2410219"/>
                        <a:ext cx="3673133" cy="2142089"/>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54D3D6E0-911D-48A2-9A13-CABECC58C3B5}"/>
              </a:ext>
            </a:extLst>
          </p:cNvPr>
          <p:cNvGraphicFramePr>
            <a:graphicFrameLocks noChangeAspect="1"/>
          </p:cNvGraphicFramePr>
          <p:nvPr>
            <p:extLst>
              <p:ext uri="{D42A27DB-BD31-4B8C-83A1-F6EECF244321}">
                <p14:modId xmlns:p14="http://schemas.microsoft.com/office/powerpoint/2010/main" val="1992617983"/>
              </p:ext>
            </p:extLst>
          </p:nvPr>
        </p:nvGraphicFramePr>
        <p:xfrm>
          <a:off x="5076057" y="3309715"/>
          <a:ext cx="1335939" cy="293981"/>
        </p:xfrm>
        <a:graphic>
          <a:graphicData uri="http://schemas.openxmlformats.org/presentationml/2006/ole">
            <mc:AlternateContent xmlns:mc="http://schemas.openxmlformats.org/markup-compatibility/2006">
              <mc:Choice xmlns:v="urn:schemas-microsoft-com:vml" Requires="v">
                <p:oleObj name="Equation" r:id="rId6" imgW="787320" imgH="177480" progId="Equation.DSMT4">
                  <p:embed/>
                </p:oleObj>
              </mc:Choice>
              <mc:Fallback>
                <p:oleObj name="Equation" r:id="rId6" imgW="787320" imgH="177480" progId="Equation.DSMT4">
                  <p:embed/>
                  <p:pic>
                    <p:nvPicPr>
                      <p:cNvPr id="13" name="对象 12">
                        <a:extLst>
                          <a:ext uri="{FF2B5EF4-FFF2-40B4-BE49-F238E27FC236}">
                            <a16:creationId xmlns:a16="http://schemas.microsoft.com/office/drawing/2014/main" id="{59FAA735-27C1-4A13-97DF-A49480CC5A8A}"/>
                          </a:ext>
                        </a:extLst>
                      </p:cNvPr>
                      <p:cNvPicPr>
                        <a:picLocks noChangeAspect="1" noChangeArrowheads="1"/>
                      </p:cNvPicPr>
                      <p:nvPr/>
                    </p:nvPicPr>
                    <p:blipFill>
                      <a:blip r:embed="rId7"/>
                      <a:srcRect/>
                      <a:stretch>
                        <a:fillRect/>
                      </a:stretch>
                    </p:blipFill>
                    <p:spPr bwMode="auto">
                      <a:xfrm>
                        <a:off x="5076057" y="3309715"/>
                        <a:ext cx="1335939" cy="293981"/>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B7A7FA68-4B8B-4D3B-B83E-C0D78B79EE27}"/>
              </a:ext>
            </a:extLst>
          </p:cNvPr>
          <p:cNvGraphicFramePr>
            <a:graphicFrameLocks noChangeAspect="1"/>
          </p:cNvGraphicFramePr>
          <p:nvPr>
            <p:extLst>
              <p:ext uri="{D42A27DB-BD31-4B8C-83A1-F6EECF244321}">
                <p14:modId xmlns:p14="http://schemas.microsoft.com/office/powerpoint/2010/main" val="1581836225"/>
              </p:ext>
            </p:extLst>
          </p:nvPr>
        </p:nvGraphicFramePr>
        <p:xfrm>
          <a:off x="5076057" y="3775423"/>
          <a:ext cx="1054983" cy="293981"/>
        </p:xfrm>
        <a:graphic>
          <a:graphicData uri="http://schemas.openxmlformats.org/presentationml/2006/ole">
            <mc:AlternateContent xmlns:mc="http://schemas.openxmlformats.org/markup-compatibility/2006">
              <mc:Choice xmlns:v="urn:schemas-microsoft-com:vml" Requires="v">
                <p:oleObj name="Equation" r:id="rId8" imgW="622080" imgH="177480" progId="Equation.DSMT4">
                  <p:embed/>
                </p:oleObj>
              </mc:Choice>
              <mc:Fallback>
                <p:oleObj name="Equation" r:id="rId8" imgW="622080" imgH="177480" progId="Equation.DSMT4">
                  <p:embed/>
                  <p:pic>
                    <p:nvPicPr>
                      <p:cNvPr id="13" name="对象 12">
                        <a:extLst>
                          <a:ext uri="{FF2B5EF4-FFF2-40B4-BE49-F238E27FC236}">
                            <a16:creationId xmlns:a16="http://schemas.microsoft.com/office/drawing/2014/main" id="{59FAA735-27C1-4A13-97DF-A49480CC5A8A}"/>
                          </a:ext>
                        </a:extLst>
                      </p:cNvPr>
                      <p:cNvPicPr>
                        <a:picLocks noChangeAspect="1" noChangeArrowheads="1"/>
                      </p:cNvPicPr>
                      <p:nvPr/>
                    </p:nvPicPr>
                    <p:blipFill>
                      <a:blip r:embed="rId9"/>
                      <a:srcRect/>
                      <a:stretch>
                        <a:fillRect/>
                      </a:stretch>
                    </p:blipFill>
                    <p:spPr bwMode="auto">
                      <a:xfrm>
                        <a:off x="5076057" y="3775423"/>
                        <a:ext cx="1054983" cy="293981"/>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A0C28F46-DB1B-4516-8400-257BAC316748}"/>
              </a:ext>
            </a:extLst>
          </p:cNvPr>
          <p:cNvGraphicFramePr>
            <a:graphicFrameLocks noChangeAspect="1"/>
          </p:cNvGraphicFramePr>
          <p:nvPr>
            <p:extLst>
              <p:ext uri="{D42A27DB-BD31-4B8C-83A1-F6EECF244321}">
                <p14:modId xmlns:p14="http://schemas.microsoft.com/office/powerpoint/2010/main" val="2850114238"/>
              </p:ext>
            </p:extLst>
          </p:nvPr>
        </p:nvGraphicFramePr>
        <p:xfrm>
          <a:off x="5095527" y="4217042"/>
          <a:ext cx="1905901" cy="292078"/>
        </p:xfrm>
        <a:graphic>
          <a:graphicData uri="http://schemas.openxmlformats.org/presentationml/2006/ole">
            <mc:AlternateContent xmlns:mc="http://schemas.openxmlformats.org/markup-compatibility/2006">
              <mc:Choice xmlns:v="urn:schemas-microsoft-com:vml" Requires="v">
                <p:oleObj name="Equation" r:id="rId10" imgW="1130040" imgH="177480" progId="Equation.DSMT4">
                  <p:embed/>
                </p:oleObj>
              </mc:Choice>
              <mc:Fallback>
                <p:oleObj name="Equation" r:id="rId10" imgW="1130040" imgH="177480" progId="Equation.DSMT4">
                  <p:embed/>
                  <p:pic>
                    <p:nvPicPr>
                      <p:cNvPr id="13" name="对象 12">
                        <a:extLst>
                          <a:ext uri="{FF2B5EF4-FFF2-40B4-BE49-F238E27FC236}">
                            <a16:creationId xmlns:a16="http://schemas.microsoft.com/office/drawing/2014/main" id="{59FAA735-27C1-4A13-97DF-A49480CC5A8A}"/>
                          </a:ext>
                        </a:extLst>
                      </p:cNvPr>
                      <p:cNvPicPr>
                        <a:picLocks noChangeAspect="1" noChangeArrowheads="1"/>
                      </p:cNvPicPr>
                      <p:nvPr/>
                    </p:nvPicPr>
                    <p:blipFill>
                      <a:blip r:embed="rId11"/>
                      <a:srcRect/>
                      <a:stretch>
                        <a:fillRect/>
                      </a:stretch>
                    </p:blipFill>
                    <p:spPr bwMode="auto">
                      <a:xfrm>
                        <a:off x="5095527" y="4217042"/>
                        <a:ext cx="1905901" cy="292078"/>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7A05BDDE-71F1-43C1-88A4-3218213C2459}"/>
              </a:ext>
            </a:extLst>
          </p:cNvPr>
          <p:cNvGraphicFramePr>
            <a:graphicFrameLocks noChangeAspect="1"/>
          </p:cNvGraphicFramePr>
          <p:nvPr>
            <p:extLst>
              <p:ext uri="{D42A27DB-BD31-4B8C-83A1-F6EECF244321}">
                <p14:modId xmlns:p14="http://schemas.microsoft.com/office/powerpoint/2010/main" val="3336119181"/>
              </p:ext>
            </p:extLst>
          </p:nvPr>
        </p:nvGraphicFramePr>
        <p:xfrm>
          <a:off x="1085652" y="4762921"/>
          <a:ext cx="4931655" cy="391217"/>
        </p:xfrm>
        <a:graphic>
          <a:graphicData uri="http://schemas.openxmlformats.org/presentationml/2006/ole">
            <mc:AlternateContent xmlns:mc="http://schemas.openxmlformats.org/markup-compatibility/2006">
              <mc:Choice xmlns:v="urn:schemas-microsoft-com:vml" Requires="v">
                <p:oleObj name="Equation" r:id="rId12" imgW="2806560" imgH="228600" progId="Equation.DSMT4">
                  <p:embed/>
                </p:oleObj>
              </mc:Choice>
              <mc:Fallback>
                <p:oleObj name="Equation" r:id="rId12" imgW="2806560" imgH="228600" progId="Equation.DSMT4">
                  <p:embed/>
                  <p:pic>
                    <p:nvPicPr>
                      <p:cNvPr id="13" name="对象 12">
                        <a:extLst>
                          <a:ext uri="{FF2B5EF4-FFF2-40B4-BE49-F238E27FC236}">
                            <a16:creationId xmlns:a16="http://schemas.microsoft.com/office/drawing/2014/main" id="{59FAA735-27C1-4A13-97DF-A49480CC5A8A}"/>
                          </a:ext>
                        </a:extLst>
                      </p:cNvPr>
                      <p:cNvPicPr>
                        <a:picLocks noChangeAspect="1" noChangeArrowheads="1"/>
                      </p:cNvPicPr>
                      <p:nvPr/>
                    </p:nvPicPr>
                    <p:blipFill>
                      <a:blip r:embed="rId13"/>
                      <a:srcRect/>
                      <a:stretch>
                        <a:fillRect/>
                      </a:stretch>
                    </p:blipFill>
                    <p:spPr bwMode="auto">
                      <a:xfrm>
                        <a:off x="1085652" y="4762921"/>
                        <a:ext cx="4931655" cy="391217"/>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FADF7D32-0E21-46D4-B590-C6742574FE4D}"/>
              </a:ext>
            </a:extLst>
          </p:cNvPr>
          <p:cNvSpPr>
            <a:spLocks noGrp="1"/>
          </p:cNvSpPr>
          <p:nvPr>
            <p:ph type="dt" sz="half" idx="2"/>
          </p:nvPr>
        </p:nvSpPr>
        <p:spPr/>
        <p:txBody>
          <a:bodyPr/>
          <a:lstStyle/>
          <a:p>
            <a:pPr>
              <a:defRPr/>
            </a:pPr>
            <a:fld id="{452DB10F-93B5-44E8-BBFA-04C41B619A8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26DB268B-EE32-4690-B264-79698199C8D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3200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四、层次单排序与一致性检验</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一致性检验的结果</a:t>
            </a:r>
            <a:endParaRPr lang="en-US" altLang="en-US" sz="2400" dirty="0">
              <a:solidFill>
                <a:srgbClr val="FF0000"/>
              </a:solidFill>
              <a:latin typeface="微软雅黑" pitchFamily="34" charset="-122"/>
              <a:ea typeface="微软雅黑" pitchFamily="34" charset="-122"/>
            </a:endParaRPr>
          </a:p>
        </p:txBody>
      </p:sp>
      <p:sp>
        <p:nvSpPr>
          <p:cNvPr id="12" name="Rectangle 3">
            <a:extLst>
              <a:ext uri="{FF2B5EF4-FFF2-40B4-BE49-F238E27FC236}">
                <a16:creationId xmlns:a16="http://schemas.microsoft.com/office/drawing/2014/main" id="{18A684E6-9E01-42D4-8BCA-EF688C7DA283}"/>
              </a:ext>
            </a:extLst>
          </p:cNvPr>
          <p:cNvSpPr>
            <a:spLocks noChangeArrowheads="1"/>
          </p:cNvSpPr>
          <p:nvPr/>
        </p:nvSpPr>
        <p:spPr bwMode="auto">
          <a:xfrm>
            <a:off x="683568" y="1723515"/>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0000FF"/>
              </a:buClr>
              <a:buFont typeface="Wingdings" panose="05000000000000000000" pitchFamily="2" charset="2"/>
              <a:buChar char="Ø"/>
            </a:pPr>
            <a:r>
              <a:rPr lang="zh-CN" altLang="en-US" sz="2400" dirty="0">
                <a:solidFill>
                  <a:schemeClr val="bg2"/>
                </a:solidFill>
                <a:latin typeface="微软雅黑" pitchFamily="34" charset="-122"/>
                <a:ea typeface="微软雅黑" pitchFamily="34" charset="-122"/>
              </a:rPr>
              <a:t>方案层对准则层</a:t>
            </a:r>
          </a:p>
        </p:txBody>
      </p:sp>
      <p:pic>
        <p:nvPicPr>
          <p:cNvPr id="4" name="图片 3">
            <a:extLst>
              <a:ext uri="{FF2B5EF4-FFF2-40B4-BE49-F238E27FC236}">
                <a16:creationId xmlns:a16="http://schemas.microsoft.com/office/drawing/2014/main" id="{7AA9D583-7D7B-492A-8458-D9F58F179776}"/>
              </a:ext>
            </a:extLst>
          </p:cNvPr>
          <p:cNvPicPr>
            <a:picLocks noChangeAspect="1"/>
          </p:cNvPicPr>
          <p:nvPr/>
        </p:nvPicPr>
        <p:blipFill>
          <a:blip r:embed="rId2"/>
          <a:stretch>
            <a:fillRect/>
          </a:stretch>
        </p:blipFill>
        <p:spPr>
          <a:xfrm>
            <a:off x="1043609" y="2599899"/>
            <a:ext cx="7447619" cy="2742857"/>
          </a:xfrm>
          <a:prstGeom prst="rect">
            <a:avLst/>
          </a:prstGeom>
        </p:spPr>
      </p:pic>
      <p:sp>
        <p:nvSpPr>
          <p:cNvPr id="5" name="日期占位符 4">
            <a:extLst>
              <a:ext uri="{FF2B5EF4-FFF2-40B4-BE49-F238E27FC236}">
                <a16:creationId xmlns:a16="http://schemas.microsoft.com/office/drawing/2014/main" id="{FA8DF387-396D-4A58-B1B2-11EE6D34A7A9}"/>
              </a:ext>
            </a:extLst>
          </p:cNvPr>
          <p:cNvSpPr>
            <a:spLocks noGrp="1"/>
          </p:cNvSpPr>
          <p:nvPr>
            <p:ph type="dt" sz="half" idx="2"/>
          </p:nvPr>
        </p:nvSpPr>
        <p:spPr/>
        <p:txBody>
          <a:bodyPr/>
          <a:lstStyle/>
          <a:p>
            <a:pPr>
              <a:defRPr/>
            </a:pPr>
            <a:fld id="{2A243EF9-A1D4-4D03-98DC-C213F6923588}"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EECEC66-31EF-4D77-BF8E-8C7B9651A5B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0137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五、层次总排序与决策</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1079633"/>
            <a:ext cx="7272808"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由层次单排序的权重向量计算方案层对目标层的组合权重（即各方案得分）的过程称为</a:t>
            </a:r>
            <a:r>
              <a:rPr lang="zh-CN" altLang="en-US" sz="2400" dirty="0">
                <a:solidFill>
                  <a:srgbClr val="0000FF"/>
                </a:solidFill>
                <a:latin typeface="微软雅黑" pitchFamily="34" charset="-122"/>
                <a:ea typeface="微软雅黑" pitchFamily="34" charset="-122"/>
              </a:rPr>
              <a:t>层次总排序</a:t>
            </a:r>
            <a:r>
              <a:rPr lang="zh-CN" altLang="en-US" sz="2400" dirty="0">
                <a:solidFill>
                  <a:schemeClr val="bg2"/>
                </a:solidFill>
                <a:latin typeface="微软雅黑" pitchFamily="34" charset="-122"/>
                <a:ea typeface="微软雅黑" pitchFamily="34" charset="-122"/>
              </a:rPr>
              <a:t>。组合权重反映了各方案对决策目标的重要性，通过组合权重对各方案进行排序，就可作出决策。</a:t>
            </a:r>
          </a:p>
        </p:txBody>
      </p:sp>
      <p:pic>
        <p:nvPicPr>
          <p:cNvPr id="20" name="Picture 3">
            <a:extLst>
              <a:ext uri="{FF2B5EF4-FFF2-40B4-BE49-F238E27FC236}">
                <a16:creationId xmlns:a16="http://schemas.microsoft.com/office/drawing/2014/main" id="{FEDC58AE-5515-4023-AEBC-68617816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65" y="3436338"/>
            <a:ext cx="4336225" cy="200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16:creationId xmlns:a16="http://schemas.microsoft.com/office/drawing/2014/main" id="{C82A5E8B-CB4B-49A0-B4A5-D5F529AFC3B3}"/>
              </a:ext>
            </a:extLst>
          </p:cNvPr>
          <p:cNvSpPr>
            <a:spLocks noGrp="1"/>
          </p:cNvSpPr>
          <p:nvPr>
            <p:ph type="dt" sz="half" idx="2"/>
          </p:nvPr>
        </p:nvSpPr>
        <p:spPr/>
        <p:txBody>
          <a:bodyPr/>
          <a:lstStyle/>
          <a:p>
            <a:pPr>
              <a:defRPr/>
            </a:pPr>
            <a:fld id="{8151FC5E-22F8-40C9-8C9C-5BA281A3CA6E}"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48117C0E-88D9-4FDA-84F2-7F833FCADA6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7886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五、层次总排序与决策</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计算方案层对目标层的组合权重</a:t>
            </a:r>
            <a:endParaRPr lang="en-US" altLang="en-US" sz="2400" dirty="0">
              <a:solidFill>
                <a:srgbClr val="FF0000"/>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695C4814-5800-4E93-A9B0-9BFD7F5DBB20}"/>
              </a:ext>
            </a:extLst>
          </p:cNvPr>
          <p:cNvPicPr>
            <a:picLocks noChangeAspect="1"/>
          </p:cNvPicPr>
          <p:nvPr/>
        </p:nvPicPr>
        <p:blipFill>
          <a:blip r:embed="rId2"/>
          <a:stretch>
            <a:fillRect/>
          </a:stretch>
        </p:blipFill>
        <p:spPr>
          <a:xfrm>
            <a:off x="755576" y="1916832"/>
            <a:ext cx="7628397" cy="2808312"/>
          </a:xfrm>
          <a:prstGeom prst="rect">
            <a:avLst/>
          </a:prstGeom>
        </p:spPr>
      </p:pic>
      <p:sp>
        <p:nvSpPr>
          <p:cNvPr id="4" name="日期占位符 3">
            <a:extLst>
              <a:ext uri="{FF2B5EF4-FFF2-40B4-BE49-F238E27FC236}">
                <a16:creationId xmlns:a16="http://schemas.microsoft.com/office/drawing/2014/main" id="{3D052218-9181-4B40-B992-E9DAC9B756FC}"/>
              </a:ext>
            </a:extLst>
          </p:cNvPr>
          <p:cNvSpPr>
            <a:spLocks noGrp="1"/>
          </p:cNvSpPr>
          <p:nvPr>
            <p:ph type="dt" sz="half" idx="2"/>
          </p:nvPr>
        </p:nvSpPr>
        <p:spPr/>
        <p:txBody>
          <a:bodyPr/>
          <a:lstStyle/>
          <a:p>
            <a:pPr>
              <a:defRPr/>
            </a:pPr>
            <a:fld id="{9613217A-2C22-41F7-AC81-7F0587F3ED4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2E9F1455-82A9-4DC1-A967-69E6FF13DCE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66092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B0576D4-1B37-4926-991E-508057900036}"/>
              </a:ext>
            </a:extLst>
          </p:cNvPr>
          <p:cNvSpPr>
            <a:spLocks noGrp="1"/>
          </p:cNvSpPr>
          <p:nvPr>
            <p:ph type="dt" sz="half" idx="2"/>
          </p:nvPr>
        </p:nvSpPr>
        <p:spPr/>
        <p:txBody>
          <a:bodyPr/>
          <a:lstStyle/>
          <a:p>
            <a:pPr>
              <a:defRPr/>
            </a:pPr>
            <a:fld id="{BE128BD6-1FA2-4DA4-BA82-223E6E53254E}" type="datetime1">
              <a:rPr lang="zh-CN" altLang="en-US" smtClean="0"/>
              <a:t>2022/11/23</a:t>
            </a:fld>
            <a:endParaRPr lang="zh-CN" altLang="en-US"/>
          </a:p>
        </p:txBody>
      </p:sp>
      <p:sp>
        <p:nvSpPr>
          <p:cNvPr id="12" name="Text Box 7">
            <a:extLst>
              <a:ext uri="{FF2B5EF4-FFF2-40B4-BE49-F238E27FC236}">
                <a16:creationId xmlns:a16="http://schemas.microsoft.com/office/drawing/2014/main" id="{A6D5DF96-20EF-4255-861B-1A749909CC97}"/>
              </a:ext>
            </a:extLst>
          </p:cNvPr>
          <p:cNvSpPr txBox="1">
            <a:spLocks noChangeArrowheads="1"/>
          </p:cNvSpPr>
          <p:nvPr/>
        </p:nvSpPr>
        <p:spPr bwMode="auto">
          <a:xfrm>
            <a:off x="755650" y="1125538"/>
            <a:ext cx="5976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4800" dirty="0">
                <a:latin typeface="微软雅黑" panose="020B0503020204020204" pitchFamily="34" charset="-122"/>
                <a:ea typeface="微软雅黑" panose="020B0503020204020204" pitchFamily="34" charset="-122"/>
              </a:rPr>
              <a:t>多指标综合评价方法</a:t>
            </a:r>
          </a:p>
        </p:txBody>
      </p:sp>
      <p:graphicFrame>
        <p:nvGraphicFramePr>
          <p:cNvPr id="13" name="Object 11">
            <a:extLst>
              <a:ext uri="{FF2B5EF4-FFF2-40B4-BE49-F238E27FC236}">
                <a16:creationId xmlns:a16="http://schemas.microsoft.com/office/drawing/2014/main" id="{950EF256-B18B-42B6-8A2E-98B3BCAA98D8}"/>
              </a:ext>
            </a:extLst>
          </p:cNvPr>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17" name="Object 11">
                        <a:extLst>
                          <a:ext uri="{FF2B5EF4-FFF2-40B4-BE49-F238E27FC236}">
                            <a16:creationId xmlns:a16="http://schemas.microsoft.com/office/drawing/2014/main" id="{83E89387-2D58-4FF7-A663-A2C5B75F5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0">
            <a:extLst>
              <a:ext uri="{FF2B5EF4-FFF2-40B4-BE49-F238E27FC236}">
                <a16:creationId xmlns:a16="http://schemas.microsoft.com/office/drawing/2014/main" id="{B111948B-D489-4C3D-9927-28292938FE60}"/>
              </a:ext>
            </a:extLst>
          </p:cNvPr>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85B08EC1-5B3D-45E3-9D59-53195153772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8027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五、层次总排序与决策</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层次总排序的一致性检验</a:t>
            </a:r>
            <a:endParaRPr lang="en-US" altLang="en-US" sz="2400" dirty="0">
              <a:solidFill>
                <a:srgbClr val="FF0000"/>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A41E5AF7-2DC9-4C38-BFF5-F21BBB1EAFA3}"/>
              </a:ext>
            </a:extLst>
          </p:cNvPr>
          <p:cNvGrpSpPr/>
          <p:nvPr/>
        </p:nvGrpSpPr>
        <p:grpSpPr>
          <a:xfrm>
            <a:off x="683568" y="1792921"/>
            <a:ext cx="8136904" cy="1596323"/>
            <a:chOff x="683568" y="2274028"/>
            <a:chExt cx="8136904" cy="1596323"/>
          </a:xfrm>
        </p:grpSpPr>
        <p:sp>
          <p:nvSpPr>
            <p:cNvPr id="9" name="Rectangle 3">
              <a:extLst>
                <a:ext uri="{FF2B5EF4-FFF2-40B4-BE49-F238E27FC236}">
                  <a16:creationId xmlns:a16="http://schemas.microsoft.com/office/drawing/2014/main" id="{5E07358B-C3A2-4FFD-A86D-7D92011ABB2C}"/>
                </a:ext>
              </a:extLst>
            </p:cNvPr>
            <p:cNvSpPr>
              <a:spLocks noChangeArrowheads="1"/>
            </p:cNvSpPr>
            <p:nvPr/>
          </p:nvSpPr>
          <p:spPr bwMode="auto">
            <a:xfrm>
              <a:off x="683568" y="2274028"/>
              <a:ext cx="8136904"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在层次单排序与一致性检验中，设方案层对准则层中的第 </a:t>
              </a:r>
              <a:r>
                <a:rPr lang="en-US" altLang="zh-CN" sz="2400" dirty="0">
                  <a:solidFill>
                    <a:schemeClr val="bg2"/>
                  </a:solidFill>
                  <a:latin typeface="微软雅黑" pitchFamily="34" charset="-122"/>
                  <a:ea typeface="微软雅黑" pitchFamily="34" charset="-122"/>
                </a:rPr>
                <a:t>j</a:t>
              </a:r>
              <a:r>
                <a:rPr lang="zh-CN" altLang="en-US" sz="2400" dirty="0">
                  <a:solidFill>
                    <a:schemeClr val="bg2"/>
                  </a:solidFill>
                  <a:latin typeface="微软雅黑" pitchFamily="34" charset="-122"/>
                  <a:ea typeface="微软雅黑" pitchFamily="34" charset="-122"/>
                </a:rPr>
                <a:t>个因素     的层次单排序一致性指标为      ，随机一致性指标为     ，则层次总排序的一致性比率为</a:t>
              </a:r>
            </a:p>
          </p:txBody>
        </p:sp>
        <p:graphicFrame>
          <p:nvGraphicFramePr>
            <p:cNvPr id="10" name="对象 9">
              <a:extLst>
                <a:ext uri="{FF2B5EF4-FFF2-40B4-BE49-F238E27FC236}">
                  <a16:creationId xmlns:a16="http://schemas.microsoft.com/office/drawing/2014/main" id="{78DB3251-813C-4305-9CF7-F61D44A0C106}"/>
                </a:ext>
              </a:extLst>
            </p:cNvPr>
            <p:cNvGraphicFramePr>
              <a:graphicFrameLocks noChangeAspect="1"/>
            </p:cNvGraphicFramePr>
            <p:nvPr>
              <p:extLst>
                <p:ext uri="{D42A27DB-BD31-4B8C-83A1-F6EECF244321}">
                  <p14:modId xmlns:p14="http://schemas.microsoft.com/office/powerpoint/2010/main" val="1173599741"/>
                </p:ext>
              </p:extLst>
            </p:nvPr>
          </p:nvGraphicFramePr>
          <p:xfrm>
            <a:off x="5836444" y="2909623"/>
            <a:ext cx="484588" cy="453122"/>
          </p:xfrm>
          <a:graphic>
            <a:graphicData uri="http://schemas.openxmlformats.org/presentationml/2006/ole">
              <mc:AlternateContent xmlns:mc="http://schemas.openxmlformats.org/markup-compatibility/2006">
                <mc:Choice xmlns:v="urn:schemas-microsoft-com:vml" Requires="v">
                  <p:oleObj name="Equation" r:id="rId2" imgW="253800" imgH="241200" progId="Equation.DSMT4">
                    <p:embed/>
                  </p:oleObj>
                </mc:Choice>
                <mc:Fallback>
                  <p:oleObj name="Equation" r:id="rId2" imgW="253800" imgH="241200" progId="Equation.DSMT4">
                    <p:embed/>
                    <p:pic>
                      <p:nvPicPr>
                        <p:cNvPr id="19" name="对象 18">
                          <a:extLst>
                            <a:ext uri="{FF2B5EF4-FFF2-40B4-BE49-F238E27FC236}">
                              <a16:creationId xmlns:a16="http://schemas.microsoft.com/office/drawing/2014/main" id="{4FB0E814-9F86-48B5-8851-AA6311E31CF0}"/>
                            </a:ext>
                          </a:extLst>
                        </p:cNvPr>
                        <p:cNvPicPr>
                          <a:picLocks noChangeAspect="1" noChangeArrowheads="1"/>
                        </p:cNvPicPr>
                        <p:nvPr/>
                      </p:nvPicPr>
                      <p:blipFill>
                        <a:blip r:embed="rId3"/>
                        <a:srcRect/>
                        <a:stretch>
                          <a:fillRect/>
                        </a:stretch>
                      </p:blipFill>
                      <p:spPr bwMode="auto">
                        <a:xfrm>
                          <a:off x="5836444" y="2909623"/>
                          <a:ext cx="484588" cy="453122"/>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73841733-641C-4067-8528-E74245709C53}"/>
                </a:ext>
              </a:extLst>
            </p:cNvPr>
            <p:cNvGraphicFramePr>
              <a:graphicFrameLocks noChangeAspect="1"/>
            </p:cNvGraphicFramePr>
            <p:nvPr>
              <p:extLst>
                <p:ext uri="{D42A27DB-BD31-4B8C-83A1-F6EECF244321}">
                  <p14:modId xmlns:p14="http://schemas.microsoft.com/office/powerpoint/2010/main" val="1085106295"/>
                </p:ext>
              </p:extLst>
            </p:nvPr>
          </p:nvGraphicFramePr>
          <p:xfrm>
            <a:off x="1712111" y="2901995"/>
            <a:ext cx="366712" cy="453122"/>
          </p:xfrm>
          <a:graphic>
            <a:graphicData uri="http://schemas.openxmlformats.org/presentationml/2006/ole">
              <mc:AlternateContent xmlns:mc="http://schemas.openxmlformats.org/markup-compatibility/2006">
                <mc:Choice xmlns:v="urn:schemas-microsoft-com:vml" Requires="v">
                  <p:oleObj name="Equation" r:id="rId4" imgW="190440" imgH="241200" progId="Equation.DSMT4">
                    <p:embed/>
                  </p:oleObj>
                </mc:Choice>
                <mc:Fallback>
                  <p:oleObj name="Equation" r:id="rId4" imgW="190440" imgH="241200" progId="Equation.DSMT4">
                    <p:embed/>
                    <p:pic>
                      <p:nvPicPr>
                        <p:cNvPr id="21" name="对象 20">
                          <a:extLst>
                            <a:ext uri="{FF2B5EF4-FFF2-40B4-BE49-F238E27FC236}">
                              <a16:creationId xmlns:a16="http://schemas.microsoft.com/office/drawing/2014/main" id="{7B1863AE-FF25-4423-9ED8-7A4019E6B38F}"/>
                            </a:ext>
                          </a:extLst>
                        </p:cNvPr>
                        <p:cNvPicPr>
                          <a:picLocks noChangeAspect="1" noChangeArrowheads="1"/>
                        </p:cNvPicPr>
                        <p:nvPr/>
                      </p:nvPicPr>
                      <p:blipFill>
                        <a:blip r:embed="rId5"/>
                        <a:srcRect/>
                        <a:stretch>
                          <a:fillRect/>
                        </a:stretch>
                      </p:blipFill>
                      <p:spPr bwMode="auto">
                        <a:xfrm>
                          <a:off x="1712111" y="2901995"/>
                          <a:ext cx="366712" cy="45312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79B4AAD7-BF4C-46B6-95EF-9D7FCF62C065}"/>
                </a:ext>
              </a:extLst>
            </p:cNvPr>
            <p:cNvGraphicFramePr>
              <a:graphicFrameLocks noChangeAspect="1"/>
            </p:cNvGraphicFramePr>
            <p:nvPr>
              <p:extLst>
                <p:ext uri="{D42A27DB-BD31-4B8C-83A1-F6EECF244321}">
                  <p14:modId xmlns:p14="http://schemas.microsoft.com/office/powerpoint/2010/main" val="585966109"/>
                </p:ext>
              </p:extLst>
            </p:nvPr>
          </p:nvGraphicFramePr>
          <p:xfrm>
            <a:off x="1401720" y="3440579"/>
            <a:ext cx="461755" cy="429772"/>
          </p:xfrm>
          <a:graphic>
            <a:graphicData uri="http://schemas.openxmlformats.org/presentationml/2006/ole">
              <mc:AlternateContent xmlns:mc="http://schemas.openxmlformats.org/markup-compatibility/2006">
                <mc:Choice xmlns:v="urn:schemas-microsoft-com:vml" Requires="v">
                  <p:oleObj name="Equation" r:id="rId6" imgW="253800" imgH="241200" progId="Equation.DSMT4">
                    <p:embed/>
                  </p:oleObj>
                </mc:Choice>
                <mc:Fallback>
                  <p:oleObj name="Equation" r:id="rId6" imgW="253800" imgH="241200" progId="Equation.DSMT4">
                    <p:embed/>
                    <p:pic>
                      <p:nvPicPr>
                        <p:cNvPr id="23" name="对象 22">
                          <a:extLst>
                            <a:ext uri="{FF2B5EF4-FFF2-40B4-BE49-F238E27FC236}">
                              <a16:creationId xmlns:a16="http://schemas.microsoft.com/office/drawing/2014/main" id="{07F90669-6B6A-49D2-AEAE-D70C0E7A508B}"/>
                            </a:ext>
                          </a:extLst>
                        </p:cNvPr>
                        <p:cNvPicPr>
                          <a:picLocks noChangeAspect="1" noChangeArrowheads="1"/>
                        </p:cNvPicPr>
                        <p:nvPr/>
                      </p:nvPicPr>
                      <p:blipFill>
                        <a:blip r:embed="rId7"/>
                        <a:srcRect/>
                        <a:stretch>
                          <a:fillRect/>
                        </a:stretch>
                      </p:blipFill>
                      <p:spPr bwMode="auto">
                        <a:xfrm>
                          <a:off x="1401720" y="3440579"/>
                          <a:ext cx="461755" cy="429772"/>
                        </a:xfrm>
                        <a:prstGeom prst="rect">
                          <a:avLst/>
                        </a:prstGeom>
                        <a:noFill/>
                      </p:spPr>
                    </p:pic>
                  </p:oleObj>
                </mc:Fallback>
              </mc:AlternateContent>
            </a:graphicData>
          </a:graphic>
        </p:graphicFrame>
      </p:grpSp>
      <p:graphicFrame>
        <p:nvGraphicFramePr>
          <p:cNvPr id="14" name="对象 13">
            <a:extLst>
              <a:ext uri="{FF2B5EF4-FFF2-40B4-BE49-F238E27FC236}">
                <a16:creationId xmlns:a16="http://schemas.microsoft.com/office/drawing/2014/main" id="{B3D4135B-5E75-4A13-92CC-60D6389AFE5E}"/>
              </a:ext>
            </a:extLst>
          </p:cNvPr>
          <p:cNvGraphicFramePr>
            <a:graphicFrameLocks noChangeAspect="1"/>
          </p:cNvGraphicFramePr>
          <p:nvPr>
            <p:extLst>
              <p:ext uri="{D42A27DB-BD31-4B8C-83A1-F6EECF244321}">
                <p14:modId xmlns:p14="http://schemas.microsoft.com/office/powerpoint/2010/main" val="3712515386"/>
              </p:ext>
            </p:extLst>
          </p:nvPr>
        </p:nvGraphicFramePr>
        <p:xfrm>
          <a:off x="2396429" y="3552152"/>
          <a:ext cx="3924603" cy="815502"/>
        </p:xfrm>
        <a:graphic>
          <a:graphicData uri="http://schemas.openxmlformats.org/presentationml/2006/ole">
            <mc:AlternateContent xmlns:mc="http://schemas.openxmlformats.org/markup-compatibility/2006">
              <mc:Choice xmlns:v="urn:schemas-microsoft-com:vml" Requires="v">
                <p:oleObj name="Equation" r:id="rId8" imgW="2031840" imgH="431640" progId="Equation.DSMT4">
                  <p:embed/>
                </p:oleObj>
              </mc:Choice>
              <mc:Fallback>
                <p:oleObj name="Equation" r:id="rId8" imgW="2031840" imgH="431640" progId="Equation.DSMT4">
                  <p:embed/>
                  <p:pic>
                    <p:nvPicPr>
                      <p:cNvPr id="13" name="对象 12">
                        <a:extLst>
                          <a:ext uri="{FF2B5EF4-FFF2-40B4-BE49-F238E27FC236}">
                            <a16:creationId xmlns:a16="http://schemas.microsoft.com/office/drawing/2014/main" id="{79B4AAD7-BF4C-46B6-95EF-9D7FCF62C065}"/>
                          </a:ext>
                        </a:extLst>
                      </p:cNvPr>
                      <p:cNvPicPr>
                        <a:picLocks noChangeAspect="1" noChangeArrowheads="1"/>
                      </p:cNvPicPr>
                      <p:nvPr/>
                    </p:nvPicPr>
                    <p:blipFill>
                      <a:blip r:embed="rId9"/>
                      <a:srcRect/>
                      <a:stretch>
                        <a:fillRect/>
                      </a:stretch>
                    </p:blipFill>
                    <p:spPr bwMode="auto">
                      <a:xfrm>
                        <a:off x="2396429" y="3552152"/>
                        <a:ext cx="3924603" cy="815502"/>
                      </a:xfrm>
                      <a:prstGeom prst="rect">
                        <a:avLst/>
                      </a:prstGeom>
                      <a:noFill/>
                    </p:spPr>
                  </p:pic>
                </p:oleObj>
              </mc:Fallback>
            </mc:AlternateContent>
          </a:graphicData>
        </a:graphic>
      </p:graphicFrame>
      <p:grpSp>
        <p:nvGrpSpPr>
          <p:cNvPr id="15" name="组合 14">
            <a:extLst>
              <a:ext uri="{FF2B5EF4-FFF2-40B4-BE49-F238E27FC236}">
                <a16:creationId xmlns:a16="http://schemas.microsoft.com/office/drawing/2014/main" id="{54EB2B5E-FA41-47F1-AA86-9139FA20EF76}"/>
              </a:ext>
            </a:extLst>
          </p:cNvPr>
          <p:cNvGrpSpPr/>
          <p:nvPr/>
        </p:nvGrpSpPr>
        <p:grpSpPr>
          <a:xfrm>
            <a:off x="683568" y="4518819"/>
            <a:ext cx="7488832" cy="1070421"/>
            <a:chOff x="683568" y="2274028"/>
            <a:chExt cx="7488832" cy="1070421"/>
          </a:xfrm>
        </p:grpSpPr>
        <p:sp>
          <p:nvSpPr>
            <p:cNvPr id="16" name="Rectangle 3">
              <a:extLst>
                <a:ext uri="{FF2B5EF4-FFF2-40B4-BE49-F238E27FC236}">
                  <a16:creationId xmlns:a16="http://schemas.microsoft.com/office/drawing/2014/main" id="{988991D3-573E-489F-BD9A-4225CF657D23}"/>
                </a:ext>
              </a:extLst>
            </p:cNvPr>
            <p:cNvSpPr>
              <a:spLocks noChangeArrowheads="1"/>
            </p:cNvSpPr>
            <p:nvPr/>
          </p:nvSpPr>
          <p:spPr bwMode="auto">
            <a:xfrm>
              <a:off x="683568" y="2274028"/>
              <a:ext cx="7488832"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当             时，认为层次总排序的一致性是可以接受的，否则需要对一致性比率高的判断矩阵作适当的修正。</a:t>
              </a:r>
            </a:p>
          </p:txBody>
        </p:sp>
        <p:graphicFrame>
          <p:nvGraphicFramePr>
            <p:cNvPr id="17" name="对象 16">
              <a:extLst>
                <a:ext uri="{FF2B5EF4-FFF2-40B4-BE49-F238E27FC236}">
                  <a16:creationId xmlns:a16="http://schemas.microsoft.com/office/drawing/2014/main" id="{BA77B976-2677-4A4B-8DD8-8C2D57801E47}"/>
                </a:ext>
              </a:extLst>
            </p:cNvPr>
            <p:cNvGraphicFramePr>
              <a:graphicFrameLocks noChangeAspect="1"/>
            </p:cNvGraphicFramePr>
            <p:nvPr>
              <p:extLst>
                <p:ext uri="{D42A27DB-BD31-4B8C-83A1-F6EECF244321}">
                  <p14:modId xmlns:p14="http://schemas.microsoft.com/office/powerpoint/2010/main" val="3597224723"/>
                </p:ext>
              </p:extLst>
            </p:nvPr>
          </p:nvGraphicFramePr>
          <p:xfrm>
            <a:off x="1043608" y="2408238"/>
            <a:ext cx="1187574" cy="360147"/>
          </p:xfrm>
          <a:graphic>
            <a:graphicData uri="http://schemas.openxmlformats.org/presentationml/2006/ole">
              <mc:AlternateContent xmlns:mc="http://schemas.openxmlformats.org/markup-compatibility/2006">
                <mc:Choice xmlns:v="urn:schemas-microsoft-com:vml" Requires="v">
                  <p:oleObj name="Equation" r:id="rId10" imgW="571320" imgH="177480" progId="Equation.DSMT4">
                    <p:embed/>
                  </p:oleObj>
                </mc:Choice>
                <mc:Fallback>
                  <p:oleObj name="Equation" r:id="rId10" imgW="571320" imgH="177480" progId="Equation.DSMT4">
                    <p:embed/>
                    <p:pic>
                      <p:nvPicPr>
                        <p:cNvPr id="20" name="对象 19">
                          <a:extLst>
                            <a:ext uri="{FF2B5EF4-FFF2-40B4-BE49-F238E27FC236}">
                              <a16:creationId xmlns:a16="http://schemas.microsoft.com/office/drawing/2014/main" id="{E7A8A143-0B2E-4C25-9841-D3AEF27C1EDA}"/>
                            </a:ext>
                          </a:extLst>
                        </p:cNvPr>
                        <p:cNvPicPr>
                          <a:picLocks noChangeAspect="1" noChangeArrowheads="1"/>
                        </p:cNvPicPr>
                        <p:nvPr/>
                      </p:nvPicPr>
                      <p:blipFill>
                        <a:blip r:embed="rId11"/>
                        <a:srcRect/>
                        <a:stretch>
                          <a:fillRect/>
                        </a:stretch>
                      </p:blipFill>
                      <p:spPr bwMode="auto">
                        <a:xfrm>
                          <a:off x="1043608" y="2408238"/>
                          <a:ext cx="1187574" cy="360147"/>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E25436C7-E483-4301-BA87-957A7A24D44A}"/>
              </a:ext>
            </a:extLst>
          </p:cNvPr>
          <p:cNvSpPr>
            <a:spLocks noGrp="1"/>
          </p:cNvSpPr>
          <p:nvPr>
            <p:ph type="dt" sz="half" idx="2"/>
          </p:nvPr>
        </p:nvSpPr>
        <p:spPr/>
        <p:txBody>
          <a:bodyPr/>
          <a:lstStyle/>
          <a:p>
            <a:pPr>
              <a:defRPr/>
            </a:pPr>
            <a:fld id="{49CE50BD-5AAC-473D-A12D-7EC62251E62B}"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928544AA-4F5E-4092-9CE6-1B4E3A15160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18522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latin typeface="微软雅黑" pitchFamily="34" charset="-122"/>
                <a:ea typeface="微软雅黑" pitchFamily="34" charset="-122"/>
              </a:rPr>
              <a:t>五、层次总排序与决策</a:t>
            </a:r>
          </a:p>
        </p:txBody>
      </p:sp>
      <p:sp>
        <p:nvSpPr>
          <p:cNvPr id="22" name="Rectangle 6">
            <a:extLst>
              <a:ext uri="{FF2B5EF4-FFF2-40B4-BE49-F238E27FC236}">
                <a16:creationId xmlns:a16="http://schemas.microsoft.com/office/drawing/2014/main" id="{73855205-72D6-4422-83EC-885815118C31}"/>
              </a:ext>
            </a:extLst>
          </p:cNvPr>
          <p:cNvSpPr>
            <a:spLocks noChangeArrowheads="1"/>
          </p:cNvSpPr>
          <p:nvPr/>
        </p:nvSpPr>
        <p:spPr bwMode="auto">
          <a:xfrm>
            <a:off x="357158" y="10527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层次总排序的结果</a:t>
            </a:r>
            <a:endParaRPr lang="en-US" altLang="en-US" sz="2400" dirty="0">
              <a:solidFill>
                <a:srgbClr val="FF0000"/>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A41E5AF7-2DC9-4C38-BFF5-F21BBB1EAFA3}"/>
              </a:ext>
            </a:extLst>
          </p:cNvPr>
          <p:cNvGrpSpPr/>
          <p:nvPr/>
        </p:nvGrpSpPr>
        <p:grpSpPr>
          <a:xfrm>
            <a:off x="683568" y="1815497"/>
            <a:ext cx="7560840" cy="2621615"/>
            <a:chOff x="683568" y="2274028"/>
            <a:chExt cx="7560840" cy="2621615"/>
          </a:xfrm>
        </p:grpSpPr>
        <p:sp>
          <p:nvSpPr>
            <p:cNvPr id="9" name="Rectangle 3">
              <a:extLst>
                <a:ext uri="{FF2B5EF4-FFF2-40B4-BE49-F238E27FC236}">
                  <a16:creationId xmlns:a16="http://schemas.microsoft.com/office/drawing/2014/main" id="{5E07358B-C3A2-4FFD-A86D-7D92011ABB2C}"/>
                </a:ext>
              </a:extLst>
            </p:cNvPr>
            <p:cNvSpPr>
              <a:spLocks noChangeArrowheads="1"/>
            </p:cNvSpPr>
            <p:nvPr/>
          </p:nvSpPr>
          <p:spPr bwMode="auto">
            <a:xfrm>
              <a:off x="683568" y="2274028"/>
              <a:ext cx="7560840"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zh-CN" altLang="en-US" sz="2400" dirty="0">
                  <a:solidFill>
                    <a:schemeClr val="bg2"/>
                  </a:solidFill>
                  <a:latin typeface="微软雅黑" pitchFamily="34" charset="-122"/>
                  <a:ea typeface="微软雅黑" pitchFamily="34" charset="-122"/>
                </a:rPr>
                <a:t>层次总排序的一致性比率                        ，说明层次总排序通过了一致性检验。层次总排序的组合权重（各方案得分）为                                     ，根据各方案得分从高到低对三个旅游地点进行排名：</a:t>
              </a:r>
              <a:r>
                <a:rPr lang="zh-CN" altLang="en-US" sz="2400" dirty="0">
                  <a:solidFill>
                    <a:srgbClr val="0000FF"/>
                  </a:solidFill>
                  <a:latin typeface="微软雅黑" pitchFamily="34" charset="-122"/>
                  <a:ea typeface="微软雅黑" pitchFamily="34" charset="-122"/>
                </a:rPr>
                <a:t>桂林 </a:t>
              </a:r>
              <a:r>
                <a:rPr lang="en-US" altLang="zh-CN" sz="2400" dirty="0">
                  <a:solidFill>
                    <a:srgbClr val="0000FF"/>
                  </a:solidFill>
                  <a:latin typeface="微软雅黑" pitchFamily="34" charset="-122"/>
                  <a:ea typeface="微软雅黑" pitchFamily="34" charset="-122"/>
                </a:rPr>
                <a:t>&gt; </a:t>
              </a:r>
              <a:r>
                <a:rPr lang="zh-CN" altLang="en-US" sz="2400" dirty="0">
                  <a:solidFill>
                    <a:srgbClr val="0000FF"/>
                  </a:solidFill>
                  <a:latin typeface="微软雅黑" pitchFamily="34" charset="-122"/>
                  <a:ea typeface="微软雅黑" pitchFamily="34" charset="-122"/>
                </a:rPr>
                <a:t>苏杭 </a:t>
              </a:r>
              <a:r>
                <a:rPr lang="en-US" altLang="zh-CN" sz="2400" dirty="0">
                  <a:solidFill>
                    <a:srgbClr val="0000FF"/>
                  </a:solidFill>
                  <a:latin typeface="微软雅黑" pitchFamily="34" charset="-122"/>
                  <a:ea typeface="微软雅黑" pitchFamily="34" charset="-122"/>
                </a:rPr>
                <a:t>&gt; </a:t>
              </a:r>
              <a:r>
                <a:rPr lang="zh-CN" altLang="en-US" sz="2400" dirty="0">
                  <a:solidFill>
                    <a:srgbClr val="0000FF"/>
                  </a:solidFill>
                  <a:latin typeface="微软雅黑" pitchFamily="34" charset="-122"/>
                  <a:ea typeface="微软雅黑" pitchFamily="34" charset="-122"/>
                </a:rPr>
                <a:t>北戴河</a:t>
              </a:r>
              <a:r>
                <a:rPr lang="zh-CN" altLang="en-US" sz="2400" dirty="0">
                  <a:solidFill>
                    <a:schemeClr val="bg2"/>
                  </a:solidFill>
                  <a:latin typeface="微软雅黑" pitchFamily="34" charset="-122"/>
                  <a:ea typeface="微软雅黑" pitchFamily="34" charset="-122"/>
                </a:rPr>
                <a:t>，故应选择去桂林旅游。</a:t>
              </a:r>
            </a:p>
          </p:txBody>
        </p:sp>
        <p:graphicFrame>
          <p:nvGraphicFramePr>
            <p:cNvPr id="10" name="对象 9">
              <a:extLst>
                <a:ext uri="{FF2B5EF4-FFF2-40B4-BE49-F238E27FC236}">
                  <a16:creationId xmlns:a16="http://schemas.microsoft.com/office/drawing/2014/main" id="{78DB3251-813C-4305-9CF7-F61D44A0C106}"/>
                </a:ext>
              </a:extLst>
            </p:cNvPr>
            <p:cNvGraphicFramePr>
              <a:graphicFrameLocks noChangeAspect="1"/>
            </p:cNvGraphicFramePr>
            <p:nvPr>
              <p:extLst>
                <p:ext uri="{D42A27DB-BD31-4B8C-83A1-F6EECF244321}">
                  <p14:modId xmlns:p14="http://schemas.microsoft.com/office/powerpoint/2010/main" val="736145624"/>
                </p:ext>
              </p:extLst>
            </p:nvPr>
          </p:nvGraphicFramePr>
          <p:xfrm>
            <a:off x="4154182" y="2411852"/>
            <a:ext cx="2146010" cy="355803"/>
          </p:xfrm>
          <a:graphic>
            <a:graphicData uri="http://schemas.openxmlformats.org/presentationml/2006/ole">
              <mc:AlternateContent xmlns:mc="http://schemas.openxmlformats.org/markup-compatibility/2006">
                <mc:Choice xmlns:v="urn:schemas-microsoft-com:vml" Requires="v">
                  <p:oleObj name="Equation" r:id="rId2" imgW="1054080" imgH="177480" progId="Equation.DSMT4">
                    <p:embed/>
                  </p:oleObj>
                </mc:Choice>
                <mc:Fallback>
                  <p:oleObj name="Equation" r:id="rId2" imgW="1054080" imgH="177480" progId="Equation.DSMT4">
                    <p:embed/>
                    <p:pic>
                      <p:nvPicPr>
                        <p:cNvPr id="10" name="对象 9">
                          <a:extLst>
                            <a:ext uri="{FF2B5EF4-FFF2-40B4-BE49-F238E27FC236}">
                              <a16:creationId xmlns:a16="http://schemas.microsoft.com/office/drawing/2014/main" id="{78DB3251-813C-4305-9CF7-F61D44A0C106}"/>
                            </a:ext>
                          </a:extLst>
                        </p:cNvPr>
                        <p:cNvPicPr>
                          <a:picLocks noChangeAspect="1" noChangeArrowheads="1"/>
                        </p:cNvPicPr>
                        <p:nvPr/>
                      </p:nvPicPr>
                      <p:blipFill>
                        <a:blip r:embed="rId3"/>
                        <a:srcRect/>
                        <a:stretch>
                          <a:fillRect/>
                        </a:stretch>
                      </p:blipFill>
                      <p:spPr bwMode="auto">
                        <a:xfrm>
                          <a:off x="4154182" y="2411852"/>
                          <a:ext cx="2146010" cy="355803"/>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79B4AAD7-BF4C-46B6-95EF-9D7FCF62C065}"/>
                </a:ext>
              </a:extLst>
            </p:cNvPr>
            <p:cNvGraphicFramePr>
              <a:graphicFrameLocks noChangeAspect="1"/>
            </p:cNvGraphicFramePr>
            <p:nvPr>
              <p:extLst>
                <p:ext uri="{D42A27DB-BD31-4B8C-83A1-F6EECF244321}">
                  <p14:modId xmlns:p14="http://schemas.microsoft.com/office/powerpoint/2010/main" val="730288726"/>
                </p:ext>
              </p:extLst>
            </p:nvPr>
          </p:nvGraphicFramePr>
          <p:xfrm>
            <a:off x="2339751" y="3431508"/>
            <a:ext cx="3240361" cy="400141"/>
          </p:xfrm>
          <a:graphic>
            <a:graphicData uri="http://schemas.openxmlformats.org/presentationml/2006/ole">
              <mc:AlternateContent xmlns:mc="http://schemas.openxmlformats.org/markup-compatibility/2006">
                <mc:Choice xmlns:v="urn:schemas-microsoft-com:vml" Requires="v">
                  <p:oleObj name="Equation" r:id="rId4" imgW="1815840" imgH="228600" progId="Equation.DSMT4">
                    <p:embed/>
                  </p:oleObj>
                </mc:Choice>
                <mc:Fallback>
                  <p:oleObj name="Equation" r:id="rId4" imgW="1815840" imgH="228600" progId="Equation.DSMT4">
                    <p:embed/>
                    <p:pic>
                      <p:nvPicPr>
                        <p:cNvPr id="13" name="对象 12">
                          <a:extLst>
                            <a:ext uri="{FF2B5EF4-FFF2-40B4-BE49-F238E27FC236}">
                              <a16:creationId xmlns:a16="http://schemas.microsoft.com/office/drawing/2014/main" id="{79B4AAD7-BF4C-46B6-95EF-9D7FCF62C065}"/>
                            </a:ext>
                          </a:extLst>
                        </p:cNvPr>
                        <p:cNvPicPr>
                          <a:picLocks noChangeAspect="1" noChangeArrowheads="1"/>
                        </p:cNvPicPr>
                        <p:nvPr/>
                      </p:nvPicPr>
                      <p:blipFill>
                        <a:blip r:embed="rId5"/>
                        <a:srcRect/>
                        <a:stretch>
                          <a:fillRect/>
                        </a:stretch>
                      </p:blipFill>
                      <p:spPr bwMode="auto">
                        <a:xfrm>
                          <a:off x="2339751" y="3431508"/>
                          <a:ext cx="3240361" cy="400141"/>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402C30EA-D128-41AE-9267-3CD2636BA87C}"/>
              </a:ext>
            </a:extLst>
          </p:cNvPr>
          <p:cNvSpPr>
            <a:spLocks noGrp="1"/>
          </p:cNvSpPr>
          <p:nvPr>
            <p:ph type="dt" sz="half" idx="2"/>
          </p:nvPr>
        </p:nvSpPr>
        <p:spPr/>
        <p:txBody>
          <a:bodyPr/>
          <a:lstStyle/>
          <a:p>
            <a:pPr>
              <a:defRPr/>
            </a:pPr>
            <a:fld id="{A8263C85-A47A-4BF4-9066-04F23C66FC73}"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8593677-C6B3-44C4-B92B-61AEFC06EAB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6865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4523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第二节  模糊综合评价法</a:t>
            </a:r>
          </a:p>
        </p:txBody>
      </p:sp>
      <p:sp>
        <p:nvSpPr>
          <p:cNvPr id="6" name="Rectangle 5"/>
          <p:cNvSpPr>
            <a:spLocks noChangeArrowheads="1"/>
          </p:cNvSpPr>
          <p:nvPr/>
        </p:nvSpPr>
        <p:spPr bwMode="auto">
          <a:xfrm>
            <a:off x="263576" y="155679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 模糊综合评价的原理与步骤</a:t>
            </a:r>
          </a:p>
        </p:txBody>
      </p:sp>
      <p:sp>
        <p:nvSpPr>
          <p:cNvPr id="4" name="日期占位符 3">
            <a:extLst>
              <a:ext uri="{FF2B5EF4-FFF2-40B4-BE49-F238E27FC236}">
                <a16:creationId xmlns:a16="http://schemas.microsoft.com/office/drawing/2014/main" id="{C977C56C-3DFB-46CA-94AE-0F117A38DC6D}"/>
              </a:ext>
            </a:extLst>
          </p:cNvPr>
          <p:cNvSpPr>
            <a:spLocks noGrp="1"/>
          </p:cNvSpPr>
          <p:nvPr>
            <p:ph type="dt" sz="half" idx="2"/>
          </p:nvPr>
        </p:nvSpPr>
        <p:spPr/>
        <p:txBody>
          <a:bodyPr/>
          <a:lstStyle/>
          <a:p>
            <a:pPr>
              <a:defRPr/>
            </a:pPr>
            <a:fld id="{1CD301C3-07DC-480E-B4F2-1A8AD632A49E}" type="datetime1">
              <a:rPr lang="zh-CN" altLang="en-US" smtClean="0"/>
              <a:t>2022/11/23</a:t>
            </a:fld>
            <a:endParaRPr lang="zh-CN" altLang="en-US"/>
          </a:p>
        </p:txBody>
      </p:sp>
      <p:sp>
        <p:nvSpPr>
          <p:cNvPr id="7" name="Rectangle 3">
            <a:extLst>
              <a:ext uri="{FF2B5EF4-FFF2-40B4-BE49-F238E27FC236}">
                <a16:creationId xmlns:a16="http://schemas.microsoft.com/office/drawing/2014/main" id="{6D8917D1-F8C2-4353-8272-C8EAE86ECCF8}"/>
              </a:ext>
            </a:extLst>
          </p:cNvPr>
          <p:cNvSpPr>
            <a:spLocks noChangeArrowheads="1"/>
          </p:cNvSpPr>
          <p:nvPr/>
        </p:nvSpPr>
        <p:spPr bwMode="auto">
          <a:xfrm>
            <a:off x="827585" y="2751601"/>
            <a:ext cx="7668342" cy="36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将评价目标看成是由多种因素组成的模糊集合（称为</a:t>
            </a:r>
            <a:r>
              <a:rPr lang="zh-CN" altLang="en-US" sz="2400" dirty="0">
                <a:solidFill>
                  <a:srgbClr val="0000FF"/>
                </a:solidFill>
                <a:latin typeface="微软雅黑" pitchFamily="34" charset="-122"/>
                <a:ea typeface="微软雅黑" pitchFamily="34" charset="-122"/>
              </a:rPr>
              <a:t>因素集</a:t>
            </a:r>
            <a:r>
              <a:rPr lang="zh-CN" altLang="en-US" sz="2400" dirty="0">
                <a:latin typeface="微软雅黑" pitchFamily="34" charset="-122"/>
                <a:ea typeface="微软雅黑" pitchFamily="34" charset="-122"/>
              </a:rPr>
              <a:t>），再设定这些因素所能选取的评价等级，组成评语的模糊集合（称为</a:t>
            </a:r>
            <a:r>
              <a:rPr lang="zh-CN" altLang="en-US" sz="2400" dirty="0">
                <a:solidFill>
                  <a:srgbClr val="0000FF"/>
                </a:solidFill>
                <a:latin typeface="微软雅黑" pitchFamily="34" charset="-122"/>
                <a:ea typeface="微软雅黑" pitchFamily="34" charset="-122"/>
              </a:rPr>
              <a:t>评语集、评判集、评价集或决策集</a:t>
            </a:r>
            <a:r>
              <a:rPr lang="zh-CN" altLang="en-US" sz="2400" dirty="0">
                <a:latin typeface="微软雅黑" pitchFamily="34" charset="-122"/>
                <a:ea typeface="微软雅黑" pitchFamily="34" charset="-122"/>
              </a:rPr>
              <a:t>），分别求出各单一因素对各个评价等级的归属程度（称为</a:t>
            </a:r>
            <a:r>
              <a:rPr lang="zh-CN" altLang="en-US" sz="2400" dirty="0">
                <a:solidFill>
                  <a:srgbClr val="0000FF"/>
                </a:solidFill>
                <a:latin typeface="微软雅黑" pitchFamily="34" charset="-122"/>
                <a:ea typeface="微软雅黑" pitchFamily="34" charset="-122"/>
              </a:rPr>
              <a:t>模糊矩阵</a:t>
            </a:r>
            <a:r>
              <a:rPr lang="zh-CN" altLang="en-US" sz="2400" dirty="0">
                <a:latin typeface="微软雅黑" pitchFamily="34" charset="-122"/>
                <a:ea typeface="微软雅黑" pitchFamily="34" charset="-122"/>
              </a:rPr>
              <a:t>），然后根据各个因素在评价目标中的权重分配，通过计算（称为</a:t>
            </a:r>
            <a:r>
              <a:rPr lang="zh-CN" altLang="en-US" sz="2400" dirty="0">
                <a:solidFill>
                  <a:srgbClr val="0000FF"/>
                </a:solidFill>
                <a:latin typeface="微软雅黑" pitchFamily="34" charset="-122"/>
                <a:ea typeface="微软雅黑" pitchFamily="34" charset="-122"/>
              </a:rPr>
              <a:t>模糊矩阵合成</a:t>
            </a:r>
            <a:r>
              <a:rPr lang="zh-CN" altLang="en-US" sz="2400" dirty="0">
                <a:latin typeface="微软雅黑" pitchFamily="34" charset="-122"/>
                <a:ea typeface="微软雅黑" pitchFamily="34" charset="-122"/>
              </a:rPr>
              <a:t>），求出评价的定量解值。上述过程即为模糊综合评价。</a:t>
            </a:r>
            <a:endParaRPr lang="en-US" altLang="zh-CN" sz="2400" dirty="0">
              <a:latin typeface="微软雅黑" pitchFamily="34" charset="-122"/>
              <a:ea typeface="微软雅黑" pitchFamily="34" charset="-122"/>
            </a:endParaRPr>
          </a:p>
        </p:txBody>
      </p:sp>
      <p:sp>
        <p:nvSpPr>
          <p:cNvPr id="8" name="Rectangle 6">
            <a:extLst>
              <a:ext uri="{FF2B5EF4-FFF2-40B4-BE49-F238E27FC236}">
                <a16:creationId xmlns:a16="http://schemas.microsoft.com/office/drawing/2014/main" id="{03E98014-8A9F-4A17-925E-A5254A031AD7}"/>
              </a:ext>
            </a:extLst>
          </p:cNvPr>
          <p:cNvSpPr>
            <a:spLocks noChangeArrowheads="1"/>
          </p:cNvSpPr>
          <p:nvPr/>
        </p:nvSpPr>
        <p:spPr bwMode="auto">
          <a:xfrm>
            <a:off x="357158" y="2060848"/>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模糊综合评价的原理</a:t>
            </a:r>
            <a:endParaRPr lang="en-US" altLang="en-US" sz="2400"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B8452D52-F522-428A-8EE4-65CCF0AC4EE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4650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92696"/>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一、模糊综合评价的原理与步骤</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BB367475-FD16-40D2-9714-BE8EF0F4B0EA}"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1268760"/>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模糊综合评价的基本步骤</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EB2A4084-3A33-49D5-90F0-3D67013510A9}"/>
              </a:ext>
            </a:extLst>
          </p:cNvPr>
          <p:cNvGrpSpPr/>
          <p:nvPr/>
        </p:nvGrpSpPr>
        <p:grpSpPr>
          <a:xfrm>
            <a:off x="504058" y="1988841"/>
            <a:ext cx="7668342" cy="529760"/>
            <a:chOff x="504058" y="1916832"/>
            <a:chExt cx="7668342" cy="529760"/>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504058" y="1916832"/>
              <a:ext cx="7668342"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）确定被评价对象的因素集                         ；</a:t>
              </a:r>
            </a:p>
          </p:txBody>
        </p:sp>
        <p:graphicFrame>
          <p:nvGraphicFramePr>
            <p:cNvPr id="8" name="对象 7">
              <a:extLst>
                <a:ext uri="{FF2B5EF4-FFF2-40B4-BE49-F238E27FC236}">
                  <a16:creationId xmlns:a16="http://schemas.microsoft.com/office/drawing/2014/main" id="{38ABC859-142F-4261-905E-B979A73D6304}"/>
                </a:ext>
              </a:extLst>
            </p:cNvPr>
            <p:cNvGraphicFramePr>
              <a:graphicFrameLocks noChangeAspect="1"/>
            </p:cNvGraphicFramePr>
            <p:nvPr>
              <p:extLst>
                <p:ext uri="{D42A27DB-BD31-4B8C-83A1-F6EECF244321}">
                  <p14:modId xmlns:p14="http://schemas.microsoft.com/office/powerpoint/2010/main" val="1214231560"/>
                </p:ext>
              </p:extLst>
            </p:nvPr>
          </p:nvGraphicFramePr>
          <p:xfrm>
            <a:off x="4427984" y="2002092"/>
            <a:ext cx="2017712" cy="444500"/>
          </p:xfrm>
          <a:graphic>
            <a:graphicData uri="http://schemas.openxmlformats.org/presentationml/2006/ole">
              <mc:AlternateContent xmlns:mc="http://schemas.openxmlformats.org/markup-compatibility/2006">
                <mc:Choice xmlns:v="urn:schemas-microsoft-com:vml" Requires="v">
                  <p:oleObj name="Equation" r:id="rId2" imgW="1130040" imgH="253800" progId="Equation.DSMT4">
                    <p:embed/>
                  </p:oleObj>
                </mc:Choice>
                <mc:Fallback>
                  <p:oleObj name="Equation" r:id="rId2" imgW="1130040" imgH="253800" progId="Equation.DSMT4">
                    <p:embed/>
                    <p:pic>
                      <p:nvPicPr>
                        <p:cNvPr id="13" name="对象 12">
                          <a:extLst>
                            <a:ext uri="{FF2B5EF4-FFF2-40B4-BE49-F238E27FC236}">
                              <a16:creationId xmlns:a16="http://schemas.microsoft.com/office/drawing/2014/main" id="{79B4AAD7-BF4C-46B6-95EF-9D7FCF62C065}"/>
                            </a:ext>
                          </a:extLst>
                        </p:cNvPr>
                        <p:cNvPicPr>
                          <a:picLocks noChangeAspect="1" noChangeArrowheads="1"/>
                        </p:cNvPicPr>
                        <p:nvPr/>
                      </p:nvPicPr>
                      <p:blipFill>
                        <a:blip r:embed="rId3"/>
                        <a:srcRect/>
                        <a:stretch>
                          <a:fillRect/>
                        </a:stretch>
                      </p:blipFill>
                      <p:spPr bwMode="auto">
                        <a:xfrm>
                          <a:off x="4427984" y="2002092"/>
                          <a:ext cx="2017712" cy="444500"/>
                        </a:xfrm>
                        <a:prstGeom prst="rect">
                          <a:avLst/>
                        </a:prstGeom>
                        <a:noFill/>
                      </p:spPr>
                    </p:pic>
                  </p:oleObj>
                </mc:Fallback>
              </mc:AlternateContent>
            </a:graphicData>
          </a:graphic>
        </p:graphicFrame>
      </p:grpSp>
      <p:grpSp>
        <p:nvGrpSpPr>
          <p:cNvPr id="11" name="组合 10">
            <a:extLst>
              <a:ext uri="{FF2B5EF4-FFF2-40B4-BE49-F238E27FC236}">
                <a16:creationId xmlns:a16="http://schemas.microsoft.com/office/drawing/2014/main" id="{E76F7BF0-5CB7-4445-9D59-23D6669A6BD8}"/>
              </a:ext>
            </a:extLst>
          </p:cNvPr>
          <p:cNvGrpSpPr/>
          <p:nvPr/>
        </p:nvGrpSpPr>
        <p:grpSpPr>
          <a:xfrm>
            <a:off x="504058" y="2755225"/>
            <a:ext cx="8244406" cy="542212"/>
            <a:chOff x="504058" y="1916832"/>
            <a:chExt cx="8244406" cy="542212"/>
          </a:xfrm>
        </p:grpSpPr>
        <p:sp>
          <p:nvSpPr>
            <p:cNvPr id="12" name="Rectangle 3">
              <a:extLst>
                <a:ext uri="{FF2B5EF4-FFF2-40B4-BE49-F238E27FC236}">
                  <a16:creationId xmlns:a16="http://schemas.microsoft.com/office/drawing/2014/main" id="{DDD2400E-C28F-409A-9EEF-230EDCE83C8F}"/>
                </a:ext>
              </a:extLst>
            </p:cNvPr>
            <p:cNvSpPr>
              <a:spLocks noChangeArrowheads="1"/>
            </p:cNvSpPr>
            <p:nvPr/>
          </p:nvSpPr>
          <p:spPr bwMode="auto">
            <a:xfrm>
              <a:off x="504058" y="1916832"/>
              <a:ext cx="8244406"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）建立由若干种不同等级评语构成的评语集                         ；</a:t>
              </a:r>
            </a:p>
          </p:txBody>
        </p:sp>
        <p:graphicFrame>
          <p:nvGraphicFramePr>
            <p:cNvPr id="13" name="对象 12">
              <a:extLst>
                <a:ext uri="{FF2B5EF4-FFF2-40B4-BE49-F238E27FC236}">
                  <a16:creationId xmlns:a16="http://schemas.microsoft.com/office/drawing/2014/main" id="{A71B199A-C108-4525-BC34-2A9BCB63B3CE}"/>
                </a:ext>
              </a:extLst>
            </p:cNvPr>
            <p:cNvGraphicFramePr>
              <a:graphicFrameLocks noChangeAspect="1"/>
            </p:cNvGraphicFramePr>
            <p:nvPr>
              <p:extLst>
                <p:ext uri="{D42A27DB-BD31-4B8C-83A1-F6EECF244321}">
                  <p14:modId xmlns:p14="http://schemas.microsoft.com/office/powerpoint/2010/main" val="1315994368"/>
                </p:ext>
              </p:extLst>
            </p:nvPr>
          </p:nvGraphicFramePr>
          <p:xfrm>
            <a:off x="6392937" y="2014544"/>
            <a:ext cx="1995487" cy="444500"/>
          </p:xfrm>
          <a:graphic>
            <a:graphicData uri="http://schemas.openxmlformats.org/presentationml/2006/ole">
              <mc:AlternateContent xmlns:mc="http://schemas.openxmlformats.org/markup-compatibility/2006">
                <mc:Choice xmlns:v="urn:schemas-microsoft-com:vml" Requires="v">
                  <p:oleObj name="Equation" r:id="rId4" imgW="1117440" imgH="253800" progId="Equation.DSMT4">
                    <p:embed/>
                  </p:oleObj>
                </mc:Choice>
                <mc:Fallback>
                  <p:oleObj name="Equation" r:id="rId4" imgW="1117440" imgH="253800" progId="Equation.DSMT4">
                    <p:embed/>
                    <p:pic>
                      <p:nvPicPr>
                        <p:cNvPr id="8" name="对象 7">
                          <a:extLst>
                            <a:ext uri="{FF2B5EF4-FFF2-40B4-BE49-F238E27FC236}">
                              <a16:creationId xmlns:a16="http://schemas.microsoft.com/office/drawing/2014/main" id="{38ABC859-142F-4261-905E-B979A73D6304}"/>
                            </a:ext>
                          </a:extLst>
                        </p:cNvPr>
                        <p:cNvPicPr>
                          <a:picLocks noChangeAspect="1" noChangeArrowheads="1"/>
                        </p:cNvPicPr>
                        <p:nvPr/>
                      </p:nvPicPr>
                      <p:blipFill>
                        <a:blip r:embed="rId5"/>
                        <a:srcRect/>
                        <a:stretch>
                          <a:fillRect/>
                        </a:stretch>
                      </p:blipFill>
                      <p:spPr bwMode="auto">
                        <a:xfrm>
                          <a:off x="6392937" y="2014544"/>
                          <a:ext cx="1995487" cy="444500"/>
                        </a:xfrm>
                        <a:prstGeom prst="rect">
                          <a:avLst/>
                        </a:prstGeom>
                        <a:noFill/>
                      </p:spPr>
                    </p:pic>
                  </p:oleObj>
                </mc:Fallback>
              </mc:AlternateContent>
            </a:graphicData>
          </a:graphic>
        </p:graphicFrame>
      </p:grpSp>
      <p:grpSp>
        <p:nvGrpSpPr>
          <p:cNvPr id="14" name="组合 13">
            <a:extLst>
              <a:ext uri="{FF2B5EF4-FFF2-40B4-BE49-F238E27FC236}">
                <a16:creationId xmlns:a16="http://schemas.microsoft.com/office/drawing/2014/main" id="{60A0615D-67CF-4CA1-9497-604068DC51D0}"/>
              </a:ext>
            </a:extLst>
          </p:cNvPr>
          <p:cNvGrpSpPr/>
          <p:nvPr/>
        </p:nvGrpSpPr>
        <p:grpSpPr>
          <a:xfrm>
            <a:off x="504058" y="3547313"/>
            <a:ext cx="7668342" cy="533239"/>
            <a:chOff x="504058" y="1916832"/>
            <a:chExt cx="7668342" cy="533239"/>
          </a:xfrm>
        </p:grpSpPr>
        <p:sp>
          <p:nvSpPr>
            <p:cNvPr id="15" name="Rectangle 3">
              <a:extLst>
                <a:ext uri="{FF2B5EF4-FFF2-40B4-BE49-F238E27FC236}">
                  <a16:creationId xmlns:a16="http://schemas.microsoft.com/office/drawing/2014/main" id="{522DEB15-6AFA-4E06-ABE0-04D437B8DCC3}"/>
                </a:ext>
              </a:extLst>
            </p:cNvPr>
            <p:cNvSpPr>
              <a:spLocks noChangeArrowheads="1"/>
            </p:cNvSpPr>
            <p:nvPr/>
          </p:nvSpPr>
          <p:spPr bwMode="auto">
            <a:xfrm>
              <a:off x="504058" y="1916832"/>
              <a:ext cx="7668342"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）用专家评分法或其他方法得到模糊评价矩阵                ；</a:t>
              </a:r>
            </a:p>
          </p:txBody>
        </p:sp>
        <p:graphicFrame>
          <p:nvGraphicFramePr>
            <p:cNvPr id="16" name="对象 15">
              <a:extLst>
                <a:ext uri="{FF2B5EF4-FFF2-40B4-BE49-F238E27FC236}">
                  <a16:creationId xmlns:a16="http://schemas.microsoft.com/office/drawing/2014/main" id="{8696D3FA-51F5-4376-85A9-F6EE6D0E1356}"/>
                </a:ext>
              </a:extLst>
            </p:cNvPr>
            <p:cNvGraphicFramePr>
              <a:graphicFrameLocks noChangeAspect="1"/>
            </p:cNvGraphicFramePr>
            <p:nvPr>
              <p:extLst>
                <p:ext uri="{D42A27DB-BD31-4B8C-83A1-F6EECF244321}">
                  <p14:modId xmlns:p14="http://schemas.microsoft.com/office/powerpoint/2010/main" val="6154334"/>
                </p:ext>
              </p:extLst>
            </p:nvPr>
          </p:nvGraphicFramePr>
          <p:xfrm>
            <a:off x="6660232" y="2027796"/>
            <a:ext cx="1246188" cy="422275"/>
          </p:xfrm>
          <a:graphic>
            <a:graphicData uri="http://schemas.openxmlformats.org/presentationml/2006/ole">
              <mc:AlternateContent xmlns:mc="http://schemas.openxmlformats.org/markup-compatibility/2006">
                <mc:Choice xmlns:v="urn:schemas-microsoft-com:vml" Requires="v">
                  <p:oleObj name="Equation" r:id="rId6" imgW="698400" imgH="241200" progId="Equation.DSMT4">
                    <p:embed/>
                  </p:oleObj>
                </mc:Choice>
                <mc:Fallback>
                  <p:oleObj name="Equation" r:id="rId6" imgW="698400" imgH="241200" progId="Equation.DSMT4">
                    <p:embed/>
                    <p:pic>
                      <p:nvPicPr>
                        <p:cNvPr id="8" name="对象 7">
                          <a:extLst>
                            <a:ext uri="{FF2B5EF4-FFF2-40B4-BE49-F238E27FC236}">
                              <a16:creationId xmlns:a16="http://schemas.microsoft.com/office/drawing/2014/main" id="{38ABC859-142F-4261-905E-B979A73D6304}"/>
                            </a:ext>
                          </a:extLst>
                        </p:cNvPr>
                        <p:cNvPicPr>
                          <a:picLocks noChangeAspect="1" noChangeArrowheads="1"/>
                        </p:cNvPicPr>
                        <p:nvPr/>
                      </p:nvPicPr>
                      <p:blipFill>
                        <a:blip r:embed="rId7"/>
                        <a:srcRect/>
                        <a:stretch>
                          <a:fillRect/>
                        </a:stretch>
                      </p:blipFill>
                      <p:spPr bwMode="auto">
                        <a:xfrm>
                          <a:off x="6660232" y="2027796"/>
                          <a:ext cx="1246188" cy="422275"/>
                        </a:xfrm>
                        <a:prstGeom prst="rect">
                          <a:avLst/>
                        </a:prstGeom>
                        <a:noFill/>
                      </p:spPr>
                    </p:pic>
                  </p:oleObj>
                </mc:Fallback>
              </mc:AlternateContent>
            </a:graphicData>
          </a:graphic>
        </p:graphicFrame>
      </p:grpSp>
      <p:sp>
        <p:nvSpPr>
          <p:cNvPr id="18" name="Rectangle 3">
            <a:extLst>
              <a:ext uri="{FF2B5EF4-FFF2-40B4-BE49-F238E27FC236}">
                <a16:creationId xmlns:a16="http://schemas.microsoft.com/office/drawing/2014/main" id="{2A4FAFA9-C9FE-4E43-9208-24B87314512E}"/>
              </a:ext>
            </a:extLst>
          </p:cNvPr>
          <p:cNvSpPr>
            <a:spLocks noChangeArrowheads="1"/>
          </p:cNvSpPr>
          <p:nvPr/>
        </p:nvSpPr>
        <p:spPr bwMode="auto">
          <a:xfrm>
            <a:off x="504058" y="4398957"/>
            <a:ext cx="8244406"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）选择合适的模糊算子，对模糊评价矩阵与因素的权重向量进行模糊运算并进行归一化处理，得到模糊综合评价结果。</a:t>
            </a:r>
          </a:p>
        </p:txBody>
      </p:sp>
      <p:sp>
        <p:nvSpPr>
          <p:cNvPr id="3" name="页脚占位符 2">
            <a:extLst>
              <a:ext uri="{FF2B5EF4-FFF2-40B4-BE49-F238E27FC236}">
                <a16:creationId xmlns:a16="http://schemas.microsoft.com/office/drawing/2014/main" id="{6BAB134C-A1AD-4DE3-A2CF-30EB383B4E1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6607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92696"/>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二、常用模糊算子</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40ABE5C-31AA-4860-BB0C-D1BB3204BD74}" type="datetime1">
              <a:rPr lang="zh-CN" altLang="en-US" smtClean="0"/>
              <a:t>2022/11/23</a:t>
            </a:fld>
            <a:endParaRPr lang="zh-CN" altLang="en-US"/>
          </a:p>
        </p:txBody>
      </p:sp>
      <p:grpSp>
        <p:nvGrpSpPr>
          <p:cNvPr id="17" name="组合 16">
            <a:extLst>
              <a:ext uri="{FF2B5EF4-FFF2-40B4-BE49-F238E27FC236}">
                <a16:creationId xmlns:a16="http://schemas.microsoft.com/office/drawing/2014/main" id="{E8FC0947-BD9C-4949-AB80-53D3422B6859}"/>
              </a:ext>
            </a:extLst>
          </p:cNvPr>
          <p:cNvGrpSpPr/>
          <p:nvPr/>
        </p:nvGrpSpPr>
        <p:grpSpPr>
          <a:xfrm>
            <a:off x="827584" y="1268760"/>
            <a:ext cx="7920880" cy="1911242"/>
            <a:chOff x="827584" y="654431"/>
            <a:chExt cx="7920880" cy="1911242"/>
          </a:xfrm>
        </p:grpSpPr>
        <p:sp>
          <p:nvSpPr>
            <p:cNvPr id="19" name="Rectangle 3">
              <a:extLst>
                <a:ext uri="{FF2B5EF4-FFF2-40B4-BE49-F238E27FC236}">
                  <a16:creationId xmlns:a16="http://schemas.microsoft.com/office/drawing/2014/main" id="{7FD36006-C75B-4DA2-9B88-56764E3087EA}"/>
                </a:ext>
              </a:extLst>
            </p:cNvPr>
            <p:cNvSpPr>
              <a:spLocks noChangeArrowheads="1"/>
            </p:cNvSpPr>
            <p:nvPr/>
          </p:nvSpPr>
          <p:spPr bwMode="auto">
            <a:xfrm>
              <a:off x="827584" y="654431"/>
              <a:ext cx="7920880"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solidFill>
                    <a:schemeClr val="bg2"/>
                  </a:solidFill>
                  <a:latin typeface="微软雅黑" pitchFamily="34" charset="-122"/>
                  <a:ea typeface="微软雅黑" pitchFamily="34" charset="-122"/>
                </a:rPr>
                <a:t>设模糊评价矩阵为              ，因素的权重向量为                      ，模糊算子记为“  ”。用该算子对模糊评价矩阵与因素的权重向量进行模糊运算，得到的模糊综合评价结果记为</a:t>
              </a:r>
            </a:p>
          </p:txBody>
        </p:sp>
        <p:graphicFrame>
          <p:nvGraphicFramePr>
            <p:cNvPr id="20" name="对象 19">
              <a:extLst>
                <a:ext uri="{FF2B5EF4-FFF2-40B4-BE49-F238E27FC236}">
                  <a16:creationId xmlns:a16="http://schemas.microsoft.com/office/drawing/2014/main" id="{FD9FDB1C-B0DF-4AF3-A6ED-69DE221C2D65}"/>
                </a:ext>
              </a:extLst>
            </p:cNvPr>
            <p:cNvGraphicFramePr>
              <a:graphicFrameLocks noChangeAspect="1"/>
            </p:cNvGraphicFramePr>
            <p:nvPr>
              <p:extLst>
                <p:ext uri="{D42A27DB-BD31-4B8C-83A1-F6EECF244321}">
                  <p14:modId xmlns:p14="http://schemas.microsoft.com/office/powerpoint/2010/main" val="2146083523"/>
                </p:ext>
              </p:extLst>
            </p:nvPr>
          </p:nvGraphicFramePr>
          <p:xfrm>
            <a:off x="3203848" y="794495"/>
            <a:ext cx="1080071" cy="363992"/>
          </p:xfrm>
          <a:graphic>
            <a:graphicData uri="http://schemas.openxmlformats.org/presentationml/2006/ole">
              <mc:AlternateContent xmlns:mc="http://schemas.openxmlformats.org/markup-compatibility/2006">
                <mc:Choice xmlns:v="urn:schemas-microsoft-com:vml" Requires="v">
                  <p:oleObj name="Equation" r:id="rId2" imgW="698400" imgH="241200" progId="Equation.DSMT4">
                    <p:embed/>
                  </p:oleObj>
                </mc:Choice>
                <mc:Fallback>
                  <p:oleObj name="Equation" r:id="rId2" imgW="698400" imgH="241200" progId="Equation.DSMT4">
                    <p:embed/>
                    <p:pic>
                      <p:nvPicPr>
                        <p:cNvPr id="10" name="对象 9">
                          <a:extLst>
                            <a:ext uri="{FF2B5EF4-FFF2-40B4-BE49-F238E27FC236}">
                              <a16:creationId xmlns:a16="http://schemas.microsoft.com/office/drawing/2014/main" id="{191F1532-B80B-4247-B0C3-A1B240F6BBEF}"/>
                            </a:ext>
                          </a:extLst>
                        </p:cNvPr>
                        <p:cNvPicPr>
                          <a:picLocks noChangeAspect="1" noChangeArrowheads="1"/>
                        </p:cNvPicPr>
                        <p:nvPr/>
                      </p:nvPicPr>
                      <p:blipFill>
                        <a:blip r:embed="rId3"/>
                        <a:srcRect/>
                        <a:stretch>
                          <a:fillRect/>
                        </a:stretch>
                      </p:blipFill>
                      <p:spPr bwMode="auto">
                        <a:xfrm>
                          <a:off x="3203848" y="794495"/>
                          <a:ext cx="1080071" cy="363992"/>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8E1C4413-884E-48F5-BAA5-3EB151330C9B}"/>
                </a:ext>
              </a:extLst>
            </p:cNvPr>
            <p:cNvGraphicFramePr>
              <a:graphicFrameLocks noChangeAspect="1"/>
            </p:cNvGraphicFramePr>
            <p:nvPr>
              <p:extLst>
                <p:ext uri="{D42A27DB-BD31-4B8C-83A1-F6EECF244321}">
                  <p14:modId xmlns:p14="http://schemas.microsoft.com/office/powerpoint/2010/main" val="1912707836"/>
                </p:ext>
              </p:extLst>
            </p:nvPr>
          </p:nvGraphicFramePr>
          <p:xfrm>
            <a:off x="6817500" y="781635"/>
            <a:ext cx="1830767" cy="363991"/>
          </p:xfrm>
          <a:graphic>
            <a:graphicData uri="http://schemas.openxmlformats.org/presentationml/2006/ole">
              <mc:AlternateContent xmlns:mc="http://schemas.openxmlformats.org/markup-compatibility/2006">
                <mc:Choice xmlns:v="urn:schemas-microsoft-com:vml" Requires="v">
                  <p:oleObj name="Equation" r:id="rId4" imgW="1117440" imgH="228600" progId="Equation.DSMT4">
                    <p:embed/>
                  </p:oleObj>
                </mc:Choice>
                <mc:Fallback>
                  <p:oleObj name="Equation" r:id="rId4" imgW="1117440" imgH="228600" progId="Equation.DSMT4">
                    <p:embed/>
                    <p:pic>
                      <p:nvPicPr>
                        <p:cNvPr id="11" name="对象 10">
                          <a:extLst>
                            <a:ext uri="{FF2B5EF4-FFF2-40B4-BE49-F238E27FC236}">
                              <a16:creationId xmlns:a16="http://schemas.microsoft.com/office/drawing/2014/main" id="{FD1BEADC-87BE-45DD-867A-0A8F945A74A5}"/>
                            </a:ext>
                          </a:extLst>
                        </p:cNvPr>
                        <p:cNvPicPr>
                          <a:picLocks noChangeAspect="1" noChangeArrowheads="1"/>
                        </p:cNvPicPr>
                        <p:nvPr/>
                      </p:nvPicPr>
                      <p:blipFill>
                        <a:blip r:embed="rId5"/>
                        <a:srcRect/>
                        <a:stretch>
                          <a:fillRect/>
                        </a:stretch>
                      </p:blipFill>
                      <p:spPr bwMode="auto">
                        <a:xfrm>
                          <a:off x="6817500" y="781635"/>
                          <a:ext cx="1830767" cy="363991"/>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C6C9D646-CE86-41B3-97DC-5926B7606004}"/>
                </a:ext>
              </a:extLst>
            </p:cNvPr>
            <p:cNvGraphicFramePr>
              <a:graphicFrameLocks noChangeAspect="1"/>
            </p:cNvGraphicFramePr>
            <p:nvPr>
              <p:extLst>
                <p:ext uri="{D42A27DB-BD31-4B8C-83A1-F6EECF244321}">
                  <p14:modId xmlns:p14="http://schemas.microsoft.com/office/powerpoint/2010/main" val="3630115976"/>
                </p:ext>
              </p:extLst>
            </p:nvPr>
          </p:nvGraphicFramePr>
          <p:xfrm>
            <a:off x="2843808" y="1354872"/>
            <a:ext cx="216024" cy="235663"/>
          </p:xfrm>
          <a:graphic>
            <a:graphicData uri="http://schemas.openxmlformats.org/presentationml/2006/ole">
              <mc:AlternateContent xmlns:mc="http://schemas.openxmlformats.org/markup-compatibility/2006">
                <mc:Choice xmlns:v="urn:schemas-microsoft-com:vml" Requires="v">
                  <p:oleObj name="Equation" r:id="rId6" imgW="101520" imgH="114120" progId="Equation.DSMT4">
                    <p:embed/>
                  </p:oleObj>
                </mc:Choice>
                <mc:Fallback>
                  <p:oleObj name="Equation" r:id="rId6" imgW="101520" imgH="114120" progId="Equation.DSMT4">
                    <p:embed/>
                    <p:pic>
                      <p:nvPicPr>
                        <p:cNvPr id="5" name="对象 4">
                          <a:extLst>
                            <a:ext uri="{FF2B5EF4-FFF2-40B4-BE49-F238E27FC236}">
                              <a16:creationId xmlns:a16="http://schemas.microsoft.com/office/drawing/2014/main" id="{731336B3-8EDB-4979-9DCE-93B6E56D3E17}"/>
                            </a:ext>
                          </a:extLst>
                        </p:cNvPr>
                        <p:cNvPicPr>
                          <a:picLocks noChangeAspect="1" noChangeArrowheads="1"/>
                        </p:cNvPicPr>
                        <p:nvPr/>
                      </p:nvPicPr>
                      <p:blipFill>
                        <a:blip r:embed="rId7"/>
                        <a:srcRect/>
                        <a:stretch>
                          <a:fillRect/>
                        </a:stretch>
                      </p:blipFill>
                      <p:spPr bwMode="auto">
                        <a:xfrm>
                          <a:off x="2843808" y="1354872"/>
                          <a:ext cx="216024" cy="23566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C542E0F1-C9DF-46E5-9E3E-0EDEF54D1B30}"/>
                </a:ext>
              </a:extLst>
            </p:cNvPr>
            <p:cNvGraphicFramePr>
              <a:graphicFrameLocks noChangeAspect="1"/>
            </p:cNvGraphicFramePr>
            <p:nvPr>
              <p:extLst>
                <p:ext uri="{D42A27DB-BD31-4B8C-83A1-F6EECF244321}">
                  <p14:modId xmlns:p14="http://schemas.microsoft.com/office/powerpoint/2010/main" val="1851542590"/>
                </p:ext>
              </p:extLst>
            </p:nvPr>
          </p:nvGraphicFramePr>
          <p:xfrm>
            <a:off x="2915816" y="2165439"/>
            <a:ext cx="2845018" cy="400234"/>
          </p:xfrm>
          <a:graphic>
            <a:graphicData uri="http://schemas.openxmlformats.org/presentationml/2006/ole">
              <mc:AlternateContent xmlns:mc="http://schemas.openxmlformats.org/markup-compatibility/2006">
                <mc:Choice xmlns:v="urn:schemas-microsoft-com:vml" Requires="v">
                  <p:oleObj name="Equation" r:id="rId8" imgW="1587240" imgH="228600" progId="Equation.DSMT4">
                    <p:embed/>
                  </p:oleObj>
                </mc:Choice>
                <mc:Fallback>
                  <p:oleObj name="Equation" r:id="rId8" imgW="1587240" imgH="228600" progId="Equation.DSMT4">
                    <p:embed/>
                    <p:pic>
                      <p:nvPicPr>
                        <p:cNvPr id="14" name="对象 13">
                          <a:extLst>
                            <a:ext uri="{FF2B5EF4-FFF2-40B4-BE49-F238E27FC236}">
                              <a16:creationId xmlns:a16="http://schemas.microsoft.com/office/drawing/2014/main" id="{4D8D3557-2B0C-4C9B-8BB4-42CE71E9E154}"/>
                            </a:ext>
                          </a:extLst>
                        </p:cNvPr>
                        <p:cNvPicPr>
                          <a:picLocks noChangeAspect="1" noChangeArrowheads="1"/>
                        </p:cNvPicPr>
                        <p:nvPr/>
                      </p:nvPicPr>
                      <p:blipFill>
                        <a:blip r:embed="rId9"/>
                        <a:srcRect/>
                        <a:stretch>
                          <a:fillRect/>
                        </a:stretch>
                      </p:blipFill>
                      <p:spPr bwMode="auto">
                        <a:xfrm>
                          <a:off x="2915816" y="2165439"/>
                          <a:ext cx="2845018" cy="400234"/>
                        </a:xfrm>
                        <a:prstGeom prst="rect">
                          <a:avLst/>
                        </a:prstGeom>
                        <a:noFill/>
                      </p:spPr>
                    </p:pic>
                  </p:oleObj>
                </mc:Fallback>
              </mc:AlternateContent>
            </a:graphicData>
          </a:graphic>
        </p:graphicFrame>
      </p:grpSp>
      <p:grpSp>
        <p:nvGrpSpPr>
          <p:cNvPr id="24" name="组合 23">
            <a:extLst>
              <a:ext uri="{FF2B5EF4-FFF2-40B4-BE49-F238E27FC236}">
                <a16:creationId xmlns:a16="http://schemas.microsoft.com/office/drawing/2014/main" id="{551EA4DF-3F3C-48F6-9FAA-D0C71EBDBD32}"/>
              </a:ext>
            </a:extLst>
          </p:cNvPr>
          <p:cNvGrpSpPr/>
          <p:nvPr/>
        </p:nvGrpSpPr>
        <p:grpSpPr>
          <a:xfrm>
            <a:off x="467544" y="3708759"/>
            <a:ext cx="7560840" cy="608012"/>
            <a:chOff x="467544" y="2611810"/>
            <a:chExt cx="7560840" cy="608012"/>
          </a:xfrm>
        </p:grpSpPr>
        <p:grpSp>
          <p:nvGrpSpPr>
            <p:cNvPr id="25" name="组合 24">
              <a:extLst>
                <a:ext uri="{FF2B5EF4-FFF2-40B4-BE49-F238E27FC236}">
                  <a16:creationId xmlns:a16="http://schemas.microsoft.com/office/drawing/2014/main" id="{66492D93-A537-48DD-8DD5-461A8F6B6D10}"/>
                </a:ext>
              </a:extLst>
            </p:cNvPr>
            <p:cNvGrpSpPr/>
            <p:nvPr/>
          </p:nvGrpSpPr>
          <p:grpSpPr>
            <a:xfrm>
              <a:off x="467544" y="2643758"/>
              <a:ext cx="7560840" cy="438133"/>
              <a:chOff x="827584" y="3175329"/>
              <a:chExt cx="7560840" cy="438133"/>
            </a:xfrm>
          </p:grpSpPr>
          <p:sp>
            <p:nvSpPr>
              <p:cNvPr id="27" name="Rectangle 3">
                <a:extLst>
                  <a:ext uri="{FF2B5EF4-FFF2-40B4-BE49-F238E27FC236}">
                    <a16:creationId xmlns:a16="http://schemas.microsoft.com/office/drawing/2014/main" id="{7AAAADFC-81E0-4FE6-9E4D-9AC8C096E853}"/>
                  </a:ext>
                </a:extLst>
              </p:cNvPr>
              <p:cNvSpPr>
                <a:spLocks noChangeArrowheads="1"/>
              </p:cNvSpPr>
              <p:nvPr/>
            </p:nvSpPr>
            <p:spPr bwMode="auto">
              <a:xfrm>
                <a:off x="827584" y="3175329"/>
                <a:ext cx="756084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1800" dirty="0">
                    <a:solidFill>
                      <a:schemeClr val="bg2"/>
                    </a:solidFill>
                    <a:latin typeface="微软雅黑" pitchFamily="34" charset="-122"/>
                    <a:ea typeface="微软雅黑" pitchFamily="34" charset="-122"/>
                  </a:rPr>
                  <a:t>①             </a:t>
                </a:r>
                <a:r>
                  <a:rPr lang="zh-CN" altLang="en-US" sz="1800" dirty="0">
                    <a:solidFill>
                      <a:srgbClr val="FF0000"/>
                    </a:solidFill>
                    <a:latin typeface="微软雅黑" pitchFamily="34" charset="-122"/>
                    <a:ea typeface="微软雅黑" pitchFamily="34" charset="-122"/>
                  </a:rPr>
                  <a:t>算子：</a:t>
                </a:r>
                <a:r>
                  <a:rPr lang="zh-CN" altLang="en-US" sz="1800" dirty="0">
                    <a:latin typeface="微软雅黑" pitchFamily="34" charset="-122"/>
                    <a:ea typeface="微软雅黑" pitchFamily="34" charset="-122"/>
                  </a:rPr>
                  <a:t>加权求和算子</a:t>
                </a:r>
                <a:endParaRPr lang="zh-CN" altLang="en-US" sz="1800" dirty="0">
                  <a:solidFill>
                    <a:srgbClr val="FF0000"/>
                  </a:solidFill>
                  <a:latin typeface="微软雅黑" pitchFamily="34" charset="-122"/>
                  <a:ea typeface="微软雅黑" pitchFamily="34" charset="-122"/>
                </a:endParaRPr>
              </a:p>
            </p:txBody>
          </p:sp>
          <p:graphicFrame>
            <p:nvGraphicFramePr>
              <p:cNvPr id="28" name="对象 27">
                <a:extLst>
                  <a:ext uri="{FF2B5EF4-FFF2-40B4-BE49-F238E27FC236}">
                    <a16:creationId xmlns:a16="http://schemas.microsoft.com/office/drawing/2014/main" id="{AB5963CD-92B8-4563-A79E-81D2456972B1}"/>
                  </a:ext>
                </a:extLst>
              </p:cNvPr>
              <p:cNvGraphicFramePr>
                <a:graphicFrameLocks noChangeAspect="1"/>
              </p:cNvGraphicFramePr>
              <p:nvPr>
                <p:extLst>
                  <p:ext uri="{D42A27DB-BD31-4B8C-83A1-F6EECF244321}">
                    <p14:modId xmlns:p14="http://schemas.microsoft.com/office/powerpoint/2010/main" val="3512075265"/>
                  </p:ext>
                </p:extLst>
              </p:nvPr>
            </p:nvGraphicFramePr>
            <p:xfrm>
              <a:off x="1248966" y="3291830"/>
              <a:ext cx="730746" cy="302757"/>
            </p:xfrm>
            <a:graphic>
              <a:graphicData uri="http://schemas.openxmlformats.org/presentationml/2006/ole">
                <mc:AlternateContent xmlns:mc="http://schemas.openxmlformats.org/markup-compatibility/2006">
                  <mc:Choice xmlns:v="urn:schemas-microsoft-com:vml" Requires="v">
                    <p:oleObj name="Equation" r:id="rId10" imgW="482400" imgH="203040" progId="Equation.DSMT4">
                      <p:embed/>
                    </p:oleObj>
                  </mc:Choice>
                  <mc:Fallback>
                    <p:oleObj name="Equation" r:id="rId10" imgW="482400" imgH="203040" progId="Equation.DSMT4">
                      <p:embed/>
                      <p:pic>
                        <p:nvPicPr>
                          <p:cNvPr id="25" name="对象 24">
                            <a:extLst>
                              <a:ext uri="{FF2B5EF4-FFF2-40B4-BE49-F238E27FC236}">
                                <a16:creationId xmlns:a16="http://schemas.microsoft.com/office/drawing/2014/main" id="{732F77B2-B7B8-4228-8C4F-CFADAA6BC6F3}"/>
                              </a:ext>
                            </a:extLst>
                          </p:cNvPr>
                          <p:cNvPicPr>
                            <a:picLocks noChangeAspect="1" noChangeArrowheads="1"/>
                          </p:cNvPicPr>
                          <p:nvPr/>
                        </p:nvPicPr>
                        <p:blipFill>
                          <a:blip r:embed="rId11"/>
                          <a:srcRect/>
                          <a:stretch>
                            <a:fillRect/>
                          </a:stretch>
                        </p:blipFill>
                        <p:spPr bwMode="auto">
                          <a:xfrm>
                            <a:off x="1248966" y="3291830"/>
                            <a:ext cx="730746" cy="302757"/>
                          </a:xfrm>
                          <a:prstGeom prst="rect">
                            <a:avLst/>
                          </a:prstGeom>
                          <a:noFill/>
                        </p:spPr>
                      </p:pic>
                    </p:oleObj>
                  </mc:Fallback>
                </mc:AlternateContent>
              </a:graphicData>
            </a:graphic>
          </p:graphicFrame>
        </p:grpSp>
        <p:graphicFrame>
          <p:nvGraphicFramePr>
            <p:cNvPr id="26" name="对象 25">
              <a:extLst>
                <a:ext uri="{FF2B5EF4-FFF2-40B4-BE49-F238E27FC236}">
                  <a16:creationId xmlns:a16="http://schemas.microsoft.com/office/drawing/2014/main" id="{DFA94259-22AF-4F54-A991-61631A2766EA}"/>
                </a:ext>
              </a:extLst>
            </p:cNvPr>
            <p:cNvGraphicFramePr>
              <a:graphicFrameLocks noChangeAspect="1"/>
            </p:cNvGraphicFramePr>
            <p:nvPr>
              <p:extLst>
                <p:ext uri="{D42A27DB-BD31-4B8C-83A1-F6EECF244321}">
                  <p14:modId xmlns:p14="http://schemas.microsoft.com/office/powerpoint/2010/main" val="4276412180"/>
                </p:ext>
              </p:extLst>
            </p:nvPr>
          </p:nvGraphicFramePr>
          <p:xfrm>
            <a:off x="3851920" y="2611810"/>
            <a:ext cx="2382838" cy="608012"/>
          </p:xfrm>
          <a:graphic>
            <a:graphicData uri="http://schemas.openxmlformats.org/presentationml/2006/ole">
              <mc:AlternateContent xmlns:mc="http://schemas.openxmlformats.org/markup-compatibility/2006">
                <mc:Choice xmlns:v="urn:schemas-microsoft-com:vml" Requires="v">
                  <p:oleObj name="Equation" r:id="rId12" imgW="1650960" imgH="431640" progId="Equation.DSMT4">
                    <p:embed/>
                  </p:oleObj>
                </mc:Choice>
                <mc:Fallback>
                  <p:oleObj name="Equation" r:id="rId12" imgW="1650960" imgH="431640" progId="Equation.DSMT4">
                    <p:embed/>
                    <p:pic>
                      <p:nvPicPr>
                        <p:cNvPr id="15" name="对象 14">
                          <a:extLst>
                            <a:ext uri="{FF2B5EF4-FFF2-40B4-BE49-F238E27FC236}">
                              <a16:creationId xmlns:a16="http://schemas.microsoft.com/office/drawing/2014/main" id="{967E0AE5-2AFF-4F94-9427-8E3893B6C613}"/>
                            </a:ext>
                          </a:extLst>
                        </p:cNvPr>
                        <p:cNvPicPr>
                          <a:picLocks noChangeAspect="1" noChangeArrowheads="1"/>
                        </p:cNvPicPr>
                        <p:nvPr/>
                      </p:nvPicPr>
                      <p:blipFill>
                        <a:blip r:embed="rId13"/>
                        <a:srcRect/>
                        <a:stretch>
                          <a:fillRect/>
                        </a:stretch>
                      </p:blipFill>
                      <p:spPr bwMode="auto">
                        <a:xfrm>
                          <a:off x="3851920" y="2611810"/>
                          <a:ext cx="2382838" cy="608012"/>
                        </a:xfrm>
                        <a:prstGeom prst="rect">
                          <a:avLst/>
                        </a:prstGeom>
                        <a:noFill/>
                      </p:spPr>
                    </p:pic>
                  </p:oleObj>
                </mc:Fallback>
              </mc:AlternateContent>
            </a:graphicData>
          </a:graphic>
        </p:graphicFrame>
      </p:grpSp>
      <p:grpSp>
        <p:nvGrpSpPr>
          <p:cNvPr id="29" name="组合 28">
            <a:extLst>
              <a:ext uri="{FF2B5EF4-FFF2-40B4-BE49-F238E27FC236}">
                <a16:creationId xmlns:a16="http://schemas.microsoft.com/office/drawing/2014/main" id="{D0D8E9F3-C9E7-4576-A2E8-D54FF17CE6F0}"/>
              </a:ext>
            </a:extLst>
          </p:cNvPr>
          <p:cNvGrpSpPr/>
          <p:nvPr/>
        </p:nvGrpSpPr>
        <p:grpSpPr>
          <a:xfrm>
            <a:off x="467544" y="4244764"/>
            <a:ext cx="7875414" cy="517525"/>
            <a:chOff x="467544" y="3202006"/>
            <a:chExt cx="7875414" cy="517525"/>
          </a:xfrm>
        </p:grpSpPr>
        <p:grpSp>
          <p:nvGrpSpPr>
            <p:cNvPr id="30" name="组合 29">
              <a:extLst>
                <a:ext uri="{FF2B5EF4-FFF2-40B4-BE49-F238E27FC236}">
                  <a16:creationId xmlns:a16="http://schemas.microsoft.com/office/drawing/2014/main" id="{D4690ACB-FBA5-4FDB-9395-CC4C3C029E6F}"/>
                </a:ext>
              </a:extLst>
            </p:cNvPr>
            <p:cNvGrpSpPr/>
            <p:nvPr/>
          </p:nvGrpSpPr>
          <p:grpSpPr>
            <a:xfrm>
              <a:off x="467544" y="3219822"/>
              <a:ext cx="7560840" cy="438133"/>
              <a:chOff x="827584" y="3175329"/>
              <a:chExt cx="7560840" cy="438133"/>
            </a:xfrm>
          </p:grpSpPr>
          <p:sp>
            <p:nvSpPr>
              <p:cNvPr id="32" name="Rectangle 3">
                <a:extLst>
                  <a:ext uri="{FF2B5EF4-FFF2-40B4-BE49-F238E27FC236}">
                    <a16:creationId xmlns:a16="http://schemas.microsoft.com/office/drawing/2014/main" id="{19F03BBB-580C-4BA6-A7C2-100D4CE657E8}"/>
                  </a:ext>
                </a:extLst>
              </p:cNvPr>
              <p:cNvSpPr>
                <a:spLocks noChangeArrowheads="1"/>
              </p:cNvSpPr>
              <p:nvPr/>
            </p:nvSpPr>
            <p:spPr bwMode="auto">
              <a:xfrm>
                <a:off x="827584" y="3175329"/>
                <a:ext cx="756084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1800" dirty="0">
                    <a:solidFill>
                      <a:schemeClr val="bg2"/>
                    </a:solidFill>
                    <a:latin typeface="微软雅黑" pitchFamily="34" charset="-122"/>
                    <a:ea typeface="微软雅黑" pitchFamily="34" charset="-122"/>
                  </a:rPr>
                  <a:t>②             </a:t>
                </a:r>
                <a:r>
                  <a:rPr lang="zh-CN" altLang="en-US" sz="1800" dirty="0">
                    <a:solidFill>
                      <a:srgbClr val="FF0000"/>
                    </a:solidFill>
                    <a:latin typeface="微软雅黑" pitchFamily="34" charset="-122"/>
                    <a:ea typeface="微软雅黑" pitchFamily="34" charset="-122"/>
                  </a:rPr>
                  <a:t>算子：</a:t>
                </a:r>
                <a:r>
                  <a:rPr lang="zh-CN" altLang="en-US" sz="1800" dirty="0">
                    <a:latin typeface="微软雅黑" pitchFamily="34" charset="-122"/>
                    <a:ea typeface="微软雅黑" pitchFamily="34" charset="-122"/>
                  </a:rPr>
                  <a:t>最小最大算子</a:t>
                </a:r>
                <a:endParaRPr lang="zh-CN" altLang="en-US" sz="1800" dirty="0">
                  <a:solidFill>
                    <a:srgbClr val="FF0000"/>
                  </a:solidFill>
                  <a:latin typeface="微软雅黑" pitchFamily="34" charset="-122"/>
                  <a:ea typeface="微软雅黑" pitchFamily="34" charset="-122"/>
                </a:endParaRPr>
              </a:p>
            </p:txBody>
          </p:sp>
          <p:graphicFrame>
            <p:nvGraphicFramePr>
              <p:cNvPr id="33" name="对象 32">
                <a:extLst>
                  <a:ext uri="{FF2B5EF4-FFF2-40B4-BE49-F238E27FC236}">
                    <a16:creationId xmlns:a16="http://schemas.microsoft.com/office/drawing/2014/main" id="{8C19E5CD-1455-40B8-BB1A-CE8B94EFFD57}"/>
                  </a:ext>
                </a:extLst>
              </p:cNvPr>
              <p:cNvGraphicFramePr>
                <a:graphicFrameLocks noChangeAspect="1"/>
              </p:cNvGraphicFramePr>
              <p:nvPr>
                <p:extLst>
                  <p:ext uri="{D42A27DB-BD31-4B8C-83A1-F6EECF244321}">
                    <p14:modId xmlns:p14="http://schemas.microsoft.com/office/powerpoint/2010/main" val="2136666319"/>
                  </p:ext>
                </p:extLst>
              </p:nvPr>
            </p:nvGraphicFramePr>
            <p:xfrm>
              <a:off x="1191890" y="3292432"/>
              <a:ext cx="846138" cy="301625"/>
            </p:xfrm>
            <a:graphic>
              <a:graphicData uri="http://schemas.openxmlformats.org/presentationml/2006/ole">
                <mc:AlternateContent xmlns:mc="http://schemas.openxmlformats.org/markup-compatibility/2006">
                  <mc:Choice xmlns:v="urn:schemas-microsoft-com:vml" Requires="v">
                    <p:oleObj name="Equation" r:id="rId14" imgW="558720" imgH="203040" progId="Equation.DSMT4">
                      <p:embed/>
                    </p:oleObj>
                  </mc:Choice>
                  <mc:Fallback>
                    <p:oleObj name="Equation" r:id="rId14" imgW="558720" imgH="203040" progId="Equation.DSMT4">
                      <p:embed/>
                      <p:pic>
                        <p:nvPicPr>
                          <p:cNvPr id="18" name="对象 17">
                            <a:extLst>
                              <a:ext uri="{FF2B5EF4-FFF2-40B4-BE49-F238E27FC236}">
                                <a16:creationId xmlns:a16="http://schemas.microsoft.com/office/drawing/2014/main" id="{E4AE3B1D-EB0A-422A-A433-43A7CECCAAE0}"/>
                              </a:ext>
                            </a:extLst>
                          </p:cNvPr>
                          <p:cNvPicPr>
                            <a:picLocks noChangeAspect="1" noChangeArrowheads="1"/>
                          </p:cNvPicPr>
                          <p:nvPr/>
                        </p:nvPicPr>
                        <p:blipFill>
                          <a:blip r:embed="rId15"/>
                          <a:srcRect/>
                          <a:stretch>
                            <a:fillRect/>
                          </a:stretch>
                        </p:blipFill>
                        <p:spPr bwMode="auto">
                          <a:xfrm>
                            <a:off x="1191890" y="3292432"/>
                            <a:ext cx="846138" cy="301625"/>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58D73E6A-EA8F-4D9D-B933-19684E972378}"/>
                </a:ext>
              </a:extLst>
            </p:cNvPr>
            <p:cNvGraphicFramePr>
              <a:graphicFrameLocks noChangeAspect="1"/>
            </p:cNvGraphicFramePr>
            <p:nvPr>
              <p:extLst>
                <p:ext uri="{D42A27DB-BD31-4B8C-83A1-F6EECF244321}">
                  <p14:modId xmlns:p14="http://schemas.microsoft.com/office/powerpoint/2010/main" val="2666316757"/>
                </p:ext>
              </p:extLst>
            </p:nvPr>
          </p:nvGraphicFramePr>
          <p:xfrm>
            <a:off x="3851920" y="3202006"/>
            <a:ext cx="4491038" cy="517525"/>
          </p:xfrm>
          <a:graphic>
            <a:graphicData uri="http://schemas.openxmlformats.org/presentationml/2006/ole">
              <mc:AlternateContent xmlns:mc="http://schemas.openxmlformats.org/markup-compatibility/2006">
                <mc:Choice xmlns:v="urn:schemas-microsoft-com:vml" Requires="v">
                  <p:oleObj name="Equation" r:id="rId16" imgW="3111480" imgH="368280" progId="Equation.DSMT4">
                    <p:embed/>
                  </p:oleObj>
                </mc:Choice>
                <mc:Fallback>
                  <p:oleObj name="Equation" r:id="rId16" imgW="3111480" imgH="368280" progId="Equation.DSMT4">
                    <p:embed/>
                    <p:pic>
                      <p:nvPicPr>
                        <p:cNvPr id="19" name="对象 18">
                          <a:extLst>
                            <a:ext uri="{FF2B5EF4-FFF2-40B4-BE49-F238E27FC236}">
                              <a16:creationId xmlns:a16="http://schemas.microsoft.com/office/drawing/2014/main" id="{47E4A51F-E21E-4BAA-BF8C-FC6342156D9D}"/>
                            </a:ext>
                          </a:extLst>
                        </p:cNvPr>
                        <p:cNvPicPr>
                          <a:picLocks noChangeAspect="1" noChangeArrowheads="1"/>
                        </p:cNvPicPr>
                        <p:nvPr/>
                      </p:nvPicPr>
                      <p:blipFill>
                        <a:blip r:embed="rId17"/>
                        <a:srcRect/>
                        <a:stretch>
                          <a:fillRect/>
                        </a:stretch>
                      </p:blipFill>
                      <p:spPr bwMode="auto">
                        <a:xfrm>
                          <a:off x="3851920" y="3202006"/>
                          <a:ext cx="4491038" cy="517525"/>
                        </a:xfrm>
                        <a:prstGeom prst="rect">
                          <a:avLst/>
                        </a:prstGeom>
                        <a:noFill/>
                      </p:spPr>
                    </p:pic>
                  </p:oleObj>
                </mc:Fallback>
              </mc:AlternateContent>
            </a:graphicData>
          </a:graphic>
        </p:graphicFrame>
      </p:grpSp>
      <p:grpSp>
        <p:nvGrpSpPr>
          <p:cNvPr id="34" name="组合 33">
            <a:extLst>
              <a:ext uri="{FF2B5EF4-FFF2-40B4-BE49-F238E27FC236}">
                <a16:creationId xmlns:a16="http://schemas.microsoft.com/office/drawing/2014/main" id="{C0EBDD0E-5773-44CB-BB4D-FD39433EB01D}"/>
              </a:ext>
            </a:extLst>
          </p:cNvPr>
          <p:cNvGrpSpPr/>
          <p:nvPr/>
        </p:nvGrpSpPr>
        <p:grpSpPr>
          <a:xfrm>
            <a:off x="467544" y="4748820"/>
            <a:ext cx="7560840" cy="517525"/>
            <a:chOff x="467544" y="3752273"/>
            <a:chExt cx="7560840" cy="517525"/>
          </a:xfrm>
        </p:grpSpPr>
        <p:grpSp>
          <p:nvGrpSpPr>
            <p:cNvPr id="35" name="组合 34">
              <a:extLst>
                <a:ext uri="{FF2B5EF4-FFF2-40B4-BE49-F238E27FC236}">
                  <a16:creationId xmlns:a16="http://schemas.microsoft.com/office/drawing/2014/main" id="{51C3558F-3B8A-4363-BF5A-7BD1FF521720}"/>
                </a:ext>
              </a:extLst>
            </p:cNvPr>
            <p:cNvGrpSpPr/>
            <p:nvPr/>
          </p:nvGrpSpPr>
          <p:grpSpPr>
            <a:xfrm>
              <a:off x="467544" y="3770089"/>
              <a:ext cx="7560840" cy="438133"/>
              <a:chOff x="827584" y="3175329"/>
              <a:chExt cx="7560840" cy="438133"/>
            </a:xfrm>
          </p:grpSpPr>
          <p:sp>
            <p:nvSpPr>
              <p:cNvPr id="37" name="Rectangle 3">
                <a:extLst>
                  <a:ext uri="{FF2B5EF4-FFF2-40B4-BE49-F238E27FC236}">
                    <a16:creationId xmlns:a16="http://schemas.microsoft.com/office/drawing/2014/main" id="{7DDAEE60-6E73-4051-9E9A-6AE0926AA638}"/>
                  </a:ext>
                </a:extLst>
              </p:cNvPr>
              <p:cNvSpPr>
                <a:spLocks noChangeArrowheads="1"/>
              </p:cNvSpPr>
              <p:nvPr/>
            </p:nvSpPr>
            <p:spPr bwMode="auto">
              <a:xfrm>
                <a:off x="827584" y="3175329"/>
                <a:ext cx="756084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1800" dirty="0">
                    <a:solidFill>
                      <a:schemeClr val="bg2"/>
                    </a:solidFill>
                    <a:latin typeface="微软雅黑" pitchFamily="34" charset="-122"/>
                    <a:ea typeface="微软雅黑" pitchFamily="34" charset="-122"/>
                  </a:rPr>
                  <a:t>③             </a:t>
                </a:r>
                <a:r>
                  <a:rPr lang="zh-CN" altLang="en-US" sz="1800" dirty="0">
                    <a:solidFill>
                      <a:srgbClr val="FF0000"/>
                    </a:solidFill>
                    <a:latin typeface="微软雅黑" pitchFamily="34" charset="-122"/>
                    <a:ea typeface="微软雅黑" pitchFamily="34" charset="-122"/>
                  </a:rPr>
                  <a:t>算子：</a:t>
                </a:r>
                <a:r>
                  <a:rPr lang="zh-CN" altLang="en-US" sz="1800" dirty="0">
                    <a:latin typeface="微软雅黑" pitchFamily="34" charset="-122"/>
                    <a:ea typeface="微软雅黑" pitchFamily="34" charset="-122"/>
                  </a:rPr>
                  <a:t>加权最大算子</a:t>
                </a:r>
                <a:endParaRPr lang="zh-CN" altLang="en-US" sz="1800" dirty="0">
                  <a:solidFill>
                    <a:srgbClr val="FF0000"/>
                  </a:solidFill>
                  <a:latin typeface="微软雅黑" pitchFamily="34" charset="-122"/>
                  <a:ea typeface="微软雅黑" pitchFamily="34" charset="-122"/>
                </a:endParaRPr>
              </a:p>
            </p:txBody>
          </p:sp>
          <p:graphicFrame>
            <p:nvGraphicFramePr>
              <p:cNvPr id="38" name="对象 37">
                <a:extLst>
                  <a:ext uri="{FF2B5EF4-FFF2-40B4-BE49-F238E27FC236}">
                    <a16:creationId xmlns:a16="http://schemas.microsoft.com/office/drawing/2014/main" id="{950FA351-F3DE-4A7C-A6F7-A72306B3A6D8}"/>
                  </a:ext>
                </a:extLst>
              </p:cNvPr>
              <p:cNvGraphicFramePr>
                <a:graphicFrameLocks noChangeAspect="1"/>
              </p:cNvGraphicFramePr>
              <p:nvPr>
                <p:extLst>
                  <p:ext uri="{D42A27DB-BD31-4B8C-83A1-F6EECF244321}">
                    <p14:modId xmlns:p14="http://schemas.microsoft.com/office/powerpoint/2010/main" val="2961232129"/>
                  </p:ext>
                </p:extLst>
              </p:nvPr>
            </p:nvGraphicFramePr>
            <p:xfrm>
              <a:off x="1249040" y="3293028"/>
              <a:ext cx="730250" cy="301625"/>
            </p:xfrm>
            <a:graphic>
              <a:graphicData uri="http://schemas.openxmlformats.org/presentationml/2006/ole">
                <mc:AlternateContent xmlns:mc="http://schemas.openxmlformats.org/markup-compatibility/2006">
                  <mc:Choice xmlns:v="urn:schemas-microsoft-com:vml" Requires="v">
                    <p:oleObj name="Equation" r:id="rId18" imgW="482400" imgH="203040" progId="Equation.DSMT4">
                      <p:embed/>
                    </p:oleObj>
                  </mc:Choice>
                  <mc:Fallback>
                    <p:oleObj name="Equation" r:id="rId18" imgW="482400" imgH="203040" progId="Equation.DSMT4">
                      <p:embed/>
                      <p:pic>
                        <p:nvPicPr>
                          <p:cNvPr id="22" name="对象 21">
                            <a:extLst>
                              <a:ext uri="{FF2B5EF4-FFF2-40B4-BE49-F238E27FC236}">
                                <a16:creationId xmlns:a16="http://schemas.microsoft.com/office/drawing/2014/main" id="{EAEDA32A-BB1C-47F6-BB5D-3C5FA6E85A82}"/>
                              </a:ext>
                            </a:extLst>
                          </p:cNvPr>
                          <p:cNvPicPr>
                            <a:picLocks noChangeAspect="1" noChangeArrowheads="1"/>
                          </p:cNvPicPr>
                          <p:nvPr/>
                        </p:nvPicPr>
                        <p:blipFill>
                          <a:blip r:embed="rId19"/>
                          <a:srcRect/>
                          <a:stretch>
                            <a:fillRect/>
                          </a:stretch>
                        </p:blipFill>
                        <p:spPr bwMode="auto">
                          <a:xfrm>
                            <a:off x="1249040" y="3293028"/>
                            <a:ext cx="730250" cy="301625"/>
                          </a:xfrm>
                          <a:prstGeom prst="rect">
                            <a:avLst/>
                          </a:prstGeom>
                          <a:noFill/>
                        </p:spPr>
                      </p:pic>
                    </p:oleObj>
                  </mc:Fallback>
                </mc:AlternateContent>
              </a:graphicData>
            </a:graphic>
          </p:graphicFrame>
        </p:grpSp>
        <p:graphicFrame>
          <p:nvGraphicFramePr>
            <p:cNvPr id="36" name="对象 35">
              <a:extLst>
                <a:ext uri="{FF2B5EF4-FFF2-40B4-BE49-F238E27FC236}">
                  <a16:creationId xmlns:a16="http://schemas.microsoft.com/office/drawing/2014/main" id="{4D3B77B8-7828-413B-A3EB-62DFE33285FF}"/>
                </a:ext>
              </a:extLst>
            </p:cNvPr>
            <p:cNvGraphicFramePr>
              <a:graphicFrameLocks noChangeAspect="1"/>
            </p:cNvGraphicFramePr>
            <p:nvPr>
              <p:extLst>
                <p:ext uri="{D42A27DB-BD31-4B8C-83A1-F6EECF244321}">
                  <p14:modId xmlns:p14="http://schemas.microsoft.com/office/powerpoint/2010/main" val="172148258"/>
                </p:ext>
              </p:extLst>
            </p:nvPr>
          </p:nvGraphicFramePr>
          <p:xfrm>
            <a:off x="3851920" y="3752273"/>
            <a:ext cx="3721100" cy="517525"/>
          </p:xfrm>
          <a:graphic>
            <a:graphicData uri="http://schemas.openxmlformats.org/presentationml/2006/ole">
              <mc:AlternateContent xmlns:mc="http://schemas.openxmlformats.org/markup-compatibility/2006">
                <mc:Choice xmlns:v="urn:schemas-microsoft-com:vml" Requires="v">
                  <p:oleObj name="Equation" r:id="rId20" imgW="2577960" imgH="368280" progId="Equation.DSMT4">
                    <p:embed/>
                  </p:oleObj>
                </mc:Choice>
                <mc:Fallback>
                  <p:oleObj name="Equation" r:id="rId20" imgW="2577960" imgH="368280" progId="Equation.DSMT4">
                    <p:embed/>
                    <p:pic>
                      <p:nvPicPr>
                        <p:cNvPr id="27" name="对象 26">
                          <a:extLst>
                            <a:ext uri="{FF2B5EF4-FFF2-40B4-BE49-F238E27FC236}">
                              <a16:creationId xmlns:a16="http://schemas.microsoft.com/office/drawing/2014/main" id="{D9767D76-C45E-4463-BABE-C40C73F43715}"/>
                            </a:ext>
                          </a:extLst>
                        </p:cNvPr>
                        <p:cNvPicPr>
                          <a:picLocks noChangeAspect="1" noChangeArrowheads="1"/>
                        </p:cNvPicPr>
                        <p:nvPr/>
                      </p:nvPicPr>
                      <p:blipFill>
                        <a:blip r:embed="rId21"/>
                        <a:srcRect/>
                        <a:stretch>
                          <a:fillRect/>
                        </a:stretch>
                      </p:blipFill>
                      <p:spPr bwMode="auto">
                        <a:xfrm>
                          <a:off x="3851920" y="3752273"/>
                          <a:ext cx="3721100" cy="517525"/>
                        </a:xfrm>
                        <a:prstGeom prst="rect">
                          <a:avLst/>
                        </a:prstGeom>
                        <a:noFill/>
                      </p:spPr>
                    </p:pic>
                  </p:oleObj>
                </mc:Fallback>
              </mc:AlternateContent>
            </a:graphicData>
          </a:graphic>
        </p:graphicFrame>
      </p:grpSp>
      <p:sp>
        <p:nvSpPr>
          <p:cNvPr id="39" name="Rectangle 3">
            <a:extLst>
              <a:ext uri="{FF2B5EF4-FFF2-40B4-BE49-F238E27FC236}">
                <a16:creationId xmlns:a16="http://schemas.microsoft.com/office/drawing/2014/main" id="{323E95A0-723E-4BA3-B086-082790325642}"/>
              </a:ext>
            </a:extLst>
          </p:cNvPr>
          <p:cNvSpPr>
            <a:spLocks noChangeArrowheads="1"/>
          </p:cNvSpPr>
          <p:nvPr/>
        </p:nvSpPr>
        <p:spPr bwMode="auto">
          <a:xfrm>
            <a:off x="827584" y="3212976"/>
            <a:ext cx="756084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solidFill>
                  <a:srgbClr val="0000FF"/>
                </a:solidFill>
                <a:latin typeface="微软雅黑" pitchFamily="34" charset="-122"/>
                <a:ea typeface="微软雅黑" pitchFamily="34" charset="-122"/>
              </a:rPr>
              <a:t>常用的模糊算子及运算原理如下：</a:t>
            </a:r>
          </a:p>
        </p:txBody>
      </p:sp>
      <p:grpSp>
        <p:nvGrpSpPr>
          <p:cNvPr id="40" name="组合 39">
            <a:extLst>
              <a:ext uri="{FF2B5EF4-FFF2-40B4-BE49-F238E27FC236}">
                <a16:creationId xmlns:a16="http://schemas.microsoft.com/office/drawing/2014/main" id="{B7BEF969-4E99-4D91-BC17-E067F8B26611}"/>
              </a:ext>
            </a:extLst>
          </p:cNvPr>
          <p:cNvGrpSpPr/>
          <p:nvPr/>
        </p:nvGrpSpPr>
        <p:grpSpPr>
          <a:xfrm>
            <a:off x="467544" y="5253148"/>
            <a:ext cx="7560840" cy="641350"/>
            <a:chOff x="467544" y="3940175"/>
            <a:chExt cx="7560840" cy="641350"/>
          </a:xfrm>
        </p:grpSpPr>
        <p:grpSp>
          <p:nvGrpSpPr>
            <p:cNvPr id="41" name="组合 40">
              <a:extLst>
                <a:ext uri="{FF2B5EF4-FFF2-40B4-BE49-F238E27FC236}">
                  <a16:creationId xmlns:a16="http://schemas.microsoft.com/office/drawing/2014/main" id="{2CE1AD5A-B3C4-4432-AA09-4D93E7D391AE}"/>
                </a:ext>
              </a:extLst>
            </p:cNvPr>
            <p:cNvGrpSpPr/>
            <p:nvPr/>
          </p:nvGrpSpPr>
          <p:grpSpPr>
            <a:xfrm>
              <a:off x="467544" y="4005825"/>
              <a:ext cx="7560840" cy="438133"/>
              <a:chOff x="827584" y="3175329"/>
              <a:chExt cx="7560840" cy="438133"/>
            </a:xfrm>
          </p:grpSpPr>
          <p:sp>
            <p:nvSpPr>
              <p:cNvPr id="43" name="Rectangle 3">
                <a:extLst>
                  <a:ext uri="{FF2B5EF4-FFF2-40B4-BE49-F238E27FC236}">
                    <a16:creationId xmlns:a16="http://schemas.microsoft.com/office/drawing/2014/main" id="{C00846A3-55D3-4A7F-9D34-0ECC4278274A}"/>
                  </a:ext>
                </a:extLst>
              </p:cNvPr>
              <p:cNvSpPr>
                <a:spLocks noChangeArrowheads="1"/>
              </p:cNvSpPr>
              <p:nvPr/>
            </p:nvSpPr>
            <p:spPr bwMode="auto">
              <a:xfrm>
                <a:off x="827584" y="3175329"/>
                <a:ext cx="756084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1800" dirty="0">
                    <a:solidFill>
                      <a:schemeClr val="bg2"/>
                    </a:solidFill>
                    <a:latin typeface="微软雅黑" pitchFamily="34" charset="-122"/>
                    <a:ea typeface="微软雅黑" pitchFamily="34" charset="-122"/>
                  </a:rPr>
                  <a:t>④             </a:t>
                </a:r>
                <a:r>
                  <a:rPr lang="zh-CN" altLang="en-US" sz="1800" dirty="0">
                    <a:solidFill>
                      <a:srgbClr val="FF0000"/>
                    </a:solidFill>
                    <a:latin typeface="微软雅黑" pitchFamily="34" charset="-122"/>
                    <a:ea typeface="微软雅黑" pitchFamily="34" charset="-122"/>
                  </a:rPr>
                  <a:t>算子：</a:t>
                </a:r>
                <a:r>
                  <a:rPr lang="zh-CN" altLang="en-US" sz="1800" dirty="0">
                    <a:latin typeface="微软雅黑" pitchFamily="34" charset="-122"/>
                    <a:ea typeface="微软雅黑" pitchFamily="34" charset="-122"/>
                  </a:rPr>
                  <a:t>求和最小算子</a:t>
                </a:r>
                <a:endParaRPr lang="zh-CN" altLang="en-US" sz="1800" dirty="0">
                  <a:solidFill>
                    <a:srgbClr val="FF0000"/>
                  </a:solidFill>
                  <a:latin typeface="微软雅黑" pitchFamily="34" charset="-122"/>
                  <a:ea typeface="微软雅黑" pitchFamily="34" charset="-122"/>
                </a:endParaRPr>
              </a:p>
            </p:txBody>
          </p:sp>
          <p:graphicFrame>
            <p:nvGraphicFramePr>
              <p:cNvPr id="44" name="对象 43">
                <a:extLst>
                  <a:ext uri="{FF2B5EF4-FFF2-40B4-BE49-F238E27FC236}">
                    <a16:creationId xmlns:a16="http://schemas.microsoft.com/office/drawing/2014/main" id="{57ADD816-E75A-4572-AC41-FD11AA9AAF66}"/>
                  </a:ext>
                </a:extLst>
              </p:cNvPr>
              <p:cNvGraphicFramePr>
                <a:graphicFrameLocks noChangeAspect="1"/>
              </p:cNvGraphicFramePr>
              <p:nvPr>
                <p:extLst>
                  <p:ext uri="{D42A27DB-BD31-4B8C-83A1-F6EECF244321}">
                    <p14:modId xmlns:p14="http://schemas.microsoft.com/office/powerpoint/2010/main" val="488004419"/>
                  </p:ext>
                </p:extLst>
              </p:nvPr>
            </p:nvGraphicFramePr>
            <p:xfrm>
              <a:off x="1182365" y="3292242"/>
              <a:ext cx="865188" cy="301625"/>
            </p:xfrm>
            <a:graphic>
              <a:graphicData uri="http://schemas.openxmlformats.org/presentationml/2006/ole">
                <mc:AlternateContent xmlns:mc="http://schemas.openxmlformats.org/markup-compatibility/2006">
                  <mc:Choice xmlns:v="urn:schemas-microsoft-com:vml" Requires="v">
                    <p:oleObj name="Equation" r:id="rId22" imgW="571320" imgH="203040" progId="Equation.DSMT4">
                      <p:embed/>
                    </p:oleObj>
                  </mc:Choice>
                  <mc:Fallback>
                    <p:oleObj name="Equation" r:id="rId22" imgW="571320" imgH="203040" progId="Equation.DSMT4">
                      <p:embed/>
                      <p:pic>
                        <p:nvPicPr>
                          <p:cNvPr id="30" name="对象 29">
                            <a:extLst>
                              <a:ext uri="{FF2B5EF4-FFF2-40B4-BE49-F238E27FC236}">
                                <a16:creationId xmlns:a16="http://schemas.microsoft.com/office/drawing/2014/main" id="{9FF72AD2-6A3F-491D-A086-11FD8149D7A1}"/>
                              </a:ext>
                            </a:extLst>
                          </p:cNvPr>
                          <p:cNvPicPr>
                            <a:picLocks noChangeAspect="1" noChangeArrowheads="1"/>
                          </p:cNvPicPr>
                          <p:nvPr/>
                        </p:nvPicPr>
                        <p:blipFill>
                          <a:blip r:embed="rId23"/>
                          <a:srcRect/>
                          <a:stretch>
                            <a:fillRect/>
                          </a:stretch>
                        </p:blipFill>
                        <p:spPr bwMode="auto">
                          <a:xfrm>
                            <a:off x="1182365" y="3292242"/>
                            <a:ext cx="865188" cy="301625"/>
                          </a:xfrm>
                          <a:prstGeom prst="rect">
                            <a:avLst/>
                          </a:prstGeom>
                          <a:noFill/>
                        </p:spPr>
                      </p:pic>
                    </p:oleObj>
                  </mc:Fallback>
                </mc:AlternateContent>
              </a:graphicData>
            </a:graphic>
          </p:graphicFrame>
        </p:grpSp>
        <p:graphicFrame>
          <p:nvGraphicFramePr>
            <p:cNvPr id="42" name="对象 41">
              <a:extLst>
                <a:ext uri="{FF2B5EF4-FFF2-40B4-BE49-F238E27FC236}">
                  <a16:creationId xmlns:a16="http://schemas.microsoft.com/office/drawing/2014/main" id="{381EE2C2-86CA-4804-8FA7-FAB9E9195734}"/>
                </a:ext>
              </a:extLst>
            </p:cNvPr>
            <p:cNvGraphicFramePr>
              <a:graphicFrameLocks noChangeAspect="1"/>
            </p:cNvGraphicFramePr>
            <p:nvPr>
              <p:extLst>
                <p:ext uri="{D42A27DB-BD31-4B8C-83A1-F6EECF244321}">
                  <p14:modId xmlns:p14="http://schemas.microsoft.com/office/powerpoint/2010/main" val="2591632312"/>
                </p:ext>
              </p:extLst>
            </p:nvPr>
          </p:nvGraphicFramePr>
          <p:xfrm>
            <a:off x="3817639" y="3940175"/>
            <a:ext cx="3922713" cy="641350"/>
          </p:xfrm>
          <a:graphic>
            <a:graphicData uri="http://schemas.openxmlformats.org/presentationml/2006/ole">
              <mc:AlternateContent xmlns:mc="http://schemas.openxmlformats.org/markup-compatibility/2006">
                <mc:Choice xmlns:v="urn:schemas-microsoft-com:vml" Requires="v">
                  <p:oleObj name="Equation" r:id="rId24" imgW="2717640" imgH="457200" progId="Equation.DSMT4">
                    <p:embed/>
                  </p:oleObj>
                </mc:Choice>
                <mc:Fallback>
                  <p:oleObj name="Equation" r:id="rId24" imgW="2717640" imgH="457200" progId="Equation.DSMT4">
                    <p:embed/>
                    <p:pic>
                      <p:nvPicPr>
                        <p:cNvPr id="34" name="对象 33">
                          <a:extLst>
                            <a:ext uri="{FF2B5EF4-FFF2-40B4-BE49-F238E27FC236}">
                              <a16:creationId xmlns:a16="http://schemas.microsoft.com/office/drawing/2014/main" id="{2FAC3A99-406D-42B6-B79C-D635498589F2}"/>
                            </a:ext>
                          </a:extLst>
                        </p:cNvPr>
                        <p:cNvPicPr>
                          <a:picLocks noChangeAspect="1" noChangeArrowheads="1"/>
                        </p:cNvPicPr>
                        <p:nvPr/>
                      </p:nvPicPr>
                      <p:blipFill>
                        <a:blip r:embed="rId25"/>
                        <a:srcRect/>
                        <a:stretch>
                          <a:fillRect/>
                        </a:stretch>
                      </p:blipFill>
                      <p:spPr bwMode="auto">
                        <a:xfrm>
                          <a:off x="3817639" y="3940175"/>
                          <a:ext cx="3922713" cy="641350"/>
                        </a:xfrm>
                        <a:prstGeom prst="rect">
                          <a:avLst/>
                        </a:prstGeom>
                        <a:noFill/>
                      </p:spPr>
                    </p:pic>
                  </p:oleObj>
                </mc:Fallback>
              </mc:AlternateContent>
            </a:graphicData>
          </a:graphic>
        </p:graphicFrame>
      </p:grpSp>
      <p:grpSp>
        <p:nvGrpSpPr>
          <p:cNvPr id="45" name="组合 44">
            <a:extLst>
              <a:ext uri="{FF2B5EF4-FFF2-40B4-BE49-F238E27FC236}">
                <a16:creationId xmlns:a16="http://schemas.microsoft.com/office/drawing/2014/main" id="{29AB7B1D-AF72-47DA-B99C-77855D477CF8}"/>
              </a:ext>
            </a:extLst>
          </p:cNvPr>
          <p:cNvGrpSpPr/>
          <p:nvPr/>
        </p:nvGrpSpPr>
        <p:grpSpPr>
          <a:xfrm>
            <a:off x="467544" y="5822879"/>
            <a:ext cx="7560840" cy="641350"/>
            <a:chOff x="467544" y="3940200"/>
            <a:chExt cx="7560840" cy="641350"/>
          </a:xfrm>
        </p:grpSpPr>
        <p:grpSp>
          <p:nvGrpSpPr>
            <p:cNvPr id="46" name="组合 45">
              <a:extLst>
                <a:ext uri="{FF2B5EF4-FFF2-40B4-BE49-F238E27FC236}">
                  <a16:creationId xmlns:a16="http://schemas.microsoft.com/office/drawing/2014/main" id="{9E90C9D7-9766-4B17-A242-C449E73F7834}"/>
                </a:ext>
              </a:extLst>
            </p:cNvPr>
            <p:cNvGrpSpPr/>
            <p:nvPr/>
          </p:nvGrpSpPr>
          <p:grpSpPr>
            <a:xfrm>
              <a:off x="467544" y="4005825"/>
              <a:ext cx="7560840" cy="438133"/>
              <a:chOff x="827584" y="3175329"/>
              <a:chExt cx="7560840" cy="438133"/>
            </a:xfrm>
          </p:grpSpPr>
          <p:sp>
            <p:nvSpPr>
              <p:cNvPr id="48" name="Rectangle 3">
                <a:extLst>
                  <a:ext uri="{FF2B5EF4-FFF2-40B4-BE49-F238E27FC236}">
                    <a16:creationId xmlns:a16="http://schemas.microsoft.com/office/drawing/2014/main" id="{E276416C-B39F-4E7A-AF30-7811805BD730}"/>
                  </a:ext>
                </a:extLst>
              </p:cNvPr>
              <p:cNvSpPr>
                <a:spLocks noChangeArrowheads="1"/>
              </p:cNvSpPr>
              <p:nvPr/>
            </p:nvSpPr>
            <p:spPr bwMode="auto">
              <a:xfrm>
                <a:off x="827584" y="3175329"/>
                <a:ext cx="7560840"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1800" dirty="0">
                    <a:solidFill>
                      <a:schemeClr val="bg2"/>
                    </a:solidFill>
                    <a:latin typeface="微软雅黑" pitchFamily="34" charset="-122"/>
                    <a:ea typeface="微软雅黑" pitchFamily="34" charset="-122"/>
                  </a:rPr>
                  <a:t>⑤             </a:t>
                </a:r>
                <a:r>
                  <a:rPr lang="zh-CN" altLang="en-US" sz="1800" dirty="0">
                    <a:solidFill>
                      <a:srgbClr val="FF0000"/>
                    </a:solidFill>
                    <a:latin typeface="微软雅黑" pitchFamily="34" charset="-122"/>
                    <a:ea typeface="微软雅黑" pitchFamily="34" charset="-122"/>
                  </a:rPr>
                  <a:t>算子：</a:t>
                </a:r>
                <a:r>
                  <a:rPr lang="zh-CN" altLang="en-US" sz="1800" dirty="0">
                    <a:latin typeface="微软雅黑" pitchFamily="34" charset="-122"/>
                    <a:ea typeface="微软雅黑" pitchFamily="34" charset="-122"/>
                  </a:rPr>
                  <a:t>加权和最小算子</a:t>
                </a:r>
                <a:endParaRPr lang="zh-CN" altLang="en-US" sz="1800" dirty="0">
                  <a:solidFill>
                    <a:srgbClr val="FF0000"/>
                  </a:solidFill>
                  <a:latin typeface="微软雅黑" pitchFamily="34" charset="-122"/>
                  <a:ea typeface="微软雅黑" pitchFamily="34" charset="-122"/>
                </a:endParaRPr>
              </a:p>
            </p:txBody>
          </p:sp>
          <p:graphicFrame>
            <p:nvGraphicFramePr>
              <p:cNvPr id="49" name="对象 48">
                <a:extLst>
                  <a:ext uri="{FF2B5EF4-FFF2-40B4-BE49-F238E27FC236}">
                    <a16:creationId xmlns:a16="http://schemas.microsoft.com/office/drawing/2014/main" id="{2D565CDA-373D-4ABD-A6B1-C7E6FA9B4F4A}"/>
                  </a:ext>
                </a:extLst>
              </p:cNvPr>
              <p:cNvGraphicFramePr>
                <a:graphicFrameLocks noChangeAspect="1"/>
              </p:cNvGraphicFramePr>
              <p:nvPr>
                <p:extLst>
                  <p:ext uri="{D42A27DB-BD31-4B8C-83A1-F6EECF244321}">
                    <p14:modId xmlns:p14="http://schemas.microsoft.com/office/powerpoint/2010/main" val="4271677116"/>
                  </p:ext>
                </p:extLst>
              </p:nvPr>
            </p:nvGraphicFramePr>
            <p:xfrm>
              <a:off x="1229990" y="3292267"/>
              <a:ext cx="769938" cy="301625"/>
            </p:xfrm>
            <a:graphic>
              <a:graphicData uri="http://schemas.openxmlformats.org/presentationml/2006/ole">
                <mc:AlternateContent xmlns:mc="http://schemas.openxmlformats.org/markup-compatibility/2006">
                  <mc:Choice xmlns:v="urn:schemas-microsoft-com:vml" Requires="v">
                    <p:oleObj name="Equation" r:id="rId26" imgW="507960" imgH="203040" progId="Equation.DSMT4">
                      <p:embed/>
                    </p:oleObj>
                  </mc:Choice>
                  <mc:Fallback>
                    <p:oleObj name="Equation" r:id="rId26" imgW="507960" imgH="203040" progId="Equation.DSMT4">
                      <p:embed/>
                      <p:pic>
                        <p:nvPicPr>
                          <p:cNvPr id="40" name="对象 39">
                            <a:extLst>
                              <a:ext uri="{FF2B5EF4-FFF2-40B4-BE49-F238E27FC236}">
                                <a16:creationId xmlns:a16="http://schemas.microsoft.com/office/drawing/2014/main" id="{A8BA0D16-EDB2-4BA2-9179-58297DB30BA2}"/>
                              </a:ext>
                            </a:extLst>
                          </p:cNvPr>
                          <p:cNvPicPr>
                            <a:picLocks noChangeAspect="1" noChangeArrowheads="1"/>
                          </p:cNvPicPr>
                          <p:nvPr/>
                        </p:nvPicPr>
                        <p:blipFill>
                          <a:blip r:embed="rId27"/>
                          <a:srcRect/>
                          <a:stretch>
                            <a:fillRect/>
                          </a:stretch>
                        </p:blipFill>
                        <p:spPr bwMode="auto">
                          <a:xfrm>
                            <a:off x="1229990" y="3292267"/>
                            <a:ext cx="769938" cy="301625"/>
                          </a:xfrm>
                          <a:prstGeom prst="rect">
                            <a:avLst/>
                          </a:prstGeom>
                          <a:noFill/>
                        </p:spPr>
                      </p:pic>
                    </p:oleObj>
                  </mc:Fallback>
                </mc:AlternateContent>
              </a:graphicData>
            </a:graphic>
          </p:graphicFrame>
        </p:grpSp>
        <p:graphicFrame>
          <p:nvGraphicFramePr>
            <p:cNvPr id="47" name="对象 46">
              <a:extLst>
                <a:ext uri="{FF2B5EF4-FFF2-40B4-BE49-F238E27FC236}">
                  <a16:creationId xmlns:a16="http://schemas.microsoft.com/office/drawing/2014/main" id="{71D9C17D-B442-46ED-8E80-BA39FDC407B1}"/>
                </a:ext>
              </a:extLst>
            </p:cNvPr>
            <p:cNvGraphicFramePr>
              <a:graphicFrameLocks noChangeAspect="1"/>
            </p:cNvGraphicFramePr>
            <p:nvPr>
              <p:extLst>
                <p:ext uri="{D42A27DB-BD31-4B8C-83A1-F6EECF244321}">
                  <p14:modId xmlns:p14="http://schemas.microsoft.com/office/powerpoint/2010/main" val="3014276059"/>
                </p:ext>
              </p:extLst>
            </p:nvPr>
          </p:nvGraphicFramePr>
          <p:xfrm>
            <a:off x="4026942" y="3940200"/>
            <a:ext cx="3281362" cy="641350"/>
          </p:xfrm>
          <a:graphic>
            <a:graphicData uri="http://schemas.openxmlformats.org/presentationml/2006/ole">
              <mc:AlternateContent xmlns:mc="http://schemas.openxmlformats.org/markup-compatibility/2006">
                <mc:Choice xmlns:v="urn:schemas-microsoft-com:vml" Requires="v">
                  <p:oleObj name="Equation" r:id="rId28" imgW="2273040" imgH="457200" progId="Equation.DSMT4">
                    <p:embed/>
                  </p:oleObj>
                </mc:Choice>
                <mc:Fallback>
                  <p:oleObj name="Equation" r:id="rId28" imgW="2273040" imgH="457200" progId="Equation.DSMT4">
                    <p:embed/>
                    <p:pic>
                      <p:nvPicPr>
                        <p:cNvPr id="38" name="对象 37">
                          <a:extLst>
                            <a:ext uri="{FF2B5EF4-FFF2-40B4-BE49-F238E27FC236}">
                              <a16:creationId xmlns:a16="http://schemas.microsoft.com/office/drawing/2014/main" id="{8A49C0E9-4993-4110-B2F7-F9A2E1585CA2}"/>
                            </a:ext>
                          </a:extLst>
                        </p:cNvPr>
                        <p:cNvPicPr>
                          <a:picLocks noChangeAspect="1" noChangeArrowheads="1"/>
                        </p:cNvPicPr>
                        <p:nvPr/>
                      </p:nvPicPr>
                      <p:blipFill>
                        <a:blip r:embed="rId29"/>
                        <a:srcRect/>
                        <a:stretch>
                          <a:fillRect/>
                        </a:stretch>
                      </p:blipFill>
                      <p:spPr bwMode="auto">
                        <a:xfrm>
                          <a:off x="4026942" y="3940200"/>
                          <a:ext cx="3281362" cy="6413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65F7CF7B-F1A2-4811-BA41-6EC122A1D41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64550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92696"/>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 一级模糊综合评价</a:t>
            </a:r>
          </a:p>
        </p:txBody>
      </p:sp>
      <p:sp>
        <p:nvSpPr>
          <p:cNvPr id="9" name="Rectangle 3">
            <a:extLst>
              <a:ext uri="{FF2B5EF4-FFF2-40B4-BE49-F238E27FC236}">
                <a16:creationId xmlns:a16="http://schemas.microsoft.com/office/drawing/2014/main" id="{46605A03-2BF7-4DF6-AA77-4A72722BB39A}"/>
              </a:ext>
            </a:extLst>
          </p:cNvPr>
          <p:cNvSpPr>
            <a:spLocks noChangeArrowheads="1"/>
          </p:cNvSpPr>
          <p:nvPr/>
        </p:nvSpPr>
        <p:spPr bwMode="auto">
          <a:xfrm>
            <a:off x="683568" y="1484784"/>
            <a:ext cx="7560839"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例</a:t>
            </a:r>
            <a:r>
              <a:rPr lang="en-US" altLang="zh-CN" sz="2400" b="1" dirty="0">
                <a:solidFill>
                  <a:srgbClr val="FF0000"/>
                </a:solidFill>
                <a:latin typeface="微软雅黑" pitchFamily="34" charset="-122"/>
                <a:ea typeface="微软雅黑" pitchFamily="34" charset="-122"/>
              </a:rPr>
              <a:t>2-1</a:t>
            </a: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服装受欢迎程度的评价</a:t>
            </a:r>
            <a:r>
              <a:rPr lang="zh-CN" altLang="en-US" sz="2400" dirty="0">
                <a:latin typeface="微软雅黑" pitchFamily="34" charset="-122"/>
                <a:ea typeface="微软雅黑" pitchFamily="34" charset="-122"/>
              </a:rPr>
              <a:t>。某服装厂生产并销售某种服装，现要调查该服装受欢迎的程度。已知这种服装是否受欢迎与多种因素有关，如花色、式样、耐穿性、价格、舒适度等，试根据这些因素对该服装受欢迎的程度作出综合评价。</a:t>
            </a:r>
            <a:endParaRPr lang="en-US" altLang="zh-CN" sz="2400" dirty="0">
              <a:latin typeface="微软雅黑" pitchFamily="34" charset="-122"/>
              <a:ea typeface="微软雅黑" pitchFamily="34" charset="-122"/>
            </a:endParaRPr>
          </a:p>
        </p:txBody>
      </p:sp>
      <p:sp>
        <p:nvSpPr>
          <p:cNvPr id="4" name="日期占位符 3">
            <a:extLst>
              <a:ext uri="{FF2B5EF4-FFF2-40B4-BE49-F238E27FC236}">
                <a16:creationId xmlns:a16="http://schemas.microsoft.com/office/drawing/2014/main" id="{C977C56C-3DFB-46CA-94AE-0F117A38DC6D}"/>
              </a:ext>
            </a:extLst>
          </p:cNvPr>
          <p:cNvSpPr>
            <a:spLocks noGrp="1"/>
          </p:cNvSpPr>
          <p:nvPr>
            <p:ph type="dt" sz="half" idx="2"/>
          </p:nvPr>
        </p:nvSpPr>
        <p:spPr/>
        <p:txBody>
          <a:bodyPr/>
          <a:lstStyle/>
          <a:p>
            <a:pPr>
              <a:defRPr/>
            </a:pPr>
            <a:fld id="{CD3CB2F0-BA1B-448B-8C12-CD7F6708AAA0}"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2055EA7-F97C-467C-9919-287A6E2F86C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1884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21481"/>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确定因素集和评语集</a:t>
            </a:r>
          </a:p>
        </p:txBody>
      </p:sp>
      <p:grpSp>
        <p:nvGrpSpPr>
          <p:cNvPr id="4" name="组合 3">
            <a:extLst>
              <a:ext uri="{FF2B5EF4-FFF2-40B4-BE49-F238E27FC236}">
                <a16:creationId xmlns:a16="http://schemas.microsoft.com/office/drawing/2014/main" id="{D6B8810D-1E9D-49A0-A2B1-12AD07F523BF}"/>
              </a:ext>
            </a:extLst>
          </p:cNvPr>
          <p:cNvGrpSpPr/>
          <p:nvPr/>
        </p:nvGrpSpPr>
        <p:grpSpPr>
          <a:xfrm>
            <a:off x="827584" y="1152434"/>
            <a:ext cx="7560840" cy="553357"/>
            <a:chOff x="827584" y="654431"/>
            <a:chExt cx="7560840" cy="553357"/>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由问题描述可建立因素集    和评语集    如下：</a:t>
              </a:r>
            </a:p>
          </p:txBody>
        </p:sp>
        <p:graphicFrame>
          <p:nvGraphicFramePr>
            <p:cNvPr id="8" name="对象 7">
              <a:extLst>
                <a:ext uri="{FF2B5EF4-FFF2-40B4-BE49-F238E27FC236}">
                  <a16:creationId xmlns:a16="http://schemas.microsoft.com/office/drawing/2014/main" id="{68314DBC-2675-4055-89EA-DC4B54AFEBDD}"/>
                </a:ext>
              </a:extLst>
            </p:cNvPr>
            <p:cNvGraphicFramePr>
              <a:graphicFrameLocks noChangeAspect="1"/>
            </p:cNvGraphicFramePr>
            <p:nvPr>
              <p:extLst>
                <p:ext uri="{D42A27DB-BD31-4B8C-83A1-F6EECF244321}">
                  <p14:modId xmlns:p14="http://schemas.microsoft.com/office/powerpoint/2010/main" val="3543337660"/>
                </p:ext>
              </p:extLst>
            </p:nvPr>
          </p:nvGraphicFramePr>
          <p:xfrm>
            <a:off x="4283968" y="804180"/>
            <a:ext cx="297499" cy="313365"/>
          </p:xfrm>
          <a:graphic>
            <a:graphicData uri="http://schemas.openxmlformats.org/presentationml/2006/ole">
              <mc:AlternateContent xmlns:mc="http://schemas.openxmlformats.org/markup-compatibility/2006">
                <mc:Choice xmlns:v="urn:schemas-microsoft-com:vml" Requires="v">
                  <p:oleObj name="Equation" r:id="rId2" imgW="164880" imgH="177480" progId="Equation.DSMT4">
                    <p:embed/>
                  </p:oleObj>
                </mc:Choice>
                <mc:Fallback>
                  <p:oleObj name="Equation" r:id="rId2" imgW="164880" imgH="177480" progId="Equation.DSMT4">
                    <p:embed/>
                    <p:pic>
                      <p:nvPicPr>
                        <p:cNvPr id="13" name="对象 12">
                          <a:extLst>
                            <a:ext uri="{FF2B5EF4-FFF2-40B4-BE49-F238E27FC236}">
                              <a16:creationId xmlns:a16="http://schemas.microsoft.com/office/drawing/2014/main" id="{59FAA735-27C1-4A13-97DF-A49480CC5A8A}"/>
                            </a:ext>
                          </a:extLst>
                        </p:cNvPr>
                        <p:cNvPicPr>
                          <a:picLocks noChangeAspect="1" noChangeArrowheads="1"/>
                        </p:cNvPicPr>
                        <p:nvPr/>
                      </p:nvPicPr>
                      <p:blipFill>
                        <a:blip r:embed="rId3"/>
                        <a:srcRect/>
                        <a:stretch>
                          <a:fillRect/>
                        </a:stretch>
                      </p:blipFill>
                      <p:spPr bwMode="auto">
                        <a:xfrm>
                          <a:off x="4283968" y="804180"/>
                          <a:ext cx="297499" cy="31336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132460B-7913-4EBF-B672-5332A7A6F946}"/>
                </a:ext>
              </a:extLst>
            </p:cNvPr>
            <p:cNvGraphicFramePr>
              <a:graphicFrameLocks noChangeAspect="1"/>
            </p:cNvGraphicFramePr>
            <p:nvPr>
              <p:extLst>
                <p:ext uri="{D42A27DB-BD31-4B8C-83A1-F6EECF244321}">
                  <p14:modId xmlns:p14="http://schemas.microsoft.com/office/powerpoint/2010/main" val="3159175686"/>
                </p:ext>
              </p:extLst>
            </p:nvPr>
          </p:nvGraphicFramePr>
          <p:xfrm>
            <a:off x="5882478" y="817433"/>
            <a:ext cx="273698" cy="313365"/>
          </p:xfrm>
          <a:graphic>
            <a:graphicData uri="http://schemas.openxmlformats.org/presentationml/2006/ole">
              <mc:AlternateContent xmlns:mc="http://schemas.openxmlformats.org/markup-compatibility/2006">
                <mc:Choice xmlns:v="urn:schemas-microsoft-com:vml" Requires="v">
                  <p:oleObj name="Equation" r:id="rId4" imgW="152280" imgH="177480" progId="Equation.DSMT4">
                    <p:embed/>
                  </p:oleObj>
                </mc:Choice>
                <mc:Fallback>
                  <p:oleObj name="Equation" r:id="rId4" imgW="152280" imgH="177480" progId="Equation.DSMT4">
                    <p:embed/>
                    <p:pic>
                      <p:nvPicPr>
                        <p:cNvPr id="8" name="对象 7">
                          <a:extLst>
                            <a:ext uri="{FF2B5EF4-FFF2-40B4-BE49-F238E27FC236}">
                              <a16:creationId xmlns:a16="http://schemas.microsoft.com/office/drawing/2014/main" id="{68314DBC-2675-4055-89EA-DC4B54AFEBDD}"/>
                            </a:ext>
                          </a:extLst>
                        </p:cNvPr>
                        <p:cNvPicPr>
                          <a:picLocks noChangeAspect="1" noChangeArrowheads="1"/>
                        </p:cNvPicPr>
                        <p:nvPr/>
                      </p:nvPicPr>
                      <p:blipFill>
                        <a:blip r:embed="rId5"/>
                        <a:srcRect/>
                        <a:stretch>
                          <a:fillRect/>
                        </a:stretch>
                      </p:blipFill>
                      <p:spPr bwMode="auto">
                        <a:xfrm>
                          <a:off x="5882478" y="817433"/>
                          <a:ext cx="273698" cy="313365"/>
                        </a:xfrm>
                        <a:prstGeom prst="rect">
                          <a:avLst/>
                        </a:prstGeom>
                        <a:noFill/>
                      </p:spPr>
                    </p:pic>
                  </p:oleObj>
                </mc:Fallback>
              </mc:AlternateContent>
            </a:graphicData>
          </a:graphic>
        </p:graphicFrame>
      </p:grpSp>
      <p:graphicFrame>
        <p:nvGraphicFramePr>
          <p:cNvPr id="10" name="对象 9">
            <a:extLst>
              <a:ext uri="{FF2B5EF4-FFF2-40B4-BE49-F238E27FC236}">
                <a16:creationId xmlns:a16="http://schemas.microsoft.com/office/drawing/2014/main" id="{BCF29988-B49D-41D5-B628-38177D2D1199}"/>
              </a:ext>
            </a:extLst>
          </p:cNvPr>
          <p:cNvGraphicFramePr>
            <a:graphicFrameLocks noChangeAspect="1"/>
          </p:cNvGraphicFramePr>
          <p:nvPr>
            <p:extLst>
              <p:ext uri="{D42A27DB-BD31-4B8C-83A1-F6EECF244321}">
                <p14:modId xmlns:p14="http://schemas.microsoft.com/office/powerpoint/2010/main" val="856930549"/>
              </p:ext>
            </p:extLst>
          </p:nvPr>
        </p:nvGraphicFramePr>
        <p:xfrm>
          <a:off x="1763687" y="1916832"/>
          <a:ext cx="5512773" cy="413641"/>
        </p:xfrm>
        <a:graphic>
          <a:graphicData uri="http://schemas.openxmlformats.org/presentationml/2006/ole">
            <mc:AlternateContent xmlns:mc="http://schemas.openxmlformats.org/markup-compatibility/2006">
              <mc:Choice xmlns:v="urn:schemas-microsoft-com:vml" Requires="v">
                <p:oleObj name="Equation" r:id="rId6" imgW="3314520" imgH="253800" progId="Equation.DSMT4">
                  <p:embed/>
                </p:oleObj>
              </mc:Choice>
              <mc:Fallback>
                <p:oleObj name="Equation" r:id="rId6" imgW="3314520" imgH="253800" progId="Equation.DSMT4">
                  <p:embed/>
                  <p:pic>
                    <p:nvPicPr>
                      <p:cNvPr id="8" name="对象 7">
                        <a:extLst>
                          <a:ext uri="{FF2B5EF4-FFF2-40B4-BE49-F238E27FC236}">
                            <a16:creationId xmlns:a16="http://schemas.microsoft.com/office/drawing/2014/main" id="{68314DBC-2675-4055-89EA-DC4B54AFEBDD}"/>
                          </a:ext>
                        </a:extLst>
                      </p:cNvPr>
                      <p:cNvPicPr>
                        <a:picLocks noChangeAspect="1" noChangeArrowheads="1"/>
                      </p:cNvPicPr>
                      <p:nvPr/>
                    </p:nvPicPr>
                    <p:blipFill>
                      <a:blip r:embed="rId7"/>
                      <a:srcRect/>
                      <a:stretch>
                        <a:fillRect/>
                      </a:stretch>
                    </p:blipFill>
                    <p:spPr bwMode="auto">
                      <a:xfrm>
                        <a:off x="1763687" y="1916832"/>
                        <a:ext cx="5512773" cy="413641"/>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C21887B2-7E96-45F2-8553-6C1F293503CA}"/>
              </a:ext>
            </a:extLst>
          </p:cNvPr>
          <p:cNvGraphicFramePr>
            <a:graphicFrameLocks noChangeAspect="1"/>
          </p:cNvGraphicFramePr>
          <p:nvPr>
            <p:extLst>
              <p:ext uri="{D42A27DB-BD31-4B8C-83A1-F6EECF244321}">
                <p14:modId xmlns:p14="http://schemas.microsoft.com/office/powerpoint/2010/main" val="1315312028"/>
              </p:ext>
            </p:extLst>
          </p:nvPr>
        </p:nvGraphicFramePr>
        <p:xfrm>
          <a:off x="1763689" y="2447021"/>
          <a:ext cx="4932047" cy="405915"/>
        </p:xfrm>
        <a:graphic>
          <a:graphicData uri="http://schemas.openxmlformats.org/presentationml/2006/ole">
            <mc:AlternateContent xmlns:mc="http://schemas.openxmlformats.org/markup-compatibility/2006">
              <mc:Choice xmlns:v="urn:schemas-microsoft-com:vml" Requires="v">
                <p:oleObj name="Equation" r:id="rId8" imgW="3022560" imgH="253800" progId="Equation.DSMT4">
                  <p:embed/>
                </p:oleObj>
              </mc:Choice>
              <mc:Fallback>
                <p:oleObj name="Equation" r:id="rId8" imgW="3022560" imgH="253800" progId="Equation.DSMT4">
                  <p:embed/>
                  <p:pic>
                    <p:nvPicPr>
                      <p:cNvPr id="10" name="对象 9">
                        <a:extLst>
                          <a:ext uri="{FF2B5EF4-FFF2-40B4-BE49-F238E27FC236}">
                            <a16:creationId xmlns:a16="http://schemas.microsoft.com/office/drawing/2014/main" id="{BCF29988-B49D-41D5-B628-38177D2D1199}"/>
                          </a:ext>
                        </a:extLst>
                      </p:cNvPr>
                      <p:cNvPicPr>
                        <a:picLocks noChangeAspect="1" noChangeArrowheads="1"/>
                      </p:cNvPicPr>
                      <p:nvPr/>
                    </p:nvPicPr>
                    <p:blipFill>
                      <a:blip r:embed="rId9"/>
                      <a:srcRect/>
                      <a:stretch>
                        <a:fillRect/>
                      </a:stretch>
                    </p:blipFill>
                    <p:spPr bwMode="auto">
                      <a:xfrm>
                        <a:off x="1763689" y="2447021"/>
                        <a:ext cx="4932047" cy="405915"/>
                      </a:xfrm>
                      <a:prstGeom prst="rect">
                        <a:avLst/>
                      </a:prstGeom>
                      <a:noFill/>
                    </p:spPr>
                  </p:pic>
                </p:oleObj>
              </mc:Fallback>
            </mc:AlternateContent>
          </a:graphicData>
        </a:graphic>
      </p:graphicFrame>
      <p:sp>
        <p:nvSpPr>
          <p:cNvPr id="12" name="Rectangle 5">
            <a:extLst>
              <a:ext uri="{FF2B5EF4-FFF2-40B4-BE49-F238E27FC236}">
                <a16:creationId xmlns:a16="http://schemas.microsoft.com/office/drawing/2014/main" id="{A827AA98-1232-4B9F-AC83-447B4D29F170}"/>
              </a:ext>
            </a:extLst>
          </p:cNvPr>
          <p:cNvSpPr>
            <a:spLocks noChangeArrowheads="1"/>
          </p:cNvSpPr>
          <p:nvPr/>
        </p:nvSpPr>
        <p:spPr bwMode="auto">
          <a:xfrm>
            <a:off x="263576" y="2997745"/>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构造模糊评价矩阵</a:t>
            </a:r>
          </a:p>
        </p:txBody>
      </p:sp>
      <p:grpSp>
        <p:nvGrpSpPr>
          <p:cNvPr id="13" name="组合 12">
            <a:extLst>
              <a:ext uri="{FF2B5EF4-FFF2-40B4-BE49-F238E27FC236}">
                <a16:creationId xmlns:a16="http://schemas.microsoft.com/office/drawing/2014/main" id="{C7212CE4-EE5D-4AEC-9A4E-5D663A4FC0BB}"/>
              </a:ext>
            </a:extLst>
          </p:cNvPr>
          <p:cNvGrpSpPr/>
          <p:nvPr/>
        </p:nvGrpSpPr>
        <p:grpSpPr>
          <a:xfrm>
            <a:off x="827584" y="3573016"/>
            <a:ext cx="8136904" cy="575271"/>
            <a:chOff x="827584" y="654431"/>
            <a:chExt cx="8136904" cy="575271"/>
          </a:xfrm>
        </p:grpSpPr>
        <p:sp>
          <p:nvSpPr>
            <p:cNvPr id="14" name="Rectangle 3">
              <a:extLst>
                <a:ext uri="{FF2B5EF4-FFF2-40B4-BE49-F238E27FC236}">
                  <a16:creationId xmlns:a16="http://schemas.microsoft.com/office/drawing/2014/main" id="{F18A5A58-FAFD-4B28-A198-0422391493E6}"/>
                </a:ext>
              </a:extLst>
            </p:cNvPr>
            <p:cNvSpPr>
              <a:spLocks noChangeArrowheads="1"/>
            </p:cNvSpPr>
            <p:nvPr/>
          </p:nvSpPr>
          <p:spPr bwMode="auto">
            <a:xfrm>
              <a:off x="827584" y="654431"/>
              <a:ext cx="813690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通过市场调查得到用户对各因素    的模糊评价向量    如下：</a:t>
              </a:r>
            </a:p>
          </p:txBody>
        </p:sp>
        <p:graphicFrame>
          <p:nvGraphicFramePr>
            <p:cNvPr id="15" name="对象 14">
              <a:extLst>
                <a:ext uri="{FF2B5EF4-FFF2-40B4-BE49-F238E27FC236}">
                  <a16:creationId xmlns:a16="http://schemas.microsoft.com/office/drawing/2014/main" id="{9A2D7488-2B88-49E9-AA70-AB8D0F8282B7}"/>
                </a:ext>
              </a:extLst>
            </p:cNvPr>
            <p:cNvGraphicFramePr>
              <a:graphicFrameLocks noChangeAspect="1"/>
            </p:cNvGraphicFramePr>
            <p:nvPr>
              <p:extLst>
                <p:ext uri="{D42A27DB-BD31-4B8C-83A1-F6EECF244321}">
                  <p14:modId xmlns:p14="http://schemas.microsoft.com/office/powerpoint/2010/main" val="3914751826"/>
                </p:ext>
              </p:extLst>
            </p:nvPr>
          </p:nvGraphicFramePr>
          <p:xfrm>
            <a:off x="5220072" y="701299"/>
            <a:ext cx="360040" cy="528403"/>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8" name="对象 7">
                          <a:extLst>
                            <a:ext uri="{FF2B5EF4-FFF2-40B4-BE49-F238E27FC236}">
                              <a16:creationId xmlns:a16="http://schemas.microsoft.com/office/drawing/2014/main" id="{68314DBC-2675-4055-89EA-DC4B54AFEBDD}"/>
                            </a:ext>
                          </a:extLst>
                        </p:cNvPr>
                        <p:cNvPicPr>
                          <a:picLocks noChangeAspect="1" noChangeArrowheads="1"/>
                        </p:cNvPicPr>
                        <p:nvPr/>
                      </p:nvPicPr>
                      <p:blipFill>
                        <a:blip r:embed="rId11"/>
                        <a:srcRect/>
                        <a:stretch>
                          <a:fillRect/>
                        </a:stretch>
                      </p:blipFill>
                      <p:spPr bwMode="auto">
                        <a:xfrm>
                          <a:off x="5220072" y="701299"/>
                          <a:ext cx="360040" cy="528403"/>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2984D65C-30DD-4821-9D3C-73761D9CB31D}"/>
                </a:ext>
              </a:extLst>
            </p:cNvPr>
            <p:cNvGraphicFramePr>
              <a:graphicFrameLocks noChangeAspect="1"/>
            </p:cNvGraphicFramePr>
            <p:nvPr>
              <p:extLst>
                <p:ext uri="{D42A27DB-BD31-4B8C-83A1-F6EECF244321}">
                  <p14:modId xmlns:p14="http://schemas.microsoft.com/office/powerpoint/2010/main" val="2155533091"/>
                </p:ext>
              </p:extLst>
            </p:nvPr>
          </p:nvGraphicFramePr>
          <p:xfrm>
            <a:off x="7668344" y="659229"/>
            <a:ext cx="288032" cy="570473"/>
          </p:xfrm>
          <a:graphic>
            <a:graphicData uri="http://schemas.openxmlformats.org/presentationml/2006/ole">
              <mc:AlternateContent xmlns:mc="http://schemas.openxmlformats.org/markup-compatibility/2006">
                <mc:Choice xmlns:v="urn:schemas-microsoft-com:vml" Requires="v">
                  <p:oleObj name="Equation" r:id="rId12" imgW="114120" imgH="228600" progId="Equation.DSMT4">
                    <p:embed/>
                  </p:oleObj>
                </mc:Choice>
                <mc:Fallback>
                  <p:oleObj name="Equation" r:id="rId12" imgW="114120" imgH="228600" progId="Equation.DSMT4">
                    <p:embed/>
                    <p:pic>
                      <p:nvPicPr>
                        <p:cNvPr id="9" name="对象 8">
                          <a:extLst>
                            <a:ext uri="{FF2B5EF4-FFF2-40B4-BE49-F238E27FC236}">
                              <a16:creationId xmlns:a16="http://schemas.microsoft.com/office/drawing/2014/main" id="{F132460B-7913-4EBF-B672-5332A7A6F946}"/>
                            </a:ext>
                          </a:extLst>
                        </p:cNvPr>
                        <p:cNvPicPr>
                          <a:picLocks noChangeAspect="1" noChangeArrowheads="1"/>
                        </p:cNvPicPr>
                        <p:nvPr/>
                      </p:nvPicPr>
                      <p:blipFill>
                        <a:blip r:embed="rId13"/>
                        <a:srcRect/>
                        <a:stretch>
                          <a:fillRect/>
                        </a:stretch>
                      </p:blipFill>
                      <p:spPr bwMode="auto">
                        <a:xfrm>
                          <a:off x="7668344" y="659229"/>
                          <a:ext cx="288032" cy="570473"/>
                        </a:xfrm>
                        <a:prstGeom prst="rect">
                          <a:avLst/>
                        </a:prstGeom>
                        <a:noFill/>
                      </p:spPr>
                    </p:pic>
                  </p:oleObj>
                </mc:Fallback>
              </mc:AlternateContent>
            </a:graphicData>
          </a:graphic>
        </p:graphicFrame>
      </p:grpSp>
      <p:graphicFrame>
        <p:nvGraphicFramePr>
          <p:cNvPr id="17" name="对象 16">
            <a:extLst>
              <a:ext uri="{FF2B5EF4-FFF2-40B4-BE49-F238E27FC236}">
                <a16:creationId xmlns:a16="http://schemas.microsoft.com/office/drawing/2014/main" id="{5887F7AB-CBD1-4E29-AD2A-3AF1460BEF90}"/>
              </a:ext>
            </a:extLst>
          </p:cNvPr>
          <p:cNvGraphicFramePr>
            <a:graphicFrameLocks noChangeAspect="1"/>
          </p:cNvGraphicFramePr>
          <p:nvPr>
            <p:extLst>
              <p:ext uri="{D42A27DB-BD31-4B8C-83A1-F6EECF244321}">
                <p14:modId xmlns:p14="http://schemas.microsoft.com/office/powerpoint/2010/main" val="2065845813"/>
              </p:ext>
            </p:extLst>
          </p:nvPr>
        </p:nvGraphicFramePr>
        <p:xfrm>
          <a:off x="933724" y="4278783"/>
          <a:ext cx="2270125" cy="360363"/>
        </p:xfrm>
        <a:graphic>
          <a:graphicData uri="http://schemas.openxmlformats.org/presentationml/2006/ole">
            <mc:AlternateContent xmlns:mc="http://schemas.openxmlformats.org/markup-compatibility/2006">
              <mc:Choice xmlns:v="urn:schemas-microsoft-com:vml" Requires="v">
                <p:oleObj name="Equation" r:id="rId14" imgW="1587240" imgH="253800" progId="Equation.DSMT4">
                  <p:embed/>
                </p:oleObj>
              </mc:Choice>
              <mc:Fallback>
                <p:oleObj name="Equation" r:id="rId14" imgW="1587240" imgH="253800" progId="Equation.DSMT4">
                  <p:embed/>
                  <p:pic>
                    <p:nvPicPr>
                      <p:cNvPr id="16" name="对象 15">
                        <a:extLst>
                          <a:ext uri="{FF2B5EF4-FFF2-40B4-BE49-F238E27FC236}">
                            <a16:creationId xmlns:a16="http://schemas.microsoft.com/office/drawing/2014/main" id="{2984D65C-30DD-4821-9D3C-73761D9CB31D}"/>
                          </a:ext>
                        </a:extLst>
                      </p:cNvPr>
                      <p:cNvPicPr>
                        <a:picLocks noChangeAspect="1" noChangeArrowheads="1"/>
                      </p:cNvPicPr>
                      <p:nvPr/>
                    </p:nvPicPr>
                    <p:blipFill>
                      <a:blip r:embed="rId15"/>
                      <a:srcRect/>
                      <a:stretch>
                        <a:fillRect/>
                      </a:stretch>
                    </p:blipFill>
                    <p:spPr bwMode="auto">
                      <a:xfrm>
                        <a:off x="933724" y="4278783"/>
                        <a:ext cx="2270125" cy="360363"/>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7F8537C8-9606-433D-951F-6BFF75CE3D22}"/>
              </a:ext>
            </a:extLst>
          </p:cNvPr>
          <p:cNvGraphicFramePr>
            <a:graphicFrameLocks noChangeAspect="1"/>
          </p:cNvGraphicFramePr>
          <p:nvPr>
            <p:extLst>
              <p:ext uri="{D42A27DB-BD31-4B8C-83A1-F6EECF244321}">
                <p14:modId xmlns:p14="http://schemas.microsoft.com/office/powerpoint/2010/main" val="4090357370"/>
              </p:ext>
            </p:extLst>
          </p:nvPr>
        </p:nvGraphicFramePr>
        <p:xfrm>
          <a:off x="941388" y="4653433"/>
          <a:ext cx="2252662" cy="360363"/>
        </p:xfrm>
        <a:graphic>
          <a:graphicData uri="http://schemas.openxmlformats.org/presentationml/2006/ole">
            <mc:AlternateContent xmlns:mc="http://schemas.openxmlformats.org/markup-compatibility/2006">
              <mc:Choice xmlns:v="urn:schemas-microsoft-com:vml" Requires="v">
                <p:oleObj name="Equation" r:id="rId16" imgW="1574640" imgH="253800" progId="Equation.DSMT4">
                  <p:embed/>
                </p:oleObj>
              </mc:Choice>
              <mc:Fallback>
                <p:oleObj name="Equation" r:id="rId16" imgW="1574640" imgH="253800" progId="Equation.DSMT4">
                  <p:embed/>
                  <p:pic>
                    <p:nvPicPr>
                      <p:cNvPr id="17" name="对象 16">
                        <a:extLst>
                          <a:ext uri="{FF2B5EF4-FFF2-40B4-BE49-F238E27FC236}">
                            <a16:creationId xmlns:a16="http://schemas.microsoft.com/office/drawing/2014/main" id="{5887F7AB-CBD1-4E29-AD2A-3AF1460BEF90}"/>
                          </a:ext>
                        </a:extLst>
                      </p:cNvPr>
                      <p:cNvPicPr>
                        <a:picLocks noChangeAspect="1" noChangeArrowheads="1"/>
                      </p:cNvPicPr>
                      <p:nvPr/>
                    </p:nvPicPr>
                    <p:blipFill>
                      <a:blip r:embed="rId17"/>
                      <a:srcRect/>
                      <a:stretch>
                        <a:fillRect/>
                      </a:stretch>
                    </p:blipFill>
                    <p:spPr bwMode="auto">
                      <a:xfrm>
                        <a:off x="941388" y="4653433"/>
                        <a:ext cx="2252662" cy="360363"/>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4D8848BA-24E9-4BFE-9055-F92D5469FD18}"/>
              </a:ext>
            </a:extLst>
          </p:cNvPr>
          <p:cNvGraphicFramePr>
            <a:graphicFrameLocks noChangeAspect="1"/>
          </p:cNvGraphicFramePr>
          <p:nvPr>
            <p:extLst>
              <p:ext uri="{D42A27DB-BD31-4B8C-83A1-F6EECF244321}">
                <p14:modId xmlns:p14="http://schemas.microsoft.com/office/powerpoint/2010/main" val="1858454300"/>
              </p:ext>
            </p:extLst>
          </p:nvPr>
        </p:nvGraphicFramePr>
        <p:xfrm>
          <a:off x="933724" y="5013646"/>
          <a:ext cx="2270125" cy="360363"/>
        </p:xfrm>
        <a:graphic>
          <a:graphicData uri="http://schemas.openxmlformats.org/presentationml/2006/ole">
            <mc:AlternateContent xmlns:mc="http://schemas.openxmlformats.org/markup-compatibility/2006">
              <mc:Choice xmlns:v="urn:schemas-microsoft-com:vml" Requires="v">
                <p:oleObj name="Equation" r:id="rId18" imgW="1587240" imgH="253800" progId="Equation.DSMT4">
                  <p:embed/>
                </p:oleObj>
              </mc:Choice>
              <mc:Fallback>
                <p:oleObj name="Equation" r:id="rId18" imgW="1587240" imgH="253800" progId="Equation.DSMT4">
                  <p:embed/>
                  <p:pic>
                    <p:nvPicPr>
                      <p:cNvPr id="17" name="对象 16">
                        <a:extLst>
                          <a:ext uri="{FF2B5EF4-FFF2-40B4-BE49-F238E27FC236}">
                            <a16:creationId xmlns:a16="http://schemas.microsoft.com/office/drawing/2014/main" id="{5887F7AB-CBD1-4E29-AD2A-3AF1460BEF90}"/>
                          </a:ext>
                        </a:extLst>
                      </p:cNvPr>
                      <p:cNvPicPr>
                        <a:picLocks noChangeAspect="1" noChangeArrowheads="1"/>
                      </p:cNvPicPr>
                      <p:nvPr/>
                    </p:nvPicPr>
                    <p:blipFill>
                      <a:blip r:embed="rId19"/>
                      <a:srcRect/>
                      <a:stretch>
                        <a:fillRect/>
                      </a:stretch>
                    </p:blipFill>
                    <p:spPr bwMode="auto">
                      <a:xfrm>
                        <a:off x="933724" y="5013646"/>
                        <a:ext cx="2270125" cy="360363"/>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8280E226-2054-4476-AE01-30030F1A4585}"/>
              </a:ext>
            </a:extLst>
          </p:cNvPr>
          <p:cNvGraphicFramePr>
            <a:graphicFrameLocks noChangeAspect="1"/>
          </p:cNvGraphicFramePr>
          <p:nvPr>
            <p:extLst>
              <p:ext uri="{D42A27DB-BD31-4B8C-83A1-F6EECF244321}">
                <p14:modId xmlns:p14="http://schemas.microsoft.com/office/powerpoint/2010/main" val="4179538109"/>
              </p:ext>
            </p:extLst>
          </p:nvPr>
        </p:nvGraphicFramePr>
        <p:xfrm>
          <a:off x="933724" y="5373686"/>
          <a:ext cx="2270125" cy="360363"/>
        </p:xfrm>
        <a:graphic>
          <a:graphicData uri="http://schemas.openxmlformats.org/presentationml/2006/ole">
            <mc:AlternateContent xmlns:mc="http://schemas.openxmlformats.org/markup-compatibility/2006">
              <mc:Choice xmlns:v="urn:schemas-microsoft-com:vml" Requires="v">
                <p:oleObj name="Equation" r:id="rId20" imgW="1587240" imgH="253800" progId="Equation.DSMT4">
                  <p:embed/>
                </p:oleObj>
              </mc:Choice>
              <mc:Fallback>
                <p:oleObj name="Equation" r:id="rId20" imgW="1587240" imgH="253800" progId="Equation.DSMT4">
                  <p:embed/>
                  <p:pic>
                    <p:nvPicPr>
                      <p:cNvPr id="17" name="对象 16">
                        <a:extLst>
                          <a:ext uri="{FF2B5EF4-FFF2-40B4-BE49-F238E27FC236}">
                            <a16:creationId xmlns:a16="http://schemas.microsoft.com/office/drawing/2014/main" id="{5887F7AB-CBD1-4E29-AD2A-3AF1460BEF90}"/>
                          </a:ext>
                        </a:extLst>
                      </p:cNvPr>
                      <p:cNvPicPr>
                        <a:picLocks noChangeAspect="1" noChangeArrowheads="1"/>
                      </p:cNvPicPr>
                      <p:nvPr/>
                    </p:nvPicPr>
                    <p:blipFill>
                      <a:blip r:embed="rId21"/>
                      <a:srcRect/>
                      <a:stretch>
                        <a:fillRect/>
                      </a:stretch>
                    </p:blipFill>
                    <p:spPr bwMode="auto">
                      <a:xfrm>
                        <a:off x="933724" y="5373686"/>
                        <a:ext cx="2270125" cy="360363"/>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C9CC10FB-831D-435E-AEF8-3FF8271E6EBE}"/>
              </a:ext>
            </a:extLst>
          </p:cNvPr>
          <p:cNvGraphicFramePr>
            <a:graphicFrameLocks noChangeAspect="1"/>
          </p:cNvGraphicFramePr>
          <p:nvPr>
            <p:extLst>
              <p:ext uri="{D42A27DB-BD31-4B8C-83A1-F6EECF244321}">
                <p14:modId xmlns:p14="http://schemas.microsoft.com/office/powerpoint/2010/main" val="334435611"/>
              </p:ext>
            </p:extLst>
          </p:nvPr>
        </p:nvGraphicFramePr>
        <p:xfrm>
          <a:off x="925514" y="5732933"/>
          <a:ext cx="2287587" cy="360363"/>
        </p:xfrm>
        <a:graphic>
          <a:graphicData uri="http://schemas.openxmlformats.org/presentationml/2006/ole">
            <mc:AlternateContent xmlns:mc="http://schemas.openxmlformats.org/markup-compatibility/2006">
              <mc:Choice xmlns:v="urn:schemas-microsoft-com:vml" Requires="v">
                <p:oleObj name="Equation" r:id="rId22" imgW="1600200" imgH="253800" progId="Equation.DSMT4">
                  <p:embed/>
                </p:oleObj>
              </mc:Choice>
              <mc:Fallback>
                <p:oleObj name="Equation" r:id="rId22" imgW="1600200" imgH="253800" progId="Equation.DSMT4">
                  <p:embed/>
                  <p:pic>
                    <p:nvPicPr>
                      <p:cNvPr id="17" name="对象 16">
                        <a:extLst>
                          <a:ext uri="{FF2B5EF4-FFF2-40B4-BE49-F238E27FC236}">
                            <a16:creationId xmlns:a16="http://schemas.microsoft.com/office/drawing/2014/main" id="{5887F7AB-CBD1-4E29-AD2A-3AF1460BEF90}"/>
                          </a:ext>
                        </a:extLst>
                      </p:cNvPr>
                      <p:cNvPicPr>
                        <a:picLocks noChangeAspect="1" noChangeArrowheads="1"/>
                      </p:cNvPicPr>
                      <p:nvPr/>
                    </p:nvPicPr>
                    <p:blipFill>
                      <a:blip r:embed="rId23"/>
                      <a:srcRect/>
                      <a:stretch>
                        <a:fillRect/>
                      </a:stretch>
                    </p:blipFill>
                    <p:spPr bwMode="auto">
                      <a:xfrm>
                        <a:off x="925514" y="5732933"/>
                        <a:ext cx="2287587" cy="360363"/>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4FE8D6FD-8810-4AE8-8328-F4B367DBD687}"/>
              </a:ext>
            </a:extLst>
          </p:cNvPr>
          <p:cNvGraphicFramePr>
            <a:graphicFrameLocks noChangeAspect="1"/>
          </p:cNvGraphicFramePr>
          <p:nvPr>
            <p:extLst>
              <p:ext uri="{D42A27DB-BD31-4B8C-83A1-F6EECF244321}">
                <p14:modId xmlns:p14="http://schemas.microsoft.com/office/powerpoint/2010/main" val="3300892189"/>
              </p:ext>
            </p:extLst>
          </p:nvPr>
        </p:nvGraphicFramePr>
        <p:xfrm>
          <a:off x="4018038" y="4314759"/>
          <a:ext cx="2924175" cy="1658937"/>
        </p:xfrm>
        <a:graphic>
          <a:graphicData uri="http://schemas.openxmlformats.org/presentationml/2006/ole">
            <mc:AlternateContent xmlns:mc="http://schemas.openxmlformats.org/markup-compatibility/2006">
              <mc:Choice xmlns:v="urn:schemas-microsoft-com:vml" Requires="v">
                <p:oleObj name="Equation" r:id="rId24" imgW="2044440" imgH="1168200" progId="Equation.DSMT4">
                  <p:embed/>
                </p:oleObj>
              </mc:Choice>
              <mc:Fallback>
                <p:oleObj name="Equation" r:id="rId24" imgW="2044440" imgH="1168200" progId="Equation.DSMT4">
                  <p:embed/>
                  <p:pic>
                    <p:nvPicPr>
                      <p:cNvPr id="17" name="对象 16">
                        <a:extLst>
                          <a:ext uri="{FF2B5EF4-FFF2-40B4-BE49-F238E27FC236}">
                            <a16:creationId xmlns:a16="http://schemas.microsoft.com/office/drawing/2014/main" id="{5887F7AB-CBD1-4E29-AD2A-3AF1460BEF90}"/>
                          </a:ext>
                        </a:extLst>
                      </p:cNvPr>
                      <p:cNvPicPr>
                        <a:picLocks noChangeAspect="1" noChangeArrowheads="1"/>
                      </p:cNvPicPr>
                      <p:nvPr/>
                    </p:nvPicPr>
                    <p:blipFill>
                      <a:blip r:embed="rId25"/>
                      <a:srcRect/>
                      <a:stretch>
                        <a:fillRect/>
                      </a:stretch>
                    </p:blipFill>
                    <p:spPr bwMode="auto">
                      <a:xfrm>
                        <a:off x="4018038" y="4314759"/>
                        <a:ext cx="2924175" cy="1658937"/>
                      </a:xfrm>
                      <a:prstGeom prst="rect">
                        <a:avLst/>
                      </a:prstGeom>
                      <a:noFill/>
                    </p:spPr>
                  </p:pic>
                </p:oleObj>
              </mc:Fallback>
            </mc:AlternateContent>
          </a:graphicData>
        </a:graphic>
      </p:graphicFrame>
      <p:sp>
        <p:nvSpPr>
          <p:cNvPr id="5" name="箭头: 右 4">
            <a:extLst>
              <a:ext uri="{FF2B5EF4-FFF2-40B4-BE49-F238E27FC236}">
                <a16:creationId xmlns:a16="http://schemas.microsoft.com/office/drawing/2014/main" id="{1933DE9A-68E5-452D-A933-B9652A82CB95}"/>
              </a:ext>
            </a:extLst>
          </p:cNvPr>
          <p:cNvSpPr/>
          <p:nvPr/>
        </p:nvSpPr>
        <p:spPr>
          <a:xfrm>
            <a:off x="3491880" y="5013646"/>
            <a:ext cx="432048" cy="216347"/>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日期占位符 22">
            <a:extLst>
              <a:ext uri="{FF2B5EF4-FFF2-40B4-BE49-F238E27FC236}">
                <a16:creationId xmlns:a16="http://schemas.microsoft.com/office/drawing/2014/main" id="{02BEC07E-DE83-4455-939B-21961F66B78A}"/>
              </a:ext>
            </a:extLst>
          </p:cNvPr>
          <p:cNvSpPr>
            <a:spLocks noGrp="1"/>
          </p:cNvSpPr>
          <p:nvPr>
            <p:ph type="dt" sz="half" idx="2"/>
          </p:nvPr>
        </p:nvSpPr>
        <p:spPr/>
        <p:txBody>
          <a:bodyPr/>
          <a:lstStyle/>
          <a:p>
            <a:pPr>
              <a:defRPr/>
            </a:pPr>
            <a:fld id="{7D70CE97-E9ED-4344-92DF-CFC0AB83B430}"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09559B75-1883-4F63-B0ED-A0B095468CE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06857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确定各因素的权重</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1079633"/>
            <a:ext cx="7560840"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由于不同类型的顾客对各因素的关注度有所不同，故在作综合评价之前还需确定各因素的权重。这里通过市场调查和专家打分等方式得到某类顾客对这些因素的权重，如下表所列：</a:t>
            </a:r>
          </a:p>
        </p:txBody>
      </p:sp>
      <p:graphicFrame>
        <p:nvGraphicFramePr>
          <p:cNvPr id="23" name="表格 22">
            <a:extLst>
              <a:ext uri="{FF2B5EF4-FFF2-40B4-BE49-F238E27FC236}">
                <a16:creationId xmlns:a16="http://schemas.microsoft.com/office/drawing/2014/main" id="{1B9BFDE0-8B34-4F42-848C-91E62864EF44}"/>
              </a:ext>
            </a:extLst>
          </p:cNvPr>
          <p:cNvGraphicFramePr>
            <a:graphicFrameLocks noGrp="1"/>
          </p:cNvGraphicFramePr>
          <p:nvPr>
            <p:extLst>
              <p:ext uri="{D42A27DB-BD31-4B8C-83A1-F6EECF244321}">
                <p14:modId xmlns:p14="http://schemas.microsoft.com/office/powerpoint/2010/main" val="1172202233"/>
              </p:ext>
            </p:extLst>
          </p:nvPr>
        </p:nvGraphicFramePr>
        <p:xfrm>
          <a:off x="971600" y="3432134"/>
          <a:ext cx="6840760" cy="797748"/>
        </p:xfrm>
        <a:graphic>
          <a:graphicData uri="http://schemas.openxmlformats.org/drawingml/2006/table">
            <a:tbl>
              <a:tblPr firstRow="1" firstCol="1" bandRow="1"/>
              <a:tblGrid>
                <a:gridCol w="1139530">
                  <a:extLst>
                    <a:ext uri="{9D8B030D-6E8A-4147-A177-3AD203B41FA5}">
                      <a16:colId xmlns:a16="http://schemas.microsoft.com/office/drawing/2014/main" val="2685872136"/>
                    </a:ext>
                  </a:extLst>
                </a:gridCol>
                <a:gridCol w="1140425">
                  <a:extLst>
                    <a:ext uri="{9D8B030D-6E8A-4147-A177-3AD203B41FA5}">
                      <a16:colId xmlns:a16="http://schemas.microsoft.com/office/drawing/2014/main" val="1157438130"/>
                    </a:ext>
                  </a:extLst>
                </a:gridCol>
                <a:gridCol w="1140425">
                  <a:extLst>
                    <a:ext uri="{9D8B030D-6E8A-4147-A177-3AD203B41FA5}">
                      <a16:colId xmlns:a16="http://schemas.microsoft.com/office/drawing/2014/main" val="1382174046"/>
                    </a:ext>
                  </a:extLst>
                </a:gridCol>
                <a:gridCol w="1139530">
                  <a:extLst>
                    <a:ext uri="{9D8B030D-6E8A-4147-A177-3AD203B41FA5}">
                      <a16:colId xmlns:a16="http://schemas.microsoft.com/office/drawing/2014/main" val="3220053681"/>
                    </a:ext>
                  </a:extLst>
                </a:gridCol>
                <a:gridCol w="1140425">
                  <a:extLst>
                    <a:ext uri="{9D8B030D-6E8A-4147-A177-3AD203B41FA5}">
                      <a16:colId xmlns:a16="http://schemas.microsoft.com/office/drawing/2014/main" val="2368549204"/>
                    </a:ext>
                  </a:extLst>
                </a:gridCol>
                <a:gridCol w="1140425">
                  <a:extLst>
                    <a:ext uri="{9D8B030D-6E8A-4147-A177-3AD203B41FA5}">
                      <a16:colId xmlns:a16="http://schemas.microsoft.com/office/drawing/2014/main" val="3381965962"/>
                    </a:ext>
                  </a:extLst>
                </a:gridCol>
              </a:tblGrid>
              <a:tr h="441368">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因素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花色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式样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耐穿性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价格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舒适度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23792"/>
                  </a:ext>
                </a:extLst>
              </a:tr>
              <a:tr h="356380">
                <a:tc>
                  <a:txBody>
                    <a:bodyPr/>
                    <a:lstStyle/>
                    <a:p>
                      <a:pPr indent="269875" algn="ctr">
                        <a:lnSpc>
                          <a:spcPts val="1560"/>
                        </a:lnSpc>
                        <a:spcAft>
                          <a:spcPts val="0"/>
                        </a:spcAft>
                      </a:pPr>
                      <a:r>
                        <a:rPr lang="zh-CN" sz="1800">
                          <a:effectLst/>
                          <a:latin typeface="微软雅黑" panose="020B0503020204020204" pitchFamily="34" charset="-122"/>
                          <a:ea typeface="微软雅黑" panose="020B0503020204020204" pitchFamily="34" charset="-122"/>
                        </a:rPr>
                        <a:t>权重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a:effectLst/>
                          <a:latin typeface="微软雅黑" panose="020B0503020204020204" pitchFamily="34" charset="-122"/>
                          <a:ea typeface="微软雅黑" panose="020B0503020204020204" pitchFamily="34" charset="-122"/>
                        </a:rPr>
                        <a:t>0.1</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a:effectLst/>
                          <a:latin typeface="微软雅黑" panose="020B0503020204020204" pitchFamily="34" charset="-122"/>
                          <a:ea typeface="微软雅黑" panose="020B0503020204020204" pitchFamily="34" charset="-122"/>
                        </a:rPr>
                        <a:t>0.1</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a:effectLst/>
                          <a:latin typeface="微软雅黑" panose="020B0503020204020204" pitchFamily="34" charset="-122"/>
                          <a:ea typeface="微软雅黑" panose="020B0503020204020204" pitchFamily="34" charset="-122"/>
                        </a:rPr>
                        <a:t>0.3</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a:effectLst/>
                          <a:latin typeface="微软雅黑" panose="020B0503020204020204" pitchFamily="34" charset="-122"/>
                          <a:ea typeface="微软雅黑" panose="020B0503020204020204" pitchFamily="34" charset="-122"/>
                        </a:rPr>
                        <a:t>0.15</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dirty="0">
                          <a:effectLst/>
                          <a:latin typeface="微软雅黑" panose="020B0503020204020204" pitchFamily="34" charset="-122"/>
                          <a:ea typeface="微软雅黑" panose="020B0503020204020204" pitchFamily="34" charset="-122"/>
                        </a:rPr>
                        <a:t>0.35</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94568"/>
                  </a:ext>
                </a:extLst>
              </a:tr>
            </a:tbl>
          </a:graphicData>
        </a:graphic>
      </p:graphicFrame>
      <p:grpSp>
        <p:nvGrpSpPr>
          <p:cNvPr id="26" name="组合 25">
            <a:extLst>
              <a:ext uri="{FF2B5EF4-FFF2-40B4-BE49-F238E27FC236}">
                <a16:creationId xmlns:a16="http://schemas.microsoft.com/office/drawing/2014/main" id="{2D006009-F5A2-4FF2-B8FF-D6EA82462B5E}"/>
              </a:ext>
            </a:extLst>
          </p:cNvPr>
          <p:cNvGrpSpPr/>
          <p:nvPr/>
        </p:nvGrpSpPr>
        <p:grpSpPr>
          <a:xfrm>
            <a:off x="827584" y="4414386"/>
            <a:ext cx="7560840" cy="572286"/>
            <a:chOff x="827584" y="3175329"/>
            <a:chExt cx="7560840" cy="572286"/>
          </a:xfrm>
        </p:grpSpPr>
        <p:sp>
          <p:nvSpPr>
            <p:cNvPr id="24" name="Rectangle 3">
              <a:extLst>
                <a:ext uri="{FF2B5EF4-FFF2-40B4-BE49-F238E27FC236}">
                  <a16:creationId xmlns:a16="http://schemas.microsoft.com/office/drawing/2014/main" id="{F3DE1D1F-AA65-4A13-A534-1BE394B5AF04}"/>
                </a:ext>
              </a:extLst>
            </p:cNvPr>
            <p:cNvSpPr>
              <a:spLocks noChangeArrowheads="1"/>
            </p:cNvSpPr>
            <p:nvPr/>
          </p:nvSpPr>
          <p:spPr bwMode="auto">
            <a:xfrm>
              <a:off x="827584" y="3175329"/>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由上表构造权重向量</a:t>
              </a:r>
            </a:p>
          </p:txBody>
        </p:sp>
        <p:graphicFrame>
          <p:nvGraphicFramePr>
            <p:cNvPr id="25" name="对象 24">
              <a:extLst>
                <a:ext uri="{FF2B5EF4-FFF2-40B4-BE49-F238E27FC236}">
                  <a16:creationId xmlns:a16="http://schemas.microsoft.com/office/drawing/2014/main" id="{732F77B2-B7B8-4228-8C4F-CFADAA6BC6F3}"/>
                </a:ext>
              </a:extLst>
            </p:cNvPr>
            <p:cNvGraphicFramePr>
              <a:graphicFrameLocks noChangeAspect="1"/>
            </p:cNvGraphicFramePr>
            <p:nvPr>
              <p:extLst>
                <p:ext uri="{D42A27DB-BD31-4B8C-83A1-F6EECF244321}">
                  <p14:modId xmlns:p14="http://schemas.microsoft.com/office/powerpoint/2010/main" val="2224171529"/>
                </p:ext>
              </p:extLst>
            </p:nvPr>
          </p:nvGraphicFramePr>
          <p:xfrm>
            <a:off x="3781075" y="3312627"/>
            <a:ext cx="3599237" cy="434988"/>
          </p:xfrm>
          <a:graphic>
            <a:graphicData uri="http://schemas.openxmlformats.org/presentationml/2006/ole">
              <mc:AlternateContent xmlns:mc="http://schemas.openxmlformats.org/markup-compatibility/2006">
                <mc:Choice xmlns:v="urn:schemas-microsoft-com:vml" Requires="v">
                  <p:oleObj name="Equation" r:id="rId2" imgW="2057400" imgH="253800" progId="Equation.DSMT4">
                    <p:embed/>
                  </p:oleObj>
                </mc:Choice>
                <mc:Fallback>
                  <p:oleObj name="Equation" r:id="rId2" imgW="2057400" imgH="253800" progId="Equation.DSMT4">
                    <p:embed/>
                    <p:pic>
                      <p:nvPicPr>
                        <p:cNvPr id="10" name="对象 9">
                          <a:extLst>
                            <a:ext uri="{FF2B5EF4-FFF2-40B4-BE49-F238E27FC236}">
                              <a16:creationId xmlns:a16="http://schemas.microsoft.com/office/drawing/2014/main" id="{BCF29988-B49D-41D5-B628-38177D2D1199}"/>
                            </a:ext>
                          </a:extLst>
                        </p:cNvPr>
                        <p:cNvPicPr>
                          <a:picLocks noChangeAspect="1" noChangeArrowheads="1"/>
                        </p:cNvPicPr>
                        <p:nvPr/>
                      </p:nvPicPr>
                      <p:blipFill>
                        <a:blip r:embed="rId3"/>
                        <a:srcRect/>
                        <a:stretch>
                          <a:fillRect/>
                        </a:stretch>
                      </p:blipFill>
                      <p:spPr bwMode="auto">
                        <a:xfrm>
                          <a:off x="3781075" y="3312627"/>
                          <a:ext cx="3599237" cy="434988"/>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55AEBEB3-FBB1-41B5-A669-68AF0EC89EED}"/>
              </a:ext>
            </a:extLst>
          </p:cNvPr>
          <p:cNvSpPr>
            <a:spLocks noGrp="1"/>
          </p:cNvSpPr>
          <p:nvPr>
            <p:ph type="dt" sz="half" idx="2"/>
          </p:nvPr>
        </p:nvSpPr>
        <p:spPr/>
        <p:txBody>
          <a:bodyPr/>
          <a:lstStyle/>
          <a:p>
            <a:pPr>
              <a:defRPr/>
            </a:pPr>
            <a:fld id="{0117D055-DBD2-4EA5-839A-559B09E12629}"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3B479580-A91F-4E1E-A027-E062825E355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3830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1"/>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选择合适的模糊算子</a:t>
            </a:r>
          </a:p>
        </p:txBody>
      </p:sp>
      <p:grpSp>
        <p:nvGrpSpPr>
          <p:cNvPr id="4" name="组合 3">
            <a:extLst>
              <a:ext uri="{FF2B5EF4-FFF2-40B4-BE49-F238E27FC236}">
                <a16:creationId xmlns:a16="http://schemas.microsoft.com/office/drawing/2014/main" id="{23E7D7ED-6F6E-4B62-B85E-C255F9E16126}"/>
              </a:ext>
            </a:extLst>
          </p:cNvPr>
          <p:cNvGrpSpPr/>
          <p:nvPr/>
        </p:nvGrpSpPr>
        <p:grpSpPr>
          <a:xfrm>
            <a:off x="539552" y="1079634"/>
            <a:ext cx="7560840" cy="514949"/>
            <a:chOff x="539552" y="654431"/>
            <a:chExt cx="7560840" cy="514949"/>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539552" y="654431"/>
              <a:ext cx="756084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FF0000"/>
                </a:buClr>
                <a:buFont typeface="Wingdings" panose="05000000000000000000" pitchFamily="2" charset="2"/>
                <a:buChar char="Ø"/>
              </a:pPr>
              <a:r>
                <a:rPr lang="zh-CN" altLang="en-US" sz="2200" dirty="0">
                  <a:solidFill>
                    <a:schemeClr val="bg2"/>
                  </a:solidFill>
                  <a:latin typeface="微软雅黑" pitchFamily="34" charset="-122"/>
                  <a:ea typeface="微软雅黑" pitchFamily="34" charset="-122"/>
                </a:rPr>
                <a:t>若选择           算子，可得模糊综合评价结果为</a:t>
              </a:r>
            </a:p>
          </p:txBody>
        </p:sp>
        <p:graphicFrame>
          <p:nvGraphicFramePr>
            <p:cNvPr id="10" name="对象 9">
              <a:extLst>
                <a:ext uri="{FF2B5EF4-FFF2-40B4-BE49-F238E27FC236}">
                  <a16:creationId xmlns:a16="http://schemas.microsoft.com/office/drawing/2014/main" id="{191F1532-B80B-4247-B0C3-A1B240F6BBEF}"/>
                </a:ext>
              </a:extLst>
            </p:cNvPr>
            <p:cNvGraphicFramePr>
              <a:graphicFrameLocks noChangeAspect="1"/>
            </p:cNvGraphicFramePr>
            <p:nvPr>
              <p:extLst>
                <p:ext uri="{D42A27DB-BD31-4B8C-83A1-F6EECF244321}">
                  <p14:modId xmlns:p14="http://schemas.microsoft.com/office/powerpoint/2010/main" val="1689084417"/>
                </p:ext>
              </p:extLst>
            </p:nvPr>
          </p:nvGraphicFramePr>
          <p:xfrm>
            <a:off x="1763688" y="778263"/>
            <a:ext cx="861723" cy="353326"/>
          </p:xfrm>
          <a:graphic>
            <a:graphicData uri="http://schemas.openxmlformats.org/presentationml/2006/ole">
              <mc:AlternateContent xmlns:mc="http://schemas.openxmlformats.org/markup-compatibility/2006">
                <mc:Choice xmlns:v="urn:schemas-microsoft-com:vml" Requires="v">
                  <p:oleObj name="Equation" r:id="rId2" imgW="482400" imgH="203040" progId="Equation.DSMT4">
                    <p:embed/>
                  </p:oleObj>
                </mc:Choice>
                <mc:Fallback>
                  <p:oleObj name="Equation" r:id="rId2" imgW="482400" imgH="203040" progId="Equation.DSMT4">
                    <p:embed/>
                    <p:pic>
                      <p:nvPicPr>
                        <p:cNvPr id="10" name="对象 9">
                          <a:extLst>
                            <a:ext uri="{FF2B5EF4-FFF2-40B4-BE49-F238E27FC236}">
                              <a16:creationId xmlns:a16="http://schemas.microsoft.com/office/drawing/2014/main" id="{191F1532-B80B-4247-B0C3-A1B240F6BBEF}"/>
                            </a:ext>
                          </a:extLst>
                        </p:cNvPr>
                        <p:cNvPicPr>
                          <a:picLocks noChangeAspect="1" noChangeArrowheads="1"/>
                        </p:cNvPicPr>
                        <p:nvPr/>
                      </p:nvPicPr>
                      <p:blipFill>
                        <a:blip r:embed="rId3"/>
                        <a:srcRect/>
                        <a:stretch>
                          <a:fillRect/>
                        </a:stretch>
                      </p:blipFill>
                      <p:spPr bwMode="auto">
                        <a:xfrm>
                          <a:off x="1763688" y="778263"/>
                          <a:ext cx="861723" cy="353326"/>
                        </a:xfrm>
                        <a:prstGeom prst="rect">
                          <a:avLst/>
                        </a:prstGeom>
                        <a:noFill/>
                      </p:spPr>
                    </p:pic>
                  </p:oleObj>
                </mc:Fallback>
              </mc:AlternateContent>
            </a:graphicData>
          </a:graphic>
        </p:graphicFrame>
      </p:grpSp>
      <p:graphicFrame>
        <p:nvGraphicFramePr>
          <p:cNvPr id="14" name="对象 13">
            <a:extLst>
              <a:ext uri="{FF2B5EF4-FFF2-40B4-BE49-F238E27FC236}">
                <a16:creationId xmlns:a16="http://schemas.microsoft.com/office/drawing/2014/main" id="{4D8D3557-2B0C-4C9B-8BB4-42CE71E9E154}"/>
              </a:ext>
            </a:extLst>
          </p:cNvPr>
          <p:cNvGraphicFramePr>
            <a:graphicFrameLocks noChangeAspect="1"/>
          </p:cNvGraphicFramePr>
          <p:nvPr>
            <p:extLst>
              <p:ext uri="{D42A27DB-BD31-4B8C-83A1-F6EECF244321}">
                <p14:modId xmlns:p14="http://schemas.microsoft.com/office/powerpoint/2010/main" val="3806630189"/>
              </p:ext>
            </p:extLst>
          </p:nvPr>
        </p:nvGraphicFramePr>
        <p:xfrm>
          <a:off x="2395162" y="1700808"/>
          <a:ext cx="4121054" cy="344318"/>
        </p:xfrm>
        <a:graphic>
          <a:graphicData uri="http://schemas.openxmlformats.org/presentationml/2006/ole">
            <mc:AlternateContent xmlns:mc="http://schemas.openxmlformats.org/markup-compatibility/2006">
              <mc:Choice xmlns:v="urn:schemas-microsoft-com:vml" Requires="v">
                <p:oleObj name="Equation" r:id="rId4" imgW="2527200" imgH="215640" progId="Equation.DSMT4">
                  <p:embed/>
                </p:oleObj>
              </mc:Choice>
              <mc:Fallback>
                <p:oleObj name="Equation" r:id="rId4" imgW="2527200" imgH="215640" progId="Equation.DSMT4">
                  <p:embed/>
                  <p:pic>
                    <p:nvPicPr>
                      <p:cNvPr id="14" name="对象 13">
                        <a:extLst>
                          <a:ext uri="{FF2B5EF4-FFF2-40B4-BE49-F238E27FC236}">
                            <a16:creationId xmlns:a16="http://schemas.microsoft.com/office/drawing/2014/main" id="{4D8D3557-2B0C-4C9B-8BB4-42CE71E9E154}"/>
                          </a:ext>
                        </a:extLst>
                      </p:cNvPr>
                      <p:cNvPicPr>
                        <a:picLocks noChangeAspect="1" noChangeArrowheads="1"/>
                      </p:cNvPicPr>
                      <p:nvPr/>
                    </p:nvPicPr>
                    <p:blipFill>
                      <a:blip r:embed="rId5"/>
                      <a:srcRect/>
                      <a:stretch>
                        <a:fillRect/>
                      </a:stretch>
                    </p:blipFill>
                    <p:spPr bwMode="auto">
                      <a:xfrm>
                        <a:off x="2395162" y="1700808"/>
                        <a:ext cx="4121054" cy="344318"/>
                      </a:xfrm>
                      <a:prstGeom prst="rect">
                        <a:avLst/>
                      </a:prstGeom>
                      <a:noFill/>
                    </p:spPr>
                  </p:pic>
                </p:oleObj>
              </mc:Fallback>
            </mc:AlternateContent>
          </a:graphicData>
        </a:graphic>
      </p:graphicFrame>
      <p:sp>
        <p:nvSpPr>
          <p:cNvPr id="33" name="Rectangle 3">
            <a:extLst>
              <a:ext uri="{FF2B5EF4-FFF2-40B4-BE49-F238E27FC236}">
                <a16:creationId xmlns:a16="http://schemas.microsoft.com/office/drawing/2014/main" id="{0550B613-A901-4E6D-B491-52B43AF88599}"/>
              </a:ext>
            </a:extLst>
          </p:cNvPr>
          <p:cNvSpPr>
            <a:spLocks noChangeArrowheads="1"/>
          </p:cNvSpPr>
          <p:nvPr/>
        </p:nvSpPr>
        <p:spPr bwMode="auto">
          <a:xfrm>
            <a:off x="827584" y="2110115"/>
            <a:ext cx="7776864"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solidFill>
                  <a:schemeClr val="bg2"/>
                </a:solidFill>
                <a:latin typeface="微软雅黑" pitchFamily="34" charset="-122"/>
                <a:ea typeface="微软雅黑" pitchFamily="34" charset="-122"/>
              </a:rPr>
              <a:t>这表明这种服装在所调查的顾客中，</a:t>
            </a:r>
            <a:r>
              <a:rPr lang="en-US" altLang="zh-CN" sz="2200" dirty="0">
                <a:solidFill>
                  <a:schemeClr val="bg2"/>
                </a:solidFill>
                <a:latin typeface="微软雅黑" pitchFamily="34" charset="-122"/>
                <a:ea typeface="微软雅黑" pitchFamily="34" charset="-122"/>
              </a:rPr>
              <a:t>20.5%</a:t>
            </a:r>
            <a:r>
              <a:rPr lang="zh-CN" altLang="en-US" sz="2200" dirty="0">
                <a:solidFill>
                  <a:schemeClr val="bg2"/>
                </a:solidFill>
                <a:latin typeface="微软雅黑" pitchFamily="34" charset="-122"/>
                <a:ea typeface="微软雅黑" pitchFamily="34" charset="-122"/>
              </a:rPr>
              <a:t>的人“很欢迎”，</a:t>
            </a:r>
            <a:r>
              <a:rPr lang="en-US" altLang="zh-CN" sz="2200" dirty="0">
                <a:solidFill>
                  <a:schemeClr val="bg2"/>
                </a:solidFill>
                <a:latin typeface="微软雅黑" pitchFamily="34" charset="-122"/>
                <a:ea typeface="微软雅黑" pitchFamily="34" charset="-122"/>
              </a:rPr>
              <a:t>32%</a:t>
            </a:r>
            <a:r>
              <a:rPr lang="zh-CN" altLang="en-US" sz="2200" dirty="0">
                <a:solidFill>
                  <a:schemeClr val="bg2"/>
                </a:solidFill>
                <a:latin typeface="微软雅黑" pitchFamily="34" charset="-122"/>
                <a:ea typeface="微软雅黑" pitchFamily="34" charset="-122"/>
              </a:rPr>
              <a:t>的人“欢迎”，</a:t>
            </a:r>
            <a:r>
              <a:rPr lang="en-US" altLang="zh-CN" sz="2200" dirty="0">
                <a:solidFill>
                  <a:schemeClr val="bg2"/>
                </a:solidFill>
                <a:latin typeface="微软雅黑" pitchFamily="34" charset="-122"/>
                <a:ea typeface="微软雅黑" pitchFamily="34" charset="-122"/>
              </a:rPr>
              <a:t>39%</a:t>
            </a:r>
            <a:r>
              <a:rPr lang="zh-CN" altLang="en-US" sz="2200" dirty="0">
                <a:solidFill>
                  <a:schemeClr val="bg2"/>
                </a:solidFill>
                <a:latin typeface="微软雅黑" pitchFamily="34" charset="-122"/>
                <a:ea typeface="微软雅黑" pitchFamily="34" charset="-122"/>
              </a:rPr>
              <a:t>的人“不太欢迎”，</a:t>
            </a:r>
            <a:r>
              <a:rPr lang="en-US" altLang="zh-CN" sz="2200" dirty="0">
                <a:solidFill>
                  <a:schemeClr val="bg2"/>
                </a:solidFill>
                <a:latin typeface="微软雅黑" pitchFamily="34" charset="-122"/>
                <a:ea typeface="微软雅黑" pitchFamily="34" charset="-122"/>
              </a:rPr>
              <a:t>8.5%</a:t>
            </a:r>
            <a:r>
              <a:rPr lang="zh-CN" altLang="en-US" sz="2200" dirty="0">
                <a:solidFill>
                  <a:schemeClr val="bg2"/>
                </a:solidFill>
                <a:latin typeface="微软雅黑" pitchFamily="34" charset="-122"/>
                <a:ea typeface="微软雅黑" pitchFamily="34" charset="-122"/>
              </a:rPr>
              <a:t>的人“不欢迎”。</a:t>
            </a:r>
          </a:p>
        </p:txBody>
      </p:sp>
      <p:grpSp>
        <p:nvGrpSpPr>
          <p:cNvPr id="41" name="组合 40">
            <a:extLst>
              <a:ext uri="{FF2B5EF4-FFF2-40B4-BE49-F238E27FC236}">
                <a16:creationId xmlns:a16="http://schemas.microsoft.com/office/drawing/2014/main" id="{A8AEEF06-74AD-4D37-995D-36F7EBE74422}"/>
              </a:ext>
            </a:extLst>
          </p:cNvPr>
          <p:cNvGrpSpPr/>
          <p:nvPr/>
        </p:nvGrpSpPr>
        <p:grpSpPr>
          <a:xfrm>
            <a:off x="539552" y="3706139"/>
            <a:ext cx="7560840" cy="514949"/>
            <a:chOff x="539552" y="654431"/>
            <a:chExt cx="7560840" cy="514949"/>
          </a:xfrm>
        </p:grpSpPr>
        <p:sp>
          <p:nvSpPr>
            <p:cNvPr id="42" name="Rectangle 3">
              <a:extLst>
                <a:ext uri="{FF2B5EF4-FFF2-40B4-BE49-F238E27FC236}">
                  <a16:creationId xmlns:a16="http://schemas.microsoft.com/office/drawing/2014/main" id="{F2B789B2-D52A-4B3C-9387-7FDC3AED8E07}"/>
                </a:ext>
              </a:extLst>
            </p:cNvPr>
            <p:cNvSpPr>
              <a:spLocks noChangeArrowheads="1"/>
            </p:cNvSpPr>
            <p:nvPr/>
          </p:nvSpPr>
          <p:spPr bwMode="auto">
            <a:xfrm>
              <a:off x="539552" y="654431"/>
              <a:ext cx="756084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285750" indent="-285750">
                <a:lnSpc>
                  <a:spcPct val="140000"/>
                </a:lnSpc>
                <a:buClr>
                  <a:srgbClr val="FF0000"/>
                </a:buClr>
                <a:buFont typeface="Wingdings" panose="05000000000000000000" pitchFamily="2" charset="2"/>
                <a:buChar char="Ø"/>
              </a:pPr>
              <a:r>
                <a:rPr lang="zh-CN" altLang="en-US" sz="2200" dirty="0">
                  <a:solidFill>
                    <a:schemeClr val="bg2"/>
                  </a:solidFill>
                  <a:latin typeface="微软雅黑" pitchFamily="34" charset="-122"/>
                  <a:ea typeface="微软雅黑" pitchFamily="34" charset="-122"/>
                </a:rPr>
                <a:t>若选择             算子，可得模糊综合评价结果为</a:t>
              </a:r>
            </a:p>
          </p:txBody>
        </p:sp>
        <p:graphicFrame>
          <p:nvGraphicFramePr>
            <p:cNvPr id="43" name="对象 42">
              <a:extLst>
                <a:ext uri="{FF2B5EF4-FFF2-40B4-BE49-F238E27FC236}">
                  <a16:creationId xmlns:a16="http://schemas.microsoft.com/office/drawing/2014/main" id="{6E3C10BF-FEEA-4E0D-B54D-A3FC361984A9}"/>
                </a:ext>
              </a:extLst>
            </p:cNvPr>
            <p:cNvGraphicFramePr>
              <a:graphicFrameLocks noChangeAspect="1"/>
            </p:cNvGraphicFramePr>
            <p:nvPr>
              <p:extLst>
                <p:ext uri="{D42A27DB-BD31-4B8C-83A1-F6EECF244321}">
                  <p14:modId xmlns:p14="http://schemas.microsoft.com/office/powerpoint/2010/main" val="294613810"/>
                </p:ext>
              </p:extLst>
            </p:nvPr>
          </p:nvGraphicFramePr>
          <p:xfrm>
            <a:off x="1763688" y="800202"/>
            <a:ext cx="1022474" cy="362294"/>
          </p:xfrm>
          <a:graphic>
            <a:graphicData uri="http://schemas.openxmlformats.org/presentationml/2006/ole">
              <mc:AlternateContent xmlns:mc="http://schemas.openxmlformats.org/markup-compatibility/2006">
                <mc:Choice xmlns:v="urn:schemas-microsoft-com:vml" Requires="v">
                  <p:oleObj name="Equation" r:id="rId6" imgW="558720" imgH="203040" progId="Equation.DSMT4">
                    <p:embed/>
                  </p:oleObj>
                </mc:Choice>
                <mc:Fallback>
                  <p:oleObj name="Equation" r:id="rId6" imgW="558720" imgH="203040" progId="Equation.DSMT4">
                    <p:embed/>
                    <p:pic>
                      <p:nvPicPr>
                        <p:cNvPr id="10" name="对象 9">
                          <a:extLst>
                            <a:ext uri="{FF2B5EF4-FFF2-40B4-BE49-F238E27FC236}">
                              <a16:creationId xmlns:a16="http://schemas.microsoft.com/office/drawing/2014/main" id="{191F1532-B80B-4247-B0C3-A1B240F6BBEF}"/>
                            </a:ext>
                          </a:extLst>
                        </p:cNvPr>
                        <p:cNvPicPr>
                          <a:picLocks noChangeAspect="1" noChangeArrowheads="1"/>
                        </p:cNvPicPr>
                        <p:nvPr/>
                      </p:nvPicPr>
                      <p:blipFill>
                        <a:blip r:embed="rId7"/>
                        <a:srcRect/>
                        <a:stretch>
                          <a:fillRect/>
                        </a:stretch>
                      </p:blipFill>
                      <p:spPr bwMode="auto">
                        <a:xfrm>
                          <a:off x="1763688" y="800202"/>
                          <a:ext cx="1022474" cy="362294"/>
                        </a:xfrm>
                        <a:prstGeom prst="rect">
                          <a:avLst/>
                        </a:prstGeom>
                        <a:noFill/>
                      </p:spPr>
                    </p:pic>
                  </p:oleObj>
                </mc:Fallback>
              </mc:AlternateContent>
            </a:graphicData>
          </a:graphic>
        </p:graphicFrame>
      </p:grpSp>
      <p:graphicFrame>
        <p:nvGraphicFramePr>
          <p:cNvPr id="44" name="对象 43">
            <a:extLst>
              <a:ext uri="{FF2B5EF4-FFF2-40B4-BE49-F238E27FC236}">
                <a16:creationId xmlns:a16="http://schemas.microsoft.com/office/drawing/2014/main" id="{2DD0AD17-31DA-4264-BF81-EDEE380056BE}"/>
              </a:ext>
            </a:extLst>
          </p:cNvPr>
          <p:cNvGraphicFramePr>
            <a:graphicFrameLocks noChangeAspect="1"/>
          </p:cNvGraphicFramePr>
          <p:nvPr>
            <p:extLst>
              <p:ext uri="{D42A27DB-BD31-4B8C-83A1-F6EECF244321}">
                <p14:modId xmlns:p14="http://schemas.microsoft.com/office/powerpoint/2010/main" val="2587222083"/>
              </p:ext>
            </p:extLst>
          </p:nvPr>
        </p:nvGraphicFramePr>
        <p:xfrm>
          <a:off x="1266825" y="4286902"/>
          <a:ext cx="7004162" cy="510250"/>
        </p:xfrm>
        <a:graphic>
          <a:graphicData uri="http://schemas.openxmlformats.org/presentationml/2006/ole">
            <mc:AlternateContent xmlns:mc="http://schemas.openxmlformats.org/markup-compatibility/2006">
              <mc:Choice xmlns:v="urn:schemas-microsoft-com:vml" Requires="v">
                <p:oleObj name="Equation" r:id="rId8" imgW="4089240" imgH="304560" progId="Equation.DSMT4">
                  <p:embed/>
                </p:oleObj>
              </mc:Choice>
              <mc:Fallback>
                <p:oleObj name="Equation" r:id="rId8" imgW="4089240" imgH="304560" progId="Equation.DSMT4">
                  <p:embed/>
                  <p:pic>
                    <p:nvPicPr>
                      <p:cNvPr id="14" name="对象 13">
                        <a:extLst>
                          <a:ext uri="{FF2B5EF4-FFF2-40B4-BE49-F238E27FC236}">
                            <a16:creationId xmlns:a16="http://schemas.microsoft.com/office/drawing/2014/main" id="{4D8D3557-2B0C-4C9B-8BB4-42CE71E9E154}"/>
                          </a:ext>
                        </a:extLst>
                      </p:cNvPr>
                      <p:cNvPicPr>
                        <a:picLocks noChangeAspect="1" noChangeArrowheads="1"/>
                      </p:cNvPicPr>
                      <p:nvPr/>
                    </p:nvPicPr>
                    <p:blipFill>
                      <a:blip r:embed="rId9"/>
                      <a:srcRect/>
                      <a:stretch>
                        <a:fillRect/>
                      </a:stretch>
                    </p:blipFill>
                    <p:spPr bwMode="auto">
                      <a:xfrm>
                        <a:off x="1266825" y="4286902"/>
                        <a:ext cx="7004162" cy="510250"/>
                      </a:xfrm>
                      <a:prstGeom prst="rect">
                        <a:avLst/>
                      </a:prstGeom>
                      <a:noFill/>
                    </p:spPr>
                  </p:pic>
                </p:oleObj>
              </mc:Fallback>
            </mc:AlternateContent>
          </a:graphicData>
        </a:graphic>
      </p:graphicFrame>
      <p:sp>
        <p:nvSpPr>
          <p:cNvPr id="45" name="Rectangle 3">
            <a:extLst>
              <a:ext uri="{FF2B5EF4-FFF2-40B4-BE49-F238E27FC236}">
                <a16:creationId xmlns:a16="http://schemas.microsoft.com/office/drawing/2014/main" id="{3BB74674-CD3D-42A4-AE48-7163AA359ECF}"/>
              </a:ext>
            </a:extLst>
          </p:cNvPr>
          <p:cNvSpPr>
            <a:spLocks noChangeArrowheads="1"/>
          </p:cNvSpPr>
          <p:nvPr/>
        </p:nvSpPr>
        <p:spPr bwMode="auto">
          <a:xfrm>
            <a:off x="827584" y="4846419"/>
            <a:ext cx="7560840"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solidFill>
                  <a:schemeClr val="bg2"/>
                </a:solidFill>
                <a:latin typeface="微软雅黑" pitchFamily="34" charset="-122"/>
                <a:ea typeface="微软雅黑" pitchFamily="34" charset="-122"/>
              </a:rPr>
              <a:t>这表明这种服装在所调查的顾客中，</a:t>
            </a:r>
            <a:r>
              <a:rPr lang="en-US" altLang="zh-CN" sz="2200" dirty="0">
                <a:solidFill>
                  <a:schemeClr val="bg2"/>
                </a:solidFill>
                <a:latin typeface="微软雅黑" pitchFamily="34" charset="-122"/>
                <a:ea typeface="微软雅黑" pitchFamily="34" charset="-122"/>
              </a:rPr>
              <a:t>32%</a:t>
            </a:r>
            <a:r>
              <a:rPr lang="zh-CN" altLang="en-US" sz="2200" dirty="0">
                <a:solidFill>
                  <a:schemeClr val="bg2"/>
                </a:solidFill>
                <a:latin typeface="微软雅黑" pitchFamily="34" charset="-122"/>
                <a:ea typeface="微软雅黑" pitchFamily="34" charset="-122"/>
              </a:rPr>
              <a:t>的人“很欢迎”，</a:t>
            </a:r>
            <a:r>
              <a:rPr lang="en-US" altLang="zh-CN" sz="2200" dirty="0">
                <a:solidFill>
                  <a:schemeClr val="bg2"/>
                </a:solidFill>
                <a:latin typeface="微软雅黑" pitchFamily="34" charset="-122"/>
                <a:ea typeface="微软雅黑" pitchFamily="34" charset="-122"/>
              </a:rPr>
              <a:t>27%</a:t>
            </a:r>
            <a:r>
              <a:rPr lang="zh-CN" altLang="en-US" sz="2200" dirty="0">
                <a:solidFill>
                  <a:schemeClr val="bg2"/>
                </a:solidFill>
                <a:latin typeface="微软雅黑" pitchFamily="34" charset="-122"/>
                <a:ea typeface="微软雅黑" pitchFamily="34" charset="-122"/>
              </a:rPr>
              <a:t>的人“欢迎”，</a:t>
            </a:r>
            <a:r>
              <a:rPr lang="en-US" altLang="zh-CN" sz="2200" dirty="0">
                <a:solidFill>
                  <a:schemeClr val="bg2"/>
                </a:solidFill>
                <a:latin typeface="微软雅黑" pitchFamily="34" charset="-122"/>
                <a:ea typeface="微软雅黑" pitchFamily="34" charset="-122"/>
              </a:rPr>
              <a:t>27%</a:t>
            </a:r>
            <a:r>
              <a:rPr lang="zh-CN" altLang="en-US" sz="2200" dirty="0">
                <a:solidFill>
                  <a:schemeClr val="bg2"/>
                </a:solidFill>
                <a:latin typeface="微软雅黑" pitchFamily="34" charset="-122"/>
                <a:ea typeface="微软雅黑" pitchFamily="34" charset="-122"/>
              </a:rPr>
              <a:t>的人“不太欢迎”，</a:t>
            </a:r>
            <a:r>
              <a:rPr lang="en-US" altLang="zh-CN" sz="2200" dirty="0">
                <a:solidFill>
                  <a:schemeClr val="bg2"/>
                </a:solidFill>
                <a:latin typeface="微软雅黑" pitchFamily="34" charset="-122"/>
                <a:ea typeface="微软雅黑" pitchFamily="34" charset="-122"/>
              </a:rPr>
              <a:t>14%</a:t>
            </a:r>
            <a:r>
              <a:rPr lang="zh-CN" altLang="en-US" sz="2200" dirty="0">
                <a:solidFill>
                  <a:schemeClr val="bg2"/>
                </a:solidFill>
                <a:latin typeface="微软雅黑" pitchFamily="34" charset="-122"/>
                <a:ea typeface="微软雅黑" pitchFamily="34" charset="-122"/>
              </a:rPr>
              <a:t>的人“不欢迎”。</a:t>
            </a:r>
          </a:p>
        </p:txBody>
      </p:sp>
      <p:sp>
        <p:nvSpPr>
          <p:cNvPr id="5" name="日期占位符 4">
            <a:extLst>
              <a:ext uri="{FF2B5EF4-FFF2-40B4-BE49-F238E27FC236}">
                <a16:creationId xmlns:a16="http://schemas.microsoft.com/office/drawing/2014/main" id="{E32A221C-96DB-4703-98CF-36D0A49F1DA4}"/>
              </a:ext>
            </a:extLst>
          </p:cNvPr>
          <p:cNvSpPr>
            <a:spLocks noGrp="1"/>
          </p:cNvSpPr>
          <p:nvPr>
            <p:ph type="dt" sz="half" idx="2"/>
          </p:nvPr>
        </p:nvSpPr>
        <p:spPr/>
        <p:txBody>
          <a:bodyPr/>
          <a:lstStyle/>
          <a:p>
            <a:pPr>
              <a:defRPr/>
            </a:pPr>
            <a:fld id="{EC14D74D-6CBA-428C-81BF-31727C4E8D31}"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E8AB692-8602-44BB-98A6-F7CC56AD75E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26416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20688"/>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 多级模糊综合评价</a:t>
            </a:r>
          </a:p>
        </p:txBody>
      </p:sp>
      <p:sp>
        <p:nvSpPr>
          <p:cNvPr id="9" name="Rectangle 3">
            <a:extLst>
              <a:ext uri="{FF2B5EF4-FFF2-40B4-BE49-F238E27FC236}">
                <a16:creationId xmlns:a16="http://schemas.microsoft.com/office/drawing/2014/main" id="{46605A03-2BF7-4DF6-AA77-4A72722BB39A}"/>
              </a:ext>
            </a:extLst>
          </p:cNvPr>
          <p:cNvSpPr>
            <a:spLocks noChangeArrowheads="1"/>
          </p:cNvSpPr>
          <p:nvPr/>
        </p:nvSpPr>
        <p:spPr bwMode="auto">
          <a:xfrm>
            <a:off x="611560" y="1294331"/>
            <a:ext cx="4176464" cy="417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例</a:t>
            </a:r>
            <a:r>
              <a:rPr lang="en-US" altLang="zh-CN" sz="2400" b="1" dirty="0">
                <a:solidFill>
                  <a:srgbClr val="FF0000"/>
                </a:solidFill>
                <a:latin typeface="微软雅黑" pitchFamily="34" charset="-122"/>
                <a:ea typeface="微软雅黑" pitchFamily="34" charset="-122"/>
              </a:rPr>
              <a:t>2-2</a:t>
            </a: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水体污染程度评价</a:t>
            </a:r>
            <a:r>
              <a:rPr lang="zh-CN" altLang="en-US" sz="2400" dirty="0">
                <a:latin typeface="微软雅黑" pitchFamily="34" charset="-122"/>
                <a:ea typeface="微软雅黑" pitchFamily="34" charset="-122"/>
              </a:rPr>
              <a:t>。某化工厂在使用某种剧毒液体氰化钠时不慎将其流入河中，河中的鱼虾大批死亡，且危害了下游人民的生命安全，因此受到起诉。法院受理了这一案件并用模糊评判方法研究其中的犯罪事实。</a:t>
            </a:r>
            <a:endParaRPr lang="en-US" altLang="zh-CN" sz="2400" dirty="0">
              <a:latin typeface="微软雅黑" pitchFamily="34" charset="-122"/>
              <a:ea typeface="微软雅黑" pitchFamily="34" charset="-122"/>
            </a:endParaRPr>
          </a:p>
        </p:txBody>
      </p:sp>
      <p:pic>
        <p:nvPicPr>
          <p:cNvPr id="21506" name="Picture 2">
            <a:extLst>
              <a:ext uri="{FF2B5EF4-FFF2-40B4-BE49-F238E27FC236}">
                <a16:creationId xmlns:a16="http://schemas.microsoft.com/office/drawing/2014/main" id="{E845EB16-D46B-4327-B63E-6C95AE4A9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19690"/>
            <a:ext cx="2895600" cy="3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16:creationId xmlns:a16="http://schemas.microsoft.com/office/drawing/2014/main" id="{1E30B21F-840F-4E1F-B6B2-ABA72475DA0E}"/>
              </a:ext>
            </a:extLst>
          </p:cNvPr>
          <p:cNvSpPr>
            <a:spLocks noGrp="1"/>
          </p:cNvSpPr>
          <p:nvPr>
            <p:ph type="dt" sz="half" idx="2"/>
          </p:nvPr>
        </p:nvSpPr>
        <p:spPr/>
        <p:txBody>
          <a:bodyPr/>
          <a:lstStyle/>
          <a:p>
            <a:pPr>
              <a:defRPr/>
            </a:pPr>
            <a:fld id="{76C49B5B-7388-40B4-8442-43C2E191380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C9836A22-570E-4B3D-8BB2-D5E469D578E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03833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774582" y="980729"/>
            <a:ext cx="3629025" cy="444103"/>
          </a:xfrm>
        </p:spPr>
        <p:txBody>
          <a:bodyPr/>
          <a:lstStyle/>
          <a:p>
            <a:pPr algn="l" eaLnBrk="1" hangingPunct="1">
              <a:lnSpc>
                <a:spcPct val="90000"/>
              </a:lnSpc>
            </a:pPr>
            <a:r>
              <a:rPr lang="zh-CN" altLang="en-US" sz="2800" b="1" dirty="0">
                <a:solidFill>
                  <a:schemeClr val="tx1"/>
                </a:solidFill>
                <a:latin typeface="微软雅黑" pitchFamily="34" charset="-122"/>
                <a:ea typeface="微软雅黑" pitchFamily="34" charset="-122"/>
              </a:rPr>
              <a:t>主要内容</a:t>
            </a:r>
          </a:p>
        </p:txBody>
      </p:sp>
      <p:sp>
        <p:nvSpPr>
          <p:cNvPr id="4" name="Rectangle 2"/>
          <p:cNvSpPr>
            <a:spLocks noChangeArrowheads="1"/>
          </p:cNvSpPr>
          <p:nvPr/>
        </p:nvSpPr>
        <p:spPr bwMode="auto">
          <a:xfrm>
            <a:off x="1691680" y="1643051"/>
            <a:ext cx="5904656"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层次分析法</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模糊综合评价法</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建模案例选讲</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公务员招聘问题</a:t>
            </a:r>
          </a:p>
        </p:txBody>
      </p:sp>
      <p:sp>
        <p:nvSpPr>
          <p:cNvPr id="5" name="日期占位符 4">
            <a:extLst>
              <a:ext uri="{FF2B5EF4-FFF2-40B4-BE49-F238E27FC236}">
                <a16:creationId xmlns:a16="http://schemas.microsoft.com/office/drawing/2014/main" id="{66D0F8AC-B4C8-4E63-B78E-7FEB83954E88}"/>
              </a:ext>
            </a:extLst>
          </p:cNvPr>
          <p:cNvSpPr>
            <a:spLocks noGrp="1"/>
          </p:cNvSpPr>
          <p:nvPr>
            <p:ph type="dt" sz="half" idx="2"/>
          </p:nvPr>
        </p:nvSpPr>
        <p:spPr/>
        <p:txBody>
          <a:bodyPr/>
          <a:lstStyle/>
          <a:p>
            <a:pPr>
              <a:defRPr/>
            </a:pPr>
            <a:fld id="{6CF0FF55-AC67-4CCA-879B-1CE31DFFAFE9}"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9F7848DF-BBB9-4736-8D1E-9CE119229EE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确定因素集和评语集</a:t>
            </a:r>
          </a:p>
        </p:txBody>
      </p:sp>
      <p:grpSp>
        <p:nvGrpSpPr>
          <p:cNvPr id="4" name="组合 3">
            <a:extLst>
              <a:ext uri="{FF2B5EF4-FFF2-40B4-BE49-F238E27FC236}">
                <a16:creationId xmlns:a16="http://schemas.microsoft.com/office/drawing/2014/main" id="{D6B8810D-1E9D-49A0-A2B1-12AD07F523BF}"/>
              </a:ext>
            </a:extLst>
          </p:cNvPr>
          <p:cNvGrpSpPr/>
          <p:nvPr/>
        </p:nvGrpSpPr>
        <p:grpSpPr>
          <a:xfrm>
            <a:off x="827584" y="1079633"/>
            <a:ext cx="7560840" cy="553357"/>
            <a:chOff x="827584" y="654431"/>
            <a:chExt cx="7560840" cy="553357"/>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考虑犯罪的因素集</a:t>
              </a:r>
            </a:p>
          </p:txBody>
        </p:sp>
        <p:graphicFrame>
          <p:nvGraphicFramePr>
            <p:cNvPr id="8" name="对象 7">
              <a:extLst>
                <a:ext uri="{FF2B5EF4-FFF2-40B4-BE49-F238E27FC236}">
                  <a16:creationId xmlns:a16="http://schemas.microsoft.com/office/drawing/2014/main" id="{68314DBC-2675-4055-89EA-DC4B54AFEBDD}"/>
                </a:ext>
              </a:extLst>
            </p:cNvPr>
            <p:cNvGraphicFramePr>
              <a:graphicFrameLocks noChangeAspect="1"/>
            </p:cNvGraphicFramePr>
            <p:nvPr>
              <p:extLst>
                <p:ext uri="{D42A27DB-BD31-4B8C-83A1-F6EECF244321}">
                  <p14:modId xmlns:p14="http://schemas.microsoft.com/office/powerpoint/2010/main" val="2955467668"/>
                </p:ext>
              </p:extLst>
            </p:nvPr>
          </p:nvGraphicFramePr>
          <p:xfrm>
            <a:off x="3059832" y="807544"/>
            <a:ext cx="238125" cy="250825"/>
          </p:xfrm>
          <a:graphic>
            <a:graphicData uri="http://schemas.openxmlformats.org/presentationml/2006/ole">
              <mc:AlternateContent xmlns:mc="http://schemas.openxmlformats.org/markup-compatibility/2006">
                <mc:Choice xmlns:v="urn:schemas-microsoft-com:vml" Requires="v">
                  <p:oleObj name="Equation" r:id="rId2" imgW="164880" imgH="177480" progId="Equation.DSMT4">
                    <p:embed/>
                  </p:oleObj>
                </mc:Choice>
                <mc:Fallback>
                  <p:oleObj name="Equation" r:id="rId2" imgW="164880" imgH="177480" progId="Equation.DSMT4">
                    <p:embed/>
                    <p:pic>
                      <p:nvPicPr>
                        <p:cNvPr id="8" name="对象 7">
                          <a:extLst>
                            <a:ext uri="{FF2B5EF4-FFF2-40B4-BE49-F238E27FC236}">
                              <a16:creationId xmlns:a16="http://schemas.microsoft.com/office/drawing/2014/main" id="{68314DBC-2675-4055-89EA-DC4B54AFEBDD}"/>
                            </a:ext>
                          </a:extLst>
                        </p:cNvPr>
                        <p:cNvPicPr>
                          <a:picLocks noChangeAspect="1" noChangeArrowheads="1"/>
                        </p:cNvPicPr>
                        <p:nvPr/>
                      </p:nvPicPr>
                      <p:blipFill>
                        <a:blip r:embed="rId3"/>
                        <a:srcRect/>
                        <a:stretch>
                          <a:fillRect/>
                        </a:stretch>
                      </p:blipFill>
                      <p:spPr bwMode="auto">
                        <a:xfrm>
                          <a:off x="3059832" y="807544"/>
                          <a:ext cx="238125" cy="250825"/>
                        </a:xfrm>
                        <a:prstGeom prst="rect">
                          <a:avLst/>
                        </a:prstGeom>
                        <a:noFill/>
                      </p:spPr>
                    </p:pic>
                  </p:oleObj>
                </mc:Fallback>
              </mc:AlternateContent>
            </a:graphicData>
          </a:graphic>
        </p:graphicFrame>
      </p:grpSp>
      <p:graphicFrame>
        <p:nvGraphicFramePr>
          <p:cNvPr id="10" name="对象 9">
            <a:extLst>
              <a:ext uri="{FF2B5EF4-FFF2-40B4-BE49-F238E27FC236}">
                <a16:creationId xmlns:a16="http://schemas.microsoft.com/office/drawing/2014/main" id="{BCF29988-B49D-41D5-B628-38177D2D1199}"/>
              </a:ext>
            </a:extLst>
          </p:cNvPr>
          <p:cNvGraphicFramePr>
            <a:graphicFrameLocks noChangeAspect="1"/>
          </p:cNvGraphicFramePr>
          <p:nvPr>
            <p:extLst>
              <p:ext uri="{D42A27DB-BD31-4B8C-83A1-F6EECF244321}">
                <p14:modId xmlns:p14="http://schemas.microsoft.com/office/powerpoint/2010/main" val="4277296046"/>
              </p:ext>
            </p:extLst>
          </p:nvPr>
        </p:nvGraphicFramePr>
        <p:xfrm>
          <a:off x="2101849" y="1700808"/>
          <a:ext cx="5187569" cy="453536"/>
        </p:xfrm>
        <a:graphic>
          <a:graphicData uri="http://schemas.openxmlformats.org/presentationml/2006/ole">
            <mc:AlternateContent xmlns:mc="http://schemas.openxmlformats.org/markup-compatibility/2006">
              <mc:Choice xmlns:v="urn:schemas-microsoft-com:vml" Requires="v">
                <p:oleObj name="Equation" r:id="rId4" imgW="2844720" imgH="253800" progId="Equation.DSMT4">
                  <p:embed/>
                </p:oleObj>
              </mc:Choice>
              <mc:Fallback>
                <p:oleObj name="Equation" r:id="rId4" imgW="2844720" imgH="253800" progId="Equation.DSMT4">
                  <p:embed/>
                  <p:pic>
                    <p:nvPicPr>
                      <p:cNvPr id="10" name="对象 9">
                        <a:extLst>
                          <a:ext uri="{FF2B5EF4-FFF2-40B4-BE49-F238E27FC236}">
                            <a16:creationId xmlns:a16="http://schemas.microsoft.com/office/drawing/2014/main" id="{BCF29988-B49D-41D5-B628-38177D2D1199}"/>
                          </a:ext>
                        </a:extLst>
                      </p:cNvPr>
                      <p:cNvPicPr>
                        <a:picLocks noChangeAspect="1" noChangeArrowheads="1"/>
                      </p:cNvPicPr>
                      <p:nvPr/>
                    </p:nvPicPr>
                    <p:blipFill>
                      <a:blip r:embed="rId5"/>
                      <a:srcRect/>
                      <a:stretch>
                        <a:fillRect/>
                      </a:stretch>
                    </p:blipFill>
                    <p:spPr bwMode="auto">
                      <a:xfrm>
                        <a:off x="2101849" y="1700808"/>
                        <a:ext cx="5187569" cy="453536"/>
                      </a:xfrm>
                      <a:prstGeom prst="rect">
                        <a:avLst/>
                      </a:prstGeom>
                      <a:noFill/>
                    </p:spPr>
                  </p:pic>
                </p:oleObj>
              </mc:Fallback>
            </mc:AlternateContent>
          </a:graphicData>
        </a:graphic>
      </p:graphicFrame>
      <p:grpSp>
        <p:nvGrpSpPr>
          <p:cNvPr id="13" name="组合 12">
            <a:extLst>
              <a:ext uri="{FF2B5EF4-FFF2-40B4-BE49-F238E27FC236}">
                <a16:creationId xmlns:a16="http://schemas.microsoft.com/office/drawing/2014/main" id="{C7212CE4-EE5D-4AEC-9A4E-5D663A4FC0BB}"/>
              </a:ext>
            </a:extLst>
          </p:cNvPr>
          <p:cNvGrpSpPr/>
          <p:nvPr/>
        </p:nvGrpSpPr>
        <p:grpSpPr>
          <a:xfrm>
            <a:off x="827584" y="2127306"/>
            <a:ext cx="7560840" cy="553357"/>
            <a:chOff x="827584" y="654431"/>
            <a:chExt cx="7560840" cy="553357"/>
          </a:xfrm>
        </p:grpSpPr>
        <p:sp>
          <p:nvSpPr>
            <p:cNvPr id="14" name="Rectangle 3">
              <a:extLst>
                <a:ext uri="{FF2B5EF4-FFF2-40B4-BE49-F238E27FC236}">
                  <a16:creationId xmlns:a16="http://schemas.microsoft.com/office/drawing/2014/main" id="{F18A5A58-FAFD-4B28-A198-0422391493E6}"/>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而其中的每个因素                又由更基本的因素所决定。</a:t>
              </a:r>
            </a:p>
          </p:txBody>
        </p:sp>
        <p:graphicFrame>
          <p:nvGraphicFramePr>
            <p:cNvPr id="15" name="对象 14">
              <a:extLst>
                <a:ext uri="{FF2B5EF4-FFF2-40B4-BE49-F238E27FC236}">
                  <a16:creationId xmlns:a16="http://schemas.microsoft.com/office/drawing/2014/main" id="{9A2D7488-2B88-49E9-AA70-AB8D0F8282B7}"/>
                </a:ext>
              </a:extLst>
            </p:cNvPr>
            <p:cNvGraphicFramePr>
              <a:graphicFrameLocks noChangeAspect="1"/>
            </p:cNvGraphicFramePr>
            <p:nvPr>
              <p:extLst>
                <p:ext uri="{D42A27DB-BD31-4B8C-83A1-F6EECF244321}">
                  <p14:modId xmlns:p14="http://schemas.microsoft.com/office/powerpoint/2010/main" val="1436170014"/>
                </p:ext>
              </p:extLst>
            </p:nvPr>
          </p:nvGraphicFramePr>
          <p:xfrm>
            <a:off x="3422801" y="777493"/>
            <a:ext cx="1319436" cy="415378"/>
          </p:xfrm>
          <a:graphic>
            <a:graphicData uri="http://schemas.openxmlformats.org/presentationml/2006/ole">
              <mc:AlternateContent xmlns:mc="http://schemas.openxmlformats.org/markup-compatibility/2006">
                <mc:Choice xmlns:v="urn:schemas-microsoft-com:vml" Requires="v">
                  <p:oleObj name="Equation" r:id="rId6" imgW="711000" imgH="228600" progId="Equation.DSMT4">
                    <p:embed/>
                  </p:oleObj>
                </mc:Choice>
                <mc:Fallback>
                  <p:oleObj name="Equation" r:id="rId6" imgW="711000" imgH="228600" progId="Equation.DSMT4">
                    <p:embed/>
                    <p:pic>
                      <p:nvPicPr>
                        <p:cNvPr id="15" name="对象 14">
                          <a:extLst>
                            <a:ext uri="{FF2B5EF4-FFF2-40B4-BE49-F238E27FC236}">
                              <a16:creationId xmlns:a16="http://schemas.microsoft.com/office/drawing/2014/main" id="{9A2D7488-2B88-49E9-AA70-AB8D0F8282B7}"/>
                            </a:ext>
                          </a:extLst>
                        </p:cNvPr>
                        <p:cNvPicPr>
                          <a:picLocks noChangeAspect="1" noChangeArrowheads="1"/>
                        </p:cNvPicPr>
                        <p:nvPr/>
                      </p:nvPicPr>
                      <p:blipFill>
                        <a:blip r:embed="rId7"/>
                        <a:srcRect/>
                        <a:stretch>
                          <a:fillRect/>
                        </a:stretch>
                      </p:blipFill>
                      <p:spPr bwMode="auto">
                        <a:xfrm>
                          <a:off x="3422801" y="777493"/>
                          <a:ext cx="1319436" cy="415378"/>
                        </a:xfrm>
                        <a:prstGeom prst="rect">
                          <a:avLst/>
                        </a:prstGeom>
                        <a:noFill/>
                      </p:spPr>
                    </p:pic>
                  </p:oleObj>
                </mc:Fallback>
              </mc:AlternateContent>
            </a:graphicData>
          </a:graphic>
        </p:graphicFrame>
      </p:grpSp>
      <p:grpSp>
        <p:nvGrpSpPr>
          <p:cNvPr id="23" name="组合 22">
            <a:extLst>
              <a:ext uri="{FF2B5EF4-FFF2-40B4-BE49-F238E27FC236}">
                <a16:creationId xmlns:a16="http://schemas.microsoft.com/office/drawing/2014/main" id="{7FEA8895-05FD-49C9-A170-1DAB4BDBF4FB}"/>
              </a:ext>
            </a:extLst>
          </p:cNvPr>
          <p:cNvGrpSpPr/>
          <p:nvPr/>
        </p:nvGrpSpPr>
        <p:grpSpPr>
          <a:xfrm>
            <a:off x="467544" y="2880104"/>
            <a:ext cx="7560840" cy="553357"/>
            <a:chOff x="827584" y="654431"/>
            <a:chExt cx="7560840" cy="553357"/>
          </a:xfrm>
        </p:grpSpPr>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① 污染程度     的因素集与评语集</a:t>
              </a:r>
            </a:p>
          </p:txBody>
        </p:sp>
        <p:graphicFrame>
          <p:nvGraphicFramePr>
            <p:cNvPr id="25" name="对象 24">
              <a:extLst>
                <a:ext uri="{FF2B5EF4-FFF2-40B4-BE49-F238E27FC236}">
                  <a16:creationId xmlns:a16="http://schemas.microsoft.com/office/drawing/2014/main" id="{103D9EC0-14B3-4B6B-B17D-BF351F9714D1}"/>
                </a:ext>
              </a:extLst>
            </p:cNvPr>
            <p:cNvGraphicFramePr>
              <a:graphicFrameLocks noChangeAspect="1"/>
            </p:cNvGraphicFramePr>
            <p:nvPr>
              <p:extLst>
                <p:ext uri="{D42A27DB-BD31-4B8C-83A1-F6EECF244321}">
                  <p14:modId xmlns:p14="http://schemas.microsoft.com/office/powerpoint/2010/main" val="3442128421"/>
                </p:ext>
              </p:extLst>
            </p:nvPr>
          </p:nvGraphicFramePr>
          <p:xfrm>
            <a:off x="2597746" y="737508"/>
            <a:ext cx="318070" cy="465819"/>
          </p:xfrm>
          <a:graphic>
            <a:graphicData uri="http://schemas.openxmlformats.org/presentationml/2006/ole">
              <mc:AlternateContent xmlns:mc="http://schemas.openxmlformats.org/markup-compatibility/2006">
                <mc:Choice xmlns:v="urn:schemas-microsoft-com:vml" Requires="v">
                  <p:oleObj name="Equation" r:id="rId8" imgW="152280" imgH="228600" progId="Equation.DSMT4">
                    <p:embed/>
                  </p:oleObj>
                </mc:Choice>
                <mc:Fallback>
                  <p:oleObj name="Equation" r:id="rId8" imgW="152280" imgH="228600" progId="Equation.DSMT4">
                    <p:embed/>
                    <p:pic>
                      <p:nvPicPr>
                        <p:cNvPr id="15" name="对象 14">
                          <a:extLst>
                            <a:ext uri="{FF2B5EF4-FFF2-40B4-BE49-F238E27FC236}">
                              <a16:creationId xmlns:a16="http://schemas.microsoft.com/office/drawing/2014/main" id="{9A2D7488-2B88-49E9-AA70-AB8D0F8282B7}"/>
                            </a:ext>
                          </a:extLst>
                        </p:cNvPr>
                        <p:cNvPicPr>
                          <a:picLocks noChangeAspect="1" noChangeArrowheads="1"/>
                        </p:cNvPicPr>
                        <p:nvPr/>
                      </p:nvPicPr>
                      <p:blipFill>
                        <a:blip r:embed="rId9"/>
                        <a:srcRect/>
                        <a:stretch>
                          <a:fillRect/>
                        </a:stretch>
                      </p:blipFill>
                      <p:spPr bwMode="auto">
                        <a:xfrm>
                          <a:off x="2597746" y="737508"/>
                          <a:ext cx="318070" cy="465819"/>
                        </a:xfrm>
                        <a:prstGeom prst="rect">
                          <a:avLst/>
                        </a:prstGeom>
                        <a:noFill/>
                      </p:spPr>
                    </p:pic>
                  </p:oleObj>
                </mc:Fallback>
              </mc:AlternateContent>
            </a:graphicData>
          </a:graphic>
        </p:graphicFrame>
      </p:grpSp>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3068536599"/>
              </p:ext>
            </p:extLst>
          </p:nvPr>
        </p:nvGraphicFramePr>
        <p:xfrm>
          <a:off x="1335089" y="3575770"/>
          <a:ext cx="6501529" cy="933350"/>
        </p:xfrm>
        <a:graphic>
          <a:graphicData uri="http://schemas.openxmlformats.org/presentationml/2006/ole">
            <mc:AlternateContent xmlns:mc="http://schemas.openxmlformats.org/markup-compatibility/2006">
              <mc:Choice xmlns:v="urn:schemas-microsoft-com:vml" Requires="v">
                <p:oleObj name="Equation" r:id="rId10" imgW="3809880" imgH="558720" progId="Equation.DSMT4">
                  <p:embed/>
                </p:oleObj>
              </mc:Choice>
              <mc:Fallback>
                <p:oleObj name="Equation" r:id="rId10" imgW="3809880" imgH="558720" progId="Equation.DSMT4">
                  <p:embed/>
                  <p:pic>
                    <p:nvPicPr>
                      <p:cNvPr id="10" name="对象 9">
                        <a:extLst>
                          <a:ext uri="{FF2B5EF4-FFF2-40B4-BE49-F238E27FC236}">
                            <a16:creationId xmlns:a16="http://schemas.microsoft.com/office/drawing/2014/main" id="{BCF29988-B49D-41D5-B628-38177D2D1199}"/>
                          </a:ext>
                        </a:extLst>
                      </p:cNvPr>
                      <p:cNvPicPr>
                        <a:picLocks noChangeAspect="1" noChangeArrowheads="1"/>
                      </p:cNvPicPr>
                      <p:nvPr/>
                    </p:nvPicPr>
                    <p:blipFill>
                      <a:blip r:embed="rId11"/>
                      <a:srcRect/>
                      <a:stretch>
                        <a:fillRect/>
                      </a:stretch>
                    </p:blipFill>
                    <p:spPr bwMode="auto">
                      <a:xfrm>
                        <a:off x="1335089" y="3575770"/>
                        <a:ext cx="6501529" cy="933350"/>
                      </a:xfrm>
                      <a:prstGeom prst="rect">
                        <a:avLst/>
                      </a:prstGeom>
                      <a:noFill/>
                    </p:spPr>
                  </p:pic>
                </p:oleObj>
              </mc:Fallback>
            </mc:AlternateContent>
          </a:graphicData>
        </a:graphic>
      </p:graphicFrame>
      <p:grpSp>
        <p:nvGrpSpPr>
          <p:cNvPr id="28" name="组合 27">
            <a:extLst>
              <a:ext uri="{FF2B5EF4-FFF2-40B4-BE49-F238E27FC236}">
                <a16:creationId xmlns:a16="http://schemas.microsoft.com/office/drawing/2014/main" id="{E15467B5-BBBF-47D1-8201-EE9756EE817D}"/>
              </a:ext>
            </a:extLst>
          </p:cNvPr>
          <p:cNvGrpSpPr/>
          <p:nvPr/>
        </p:nvGrpSpPr>
        <p:grpSpPr>
          <a:xfrm>
            <a:off x="467544" y="4635194"/>
            <a:ext cx="7560840" cy="553357"/>
            <a:chOff x="827584" y="654431"/>
            <a:chExt cx="7560840" cy="553357"/>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② 污染范围     的因素集与评语集</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400922545"/>
                </p:ext>
              </p:extLst>
            </p:nvPr>
          </p:nvGraphicFramePr>
          <p:xfrm>
            <a:off x="2555776" y="729419"/>
            <a:ext cx="350734" cy="473908"/>
          </p:xfrm>
          <a:graphic>
            <a:graphicData uri="http://schemas.openxmlformats.org/presentationml/2006/ole">
              <mc:AlternateContent xmlns:mc="http://schemas.openxmlformats.org/markup-compatibility/2006">
                <mc:Choice xmlns:v="urn:schemas-microsoft-com:vml" Requires="v">
                  <p:oleObj name="Equation" r:id="rId12" imgW="164880" imgH="228600" progId="Equation.DSMT4">
                    <p:embed/>
                  </p:oleObj>
                </mc:Choice>
                <mc:Fallback>
                  <p:oleObj name="Equation" r:id="rId12" imgW="1648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13"/>
                        <a:srcRect/>
                        <a:stretch>
                          <a:fillRect/>
                        </a:stretch>
                      </p:blipFill>
                      <p:spPr bwMode="auto">
                        <a:xfrm>
                          <a:off x="2555776" y="729419"/>
                          <a:ext cx="350734" cy="473908"/>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1851B1CD-0009-4A4A-8827-EBB058FC98E3}"/>
              </a:ext>
            </a:extLst>
          </p:cNvPr>
          <p:cNvGraphicFramePr>
            <a:graphicFrameLocks noChangeAspect="1"/>
          </p:cNvGraphicFramePr>
          <p:nvPr>
            <p:extLst>
              <p:ext uri="{D42A27DB-BD31-4B8C-83A1-F6EECF244321}">
                <p14:modId xmlns:p14="http://schemas.microsoft.com/office/powerpoint/2010/main" val="3811899652"/>
              </p:ext>
            </p:extLst>
          </p:nvPr>
        </p:nvGraphicFramePr>
        <p:xfrm>
          <a:off x="1331641" y="5259197"/>
          <a:ext cx="6630316" cy="978115"/>
        </p:xfrm>
        <a:graphic>
          <a:graphicData uri="http://schemas.openxmlformats.org/presentationml/2006/ole">
            <mc:AlternateContent xmlns:mc="http://schemas.openxmlformats.org/markup-compatibility/2006">
              <mc:Choice xmlns:v="urn:schemas-microsoft-com:vml" Requires="v">
                <p:oleObj name="Equation" r:id="rId14" imgW="3708360" imgH="558720" progId="Equation.DSMT4">
                  <p:embed/>
                </p:oleObj>
              </mc:Choice>
              <mc:Fallback>
                <p:oleObj name="Equation" r:id="rId14" imgW="3708360" imgH="55872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15"/>
                      <a:srcRect/>
                      <a:stretch>
                        <a:fillRect/>
                      </a:stretch>
                    </p:blipFill>
                    <p:spPr bwMode="auto">
                      <a:xfrm>
                        <a:off x="1331641" y="5259197"/>
                        <a:ext cx="6630316" cy="978115"/>
                      </a:xfrm>
                      <a:prstGeom prst="rect">
                        <a:avLst/>
                      </a:prstGeom>
                      <a:noFill/>
                    </p:spPr>
                  </p:pic>
                </p:oleObj>
              </mc:Fallback>
            </mc:AlternateContent>
          </a:graphicData>
        </a:graphic>
      </p:graphicFrame>
      <p:sp>
        <p:nvSpPr>
          <p:cNvPr id="5" name="日期占位符 4">
            <a:extLst>
              <a:ext uri="{FF2B5EF4-FFF2-40B4-BE49-F238E27FC236}">
                <a16:creationId xmlns:a16="http://schemas.microsoft.com/office/drawing/2014/main" id="{1509D955-9D9A-44E3-88C9-71887D46AD27}"/>
              </a:ext>
            </a:extLst>
          </p:cNvPr>
          <p:cNvSpPr>
            <a:spLocks noGrp="1"/>
          </p:cNvSpPr>
          <p:nvPr>
            <p:ph type="dt" sz="half" idx="2"/>
          </p:nvPr>
        </p:nvSpPr>
        <p:spPr/>
        <p:txBody>
          <a:bodyPr/>
          <a:lstStyle/>
          <a:p>
            <a:pPr>
              <a:defRPr/>
            </a:pPr>
            <a:fld id="{4C93F1BE-B46B-4B19-9CE2-81A55C3060BD}"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FBD8C20F-0873-48DF-9914-02656955825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593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确定因素集和评语集</a:t>
            </a:r>
          </a:p>
        </p:txBody>
      </p:sp>
      <p:grpSp>
        <p:nvGrpSpPr>
          <p:cNvPr id="23" name="组合 22">
            <a:extLst>
              <a:ext uri="{FF2B5EF4-FFF2-40B4-BE49-F238E27FC236}">
                <a16:creationId xmlns:a16="http://schemas.microsoft.com/office/drawing/2014/main" id="{7FEA8895-05FD-49C9-A170-1DAB4BDBF4FB}"/>
              </a:ext>
            </a:extLst>
          </p:cNvPr>
          <p:cNvGrpSpPr/>
          <p:nvPr/>
        </p:nvGrpSpPr>
        <p:grpSpPr>
          <a:xfrm>
            <a:off x="467544" y="1124744"/>
            <a:ext cx="7560840" cy="553357"/>
            <a:chOff x="827584" y="654431"/>
            <a:chExt cx="7560840" cy="553357"/>
          </a:xfrm>
        </p:grpSpPr>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827584" y="6544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③ 危害程度     的因素集与评语集</a:t>
              </a:r>
            </a:p>
          </p:txBody>
        </p:sp>
        <p:graphicFrame>
          <p:nvGraphicFramePr>
            <p:cNvPr id="25" name="对象 24">
              <a:extLst>
                <a:ext uri="{FF2B5EF4-FFF2-40B4-BE49-F238E27FC236}">
                  <a16:creationId xmlns:a16="http://schemas.microsoft.com/office/drawing/2014/main" id="{103D9EC0-14B3-4B6B-B17D-BF351F9714D1}"/>
                </a:ext>
              </a:extLst>
            </p:cNvPr>
            <p:cNvGraphicFramePr>
              <a:graphicFrameLocks noChangeAspect="1"/>
            </p:cNvGraphicFramePr>
            <p:nvPr>
              <p:extLst>
                <p:ext uri="{D42A27DB-BD31-4B8C-83A1-F6EECF244321}">
                  <p14:modId xmlns:p14="http://schemas.microsoft.com/office/powerpoint/2010/main" val="2324618945"/>
                </p:ext>
              </p:extLst>
            </p:nvPr>
          </p:nvGraphicFramePr>
          <p:xfrm>
            <a:off x="2577108" y="700829"/>
            <a:ext cx="338708" cy="457658"/>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3"/>
                        <a:srcRect/>
                        <a:stretch>
                          <a:fillRect/>
                        </a:stretch>
                      </p:blipFill>
                      <p:spPr bwMode="auto">
                        <a:xfrm>
                          <a:off x="2577108" y="700829"/>
                          <a:ext cx="338708" cy="457658"/>
                        </a:xfrm>
                        <a:prstGeom prst="rect">
                          <a:avLst/>
                        </a:prstGeom>
                        <a:noFill/>
                      </p:spPr>
                    </p:pic>
                  </p:oleObj>
                </mc:Fallback>
              </mc:AlternateContent>
            </a:graphicData>
          </a:graphic>
        </p:graphicFrame>
      </p:grpSp>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2809482708"/>
              </p:ext>
            </p:extLst>
          </p:nvPr>
        </p:nvGraphicFramePr>
        <p:xfrm>
          <a:off x="1398589" y="1820167"/>
          <a:ext cx="6537810" cy="960761"/>
        </p:xfrm>
        <a:graphic>
          <a:graphicData uri="http://schemas.openxmlformats.org/presentationml/2006/ole">
            <mc:AlternateContent xmlns:mc="http://schemas.openxmlformats.org/markup-compatibility/2006">
              <mc:Choice xmlns:v="urn:schemas-microsoft-com:vml" Requires="v">
                <p:oleObj name="Equation" r:id="rId4" imgW="3720960" imgH="558720" progId="Equation.DSMT4">
                  <p:embed/>
                </p:oleObj>
              </mc:Choice>
              <mc:Fallback>
                <p:oleObj name="Equation" r:id="rId4" imgW="3720960" imgH="55872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5"/>
                      <a:srcRect/>
                      <a:stretch>
                        <a:fillRect/>
                      </a:stretch>
                    </p:blipFill>
                    <p:spPr bwMode="auto">
                      <a:xfrm>
                        <a:off x="1398589" y="1820167"/>
                        <a:ext cx="6537810" cy="960761"/>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86878FF0-B5F7-47B2-A51E-24721347A71A}"/>
              </a:ext>
            </a:extLst>
          </p:cNvPr>
          <p:cNvSpPr>
            <a:spLocks noGrp="1"/>
          </p:cNvSpPr>
          <p:nvPr>
            <p:ph type="dt" sz="half" idx="2"/>
          </p:nvPr>
        </p:nvSpPr>
        <p:spPr/>
        <p:txBody>
          <a:bodyPr/>
          <a:lstStyle/>
          <a:p>
            <a:pPr>
              <a:defRPr/>
            </a:pPr>
            <a:fld id="{593C75A9-0FDA-418B-B407-26701D846198}"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7231C3DF-3B60-47DE-9F22-816953BB46F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7012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31467"/>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一级评价</a:t>
            </a:r>
          </a:p>
        </p:txBody>
      </p:sp>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467544" y="1107531"/>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① 对于污染程度    ，   隶属于    的模糊评价矩阵</a:t>
            </a:r>
          </a:p>
        </p:txBody>
      </p:sp>
      <p:graphicFrame>
        <p:nvGraphicFramePr>
          <p:cNvPr id="25" name="对象 24">
            <a:extLst>
              <a:ext uri="{FF2B5EF4-FFF2-40B4-BE49-F238E27FC236}">
                <a16:creationId xmlns:a16="http://schemas.microsoft.com/office/drawing/2014/main" id="{103D9EC0-14B3-4B6B-B17D-BF351F9714D1}"/>
              </a:ext>
            </a:extLst>
          </p:cNvPr>
          <p:cNvGraphicFramePr>
            <a:graphicFrameLocks noChangeAspect="1"/>
          </p:cNvGraphicFramePr>
          <p:nvPr>
            <p:extLst>
              <p:ext uri="{D42A27DB-BD31-4B8C-83A1-F6EECF244321}">
                <p14:modId xmlns:p14="http://schemas.microsoft.com/office/powerpoint/2010/main" val="2411506667"/>
              </p:ext>
            </p:extLst>
          </p:nvPr>
        </p:nvGraphicFramePr>
        <p:xfrm>
          <a:off x="2768875" y="1157339"/>
          <a:ext cx="362965" cy="531568"/>
        </p:xfrm>
        <a:graphic>
          <a:graphicData uri="http://schemas.openxmlformats.org/presentationml/2006/ole">
            <mc:AlternateContent xmlns:mc="http://schemas.openxmlformats.org/markup-compatibility/2006">
              <mc:Choice xmlns:v="urn:schemas-microsoft-com:vml" Requires="v">
                <p:oleObj name="Equation" r:id="rId2" imgW="152280" imgH="228600" progId="Equation.DSMT4">
                  <p:embed/>
                </p:oleObj>
              </mc:Choice>
              <mc:Fallback>
                <p:oleObj name="Equation" r:id="rId2" imgW="1522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3"/>
                      <a:srcRect/>
                      <a:stretch>
                        <a:fillRect/>
                      </a:stretch>
                    </p:blipFill>
                    <p:spPr bwMode="auto">
                      <a:xfrm>
                        <a:off x="2768875" y="1157339"/>
                        <a:ext cx="362965" cy="531568"/>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238829621"/>
              </p:ext>
            </p:extLst>
          </p:nvPr>
        </p:nvGraphicFramePr>
        <p:xfrm>
          <a:off x="2411761" y="1784680"/>
          <a:ext cx="3529378" cy="1659684"/>
        </p:xfrm>
        <a:graphic>
          <a:graphicData uri="http://schemas.openxmlformats.org/presentationml/2006/ole">
            <mc:AlternateContent xmlns:mc="http://schemas.openxmlformats.org/markup-compatibility/2006">
              <mc:Choice xmlns:v="urn:schemas-microsoft-com:vml" Requires="v">
                <p:oleObj name="Equation" r:id="rId4" imgW="1904760" imgH="914400" progId="Equation.DSMT4">
                  <p:embed/>
                </p:oleObj>
              </mc:Choice>
              <mc:Fallback>
                <p:oleObj name="Equation" r:id="rId4" imgW="1904760" imgH="91440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5"/>
                      <a:srcRect/>
                      <a:stretch>
                        <a:fillRect/>
                      </a:stretch>
                    </p:blipFill>
                    <p:spPr bwMode="auto">
                      <a:xfrm>
                        <a:off x="2411761" y="1784680"/>
                        <a:ext cx="3529378" cy="1659684"/>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EACEC6E9-F377-42BC-A878-33FFA9DA805D}"/>
              </a:ext>
            </a:extLst>
          </p:cNvPr>
          <p:cNvGrpSpPr/>
          <p:nvPr/>
        </p:nvGrpSpPr>
        <p:grpSpPr>
          <a:xfrm>
            <a:off x="755576" y="3508350"/>
            <a:ext cx="7778913" cy="561972"/>
            <a:chOff x="467544" y="2571750"/>
            <a:chExt cx="7778913" cy="561972"/>
          </a:xfrm>
        </p:grpSpPr>
        <p:grpSp>
          <p:nvGrpSpPr>
            <p:cNvPr id="28" name="组合 27">
              <a:extLst>
                <a:ext uri="{FF2B5EF4-FFF2-40B4-BE49-F238E27FC236}">
                  <a16:creationId xmlns:a16="http://schemas.microsoft.com/office/drawing/2014/main" id="{E15467B5-BBBF-47D1-8201-EE9756EE817D}"/>
                </a:ext>
              </a:extLst>
            </p:cNvPr>
            <p:cNvGrpSpPr/>
            <p:nvPr/>
          </p:nvGrpSpPr>
          <p:grpSpPr>
            <a:xfrm>
              <a:off x="467544" y="2571750"/>
              <a:ext cx="6912768" cy="553357"/>
              <a:chOff x="827584" y="654431"/>
              <a:chExt cx="6912768" cy="553357"/>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54431"/>
                <a:ext cx="691276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设    中各因素对应的权重向量为</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56728483"/>
                  </p:ext>
                </p:extLst>
              </p:nvPr>
            </p:nvGraphicFramePr>
            <p:xfrm>
              <a:off x="1259632" y="672247"/>
              <a:ext cx="360040" cy="527283"/>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7"/>
                          <a:srcRect/>
                          <a:stretch>
                            <a:fillRect/>
                          </a:stretch>
                        </p:blipFill>
                        <p:spPr bwMode="auto">
                          <a:xfrm>
                            <a:off x="1259632" y="672247"/>
                            <a:ext cx="360040" cy="527283"/>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1851B1CD-0009-4A4A-8827-EBB058FC98E3}"/>
                </a:ext>
              </a:extLst>
            </p:cNvPr>
            <p:cNvGraphicFramePr>
              <a:graphicFrameLocks noChangeAspect="1"/>
            </p:cNvGraphicFramePr>
            <p:nvPr>
              <p:extLst>
                <p:ext uri="{D42A27DB-BD31-4B8C-83A1-F6EECF244321}">
                  <p14:modId xmlns:p14="http://schemas.microsoft.com/office/powerpoint/2010/main" val="3612741018"/>
                </p:ext>
              </p:extLst>
            </p:nvPr>
          </p:nvGraphicFramePr>
          <p:xfrm>
            <a:off x="4860032" y="2684461"/>
            <a:ext cx="3386425" cy="449261"/>
          </p:xfrm>
          <a:graphic>
            <a:graphicData uri="http://schemas.openxmlformats.org/presentationml/2006/ole">
              <mc:AlternateContent xmlns:mc="http://schemas.openxmlformats.org/markup-compatibility/2006">
                <mc:Choice xmlns:v="urn:schemas-microsoft-com:vml" Requires="v">
                  <p:oleObj name="Equation" r:id="rId8" imgW="1866600" imgH="253800" progId="Equation.DSMT4">
                    <p:embed/>
                  </p:oleObj>
                </mc:Choice>
                <mc:Fallback>
                  <p:oleObj name="Equation" r:id="rId8" imgW="1866600" imgH="253800" progId="Equation.DSMT4">
                    <p:embed/>
                    <p:pic>
                      <p:nvPicPr>
                        <p:cNvPr id="31" name="对象 30">
                          <a:extLst>
                            <a:ext uri="{FF2B5EF4-FFF2-40B4-BE49-F238E27FC236}">
                              <a16:creationId xmlns:a16="http://schemas.microsoft.com/office/drawing/2014/main" id="{1851B1CD-0009-4A4A-8827-EBB058FC98E3}"/>
                            </a:ext>
                          </a:extLst>
                        </p:cNvPr>
                        <p:cNvPicPr>
                          <a:picLocks noChangeAspect="1" noChangeArrowheads="1"/>
                        </p:cNvPicPr>
                        <p:nvPr/>
                      </p:nvPicPr>
                      <p:blipFill>
                        <a:blip r:embed="rId9"/>
                        <a:srcRect/>
                        <a:stretch>
                          <a:fillRect/>
                        </a:stretch>
                      </p:blipFill>
                      <p:spPr bwMode="auto">
                        <a:xfrm>
                          <a:off x="4860032" y="2684461"/>
                          <a:ext cx="3386425" cy="449261"/>
                        </a:xfrm>
                        <a:prstGeom prst="rect">
                          <a:avLst/>
                        </a:prstGeom>
                        <a:noFill/>
                      </p:spPr>
                    </p:pic>
                  </p:oleObj>
                </mc:Fallback>
              </mc:AlternateContent>
            </a:graphicData>
          </a:graphic>
        </p:graphicFrame>
      </p:grpSp>
      <p:graphicFrame>
        <p:nvGraphicFramePr>
          <p:cNvPr id="20" name="对象 19">
            <a:extLst>
              <a:ext uri="{FF2B5EF4-FFF2-40B4-BE49-F238E27FC236}">
                <a16:creationId xmlns:a16="http://schemas.microsoft.com/office/drawing/2014/main" id="{0C9E8830-0978-4CE4-9E7E-59773DB47F66}"/>
              </a:ext>
            </a:extLst>
          </p:cNvPr>
          <p:cNvGraphicFramePr>
            <a:graphicFrameLocks noChangeAspect="1"/>
          </p:cNvGraphicFramePr>
          <p:nvPr>
            <p:extLst>
              <p:ext uri="{D42A27DB-BD31-4B8C-83A1-F6EECF244321}">
                <p14:modId xmlns:p14="http://schemas.microsoft.com/office/powerpoint/2010/main" val="156970126"/>
              </p:ext>
            </p:extLst>
          </p:nvPr>
        </p:nvGraphicFramePr>
        <p:xfrm>
          <a:off x="3344939" y="1227951"/>
          <a:ext cx="362965" cy="425545"/>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8" name="对象 7">
                        <a:extLst>
                          <a:ext uri="{FF2B5EF4-FFF2-40B4-BE49-F238E27FC236}">
                            <a16:creationId xmlns:a16="http://schemas.microsoft.com/office/drawing/2014/main" id="{68314DBC-2675-4055-89EA-DC4B54AFEBDD}"/>
                          </a:ext>
                        </a:extLst>
                      </p:cNvPr>
                      <p:cNvPicPr>
                        <a:picLocks noChangeAspect="1" noChangeArrowheads="1"/>
                      </p:cNvPicPr>
                      <p:nvPr/>
                    </p:nvPicPr>
                    <p:blipFill>
                      <a:blip r:embed="rId11"/>
                      <a:srcRect/>
                      <a:stretch>
                        <a:fillRect/>
                      </a:stretch>
                    </p:blipFill>
                    <p:spPr bwMode="auto">
                      <a:xfrm>
                        <a:off x="3344939" y="1227951"/>
                        <a:ext cx="362965" cy="42554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828A615-5204-4F8C-9994-542FAFE60A73}"/>
              </a:ext>
            </a:extLst>
          </p:cNvPr>
          <p:cNvGraphicFramePr>
            <a:graphicFrameLocks noChangeAspect="1"/>
          </p:cNvGraphicFramePr>
          <p:nvPr>
            <p:extLst>
              <p:ext uri="{D42A27DB-BD31-4B8C-83A1-F6EECF244321}">
                <p14:modId xmlns:p14="http://schemas.microsoft.com/office/powerpoint/2010/main" val="1312735835"/>
              </p:ext>
            </p:extLst>
          </p:nvPr>
        </p:nvGraphicFramePr>
        <p:xfrm>
          <a:off x="4644007" y="1218468"/>
          <a:ext cx="321923" cy="469088"/>
        </p:xfrm>
        <a:graphic>
          <a:graphicData uri="http://schemas.openxmlformats.org/presentationml/2006/ole">
            <mc:AlternateContent xmlns:mc="http://schemas.openxmlformats.org/markup-compatibility/2006">
              <mc:Choice xmlns:v="urn:schemas-microsoft-com:vml" Requires="v">
                <p:oleObj name="Equation" r:id="rId12" imgW="152280" imgH="228600" progId="Equation.DSMT4">
                  <p:embed/>
                </p:oleObj>
              </mc:Choice>
              <mc:Fallback>
                <p:oleObj name="Equation" r:id="rId12" imgW="152280" imgH="228600" progId="Equation.DSMT4">
                  <p:embed/>
                  <p:pic>
                    <p:nvPicPr>
                      <p:cNvPr id="20" name="对象 19">
                        <a:extLst>
                          <a:ext uri="{FF2B5EF4-FFF2-40B4-BE49-F238E27FC236}">
                            <a16:creationId xmlns:a16="http://schemas.microsoft.com/office/drawing/2014/main" id="{0C9E8830-0978-4CE4-9E7E-59773DB47F66}"/>
                          </a:ext>
                        </a:extLst>
                      </p:cNvPr>
                      <p:cNvPicPr>
                        <a:picLocks noChangeAspect="1" noChangeArrowheads="1"/>
                      </p:cNvPicPr>
                      <p:nvPr/>
                    </p:nvPicPr>
                    <p:blipFill>
                      <a:blip r:embed="rId13"/>
                      <a:srcRect/>
                      <a:stretch>
                        <a:fillRect/>
                      </a:stretch>
                    </p:blipFill>
                    <p:spPr bwMode="auto">
                      <a:xfrm>
                        <a:off x="4644007" y="1218468"/>
                        <a:ext cx="321923" cy="469088"/>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55653077-F7AE-4E8C-B7D1-B51594ABB80D}"/>
              </a:ext>
            </a:extLst>
          </p:cNvPr>
          <p:cNvGraphicFramePr>
            <a:graphicFrameLocks noChangeAspect="1"/>
          </p:cNvGraphicFramePr>
          <p:nvPr>
            <p:extLst>
              <p:ext uri="{D42A27DB-BD31-4B8C-83A1-F6EECF244321}">
                <p14:modId xmlns:p14="http://schemas.microsoft.com/office/powerpoint/2010/main" val="4000464298"/>
              </p:ext>
            </p:extLst>
          </p:nvPr>
        </p:nvGraphicFramePr>
        <p:xfrm>
          <a:off x="822985" y="4843390"/>
          <a:ext cx="7711504" cy="529826"/>
        </p:xfrm>
        <a:graphic>
          <a:graphicData uri="http://schemas.openxmlformats.org/presentationml/2006/ole">
            <mc:AlternateContent xmlns:mc="http://schemas.openxmlformats.org/markup-compatibility/2006">
              <mc:Choice xmlns:v="urn:schemas-microsoft-com:vml" Requires="v">
                <p:oleObj name="Equation" r:id="rId14" imgW="4533840" imgH="317160" progId="Equation.DSMT4">
                  <p:embed/>
                </p:oleObj>
              </mc:Choice>
              <mc:Fallback>
                <p:oleObj name="Equation" r:id="rId14" imgW="4533840" imgH="317160" progId="Equation.DSMT4">
                  <p:embed/>
                  <p:pic>
                    <p:nvPicPr>
                      <p:cNvPr id="31" name="对象 30">
                        <a:extLst>
                          <a:ext uri="{FF2B5EF4-FFF2-40B4-BE49-F238E27FC236}">
                            <a16:creationId xmlns:a16="http://schemas.microsoft.com/office/drawing/2014/main" id="{1851B1CD-0009-4A4A-8827-EBB058FC98E3}"/>
                          </a:ext>
                        </a:extLst>
                      </p:cNvPr>
                      <p:cNvPicPr>
                        <a:picLocks noChangeAspect="1" noChangeArrowheads="1"/>
                      </p:cNvPicPr>
                      <p:nvPr/>
                    </p:nvPicPr>
                    <p:blipFill>
                      <a:blip r:embed="rId15"/>
                      <a:srcRect/>
                      <a:stretch>
                        <a:fillRect/>
                      </a:stretch>
                    </p:blipFill>
                    <p:spPr bwMode="auto">
                      <a:xfrm>
                        <a:off x="822985" y="4843390"/>
                        <a:ext cx="7711504" cy="529826"/>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7A8811E1-EE49-40E6-B93B-11B3E0E83921}"/>
              </a:ext>
            </a:extLst>
          </p:cNvPr>
          <p:cNvGrpSpPr/>
          <p:nvPr/>
        </p:nvGrpSpPr>
        <p:grpSpPr>
          <a:xfrm>
            <a:off x="755576" y="4162221"/>
            <a:ext cx="7632848" cy="588081"/>
            <a:chOff x="755576" y="3870747"/>
            <a:chExt cx="7632848" cy="588081"/>
          </a:xfrm>
        </p:grpSpPr>
        <p:grpSp>
          <p:nvGrpSpPr>
            <p:cNvPr id="32" name="组合 31">
              <a:extLst>
                <a:ext uri="{FF2B5EF4-FFF2-40B4-BE49-F238E27FC236}">
                  <a16:creationId xmlns:a16="http://schemas.microsoft.com/office/drawing/2014/main" id="{95816566-01CE-402C-9A5F-F58B00A8ECBA}"/>
                </a:ext>
              </a:extLst>
            </p:cNvPr>
            <p:cNvGrpSpPr/>
            <p:nvPr/>
          </p:nvGrpSpPr>
          <p:grpSpPr>
            <a:xfrm>
              <a:off x="755576" y="3870747"/>
              <a:ext cx="7632848" cy="553357"/>
              <a:chOff x="827584" y="654431"/>
              <a:chExt cx="7632848" cy="553357"/>
            </a:xfrm>
          </p:grpSpPr>
          <p:sp>
            <p:nvSpPr>
              <p:cNvPr id="34" name="Rectangle 3">
                <a:extLst>
                  <a:ext uri="{FF2B5EF4-FFF2-40B4-BE49-F238E27FC236}">
                    <a16:creationId xmlns:a16="http://schemas.microsoft.com/office/drawing/2014/main" id="{FDA13774-5B24-45D3-A277-6A210C950B2B}"/>
                  </a:ext>
                </a:extLst>
              </p:cNvPr>
              <p:cNvSpPr>
                <a:spLocks noChangeArrowheads="1"/>
              </p:cNvSpPr>
              <p:nvPr/>
            </p:nvSpPr>
            <p:spPr bwMode="auto">
              <a:xfrm>
                <a:off x="827584" y="654431"/>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选择             算子，可得因素     的第一级评价结果为</a:t>
                </a:r>
              </a:p>
            </p:txBody>
          </p:sp>
          <p:graphicFrame>
            <p:nvGraphicFramePr>
              <p:cNvPr id="35" name="对象 34">
                <a:extLst>
                  <a:ext uri="{FF2B5EF4-FFF2-40B4-BE49-F238E27FC236}">
                    <a16:creationId xmlns:a16="http://schemas.microsoft.com/office/drawing/2014/main" id="{49C60336-C7B7-4B21-B2A9-9B9F309FB211}"/>
                  </a:ext>
                </a:extLst>
              </p:cNvPr>
              <p:cNvGraphicFramePr>
                <a:graphicFrameLocks noChangeAspect="1"/>
              </p:cNvGraphicFramePr>
              <p:nvPr>
                <p:extLst>
                  <p:ext uri="{D42A27DB-BD31-4B8C-83A1-F6EECF244321}">
                    <p14:modId xmlns:p14="http://schemas.microsoft.com/office/powerpoint/2010/main" val="2348158320"/>
                  </p:ext>
                </p:extLst>
              </p:nvPr>
            </p:nvGraphicFramePr>
            <p:xfrm>
              <a:off x="1582067" y="782243"/>
              <a:ext cx="1123265" cy="399471"/>
            </p:xfrm>
            <a:graphic>
              <a:graphicData uri="http://schemas.openxmlformats.org/presentationml/2006/ole">
                <mc:AlternateContent xmlns:mc="http://schemas.openxmlformats.org/markup-compatibility/2006">
                  <mc:Choice xmlns:v="urn:schemas-microsoft-com:vml" Requires="v">
                    <p:oleObj name="Equation" r:id="rId16" imgW="558720" imgH="203040" progId="Equation.DSMT4">
                      <p:embed/>
                    </p:oleObj>
                  </mc:Choice>
                  <mc:Fallback>
                    <p:oleObj name="Equation" r:id="rId16" imgW="558720" imgH="20304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17"/>
                          <a:srcRect/>
                          <a:stretch>
                            <a:fillRect/>
                          </a:stretch>
                        </p:blipFill>
                        <p:spPr bwMode="auto">
                          <a:xfrm>
                            <a:off x="1582067" y="782243"/>
                            <a:ext cx="1123265" cy="399471"/>
                          </a:xfrm>
                          <a:prstGeom prst="rect">
                            <a:avLst/>
                          </a:prstGeom>
                          <a:noFill/>
                        </p:spPr>
                      </p:pic>
                    </p:oleObj>
                  </mc:Fallback>
                </mc:AlternateContent>
              </a:graphicData>
            </a:graphic>
          </p:graphicFrame>
        </p:grpSp>
        <p:graphicFrame>
          <p:nvGraphicFramePr>
            <p:cNvPr id="36" name="对象 35">
              <a:extLst>
                <a:ext uri="{FF2B5EF4-FFF2-40B4-BE49-F238E27FC236}">
                  <a16:creationId xmlns:a16="http://schemas.microsoft.com/office/drawing/2014/main" id="{A6ABA043-34E2-4087-9B9C-DF33F4DAC137}"/>
                </a:ext>
              </a:extLst>
            </p:cNvPr>
            <p:cNvGraphicFramePr>
              <a:graphicFrameLocks noChangeAspect="1"/>
            </p:cNvGraphicFramePr>
            <p:nvPr>
              <p:extLst>
                <p:ext uri="{D42A27DB-BD31-4B8C-83A1-F6EECF244321}">
                  <p14:modId xmlns:p14="http://schemas.microsoft.com/office/powerpoint/2010/main" val="4105712121"/>
                </p:ext>
              </p:extLst>
            </p:nvPr>
          </p:nvGraphicFramePr>
          <p:xfrm>
            <a:off x="4788024" y="3887552"/>
            <a:ext cx="390078" cy="571276"/>
          </p:xfrm>
          <a:graphic>
            <a:graphicData uri="http://schemas.openxmlformats.org/presentationml/2006/ole">
              <mc:AlternateContent xmlns:mc="http://schemas.openxmlformats.org/markup-compatibility/2006">
                <mc:Choice xmlns:v="urn:schemas-microsoft-com:vml" Requires="v">
                  <p:oleObj name="Equation" r:id="rId18" imgW="152280" imgH="228600" progId="Equation.DSMT4">
                    <p:embed/>
                  </p:oleObj>
                </mc:Choice>
                <mc:Fallback>
                  <p:oleObj name="Equation" r:id="rId18" imgW="1522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3"/>
                        <a:srcRect/>
                        <a:stretch>
                          <a:fillRect/>
                        </a:stretch>
                      </p:blipFill>
                      <p:spPr bwMode="auto">
                        <a:xfrm>
                          <a:off x="4788024" y="3887552"/>
                          <a:ext cx="390078" cy="571276"/>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EC4FC05E-7099-4CEC-924C-5F855FF19873}"/>
              </a:ext>
            </a:extLst>
          </p:cNvPr>
          <p:cNvSpPr>
            <a:spLocks noGrp="1"/>
          </p:cNvSpPr>
          <p:nvPr>
            <p:ph type="dt" sz="half" idx="2"/>
          </p:nvPr>
        </p:nvSpPr>
        <p:spPr/>
        <p:txBody>
          <a:bodyPr/>
          <a:lstStyle/>
          <a:p>
            <a:pPr>
              <a:defRPr/>
            </a:pPr>
            <a:fld id="{6AD838BA-80DB-4221-A72E-094C54EB15D4}"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E780AA1E-F1CD-4651-9A10-53970248C48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72058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一级评价</a:t>
            </a:r>
          </a:p>
        </p:txBody>
      </p:sp>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467544" y="1124744"/>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② 对于污染程度    ，   隶属于    的模糊评价矩阵</a:t>
            </a:r>
          </a:p>
        </p:txBody>
      </p:sp>
      <p:graphicFrame>
        <p:nvGraphicFramePr>
          <p:cNvPr id="25" name="对象 24">
            <a:extLst>
              <a:ext uri="{FF2B5EF4-FFF2-40B4-BE49-F238E27FC236}">
                <a16:creationId xmlns:a16="http://schemas.microsoft.com/office/drawing/2014/main" id="{103D9EC0-14B3-4B6B-B17D-BF351F9714D1}"/>
              </a:ext>
            </a:extLst>
          </p:cNvPr>
          <p:cNvGraphicFramePr>
            <a:graphicFrameLocks noChangeAspect="1"/>
          </p:cNvGraphicFramePr>
          <p:nvPr>
            <p:extLst>
              <p:ext uri="{D42A27DB-BD31-4B8C-83A1-F6EECF244321}">
                <p14:modId xmlns:p14="http://schemas.microsoft.com/office/powerpoint/2010/main" val="3797963149"/>
              </p:ext>
            </p:extLst>
          </p:nvPr>
        </p:nvGraphicFramePr>
        <p:xfrm>
          <a:off x="2771800" y="1117029"/>
          <a:ext cx="432048" cy="583779"/>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3"/>
                      <a:srcRect/>
                      <a:stretch>
                        <a:fillRect/>
                      </a:stretch>
                    </p:blipFill>
                    <p:spPr bwMode="auto">
                      <a:xfrm>
                        <a:off x="2771800" y="1117029"/>
                        <a:ext cx="432048" cy="583779"/>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3125909230"/>
              </p:ext>
            </p:extLst>
          </p:nvPr>
        </p:nvGraphicFramePr>
        <p:xfrm>
          <a:off x="2557464" y="1837515"/>
          <a:ext cx="3238672" cy="1705225"/>
        </p:xfrm>
        <a:graphic>
          <a:graphicData uri="http://schemas.openxmlformats.org/presentationml/2006/ole">
            <mc:AlternateContent xmlns:mc="http://schemas.openxmlformats.org/markup-compatibility/2006">
              <mc:Choice xmlns:v="urn:schemas-microsoft-com:vml" Requires="v">
                <p:oleObj name="Equation" r:id="rId4" imgW="1701720" imgH="914400" progId="Equation.DSMT4">
                  <p:embed/>
                </p:oleObj>
              </mc:Choice>
              <mc:Fallback>
                <p:oleObj name="Equation" r:id="rId4" imgW="1701720" imgH="91440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5"/>
                      <a:srcRect/>
                      <a:stretch>
                        <a:fillRect/>
                      </a:stretch>
                    </p:blipFill>
                    <p:spPr bwMode="auto">
                      <a:xfrm>
                        <a:off x="2557464" y="1837515"/>
                        <a:ext cx="3238672" cy="1705225"/>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EACEC6E9-F377-42BC-A878-33FFA9DA805D}"/>
              </a:ext>
            </a:extLst>
          </p:cNvPr>
          <p:cNvGrpSpPr/>
          <p:nvPr/>
        </p:nvGrpSpPr>
        <p:grpSpPr>
          <a:xfrm>
            <a:off x="755576" y="3483192"/>
            <a:ext cx="7378626" cy="553357"/>
            <a:chOff x="467544" y="2571750"/>
            <a:chExt cx="7378626" cy="553357"/>
          </a:xfrm>
        </p:grpSpPr>
        <p:grpSp>
          <p:nvGrpSpPr>
            <p:cNvPr id="28" name="组合 27">
              <a:extLst>
                <a:ext uri="{FF2B5EF4-FFF2-40B4-BE49-F238E27FC236}">
                  <a16:creationId xmlns:a16="http://schemas.microsoft.com/office/drawing/2014/main" id="{E15467B5-BBBF-47D1-8201-EE9756EE817D}"/>
                </a:ext>
              </a:extLst>
            </p:cNvPr>
            <p:cNvGrpSpPr/>
            <p:nvPr/>
          </p:nvGrpSpPr>
          <p:grpSpPr>
            <a:xfrm>
              <a:off x="467544" y="2571750"/>
              <a:ext cx="6912768" cy="553357"/>
              <a:chOff x="827584" y="654431"/>
              <a:chExt cx="6912768" cy="553357"/>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54431"/>
                <a:ext cx="691276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设    中各因素对应的权重向量为</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949396650"/>
                  </p:ext>
                </p:extLst>
              </p:nvPr>
            </p:nvGraphicFramePr>
            <p:xfrm>
              <a:off x="1250504" y="698751"/>
              <a:ext cx="369168" cy="498816"/>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7"/>
                          <a:srcRect/>
                          <a:stretch>
                            <a:fillRect/>
                          </a:stretch>
                        </p:blipFill>
                        <p:spPr bwMode="auto">
                          <a:xfrm>
                            <a:off x="1250504" y="698751"/>
                            <a:ext cx="369168" cy="498816"/>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1851B1CD-0009-4A4A-8827-EBB058FC98E3}"/>
                </a:ext>
              </a:extLst>
            </p:cNvPr>
            <p:cNvGraphicFramePr>
              <a:graphicFrameLocks noChangeAspect="1"/>
            </p:cNvGraphicFramePr>
            <p:nvPr>
              <p:extLst>
                <p:ext uri="{D42A27DB-BD31-4B8C-83A1-F6EECF244321}">
                  <p14:modId xmlns:p14="http://schemas.microsoft.com/office/powerpoint/2010/main" val="2038834024"/>
                </p:ext>
              </p:extLst>
            </p:nvPr>
          </p:nvGraphicFramePr>
          <p:xfrm>
            <a:off x="4932040" y="2684463"/>
            <a:ext cx="2914130" cy="440644"/>
          </p:xfrm>
          <a:graphic>
            <a:graphicData uri="http://schemas.openxmlformats.org/presentationml/2006/ole">
              <mc:AlternateContent xmlns:mc="http://schemas.openxmlformats.org/markup-compatibility/2006">
                <mc:Choice xmlns:v="urn:schemas-microsoft-com:vml" Requires="v">
                  <p:oleObj name="Equation" r:id="rId8" imgW="1638000" imgH="253800" progId="Equation.DSMT4">
                    <p:embed/>
                  </p:oleObj>
                </mc:Choice>
                <mc:Fallback>
                  <p:oleObj name="Equation" r:id="rId8" imgW="1638000" imgH="253800" progId="Equation.DSMT4">
                    <p:embed/>
                    <p:pic>
                      <p:nvPicPr>
                        <p:cNvPr id="31" name="对象 30">
                          <a:extLst>
                            <a:ext uri="{FF2B5EF4-FFF2-40B4-BE49-F238E27FC236}">
                              <a16:creationId xmlns:a16="http://schemas.microsoft.com/office/drawing/2014/main" id="{1851B1CD-0009-4A4A-8827-EBB058FC98E3}"/>
                            </a:ext>
                          </a:extLst>
                        </p:cNvPr>
                        <p:cNvPicPr>
                          <a:picLocks noChangeAspect="1" noChangeArrowheads="1"/>
                        </p:cNvPicPr>
                        <p:nvPr/>
                      </p:nvPicPr>
                      <p:blipFill>
                        <a:blip r:embed="rId9"/>
                        <a:srcRect/>
                        <a:stretch>
                          <a:fillRect/>
                        </a:stretch>
                      </p:blipFill>
                      <p:spPr bwMode="auto">
                        <a:xfrm>
                          <a:off x="4932040" y="2684463"/>
                          <a:ext cx="2914130" cy="440644"/>
                        </a:xfrm>
                        <a:prstGeom prst="rect">
                          <a:avLst/>
                        </a:prstGeom>
                        <a:noFill/>
                      </p:spPr>
                    </p:pic>
                  </p:oleObj>
                </mc:Fallback>
              </mc:AlternateContent>
            </a:graphicData>
          </a:graphic>
        </p:graphicFrame>
      </p:grpSp>
      <p:graphicFrame>
        <p:nvGraphicFramePr>
          <p:cNvPr id="20" name="对象 19">
            <a:extLst>
              <a:ext uri="{FF2B5EF4-FFF2-40B4-BE49-F238E27FC236}">
                <a16:creationId xmlns:a16="http://schemas.microsoft.com/office/drawing/2014/main" id="{0C9E8830-0978-4CE4-9E7E-59773DB47F66}"/>
              </a:ext>
            </a:extLst>
          </p:cNvPr>
          <p:cNvGraphicFramePr>
            <a:graphicFrameLocks noChangeAspect="1"/>
          </p:cNvGraphicFramePr>
          <p:nvPr>
            <p:extLst>
              <p:ext uri="{D42A27DB-BD31-4B8C-83A1-F6EECF244321}">
                <p14:modId xmlns:p14="http://schemas.microsoft.com/office/powerpoint/2010/main" val="1975386746"/>
              </p:ext>
            </p:extLst>
          </p:nvPr>
        </p:nvGraphicFramePr>
        <p:xfrm>
          <a:off x="3303589" y="1226949"/>
          <a:ext cx="432048" cy="473859"/>
        </p:xfrm>
        <a:graphic>
          <a:graphicData uri="http://schemas.openxmlformats.org/presentationml/2006/ole">
            <mc:AlternateContent xmlns:mc="http://schemas.openxmlformats.org/markup-compatibility/2006">
              <mc:Choice xmlns:v="urn:schemas-microsoft-com:vml" Requires="v">
                <p:oleObj name="Equation" r:id="rId10" imgW="203040" imgH="228600" progId="Equation.DSMT4">
                  <p:embed/>
                </p:oleObj>
              </mc:Choice>
              <mc:Fallback>
                <p:oleObj name="Equation" r:id="rId10" imgW="203040" imgH="228600" progId="Equation.DSMT4">
                  <p:embed/>
                  <p:pic>
                    <p:nvPicPr>
                      <p:cNvPr id="20" name="对象 19">
                        <a:extLst>
                          <a:ext uri="{FF2B5EF4-FFF2-40B4-BE49-F238E27FC236}">
                            <a16:creationId xmlns:a16="http://schemas.microsoft.com/office/drawing/2014/main" id="{0C9E8830-0978-4CE4-9E7E-59773DB47F66}"/>
                          </a:ext>
                        </a:extLst>
                      </p:cNvPr>
                      <p:cNvPicPr>
                        <a:picLocks noChangeAspect="1" noChangeArrowheads="1"/>
                      </p:cNvPicPr>
                      <p:nvPr/>
                    </p:nvPicPr>
                    <p:blipFill>
                      <a:blip r:embed="rId11"/>
                      <a:srcRect/>
                      <a:stretch>
                        <a:fillRect/>
                      </a:stretch>
                    </p:blipFill>
                    <p:spPr bwMode="auto">
                      <a:xfrm>
                        <a:off x="3303589" y="1226949"/>
                        <a:ext cx="432048" cy="473859"/>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828A615-5204-4F8C-9994-542FAFE60A73}"/>
              </a:ext>
            </a:extLst>
          </p:cNvPr>
          <p:cNvGraphicFramePr>
            <a:graphicFrameLocks noChangeAspect="1"/>
          </p:cNvGraphicFramePr>
          <p:nvPr>
            <p:extLst>
              <p:ext uri="{D42A27DB-BD31-4B8C-83A1-F6EECF244321}">
                <p14:modId xmlns:p14="http://schemas.microsoft.com/office/powerpoint/2010/main" val="2237942606"/>
              </p:ext>
            </p:extLst>
          </p:nvPr>
        </p:nvGraphicFramePr>
        <p:xfrm>
          <a:off x="4644008" y="1240560"/>
          <a:ext cx="313308" cy="420492"/>
        </p:xfrm>
        <a:graphic>
          <a:graphicData uri="http://schemas.openxmlformats.org/presentationml/2006/ole">
            <mc:AlternateContent xmlns:mc="http://schemas.openxmlformats.org/markup-compatibility/2006">
              <mc:Choice xmlns:v="urn:schemas-microsoft-com:vml" Requires="v">
                <p:oleObj name="Equation" r:id="rId12" imgW="164880" imgH="228600" progId="Equation.DSMT4">
                  <p:embed/>
                </p:oleObj>
              </mc:Choice>
              <mc:Fallback>
                <p:oleObj name="Equation" r:id="rId12" imgW="164880" imgH="228600" progId="Equation.DSMT4">
                  <p:embed/>
                  <p:pic>
                    <p:nvPicPr>
                      <p:cNvPr id="21" name="对象 20">
                        <a:extLst>
                          <a:ext uri="{FF2B5EF4-FFF2-40B4-BE49-F238E27FC236}">
                            <a16:creationId xmlns:a16="http://schemas.microsoft.com/office/drawing/2014/main" id="{F828A615-5204-4F8C-9994-542FAFE60A73}"/>
                          </a:ext>
                        </a:extLst>
                      </p:cNvPr>
                      <p:cNvPicPr>
                        <a:picLocks noChangeAspect="1" noChangeArrowheads="1"/>
                      </p:cNvPicPr>
                      <p:nvPr/>
                    </p:nvPicPr>
                    <p:blipFill>
                      <a:blip r:embed="rId13"/>
                      <a:srcRect/>
                      <a:stretch>
                        <a:fillRect/>
                      </a:stretch>
                    </p:blipFill>
                    <p:spPr bwMode="auto">
                      <a:xfrm>
                        <a:off x="4644008" y="1240560"/>
                        <a:ext cx="313308" cy="420492"/>
                      </a:xfrm>
                      <a:prstGeom prst="rect">
                        <a:avLst/>
                      </a:prstGeom>
                      <a:noFill/>
                    </p:spPr>
                  </p:pic>
                </p:oleObj>
              </mc:Fallback>
            </mc:AlternateContent>
          </a:graphicData>
        </a:graphic>
      </p:graphicFrame>
      <p:grpSp>
        <p:nvGrpSpPr>
          <p:cNvPr id="32" name="组合 31">
            <a:extLst>
              <a:ext uri="{FF2B5EF4-FFF2-40B4-BE49-F238E27FC236}">
                <a16:creationId xmlns:a16="http://schemas.microsoft.com/office/drawing/2014/main" id="{95816566-01CE-402C-9A5F-F58B00A8ECBA}"/>
              </a:ext>
            </a:extLst>
          </p:cNvPr>
          <p:cNvGrpSpPr/>
          <p:nvPr/>
        </p:nvGrpSpPr>
        <p:grpSpPr>
          <a:xfrm>
            <a:off x="755576" y="4158779"/>
            <a:ext cx="7488832" cy="553357"/>
            <a:chOff x="827584" y="654431"/>
            <a:chExt cx="7488832" cy="553357"/>
          </a:xfrm>
        </p:grpSpPr>
        <p:sp>
          <p:nvSpPr>
            <p:cNvPr id="34" name="Rectangle 3">
              <a:extLst>
                <a:ext uri="{FF2B5EF4-FFF2-40B4-BE49-F238E27FC236}">
                  <a16:creationId xmlns:a16="http://schemas.microsoft.com/office/drawing/2014/main" id="{FDA13774-5B24-45D3-A277-6A210C950B2B}"/>
                </a:ext>
              </a:extLst>
            </p:cNvPr>
            <p:cNvSpPr>
              <a:spLocks noChangeArrowheads="1"/>
            </p:cNvSpPr>
            <p:nvPr/>
          </p:nvSpPr>
          <p:spPr bwMode="auto">
            <a:xfrm>
              <a:off x="827584" y="654431"/>
              <a:ext cx="748883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选择             算子，可得因素     的第一级评价结果为</a:t>
              </a:r>
            </a:p>
          </p:txBody>
        </p:sp>
        <p:graphicFrame>
          <p:nvGraphicFramePr>
            <p:cNvPr id="35" name="对象 34">
              <a:extLst>
                <a:ext uri="{FF2B5EF4-FFF2-40B4-BE49-F238E27FC236}">
                  <a16:creationId xmlns:a16="http://schemas.microsoft.com/office/drawing/2014/main" id="{49C60336-C7B7-4B21-B2A9-9B9F309FB211}"/>
                </a:ext>
              </a:extLst>
            </p:cNvPr>
            <p:cNvGraphicFramePr>
              <a:graphicFrameLocks noChangeAspect="1"/>
            </p:cNvGraphicFramePr>
            <p:nvPr>
              <p:extLst>
                <p:ext uri="{D42A27DB-BD31-4B8C-83A1-F6EECF244321}">
                  <p14:modId xmlns:p14="http://schemas.microsoft.com/office/powerpoint/2010/main" val="2634016976"/>
                </p:ext>
              </p:extLst>
            </p:nvPr>
          </p:nvGraphicFramePr>
          <p:xfrm>
            <a:off x="1516870" y="782243"/>
            <a:ext cx="1182922" cy="420687"/>
          </p:xfrm>
          <a:graphic>
            <a:graphicData uri="http://schemas.openxmlformats.org/presentationml/2006/ole">
              <mc:AlternateContent xmlns:mc="http://schemas.openxmlformats.org/markup-compatibility/2006">
                <mc:Choice xmlns:v="urn:schemas-microsoft-com:vml" Requires="v">
                  <p:oleObj name="Equation" r:id="rId14" imgW="558720" imgH="203040" progId="Equation.DSMT4">
                    <p:embed/>
                  </p:oleObj>
                </mc:Choice>
                <mc:Fallback>
                  <p:oleObj name="Equation" r:id="rId14" imgW="558720" imgH="203040" progId="Equation.DSMT4">
                    <p:embed/>
                    <p:pic>
                      <p:nvPicPr>
                        <p:cNvPr id="35" name="对象 34">
                          <a:extLst>
                            <a:ext uri="{FF2B5EF4-FFF2-40B4-BE49-F238E27FC236}">
                              <a16:creationId xmlns:a16="http://schemas.microsoft.com/office/drawing/2014/main" id="{49C60336-C7B7-4B21-B2A9-9B9F309FB211}"/>
                            </a:ext>
                          </a:extLst>
                        </p:cNvPr>
                        <p:cNvPicPr>
                          <a:picLocks noChangeAspect="1" noChangeArrowheads="1"/>
                        </p:cNvPicPr>
                        <p:nvPr/>
                      </p:nvPicPr>
                      <p:blipFill>
                        <a:blip r:embed="rId15"/>
                        <a:srcRect/>
                        <a:stretch>
                          <a:fillRect/>
                        </a:stretch>
                      </p:blipFill>
                      <p:spPr bwMode="auto">
                        <a:xfrm>
                          <a:off x="1516870" y="782243"/>
                          <a:ext cx="1182922" cy="420687"/>
                        </a:xfrm>
                        <a:prstGeom prst="rect">
                          <a:avLst/>
                        </a:prstGeom>
                        <a:noFill/>
                      </p:spPr>
                    </p:pic>
                  </p:oleObj>
                </mc:Fallback>
              </mc:AlternateContent>
            </a:graphicData>
          </a:graphic>
        </p:graphicFrame>
      </p:grpSp>
      <p:graphicFrame>
        <p:nvGraphicFramePr>
          <p:cNvPr id="33" name="对象 32">
            <a:extLst>
              <a:ext uri="{FF2B5EF4-FFF2-40B4-BE49-F238E27FC236}">
                <a16:creationId xmlns:a16="http://schemas.microsoft.com/office/drawing/2014/main" id="{55653077-F7AE-4E8C-B7D1-B51594ABB80D}"/>
              </a:ext>
            </a:extLst>
          </p:cNvPr>
          <p:cNvGraphicFramePr>
            <a:graphicFrameLocks noChangeAspect="1"/>
          </p:cNvGraphicFramePr>
          <p:nvPr>
            <p:extLst>
              <p:ext uri="{D42A27DB-BD31-4B8C-83A1-F6EECF244321}">
                <p14:modId xmlns:p14="http://schemas.microsoft.com/office/powerpoint/2010/main" val="2790200797"/>
              </p:ext>
            </p:extLst>
          </p:nvPr>
        </p:nvGraphicFramePr>
        <p:xfrm>
          <a:off x="867971" y="4865137"/>
          <a:ext cx="7614931" cy="580087"/>
        </p:xfrm>
        <a:graphic>
          <a:graphicData uri="http://schemas.openxmlformats.org/presentationml/2006/ole">
            <mc:AlternateContent xmlns:mc="http://schemas.openxmlformats.org/markup-compatibility/2006">
              <mc:Choice xmlns:v="urn:schemas-microsoft-com:vml" Requires="v">
                <p:oleObj name="Equation" r:id="rId16" imgW="4089240" imgH="317160" progId="Equation.DSMT4">
                  <p:embed/>
                </p:oleObj>
              </mc:Choice>
              <mc:Fallback>
                <p:oleObj name="Equation" r:id="rId16" imgW="4089240" imgH="317160" progId="Equation.DSMT4">
                  <p:embed/>
                  <p:pic>
                    <p:nvPicPr>
                      <p:cNvPr id="33" name="对象 32">
                        <a:extLst>
                          <a:ext uri="{FF2B5EF4-FFF2-40B4-BE49-F238E27FC236}">
                            <a16:creationId xmlns:a16="http://schemas.microsoft.com/office/drawing/2014/main" id="{55653077-F7AE-4E8C-B7D1-B51594ABB80D}"/>
                          </a:ext>
                        </a:extLst>
                      </p:cNvPr>
                      <p:cNvPicPr>
                        <a:picLocks noChangeAspect="1" noChangeArrowheads="1"/>
                      </p:cNvPicPr>
                      <p:nvPr/>
                    </p:nvPicPr>
                    <p:blipFill>
                      <a:blip r:embed="rId17"/>
                      <a:srcRect/>
                      <a:stretch>
                        <a:fillRect/>
                      </a:stretch>
                    </p:blipFill>
                    <p:spPr bwMode="auto">
                      <a:xfrm>
                        <a:off x="867971" y="4865137"/>
                        <a:ext cx="7614931" cy="580087"/>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A6ABA043-34E2-4087-9B9C-DF33F4DAC137}"/>
              </a:ext>
            </a:extLst>
          </p:cNvPr>
          <p:cNvGraphicFramePr>
            <a:graphicFrameLocks noChangeAspect="1"/>
          </p:cNvGraphicFramePr>
          <p:nvPr>
            <p:extLst>
              <p:ext uri="{D42A27DB-BD31-4B8C-83A1-F6EECF244321}">
                <p14:modId xmlns:p14="http://schemas.microsoft.com/office/powerpoint/2010/main" val="3139270130"/>
              </p:ext>
            </p:extLst>
          </p:nvPr>
        </p:nvGraphicFramePr>
        <p:xfrm>
          <a:off x="4778747" y="4149080"/>
          <a:ext cx="441325" cy="596315"/>
        </p:xfrm>
        <a:graphic>
          <a:graphicData uri="http://schemas.openxmlformats.org/presentationml/2006/ole">
            <mc:AlternateContent xmlns:mc="http://schemas.openxmlformats.org/markup-compatibility/2006">
              <mc:Choice xmlns:v="urn:schemas-microsoft-com:vml" Requires="v">
                <p:oleObj name="Equation" r:id="rId18" imgW="164880" imgH="228600" progId="Equation.DSMT4">
                  <p:embed/>
                </p:oleObj>
              </mc:Choice>
              <mc:Fallback>
                <p:oleObj name="Equation" r:id="rId18" imgW="164880" imgH="228600" progId="Equation.DSMT4">
                  <p:embed/>
                  <p:pic>
                    <p:nvPicPr>
                      <p:cNvPr id="36" name="对象 35">
                        <a:extLst>
                          <a:ext uri="{FF2B5EF4-FFF2-40B4-BE49-F238E27FC236}">
                            <a16:creationId xmlns:a16="http://schemas.microsoft.com/office/drawing/2014/main" id="{A6ABA043-34E2-4087-9B9C-DF33F4DAC137}"/>
                          </a:ext>
                        </a:extLst>
                      </p:cNvPr>
                      <p:cNvPicPr>
                        <a:picLocks noChangeAspect="1" noChangeArrowheads="1"/>
                      </p:cNvPicPr>
                      <p:nvPr/>
                    </p:nvPicPr>
                    <p:blipFill>
                      <a:blip r:embed="rId19"/>
                      <a:srcRect/>
                      <a:stretch>
                        <a:fillRect/>
                      </a:stretch>
                    </p:blipFill>
                    <p:spPr bwMode="auto">
                      <a:xfrm>
                        <a:off x="4778747" y="4149080"/>
                        <a:ext cx="441325" cy="596315"/>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75E55B0F-C203-4710-8458-E8FF008124A3}"/>
              </a:ext>
            </a:extLst>
          </p:cNvPr>
          <p:cNvSpPr>
            <a:spLocks noGrp="1"/>
          </p:cNvSpPr>
          <p:nvPr>
            <p:ph type="dt" sz="half" idx="2"/>
          </p:nvPr>
        </p:nvSpPr>
        <p:spPr/>
        <p:txBody>
          <a:bodyPr/>
          <a:lstStyle/>
          <a:p>
            <a:pPr>
              <a:defRPr/>
            </a:pPr>
            <a:fld id="{34945733-F612-4F7C-876D-40E6591FBFE0}"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CF5BFF4F-FF6B-4875-8EFB-5D0B91C2F94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6596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一级评价</a:t>
            </a:r>
          </a:p>
        </p:txBody>
      </p:sp>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467544" y="1124744"/>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③ 对于污染程度    ，   隶属于    的模糊评价矩阵</a:t>
            </a:r>
          </a:p>
        </p:txBody>
      </p:sp>
      <p:graphicFrame>
        <p:nvGraphicFramePr>
          <p:cNvPr id="25" name="对象 24">
            <a:extLst>
              <a:ext uri="{FF2B5EF4-FFF2-40B4-BE49-F238E27FC236}">
                <a16:creationId xmlns:a16="http://schemas.microsoft.com/office/drawing/2014/main" id="{103D9EC0-14B3-4B6B-B17D-BF351F9714D1}"/>
              </a:ext>
            </a:extLst>
          </p:cNvPr>
          <p:cNvGraphicFramePr>
            <a:graphicFrameLocks noChangeAspect="1"/>
          </p:cNvGraphicFramePr>
          <p:nvPr>
            <p:extLst>
              <p:ext uri="{D42A27DB-BD31-4B8C-83A1-F6EECF244321}">
                <p14:modId xmlns:p14="http://schemas.microsoft.com/office/powerpoint/2010/main" val="3244218049"/>
              </p:ext>
            </p:extLst>
          </p:nvPr>
        </p:nvGraphicFramePr>
        <p:xfrm>
          <a:off x="2771800" y="1117029"/>
          <a:ext cx="432048" cy="583779"/>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25" name="对象 24">
                        <a:extLst>
                          <a:ext uri="{FF2B5EF4-FFF2-40B4-BE49-F238E27FC236}">
                            <a16:creationId xmlns:a16="http://schemas.microsoft.com/office/drawing/2014/main" id="{103D9EC0-14B3-4B6B-B17D-BF351F9714D1}"/>
                          </a:ext>
                        </a:extLst>
                      </p:cNvPr>
                      <p:cNvPicPr>
                        <a:picLocks noChangeAspect="1" noChangeArrowheads="1"/>
                      </p:cNvPicPr>
                      <p:nvPr/>
                    </p:nvPicPr>
                    <p:blipFill>
                      <a:blip r:embed="rId3"/>
                      <a:srcRect/>
                      <a:stretch>
                        <a:fillRect/>
                      </a:stretch>
                    </p:blipFill>
                    <p:spPr bwMode="auto">
                      <a:xfrm>
                        <a:off x="2771800" y="1117029"/>
                        <a:ext cx="432048" cy="583779"/>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1330732722"/>
              </p:ext>
            </p:extLst>
          </p:nvPr>
        </p:nvGraphicFramePr>
        <p:xfrm>
          <a:off x="2568575" y="1844824"/>
          <a:ext cx="3214688" cy="1327150"/>
        </p:xfrm>
        <a:graphic>
          <a:graphicData uri="http://schemas.openxmlformats.org/presentationml/2006/ole">
            <mc:AlternateContent xmlns:mc="http://schemas.openxmlformats.org/markup-compatibility/2006">
              <mc:Choice xmlns:v="urn:schemas-microsoft-com:vml" Requires="v">
                <p:oleObj name="Equation" r:id="rId4" imgW="1688760" imgH="711000" progId="Equation.DSMT4">
                  <p:embed/>
                </p:oleObj>
              </mc:Choice>
              <mc:Fallback>
                <p:oleObj name="Equation" r:id="rId4" imgW="1688760" imgH="71100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5"/>
                      <a:srcRect/>
                      <a:stretch>
                        <a:fillRect/>
                      </a:stretch>
                    </p:blipFill>
                    <p:spPr bwMode="auto">
                      <a:xfrm>
                        <a:off x="2568575" y="1844824"/>
                        <a:ext cx="3214688" cy="1327150"/>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EACEC6E9-F377-42BC-A878-33FFA9DA805D}"/>
              </a:ext>
            </a:extLst>
          </p:cNvPr>
          <p:cNvGrpSpPr/>
          <p:nvPr/>
        </p:nvGrpSpPr>
        <p:grpSpPr>
          <a:xfrm>
            <a:off x="755576" y="3483192"/>
            <a:ext cx="6912768" cy="553821"/>
            <a:chOff x="467544" y="2571750"/>
            <a:chExt cx="6912768" cy="553821"/>
          </a:xfrm>
        </p:grpSpPr>
        <p:grpSp>
          <p:nvGrpSpPr>
            <p:cNvPr id="28" name="组合 27">
              <a:extLst>
                <a:ext uri="{FF2B5EF4-FFF2-40B4-BE49-F238E27FC236}">
                  <a16:creationId xmlns:a16="http://schemas.microsoft.com/office/drawing/2014/main" id="{E15467B5-BBBF-47D1-8201-EE9756EE817D}"/>
                </a:ext>
              </a:extLst>
            </p:cNvPr>
            <p:cNvGrpSpPr/>
            <p:nvPr/>
          </p:nvGrpSpPr>
          <p:grpSpPr>
            <a:xfrm>
              <a:off x="467544" y="2571750"/>
              <a:ext cx="6912768" cy="553357"/>
              <a:chOff x="827584" y="654431"/>
              <a:chExt cx="6912768" cy="553357"/>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54431"/>
                <a:ext cx="691276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设    中各因素对应的权重向量为</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2860561553"/>
                  </p:ext>
                </p:extLst>
              </p:nvPr>
            </p:nvGraphicFramePr>
            <p:xfrm>
              <a:off x="1250504" y="698751"/>
              <a:ext cx="369168" cy="498816"/>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7"/>
                          <a:srcRect/>
                          <a:stretch>
                            <a:fillRect/>
                          </a:stretch>
                        </p:blipFill>
                        <p:spPr bwMode="auto">
                          <a:xfrm>
                            <a:off x="1250504" y="698751"/>
                            <a:ext cx="369168" cy="498816"/>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1851B1CD-0009-4A4A-8827-EBB058FC98E3}"/>
                </a:ext>
              </a:extLst>
            </p:cNvPr>
            <p:cNvGraphicFramePr>
              <a:graphicFrameLocks noChangeAspect="1"/>
            </p:cNvGraphicFramePr>
            <p:nvPr>
              <p:extLst>
                <p:ext uri="{D42A27DB-BD31-4B8C-83A1-F6EECF244321}">
                  <p14:modId xmlns:p14="http://schemas.microsoft.com/office/powerpoint/2010/main" val="189888686"/>
                </p:ext>
              </p:extLst>
            </p:nvPr>
          </p:nvGraphicFramePr>
          <p:xfrm>
            <a:off x="5004048" y="2684246"/>
            <a:ext cx="2327275" cy="441325"/>
          </p:xfrm>
          <a:graphic>
            <a:graphicData uri="http://schemas.openxmlformats.org/presentationml/2006/ole">
              <mc:AlternateContent xmlns:mc="http://schemas.openxmlformats.org/markup-compatibility/2006">
                <mc:Choice xmlns:v="urn:schemas-microsoft-com:vml" Requires="v">
                  <p:oleObj name="Equation" r:id="rId8" imgW="1307880" imgH="253800" progId="Equation.DSMT4">
                    <p:embed/>
                  </p:oleObj>
                </mc:Choice>
                <mc:Fallback>
                  <p:oleObj name="Equation" r:id="rId8" imgW="1307880" imgH="253800" progId="Equation.DSMT4">
                    <p:embed/>
                    <p:pic>
                      <p:nvPicPr>
                        <p:cNvPr id="31" name="对象 30">
                          <a:extLst>
                            <a:ext uri="{FF2B5EF4-FFF2-40B4-BE49-F238E27FC236}">
                              <a16:creationId xmlns:a16="http://schemas.microsoft.com/office/drawing/2014/main" id="{1851B1CD-0009-4A4A-8827-EBB058FC98E3}"/>
                            </a:ext>
                          </a:extLst>
                        </p:cNvPr>
                        <p:cNvPicPr>
                          <a:picLocks noChangeAspect="1" noChangeArrowheads="1"/>
                        </p:cNvPicPr>
                        <p:nvPr/>
                      </p:nvPicPr>
                      <p:blipFill>
                        <a:blip r:embed="rId9"/>
                        <a:srcRect/>
                        <a:stretch>
                          <a:fillRect/>
                        </a:stretch>
                      </p:blipFill>
                      <p:spPr bwMode="auto">
                        <a:xfrm>
                          <a:off x="5004048" y="2684246"/>
                          <a:ext cx="2327275" cy="441325"/>
                        </a:xfrm>
                        <a:prstGeom prst="rect">
                          <a:avLst/>
                        </a:prstGeom>
                        <a:noFill/>
                      </p:spPr>
                    </p:pic>
                  </p:oleObj>
                </mc:Fallback>
              </mc:AlternateContent>
            </a:graphicData>
          </a:graphic>
        </p:graphicFrame>
      </p:grpSp>
      <p:graphicFrame>
        <p:nvGraphicFramePr>
          <p:cNvPr id="20" name="对象 19">
            <a:extLst>
              <a:ext uri="{FF2B5EF4-FFF2-40B4-BE49-F238E27FC236}">
                <a16:creationId xmlns:a16="http://schemas.microsoft.com/office/drawing/2014/main" id="{0C9E8830-0978-4CE4-9E7E-59773DB47F66}"/>
              </a:ext>
            </a:extLst>
          </p:cNvPr>
          <p:cNvGraphicFramePr>
            <a:graphicFrameLocks noChangeAspect="1"/>
          </p:cNvGraphicFramePr>
          <p:nvPr>
            <p:extLst>
              <p:ext uri="{D42A27DB-BD31-4B8C-83A1-F6EECF244321}">
                <p14:modId xmlns:p14="http://schemas.microsoft.com/office/powerpoint/2010/main" val="3847232704"/>
              </p:ext>
            </p:extLst>
          </p:nvPr>
        </p:nvGraphicFramePr>
        <p:xfrm>
          <a:off x="3316288" y="1227138"/>
          <a:ext cx="404812" cy="473075"/>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20" name="对象 19">
                        <a:extLst>
                          <a:ext uri="{FF2B5EF4-FFF2-40B4-BE49-F238E27FC236}">
                            <a16:creationId xmlns:a16="http://schemas.microsoft.com/office/drawing/2014/main" id="{0C9E8830-0978-4CE4-9E7E-59773DB47F66}"/>
                          </a:ext>
                        </a:extLst>
                      </p:cNvPr>
                      <p:cNvPicPr>
                        <a:picLocks noChangeAspect="1" noChangeArrowheads="1"/>
                      </p:cNvPicPr>
                      <p:nvPr/>
                    </p:nvPicPr>
                    <p:blipFill>
                      <a:blip r:embed="rId11"/>
                      <a:srcRect/>
                      <a:stretch>
                        <a:fillRect/>
                      </a:stretch>
                    </p:blipFill>
                    <p:spPr bwMode="auto">
                      <a:xfrm>
                        <a:off x="3316288" y="1227138"/>
                        <a:ext cx="404812" cy="47307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828A615-5204-4F8C-9994-542FAFE60A73}"/>
              </a:ext>
            </a:extLst>
          </p:cNvPr>
          <p:cNvGraphicFramePr>
            <a:graphicFrameLocks noChangeAspect="1"/>
          </p:cNvGraphicFramePr>
          <p:nvPr>
            <p:extLst>
              <p:ext uri="{D42A27DB-BD31-4B8C-83A1-F6EECF244321}">
                <p14:modId xmlns:p14="http://schemas.microsoft.com/office/powerpoint/2010/main" val="1797845908"/>
              </p:ext>
            </p:extLst>
          </p:nvPr>
        </p:nvGraphicFramePr>
        <p:xfrm>
          <a:off x="4644008" y="1240560"/>
          <a:ext cx="313308" cy="420492"/>
        </p:xfrm>
        <a:graphic>
          <a:graphicData uri="http://schemas.openxmlformats.org/presentationml/2006/ole">
            <mc:AlternateContent xmlns:mc="http://schemas.openxmlformats.org/markup-compatibility/2006">
              <mc:Choice xmlns:v="urn:schemas-microsoft-com:vml" Requires="v">
                <p:oleObj name="Equation" r:id="rId12" imgW="164880" imgH="228600" progId="Equation.DSMT4">
                  <p:embed/>
                </p:oleObj>
              </mc:Choice>
              <mc:Fallback>
                <p:oleObj name="Equation" r:id="rId12" imgW="164880" imgH="228600" progId="Equation.DSMT4">
                  <p:embed/>
                  <p:pic>
                    <p:nvPicPr>
                      <p:cNvPr id="21" name="对象 20">
                        <a:extLst>
                          <a:ext uri="{FF2B5EF4-FFF2-40B4-BE49-F238E27FC236}">
                            <a16:creationId xmlns:a16="http://schemas.microsoft.com/office/drawing/2014/main" id="{F828A615-5204-4F8C-9994-542FAFE60A73}"/>
                          </a:ext>
                        </a:extLst>
                      </p:cNvPr>
                      <p:cNvPicPr>
                        <a:picLocks noChangeAspect="1" noChangeArrowheads="1"/>
                      </p:cNvPicPr>
                      <p:nvPr/>
                    </p:nvPicPr>
                    <p:blipFill>
                      <a:blip r:embed="rId13"/>
                      <a:srcRect/>
                      <a:stretch>
                        <a:fillRect/>
                      </a:stretch>
                    </p:blipFill>
                    <p:spPr bwMode="auto">
                      <a:xfrm>
                        <a:off x="4644008" y="1240560"/>
                        <a:ext cx="313308" cy="420492"/>
                      </a:xfrm>
                      <a:prstGeom prst="rect">
                        <a:avLst/>
                      </a:prstGeom>
                      <a:noFill/>
                    </p:spPr>
                  </p:pic>
                </p:oleObj>
              </mc:Fallback>
            </mc:AlternateContent>
          </a:graphicData>
        </a:graphic>
      </p:graphicFrame>
      <p:grpSp>
        <p:nvGrpSpPr>
          <p:cNvPr id="32" name="组合 31">
            <a:extLst>
              <a:ext uri="{FF2B5EF4-FFF2-40B4-BE49-F238E27FC236}">
                <a16:creationId xmlns:a16="http://schemas.microsoft.com/office/drawing/2014/main" id="{95816566-01CE-402C-9A5F-F58B00A8ECBA}"/>
              </a:ext>
            </a:extLst>
          </p:cNvPr>
          <p:cNvGrpSpPr/>
          <p:nvPr/>
        </p:nvGrpSpPr>
        <p:grpSpPr>
          <a:xfrm>
            <a:off x="755576" y="4158779"/>
            <a:ext cx="7488832" cy="553357"/>
            <a:chOff x="827584" y="654431"/>
            <a:chExt cx="7488832" cy="553357"/>
          </a:xfrm>
        </p:grpSpPr>
        <p:sp>
          <p:nvSpPr>
            <p:cNvPr id="34" name="Rectangle 3">
              <a:extLst>
                <a:ext uri="{FF2B5EF4-FFF2-40B4-BE49-F238E27FC236}">
                  <a16:creationId xmlns:a16="http://schemas.microsoft.com/office/drawing/2014/main" id="{FDA13774-5B24-45D3-A277-6A210C950B2B}"/>
                </a:ext>
              </a:extLst>
            </p:cNvPr>
            <p:cNvSpPr>
              <a:spLocks noChangeArrowheads="1"/>
            </p:cNvSpPr>
            <p:nvPr/>
          </p:nvSpPr>
          <p:spPr bwMode="auto">
            <a:xfrm>
              <a:off x="827584" y="654431"/>
              <a:ext cx="748883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选择             算子，可得因素     的第一级评价结果为</a:t>
              </a:r>
            </a:p>
          </p:txBody>
        </p:sp>
        <p:graphicFrame>
          <p:nvGraphicFramePr>
            <p:cNvPr id="35" name="对象 34">
              <a:extLst>
                <a:ext uri="{FF2B5EF4-FFF2-40B4-BE49-F238E27FC236}">
                  <a16:creationId xmlns:a16="http://schemas.microsoft.com/office/drawing/2014/main" id="{49C60336-C7B7-4B21-B2A9-9B9F309FB211}"/>
                </a:ext>
              </a:extLst>
            </p:cNvPr>
            <p:cNvGraphicFramePr>
              <a:graphicFrameLocks noChangeAspect="1"/>
            </p:cNvGraphicFramePr>
            <p:nvPr/>
          </p:nvGraphicFramePr>
          <p:xfrm>
            <a:off x="1516870" y="782243"/>
            <a:ext cx="1182922" cy="420687"/>
          </p:xfrm>
          <a:graphic>
            <a:graphicData uri="http://schemas.openxmlformats.org/presentationml/2006/ole">
              <mc:AlternateContent xmlns:mc="http://schemas.openxmlformats.org/markup-compatibility/2006">
                <mc:Choice xmlns:v="urn:schemas-microsoft-com:vml" Requires="v">
                  <p:oleObj name="Equation" r:id="rId14" imgW="558720" imgH="203040" progId="Equation.DSMT4">
                    <p:embed/>
                  </p:oleObj>
                </mc:Choice>
                <mc:Fallback>
                  <p:oleObj name="Equation" r:id="rId14" imgW="558720" imgH="203040" progId="Equation.DSMT4">
                    <p:embed/>
                    <p:pic>
                      <p:nvPicPr>
                        <p:cNvPr id="35" name="对象 34">
                          <a:extLst>
                            <a:ext uri="{FF2B5EF4-FFF2-40B4-BE49-F238E27FC236}">
                              <a16:creationId xmlns:a16="http://schemas.microsoft.com/office/drawing/2014/main" id="{49C60336-C7B7-4B21-B2A9-9B9F309FB211}"/>
                            </a:ext>
                          </a:extLst>
                        </p:cNvPr>
                        <p:cNvPicPr>
                          <a:picLocks noChangeAspect="1" noChangeArrowheads="1"/>
                        </p:cNvPicPr>
                        <p:nvPr/>
                      </p:nvPicPr>
                      <p:blipFill>
                        <a:blip r:embed="rId15"/>
                        <a:srcRect/>
                        <a:stretch>
                          <a:fillRect/>
                        </a:stretch>
                      </p:blipFill>
                      <p:spPr bwMode="auto">
                        <a:xfrm>
                          <a:off x="1516870" y="782243"/>
                          <a:ext cx="1182922" cy="420687"/>
                        </a:xfrm>
                        <a:prstGeom prst="rect">
                          <a:avLst/>
                        </a:prstGeom>
                        <a:noFill/>
                      </p:spPr>
                    </p:pic>
                  </p:oleObj>
                </mc:Fallback>
              </mc:AlternateContent>
            </a:graphicData>
          </a:graphic>
        </p:graphicFrame>
      </p:grpSp>
      <p:graphicFrame>
        <p:nvGraphicFramePr>
          <p:cNvPr id="33" name="对象 32">
            <a:extLst>
              <a:ext uri="{FF2B5EF4-FFF2-40B4-BE49-F238E27FC236}">
                <a16:creationId xmlns:a16="http://schemas.microsoft.com/office/drawing/2014/main" id="{55653077-F7AE-4E8C-B7D1-B51594ABB80D}"/>
              </a:ext>
            </a:extLst>
          </p:cNvPr>
          <p:cNvGraphicFramePr>
            <a:graphicFrameLocks noChangeAspect="1"/>
          </p:cNvGraphicFramePr>
          <p:nvPr>
            <p:extLst>
              <p:ext uri="{D42A27DB-BD31-4B8C-83A1-F6EECF244321}">
                <p14:modId xmlns:p14="http://schemas.microsoft.com/office/powerpoint/2010/main" val="2328274786"/>
              </p:ext>
            </p:extLst>
          </p:nvPr>
        </p:nvGraphicFramePr>
        <p:xfrm>
          <a:off x="585788" y="4865688"/>
          <a:ext cx="8181975" cy="579437"/>
        </p:xfrm>
        <a:graphic>
          <a:graphicData uri="http://schemas.openxmlformats.org/presentationml/2006/ole">
            <mc:AlternateContent xmlns:mc="http://schemas.openxmlformats.org/markup-compatibility/2006">
              <mc:Choice xmlns:v="urn:schemas-microsoft-com:vml" Requires="v">
                <p:oleObj name="Equation" r:id="rId16" imgW="4394160" imgH="317160" progId="Equation.DSMT4">
                  <p:embed/>
                </p:oleObj>
              </mc:Choice>
              <mc:Fallback>
                <p:oleObj name="Equation" r:id="rId16" imgW="4394160" imgH="317160" progId="Equation.DSMT4">
                  <p:embed/>
                  <p:pic>
                    <p:nvPicPr>
                      <p:cNvPr id="33" name="对象 32">
                        <a:extLst>
                          <a:ext uri="{FF2B5EF4-FFF2-40B4-BE49-F238E27FC236}">
                            <a16:creationId xmlns:a16="http://schemas.microsoft.com/office/drawing/2014/main" id="{55653077-F7AE-4E8C-B7D1-B51594ABB80D}"/>
                          </a:ext>
                        </a:extLst>
                      </p:cNvPr>
                      <p:cNvPicPr>
                        <a:picLocks noChangeAspect="1" noChangeArrowheads="1"/>
                      </p:cNvPicPr>
                      <p:nvPr/>
                    </p:nvPicPr>
                    <p:blipFill>
                      <a:blip r:embed="rId17"/>
                      <a:srcRect/>
                      <a:stretch>
                        <a:fillRect/>
                      </a:stretch>
                    </p:blipFill>
                    <p:spPr bwMode="auto">
                      <a:xfrm>
                        <a:off x="585788" y="4865688"/>
                        <a:ext cx="8181975" cy="579437"/>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A6ABA043-34E2-4087-9B9C-DF33F4DAC137}"/>
              </a:ext>
            </a:extLst>
          </p:cNvPr>
          <p:cNvGraphicFramePr>
            <a:graphicFrameLocks noChangeAspect="1"/>
          </p:cNvGraphicFramePr>
          <p:nvPr>
            <p:extLst>
              <p:ext uri="{D42A27DB-BD31-4B8C-83A1-F6EECF244321}">
                <p14:modId xmlns:p14="http://schemas.microsoft.com/office/powerpoint/2010/main" val="2674675581"/>
              </p:ext>
            </p:extLst>
          </p:nvPr>
        </p:nvGraphicFramePr>
        <p:xfrm>
          <a:off x="4778747" y="4149080"/>
          <a:ext cx="441325" cy="596315"/>
        </p:xfrm>
        <a:graphic>
          <a:graphicData uri="http://schemas.openxmlformats.org/presentationml/2006/ole">
            <mc:AlternateContent xmlns:mc="http://schemas.openxmlformats.org/markup-compatibility/2006">
              <mc:Choice xmlns:v="urn:schemas-microsoft-com:vml" Requires="v">
                <p:oleObj name="Equation" r:id="rId18" imgW="164880" imgH="228600" progId="Equation.DSMT4">
                  <p:embed/>
                </p:oleObj>
              </mc:Choice>
              <mc:Fallback>
                <p:oleObj name="Equation" r:id="rId18" imgW="164880" imgH="228600" progId="Equation.DSMT4">
                  <p:embed/>
                  <p:pic>
                    <p:nvPicPr>
                      <p:cNvPr id="36" name="对象 35">
                        <a:extLst>
                          <a:ext uri="{FF2B5EF4-FFF2-40B4-BE49-F238E27FC236}">
                            <a16:creationId xmlns:a16="http://schemas.microsoft.com/office/drawing/2014/main" id="{A6ABA043-34E2-4087-9B9C-DF33F4DAC137}"/>
                          </a:ext>
                        </a:extLst>
                      </p:cNvPr>
                      <p:cNvPicPr>
                        <a:picLocks noChangeAspect="1" noChangeArrowheads="1"/>
                      </p:cNvPicPr>
                      <p:nvPr/>
                    </p:nvPicPr>
                    <p:blipFill>
                      <a:blip r:embed="rId19"/>
                      <a:srcRect/>
                      <a:stretch>
                        <a:fillRect/>
                      </a:stretch>
                    </p:blipFill>
                    <p:spPr bwMode="auto">
                      <a:xfrm>
                        <a:off x="4778747" y="4149080"/>
                        <a:ext cx="441325" cy="596315"/>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75E55B0F-C203-4710-8458-E8FF008124A3}"/>
              </a:ext>
            </a:extLst>
          </p:cNvPr>
          <p:cNvSpPr>
            <a:spLocks noGrp="1"/>
          </p:cNvSpPr>
          <p:nvPr>
            <p:ph type="dt" sz="half" idx="2"/>
          </p:nvPr>
        </p:nvSpPr>
        <p:spPr/>
        <p:txBody>
          <a:bodyPr/>
          <a:lstStyle/>
          <a:p>
            <a:pPr>
              <a:defRPr/>
            </a:pPr>
            <a:fld id="{0F3D7602-E29A-4BB9-A924-84A4151AF9F6}"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2A7D9D22-5BB2-4343-80CE-E44F8A95EA5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44810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二级评价</a:t>
            </a:r>
          </a:p>
        </p:txBody>
      </p:sp>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755576" y="1124744"/>
            <a:ext cx="756084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根据上述第一级评价结果得到第二级模糊评价矩阵为</a:t>
            </a:r>
          </a:p>
        </p:txBody>
      </p:sp>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3116323559"/>
              </p:ext>
            </p:extLst>
          </p:nvPr>
        </p:nvGraphicFramePr>
        <p:xfrm>
          <a:off x="2046288" y="1844998"/>
          <a:ext cx="4236496" cy="1223962"/>
        </p:xfrm>
        <a:graphic>
          <a:graphicData uri="http://schemas.openxmlformats.org/presentationml/2006/ole">
            <mc:AlternateContent xmlns:mc="http://schemas.openxmlformats.org/markup-compatibility/2006">
              <mc:Choice xmlns:v="urn:schemas-microsoft-com:vml" Requires="v">
                <p:oleObj name="Equation" r:id="rId2" imgW="2412720" imgH="711000" progId="Equation.DSMT4">
                  <p:embed/>
                </p:oleObj>
              </mc:Choice>
              <mc:Fallback>
                <p:oleObj name="Equation" r:id="rId2" imgW="2412720" imgH="71100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3"/>
                      <a:srcRect/>
                      <a:stretch>
                        <a:fillRect/>
                      </a:stretch>
                    </p:blipFill>
                    <p:spPr bwMode="auto">
                      <a:xfrm>
                        <a:off x="2046288" y="1844998"/>
                        <a:ext cx="4236496" cy="1223962"/>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EACEC6E9-F377-42BC-A878-33FFA9DA805D}"/>
              </a:ext>
            </a:extLst>
          </p:cNvPr>
          <p:cNvGrpSpPr/>
          <p:nvPr/>
        </p:nvGrpSpPr>
        <p:grpSpPr>
          <a:xfrm>
            <a:off x="755576" y="3212976"/>
            <a:ext cx="6912768" cy="586684"/>
            <a:chOff x="467544" y="2571750"/>
            <a:chExt cx="6912768" cy="586684"/>
          </a:xfrm>
        </p:grpSpPr>
        <p:grpSp>
          <p:nvGrpSpPr>
            <p:cNvPr id="28" name="组合 27">
              <a:extLst>
                <a:ext uri="{FF2B5EF4-FFF2-40B4-BE49-F238E27FC236}">
                  <a16:creationId xmlns:a16="http://schemas.microsoft.com/office/drawing/2014/main" id="{E15467B5-BBBF-47D1-8201-EE9756EE817D}"/>
                </a:ext>
              </a:extLst>
            </p:cNvPr>
            <p:cNvGrpSpPr/>
            <p:nvPr/>
          </p:nvGrpSpPr>
          <p:grpSpPr>
            <a:xfrm>
              <a:off x="467544" y="2571750"/>
              <a:ext cx="6912768" cy="553357"/>
              <a:chOff x="827584" y="654431"/>
              <a:chExt cx="6912768" cy="553357"/>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54431"/>
                <a:ext cx="691276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设    中各因素对应的权重向量为</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2244810641"/>
                  </p:ext>
                </p:extLst>
              </p:nvPr>
            </p:nvGraphicFramePr>
            <p:xfrm>
              <a:off x="1250504" y="771740"/>
              <a:ext cx="369168" cy="386747"/>
            </p:xfrm>
            <a:graphic>
              <a:graphicData uri="http://schemas.openxmlformats.org/presentationml/2006/ole">
                <mc:AlternateContent xmlns:mc="http://schemas.openxmlformats.org/markup-compatibility/2006">
                  <mc:Choice xmlns:v="urn:schemas-microsoft-com:vml" Requires="v">
                    <p:oleObj name="Equation" r:id="rId4" imgW="164880" imgH="177480" progId="Equation.DSMT4">
                      <p:embed/>
                    </p:oleObj>
                  </mc:Choice>
                  <mc:Fallback>
                    <p:oleObj name="Equation" r:id="rId4" imgW="164880" imgH="17748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5"/>
                          <a:srcRect/>
                          <a:stretch>
                            <a:fillRect/>
                          </a:stretch>
                        </p:blipFill>
                        <p:spPr bwMode="auto">
                          <a:xfrm>
                            <a:off x="1250504" y="771740"/>
                            <a:ext cx="369168" cy="386747"/>
                          </a:xfrm>
                          <a:prstGeom prst="rect">
                            <a:avLst/>
                          </a:prstGeom>
                          <a:noFill/>
                        </p:spPr>
                      </p:pic>
                    </p:oleObj>
                  </mc:Fallback>
                </mc:AlternateContent>
              </a:graphicData>
            </a:graphic>
          </p:graphicFrame>
        </p:grpSp>
        <p:graphicFrame>
          <p:nvGraphicFramePr>
            <p:cNvPr id="31" name="对象 30">
              <a:extLst>
                <a:ext uri="{FF2B5EF4-FFF2-40B4-BE49-F238E27FC236}">
                  <a16:creationId xmlns:a16="http://schemas.microsoft.com/office/drawing/2014/main" id="{1851B1CD-0009-4A4A-8827-EBB058FC98E3}"/>
                </a:ext>
              </a:extLst>
            </p:cNvPr>
            <p:cNvGraphicFramePr>
              <a:graphicFrameLocks noChangeAspect="1"/>
            </p:cNvGraphicFramePr>
            <p:nvPr>
              <p:extLst>
                <p:ext uri="{D42A27DB-BD31-4B8C-83A1-F6EECF244321}">
                  <p14:modId xmlns:p14="http://schemas.microsoft.com/office/powerpoint/2010/main" val="1264964559"/>
                </p:ext>
              </p:extLst>
            </p:nvPr>
          </p:nvGraphicFramePr>
          <p:xfrm>
            <a:off x="4932040" y="2684463"/>
            <a:ext cx="2430948" cy="473971"/>
          </p:xfrm>
          <a:graphic>
            <a:graphicData uri="http://schemas.openxmlformats.org/presentationml/2006/ole">
              <mc:AlternateContent xmlns:mc="http://schemas.openxmlformats.org/markup-compatibility/2006">
                <mc:Choice xmlns:v="urn:schemas-microsoft-com:vml" Requires="v">
                  <p:oleObj name="Equation" r:id="rId6" imgW="1269720" imgH="253800" progId="Equation.DSMT4">
                    <p:embed/>
                  </p:oleObj>
                </mc:Choice>
                <mc:Fallback>
                  <p:oleObj name="Equation" r:id="rId6" imgW="1269720" imgH="253800" progId="Equation.DSMT4">
                    <p:embed/>
                    <p:pic>
                      <p:nvPicPr>
                        <p:cNvPr id="31" name="对象 30">
                          <a:extLst>
                            <a:ext uri="{FF2B5EF4-FFF2-40B4-BE49-F238E27FC236}">
                              <a16:creationId xmlns:a16="http://schemas.microsoft.com/office/drawing/2014/main" id="{1851B1CD-0009-4A4A-8827-EBB058FC98E3}"/>
                            </a:ext>
                          </a:extLst>
                        </p:cNvPr>
                        <p:cNvPicPr>
                          <a:picLocks noChangeAspect="1" noChangeArrowheads="1"/>
                        </p:cNvPicPr>
                        <p:nvPr/>
                      </p:nvPicPr>
                      <p:blipFill>
                        <a:blip r:embed="rId7"/>
                        <a:srcRect/>
                        <a:stretch>
                          <a:fillRect/>
                        </a:stretch>
                      </p:blipFill>
                      <p:spPr bwMode="auto">
                        <a:xfrm>
                          <a:off x="4932040" y="2684463"/>
                          <a:ext cx="2430948" cy="473971"/>
                        </a:xfrm>
                        <a:prstGeom prst="rect">
                          <a:avLst/>
                        </a:prstGeom>
                        <a:noFill/>
                      </p:spPr>
                    </p:pic>
                  </p:oleObj>
                </mc:Fallback>
              </mc:AlternateContent>
            </a:graphicData>
          </a:graphic>
        </p:graphicFrame>
      </p:grpSp>
      <p:graphicFrame>
        <p:nvGraphicFramePr>
          <p:cNvPr id="33" name="对象 32">
            <a:extLst>
              <a:ext uri="{FF2B5EF4-FFF2-40B4-BE49-F238E27FC236}">
                <a16:creationId xmlns:a16="http://schemas.microsoft.com/office/drawing/2014/main" id="{55653077-F7AE-4E8C-B7D1-B51594ABB80D}"/>
              </a:ext>
            </a:extLst>
          </p:cNvPr>
          <p:cNvGraphicFramePr>
            <a:graphicFrameLocks noChangeAspect="1"/>
          </p:cNvGraphicFramePr>
          <p:nvPr>
            <p:extLst>
              <p:ext uri="{D42A27DB-BD31-4B8C-83A1-F6EECF244321}">
                <p14:modId xmlns:p14="http://schemas.microsoft.com/office/powerpoint/2010/main" val="3022383361"/>
              </p:ext>
            </p:extLst>
          </p:nvPr>
        </p:nvGraphicFramePr>
        <p:xfrm>
          <a:off x="827584" y="4672534"/>
          <a:ext cx="7840381" cy="484658"/>
        </p:xfrm>
        <a:graphic>
          <a:graphicData uri="http://schemas.openxmlformats.org/presentationml/2006/ole">
            <mc:AlternateContent xmlns:mc="http://schemas.openxmlformats.org/markup-compatibility/2006">
              <mc:Choice xmlns:v="urn:schemas-microsoft-com:vml" Requires="v">
                <p:oleObj name="Equation" r:id="rId8" imgW="4825800" imgH="304560" progId="Equation.DSMT4">
                  <p:embed/>
                </p:oleObj>
              </mc:Choice>
              <mc:Fallback>
                <p:oleObj name="Equation" r:id="rId8" imgW="4825800" imgH="304560" progId="Equation.DSMT4">
                  <p:embed/>
                  <p:pic>
                    <p:nvPicPr>
                      <p:cNvPr id="33" name="对象 32">
                        <a:extLst>
                          <a:ext uri="{FF2B5EF4-FFF2-40B4-BE49-F238E27FC236}">
                            <a16:creationId xmlns:a16="http://schemas.microsoft.com/office/drawing/2014/main" id="{55653077-F7AE-4E8C-B7D1-B51594ABB80D}"/>
                          </a:ext>
                        </a:extLst>
                      </p:cNvPr>
                      <p:cNvPicPr>
                        <a:picLocks noChangeAspect="1" noChangeArrowheads="1"/>
                      </p:cNvPicPr>
                      <p:nvPr/>
                    </p:nvPicPr>
                    <p:blipFill>
                      <a:blip r:embed="rId9"/>
                      <a:srcRect/>
                      <a:stretch>
                        <a:fillRect/>
                      </a:stretch>
                    </p:blipFill>
                    <p:spPr bwMode="auto">
                      <a:xfrm>
                        <a:off x="827584" y="4672534"/>
                        <a:ext cx="7840381" cy="484658"/>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A056A2BA-4BA8-44DF-A585-975EF3C0B56E}"/>
              </a:ext>
            </a:extLst>
          </p:cNvPr>
          <p:cNvGrpSpPr/>
          <p:nvPr/>
        </p:nvGrpSpPr>
        <p:grpSpPr>
          <a:xfrm>
            <a:off x="755575" y="3942755"/>
            <a:ext cx="7560839" cy="553357"/>
            <a:chOff x="755575" y="3726731"/>
            <a:chExt cx="7560839" cy="553357"/>
          </a:xfrm>
        </p:grpSpPr>
        <p:grpSp>
          <p:nvGrpSpPr>
            <p:cNvPr id="32" name="组合 31">
              <a:extLst>
                <a:ext uri="{FF2B5EF4-FFF2-40B4-BE49-F238E27FC236}">
                  <a16:creationId xmlns:a16="http://schemas.microsoft.com/office/drawing/2014/main" id="{95816566-01CE-402C-9A5F-F58B00A8ECBA}"/>
                </a:ext>
              </a:extLst>
            </p:cNvPr>
            <p:cNvGrpSpPr/>
            <p:nvPr/>
          </p:nvGrpSpPr>
          <p:grpSpPr>
            <a:xfrm>
              <a:off x="755575" y="3726731"/>
              <a:ext cx="7560839" cy="553357"/>
              <a:chOff x="827583" y="654431"/>
              <a:chExt cx="7560839" cy="553357"/>
            </a:xfrm>
          </p:grpSpPr>
          <p:sp>
            <p:nvSpPr>
              <p:cNvPr id="34" name="Rectangle 3">
                <a:extLst>
                  <a:ext uri="{FF2B5EF4-FFF2-40B4-BE49-F238E27FC236}">
                    <a16:creationId xmlns:a16="http://schemas.microsoft.com/office/drawing/2014/main" id="{FDA13774-5B24-45D3-A277-6A210C950B2B}"/>
                  </a:ext>
                </a:extLst>
              </p:cNvPr>
              <p:cNvSpPr>
                <a:spLocks noChangeArrowheads="1"/>
              </p:cNvSpPr>
              <p:nvPr/>
            </p:nvSpPr>
            <p:spPr bwMode="auto">
              <a:xfrm>
                <a:off x="827583" y="654431"/>
                <a:ext cx="7560839"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选择             算子，可得因素     的第二级评价结果为</a:t>
                </a:r>
              </a:p>
            </p:txBody>
          </p:sp>
          <p:graphicFrame>
            <p:nvGraphicFramePr>
              <p:cNvPr id="35" name="对象 34">
                <a:extLst>
                  <a:ext uri="{FF2B5EF4-FFF2-40B4-BE49-F238E27FC236}">
                    <a16:creationId xmlns:a16="http://schemas.microsoft.com/office/drawing/2014/main" id="{49C60336-C7B7-4B21-B2A9-9B9F309FB211}"/>
                  </a:ext>
                </a:extLst>
              </p:cNvPr>
              <p:cNvGraphicFramePr>
                <a:graphicFrameLocks noChangeAspect="1"/>
              </p:cNvGraphicFramePr>
              <p:nvPr>
                <p:extLst>
                  <p:ext uri="{D42A27DB-BD31-4B8C-83A1-F6EECF244321}">
                    <p14:modId xmlns:p14="http://schemas.microsoft.com/office/powerpoint/2010/main" val="576410436"/>
                  </p:ext>
                </p:extLst>
              </p:nvPr>
            </p:nvGraphicFramePr>
            <p:xfrm>
              <a:off x="1503210" y="782243"/>
              <a:ext cx="1196582" cy="425545"/>
            </p:xfrm>
            <a:graphic>
              <a:graphicData uri="http://schemas.openxmlformats.org/presentationml/2006/ole">
                <mc:AlternateContent xmlns:mc="http://schemas.openxmlformats.org/markup-compatibility/2006">
                  <mc:Choice xmlns:v="urn:schemas-microsoft-com:vml" Requires="v">
                    <p:oleObj name="Equation" r:id="rId10" imgW="558720" imgH="203040" progId="Equation.DSMT4">
                      <p:embed/>
                    </p:oleObj>
                  </mc:Choice>
                  <mc:Fallback>
                    <p:oleObj name="Equation" r:id="rId10" imgW="558720" imgH="203040" progId="Equation.DSMT4">
                      <p:embed/>
                      <p:pic>
                        <p:nvPicPr>
                          <p:cNvPr id="35" name="对象 34">
                            <a:extLst>
                              <a:ext uri="{FF2B5EF4-FFF2-40B4-BE49-F238E27FC236}">
                                <a16:creationId xmlns:a16="http://schemas.microsoft.com/office/drawing/2014/main" id="{49C60336-C7B7-4B21-B2A9-9B9F309FB211}"/>
                              </a:ext>
                            </a:extLst>
                          </p:cNvPr>
                          <p:cNvPicPr>
                            <a:picLocks noChangeAspect="1" noChangeArrowheads="1"/>
                          </p:cNvPicPr>
                          <p:nvPr/>
                        </p:nvPicPr>
                        <p:blipFill>
                          <a:blip r:embed="rId11"/>
                          <a:srcRect/>
                          <a:stretch>
                            <a:fillRect/>
                          </a:stretch>
                        </p:blipFill>
                        <p:spPr bwMode="auto">
                          <a:xfrm>
                            <a:off x="1503210" y="782243"/>
                            <a:ext cx="1196582" cy="425545"/>
                          </a:xfrm>
                          <a:prstGeom prst="rect">
                            <a:avLst/>
                          </a:prstGeom>
                          <a:noFill/>
                        </p:spPr>
                      </p:pic>
                    </p:oleObj>
                  </mc:Fallback>
                </mc:AlternateContent>
              </a:graphicData>
            </a:graphic>
          </p:graphicFrame>
        </p:grpSp>
        <p:graphicFrame>
          <p:nvGraphicFramePr>
            <p:cNvPr id="36" name="对象 35">
              <a:extLst>
                <a:ext uri="{FF2B5EF4-FFF2-40B4-BE49-F238E27FC236}">
                  <a16:creationId xmlns:a16="http://schemas.microsoft.com/office/drawing/2014/main" id="{A6ABA043-34E2-4087-9B9C-DF33F4DAC137}"/>
                </a:ext>
              </a:extLst>
            </p:cNvPr>
            <p:cNvGraphicFramePr>
              <a:graphicFrameLocks noChangeAspect="1"/>
            </p:cNvGraphicFramePr>
            <p:nvPr>
              <p:extLst>
                <p:ext uri="{D42A27DB-BD31-4B8C-83A1-F6EECF244321}">
                  <p14:modId xmlns:p14="http://schemas.microsoft.com/office/powerpoint/2010/main" val="320564266"/>
                </p:ext>
              </p:extLst>
            </p:nvPr>
          </p:nvGraphicFramePr>
          <p:xfrm>
            <a:off x="4815773" y="3854597"/>
            <a:ext cx="391047" cy="411995"/>
          </p:xfrm>
          <a:graphic>
            <a:graphicData uri="http://schemas.openxmlformats.org/presentationml/2006/ole">
              <mc:AlternateContent xmlns:mc="http://schemas.openxmlformats.org/markup-compatibility/2006">
                <mc:Choice xmlns:v="urn:schemas-microsoft-com:vml" Requires="v">
                  <p:oleObj name="Equation" r:id="rId12" imgW="164880" imgH="177480" progId="Equation.DSMT4">
                    <p:embed/>
                  </p:oleObj>
                </mc:Choice>
                <mc:Fallback>
                  <p:oleObj name="Equation" r:id="rId12" imgW="164880" imgH="177480" progId="Equation.DSMT4">
                    <p:embed/>
                    <p:pic>
                      <p:nvPicPr>
                        <p:cNvPr id="36" name="对象 35">
                          <a:extLst>
                            <a:ext uri="{FF2B5EF4-FFF2-40B4-BE49-F238E27FC236}">
                              <a16:creationId xmlns:a16="http://schemas.microsoft.com/office/drawing/2014/main" id="{A6ABA043-34E2-4087-9B9C-DF33F4DAC137}"/>
                            </a:ext>
                          </a:extLst>
                        </p:cNvPr>
                        <p:cNvPicPr>
                          <a:picLocks noChangeAspect="1" noChangeArrowheads="1"/>
                        </p:cNvPicPr>
                        <p:nvPr/>
                      </p:nvPicPr>
                      <p:blipFill>
                        <a:blip r:embed="rId13"/>
                        <a:srcRect/>
                        <a:stretch>
                          <a:fillRect/>
                        </a:stretch>
                      </p:blipFill>
                      <p:spPr bwMode="auto">
                        <a:xfrm>
                          <a:off x="4815773" y="3854597"/>
                          <a:ext cx="391047" cy="411995"/>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47E6BA5E-6BD6-4CFC-8D47-2AF97F387A34}"/>
              </a:ext>
            </a:extLst>
          </p:cNvPr>
          <p:cNvSpPr>
            <a:spLocks noGrp="1"/>
          </p:cNvSpPr>
          <p:nvPr>
            <p:ph type="dt" sz="half" idx="2"/>
          </p:nvPr>
        </p:nvSpPr>
        <p:spPr/>
        <p:txBody>
          <a:bodyPr/>
          <a:lstStyle/>
          <a:p>
            <a:pPr>
              <a:defRPr/>
            </a:pPr>
            <a:fld id="{496EC694-2C51-484F-9EEB-EDB743BC83F5}" type="datetime1">
              <a:rPr lang="zh-CN" altLang="en-US" smtClean="0"/>
              <a:t>2022/11/23</a:t>
            </a:fld>
            <a:endParaRPr lang="zh-CN" altLang="en-US"/>
          </a:p>
        </p:txBody>
      </p:sp>
      <p:sp>
        <p:nvSpPr>
          <p:cNvPr id="3" name="页脚占位符 2">
            <a:extLst>
              <a:ext uri="{FF2B5EF4-FFF2-40B4-BE49-F238E27FC236}">
                <a16:creationId xmlns:a16="http://schemas.microsoft.com/office/drawing/2014/main" id="{2AB51F00-902E-413A-9D4A-E0BD2FF1600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92322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48680"/>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评价结果</a:t>
            </a:r>
          </a:p>
        </p:txBody>
      </p:sp>
      <p:sp>
        <p:nvSpPr>
          <p:cNvPr id="24" name="Rectangle 3">
            <a:extLst>
              <a:ext uri="{FF2B5EF4-FFF2-40B4-BE49-F238E27FC236}">
                <a16:creationId xmlns:a16="http://schemas.microsoft.com/office/drawing/2014/main" id="{F41F6B1F-212C-42C8-BC56-CEF05A74BDCB}"/>
              </a:ext>
            </a:extLst>
          </p:cNvPr>
          <p:cNvSpPr>
            <a:spLocks noChangeArrowheads="1"/>
          </p:cNvSpPr>
          <p:nvPr/>
        </p:nvSpPr>
        <p:spPr bwMode="auto">
          <a:xfrm>
            <a:off x="755576" y="1098240"/>
            <a:ext cx="756084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2"/>
                </a:solidFill>
                <a:latin typeface="微软雅黑" pitchFamily="34" charset="-122"/>
                <a:ea typeface="微软雅黑" pitchFamily="34" charset="-122"/>
              </a:rPr>
              <a:t>本例的三个一级评语集           均不相同，因此最终的评价结果的评语集可以根据它们的实际意义解释为</a:t>
            </a:r>
          </a:p>
        </p:txBody>
      </p:sp>
      <p:graphicFrame>
        <p:nvGraphicFramePr>
          <p:cNvPr id="26" name="对象 25">
            <a:extLst>
              <a:ext uri="{FF2B5EF4-FFF2-40B4-BE49-F238E27FC236}">
                <a16:creationId xmlns:a16="http://schemas.microsoft.com/office/drawing/2014/main" id="{8846266E-A73B-4511-8836-DCC3674F1D6E}"/>
              </a:ext>
            </a:extLst>
          </p:cNvPr>
          <p:cNvGraphicFramePr>
            <a:graphicFrameLocks noChangeAspect="1"/>
          </p:cNvGraphicFramePr>
          <p:nvPr>
            <p:extLst>
              <p:ext uri="{D42A27DB-BD31-4B8C-83A1-F6EECF244321}">
                <p14:modId xmlns:p14="http://schemas.microsoft.com/office/powerpoint/2010/main" val="3587010901"/>
              </p:ext>
            </p:extLst>
          </p:nvPr>
        </p:nvGraphicFramePr>
        <p:xfrm>
          <a:off x="827584" y="2498970"/>
          <a:ext cx="7571089" cy="497982"/>
        </p:xfrm>
        <a:graphic>
          <a:graphicData uri="http://schemas.openxmlformats.org/presentationml/2006/ole">
            <mc:AlternateContent xmlns:mc="http://schemas.openxmlformats.org/markup-compatibility/2006">
              <mc:Choice xmlns:v="urn:schemas-microsoft-com:vml" Requires="v">
                <p:oleObj name="Equation" r:id="rId2" imgW="3784320" imgH="253800" progId="Equation.DSMT4">
                  <p:embed/>
                </p:oleObj>
              </mc:Choice>
              <mc:Fallback>
                <p:oleObj name="Equation" r:id="rId2" imgW="3784320" imgH="253800" progId="Equation.DSMT4">
                  <p:embed/>
                  <p:pic>
                    <p:nvPicPr>
                      <p:cNvPr id="26" name="对象 25">
                        <a:extLst>
                          <a:ext uri="{FF2B5EF4-FFF2-40B4-BE49-F238E27FC236}">
                            <a16:creationId xmlns:a16="http://schemas.microsoft.com/office/drawing/2014/main" id="{8846266E-A73B-4511-8836-DCC3674F1D6E}"/>
                          </a:ext>
                        </a:extLst>
                      </p:cNvPr>
                      <p:cNvPicPr>
                        <a:picLocks noChangeAspect="1" noChangeArrowheads="1"/>
                      </p:cNvPicPr>
                      <p:nvPr/>
                    </p:nvPicPr>
                    <p:blipFill>
                      <a:blip r:embed="rId3"/>
                      <a:srcRect/>
                      <a:stretch>
                        <a:fillRect/>
                      </a:stretch>
                    </p:blipFill>
                    <p:spPr bwMode="auto">
                      <a:xfrm>
                        <a:off x="827584" y="2498970"/>
                        <a:ext cx="7571089" cy="497982"/>
                      </a:xfrm>
                      <a:prstGeom prst="rect">
                        <a:avLst/>
                      </a:prstGeom>
                      <a:noFill/>
                    </p:spPr>
                  </p:pic>
                </p:oleObj>
              </mc:Fallback>
            </mc:AlternateContent>
          </a:graphicData>
        </a:graphic>
      </p:graphicFrame>
      <p:grpSp>
        <p:nvGrpSpPr>
          <p:cNvPr id="28" name="组合 27">
            <a:extLst>
              <a:ext uri="{FF2B5EF4-FFF2-40B4-BE49-F238E27FC236}">
                <a16:creationId xmlns:a16="http://schemas.microsoft.com/office/drawing/2014/main" id="{E15467B5-BBBF-47D1-8201-EE9756EE817D}"/>
              </a:ext>
            </a:extLst>
          </p:cNvPr>
          <p:cNvGrpSpPr/>
          <p:nvPr/>
        </p:nvGrpSpPr>
        <p:grpSpPr>
          <a:xfrm>
            <a:off x="755576" y="3284984"/>
            <a:ext cx="7488832" cy="1689052"/>
            <a:chOff x="827584" y="624873"/>
            <a:chExt cx="7488832" cy="1689052"/>
          </a:xfrm>
        </p:grpSpPr>
        <p:sp>
          <p:nvSpPr>
            <p:cNvPr id="29" name="Rectangle 3">
              <a:extLst>
                <a:ext uri="{FF2B5EF4-FFF2-40B4-BE49-F238E27FC236}">
                  <a16:creationId xmlns:a16="http://schemas.microsoft.com/office/drawing/2014/main" id="{AE6D832A-E174-467F-8D24-AC704FA49196}"/>
                </a:ext>
              </a:extLst>
            </p:cNvPr>
            <p:cNvSpPr>
              <a:spLocks noChangeArrowheads="1"/>
            </p:cNvSpPr>
            <p:nvPr/>
          </p:nvSpPr>
          <p:spPr bwMode="auto">
            <a:xfrm>
              <a:off x="827584" y="624873"/>
              <a:ext cx="7488832"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2"/>
                  </a:solidFill>
                  <a:latin typeface="微软雅黑" pitchFamily="34" charset="-122"/>
                  <a:ea typeface="微软雅黑" pitchFamily="34" charset="-122"/>
                </a:rPr>
                <a:t>由第二级评价结果可知，  中各评语（结果）对应的隶属度分别为</a:t>
              </a:r>
              <a:r>
                <a:rPr lang="en-US" altLang="zh-CN" sz="2400" dirty="0">
                  <a:solidFill>
                    <a:schemeClr val="bg2"/>
                  </a:solidFill>
                  <a:latin typeface="微软雅黑" pitchFamily="34" charset="-122"/>
                  <a:ea typeface="微软雅黑" pitchFamily="34" charset="-122"/>
                </a:rPr>
                <a:t>0.4545</a:t>
              </a:r>
              <a:r>
                <a:rPr lang="zh-CN" altLang="en-US" sz="2400" dirty="0">
                  <a:solidFill>
                    <a:schemeClr val="bg2"/>
                  </a:solidFill>
                  <a:latin typeface="微软雅黑" pitchFamily="34" charset="-122"/>
                  <a:ea typeface="微软雅黑" pitchFamily="34" charset="-122"/>
                </a:rPr>
                <a:t>，</a:t>
              </a:r>
              <a:r>
                <a:rPr lang="en-US" altLang="zh-CN" sz="2400" dirty="0">
                  <a:solidFill>
                    <a:schemeClr val="bg2"/>
                  </a:solidFill>
                  <a:latin typeface="微软雅黑" pitchFamily="34" charset="-122"/>
                  <a:ea typeface="微软雅黑" pitchFamily="34" charset="-122"/>
                </a:rPr>
                <a:t>0.2727</a:t>
              </a:r>
              <a:r>
                <a:rPr lang="zh-CN" altLang="en-US" sz="2400" dirty="0">
                  <a:solidFill>
                    <a:schemeClr val="bg2"/>
                  </a:solidFill>
                  <a:latin typeface="微软雅黑" pitchFamily="34" charset="-122"/>
                  <a:ea typeface="微软雅黑" pitchFamily="34" charset="-122"/>
                </a:rPr>
                <a:t>，</a:t>
              </a:r>
              <a:r>
                <a:rPr lang="en-US" altLang="zh-CN" sz="2400" dirty="0">
                  <a:solidFill>
                    <a:schemeClr val="bg2"/>
                  </a:solidFill>
                  <a:latin typeface="微软雅黑" pitchFamily="34" charset="-122"/>
                  <a:ea typeface="微软雅黑" pitchFamily="34" charset="-122"/>
                </a:rPr>
                <a:t>0.1818</a:t>
              </a:r>
              <a:r>
                <a:rPr lang="zh-CN" altLang="en-US" sz="2400" dirty="0">
                  <a:solidFill>
                    <a:schemeClr val="bg2"/>
                  </a:solidFill>
                  <a:latin typeface="微软雅黑" pitchFamily="34" charset="-122"/>
                  <a:ea typeface="微软雅黑" pitchFamily="34" charset="-122"/>
                </a:rPr>
                <a:t>和</a:t>
              </a:r>
              <a:r>
                <a:rPr lang="en-US" altLang="zh-CN" sz="2400" dirty="0">
                  <a:solidFill>
                    <a:schemeClr val="bg2"/>
                  </a:solidFill>
                  <a:latin typeface="微软雅黑" pitchFamily="34" charset="-122"/>
                  <a:ea typeface="微软雅黑" pitchFamily="34" charset="-122"/>
                </a:rPr>
                <a:t>0.0909</a:t>
              </a:r>
              <a:r>
                <a:rPr lang="zh-CN" altLang="en-US" sz="2400" dirty="0">
                  <a:solidFill>
                    <a:schemeClr val="bg2"/>
                  </a:solidFill>
                  <a:latin typeface="微软雅黑" pitchFamily="34" charset="-122"/>
                  <a:ea typeface="微软雅黑" pitchFamily="34" charset="-122"/>
                </a:rPr>
                <a:t>，因此可以认定污染犯罪事实。</a:t>
              </a:r>
            </a:p>
          </p:txBody>
        </p:sp>
        <p:graphicFrame>
          <p:nvGraphicFramePr>
            <p:cNvPr id="30" name="对象 29">
              <a:extLst>
                <a:ext uri="{FF2B5EF4-FFF2-40B4-BE49-F238E27FC236}">
                  <a16:creationId xmlns:a16="http://schemas.microsoft.com/office/drawing/2014/main" id="{84C63AEE-D9F7-4FF3-8C0D-431F2CBE36BC}"/>
                </a:ext>
              </a:extLst>
            </p:cNvPr>
            <p:cNvGraphicFramePr>
              <a:graphicFrameLocks noChangeAspect="1"/>
            </p:cNvGraphicFramePr>
            <p:nvPr>
              <p:extLst>
                <p:ext uri="{D42A27DB-BD31-4B8C-83A1-F6EECF244321}">
                  <p14:modId xmlns:p14="http://schemas.microsoft.com/office/powerpoint/2010/main" val="3236449647"/>
                </p:ext>
              </p:extLst>
            </p:nvPr>
          </p:nvGraphicFramePr>
          <p:xfrm>
            <a:off x="4116085" y="807640"/>
            <a:ext cx="311899" cy="354157"/>
          </p:xfrm>
          <a:graphic>
            <a:graphicData uri="http://schemas.openxmlformats.org/presentationml/2006/ole">
              <mc:AlternateContent xmlns:mc="http://schemas.openxmlformats.org/markup-compatibility/2006">
                <mc:Choice xmlns:v="urn:schemas-microsoft-com:vml" Requires="v">
                  <p:oleObj name="Equation" r:id="rId4" imgW="152280" imgH="177480" progId="Equation.DSMT4">
                    <p:embed/>
                  </p:oleObj>
                </mc:Choice>
                <mc:Fallback>
                  <p:oleObj name="Equation" r:id="rId4" imgW="152280" imgH="177480" progId="Equation.DSMT4">
                    <p:embed/>
                    <p:pic>
                      <p:nvPicPr>
                        <p:cNvPr id="30" name="对象 29">
                          <a:extLst>
                            <a:ext uri="{FF2B5EF4-FFF2-40B4-BE49-F238E27FC236}">
                              <a16:creationId xmlns:a16="http://schemas.microsoft.com/office/drawing/2014/main" id="{84C63AEE-D9F7-4FF3-8C0D-431F2CBE36BC}"/>
                            </a:ext>
                          </a:extLst>
                        </p:cNvPr>
                        <p:cNvPicPr>
                          <a:picLocks noChangeAspect="1" noChangeArrowheads="1"/>
                        </p:cNvPicPr>
                        <p:nvPr/>
                      </p:nvPicPr>
                      <p:blipFill>
                        <a:blip r:embed="rId5"/>
                        <a:srcRect/>
                        <a:stretch>
                          <a:fillRect/>
                        </a:stretch>
                      </p:blipFill>
                      <p:spPr bwMode="auto">
                        <a:xfrm>
                          <a:off x="4116085" y="807640"/>
                          <a:ext cx="311899" cy="354157"/>
                        </a:xfrm>
                        <a:prstGeom prst="rect">
                          <a:avLst/>
                        </a:prstGeom>
                        <a:noFill/>
                      </p:spPr>
                    </p:pic>
                  </p:oleObj>
                </mc:Fallback>
              </mc:AlternateContent>
            </a:graphicData>
          </a:graphic>
        </p:graphicFrame>
      </p:grpSp>
      <p:graphicFrame>
        <p:nvGraphicFramePr>
          <p:cNvPr id="17" name="对象 16">
            <a:extLst>
              <a:ext uri="{FF2B5EF4-FFF2-40B4-BE49-F238E27FC236}">
                <a16:creationId xmlns:a16="http://schemas.microsoft.com/office/drawing/2014/main" id="{E3CAD621-8794-462E-A7DA-06D6D5AD87A2}"/>
              </a:ext>
            </a:extLst>
          </p:cNvPr>
          <p:cNvGraphicFramePr>
            <a:graphicFrameLocks noChangeAspect="1"/>
          </p:cNvGraphicFramePr>
          <p:nvPr>
            <p:extLst>
              <p:ext uri="{D42A27DB-BD31-4B8C-83A1-F6EECF244321}">
                <p14:modId xmlns:p14="http://schemas.microsoft.com/office/powerpoint/2010/main" val="3339881363"/>
              </p:ext>
            </p:extLst>
          </p:nvPr>
        </p:nvGraphicFramePr>
        <p:xfrm>
          <a:off x="3954016" y="1243743"/>
          <a:ext cx="906016" cy="385057"/>
        </p:xfrm>
        <a:graphic>
          <a:graphicData uri="http://schemas.openxmlformats.org/presentationml/2006/ole">
            <mc:AlternateContent xmlns:mc="http://schemas.openxmlformats.org/markup-compatibility/2006">
              <mc:Choice xmlns:v="urn:schemas-microsoft-com:vml" Requires="v">
                <p:oleObj name="Equation" r:id="rId6" imgW="520560" imgH="228600" progId="Equation.DSMT4">
                  <p:embed/>
                </p:oleObj>
              </mc:Choice>
              <mc:Fallback>
                <p:oleObj name="Equation" r:id="rId6" imgW="520560" imgH="228600" progId="Equation.DSMT4">
                  <p:embed/>
                  <p:pic>
                    <p:nvPicPr>
                      <p:cNvPr id="21" name="对象 20">
                        <a:extLst>
                          <a:ext uri="{FF2B5EF4-FFF2-40B4-BE49-F238E27FC236}">
                            <a16:creationId xmlns:a16="http://schemas.microsoft.com/office/drawing/2014/main" id="{F828A615-5204-4F8C-9994-542FAFE60A73}"/>
                          </a:ext>
                        </a:extLst>
                      </p:cNvPr>
                      <p:cNvPicPr>
                        <a:picLocks noChangeAspect="1" noChangeArrowheads="1"/>
                      </p:cNvPicPr>
                      <p:nvPr/>
                    </p:nvPicPr>
                    <p:blipFill>
                      <a:blip r:embed="rId7"/>
                      <a:srcRect/>
                      <a:stretch>
                        <a:fillRect/>
                      </a:stretch>
                    </p:blipFill>
                    <p:spPr bwMode="auto">
                      <a:xfrm>
                        <a:off x="3954016" y="1243743"/>
                        <a:ext cx="906016" cy="385057"/>
                      </a:xfrm>
                      <a:prstGeom prst="rect">
                        <a:avLst/>
                      </a:prstGeom>
                      <a:noFill/>
                    </p:spPr>
                  </p:pic>
                </p:oleObj>
              </mc:Fallback>
            </mc:AlternateContent>
          </a:graphicData>
        </a:graphic>
      </p:graphicFrame>
      <p:sp>
        <p:nvSpPr>
          <p:cNvPr id="4" name="日期占位符 3">
            <a:extLst>
              <a:ext uri="{FF2B5EF4-FFF2-40B4-BE49-F238E27FC236}">
                <a16:creationId xmlns:a16="http://schemas.microsoft.com/office/drawing/2014/main" id="{4808F943-A0A3-4B9E-9E02-06DC975B75ED}"/>
              </a:ext>
            </a:extLst>
          </p:cNvPr>
          <p:cNvSpPr>
            <a:spLocks noGrp="1"/>
          </p:cNvSpPr>
          <p:nvPr>
            <p:ph type="dt" sz="half" idx="2"/>
          </p:nvPr>
        </p:nvSpPr>
        <p:spPr/>
        <p:txBody>
          <a:bodyPr/>
          <a:lstStyle/>
          <a:p>
            <a:pPr>
              <a:defRPr/>
            </a:pPr>
            <a:fld id="{3AFF6396-953C-4FFD-8862-E6C08165986C}"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2DBC6DEF-D2EA-4CEA-B378-65649CD89B9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0326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AFAC8D6-B76F-45C5-8D87-FD52937F0FAA}"/>
              </a:ext>
            </a:extLst>
          </p:cNvPr>
          <p:cNvSpPr>
            <a:spLocks noGrp="1"/>
          </p:cNvSpPr>
          <p:nvPr>
            <p:ph type="dt" sz="half" idx="2"/>
          </p:nvPr>
        </p:nvSpPr>
        <p:spPr/>
        <p:txBody>
          <a:bodyPr/>
          <a:lstStyle/>
          <a:p>
            <a:pPr>
              <a:defRPr/>
            </a:pPr>
            <a:fld id="{112069DA-C0D0-4AE0-8C46-A6BF8F4FEA91}"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7F343220-CC5F-43D8-AA91-8A669951CE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D556C30B-2BCE-42D2-93B4-F6131943B595}"/>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7" name="Rectangle 56">
            <a:extLst>
              <a:ext uri="{FF2B5EF4-FFF2-40B4-BE49-F238E27FC236}">
                <a16:creationId xmlns:a16="http://schemas.microsoft.com/office/drawing/2014/main" id="{732A2BEF-73AA-42E5-901F-C675FE7F1B5B}"/>
              </a:ext>
            </a:extLst>
          </p:cNvPr>
          <p:cNvSpPr>
            <a:spLocks noChangeArrowheads="1"/>
          </p:cNvSpPr>
          <p:nvPr/>
        </p:nvSpPr>
        <p:spPr bwMode="auto">
          <a:xfrm>
            <a:off x="683568" y="2017179"/>
            <a:ext cx="8208912" cy="431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1800" dirty="0">
                <a:solidFill>
                  <a:schemeClr val="bg2"/>
                </a:solidFill>
                <a:latin typeface="微软雅黑" pitchFamily="34" charset="-122"/>
                <a:ea typeface="微软雅黑" pitchFamily="34" charset="-122"/>
                <a:sym typeface="Wingdings" pitchFamily="2" charset="2"/>
              </a:rPr>
              <a:t>【</a:t>
            </a:r>
            <a:r>
              <a:rPr lang="zh-CN" altLang="en-US" sz="1800" dirty="0">
                <a:solidFill>
                  <a:srgbClr val="FF0000"/>
                </a:solidFill>
                <a:latin typeface="微软雅黑" pitchFamily="34" charset="-122"/>
                <a:ea typeface="微软雅黑" pitchFamily="34" charset="-122"/>
                <a:sym typeface="Wingdings" pitchFamily="2" charset="2"/>
              </a:rPr>
              <a:t>例</a:t>
            </a:r>
            <a:r>
              <a:rPr lang="en-US" altLang="zh-CN" sz="1800" dirty="0">
                <a:solidFill>
                  <a:srgbClr val="FF0000"/>
                </a:solidFill>
                <a:latin typeface="微软雅黑" pitchFamily="34" charset="-122"/>
                <a:ea typeface="微软雅黑" pitchFamily="34" charset="-122"/>
                <a:sym typeface="Wingdings" pitchFamily="2" charset="2"/>
              </a:rPr>
              <a:t>3-1</a:t>
            </a:r>
            <a:r>
              <a:rPr lang="en-US" altLang="zh-CN" sz="1800" dirty="0">
                <a:solidFill>
                  <a:schemeClr val="bg2"/>
                </a:solidFill>
                <a:latin typeface="微软雅黑" pitchFamily="34" charset="-122"/>
                <a:ea typeface="微软雅黑" pitchFamily="34" charset="-122"/>
                <a:sym typeface="Wingdings" pitchFamily="2" charset="2"/>
              </a:rPr>
              <a:t>】</a:t>
            </a:r>
            <a:r>
              <a:rPr lang="zh-CN" altLang="en-US" sz="1800" dirty="0">
                <a:solidFill>
                  <a:schemeClr val="bg2"/>
                </a:solidFill>
                <a:latin typeface="微软雅黑" pitchFamily="34" charset="-122"/>
                <a:ea typeface="微软雅黑" pitchFamily="34" charset="-122"/>
                <a:sym typeface="Wingdings" pitchFamily="2" charset="2"/>
              </a:rPr>
              <a:t>某市直属单位因工作需要，拟向社会公开招聘</a:t>
            </a:r>
            <a:r>
              <a:rPr lang="en-US" altLang="zh-CN" sz="1800" dirty="0">
                <a:solidFill>
                  <a:schemeClr val="bg2"/>
                </a:solidFill>
                <a:latin typeface="微软雅黑" pitchFamily="34" charset="-122"/>
                <a:ea typeface="微软雅黑" pitchFamily="34" charset="-122"/>
                <a:sym typeface="Wingdings" pitchFamily="2" charset="2"/>
              </a:rPr>
              <a:t>8 </a:t>
            </a:r>
            <a:r>
              <a:rPr lang="zh-CN" altLang="en-US" sz="1800" dirty="0">
                <a:solidFill>
                  <a:schemeClr val="bg2"/>
                </a:solidFill>
                <a:latin typeface="微软雅黑" pitchFamily="34" charset="-122"/>
                <a:ea typeface="微软雅黑" pitchFamily="34" charset="-122"/>
                <a:sym typeface="Wingdings" pitchFamily="2" charset="2"/>
              </a:rPr>
              <a:t>名公务员，招聘办法和程序如下：</a:t>
            </a:r>
          </a:p>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（一）</a:t>
            </a:r>
            <a:r>
              <a:rPr lang="zh-CN" altLang="en-US" sz="1800" dirty="0">
                <a:solidFill>
                  <a:srgbClr val="0000FF"/>
                </a:solidFill>
                <a:latin typeface="微软雅黑" pitchFamily="34" charset="-122"/>
                <a:ea typeface="微软雅黑" pitchFamily="34" charset="-122"/>
                <a:sym typeface="Wingdings" pitchFamily="2" charset="2"/>
              </a:rPr>
              <a:t>公开考试</a:t>
            </a:r>
            <a:r>
              <a:rPr lang="zh-CN" altLang="en-US" sz="1800" dirty="0">
                <a:solidFill>
                  <a:schemeClr val="bg2"/>
                </a:solidFill>
                <a:latin typeface="微软雅黑" pitchFamily="34" charset="-122"/>
                <a:ea typeface="微软雅黑" pitchFamily="34" charset="-122"/>
                <a:sym typeface="Wingdings" pitchFamily="2" charset="2"/>
              </a:rPr>
              <a:t>，根据考试总分的高低排序按</a:t>
            </a:r>
            <a:r>
              <a:rPr lang="en-US" altLang="zh-CN" sz="1800" dirty="0">
                <a:solidFill>
                  <a:schemeClr val="bg2"/>
                </a:solidFill>
                <a:latin typeface="微软雅黑" pitchFamily="34" charset="-122"/>
                <a:ea typeface="微软雅黑" pitchFamily="34" charset="-122"/>
                <a:sym typeface="Wingdings" pitchFamily="2" charset="2"/>
              </a:rPr>
              <a:t>1:2</a:t>
            </a:r>
            <a:r>
              <a:rPr lang="zh-CN" altLang="en-US" sz="1800" dirty="0">
                <a:solidFill>
                  <a:schemeClr val="bg2"/>
                </a:solidFill>
                <a:latin typeface="微软雅黑" pitchFamily="34" charset="-122"/>
                <a:ea typeface="微软雅黑" pitchFamily="34" charset="-122"/>
                <a:sym typeface="Wingdings" pitchFamily="2" charset="2"/>
              </a:rPr>
              <a:t>的比例（共</a:t>
            </a:r>
            <a:r>
              <a:rPr lang="en-US" altLang="zh-CN" sz="1800" dirty="0">
                <a:solidFill>
                  <a:schemeClr val="bg2"/>
                </a:solidFill>
                <a:latin typeface="微软雅黑" pitchFamily="34" charset="-122"/>
                <a:ea typeface="微软雅黑" pitchFamily="34" charset="-122"/>
                <a:sym typeface="Wingdings" pitchFamily="2" charset="2"/>
              </a:rPr>
              <a:t>16</a:t>
            </a:r>
            <a:r>
              <a:rPr lang="zh-CN" altLang="en-US" sz="1800" dirty="0">
                <a:solidFill>
                  <a:schemeClr val="bg2"/>
                </a:solidFill>
                <a:latin typeface="微软雅黑" pitchFamily="34" charset="-122"/>
                <a:ea typeface="微软雅黑" pitchFamily="34" charset="-122"/>
                <a:sym typeface="Wingdings" pitchFamily="2" charset="2"/>
              </a:rPr>
              <a:t>人）选择进入第二阶段的面试考核。</a:t>
            </a:r>
          </a:p>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（二）</a:t>
            </a:r>
            <a:r>
              <a:rPr lang="zh-CN" altLang="en-US" sz="1800" dirty="0">
                <a:solidFill>
                  <a:srgbClr val="0000FF"/>
                </a:solidFill>
                <a:latin typeface="微软雅黑" pitchFamily="34" charset="-122"/>
                <a:ea typeface="微软雅黑" pitchFamily="34" charset="-122"/>
                <a:sym typeface="Wingdings" pitchFamily="2" charset="2"/>
              </a:rPr>
              <a:t>面试考核</a:t>
            </a:r>
            <a:r>
              <a:rPr lang="zh-CN" altLang="en-US" sz="1800" dirty="0">
                <a:solidFill>
                  <a:schemeClr val="bg2"/>
                </a:solidFill>
                <a:latin typeface="微软雅黑" pitchFamily="34" charset="-122"/>
                <a:ea typeface="微软雅黑" pitchFamily="34" charset="-122"/>
                <a:sym typeface="Wingdings" pitchFamily="2" charset="2"/>
              </a:rPr>
              <a:t>，考核应聘人员的知识面、对问题的理解能力、应变能力、表达能力等。面试专家组对每个应聘人员给出一个等级评分，从高到低分成</a:t>
            </a:r>
            <a:r>
              <a:rPr lang="en-US" altLang="zh-CN" sz="1800" dirty="0">
                <a:solidFill>
                  <a:schemeClr val="bg2"/>
                </a:solidFill>
                <a:latin typeface="微软雅黑" pitchFamily="34" charset="-122"/>
                <a:ea typeface="微软雅黑" pitchFamily="34" charset="-122"/>
                <a:sym typeface="Wingdings" pitchFamily="2" charset="2"/>
              </a:rPr>
              <a:t>A/B/C/D</a:t>
            </a:r>
            <a:r>
              <a:rPr lang="zh-CN" altLang="en-US" sz="1800" dirty="0">
                <a:solidFill>
                  <a:schemeClr val="bg2"/>
                </a:solidFill>
                <a:latin typeface="微软雅黑" pitchFamily="34" charset="-122"/>
                <a:ea typeface="微软雅黑" pitchFamily="34" charset="-122"/>
                <a:sym typeface="Wingdings" pitchFamily="2" charset="2"/>
              </a:rPr>
              <a:t>四个等级，具体结果如表</a:t>
            </a:r>
            <a:r>
              <a:rPr lang="en-US" altLang="zh-CN" sz="1800" dirty="0">
                <a:solidFill>
                  <a:schemeClr val="bg2"/>
                </a:solidFill>
                <a:latin typeface="微软雅黑" pitchFamily="34" charset="-122"/>
                <a:ea typeface="微软雅黑" pitchFamily="34" charset="-122"/>
                <a:sym typeface="Wingdings" pitchFamily="2" charset="2"/>
              </a:rPr>
              <a:t>3-1</a:t>
            </a:r>
            <a:r>
              <a:rPr lang="zh-CN" altLang="en-US" sz="1800" dirty="0">
                <a:solidFill>
                  <a:schemeClr val="bg2"/>
                </a:solidFill>
                <a:latin typeface="微软雅黑" pitchFamily="34" charset="-122"/>
                <a:ea typeface="微软雅黑" pitchFamily="34" charset="-122"/>
                <a:sym typeface="Wingdings" pitchFamily="2" charset="2"/>
              </a:rPr>
              <a:t>所列。</a:t>
            </a:r>
          </a:p>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（三）</a:t>
            </a:r>
            <a:r>
              <a:rPr lang="zh-CN" altLang="en-US" sz="1800" dirty="0">
                <a:solidFill>
                  <a:srgbClr val="0000FF"/>
                </a:solidFill>
                <a:latin typeface="微软雅黑" pitchFamily="34" charset="-122"/>
                <a:ea typeface="微软雅黑" pitchFamily="34" charset="-122"/>
                <a:sym typeface="Wingdings" pitchFamily="2" charset="2"/>
              </a:rPr>
              <a:t>由招聘领导小组综合专家组的意见和笔试成绩确定录用名单</a:t>
            </a:r>
            <a:r>
              <a:rPr lang="zh-CN" altLang="en-US" sz="1800" dirty="0">
                <a:solidFill>
                  <a:schemeClr val="bg2"/>
                </a:solidFill>
                <a:latin typeface="微软雅黑" pitchFamily="34" charset="-122"/>
                <a:ea typeface="微软雅黑" pitchFamily="34" charset="-122"/>
                <a:sym typeface="Wingdings" pitchFamily="2" charset="2"/>
              </a:rPr>
              <a:t>。</a:t>
            </a:r>
          </a:p>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针对专家组的意见，若该单位比较看重应聘人员的理解能力和表达能力，其次是知识面，最后是应变能力，请根据表</a:t>
            </a:r>
            <a:r>
              <a:rPr lang="en-US" altLang="zh-CN" sz="1800" dirty="0">
                <a:solidFill>
                  <a:schemeClr val="bg2"/>
                </a:solidFill>
                <a:latin typeface="微软雅黑" pitchFamily="34" charset="-122"/>
                <a:ea typeface="微软雅黑" pitchFamily="34" charset="-122"/>
                <a:sym typeface="Wingdings" pitchFamily="2" charset="2"/>
              </a:rPr>
              <a:t>3-1</a:t>
            </a:r>
            <a:r>
              <a:rPr lang="zh-CN" altLang="en-US" sz="1800" dirty="0">
                <a:solidFill>
                  <a:schemeClr val="bg2"/>
                </a:solidFill>
                <a:latin typeface="微软雅黑" pitchFamily="34" charset="-122"/>
                <a:ea typeface="微软雅黑" pitchFamily="34" charset="-122"/>
                <a:sym typeface="Wingdings" pitchFamily="2" charset="2"/>
              </a:rPr>
              <a:t>中的数据信息对</a:t>
            </a:r>
            <a:r>
              <a:rPr lang="en-US" altLang="zh-CN" sz="1800" dirty="0">
                <a:solidFill>
                  <a:schemeClr val="bg2"/>
                </a:solidFill>
                <a:latin typeface="微软雅黑" pitchFamily="34" charset="-122"/>
                <a:ea typeface="微软雅黑" pitchFamily="34" charset="-122"/>
                <a:sym typeface="Wingdings" pitchFamily="2" charset="2"/>
              </a:rPr>
              <a:t>16 </a:t>
            </a:r>
            <a:r>
              <a:rPr lang="zh-CN" altLang="en-US" sz="1800" dirty="0">
                <a:solidFill>
                  <a:schemeClr val="bg2"/>
                </a:solidFill>
                <a:latin typeface="微软雅黑" pitchFamily="34" charset="-122"/>
                <a:ea typeface="微软雅黑" pitchFamily="34" charset="-122"/>
                <a:sym typeface="Wingdings" pitchFamily="2" charset="2"/>
              </a:rPr>
              <a:t>名应聘人员作出综合评价，确定录用名单。</a:t>
            </a:r>
            <a:endParaRPr lang="en-US" altLang="zh-CN" sz="1800" dirty="0">
              <a:solidFill>
                <a:srgbClr val="FF0000"/>
              </a:solidFill>
              <a:latin typeface="微软雅黑" pitchFamily="34" charset="-122"/>
              <a:ea typeface="微软雅黑" pitchFamily="34" charset="-122"/>
              <a:sym typeface="Wingdings" pitchFamily="2" charset="2"/>
            </a:endParaRPr>
          </a:p>
        </p:txBody>
      </p:sp>
      <p:sp>
        <p:nvSpPr>
          <p:cNvPr id="8" name="Text Box 2">
            <a:extLst>
              <a:ext uri="{FF2B5EF4-FFF2-40B4-BE49-F238E27FC236}">
                <a16:creationId xmlns:a16="http://schemas.microsoft.com/office/drawing/2014/main" id="{5232F00E-7F60-46BC-B10B-905310AEB7D6}"/>
              </a:ext>
            </a:extLst>
          </p:cNvPr>
          <p:cNvSpPr txBox="1">
            <a:spLocks noChangeArrowheads="1"/>
          </p:cNvSpPr>
          <p:nvPr/>
        </p:nvSpPr>
        <p:spPr bwMode="auto">
          <a:xfrm>
            <a:off x="467544" y="620688"/>
            <a:ext cx="8281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第三节  建模案例选讲</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公务员招聘问题</a:t>
            </a:r>
          </a:p>
        </p:txBody>
      </p:sp>
    </p:spTree>
    <p:extLst>
      <p:ext uri="{BB962C8B-B14F-4D97-AF65-F5344CB8AC3E}">
        <p14:creationId xmlns:p14="http://schemas.microsoft.com/office/powerpoint/2010/main" val="1501617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66AF0A3-FC8A-4BD6-A8C8-14CCCE41F59F}"/>
              </a:ext>
            </a:extLst>
          </p:cNvPr>
          <p:cNvSpPr>
            <a:spLocks noGrp="1"/>
          </p:cNvSpPr>
          <p:nvPr>
            <p:ph type="dt" sz="half" idx="2"/>
          </p:nvPr>
        </p:nvSpPr>
        <p:spPr/>
        <p:txBody>
          <a:bodyPr/>
          <a:lstStyle/>
          <a:p>
            <a:pPr>
              <a:defRPr/>
            </a:pPr>
            <a:fld id="{48C17C8C-249A-4E23-BDD3-4A081CF561C9}"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480223D-119B-4432-9FC5-C1F3EDAC691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EDA3D22C-819D-4668-AD97-FD4C976A5B5B}"/>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graphicFrame>
        <p:nvGraphicFramePr>
          <p:cNvPr id="7" name="表格 6">
            <a:extLst>
              <a:ext uri="{FF2B5EF4-FFF2-40B4-BE49-F238E27FC236}">
                <a16:creationId xmlns:a16="http://schemas.microsoft.com/office/drawing/2014/main" id="{8730C9F1-1204-480B-987F-2819D5434FA0}"/>
              </a:ext>
            </a:extLst>
          </p:cNvPr>
          <p:cNvGraphicFramePr>
            <a:graphicFrameLocks noGrp="1"/>
          </p:cNvGraphicFramePr>
          <p:nvPr>
            <p:extLst>
              <p:ext uri="{D42A27DB-BD31-4B8C-83A1-F6EECF244321}">
                <p14:modId xmlns:p14="http://schemas.microsoft.com/office/powerpoint/2010/main" val="754673548"/>
              </p:ext>
            </p:extLst>
          </p:nvPr>
        </p:nvGraphicFramePr>
        <p:xfrm>
          <a:off x="827584" y="1052734"/>
          <a:ext cx="7632846" cy="5472610"/>
        </p:xfrm>
        <a:graphic>
          <a:graphicData uri="http://schemas.openxmlformats.org/drawingml/2006/table">
            <a:tbl>
              <a:tblPr firstRow="1" firstCol="1" bandRow="1"/>
              <a:tblGrid>
                <a:gridCol w="1272141">
                  <a:extLst>
                    <a:ext uri="{9D8B030D-6E8A-4147-A177-3AD203B41FA5}">
                      <a16:colId xmlns:a16="http://schemas.microsoft.com/office/drawing/2014/main" val="1691041848"/>
                    </a:ext>
                  </a:extLst>
                </a:gridCol>
                <a:gridCol w="1272141">
                  <a:extLst>
                    <a:ext uri="{9D8B030D-6E8A-4147-A177-3AD203B41FA5}">
                      <a16:colId xmlns:a16="http://schemas.microsoft.com/office/drawing/2014/main" val="1267486540"/>
                    </a:ext>
                  </a:extLst>
                </a:gridCol>
                <a:gridCol w="1272141">
                  <a:extLst>
                    <a:ext uri="{9D8B030D-6E8A-4147-A177-3AD203B41FA5}">
                      <a16:colId xmlns:a16="http://schemas.microsoft.com/office/drawing/2014/main" val="1968766284"/>
                    </a:ext>
                  </a:extLst>
                </a:gridCol>
                <a:gridCol w="1272141">
                  <a:extLst>
                    <a:ext uri="{9D8B030D-6E8A-4147-A177-3AD203B41FA5}">
                      <a16:colId xmlns:a16="http://schemas.microsoft.com/office/drawing/2014/main" val="1330686529"/>
                    </a:ext>
                  </a:extLst>
                </a:gridCol>
                <a:gridCol w="1272141">
                  <a:extLst>
                    <a:ext uri="{9D8B030D-6E8A-4147-A177-3AD203B41FA5}">
                      <a16:colId xmlns:a16="http://schemas.microsoft.com/office/drawing/2014/main" val="4250732599"/>
                    </a:ext>
                  </a:extLst>
                </a:gridCol>
                <a:gridCol w="1272141">
                  <a:extLst>
                    <a:ext uri="{9D8B030D-6E8A-4147-A177-3AD203B41FA5}">
                      <a16:colId xmlns:a16="http://schemas.microsoft.com/office/drawing/2014/main" val="3795835998"/>
                    </a:ext>
                  </a:extLst>
                </a:gridCol>
              </a:tblGrid>
              <a:tr h="284017">
                <a:tc rowSpan="2">
                  <a:txBody>
                    <a:bodyPr/>
                    <a:lstStyle/>
                    <a:p>
                      <a:pPr indent="0" algn="ctr">
                        <a:lnSpc>
                          <a:spcPts val="1560"/>
                        </a:lnSpc>
                      </a:pPr>
                      <a:r>
                        <a:rPr lang="zh-CN" sz="1600" dirty="0">
                          <a:effectLst/>
                          <a:latin typeface="Times New Roman" panose="02020603050405020304" pitchFamily="18" charset="0"/>
                          <a:ea typeface="宋体" panose="02010600030101010101" pitchFamily="2" charset="-122"/>
                        </a:rPr>
                        <a:t>应聘人员</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ts val="1560"/>
                        </a:lnSpc>
                      </a:pPr>
                      <a:r>
                        <a:rPr lang="zh-CN" sz="1600" dirty="0">
                          <a:effectLst/>
                          <a:latin typeface="Times New Roman" panose="02020603050405020304" pitchFamily="18" charset="0"/>
                          <a:ea typeface="宋体" panose="02010600030101010101" pitchFamily="2" charset="-122"/>
                        </a:rPr>
                        <a:t>笔试成绩</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专家组对应聘者特长的等级评分</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480999"/>
                  </a:ext>
                </a:extLst>
              </a:tr>
              <a:tr h="608609">
                <a:tc vMerge="1">
                  <a:txBody>
                    <a:bodyPr/>
                    <a:lstStyle/>
                    <a:p>
                      <a:endParaRPr lang="zh-CN" altLang="en-US"/>
                    </a:p>
                  </a:txBody>
                  <a:tcPr/>
                </a:tc>
                <a:tc vMerge="1">
                  <a:txBody>
                    <a:bodyPr/>
                    <a:lstStyle/>
                    <a:p>
                      <a:endParaRPr lang="zh-CN" altLang="en-US"/>
                    </a:p>
                  </a:txBody>
                  <a:tcPr/>
                </a:tc>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知识面</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理解能力</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应变能力</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表达能力</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923106"/>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290</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434878"/>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2</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288</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892102"/>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3</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288</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D</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212630"/>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4</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285</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0533238"/>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5</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283</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165406"/>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6</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283</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D</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713546"/>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7</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280</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C</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568872"/>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8</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280</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7416307"/>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9</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280</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247622"/>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10</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280</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D</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C</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059081"/>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11</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278</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D</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216095"/>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12</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277</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4730246"/>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13</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275</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D</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A</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332794"/>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14</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275</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D</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437263"/>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15</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274</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C</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805407"/>
                  </a:ext>
                </a:extLst>
              </a:tr>
              <a:tr h="286249">
                <a:tc>
                  <a:txBody>
                    <a:bodyPr/>
                    <a:lstStyle/>
                    <a:p>
                      <a:pPr indent="0" algn="ctr">
                        <a:lnSpc>
                          <a:spcPts val="1560"/>
                        </a:lnSpc>
                      </a:pPr>
                      <a:r>
                        <a:rPr lang="zh-CN" sz="1600">
                          <a:effectLst/>
                          <a:latin typeface="Times New Roman" panose="02020603050405020304" pitchFamily="18" charset="0"/>
                          <a:ea typeface="宋体" panose="02010600030101010101" pitchFamily="2" charset="-122"/>
                        </a:rPr>
                        <a:t>人员</a:t>
                      </a:r>
                      <a:r>
                        <a:rPr lang="en-US" sz="1600">
                          <a:effectLst/>
                          <a:latin typeface="Times New Roman" panose="02020603050405020304" pitchFamily="18" charset="0"/>
                          <a:ea typeface="宋体" panose="02010600030101010101" pitchFamily="2" charset="-122"/>
                        </a:rPr>
                        <a:t>16</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273</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B</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A</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a:effectLst/>
                          <a:latin typeface="Times New Roman" panose="02020603050405020304" pitchFamily="18" charset="0"/>
                          <a:ea typeface="宋体" panose="02010600030101010101" pitchFamily="2" charset="-122"/>
                        </a:rPr>
                        <a:t>B</a:t>
                      </a:r>
                      <a:endParaRPr lang="zh-CN" sz="16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600" dirty="0">
                          <a:effectLst/>
                          <a:latin typeface="Times New Roman" panose="02020603050405020304" pitchFamily="18" charset="0"/>
                          <a:ea typeface="宋体" panose="02010600030101010101" pitchFamily="2" charset="-122"/>
                        </a:rPr>
                        <a:t>C</a:t>
                      </a:r>
                      <a:endParaRPr lang="zh-CN" sz="16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964620"/>
                  </a:ext>
                </a:extLst>
              </a:tr>
            </a:tbl>
          </a:graphicData>
        </a:graphic>
      </p:graphicFrame>
      <p:sp>
        <p:nvSpPr>
          <p:cNvPr id="8" name="Rectangle 56">
            <a:extLst>
              <a:ext uri="{FF2B5EF4-FFF2-40B4-BE49-F238E27FC236}">
                <a16:creationId xmlns:a16="http://schemas.microsoft.com/office/drawing/2014/main" id="{CC8EE8FC-612D-486F-8172-261DE7AC578A}"/>
              </a:ext>
            </a:extLst>
          </p:cNvPr>
          <p:cNvSpPr>
            <a:spLocks noChangeArrowheads="1"/>
          </p:cNvSpPr>
          <p:nvPr/>
        </p:nvSpPr>
        <p:spPr bwMode="auto">
          <a:xfrm>
            <a:off x="3059832" y="575777"/>
            <a:ext cx="4968552"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1800" dirty="0">
                <a:solidFill>
                  <a:srgbClr val="0000FF"/>
                </a:solidFill>
                <a:latin typeface="微软雅黑" pitchFamily="34" charset="-122"/>
                <a:ea typeface="微软雅黑" pitchFamily="34" charset="-122"/>
                <a:sym typeface="Wingdings" pitchFamily="2" charset="2"/>
              </a:rPr>
              <a:t>表</a:t>
            </a:r>
            <a:r>
              <a:rPr lang="en-US" altLang="zh-CN" sz="1800" dirty="0">
                <a:solidFill>
                  <a:srgbClr val="0000FF"/>
                </a:solidFill>
                <a:latin typeface="微软雅黑" pitchFamily="34" charset="-122"/>
                <a:ea typeface="微软雅黑" pitchFamily="34" charset="-122"/>
                <a:sym typeface="Wingdings" pitchFamily="2" charset="2"/>
              </a:rPr>
              <a:t>3-1   </a:t>
            </a:r>
            <a:r>
              <a:rPr lang="zh-CN" altLang="en-US" sz="1800" dirty="0">
                <a:solidFill>
                  <a:srgbClr val="0000FF"/>
                </a:solidFill>
                <a:latin typeface="微软雅黑" pitchFamily="34" charset="-122"/>
                <a:ea typeface="微软雅黑" pitchFamily="34" charset="-122"/>
                <a:sym typeface="Wingdings" pitchFamily="2" charset="2"/>
              </a:rPr>
              <a:t>招聘公务员笔试成绩，专家面试评分</a:t>
            </a:r>
            <a:endParaRPr lang="en-US" altLang="zh-CN" sz="1800" dirty="0">
              <a:solidFill>
                <a:srgbClr val="0000FF"/>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884584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46AF99-91F1-47D9-AFA2-D065F4059AD5}"/>
              </a:ext>
            </a:extLst>
          </p:cNvPr>
          <p:cNvSpPr>
            <a:spLocks noGrp="1"/>
          </p:cNvSpPr>
          <p:nvPr>
            <p:ph type="dt" sz="half" idx="2"/>
          </p:nvPr>
        </p:nvSpPr>
        <p:spPr/>
        <p:txBody>
          <a:bodyPr/>
          <a:lstStyle/>
          <a:p>
            <a:pPr>
              <a:defRPr/>
            </a:pPr>
            <a:fld id="{775F2A13-9260-4427-9606-E85DB35CFC31}"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13A9AF18-E613-42B7-B2BA-E837C8CAEC3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1CD19B6D-C530-4B6A-B02E-A5C273D114BE}"/>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二、问题分析</a:t>
            </a:r>
          </a:p>
        </p:txBody>
      </p:sp>
      <p:sp>
        <p:nvSpPr>
          <p:cNvPr id="7" name="Rectangle 56">
            <a:extLst>
              <a:ext uri="{FF2B5EF4-FFF2-40B4-BE49-F238E27FC236}">
                <a16:creationId xmlns:a16="http://schemas.microsoft.com/office/drawing/2014/main" id="{A77DEE09-21D0-446B-A15A-61439860F7BF}"/>
              </a:ext>
            </a:extLst>
          </p:cNvPr>
          <p:cNvSpPr>
            <a:spLocks noChangeArrowheads="1"/>
          </p:cNvSpPr>
          <p:nvPr/>
        </p:nvSpPr>
        <p:spPr bwMode="auto">
          <a:xfrm>
            <a:off x="683568" y="937059"/>
            <a:ext cx="8064896" cy="1769202"/>
          </a:xfrm>
          <a:prstGeom prst="rect">
            <a:avLst/>
          </a:prstGeom>
          <a:noFill/>
          <a:ln>
            <a:noFill/>
          </a:ln>
        </p:spPr>
        <p:txBody>
          <a:bodyPr wrap="square">
            <a:spAutoFit/>
          </a:bodyPr>
          <a:lstStyle/>
          <a:p>
            <a:pPr>
              <a:lnSpc>
                <a:spcPct val="140000"/>
              </a:lnSpc>
              <a:buClr>
                <a:srgbClr val="0000FF"/>
              </a:buClr>
            </a:pPr>
            <a:r>
              <a:rPr lang="zh-CN" altLang="en-US" sz="2000" dirty="0">
                <a:latin typeface="微软雅黑" pitchFamily="34" charset="-122"/>
                <a:ea typeface="微软雅黑" pitchFamily="34" charset="-122"/>
                <a:sym typeface="Wingdings" pitchFamily="2" charset="2"/>
              </a:rPr>
              <a:t>本问题是一个半定量半定性、多因素的综合选优排序问题，需要根据多个因素进行综合评价并作出决策，可用层次分析法进行建模求解。本问题涉及的因素有</a:t>
            </a:r>
            <a:r>
              <a:rPr lang="en-US" altLang="zh-CN" sz="2000" dirty="0">
                <a:latin typeface="微软雅黑" pitchFamily="34" charset="-122"/>
                <a:ea typeface="微软雅黑" pitchFamily="34" charset="-122"/>
                <a:sym typeface="Wingdings" pitchFamily="2" charset="2"/>
              </a:rPr>
              <a:t>5</a:t>
            </a:r>
            <a:r>
              <a:rPr lang="zh-CN" altLang="en-US" sz="2000" dirty="0">
                <a:latin typeface="微软雅黑" pitchFamily="34" charset="-122"/>
                <a:ea typeface="微软雅黑" pitchFamily="34" charset="-122"/>
                <a:sym typeface="Wingdings" pitchFamily="2" charset="2"/>
              </a:rPr>
              <a:t>个：笔试成绩、知识面、理解能力、应变能力和表达能力，决策的目的是选择优秀的人员，备选的方案有</a:t>
            </a:r>
            <a:r>
              <a:rPr lang="en-US" altLang="zh-CN" sz="2000" dirty="0">
                <a:latin typeface="微软雅黑" pitchFamily="34" charset="-122"/>
                <a:ea typeface="微软雅黑" pitchFamily="34" charset="-122"/>
                <a:sym typeface="Wingdings" pitchFamily="2" charset="2"/>
              </a:rPr>
              <a:t>16</a:t>
            </a:r>
            <a:r>
              <a:rPr lang="zh-CN" altLang="en-US" sz="2000" dirty="0">
                <a:latin typeface="微软雅黑" pitchFamily="34" charset="-122"/>
                <a:ea typeface="微软雅黑" pitchFamily="34" charset="-122"/>
                <a:sym typeface="Wingdings" pitchFamily="2" charset="2"/>
              </a:rPr>
              <a:t>个。</a:t>
            </a:r>
            <a:endParaRPr lang="en-US" altLang="zh-CN" sz="2000" dirty="0">
              <a:latin typeface="微软雅黑" pitchFamily="34" charset="-122"/>
              <a:ea typeface="微软雅黑" pitchFamily="34" charset="-122"/>
              <a:sym typeface="Wingdings" pitchFamily="2" charset="2"/>
            </a:endParaRPr>
          </a:p>
        </p:txBody>
      </p:sp>
      <p:pic>
        <p:nvPicPr>
          <p:cNvPr id="34818" name="Picture 2">
            <a:extLst>
              <a:ext uri="{FF2B5EF4-FFF2-40B4-BE49-F238E27FC236}">
                <a16:creationId xmlns:a16="http://schemas.microsoft.com/office/drawing/2014/main" id="{9B57CD78-FBC5-478A-A9D5-65081A12C6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084" y="3325918"/>
            <a:ext cx="7029832" cy="241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4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第一节  层次分析法</a:t>
            </a:r>
          </a:p>
        </p:txBody>
      </p:sp>
      <p:sp>
        <p:nvSpPr>
          <p:cNvPr id="6" name="Rectangle 5"/>
          <p:cNvSpPr>
            <a:spLocks noChangeArrowheads="1"/>
          </p:cNvSpPr>
          <p:nvPr/>
        </p:nvSpPr>
        <p:spPr bwMode="auto">
          <a:xfrm>
            <a:off x="263576" y="155679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一、层次分析法的原理与步骤</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5" y="2751601"/>
            <a:ext cx="7668342" cy="313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层次分析法根据问题的性质和要达到的总目标，将问题分解为不同的组成因素，并按照因素间的相互关联影响以及隶属关系将因素按不同层次聚集组合，形成一个多层次的分析结构模型，从而使问题归结为最低层（供决策的方案、措施等）相对于最高层（总目标）的相对重要权值的确定或相对优劣次序的排定。</a:t>
            </a:r>
            <a:endParaRPr lang="en-US" altLang="zh-CN" sz="2400" dirty="0">
              <a:latin typeface="微软雅黑" pitchFamily="34" charset="-122"/>
              <a:ea typeface="微软雅黑" pitchFamily="34" charset="-122"/>
            </a:endParaRP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CC9CC53-6A44-47F5-8B8A-3D27628C1D30}"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2060848"/>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层次分析法的原理</a:t>
            </a:r>
            <a:endParaRPr lang="en-US" altLang="en-US" sz="2400"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E8C431F4-1173-4354-A53C-67EE330212E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501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46AF99-91F1-47D9-AFA2-D065F4059AD5}"/>
              </a:ext>
            </a:extLst>
          </p:cNvPr>
          <p:cNvSpPr>
            <a:spLocks noGrp="1"/>
          </p:cNvSpPr>
          <p:nvPr>
            <p:ph type="dt" sz="half" idx="2"/>
          </p:nvPr>
        </p:nvSpPr>
        <p:spPr/>
        <p:txBody>
          <a:bodyPr/>
          <a:lstStyle/>
          <a:p>
            <a:pPr>
              <a:defRPr/>
            </a:pPr>
            <a:fld id="{6F41DD08-FB35-4609-8C40-F31D4031A984}"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13A9AF18-E613-42B7-B2BA-E837C8CAEC3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1CD19B6D-C530-4B6A-B02E-A5C273D114BE}"/>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二、问题分析</a:t>
            </a:r>
          </a:p>
        </p:txBody>
      </p:sp>
      <p:sp>
        <p:nvSpPr>
          <p:cNvPr id="7" name="Rectangle 56">
            <a:extLst>
              <a:ext uri="{FF2B5EF4-FFF2-40B4-BE49-F238E27FC236}">
                <a16:creationId xmlns:a16="http://schemas.microsoft.com/office/drawing/2014/main" id="{A77DEE09-21D0-446B-A15A-61439860F7BF}"/>
              </a:ext>
            </a:extLst>
          </p:cNvPr>
          <p:cNvSpPr>
            <a:spLocks noChangeArrowheads="1"/>
          </p:cNvSpPr>
          <p:nvPr/>
        </p:nvSpPr>
        <p:spPr bwMode="auto">
          <a:xfrm>
            <a:off x="539552" y="937059"/>
            <a:ext cx="2592288" cy="3061864"/>
          </a:xfrm>
          <a:prstGeom prst="rect">
            <a:avLst/>
          </a:prstGeom>
          <a:noFill/>
          <a:ln>
            <a:noFill/>
          </a:ln>
        </p:spPr>
        <p:txBody>
          <a:bodyPr wrap="square">
            <a:spAutoFit/>
          </a:bodyPr>
          <a:lstStyle/>
          <a:p>
            <a:pPr>
              <a:lnSpc>
                <a:spcPct val="140000"/>
              </a:lnSpc>
              <a:buClr>
                <a:srgbClr val="0000FF"/>
              </a:buClr>
            </a:pPr>
            <a:r>
              <a:rPr lang="zh-CN" altLang="en-US" sz="2000" dirty="0">
                <a:latin typeface="微软雅黑" pitchFamily="34" charset="-122"/>
                <a:ea typeface="微软雅黑" pitchFamily="34" charset="-122"/>
                <a:sym typeface="Wingdings" pitchFamily="2" charset="2"/>
              </a:rPr>
              <a:t>为进行定量分析，首先将知识面、理解能力、应变能力和表达能力的评分进行量化，把</a:t>
            </a:r>
            <a:r>
              <a:rPr lang="en-US" altLang="zh-CN" sz="2000" dirty="0">
                <a:latin typeface="微软雅黑" pitchFamily="34" charset="-122"/>
                <a:ea typeface="微软雅黑" pitchFamily="34" charset="-122"/>
                <a:sym typeface="Wingdings" pitchFamily="2" charset="2"/>
              </a:rPr>
              <a:t>A</a:t>
            </a:r>
            <a:r>
              <a:rPr lang="zh-CN" altLang="en-US" sz="2000" dirty="0">
                <a:latin typeface="微软雅黑" pitchFamily="34" charset="-122"/>
                <a:ea typeface="微软雅黑" pitchFamily="34" charset="-122"/>
                <a:sym typeface="Wingdings" pitchFamily="2" charset="2"/>
              </a:rPr>
              <a:t>、</a:t>
            </a:r>
            <a:r>
              <a:rPr lang="en-US" altLang="zh-CN" sz="2000" dirty="0">
                <a:latin typeface="微软雅黑" pitchFamily="34" charset="-122"/>
                <a:ea typeface="微软雅黑" pitchFamily="34" charset="-122"/>
                <a:sym typeface="Wingdings" pitchFamily="2" charset="2"/>
              </a:rPr>
              <a:t>B</a:t>
            </a:r>
            <a:r>
              <a:rPr lang="zh-CN" altLang="en-US" sz="2000" dirty="0">
                <a:latin typeface="微软雅黑" pitchFamily="34" charset="-122"/>
                <a:ea typeface="微软雅黑" pitchFamily="34" charset="-122"/>
                <a:sym typeface="Wingdings" pitchFamily="2" charset="2"/>
              </a:rPr>
              <a:t>、</a:t>
            </a:r>
            <a:r>
              <a:rPr lang="en-US" altLang="zh-CN" sz="2000" dirty="0">
                <a:latin typeface="微软雅黑" pitchFamily="34" charset="-122"/>
                <a:ea typeface="微软雅黑" pitchFamily="34" charset="-122"/>
                <a:sym typeface="Wingdings" pitchFamily="2" charset="2"/>
              </a:rPr>
              <a:t>C</a:t>
            </a:r>
            <a:r>
              <a:rPr lang="zh-CN" altLang="en-US" sz="2000" dirty="0">
                <a:latin typeface="微软雅黑" pitchFamily="34" charset="-122"/>
                <a:ea typeface="微软雅黑" pitchFamily="34" charset="-122"/>
                <a:sym typeface="Wingdings" pitchFamily="2" charset="2"/>
              </a:rPr>
              <a:t>、</a:t>
            </a:r>
            <a:r>
              <a:rPr lang="en-US" altLang="zh-CN" sz="2000" dirty="0">
                <a:latin typeface="微软雅黑" pitchFamily="34" charset="-122"/>
                <a:ea typeface="微软雅黑" pitchFamily="34" charset="-122"/>
                <a:sym typeface="Wingdings" pitchFamily="2" charset="2"/>
              </a:rPr>
              <a:t>D</a:t>
            </a:r>
            <a:r>
              <a:rPr lang="zh-CN" altLang="en-US" sz="2000" dirty="0">
                <a:latin typeface="微软雅黑" pitchFamily="34" charset="-122"/>
                <a:ea typeface="微软雅黑" pitchFamily="34" charset="-122"/>
                <a:sym typeface="Wingdings" pitchFamily="2" charset="2"/>
              </a:rPr>
              <a:t>四个等级分别量化为</a:t>
            </a:r>
            <a:r>
              <a:rPr lang="en-US" altLang="zh-CN" sz="2000" dirty="0">
                <a:latin typeface="微软雅黑" pitchFamily="34" charset="-122"/>
                <a:ea typeface="微软雅黑" pitchFamily="34" charset="-122"/>
                <a:sym typeface="Wingdings" pitchFamily="2" charset="2"/>
              </a:rPr>
              <a:t>95</a:t>
            </a:r>
            <a:r>
              <a:rPr lang="zh-CN" altLang="en-US" sz="2000" dirty="0">
                <a:latin typeface="微软雅黑" pitchFamily="34" charset="-122"/>
                <a:ea typeface="微软雅黑" pitchFamily="34" charset="-122"/>
                <a:sym typeface="Wingdings" pitchFamily="2" charset="2"/>
              </a:rPr>
              <a:t>、</a:t>
            </a:r>
            <a:r>
              <a:rPr lang="en-US" altLang="zh-CN" sz="2000" dirty="0">
                <a:latin typeface="微软雅黑" pitchFamily="34" charset="-122"/>
                <a:ea typeface="微软雅黑" pitchFamily="34" charset="-122"/>
                <a:sym typeface="Wingdings" pitchFamily="2" charset="2"/>
              </a:rPr>
              <a:t>85</a:t>
            </a:r>
            <a:r>
              <a:rPr lang="zh-CN" altLang="en-US" sz="2000" dirty="0">
                <a:latin typeface="微软雅黑" pitchFamily="34" charset="-122"/>
                <a:ea typeface="微软雅黑" pitchFamily="34" charset="-122"/>
                <a:sym typeface="Wingdings" pitchFamily="2" charset="2"/>
              </a:rPr>
              <a:t>、</a:t>
            </a:r>
            <a:r>
              <a:rPr lang="en-US" altLang="zh-CN" sz="2000" dirty="0">
                <a:latin typeface="微软雅黑" pitchFamily="34" charset="-122"/>
                <a:ea typeface="微软雅黑" pitchFamily="34" charset="-122"/>
                <a:sym typeface="Wingdings" pitchFamily="2" charset="2"/>
              </a:rPr>
              <a:t>75</a:t>
            </a:r>
            <a:r>
              <a:rPr lang="zh-CN" altLang="en-US" sz="2000" dirty="0">
                <a:latin typeface="微软雅黑" pitchFamily="34" charset="-122"/>
                <a:ea typeface="微软雅黑" pitchFamily="34" charset="-122"/>
                <a:sym typeface="Wingdings" pitchFamily="2" charset="2"/>
              </a:rPr>
              <a:t>和</a:t>
            </a:r>
            <a:r>
              <a:rPr lang="en-US" altLang="zh-CN" sz="2000" dirty="0">
                <a:latin typeface="微软雅黑" pitchFamily="34" charset="-122"/>
                <a:ea typeface="微软雅黑" pitchFamily="34" charset="-122"/>
                <a:sym typeface="Wingdings" pitchFamily="2" charset="2"/>
              </a:rPr>
              <a:t>65</a:t>
            </a:r>
            <a:r>
              <a:rPr lang="zh-CN" altLang="en-US" sz="2000" dirty="0">
                <a:latin typeface="微软雅黑" pitchFamily="34" charset="-122"/>
                <a:ea typeface="微软雅黑" pitchFamily="34" charset="-122"/>
                <a:sym typeface="Wingdings" pitchFamily="2" charset="2"/>
              </a:rPr>
              <a:t>分</a:t>
            </a:r>
            <a:endParaRPr lang="en-US" altLang="zh-CN" sz="2000" dirty="0">
              <a:latin typeface="微软雅黑" pitchFamily="34" charset="-122"/>
              <a:ea typeface="微软雅黑" pitchFamily="34" charset="-122"/>
              <a:sym typeface="Wingdings" pitchFamily="2" charset="2"/>
            </a:endParaRPr>
          </a:p>
        </p:txBody>
      </p:sp>
      <p:pic>
        <p:nvPicPr>
          <p:cNvPr id="3" name="图片 2">
            <a:extLst>
              <a:ext uri="{FF2B5EF4-FFF2-40B4-BE49-F238E27FC236}">
                <a16:creationId xmlns:a16="http://schemas.microsoft.com/office/drawing/2014/main" id="{CA8B635E-68A7-4364-B1ED-45C27E6F121C}"/>
              </a:ext>
            </a:extLst>
          </p:cNvPr>
          <p:cNvPicPr>
            <a:picLocks noChangeAspect="1"/>
          </p:cNvPicPr>
          <p:nvPr/>
        </p:nvPicPr>
        <p:blipFill>
          <a:blip r:embed="rId2"/>
          <a:stretch>
            <a:fillRect/>
          </a:stretch>
        </p:blipFill>
        <p:spPr>
          <a:xfrm>
            <a:off x="3059832" y="1035521"/>
            <a:ext cx="5638800" cy="5057775"/>
          </a:xfrm>
          <a:prstGeom prst="rect">
            <a:avLst/>
          </a:prstGeom>
        </p:spPr>
      </p:pic>
      <p:sp>
        <p:nvSpPr>
          <p:cNvPr id="9" name="Rectangle 56">
            <a:extLst>
              <a:ext uri="{FF2B5EF4-FFF2-40B4-BE49-F238E27FC236}">
                <a16:creationId xmlns:a16="http://schemas.microsoft.com/office/drawing/2014/main" id="{70613683-A540-4251-BB69-FB77E11986DE}"/>
              </a:ext>
            </a:extLst>
          </p:cNvPr>
          <p:cNvSpPr>
            <a:spLocks noChangeArrowheads="1"/>
          </p:cNvSpPr>
          <p:nvPr/>
        </p:nvSpPr>
        <p:spPr bwMode="auto">
          <a:xfrm>
            <a:off x="3419872" y="575777"/>
            <a:ext cx="4968552" cy="43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40000"/>
              </a:lnSpc>
              <a:buClr>
                <a:srgbClr val="0000FF"/>
              </a:buClr>
            </a:pPr>
            <a:r>
              <a:rPr lang="zh-CN" altLang="en-US" sz="1800" dirty="0">
                <a:solidFill>
                  <a:srgbClr val="0000FF"/>
                </a:solidFill>
                <a:latin typeface="微软雅黑" pitchFamily="34" charset="-122"/>
                <a:ea typeface="微软雅黑" pitchFamily="34" charset="-122"/>
                <a:sym typeface="Wingdings" pitchFamily="2" charset="2"/>
              </a:rPr>
              <a:t>表</a:t>
            </a:r>
            <a:r>
              <a:rPr lang="en-US" altLang="zh-CN" sz="1800" dirty="0">
                <a:solidFill>
                  <a:srgbClr val="0000FF"/>
                </a:solidFill>
                <a:latin typeface="微软雅黑" pitchFamily="34" charset="-122"/>
                <a:ea typeface="微软雅黑" pitchFamily="34" charset="-122"/>
                <a:sym typeface="Wingdings" pitchFamily="2" charset="2"/>
              </a:rPr>
              <a:t>3-2   16</a:t>
            </a:r>
            <a:r>
              <a:rPr lang="zh-CN" altLang="en-US" sz="1800" dirty="0">
                <a:solidFill>
                  <a:srgbClr val="0000FF"/>
                </a:solidFill>
                <a:latin typeface="微软雅黑" pitchFamily="34" charset="-122"/>
                <a:ea typeface="微软雅黑" pitchFamily="34" charset="-122"/>
                <a:sym typeface="Wingdings" pitchFamily="2" charset="2"/>
              </a:rPr>
              <a:t>名应聘人员的量化分数表</a:t>
            </a:r>
            <a:endParaRPr lang="en-US" altLang="zh-CN" sz="1800" dirty="0">
              <a:solidFill>
                <a:srgbClr val="0000FF"/>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1973216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4F9D444-BFA8-47DB-87A8-8918F64C8889}"/>
              </a:ext>
            </a:extLst>
          </p:cNvPr>
          <p:cNvSpPr>
            <a:spLocks noGrp="1"/>
          </p:cNvSpPr>
          <p:nvPr>
            <p:ph type="dt" sz="half" idx="2"/>
          </p:nvPr>
        </p:nvSpPr>
        <p:spPr/>
        <p:txBody>
          <a:bodyPr/>
          <a:lstStyle/>
          <a:p>
            <a:pPr>
              <a:defRPr/>
            </a:pPr>
            <a:fld id="{F472B915-C487-480F-BC26-37A99B1AF478}"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77990668-EE87-4935-84EE-43B9377C72A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797260DF-5822-4433-948B-6C5D6AB3B0FA}"/>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三、模型假设</a:t>
            </a:r>
          </a:p>
        </p:txBody>
      </p:sp>
      <p:sp>
        <p:nvSpPr>
          <p:cNvPr id="9" name="Rectangle 56">
            <a:extLst>
              <a:ext uri="{FF2B5EF4-FFF2-40B4-BE49-F238E27FC236}">
                <a16:creationId xmlns:a16="http://schemas.microsoft.com/office/drawing/2014/main" id="{5429A98F-5315-4E8B-8F34-654A2C63EDA1}"/>
              </a:ext>
            </a:extLst>
          </p:cNvPr>
          <p:cNvSpPr>
            <a:spLocks noChangeArrowheads="1"/>
          </p:cNvSpPr>
          <p:nvPr/>
        </p:nvSpPr>
        <p:spPr bwMode="auto">
          <a:xfrm>
            <a:off x="467544" y="980728"/>
            <a:ext cx="8352928"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假设笔试成绩和面试总成绩对人员评价具有相同的重要性。</a:t>
            </a:r>
          </a:p>
          <a:p>
            <a:pPr marL="457200" indent="-457200">
              <a:lnSpc>
                <a:spcPct val="15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假设理解能力和表达能力对人员评价具有相同的重要性。</a:t>
            </a:r>
          </a:p>
          <a:p>
            <a:pPr marL="457200" indent="-457200">
              <a:lnSpc>
                <a:spcPct val="15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在人员评价中，按重要性从大到小排序，各因素依次为笔试成绩、理解能力和表达能力、知识面、应变能力。</a:t>
            </a:r>
          </a:p>
          <a:p>
            <a:pPr marL="457200" indent="-457200">
              <a:lnSpc>
                <a:spcPct val="15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假设表</a:t>
            </a:r>
            <a:r>
              <a:rPr lang="en-US" altLang="zh-CN" sz="2200" dirty="0">
                <a:solidFill>
                  <a:schemeClr val="bg2"/>
                </a:solidFill>
                <a:latin typeface="微软雅黑" pitchFamily="34" charset="-122"/>
                <a:ea typeface="微软雅黑" pitchFamily="34" charset="-122"/>
                <a:sym typeface="Wingdings" pitchFamily="2" charset="2"/>
              </a:rPr>
              <a:t>3-2</a:t>
            </a:r>
            <a:r>
              <a:rPr lang="zh-CN" altLang="en-US" sz="2200" dirty="0">
                <a:solidFill>
                  <a:schemeClr val="bg2"/>
                </a:solidFill>
                <a:latin typeface="微软雅黑" pitchFamily="34" charset="-122"/>
                <a:ea typeface="微软雅黑" pitchFamily="34" charset="-122"/>
                <a:sym typeface="Wingdings" pitchFamily="2" charset="2"/>
              </a:rPr>
              <a:t>中的量化分数能够充分反映出每个人的实力。</a:t>
            </a:r>
          </a:p>
        </p:txBody>
      </p:sp>
    </p:spTree>
    <p:extLst>
      <p:ext uri="{BB962C8B-B14F-4D97-AF65-F5344CB8AC3E}">
        <p14:creationId xmlns:p14="http://schemas.microsoft.com/office/powerpoint/2010/main" val="3946303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96A5474C-AFB6-4B7D-9A8B-429278C9D071}"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建立层次结构</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73891"/>
            <a:ext cx="7632848"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第一层为目标层：选择优秀人员；第二层为准则层：</a:t>
            </a:r>
            <a:r>
              <a:rPr lang="en-US" altLang="zh-CN" sz="2200" dirty="0">
                <a:solidFill>
                  <a:schemeClr val="bg2"/>
                </a:solidFill>
                <a:latin typeface="微软雅黑" pitchFamily="34" charset="-122"/>
                <a:ea typeface="微软雅黑" pitchFamily="34" charset="-122"/>
                <a:sym typeface="Wingdings" pitchFamily="2" charset="2"/>
              </a:rPr>
              <a:t>5</a:t>
            </a:r>
            <a:r>
              <a:rPr lang="zh-CN" altLang="en-US" sz="2200" dirty="0">
                <a:solidFill>
                  <a:schemeClr val="bg2"/>
                </a:solidFill>
                <a:latin typeface="微软雅黑" pitchFamily="34" charset="-122"/>
                <a:ea typeface="微软雅黑" pitchFamily="34" charset="-122"/>
                <a:sym typeface="Wingdings" pitchFamily="2" charset="2"/>
              </a:rPr>
              <a:t>个因素；第三层为方案层：</a:t>
            </a:r>
            <a:r>
              <a:rPr lang="en-US" altLang="zh-CN" sz="2200" dirty="0">
                <a:solidFill>
                  <a:schemeClr val="bg2"/>
                </a:solidFill>
                <a:latin typeface="微软雅黑" pitchFamily="34" charset="-122"/>
                <a:ea typeface="微软雅黑" pitchFamily="34" charset="-122"/>
                <a:sym typeface="Wingdings" pitchFamily="2" charset="2"/>
              </a:rPr>
              <a:t>16</a:t>
            </a:r>
            <a:r>
              <a:rPr lang="zh-CN" altLang="en-US" sz="2200" dirty="0">
                <a:solidFill>
                  <a:schemeClr val="bg2"/>
                </a:solidFill>
                <a:latin typeface="微软雅黑" pitchFamily="34" charset="-122"/>
                <a:ea typeface="微软雅黑" pitchFamily="34" charset="-122"/>
                <a:sym typeface="Wingdings" pitchFamily="2" charset="2"/>
              </a:rPr>
              <a:t>名应聘人员。</a:t>
            </a:r>
          </a:p>
        </p:txBody>
      </p:sp>
      <p:pic>
        <p:nvPicPr>
          <p:cNvPr id="13" name="Picture 2">
            <a:extLst>
              <a:ext uri="{FF2B5EF4-FFF2-40B4-BE49-F238E27FC236}">
                <a16:creationId xmlns:a16="http://schemas.microsoft.com/office/drawing/2014/main" id="{E87328D6-CBB6-4330-BAA9-33A1220A31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084" y="2780928"/>
            <a:ext cx="7029832" cy="241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679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3280B0BB-B6E0-4291-B3F5-59F6AE6DD8CF}"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确定准则层对目标层的权重</a:t>
            </a:r>
          </a:p>
        </p:txBody>
      </p:sp>
      <p:sp>
        <p:nvSpPr>
          <p:cNvPr id="20" name="Rectangle 56">
            <a:extLst>
              <a:ext uri="{FF2B5EF4-FFF2-40B4-BE49-F238E27FC236}">
                <a16:creationId xmlns:a16="http://schemas.microsoft.com/office/drawing/2014/main" id="{486D4ABE-7DEF-453E-812A-F35865383CA2}"/>
              </a:ext>
            </a:extLst>
          </p:cNvPr>
          <p:cNvSpPr>
            <a:spLocks noChangeArrowheads="1"/>
          </p:cNvSpPr>
          <p:nvPr/>
        </p:nvSpPr>
        <p:spPr bwMode="auto">
          <a:xfrm>
            <a:off x="899592" y="3933056"/>
            <a:ext cx="7632848" cy="9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000" dirty="0">
                <a:solidFill>
                  <a:schemeClr val="bg2"/>
                </a:solidFill>
                <a:latin typeface="微软雅黑" pitchFamily="34" charset="-122"/>
                <a:ea typeface="微软雅黑" pitchFamily="34" charset="-122"/>
                <a:sym typeface="Wingdings" pitchFamily="2" charset="2"/>
              </a:rPr>
              <a:t>A</a:t>
            </a:r>
            <a:r>
              <a:rPr lang="zh-CN" altLang="en-US" sz="2000" dirty="0">
                <a:solidFill>
                  <a:schemeClr val="bg2"/>
                </a:solidFill>
                <a:latin typeface="微软雅黑" pitchFamily="34" charset="-122"/>
                <a:ea typeface="微软雅黑" pitchFamily="34" charset="-122"/>
                <a:sym typeface="Wingdings" pitchFamily="2" charset="2"/>
              </a:rPr>
              <a:t> 是一个</a:t>
            </a:r>
            <a:r>
              <a:rPr lang="en-US" altLang="zh-CN" sz="2000" dirty="0">
                <a:solidFill>
                  <a:schemeClr val="bg2"/>
                </a:solidFill>
                <a:latin typeface="微软雅黑" pitchFamily="34" charset="-122"/>
                <a:ea typeface="微软雅黑" pitchFamily="34" charset="-122"/>
                <a:sym typeface="Wingdings" pitchFamily="2" charset="2"/>
              </a:rPr>
              <a:t>5</a:t>
            </a:r>
            <a:r>
              <a:rPr lang="zh-CN" altLang="en-US" sz="2000" dirty="0">
                <a:solidFill>
                  <a:schemeClr val="bg2"/>
                </a:solidFill>
                <a:latin typeface="微软雅黑" pitchFamily="34" charset="-122"/>
                <a:ea typeface="微软雅黑" pitchFamily="34" charset="-122"/>
                <a:sym typeface="Wingdings" pitchFamily="2" charset="2"/>
              </a:rPr>
              <a:t>阶正互反矩阵，经计算得其最大特征值为 </a:t>
            </a:r>
            <a:r>
              <a:rPr lang="en-US" altLang="zh-CN" sz="2000" dirty="0">
                <a:solidFill>
                  <a:schemeClr val="bg2"/>
                </a:solidFill>
                <a:latin typeface="微软雅黑" pitchFamily="34" charset="-122"/>
                <a:ea typeface="微软雅黑" pitchFamily="34" charset="-122"/>
                <a:sym typeface="Wingdings" pitchFamily="2" charset="2"/>
              </a:rPr>
              <a:t>5</a:t>
            </a:r>
            <a:r>
              <a:rPr lang="zh-CN" altLang="en-US" sz="2000" dirty="0">
                <a:solidFill>
                  <a:schemeClr val="bg2"/>
                </a:solidFill>
                <a:latin typeface="微软雅黑" pitchFamily="34" charset="-122"/>
                <a:ea typeface="微软雅黑" pitchFamily="34" charset="-122"/>
                <a:sym typeface="Wingdings" pitchFamily="2" charset="2"/>
              </a:rPr>
              <a:t>，相应的归一化特征向量为</a:t>
            </a:r>
          </a:p>
        </p:txBody>
      </p:sp>
      <p:graphicFrame>
        <p:nvGraphicFramePr>
          <p:cNvPr id="21" name="对象 20">
            <a:extLst>
              <a:ext uri="{FF2B5EF4-FFF2-40B4-BE49-F238E27FC236}">
                <a16:creationId xmlns:a16="http://schemas.microsoft.com/office/drawing/2014/main" id="{B7C0D02C-4C8E-4A8B-851E-2311D6125281}"/>
              </a:ext>
            </a:extLst>
          </p:cNvPr>
          <p:cNvGraphicFramePr>
            <a:graphicFrameLocks noChangeAspect="1"/>
          </p:cNvGraphicFramePr>
          <p:nvPr>
            <p:extLst>
              <p:ext uri="{D42A27DB-BD31-4B8C-83A1-F6EECF244321}">
                <p14:modId xmlns:p14="http://schemas.microsoft.com/office/powerpoint/2010/main" val="1781305490"/>
              </p:ext>
            </p:extLst>
          </p:nvPr>
        </p:nvGraphicFramePr>
        <p:xfrm>
          <a:off x="2091531" y="4840484"/>
          <a:ext cx="4960937" cy="474663"/>
        </p:xfrm>
        <a:graphic>
          <a:graphicData uri="http://schemas.openxmlformats.org/presentationml/2006/ole">
            <mc:AlternateContent xmlns:mc="http://schemas.openxmlformats.org/markup-compatibility/2006">
              <mc:Choice xmlns:v="urn:schemas-microsoft-com:vml" Requires="v">
                <p:oleObj name="Equation" r:id="rId2" imgW="2908080" imgH="279360" progId="Equation.DSMT4">
                  <p:embed/>
                </p:oleObj>
              </mc:Choice>
              <mc:Fallback>
                <p:oleObj name="Equation" r:id="rId2" imgW="2908080" imgH="27936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3"/>
                      <a:stretch>
                        <a:fillRect/>
                      </a:stretch>
                    </p:blipFill>
                    <p:spPr>
                      <a:xfrm>
                        <a:off x="2091531" y="4840484"/>
                        <a:ext cx="4960937" cy="4746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580A20D-921C-4B0A-AAD5-654CC8B9E0E9}"/>
              </a:ext>
            </a:extLst>
          </p:cNvPr>
          <p:cNvGraphicFramePr>
            <a:graphicFrameLocks noChangeAspect="1"/>
          </p:cNvGraphicFramePr>
          <p:nvPr>
            <p:extLst>
              <p:ext uri="{D42A27DB-BD31-4B8C-83A1-F6EECF244321}">
                <p14:modId xmlns:p14="http://schemas.microsoft.com/office/powerpoint/2010/main" val="4108000357"/>
              </p:ext>
            </p:extLst>
          </p:nvPr>
        </p:nvGraphicFramePr>
        <p:xfrm>
          <a:off x="1331640" y="1466272"/>
          <a:ext cx="4790671" cy="2538792"/>
        </p:xfrm>
        <a:graphic>
          <a:graphicData uri="http://schemas.openxmlformats.org/presentationml/2006/ole">
            <mc:AlternateContent xmlns:mc="http://schemas.openxmlformats.org/markup-compatibility/2006">
              <mc:Choice xmlns:v="urn:schemas-microsoft-com:vml" Requires="v">
                <p:oleObj name="Equation" r:id="rId4" imgW="2361960" imgH="1257120" progId="Equation.DSMT4">
                  <p:embed/>
                </p:oleObj>
              </mc:Choice>
              <mc:Fallback>
                <p:oleObj name="Equation" r:id="rId4" imgW="2361960" imgH="125712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5"/>
                      <a:stretch>
                        <a:fillRect/>
                      </a:stretch>
                    </p:blipFill>
                    <p:spPr>
                      <a:xfrm>
                        <a:off x="1331640" y="1466272"/>
                        <a:ext cx="4790671" cy="2538792"/>
                      </a:xfrm>
                      <a:prstGeom prst="rect">
                        <a:avLst/>
                      </a:prstGeom>
                    </p:spPr>
                  </p:pic>
                </p:oleObj>
              </mc:Fallback>
            </mc:AlternateContent>
          </a:graphicData>
        </a:graphic>
      </p:graphicFrame>
      <p:sp>
        <p:nvSpPr>
          <p:cNvPr id="14" name="Rectangle 56">
            <a:extLst>
              <a:ext uri="{FF2B5EF4-FFF2-40B4-BE49-F238E27FC236}">
                <a16:creationId xmlns:a16="http://schemas.microsoft.com/office/drawing/2014/main" id="{194C4803-57D5-4175-AEE9-DF2CF9CBD304}"/>
              </a:ext>
            </a:extLst>
          </p:cNvPr>
          <p:cNvSpPr>
            <a:spLocks noChangeArrowheads="1"/>
          </p:cNvSpPr>
          <p:nvPr/>
        </p:nvSpPr>
        <p:spPr bwMode="auto">
          <a:xfrm>
            <a:off x="899592" y="5301208"/>
            <a:ext cx="7632848" cy="133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对应的一致性指标 </a:t>
            </a:r>
            <a:r>
              <a:rPr lang="en-US" altLang="zh-CN" sz="2000" dirty="0">
                <a:solidFill>
                  <a:schemeClr val="bg2"/>
                </a:solidFill>
                <a:latin typeface="微软雅黑" pitchFamily="34" charset="-122"/>
                <a:ea typeface="微软雅黑" pitchFamily="34" charset="-122"/>
                <a:sym typeface="Wingdings" pitchFamily="2" charset="2"/>
              </a:rPr>
              <a:t>CI = 0</a:t>
            </a:r>
            <a:r>
              <a:rPr lang="zh-CN" altLang="en-US" sz="2000" dirty="0">
                <a:solidFill>
                  <a:schemeClr val="bg2"/>
                </a:solidFill>
                <a:latin typeface="微软雅黑" pitchFamily="34" charset="-122"/>
                <a:ea typeface="微软雅黑" pitchFamily="34" charset="-122"/>
                <a:sym typeface="Wingdings" pitchFamily="2" charset="2"/>
              </a:rPr>
              <a:t>，一致性比率指标 </a:t>
            </a:r>
            <a:r>
              <a:rPr lang="en-US" altLang="zh-CN" sz="2000" dirty="0">
                <a:solidFill>
                  <a:schemeClr val="bg2"/>
                </a:solidFill>
                <a:latin typeface="微软雅黑" pitchFamily="34" charset="-122"/>
                <a:ea typeface="微软雅黑" pitchFamily="34" charset="-122"/>
                <a:sym typeface="Wingdings" pitchFamily="2" charset="2"/>
              </a:rPr>
              <a:t>CR=0 &lt; 0.1</a:t>
            </a:r>
            <a:r>
              <a:rPr lang="zh-CN" altLang="en-US" sz="2000" dirty="0">
                <a:solidFill>
                  <a:schemeClr val="bg2"/>
                </a:solidFill>
                <a:latin typeface="微软雅黑" pitchFamily="34" charset="-122"/>
                <a:ea typeface="微软雅黑" pitchFamily="34" charset="-122"/>
                <a:sym typeface="Wingdings" pitchFamily="2" charset="2"/>
              </a:rPr>
              <a:t>，判断矩阵 </a:t>
            </a:r>
            <a:r>
              <a:rPr lang="en-US" altLang="zh-CN" sz="2000" dirty="0">
                <a:solidFill>
                  <a:schemeClr val="bg2"/>
                </a:solidFill>
                <a:latin typeface="微软雅黑" pitchFamily="34" charset="-122"/>
                <a:ea typeface="微软雅黑" pitchFamily="34" charset="-122"/>
                <a:sym typeface="Wingdings" pitchFamily="2" charset="2"/>
              </a:rPr>
              <a:t>A </a:t>
            </a:r>
            <a:r>
              <a:rPr lang="zh-CN" altLang="en-US" sz="2000" dirty="0">
                <a:solidFill>
                  <a:schemeClr val="bg2"/>
                </a:solidFill>
                <a:latin typeface="微软雅黑" pitchFamily="34" charset="-122"/>
                <a:ea typeface="微软雅黑" pitchFamily="34" charset="-122"/>
                <a:sym typeface="Wingdings" pitchFamily="2" charset="2"/>
              </a:rPr>
              <a:t>通过了一致性检验。可将 </a:t>
            </a:r>
            <a:r>
              <a:rPr lang="en-US" altLang="zh-CN" sz="2000" dirty="0">
                <a:solidFill>
                  <a:schemeClr val="bg2"/>
                </a:solidFill>
                <a:latin typeface="微软雅黑" pitchFamily="34" charset="-122"/>
                <a:ea typeface="微软雅黑" pitchFamily="34" charset="-122"/>
                <a:sym typeface="Wingdings" pitchFamily="2" charset="2"/>
              </a:rPr>
              <a:t>W</a:t>
            </a:r>
            <a:r>
              <a:rPr lang="en-US" altLang="zh-CN" sz="2000" baseline="-25000" dirty="0">
                <a:solidFill>
                  <a:schemeClr val="bg2"/>
                </a:solidFill>
                <a:latin typeface="微软雅黑" pitchFamily="34" charset="-122"/>
                <a:ea typeface="微软雅黑" pitchFamily="34" charset="-122"/>
                <a:sym typeface="Wingdings" pitchFamily="2" charset="2"/>
              </a:rPr>
              <a:t>1</a:t>
            </a:r>
            <a:r>
              <a:rPr lang="en-US" altLang="zh-CN" sz="2000" dirty="0">
                <a:solidFill>
                  <a:schemeClr val="bg2"/>
                </a:solidFill>
                <a:latin typeface="微软雅黑" pitchFamily="34" charset="-122"/>
                <a:ea typeface="微软雅黑" pitchFamily="34" charset="-122"/>
                <a:sym typeface="Wingdings" pitchFamily="2" charset="2"/>
              </a:rPr>
              <a:t> </a:t>
            </a:r>
            <a:r>
              <a:rPr lang="zh-CN" altLang="en-US" sz="2000" dirty="0">
                <a:solidFill>
                  <a:schemeClr val="bg2"/>
                </a:solidFill>
                <a:latin typeface="微软雅黑" pitchFamily="34" charset="-122"/>
                <a:ea typeface="微软雅黑" pitchFamily="34" charset="-122"/>
                <a:sym typeface="Wingdings" pitchFamily="2" charset="2"/>
              </a:rPr>
              <a:t>作为笔试成绩、理解能力、表达能力、知识面和应变能力</a:t>
            </a:r>
            <a:r>
              <a:rPr lang="en-US" altLang="zh-CN" sz="2000" dirty="0">
                <a:solidFill>
                  <a:schemeClr val="bg2"/>
                </a:solidFill>
                <a:latin typeface="微软雅黑" pitchFamily="34" charset="-122"/>
                <a:ea typeface="微软雅黑" pitchFamily="34" charset="-122"/>
                <a:sym typeface="Wingdings" pitchFamily="2" charset="2"/>
              </a:rPr>
              <a:t>5</a:t>
            </a:r>
            <a:r>
              <a:rPr lang="zh-CN" altLang="en-US" sz="2000" dirty="0">
                <a:solidFill>
                  <a:schemeClr val="bg2"/>
                </a:solidFill>
                <a:latin typeface="微软雅黑" pitchFamily="34" charset="-122"/>
                <a:ea typeface="微软雅黑" pitchFamily="34" charset="-122"/>
                <a:sym typeface="Wingdings" pitchFamily="2" charset="2"/>
              </a:rPr>
              <a:t>个因素相对于目标的权重向量。</a:t>
            </a:r>
          </a:p>
        </p:txBody>
      </p:sp>
    </p:spTree>
    <p:extLst>
      <p:ext uri="{BB962C8B-B14F-4D97-AF65-F5344CB8AC3E}">
        <p14:creationId xmlns:p14="http://schemas.microsoft.com/office/powerpoint/2010/main" val="62251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EE4EDB1C-E507-4831-90CB-49CEE771667F}"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确定方案层对准则层的权重</a:t>
            </a:r>
          </a:p>
        </p:txBody>
      </p:sp>
      <p:sp>
        <p:nvSpPr>
          <p:cNvPr id="20" name="Rectangle 56">
            <a:extLst>
              <a:ext uri="{FF2B5EF4-FFF2-40B4-BE49-F238E27FC236}">
                <a16:creationId xmlns:a16="http://schemas.microsoft.com/office/drawing/2014/main" id="{486D4ABE-7DEF-453E-812A-F35865383CA2}"/>
              </a:ext>
            </a:extLst>
          </p:cNvPr>
          <p:cNvSpPr>
            <a:spLocks noChangeArrowheads="1"/>
          </p:cNvSpPr>
          <p:nvPr/>
        </p:nvSpPr>
        <p:spPr bwMode="auto">
          <a:xfrm>
            <a:off x="899592" y="1412776"/>
            <a:ext cx="7632848" cy="9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对每个因素，将</a:t>
            </a:r>
            <a:r>
              <a:rPr lang="en-US" altLang="zh-CN" sz="2000" dirty="0">
                <a:solidFill>
                  <a:schemeClr val="bg2"/>
                </a:solidFill>
                <a:latin typeface="微软雅黑" pitchFamily="34" charset="-122"/>
                <a:ea typeface="微软雅黑" pitchFamily="34" charset="-122"/>
                <a:sym typeface="Wingdings" pitchFamily="2" charset="2"/>
              </a:rPr>
              <a:t>16</a:t>
            </a:r>
            <a:r>
              <a:rPr lang="zh-CN" altLang="en-US" sz="2000" dirty="0">
                <a:solidFill>
                  <a:schemeClr val="bg2"/>
                </a:solidFill>
                <a:latin typeface="微软雅黑" pitchFamily="34" charset="-122"/>
                <a:ea typeface="微软雅黑" pitchFamily="34" charset="-122"/>
                <a:sym typeface="Wingdings" pitchFamily="2" charset="2"/>
              </a:rPr>
              <a:t>个人员的量化分数进行比较，构造判断矩阵。第 </a:t>
            </a:r>
            <a:r>
              <a:rPr lang="en-US" altLang="zh-CN" sz="2000" dirty="0">
                <a:solidFill>
                  <a:schemeClr val="bg2"/>
                </a:solidFill>
                <a:latin typeface="微软雅黑" pitchFamily="34" charset="-122"/>
                <a:ea typeface="微软雅黑" pitchFamily="34" charset="-122"/>
                <a:sym typeface="Wingdings" pitchFamily="2" charset="2"/>
              </a:rPr>
              <a:t>j </a:t>
            </a:r>
            <a:r>
              <a:rPr lang="zh-CN" altLang="en-US" sz="2000" dirty="0">
                <a:solidFill>
                  <a:schemeClr val="bg2"/>
                </a:solidFill>
                <a:latin typeface="微软雅黑" pitchFamily="34" charset="-122"/>
                <a:ea typeface="微软雅黑" pitchFamily="34" charset="-122"/>
                <a:sym typeface="Wingdings" pitchFamily="2" charset="2"/>
              </a:rPr>
              <a:t>个因素对应的判断矩阵记为</a:t>
            </a:r>
            <a:r>
              <a:rPr lang="en-US" altLang="zh-CN" sz="2000" dirty="0" err="1">
                <a:solidFill>
                  <a:schemeClr val="bg2"/>
                </a:solidFill>
                <a:latin typeface="微软雅黑" pitchFamily="34" charset="-122"/>
                <a:ea typeface="微软雅黑" pitchFamily="34" charset="-122"/>
                <a:sym typeface="Wingdings" pitchFamily="2" charset="2"/>
              </a:rPr>
              <a:t>B</a:t>
            </a:r>
            <a:r>
              <a:rPr lang="en-US" altLang="zh-CN" sz="2000" baseline="-25000" dirty="0" err="1">
                <a:solidFill>
                  <a:schemeClr val="bg2"/>
                </a:solidFill>
                <a:latin typeface="微软雅黑" pitchFamily="34" charset="-122"/>
                <a:ea typeface="微软雅黑" pitchFamily="34" charset="-122"/>
                <a:sym typeface="Wingdings" pitchFamily="2" charset="2"/>
              </a:rPr>
              <a:t>j</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graphicFrame>
        <p:nvGraphicFramePr>
          <p:cNvPr id="21" name="对象 20">
            <a:extLst>
              <a:ext uri="{FF2B5EF4-FFF2-40B4-BE49-F238E27FC236}">
                <a16:creationId xmlns:a16="http://schemas.microsoft.com/office/drawing/2014/main" id="{B7C0D02C-4C8E-4A8B-851E-2311D6125281}"/>
              </a:ext>
            </a:extLst>
          </p:cNvPr>
          <p:cNvGraphicFramePr>
            <a:graphicFrameLocks noChangeAspect="1"/>
          </p:cNvGraphicFramePr>
          <p:nvPr>
            <p:extLst>
              <p:ext uri="{D42A27DB-BD31-4B8C-83A1-F6EECF244321}">
                <p14:modId xmlns:p14="http://schemas.microsoft.com/office/powerpoint/2010/main" val="2718208070"/>
              </p:ext>
            </p:extLst>
          </p:nvPr>
        </p:nvGraphicFramePr>
        <p:xfrm>
          <a:off x="1552575" y="2420888"/>
          <a:ext cx="6000750" cy="1619250"/>
        </p:xfrm>
        <a:graphic>
          <a:graphicData uri="http://schemas.openxmlformats.org/presentationml/2006/ole">
            <mc:AlternateContent xmlns:mc="http://schemas.openxmlformats.org/markup-compatibility/2006">
              <mc:Choice xmlns:v="urn:schemas-microsoft-com:vml" Requires="v">
                <p:oleObj name="Equation" r:id="rId2" imgW="3517560" imgH="952200" progId="Equation.DSMT4">
                  <p:embed/>
                </p:oleObj>
              </mc:Choice>
              <mc:Fallback>
                <p:oleObj name="Equation" r:id="rId2" imgW="3517560" imgH="95220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3"/>
                      <a:stretch>
                        <a:fillRect/>
                      </a:stretch>
                    </p:blipFill>
                    <p:spPr>
                      <a:xfrm>
                        <a:off x="1552575" y="2420888"/>
                        <a:ext cx="6000750" cy="1619250"/>
                      </a:xfrm>
                      <a:prstGeom prst="rect">
                        <a:avLst/>
                      </a:prstGeom>
                    </p:spPr>
                  </p:pic>
                </p:oleObj>
              </mc:Fallback>
            </mc:AlternateContent>
          </a:graphicData>
        </a:graphic>
      </p:graphicFrame>
    </p:spTree>
    <p:extLst>
      <p:ext uri="{BB962C8B-B14F-4D97-AF65-F5344CB8AC3E}">
        <p14:creationId xmlns:p14="http://schemas.microsoft.com/office/powerpoint/2010/main" val="222790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DC5EBFB-71EF-4701-975A-F9A0A2BF3C9A}"/>
              </a:ext>
            </a:extLst>
          </p:cNvPr>
          <p:cNvSpPr>
            <a:spLocks noGrp="1"/>
          </p:cNvSpPr>
          <p:nvPr>
            <p:ph type="dt" sz="half" idx="2"/>
          </p:nvPr>
        </p:nvSpPr>
        <p:spPr/>
        <p:txBody>
          <a:bodyPr/>
          <a:lstStyle/>
          <a:p>
            <a:pPr>
              <a:defRPr/>
            </a:pPr>
            <a:fld id="{FCD2215A-5F55-46E7-BA30-F7D4F194EB2A}"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F0FA4FFE-B6EE-48B3-9566-CF08A39AD3F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pic>
        <p:nvPicPr>
          <p:cNvPr id="7" name="图片 6">
            <a:extLst>
              <a:ext uri="{FF2B5EF4-FFF2-40B4-BE49-F238E27FC236}">
                <a16:creationId xmlns:a16="http://schemas.microsoft.com/office/drawing/2014/main" id="{35D38908-D62E-48E2-A557-9ECE22802594}"/>
              </a:ext>
            </a:extLst>
          </p:cNvPr>
          <p:cNvPicPr>
            <a:picLocks noChangeAspect="1"/>
          </p:cNvPicPr>
          <p:nvPr/>
        </p:nvPicPr>
        <p:blipFill>
          <a:blip r:embed="rId2"/>
          <a:stretch>
            <a:fillRect/>
          </a:stretch>
        </p:blipFill>
        <p:spPr>
          <a:xfrm>
            <a:off x="1259632" y="620688"/>
            <a:ext cx="6977773" cy="5832648"/>
          </a:xfrm>
          <a:prstGeom prst="rect">
            <a:avLst/>
          </a:prstGeom>
        </p:spPr>
      </p:pic>
    </p:spTree>
    <p:extLst>
      <p:ext uri="{BB962C8B-B14F-4D97-AF65-F5344CB8AC3E}">
        <p14:creationId xmlns:p14="http://schemas.microsoft.com/office/powerpoint/2010/main" val="2029203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004B0205-EF97-4540-9ADF-42A8D4F2DCCC}"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4.  </a:t>
            </a:r>
            <a:r>
              <a:rPr lang="zh-CN" altLang="en-US" sz="2400" dirty="0">
                <a:solidFill>
                  <a:srgbClr val="FF0000"/>
                </a:solidFill>
                <a:latin typeface="微软雅黑" pitchFamily="34" charset="-122"/>
                <a:ea typeface="微软雅黑" pitchFamily="34" charset="-122"/>
              </a:rPr>
              <a:t>确定方案层对目标层的组合权重</a:t>
            </a:r>
          </a:p>
        </p:txBody>
      </p:sp>
      <p:grpSp>
        <p:nvGrpSpPr>
          <p:cNvPr id="2" name="组合 1">
            <a:extLst>
              <a:ext uri="{FF2B5EF4-FFF2-40B4-BE49-F238E27FC236}">
                <a16:creationId xmlns:a16="http://schemas.microsoft.com/office/drawing/2014/main" id="{67E4ACDB-6CF9-4FD5-9A69-6E679D6DA3EE}"/>
              </a:ext>
            </a:extLst>
          </p:cNvPr>
          <p:cNvGrpSpPr/>
          <p:nvPr/>
        </p:nvGrpSpPr>
        <p:grpSpPr>
          <a:xfrm>
            <a:off x="899592" y="1484784"/>
            <a:ext cx="7632848" cy="907428"/>
            <a:chOff x="899592" y="1412776"/>
            <a:chExt cx="7632848" cy="907428"/>
          </a:xfrm>
        </p:grpSpPr>
        <p:sp>
          <p:nvSpPr>
            <p:cNvPr id="20" name="Rectangle 56">
              <a:extLst>
                <a:ext uri="{FF2B5EF4-FFF2-40B4-BE49-F238E27FC236}">
                  <a16:creationId xmlns:a16="http://schemas.microsoft.com/office/drawing/2014/main" id="{486D4ABE-7DEF-453E-812A-F35865383CA2}"/>
                </a:ext>
              </a:extLst>
            </p:cNvPr>
            <p:cNvSpPr>
              <a:spLocks noChangeArrowheads="1"/>
            </p:cNvSpPr>
            <p:nvPr/>
          </p:nvSpPr>
          <p:spPr bwMode="auto">
            <a:xfrm>
              <a:off x="899592" y="1412776"/>
              <a:ext cx="7632848" cy="9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记                                                   ，则方案层对目标层的组合权重为</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graphicFrame>
          <p:nvGraphicFramePr>
            <p:cNvPr id="21" name="对象 20">
              <a:extLst>
                <a:ext uri="{FF2B5EF4-FFF2-40B4-BE49-F238E27FC236}">
                  <a16:creationId xmlns:a16="http://schemas.microsoft.com/office/drawing/2014/main" id="{B7C0D02C-4C8E-4A8B-851E-2311D6125281}"/>
                </a:ext>
              </a:extLst>
            </p:cNvPr>
            <p:cNvGraphicFramePr>
              <a:graphicFrameLocks noChangeAspect="1"/>
            </p:cNvGraphicFramePr>
            <p:nvPr>
              <p:extLst>
                <p:ext uri="{D42A27DB-BD31-4B8C-83A1-F6EECF244321}">
                  <p14:modId xmlns:p14="http://schemas.microsoft.com/office/powerpoint/2010/main" val="1658850567"/>
                </p:ext>
              </p:extLst>
            </p:nvPr>
          </p:nvGraphicFramePr>
          <p:xfrm>
            <a:off x="1363892" y="1453834"/>
            <a:ext cx="3683000" cy="476250"/>
          </p:xfrm>
          <a:graphic>
            <a:graphicData uri="http://schemas.openxmlformats.org/presentationml/2006/ole">
              <mc:AlternateContent xmlns:mc="http://schemas.openxmlformats.org/markup-compatibility/2006">
                <mc:Choice xmlns:v="urn:schemas-microsoft-com:vml" Requires="v">
                  <p:oleObj name="Equation" r:id="rId2" imgW="2158920" imgH="279360" progId="Equation.DSMT4">
                    <p:embed/>
                  </p:oleObj>
                </mc:Choice>
                <mc:Fallback>
                  <p:oleObj name="Equation" r:id="rId2" imgW="2158920" imgH="27936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3"/>
                        <a:stretch>
                          <a:fillRect/>
                        </a:stretch>
                      </p:blipFill>
                      <p:spPr>
                        <a:xfrm>
                          <a:off x="1363892" y="1453834"/>
                          <a:ext cx="3683000" cy="476250"/>
                        </a:xfrm>
                        <a:prstGeom prst="rect">
                          <a:avLst/>
                        </a:prstGeom>
                      </p:spPr>
                    </p:pic>
                  </p:oleObj>
                </mc:Fallback>
              </mc:AlternateContent>
            </a:graphicData>
          </a:graphic>
        </p:graphicFrame>
      </p:grpSp>
      <p:graphicFrame>
        <p:nvGraphicFramePr>
          <p:cNvPr id="8" name="对象 7">
            <a:extLst>
              <a:ext uri="{FF2B5EF4-FFF2-40B4-BE49-F238E27FC236}">
                <a16:creationId xmlns:a16="http://schemas.microsoft.com/office/drawing/2014/main" id="{F873FEFD-9E9B-44C4-B4C3-AF8217D7F35E}"/>
              </a:ext>
            </a:extLst>
          </p:cNvPr>
          <p:cNvGraphicFramePr>
            <a:graphicFrameLocks noChangeAspect="1"/>
          </p:cNvGraphicFramePr>
          <p:nvPr>
            <p:extLst>
              <p:ext uri="{D42A27DB-BD31-4B8C-83A1-F6EECF244321}">
                <p14:modId xmlns:p14="http://schemas.microsoft.com/office/powerpoint/2010/main" val="3118486832"/>
              </p:ext>
            </p:extLst>
          </p:nvPr>
        </p:nvGraphicFramePr>
        <p:xfrm>
          <a:off x="2843808" y="2348010"/>
          <a:ext cx="3076575" cy="476250"/>
        </p:xfrm>
        <a:graphic>
          <a:graphicData uri="http://schemas.openxmlformats.org/presentationml/2006/ole">
            <mc:AlternateContent xmlns:mc="http://schemas.openxmlformats.org/markup-compatibility/2006">
              <mc:Choice xmlns:v="urn:schemas-microsoft-com:vml" Requires="v">
                <p:oleObj name="Equation" r:id="rId4" imgW="1803240" imgH="279360" progId="Equation.DSMT4">
                  <p:embed/>
                </p:oleObj>
              </mc:Choice>
              <mc:Fallback>
                <p:oleObj name="Equation" r:id="rId4" imgW="1803240" imgH="27936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5"/>
                      <a:stretch>
                        <a:fillRect/>
                      </a:stretch>
                    </p:blipFill>
                    <p:spPr>
                      <a:xfrm>
                        <a:off x="2843808" y="2348010"/>
                        <a:ext cx="3076575" cy="476250"/>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C44A8E5C-304B-4DB1-A089-18BD15C3BC15}"/>
              </a:ext>
            </a:extLst>
          </p:cNvPr>
          <p:cNvGrpSpPr/>
          <p:nvPr/>
        </p:nvGrpSpPr>
        <p:grpSpPr>
          <a:xfrm>
            <a:off x="899592" y="2852936"/>
            <a:ext cx="7632848" cy="1377752"/>
            <a:chOff x="899592" y="1412776"/>
            <a:chExt cx="7632848" cy="1377752"/>
          </a:xfrm>
        </p:grpSpPr>
        <p:sp>
          <p:nvSpPr>
            <p:cNvPr id="11" name="Rectangle 56">
              <a:extLst>
                <a:ext uri="{FF2B5EF4-FFF2-40B4-BE49-F238E27FC236}">
                  <a16:creationId xmlns:a16="http://schemas.microsoft.com/office/drawing/2014/main" id="{DC95A101-C06F-4CAB-A074-72053DDB611B}"/>
                </a:ext>
              </a:extLst>
            </p:cNvPr>
            <p:cNvSpPr>
              <a:spLocks noChangeArrowheads="1"/>
            </p:cNvSpPr>
            <p:nvPr/>
          </p:nvSpPr>
          <p:spPr bwMode="auto">
            <a:xfrm>
              <a:off x="899592" y="1412776"/>
              <a:ext cx="7632848"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层次总排序的一致性比率</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graphicFrame>
          <p:nvGraphicFramePr>
            <p:cNvPr id="12" name="对象 11">
              <a:extLst>
                <a:ext uri="{FF2B5EF4-FFF2-40B4-BE49-F238E27FC236}">
                  <a16:creationId xmlns:a16="http://schemas.microsoft.com/office/drawing/2014/main" id="{CBAFBD1C-F13A-4AD4-898E-0B5F55CF5182}"/>
                </a:ext>
              </a:extLst>
            </p:cNvPr>
            <p:cNvGraphicFramePr>
              <a:graphicFrameLocks noChangeAspect="1"/>
            </p:cNvGraphicFramePr>
            <p:nvPr>
              <p:extLst>
                <p:ext uri="{D42A27DB-BD31-4B8C-83A1-F6EECF244321}">
                  <p14:modId xmlns:p14="http://schemas.microsoft.com/office/powerpoint/2010/main" val="1104224596"/>
                </p:ext>
              </p:extLst>
            </p:nvPr>
          </p:nvGraphicFramePr>
          <p:xfrm>
            <a:off x="2226543" y="1988840"/>
            <a:ext cx="3857625" cy="801688"/>
          </p:xfrm>
          <a:graphic>
            <a:graphicData uri="http://schemas.openxmlformats.org/presentationml/2006/ole">
              <mc:AlternateContent xmlns:mc="http://schemas.openxmlformats.org/markup-compatibility/2006">
                <mc:Choice xmlns:v="urn:schemas-microsoft-com:vml" Requires="v">
                  <p:oleObj name="Equation" r:id="rId6" imgW="2260440" imgH="469800" progId="Equation.DSMT4">
                    <p:embed/>
                  </p:oleObj>
                </mc:Choice>
                <mc:Fallback>
                  <p:oleObj name="Equation" r:id="rId6" imgW="2260440" imgH="46980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7"/>
                        <a:stretch>
                          <a:fillRect/>
                        </a:stretch>
                      </p:blipFill>
                      <p:spPr>
                        <a:xfrm>
                          <a:off x="2226543" y="1988840"/>
                          <a:ext cx="3857625" cy="801688"/>
                        </a:xfrm>
                        <a:prstGeom prst="rect">
                          <a:avLst/>
                        </a:prstGeom>
                      </p:spPr>
                    </p:pic>
                  </p:oleObj>
                </mc:Fallback>
              </mc:AlternateContent>
            </a:graphicData>
          </a:graphic>
        </p:graphicFrame>
      </p:grpSp>
      <p:sp>
        <p:nvSpPr>
          <p:cNvPr id="13" name="Rectangle 56">
            <a:extLst>
              <a:ext uri="{FF2B5EF4-FFF2-40B4-BE49-F238E27FC236}">
                <a16:creationId xmlns:a16="http://schemas.microsoft.com/office/drawing/2014/main" id="{9EF2D4AD-48B5-4091-99AA-AB4C1E1A4EC2}"/>
              </a:ext>
            </a:extLst>
          </p:cNvPr>
          <p:cNvSpPr>
            <a:spLocks noChangeArrowheads="1"/>
          </p:cNvSpPr>
          <p:nvPr/>
        </p:nvSpPr>
        <p:spPr bwMode="auto">
          <a:xfrm>
            <a:off x="899592" y="4321772"/>
            <a:ext cx="7632848" cy="9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因此层次总排序通过了一致性检验，可根据组合权重 </a:t>
            </a:r>
            <a:r>
              <a:rPr lang="en-US" altLang="zh-CN" sz="2000" dirty="0">
                <a:solidFill>
                  <a:schemeClr val="bg2"/>
                </a:solidFill>
                <a:latin typeface="微软雅黑" pitchFamily="34" charset="-122"/>
                <a:ea typeface="微软雅黑" pitchFamily="34" charset="-122"/>
                <a:sym typeface="Wingdings" pitchFamily="2" charset="2"/>
              </a:rPr>
              <a:t>Y </a:t>
            </a:r>
            <a:r>
              <a:rPr lang="zh-CN" altLang="en-US" sz="2000" dirty="0">
                <a:solidFill>
                  <a:schemeClr val="bg2"/>
                </a:solidFill>
                <a:latin typeface="微软雅黑" pitchFamily="34" charset="-122"/>
                <a:ea typeface="微软雅黑" pitchFamily="34" charset="-122"/>
                <a:sym typeface="Wingdings" pitchFamily="2" charset="2"/>
              </a:rPr>
              <a:t>对</a:t>
            </a:r>
            <a:r>
              <a:rPr lang="en-US" altLang="zh-CN" sz="2000" dirty="0">
                <a:solidFill>
                  <a:schemeClr val="bg2"/>
                </a:solidFill>
                <a:latin typeface="微软雅黑" pitchFamily="34" charset="-122"/>
                <a:ea typeface="微软雅黑" pitchFamily="34" charset="-122"/>
                <a:sym typeface="Wingdings" pitchFamily="2" charset="2"/>
              </a:rPr>
              <a:t>16</a:t>
            </a:r>
            <a:r>
              <a:rPr lang="zh-CN" altLang="en-US" sz="2000" dirty="0">
                <a:solidFill>
                  <a:schemeClr val="bg2"/>
                </a:solidFill>
                <a:latin typeface="微软雅黑" pitchFamily="34" charset="-122"/>
                <a:ea typeface="微软雅黑" pitchFamily="34" charset="-122"/>
                <a:sym typeface="Wingdings" pitchFamily="2" charset="2"/>
              </a:rPr>
              <a:t>名应聘人员作出综合评价并排序。</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1395021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EAFF3896-1AB4-496D-9CC3-D60C196F9C0B}"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5.  </a:t>
            </a:r>
            <a:r>
              <a:rPr lang="zh-CN" altLang="en-US" sz="2400" dirty="0">
                <a:solidFill>
                  <a:srgbClr val="FF0000"/>
                </a:solidFill>
                <a:latin typeface="微软雅黑" pitchFamily="34" charset="-122"/>
                <a:ea typeface="微软雅黑" pitchFamily="34" charset="-122"/>
              </a:rPr>
              <a:t>综合排序</a:t>
            </a:r>
          </a:p>
        </p:txBody>
      </p:sp>
      <p:sp>
        <p:nvSpPr>
          <p:cNvPr id="13" name="Rectangle 56">
            <a:extLst>
              <a:ext uri="{FF2B5EF4-FFF2-40B4-BE49-F238E27FC236}">
                <a16:creationId xmlns:a16="http://schemas.microsoft.com/office/drawing/2014/main" id="{9EF2D4AD-48B5-4091-99AA-AB4C1E1A4EC2}"/>
              </a:ext>
            </a:extLst>
          </p:cNvPr>
          <p:cNvSpPr>
            <a:spLocks noChangeArrowheads="1"/>
          </p:cNvSpPr>
          <p:nvPr/>
        </p:nvSpPr>
        <p:spPr bwMode="auto">
          <a:xfrm>
            <a:off x="683568" y="3385668"/>
            <a:ext cx="7632848"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000" dirty="0">
                <a:solidFill>
                  <a:schemeClr val="bg2"/>
                </a:solidFill>
                <a:latin typeface="微软雅黑" pitchFamily="34" charset="-122"/>
                <a:ea typeface="微软雅黑" pitchFamily="34" charset="-122"/>
                <a:sym typeface="Wingdings" pitchFamily="2" charset="2"/>
              </a:rPr>
              <a:t>16</a:t>
            </a:r>
            <a:r>
              <a:rPr lang="zh-CN" altLang="en-US" sz="2000" dirty="0">
                <a:solidFill>
                  <a:schemeClr val="bg2"/>
                </a:solidFill>
                <a:latin typeface="微软雅黑" pitchFamily="34" charset="-122"/>
                <a:ea typeface="微软雅黑" pitchFamily="34" charset="-122"/>
                <a:sym typeface="Wingdings" pitchFamily="2" charset="2"/>
              </a:rPr>
              <a:t>名应聘人员的综合实力的排序依次为</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pic>
        <p:nvPicPr>
          <p:cNvPr id="32" name="图片 31">
            <a:extLst>
              <a:ext uri="{FF2B5EF4-FFF2-40B4-BE49-F238E27FC236}">
                <a16:creationId xmlns:a16="http://schemas.microsoft.com/office/drawing/2014/main" id="{ECBC8742-7761-4F41-B291-010A8741FEB9}"/>
              </a:ext>
            </a:extLst>
          </p:cNvPr>
          <p:cNvPicPr>
            <a:picLocks noChangeAspect="1"/>
          </p:cNvPicPr>
          <p:nvPr/>
        </p:nvPicPr>
        <p:blipFill>
          <a:blip r:embed="rId2"/>
          <a:stretch>
            <a:fillRect/>
          </a:stretch>
        </p:blipFill>
        <p:spPr>
          <a:xfrm>
            <a:off x="899592" y="1510410"/>
            <a:ext cx="7921520" cy="1702566"/>
          </a:xfrm>
          <a:prstGeom prst="rect">
            <a:avLst/>
          </a:prstGeom>
        </p:spPr>
      </p:pic>
      <p:graphicFrame>
        <p:nvGraphicFramePr>
          <p:cNvPr id="33" name="对象 32">
            <a:extLst>
              <a:ext uri="{FF2B5EF4-FFF2-40B4-BE49-F238E27FC236}">
                <a16:creationId xmlns:a16="http://schemas.microsoft.com/office/drawing/2014/main" id="{AFB0404C-3428-45BA-92E4-4F2EEF432A44}"/>
              </a:ext>
            </a:extLst>
          </p:cNvPr>
          <p:cNvGraphicFramePr>
            <a:graphicFrameLocks noChangeAspect="1"/>
          </p:cNvGraphicFramePr>
          <p:nvPr>
            <p:extLst>
              <p:ext uri="{D42A27DB-BD31-4B8C-83A1-F6EECF244321}">
                <p14:modId xmlns:p14="http://schemas.microsoft.com/office/powerpoint/2010/main" val="1426417795"/>
              </p:ext>
            </p:extLst>
          </p:nvPr>
        </p:nvGraphicFramePr>
        <p:xfrm>
          <a:off x="829568" y="3974579"/>
          <a:ext cx="8062912" cy="390525"/>
        </p:xfrm>
        <a:graphic>
          <a:graphicData uri="http://schemas.openxmlformats.org/presentationml/2006/ole">
            <mc:AlternateContent xmlns:mc="http://schemas.openxmlformats.org/markup-compatibility/2006">
              <mc:Choice xmlns:v="urn:schemas-microsoft-com:vml" Requires="v">
                <p:oleObj name="Equation" r:id="rId3" imgW="4724280" imgH="228600" progId="Equation.DSMT4">
                  <p:embed/>
                </p:oleObj>
              </mc:Choice>
              <mc:Fallback>
                <p:oleObj name="Equation" r:id="rId3" imgW="4724280" imgH="228600" progId="Equation.DSMT4">
                  <p:embed/>
                  <p:pic>
                    <p:nvPicPr>
                      <p:cNvPr id="12" name="对象 11">
                        <a:extLst>
                          <a:ext uri="{FF2B5EF4-FFF2-40B4-BE49-F238E27FC236}">
                            <a16:creationId xmlns:a16="http://schemas.microsoft.com/office/drawing/2014/main" id="{CBAFBD1C-F13A-4AD4-898E-0B5F55CF5182}"/>
                          </a:ext>
                        </a:extLst>
                      </p:cNvPr>
                      <p:cNvPicPr/>
                      <p:nvPr/>
                    </p:nvPicPr>
                    <p:blipFill>
                      <a:blip r:embed="rId4"/>
                      <a:stretch>
                        <a:fillRect/>
                      </a:stretch>
                    </p:blipFill>
                    <p:spPr>
                      <a:xfrm>
                        <a:off x="829568" y="3974579"/>
                        <a:ext cx="8062912" cy="390525"/>
                      </a:xfrm>
                      <a:prstGeom prst="rect">
                        <a:avLst/>
                      </a:prstGeom>
                    </p:spPr>
                  </p:pic>
                </p:oleObj>
              </mc:Fallback>
            </mc:AlternateContent>
          </a:graphicData>
        </a:graphic>
      </p:graphicFrame>
      <p:grpSp>
        <p:nvGrpSpPr>
          <p:cNvPr id="36" name="组合 35">
            <a:extLst>
              <a:ext uri="{FF2B5EF4-FFF2-40B4-BE49-F238E27FC236}">
                <a16:creationId xmlns:a16="http://schemas.microsoft.com/office/drawing/2014/main" id="{F1424B6D-33DE-4CA5-8202-D3E418F4AE9C}"/>
              </a:ext>
            </a:extLst>
          </p:cNvPr>
          <p:cNvGrpSpPr/>
          <p:nvPr/>
        </p:nvGrpSpPr>
        <p:grpSpPr>
          <a:xfrm>
            <a:off x="683568" y="4437112"/>
            <a:ext cx="7632848" cy="477552"/>
            <a:chOff x="683568" y="4437112"/>
            <a:chExt cx="7632848" cy="477552"/>
          </a:xfrm>
        </p:grpSpPr>
        <p:sp>
          <p:nvSpPr>
            <p:cNvPr id="34" name="Rectangle 56">
              <a:extLst>
                <a:ext uri="{FF2B5EF4-FFF2-40B4-BE49-F238E27FC236}">
                  <a16:creationId xmlns:a16="http://schemas.microsoft.com/office/drawing/2014/main" id="{8FDFF189-36DA-44C1-B42D-A9C8490CC57D}"/>
                </a:ext>
              </a:extLst>
            </p:cNvPr>
            <p:cNvSpPr>
              <a:spLocks noChangeArrowheads="1"/>
            </p:cNvSpPr>
            <p:nvPr/>
          </p:nvSpPr>
          <p:spPr bwMode="auto">
            <a:xfrm>
              <a:off x="683568" y="4437112"/>
              <a:ext cx="7632848" cy="47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因此被录用的</a:t>
              </a:r>
              <a:r>
                <a:rPr lang="en-US" altLang="zh-CN" sz="2000" dirty="0">
                  <a:solidFill>
                    <a:schemeClr val="bg2"/>
                  </a:solidFill>
                  <a:latin typeface="微软雅黑" pitchFamily="34" charset="-122"/>
                  <a:ea typeface="微软雅黑" pitchFamily="34" charset="-122"/>
                  <a:sym typeface="Wingdings" pitchFamily="2" charset="2"/>
                </a:rPr>
                <a:t>8</a:t>
              </a:r>
              <a:r>
                <a:rPr lang="zh-CN" altLang="en-US" sz="2000" dirty="0">
                  <a:solidFill>
                    <a:schemeClr val="bg2"/>
                  </a:solidFill>
                  <a:latin typeface="微软雅黑" pitchFamily="34" charset="-122"/>
                  <a:ea typeface="微软雅黑" pitchFamily="34" charset="-122"/>
                  <a:sym typeface="Wingdings" pitchFamily="2" charset="2"/>
                </a:rPr>
                <a:t>名人员分别为：</a:t>
              </a:r>
              <a:endParaRPr lang="zh-CN" altLang="en-US" sz="2000" baseline="-25000" dirty="0">
                <a:solidFill>
                  <a:schemeClr val="bg2"/>
                </a:solidFill>
                <a:latin typeface="微软雅黑" pitchFamily="34" charset="-122"/>
                <a:ea typeface="微软雅黑" pitchFamily="34" charset="-122"/>
                <a:sym typeface="Wingdings" pitchFamily="2" charset="2"/>
              </a:endParaRPr>
            </a:p>
          </p:txBody>
        </p:sp>
        <p:graphicFrame>
          <p:nvGraphicFramePr>
            <p:cNvPr id="35" name="对象 34">
              <a:extLst>
                <a:ext uri="{FF2B5EF4-FFF2-40B4-BE49-F238E27FC236}">
                  <a16:creationId xmlns:a16="http://schemas.microsoft.com/office/drawing/2014/main" id="{929139A7-3123-469D-BFB0-386872F56B2D}"/>
                </a:ext>
              </a:extLst>
            </p:cNvPr>
            <p:cNvGraphicFramePr>
              <a:graphicFrameLocks noChangeAspect="1"/>
            </p:cNvGraphicFramePr>
            <p:nvPr>
              <p:extLst>
                <p:ext uri="{D42A27DB-BD31-4B8C-83A1-F6EECF244321}">
                  <p14:modId xmlns:p14="http://schemas.microsoft.com/office/powerpoint/2010/main" val="1978172693"/>
                </p:ext>
              </p:extLst>
            </p:nvPr>
          </p:nvGraphicFramePr>
          <p:xfrm>
            <a:off x="4246786" y="4524139"/>
            <a:ext cx="2557462" cy="390525"/>
          </p:xfrm>
          <a:graphic>
            <a:graphicData uri="http://schemas.openxmlformats.org/presentationml/2006/ole">
              <mc:AlternateContent xmlns:mc="http://schemas.openxmlformats.org/markup-compatibility/2006">
                <mc:Choice xmlns:v="urn:schemas-microsoft-com:vml" Requires="v">
                  <p:oleObj name="Equation" r:id="rId5" imgW="1498320" imgH="228600" progId="Equation.DSMT4">
                    <p:embed/>
                  </p:oleObj>
                </mc:Choice>
                <mc:Fallback>
                  <p:oleObj name="Equation" r:id="rId5" imgW="1498320" imgH="228600" progId="Equation.DSMT4">
                    <p:embed/>
                    <p:pic>
                      <p:nvPicPr>
                        <p:cNvPr id="33" name="对象 32">
                          <a:extLst>
                            <a:ext uri="{FF2B5EF4-FFF2-40B4-BE49-F238E27FC236}">
                              <a16:creationId xmlns:a16="http://schemas.microsoft.com/office/drawing/2014/main" id="{AFB0404C-3428-45BA-92E4-4F2EEF432A44}"/>
                            </a:ext>
                          </a:extLst>
                        </p:cNvPr>
                        <p:cNvPicPr/>
                        <p:nvPr/>
                      </p:nvPicPr>
                      <p:blipFill>
                        <a:blip r:embed="rId6"/>
                        <a:stretch>
                          <a:fillRect/>
                        </a:stretch>
                      </p:blipFill>
                      <p:spPr>
                        <a:xfrm>
                          <a:off x="4246786" y="4524139"/>
                          <a:ext cx="2557462" cy="390525"/>
                        </a:xfrm>
                        <a:prstGeom prst="rect">
                          <a:avLst/>
                        </a:prstGeom>
                        <a:ln w="25400">
                          <a:solidFill>
                            <a:srgbClr val="FF0000"/>
                          </a:solidFill>
                        </a:ln>
                      </p:spPr>
                    </p:pic>
                  </p:oleObj>
                </mc:Fallback>
              </mc:AlternateContent>
            </a:graphicData>
          </a:graphic>
        </p:graphicFrame>
      </p:grpSp>
      <p:pic>
        <p:nvPicPr>
          <p:cNvPr id="35856" name="Picture 16">
            <a:extLst>
              <a:ext uri="{FF2B5EF4-FFF2-40B4-BE49-F238E27FC236}">
                <a16:creationId xmlns:a16="http://schemas.microsoft.com/office/drawing/2014/main" id="{37AE1C3B-1E6E-8C56-F03C-41101A7F57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524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5" name="Picture 15">
            <a:extLst>
              <a:ext uri="{FF2B5EF4-FFF2-40B4-BE49-F238E27FC236}">
                <a16:creationId xmlns:a16="http://schemas.microsoft.com/office/drawing/2014/main" id="{0DF94D1A-2037-9D09-6E32-043753E06DD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4" name="Picture 14">
            <a:extLst>
              <a:ext uri="{FF2B5EF4-FFF2-40B4-BE49-F238E27FC236}">
                <a16:creationId xmlns:a16="http://schemas.microsoft.com/office/drawing/2014/main" id="{68F2B036-F420-E7D4-46EC-0C9FC9C99F0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3" name="Picture 13">
            <a:extLst>
              <a:ext uri="{FF2B5EF4-FFF2-40B4-BE49-F238E27FC236}">
                <a16:creationId xmlns:a16="http://schemas.microsoft.com/office/drawing/2014/main" id="{6282DA6F-F6D0-35C5-0A70-2984FFAFD06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2" name="Picture 12">
            <a:extLst>
              <a:ext uri="{FF2B5EF4-FFF2-40B4-BE49-F238E27FC236}">
                <a16:creationId xmlns:a16="http://schemas.microsoft.com/office/drawing/2014/main" id="{132E49BD-ABDB-23B4-DDCA-FFD57BE4965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1" name="Picture 11">
            <a:extLst>
              <a:ext uri="{FF2B5EF4-FFF2-40B4-BE49-F238E27FC236}">
                <a16:creationId xmlns:a16="http://schemas.microsoft.com/office/drawing/2014/main" id="{ACF11F46-BC24-329D-0311-92414A5EFB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50" name="Picture 10">
            <a:extLst>
              <a:ext uri="{FF2B5EF4-FFF2-40B4-BE49-F238E27FC236}">
                <a16:creationId xmlns:a16="http://schemas.microsoft.com/office/drawing/2014/main" id="{2B9BF81A-E146-BD31-E729-C7298DF1158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9" name="Picture 9">
            <a:extLst>
              <a:ext uri="{FF2B5EF4-FFF2-40B4-BE49-F238E27FC236}">
                <a16:creationId xmlns:a16="http://schemas.microsoft.com/office/drawing/2014/main" id="{657A932B-507F-7298-888F-327772127B3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8" name="Picture 8">
            <a:extLst>
              <a:ext uri="{FF2B5EF4-FFF2-40B4-BE49-F238E27FC236}">
                <a16:creationId xmlns:a16="http://schemas.microsoft.com/office/drawing/2014/main" id="{B4B48AB9-693E-F160-7264-6F2017A28C8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7" name="Picture 7">
            <a:extLst>
              <a:ext uri="{FF2B5EF4-FFF2-40B4-BE49-F238E27FC236}">
                <a16:creationId xmlns:a16="http://schemas.microsoft.com/office/drawing/2014/main" id="{93A1B200-B252-9418-BD8B-A5F1A42E471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6" name="Picture 6">
            <a:extLst>
              <a:ext uri="{FF2B5EF4-FFF2-40B4-BE49-F238E27FC236}">
                <a16:creationId xmlns:a16="http://schemas.microsoft.com/office/drawing/2014/main" id="{CF3D17FF-F82C-07B8-5DCA-DB02E46A10B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0"/>
            <a:ext cx="1905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5" name="Picture 5">
            <a:extLst>
              <a:ext uri="{FF2B5EF4-FFF2-40B4-BE49-F238E27FC236}">
                <a16:creationId xmlns:a16="http://schemas.microsoft.com/office/drawing/2014/main" id="{6CC77DEA-C8C9-79EB-515D-1F2A8100965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4" name="Picture 4">
            <a:extLst>
              <a:ext uri="{FF2B5EF4-FFF2-40B4-BE49-F238E27FC236}">
                <a16:creationId xmlns:a16="http://schemas.microsoft.com/office/drawing/2014/main" id="{C10BF25F-133A-585E-C2C7-9526ACF179F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3" name="Picture 3">
            <a:extLst>
              <a:ext uri="{FF2B5EF4-FFF2-40B4-BE49-F238E27FC236}">
                <a16:creationId xmlns:a16="http://schemas.microsoft.com/office/drawing/2014/main" id="{C4888881-EAD1-B6CC-0104-463CC8B5BE2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2" name="Picture 2">
            <a:extLst>
              <a:ext uri="{FF2B5EF4-FFF2-40B4-BE49-F238E27FC236}">
                <a16:creationId xmlns:a16="http://schemas.microsoft.com/office/drawing/2014/main" id="{54B7BC11-704D-67A9-8A44-757349119EE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35841" name="Picture 1">
            <a:extLst>
              <a:ext uri="{FF2B5EF4-FFF2-40B4-BE49-F238E27FC236}">
                <a16:creationId xmlns:a16="http://schemas.microsoft.com/office/drawing/2014/main" id="{46F86BA4-82C7-58AC-3ED4-255B115658D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71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9D66D3B8-37BB-49AA-8332-8D8D611640B3}"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五、模型求解代码</a:t>
            </a:r>
          </a:p>
        </p:txBody>
      </p:sp>
      <p:sp>
        <p:nvSpPr>
          <p:cNvPr id="13" name="Rectangle 56">
            <a:extLst>
              <a:ext uri="{FF2B5EF4-FFF2-40B4-BE49-F238E27FC236}">
                <a16:creationId xmlns:a16="http://schemas.microsoft.com/office/drawing/2014/main" id="{9EF2D4AD-48B5-4091-99AA-AB4C1E1A4EC2}"/>
              </a:ext>
            </a:extLst>
          </p:cNvPr>
          <p:cNvSpPr>
            <a:spLocks noChangeArrowheads="1"/>
          </p:cNvSpPr>
          <p:nvPr/>
        </p:nvSpPr>
        <p:spPr bwMode="auto">
          <a:xfrm>
            <a:off x="683568" y="878668"/>
            <a:ext cx="7632848" cy="550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x = [9; 2; 3; 1; 3];</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A = x./x';</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[Lmax,CI,CR,W1] = AHP(A);</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data = </a:t>
            </a:r>
            <a:r>
              <a:rPr lang="en-US" altLang="zh-CN" sz="1600" dirty="0" err="1">
                <a:solidFill>
                  <a:schemeClr val="bg2"/>
                </a:solidFill>
                <a:latin typeface="微软雅黑" pitchFamily="34" charset="-122"/>
                <a:ea typeface="微软雅黑" pitchFamily="34" charset="-122"/>
                <a:sym typeface="Wingdings" pitchFamily="2" charset="2"/>
              </a:rPr>
              <a:t>xlsread</a:t>
            </a:r>
            <a:r>
              <a:rPr lang="en-US" altLang="zh-CN" sz="1600" dirty="0">
                <a:solidFill>
                  <a:schemeClr val="bg2"/>
                </a:solidFill>
                <a:latin typeface="微软雅黑" pitchFamily="34" charset="-122"/>
                <a:ea typeface="微软雅黑" pitchFamily="34" charset="-122"/>
                <a:sym typeface="Wingdings" pitchFamily="2" charset="2"/>
              </a:rPr>
              <a:t>('</a:t>
            </a:r>
            <a:r>
              <a:rPr lang="zh-CN" altLang="en-US" sz="1600" dirty="0">
                <a:solidFill>
                  <a:schemeClr val="bg2"/>
                </a:solidFill>
                <a:latin typeface="微软雅黑" pitchFamily="34" charset="-122"/>
                <a:ea typeface="微软雅黑" pitchFamily="34" charset="-122"/>
                <a:sym typeface="Wingdings" pitchFamily="2" charset="2"/>
              </a:rPr>
              <a:t>公务员招聘</a:t>
            </a:r>
            <a:r>
              <a:rPr lang="en-US" altLang="zh-CN" sz="1600" dirty="0">
                <a:solidFill>
                  <a:schemeClr val="bg2"/>
                </a:solidFill>
                <a:latin typeface="微软雅黑" pitchFamily="34" charset="-122"/>
                <a:ea typeface="微软雅黑" pitchFamily="34" charset="-122"/>
                <a:sym typeface="Wingdings" pitchFamily="2" charset="2"/>
              </a:rPr>
              <a:t>.xlsx','</a:t>
            </a:r>
            <a:r>
              <a:rPr lang="zh-CN" altLang="en-US" sz="1600" dirty="0">
                <a:solidFill>
                  <a:schemeClr val="bg2"/>
                </a:solidFill>
                <a:latin typeface="微软雅黑" pitchFamily="34" charset="-122"/>
                <a:ea typeface="微软雅黑" pitchFamily="34" charset="-122"/>
                <a:sym typeface="Wingdings" pitchFamily="2" charset="2"/>
              </a:rPr>
              <a:t>量化分数</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a:t>
            </a:r>
            <a:r>
              <a:rPr lang="en-US" altLang="zh-CN" sz="1600" dirty="0" err="1">
                <a:solidFill>
                  <a:schemeClr val="bg2"/>
                </a:solidFill>
                <a:latin typeface="微软雅黑" pitchFamily="34" charset="-122"/>
                <a:ea typeface="微软雅黑" pitchFamily="34" charset="-122"/>
                <a:sym typeface="Wingdings" pitchFamily="2" charset="2"/>
              </a:rPr>
              <a:t>m,n</a:t>
            </a:r>
            <a:r>
              <a:rPr lang="en-US" altLang="zh-CN" sz="1600" dirty="0">
                <a:solidFill>
                  <a:schemeClr val="bg2"/>
                </a:solidFill>
                <a:latin typeface="微软雅黑" pitchFamily="34" charset="-122"/>
                <a:ea typeface="微软雅黑" pitchFamily="34" charset="-122"/>
                <a:sym typeface="Wingdings" pitchFamily="2" charset="2"/>
              </a:rPr>
              <a:t>] = size(data);  W2 = zeros(</a:t>
            </a:r>
            <a:r>
              <a:rPr lang="en-US" altLang="zh-CN" sz="1600" dirty="0" err="1">
                <a:solidFill>
                  <a:schemeClr val="bg2"/>
                </a:solidFill>
                <a:latin typeface="微软雅黑" pitchFamily="34" charset="-122"/>
                <a:ea typeface="微软雅黑" pitchFamily="34" charset="-122"/>
                <a:sym typeface="Wingdings" pitchFamily="2" charset="2"/>
              </a:rPr>
              <a:t>m,n</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for j = 1:n</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    </a:t>
            </a:r>
            <a:r>
              <a:rPr lang="en-US" altLang="zh-CN" sz="1600" dirty="0" err="1">
                <a:solidFill>
                  <a:schemeClr val="bg2"/>
                </a:solidFill>
                <a:latin typeface="微软雅黑" pitchFamily="34" charset="-122"/>
                <a:ea typeface="微软雅黑" pitchFamily="34" charset="-122"/>
                <a:sym typeface="Wingdings" pitchFamily="2" charset="2"/>
              </a:rPr>
              <a:t>xj</a:t>
            </a:r>
            <a:r>
              <a:rPr lang="en-US" altLang="zh-CN" sz="1600" dirty="0">
                <a:solidFill>
                  <a:schemeClr val="bg2"/>
                </a:solidFill>
                <a:latin typeface="微软雅黑" pitchFamily="34" charset="-122"/>
                <a:ea typeface="微软雅黑" pitchFamily="34" charset="-122"/>
                <a:sym typeface="Wingdings" pitchFamily="2" charset="2"/>
              </a:rPr>
              <a:t> = data(:,j);</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    </a:t>
            </a:r>
            <a:r>
              <a:rPr lang="en-US" altLang="zh-CN" sz="1600" dirty="0" err="1">
                <a:solidFill>
                  <a:schemeClr val="bg2"/>
                </a:solidFill>
                <a:latin typeface="微软雅黑" pitchFamily="34" charset="-122"/>
                <a:ea typeface="微软雅黑" pitchFamily="34" charset="-122"/>
                <a:sym typeface="Wingdings" pitchFamily="2" charset="2"/>
              </a:rPr>
              <a:t>Bj</a:t>
            </a:r>
            <a:r>
              <a:rPr lang="en-US" altLang="zh-CN" sz="1600" dirty="0">
                <a:solidFill>
                  <a:schemeClr val="bg2"/>
                </a:solidFill>
                <a:latin typeface="微软雅黑" pitchFamily="34" charset="-122"/>
                <a:ea typeface="微软雅黑" pitchFamily="34" charset="-122"/>
                <a:sym typeface="Wingdings" pitchFamily="2" charset="2"/>
              </a:rPr>
              <a:t> = </a:t>
            </a:r>
            <a:r>
              <a:rPr lang="en-US" altLang="zh-CN" sz="1600" dirty="0" err="1">
                <a:solidFill>
                  <a:schemeClr val="bg2"/>
                </a:solidFill>
                <a:latin typeface="微软雅黑" pitchFamily="34" charset="-122"/>
                <a:ea typeface="微软雅黑" pitchFamily="34" charset="-122"/>
                <a:sym typeface="Wingdings" pitchFamily="2" charset="2"/>
              </a:rPr>
              <a:t>xj</a:t>
            </a:r>
            <a:r>
              <a:rPr lang="en-US" altLang="zh-CN" sz="1600" dirty="0">
                <a:solidFill>
                  <a:schemeClr val="bg2"/>
                </a:solidFill>
                <a:latin typeface="微软雅黑" pitchFamily="34" charset="-122"/>
                <a:ea typeface="微软雅黑" pitchFamily="34" charset="-122"/>
                <a:sym typeface="Wingdings" pitchFamily="2" charset="2"/>
              </a:rPr>
              <a:t>./</a:t>
            </a:r>
            <a:r>
              <a:rPr lang="en-US" altLang="zh-CN" sz="1600" dirty="0" err="1">
                <a:solidFill>
                  <a:schemeClr val="bg2"/>
                </a:solidFill>
                <a:latin typeface="微软雅黑" pitchFamily="34" charset="-122"/>
                <a:ea typeface="微软雅黑" pitchFamily="34" charset="-122"/>
                <a:sym typeface="Wingdings" pitchFamily="2" charset="2"/>
              </a:rPr>
              <a:t>xj</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    [</a:t>
            </a:r>
            <a:r>
              <a:rPr lang="en-US" altLang="zh-CN" sz="1600" dirty="0" err="1">
                <a:solidFill>
                  <a:schemeClr val="bg2"/>
                </a:solidFill>
                <a:latin typeface="微软雅黑" pitchFamily="34" charset="-122"/>
                <a:ea typeface="微软雅黑" pitchFamily="34" charset="-122"/>
                <a:sym typeface="Wingdings" pitchFamily="2" charset="2"/>
              </a:rPr>
              <a:t>Lmaxj,CIj,CRj,Wj</a:t>
            </a:r>
            <a:r>
              <a:rPr lang="en-US" altLang="zh-CN" sz="1600" dirty="0">
                <a:solidFill>
                  <a:schemeClr val="bg2"/>
                </a:solidFill>
                <a:latin typeface="微软雅黑" pitchFamily="34" charset="-122"/>
                <a:ea typeface="微软雅黑" pitchFamily="34" charset="-122"/>
                <a:sym typeface="Wingdings" pitchFamily="2" charset="2"/>
              </a:rPr>
              <a:t>] = AHP(</a:t>
            </a:r>
            <a:r>
              <a:rPr lang="en-US" altLang="zh-CN" sz="1600" dirty="0" err="1">
                <a:solidFill>
                  <a:schemeClr val="bg2"/>
                </a:solidFill>
                <a:latin typeface="微软雅黑" pitchFamily="34" charset="-122"/>
                <a:ea typeface="微软雅黑" pitchFamily="34" charset="-122"/>
                <a:sym typeface="Wingdings" pitchFamily="2" charset="2"/>
              </a:rPr>
              <a:t>Bj</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    W2(:,j) = </a:t>
            </a:r>
            <a:r>
              <a:rPr lang="en-US" altLang="zh-CN" sz="1600" dirty="0" err="1">
                <a:solidFill>
                  <a:schemeClr val="bg2"/>
                </a:solidFill>
                <a:latin typeface="微软雅黑" pitchFamily="34" charset="-122"/>
                <a:ea typeface="微软雅黑" pitchFamily="34" charset="-122"/>
                <a:sym typeface="Wingdings" pitchFamily="2" charset="2"/>
              </a:rPr>
              <a:t>Wj</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end</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Y = W2*W1;</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a:t>
            </a:r>
            <a:r>
              <a:rPr lang="en-US" altLang="zh-CN" sz="1600" dirty="0" err="1">
                <a:solidFill>
                  <a:schemeClr val="bg2"/>
                </a:solidFill>
                <a:latin typeface="微软雅黑" pitchFamily="34" charset="-122"/>
                <a:ea typeface="微软雅黑" pitchFamily="34" charset="-122"/>
                <a:sym typeface="Wingdings" pitchFamily="2" charset="2"/>
              </a:rPr>
              <a:t>RowNames</a:t>
            </a:r>
            <a:r>
              <a:rPr lang="en-US" altLang="zh-CN" sz="1600" dirty="0">
                <a:solidFill>
                  <a:schemeClr val="bg2"/>
                </a:solidFill>
                <a:latin typeface="微软雅黑" pitchFamily="34" charset="-122"/>
                <a:ea typeface="微软雅黑" pitchFamily="34" charset="-122"/>
                <a:sym typeface="Wingdings" pitchFamily="2" charset="2"/>
              </a:rPr>
              <a:t> = "P"+(1:16)';</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T = array2table(Y,'</a:t>
            </a:r>
            <a:r>
              <a:rPr lang="en-US" altLang="zh-CN" sz="1600" dirty="0" err="1">
                <a:solidFill>
                  <a:schemeClr val="bg2"/>
                </a:solidFill>
                <a:latin typeface="微软雅黑" pitchFamily="34" charset="-122"/>
                <a:ea typeface="微软雅黑" pitchFamily="34" charset="-122"/>
                <a:sym typeface="Wingdings" pitchFamily="2" charset="2"/>
              </a:rPr>
              <a:t>VariableNames</a:t>
            </a:r>
            <a:r>
              <a:rPr lang="en-US" altLang="zh-CN" sz="1600" dirty="0">
                <a:solidFill>
                  <a:schemeClr val="bg2"/>
                </a:solidFill>
                <a:latin typeface="微软雅黑" pitchFamily="34" charset="-122"/>
                <a:ea typeface="微软雅黑" pitchFamily="34" charset="-122"/>
                <a:sym typeface="Wingdings" pitchFamily="2" charset="2"/>
              </a:rPr>
              <a:t>',{'</a:t>
            </a:r>
            <a:r>
              <a:rPr lang="zh-CN" altLang="en-US" sz="1600" dirty="0">
                <a:solidFill>
                  <a:schemeClr val="bg2"/>
                </a:solidFill>
                <a:latin typeface="微软雅黑" pitchFamily="34" charset="-122"/>
                <a:ea typeface="微软雅黑" pitchFamily="34" charset="-122"/>
                <a:sym typeface="Wingdings" pitchFamily="2" charset="2"/>
              </a:rPr>
              <a:t>组合权重</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    '</a:t>
            </a:r>
            <a:r>
              <a:rPr lang="en-US" altLang="zh-CN" sz="1600" dirty="0" err="1">
                <a:solidFill>
                  <a:schemeClr val="bg2"/>
                </a:solidFill>
                <a:latin typeface="微软雅黑" pitchFamily="34" charset="-122"/>
                <a:ea typeface="微软雅黑" pitchFamily="34" charset="-122"/>
                <a:sym typeface="Wingdings" pitchFamily="2" charset="2"/>
              </a:rPr>
              <a:t>RowNames</a:t>
            </a:r>
            <a:r>
              <a:rPr lang="en-US" altLang="zh-CN" sz="1600" dirty="0">
                <a:solidFill>
                  <a:schemeClr val="bg2"/>
                </a:solidFill>
                <a:latin typeface="微软雅黑" pitchFamily="34" charset="-122"/>
                <a:ea typeface="微软雅黑" pitchFamily="34" charset="-122"/>
                <a:sym typeface="Wingdings" pitchFamily="2" charset="2"/>
              </a:rPr>
              <a:t>',</a:t>
            </a:r>
            <a:r>
              <a:rPr lang="en-US" altLang="zh-CN" sz="1600" dirty="0" err="1">
                <a:solidFill>
                  <a:schemeClr val="bg2"/>
                </a:solidFill>
                <a:latin typeface="微软雅黑" pitchFamily="34" charset="-122"/>
                <a:ea typeface="微软雅黑" pitchFamily="34" charset="-122"/>
                <a:sym typeface="Wingdings" pitchFamily="2" charset="2"/>
              </a:rPr>
              <a:t>RowNames</a:t>
            </a:r>
            <a:r>
              <a:rPr lang="en-US" altLang="zh-CN" sz="1600" dirty="0">
                <a:solidFill>
                  <a:schemeClr val="bg2"/>
                </a:solidFill>
                <a:latin typeface="微软雅黑" pitchFamily="34" charset="-122"/>
                <a:ea typeface="微软雅黑" pitchFamily="34" charset="-122"/>
                <a:sym typeface="Wingdings" pitchFamily="2" charset="2"/>
              </a:rPr>
              <a:t>);</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T = </a:t>
            </a:r>
            <a:r>
              <a:rPr lang="en-US" altLang="zh-CN" sz="1600" dirty="0" err="1">
                <a:solidFill>
                  <a:schemeClr val="bg2"/>
                </a:solidFill>
                <a:latin typeface="微软雅黑" pitchFamily="34" charset="-122"/>
                <a:ea typeface="微软雅黑" pitchFamily="34" charset="-122"/>
                <a:sym typeface="Wingdings" pitchFamily="2" charset="2"/>
              </a:rPr>
              <a:t>sortrows</a:t>
            </a:r>
            <a:r>
              <a:rPr lang="en-US" altLang="zh-CN" sz="1600" dirty="0">
                <a:solidFill>
                  <a:schemeClr val="bg2"/>
                </a:solidFill>
                <a:latin typeface="微软雅黑" pitchFamily="34" charset="-122"/>
                <a:ea typeface="微软雅黑" pitchFamily="34" charset="-122"/>
                <a:sym typeface="Wingdings" pitchFamily="2" charset="2"/>
              </a:rPr>
              <a:t>(T,1,'descend');</a:t>
            </a:r>
          </a:p>
          <a:p>
            <a:pPr>
              <a:lnSpc>
                <a:spcPct val="13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&gt;&gt; T = </a:t>
            </a:r>
            <a:r>
              <a:rPr lang="en-US" altLang="zh-CN" sz="1600" dirty="0" err="1">
                <a:solidFill>
                  <a:schemeClr val="bg2"/>
                </a:solidFill>
                <a:latin typeface="微软雅黑" pitchFamily="34" charset="-122"/>
                <a:ea typeface="微软雅黑" pitchFamily="34" charset="-122"/>
                <a:sym typeface="Wingdings" pitchFamily="2" charset="2"/>
              </a:rPr>
              <a:t>addvars</a:t>
            </a:r>
            <a:r>
              <a:rPr lang="en-US" altLang="zh-CN" sz="1600" dirty="0">
                <a:solidFill>
                  <a:schemeClr val="bg2"/>
                </a:solidFill>
                <a:latin typeface="微软雅黑" pitchFamily="34" charset="-122"/>
                <a:ea typeface="微软雅黑" pitchFamily="34" charset="-122"/>
                <a:sym typeface="Wingdings" pitchFamily="2" charset="2"/>
              </a:rPr>
              <a:t>(T,(1:16)','</a:t>
            </a:r>
            <a:r>
              <a:rPr lang="en-US" altLang="zh-CN" sz="1600" dirty="0" err="1">
                <a:solidFill>
                  <a:schemeClr val="bg2"/>
                </a:solidFill>
                <a:latin typeface="微软雅黑" pitchFamily="34" charset="-122"/>
                <a:ea typeface="微软雅黑" pitchFamily="34" charset="-122"/>
                <a:sym typeface="Wingdings" pitchFamily="2" charset="2"/>
              </a:rPr>
              <a:t>NewVariableNames</a:t>
            </a:r>
            <a:r>
              <a:rPr lang="en-US" altLang="zh-CN" sz="1600" dirty="0">
                <a:solidFill>
                  <a:schemeClr val="bg2"/>
                </a:solidFill>
                <a:latin typeface="微软雅黑" pitchFamily="34" charset="-122"/>
                <a:ea typeface="微软雅黑" pitchFamily="34" charset="-122"/>
                <a:sym typeface="Wingdings" pitchFamily="2" charset="2"/>
              </a:rPr>
              <a:t>','</a:t>
            </a:r>
            <a:r>
              <a:rPr lang="zh-CN" altLang="en-US" sz="1600" dirty="0">
                <a:solidFill>
                  <a:schemeClr val="bg2"/>
                </a:solidFill>
                <a:latin typeface="微软雅黑" pitchFamily="34" charset="-122"/>
                <a:ea typeface="微软雅黑" pitchFamily="34" charset="-122"/>
                <a:sym typeface="Wingdings" pitchFamily="2" charset="2"/>
              </a:rPr>
              <a:t>排名</a:t>
            </a:r>
            <a:r>
              <a:rPr lang="en-US" altLang="zh-CN" sz="1600" dirty="0">
                <a:solidFill>
                  <a:schemeClr val="bg2"/>
                </a:solidFill>
                <a:latin typeface="微软雅黑" pitchFamily="34" charset="-122"/>
                <a:ea typeface="微软雅黑" pitchFamily="34" charset="-122"/>
                <a:sym typeface="Wingdings" pitchFamily="2" charset="2"/>
              </a:rPr>
              <a:t>')</a:t>
            </a:r>
            <a:endParaRPr lang="zh-CN" altLang="en-US" sz="1600" baseline="-25000" dirty="0">
              <a:solidFill>
                <a:schemeClr val="bg2"/>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4064279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6"/>
          <p:cNvSpPr>
            <a:spLocks noGrp="1"/>
          </p:cNvSpPr>
          <p:nvPr>
            <p:ph idx="1"/>
          </p:nvPr>
        </p:nvSpPr>
        <p:spPr>
          <a:xfrm>
            <a:off x="457200" y="2628901"/>
            <a:ext cx="8229600" cy="728663"/>
          </a:xfrm>
        </p:spPr>
        <p:txBody>
          <a:bodyPr/>
          <a:lstStyle/>
          <a:p>
            <a:pPr>
              <a:buFont typeface="Arial" charset="0"/>
              <a:buNone/>
            </a:pPr>
            <a:r>
              <a:rPr lang="en-US" altLang="zh-CN" sz="5000" i="1">
                <a:latin typeface="Times New Roman" pitchFamily="18" charset="0"/>
                <a:ea typeface="Arial Unicode MS" pitchFamily="34" charset="-122"/>
                <a:cs typeface="Times New Roman" pitchFamily="18" charset="0"/>
              </a:rPr>
              <a:t>         Thank You</a:t>
            </a:r>
            <a:endParaRPr lang="zh-CN" altLang="en-US" sz="5000" i="1">
              <a:latin typeface="Times New Roman" pitchFamily="18" charset="0"/>
              <a:ea typeface="Arial Unicode MS" pitchFamily="34" charset="-122"/>
              <a:cs typeface="Times New Roman" pitchFamily="18" charset="0"/>
            </a:endParaRPr>
          </a:p>
        </p:txBody>
      </p:sp>
      <p:sp>
        <p:nvSpPr>
          <p:cNvPr id="4" name="日期占位符 3">
            <a:extLst>
              <a:ext uri="{FF2B5EF4-FFF2-40B4-BE49-F238E27FC236}">
                <a16:creationId xmlns:a16="http://schemas.microsoft.com/office/drawing/2014/main" id="{1A76E53B-2F46-49A0-9938-7D3815A6468D}"/>
              </a:ext>
            </a:extLst>
          </p:cNvPr>
          <p:cNvSpPr>
            <a:spLocks noGrp="1"/>
          </p:cNvSpPr>
          <p:nvPr>
            <p:ph type="dt" sz="half" idx="2"/>
          </p:nvPr>
        </p:nvSpPr>
        <p:spPr/>
        <p:txBody>
          <a:bodyPr/>
          <a:lstStyle/>
          <a:p>
            <a:pPr>
              <a:defRPr/>
            </a:pPr>
            <a:fld id="{38C5B077-A5C0-4DCC-BEB0-8331AE23B8D2}"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B37D669-B272-450E-B434-81A871EE616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268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692696"/>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一、层次分析法的原理与步骤</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5" y="1887504"/>
            <a:ext cx="7668342"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）建立层次结构模型；</a:t>
            </a:r>
          </a:p>
          <a:p>
            <a:pPr>
              <a:lnSpc>
                <a:spcPct val="14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）构造判断矩阵（两两比较矩阵）；</a:t>
            </a:r>
          </a:p>
          <a:p>
            <a:pPr>
              <a:lnSpc>
                <a:spcPct val="14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）层次单排序与一致性检验；</a:t>
            </a:r>
          </a:p>
          <a:p>
            <a:pPr>
              <a:lnSpc>
                <a:spcPct val="14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）层次总排序与决策。</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1990AE7E-3B05-49BA-845A-24E635CCE67F}"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1196751"/>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层次分析法的基本步骤</a:t>
            </a:r>
            <a:endParaRPr lang="en-US" altLang="en-US" sz="2400"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48F46C4F-2A6F-4C48-AE43-87059A2E2D2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9174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1906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二、建立层次结构模型</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5" y="4060754"/>
            <a:ext cx="7776863"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例</a:t>
            </a:r>
            <a:r>
              <a:rPr lang="en-US" altLang="zh-CN" sz="2400" b="1" dirty="0">
                <a:solidFill>
                  <a:srgbClr val="FF0000"/>
                </a:solidFill>
                <a:latin typeface="微软雅黑" pitchFamily="34" charset="-122"/>
                <a:ea typeface="微软雅黑" pitchFamily="34" charset="-122"/>
              </a:rPr>
              <a:t>1-1</a:t>
            </a:r>
            <a:r>
              <a:rPr lang="en-US" altLang="zh-CN"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旅游地点选择问题</a:t>
            </a:r>
            <a:r>
              <a:rPr lang="zh-CN" altLang="en-US" sz="2400" dirty="0">
                <a:solidFill>
                  <a:schemeClr val="bg2"/>
                </a:solidFill>
                <a:latin typeface="微软雅黑" pitchFamily="34" charset="-122"/>
                <a:ea typeface="微软雅黑" pitchFamily="34" charset="-122"/>
              </a:rPr>
              <a:t>。假期旅游，很多人都做过艰难的抉择，是去风光秀丽的苏杭，还是去迷人的北戴河，或者去山水甲天下的桂林？大多数人都会综合考虑景色、费用、居住、饮食、旅途等因素做出选择。</a:t>
            </a:r>
            <a:endParaRPr lang="en-US" altLang="zh-CN" sz="2400" dirty="0">
              <a:solidFill>
                <a:schemeClr val="bg2"/>
              </a:solidFill>
              <a:latin typeface="微软雅黑" pitchFamily="34" charset="-122"/>
              <a:ea typeface="微软雅黑" pitchFamily="34" charset="-122"/>
            </a:endParaRP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328BBE5A-DA35-4413-9855-00D9B96CC661}" type="datetime1">
              <a:rPr lang="zh-CN" altLang="en-US" smtClean="0"/>
              <a:t>2022/11/23</a:t>
            </a:fld>
            <a:endParaRPr lang="zh-CN" altLang="en-US"/>
          </a:p>
        </p:txBody>
      </p:sp>
      <p:sp>
        <p:nvSpPr>
          <p:cNvPr id="8" name="Rectangle 3">
            <a:extLst>
              <a:ext uri="{FF2B5EF4-FFF2-40B4-BE49-F238E27FC236}">
                <a16:creationId xmlns:a16="http://schemas.microsoft.com/office/drawing/2014/main" id="{B29670B2-BA72-49A7-A2E4-8EC385086D32}"/>
              </a:ext>
            </a:extLst>
          </p:cNvPr>
          <p:cNvSpPr>
            <a:spLocks noChangeArrowheads="1"/>
          </p:cNvSpPr>
          <p:nvPr/>
        </p:nvSpPr>
        <p:spPr bwMode="auto">
          <a:xfrm>
            <a:off x="827585" y="1052736"/>
            <a:ext cx="7668342"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分析系统中各因素之间的关系，建立层次结构模型。通常包含以下三个层次：</a:t>
            </a:r>
          </a:p>
          <a:p>
            <a:pPr>
              <a:lnSpc>
                <a:spcPct val="140000"/>
              </a:lnSpc>
            </a:pPr>
            <a:r>
              <a:rPr lang="zh-CN" altLang="en-US" sz="2400" dirty="0">
                <a:solidFill>
                  <a:srgbClr val="0000FF"/>
                </a:solidFill>
                <a:latin typeface="微软雅黑" pitchFamily="34" charset="-122"/>
                <a:ea typeface="微软雅黑" pitchFamily="34" charset="-122"/>
              </a:rPr>
              <a:t>目标层（最高层）</a:t>
            </a:r>
            <a:r>
              <a:rPr lang="zh-CN" altLang="en-US" sz="2400" dirty="0">
                <a:latin typeface="微软雅黑" pitchFamily="34" charset="-122"/>
                <a:ea typeface="微软雅黑" pitchFamily="34" charset="-122"/>
              </a:rPr>
              <a:t>：指决策的目的、要解决的问题；</a:t>
            </a:r>
          </a:p>
          <a:p>
            <a:pPr>
              <a:lnSpc>
                <a:spcPct val="140000"/>
              </a:lnSpc>
            </a:pPr>
            <a:r>
              <a:rPr lang="zh-CN" altLang="en-US" sz="2400" dirty="0">
                <a:solidFill>
                  <a:srgbClr val="0000FF"/>
                </a:solidFill>
                <a:latin typeface="微软雅黑" pitchFamily="34" charset="-122"/>
                <a:ea typeface="微软雅黑" pitchFamily="34" charset="-122"/>
              </a:rPr>
              <a:t>准则层（中间层）</a:t>
            </a:r>
            <a:r>
              <a:rPr lang="zh-CN" altLang="en-US" sz="2400" dirty="0">
                <a:latin typeface="微软雅黑" pitchFamily="34" charset="-122"/>
                <a:ea typeface="微软雅黑" pitchFamily="34" charset="-122"/>
              </a:rPr>
              <a:t>：指考虑的因素、目标决策的准则；</a:t>
            </a:r>
          </a:p>
          <a:p>
            <a:pPr>
              <a:lnSpc>
                <a:spcPct val="140000"/>
              </a:lnSpc>
            </a:pPr>
            <a:r>
              <a:rPr lang="zh-CN" altLang="en-US" sz="2400" dirty="0">
                <a:solidFill>
                  <a:srgbClr val="0000FF"/>
                </a:solidFill>
                <a:latin typeface="微软雅黑" pitchFamily="34" charset="-122"/>
                <a:ea typeface="微软雅黑" pitchFamily="34" charset="-122"/>
              </a:rPr>
              <a:t>方案层（最低层）</a:t>
            </a:r>
            <a:r>
              <a:rPr lang="zh-CN" altLang="en-US" sz="2400" dirty="0">
                <a:latin typeface="微软雅黑" pitchFamily="34" charset="-122"/>
                <a:ea typeface="微软雅黑" pitchFamily="34" charset="-122"/>
              </a:rPr>
              <a:t>：指决策的备选方案。</a:t>
            </a:r>
          </a:p>
        </p:txBody>
      </p:sp>
      <p:sp>
        <p:nvSpPr>
          <p:cNvPr id="2" name="页脚占位符 1">
            <a:extLst>
              <a:ext uri="{FF2B5EF4-FFF2-40B4-BE49-F238E27FC236}">
                <a16:creationId xmlns:a16="http://schemas.microsoft.com/office/drawing/2014/main" id="{AD512474-A021-4120-AD0C-EB4740B28CF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4282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1052736"/>
            <a:ext cx="7560840"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本问题是根据多个因素（指标）进行综合评价并作出决策的问题，</a:t>
            </a:r>
            <a:r>
              <a:rPr lang="zh-CN" altLang="en-US" sz="2400" dirty="0">
                <a:solidFill>
                  <a:srgbClr val="FF0000"/>
                </a:solidFill>
                <a:latin typeface="微软雅黑" pitchFamily="34" charset="-122"/>
                <a:ea typeface="微软雅黑" pitchFamily="34" charset="-122"/>
              </a:rPr>
              <a:t>决策的目的是选择合适的旅游地点</a:t>
            </a:r>
            <a:r>
              <a:rPr lang="zh-CN" altLang="en-US" sz="2400" dirty="0">
                <a:solidFill>
                  <a:schemeClr val="bg2"/>
                </a:solidFill>
                <a:latin typeface="微软雅黑" pitchFamily="34" charset="-122"/>
                <a:ea typeface="微软雅黑" pitchFamily="34" charset="-122"/>
              </a:rPr>
              <a:t>，考虑的</a:t>
            </a:r>
            <a:r>
              <a:rPr lang="zh-CN" altLang="en-US" sz="2400" dirty="0">
                <a:solidFill>
                  <a:srgbClr val="008000"/>
                </a:solidFill>
                <a:latin typeface="微软雅黑" pitchFamily="34" charset="-122"/>
                <a:ea typeface="微软雅黑" pitchFamily="34" charset="-122"/>
              </a:rPr>
              <a:t>因素有景色、费用、居住、饮食、旅途</a:t>
            </a:r>
            <a:r>
              <a:rPr lang="zh-CN" altLang="en-US" sz="2400" dirty="0">
                <a:solidFill>
                  <a:schemeClr val="bg2"/>
                </a:solidFill>
                <a:latin typeface="微软雅黑" pitchFamily="34" charset="-122"/>
                <a:ea typeface="微软雅黑" pitchFamily="34" charset="-122"/>
              </a:rPr>
              <a:t>，备选的</a:t>
            </a:r>
            <a:r>
              <a:rPr lang="zh-CN" altLang="en-US" sz="2400" dirty="0">
                <a:solidFill>
                  <a:srgbClr val="0000FF"/>
                </a:solidFill>
                <a:latin typeface="微软雅黑" pitchFamily="34" charset="-122"/>
                <a:ea typeface="微软雅黑" pitchFamily="34" charset="-122"/>
              </a:rPr>
              <a:t>方案有苏杭、北戴河、桂林</a:t>
            </a:r>
            <a:r>
              <a:rPr lang="zh-CN" altLang="en-US" sz="2400" dirty="0">
                <a:solidFill>
                  <a:schemeClr val="bg2"/>
                </a:solidFill>
                <a:latin typeface="微软雅黑" pitchFamily="34" charset="-122"/>
                <a:ea typeface="微软雅黑" pitchFamily="34" charset="-122"/>
              </a:rPr>
              <a:t>。描述目的、因素和方案之间关系的层次结构模型如下图所示。</a:t>
            </a:r>
          </a:p>
        </p:txBody>
      </p:sp>
      <p:pic>
        <p:nvPicPr>
          <p:cNvPr id="2050" name="Picture 2">
            <a:extLst>
              <a:ext uri="{FF2B5EF4-FFF2-40B4-BE49-F238E27FC236}">
                <a16:creationId xmlns:a16="http://schemas.microsoft.com/office/drawing/2014/main" id="{3550CCF7-77CF-4EFD-A248-373693EE0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339" y="3929475"/>
            <a:ext cx="5445616" cy="216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16:creationId xmlns:a16="http://schemas.microsoft.com/office/drawing/2014/main" id="{2EE6A15A-B4FC-4200-AEF7-B2894EEA1735}"/>
              </a:ext>
            </a:extLst>
          </p:cNvPr>
          <p:cNvSpPr>
            <a:spLocks noGrp="1"/>
          </p:cNvSpPr>
          <p:nvPr>
            <p:ph type="dt" sz="half" idx="2"/>
          </p:nvPr>
        </p:nvSpPr>
        <p:spPr/>
        <p:txBody>
          <a:bodyPr/>
          <a:lstStyle/>
          <a:p>
            <a:pPr>
              <a:defRPr/>
            </a:pPr>
            <a:fld id="{A5209CD0-5A1D-4BD3-8B29-576D4B88C029}" type="datetime1">
              <a:rPr lang="zh-CN" altLang="en-US" smtClean="0"/>
              <a:t>2022/11/23</a:t>
            </a:fld>
            <a:endParaRPr lang="zh-CN" altLang="en-US"/>
          </a:p>
        </p:txBody>
      </p:sp>
      <p:sp>
        <p:nvSpPr>
          <p:cNvPr id="9" name="Rectangle 5">
            <a:extLst>
              <a:ext uri="{FF2B5EF4-FFF2-40B4-BE49-F238E27FC236}">
                <a16:creationId xmlns:a16="http://schemas.microsoft.com/office/drawing/2014/main" id="{6392826A-5BA1-4AD9-AE59-2BF32C1C5974}"/>
              </a:ext>
            </a:extLst>
          </p:cNvPr>
          <p:cNvSpPr>
            <a:spLocks noChangeArrowheads="1"/>
          </p:cNvSpPr>
          <p:nvPr/>
        </p:nvSpPr>
        <p:spPr bwMode="auto">
          <a:xfrm>
            <a:off x="263576" y="51906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二、建立层次结构模型</a:t>
            </a:r>
          </a:p>
        </p:txBody>
      </p:sp>
      <p:sp>
        <p:nvSpPr>
          <p:cNvPr id="2" name="页脚占位符 1">
            <a:extLst>
              <a:ext uri="{FF2B5EF4-FFF2-40B4-BE49-F238E27FC236}">
                <a16:creationId xmlns:a16="http://schemas.microsoft.com/office/drawing/2014/main" id="{0D11B3D5-50D7-4F9C-958D-8A7B0498E2D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1151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三、构造判断矩阵</a:t>
            </a:r>
          </a:p>
        </p:txBody>
      </p:sp>
      <p:graphicFrame>
        <p:nvGraphicFramePr>
          <p:cNvPr id="14" name="对象 13">
            <a:extLst>
              <a:ext uri="{FF2B5EF4-FFF2-40B4-BE49-F238E27FC236}">
                <a16:creationId xmlns:a16="http://schemas.microsoft.com/office/drawing/2014/main" id="{A755DA8F-ED3F-4D80-AFDD-5D622B9B0262}"/>
              </a:ext>
            </a:extLst>
          </p:cNvPr>
          <p:cNvGraphicFramePr>
            <a:graphicFrameLocks noChangeAspect="1"/>
          </p:cNvGraphicFramePr>
          <p:nvPr>
            <p:extLst>
              <p:ext uri="{D42A27DB-BD31-4B8C-83A1-F6EECF244321}">
                <p14:modId xmlns:p14="http://schemas.microsoft.com/office/powerpoint/2010/main" val="3194033307"/>
              </p:ext>
            </p:extLst>
          </p:nvPr>
        </p:nvGraphicFramePr>
        <p:xfrm>
          <a:off x="2514328" y="3682404"/>
          <a:ext cx="3425825" cy="1474788"/>
        </p:xfrm>
        <a:graphic>
          <a:graphicData uri="http://schemas.openxmlformats.org/presentationml/2006/ole">
            <mc:AlternateContent xmlns:mc="http://schemas.openxmlformats.org/markup-compatibility/2006">
              <mc:Choice xmlns:v="urn:schemas-microsoft-com:vml" Requires="v">
                <p:oleObj name="Equation" r:id="rId2" imgW="2171520" imgH="939600" progId="Equation.DSMT4">
                  <p:embed/>
                </p:oleObj>
              </mc:Choice>
              <mc:Fallback>
                <p:oleObj name="Equation" r:id="rId2" imgW="2171520" imgH="939600" progId="Equation.DSMT4">
                  <p:embed/>
                  <p:pic>
                    <p:nvPicPr>
                      <p:cNvPr id="13" name="对象 12">
                        <a:extLst>
                          <a:ext uri="{FF2B5EF4-FFF2-40B4-BE49-F238E27FC236}">
                            <a16:creationId xmlns:a16="http://schemas.microsoft.com/office/drawing/2014/main" id="{80FD637F-A942-4AFD-8C97-8B178C38997C}"/>
                          </a:ext>
                        </a:extLst>
                      </p:cNvPr>
                      <p:cNvPicPr>
                        <a:picLocks noChangeAspect="1" noChangeArrowheads="1"/>
                      </p:cNvPicPr>
                      <p:nvPr/>
                    </p:nvPicPr>
                    <p:blipFill>
                      <a:blip r:embed="rId3"/>
                      <a:srcRect/>
                      <a:stretch>
                        <a:fillRect/>
                      </a:stretch>
                    </p:blipFill>
                    <p:spPr bwMode="auto">
                      <a:xfrm>
                        <a:off x="2514328" y="3682404"/>
                        <a:ext cx="3425825" cy="1474788"/>
                      </a:xfrm>
                      <a:prstGeom prst="rect">
                        <a:avLst/>
                      </a:prstGeom>
                      <a:noFill/>
                    </p:spPr>
                  </p:pic>
                </p:oleObj>
              </mc:Fallback>
            </mc:AlternateContent>
          </a:graphicData>
        </a:graphic>
      </p:graphicFrame>
      <p:grpSp>
        <p:nvGrpSpPr>
          <p:cNvPr id="20" name="组合 19">
            <a:extLst>
              <a:ext uri="{FF2B5EF4-FFF2-40B4-BE49-F238E27FC236}">
                <a16:creationId xmlns:a16="http://schemas.microsoft.com/office/drawing/2014/main" id="{64F759D0-3FE5-4F07-898F-F8D6702CAC5D}"/>
              </a:ext>
            </a:extLst>
          </p:cNvPr>
          <p:cNvGrpSpPr/>
          <p:nvPr/>
        </p:nvGrpSpPr>
        <p:grpSpPr>
          <a:xfrm>
            <a:off x="827584" y="1007625"/>
            <a:ext cx="7560840" cy="2621615"/>
            <a:chOff x="827584" y="654431"/>
            <a:chExt cx="7560840" cy="2621615"/>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654431"/>
              <a:ext cx="7560840"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对同一层次的各因素相对于上一层中某一准则的重要性进行两两比较，构造</a:t>
              </a:r>
              <a:r>
                <a:rPr lang="zh-CN" altLang="en-US" sz="2400" b="1" dirty="0">
                  <a:solidFill>
                    <a:srgbClr val="FF0000"/>
                  </a:solidFill>
                  <a:latin typeface="微软雅黑" pitchFamily="34" charset="-122"/>
                  <a:ea typeface="微软雅黑" pitchFamily="34" charset="-122"/>
                </a:rPr>
                <a:t>判断矩阵（两两比较矩阵）</a:t>
              </a:r>
              <a:r>
                <a:rPr lang="zh-CN" altLang="en-US" sz="2400" dirty="0">
                  <a:solidFill>
                    <a:schemeClr val="bg2"/>
                  </a:solidFill>
                  <a:latin typeface="微软雅黑" pitchFamily="34" charset="-122"/>
                  <a:ea typeface="微软雅黑" pitchFamily="34" charset="-122"/>
                </a:rPr>
                <a:t>。若要比较同一层上的</a:t>
              </a:r>
              <a:r>
                <a:rPr lang="en-US" altLang="zh-CN" sz="2400" dirty="0">
                  <a:solidFill>
                    <a:schemeClr val="bg2"/>
                  </a:solidFill>
                  <a:latin typeface="微软雅黑" pitchFamily="34" charset="-122"/>
                  <a:ea typeface="微软雅黑" pitchFamily="34" charset="-122"/>
                </a:rPr>
                <a:t>n</a:t>
              </a:r>
              <a:r>
                <a:rPr lang="zh-CN" altLang="en-US" sz="2400" dirty="0">
                  <a:solidFill>
                    <a:schemeClr val="bg2"/>
                  </a:solidFill>
                  <a:latin typeface="微软雅黑" pitchFamily="34" charset="-122"/>
                  <a:ea typeface="微软雅黑" pitchFamily="34" charset="-122"/>
                </a:rPr>
                <a:t>个因素                 相对于上一层（如目标层）的重要性，设因素                   相对于目标的权重分别为                   ，构造判断矩阵如下：</a:t>
              </a:r>
            </a:p>
          </p:txBody>
        </p:sp>
        <p:graphicFrame>
          <p:nvGraphicFramePr>
            <p:cNvPr id="5" name="对象 4">
              <a:extLst>
                <a:ext uri="{FF2B5EF4-FFF2-40B4-BE49-F238E27FC236}">
                  <a16:creationId xmlns:a16="http://schemas.microsoft.com/office/drawing/2014/main" id="{1E3D3FB6-0918-4517-8458-279ADD4DA75F}"/>
                </a:ext>
              </a:extLst>
            </p:cNvPr>
            <p:cNvGraphicFramePr>
              <a:graphicFrameLocks noChangeAspect="1"/>
            </p:cNvGraphicFramePr>
            <p:nvPr>
              <p:extLst>
                <p:ext uri="{D42A27DB-BD31-4B8C-83A1-F6EECF244321}">
                  <p14:modId xmlns:p14="http://schemas.microsoft.com/office/powerpoint/2010/main" val="748147820"/>
                </p:ext>
              </p:extLst>
            </p:nvPr>
          </p:nvGraphicFramePr>
          <p:xfrm>
            <a:off x="4211959" y="1795146"/>
            <a:ext cx="1440617" cy="416564"/>
          </p:xfrm>
          <a:graphic>
            <a:graphicData uri="http://schemas.openxmlformats.org/presentationml/2006/ole">
              <mc:AlternateContent xmlns:mc="http://schemas.openxmlformats.org/markup-compatibility/2006">
                <mc:Choice xmlns:v="urn:schemas-microsoft-com:vml" Requires="v">
                  <p:oleObj name="Equation" r:id="rId4" imgW="787400" imgH="228600" progId="Equation.DSMT4">
                    <p:embed/>
                  </p:oleObj>
                </mc:Choice>
                <mc:Fallback>
                  <p:oleObj name="Equation" r:id="rId4" imgW="7874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59" y="1795146"/>
                          <a:ext cx="1440617" cy="41656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EDEB4F0D-7065-4B19-834E-87427177A5AD}"/>
                </a:ext>
              </a:extLst>
            </p:cNvPr>
            <p:cNvGraphicFramePr>
              <a:graphicFrameLocks noChangeAspect="1"/>
            </p:cNvGraphicFramePr>
            <p:nvPr>
              <p:extLst>
                <p:ext uri="{D42A27DB-BD31-4B8C-83A1-F6EECF244321}">
                  <p14:modId xmlns:p14="http://schemas.microsoft.com/office/powerpoint/2010/main" val="2779470425"/>
                </p:ext>
              </p:extLst>
            </p:nvPr>
          </p:nvGraphicFramePr>
          <p:xfrm>
            <a:off x="2448334" y="2774011"/>
            <a:ext cx="1566142" cy="447469"/>
          </p:xfrm>
          <a:graphic>
            <a:graphicData uri="http://schemas.openxmlformats.org/presentationml/2006/ole">
              <mc:AlternateContent xmlns:mc="http://schemas.openxmlformats.org/markup-compatibility/2006">
                <mc:Choice xmlns:v="urn:schemas-microsoft-com:vml" Requires="v">
                  <p:oleObj name="Equation" r:id="rId6" imgW="800100" imgH="228600" progId="Equation.DSMT4">
                    <p:embed/>
                  </p:oleObj>
                </mc:Choice>
                <mc:Fallback>
                  <p:oleObj name="Equation" r:id="rId6" imgW="80010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334" y="2774011"/>
                          <a:ext cx="1566142" cy="447469"/>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5FD03A33-0CA4-4091-86AE-B9A33C9F19E5}"/>
                </a:ext>
              </a:extLst>
            </p:cNvPr>
            <p:cNvGraphicFramePr>
              <a:graphicFrameLocks noChangeAspect="1"/>
            </p:cNvGraphicFramePr>
            <p:nvPr>
              <p:extLst>
                <p:ext uri="{D42A27DB-BD31-4B8C-83A1-F6EECF244321}">
                  <p14:modId xmlns:p14="http://schemas.microsoft.com/office/powerpoint/2010/main" val="3170673629"/>
                </p:ext>
              </p:extLst>
            </p:nvPr>
          </p:nvGraphicFramePr>
          <p:xfrm>
            <a:off x="4695014" y="2264874"/>
            <a:ext cx="1440617" cy="416564"/>
          </p:xfrm>
          <a:graphic>
            <a:graphicData uri="http://schemas.openxmlformats.org/presentationml/2006/ole">
              <mc:AlternateContent xmlns:mc="http://schemas.openxmlformats.org/markup-compatibility/2006">
                <mc:Choice xmlns:v="urn:schemas-microsoft-com:vml" Requires="v">
                  <p:oleObj name="Equation" r:id="rId8" imgW="787400" imgH="228600" progId="Equation.DSMT4">
                    <p:embed/>
                  </p:oleObj>
                </mc:Choice>
                <mc:Fallback>
                  <p:oleObj name="Equation" r:id="rId8" imgW="787400" imgH="228600" progId="Equation.DSMT4">
                    <p:embed/>
                    <p:pic>
                      <p:nvPicPr>
                        <p:cNvPr id="5" name="对象 4">
                          <a:extLst>
                            <a:ext uri="{FF2B5EF4-FFF2-40B4-BE49-F238E27FC236}">
                              <a16:creationId xmlns:a16="http://schemas.microsoft.com/office/drawing/2014/main" id="{1E3D3FB6-0918-4517-8458-279ADD4DA7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5014" y="2264874"/>
                          <a:ext cx="1440617" cy="416564"/>
                        </a:xfrm>
                        <a:prstGeom prst="rect">
                          <a:avLst/>
                        </a:prstGeom>
                        <a:noFill/>
                      </p:spPr>
                    </p:pic>
                  </p:oleObj>
                </mc:Fallback>
              </mc:AlternateContent>
            </a:graphicData>
          </a:graphic>
        </p:graphicFrame>
      </p:grpSp>
      <p:grpSp>
        <p:nvGrpSpPr>
          <p:cNvPr id="23" name="组合 22">
            <a:extLst>
              <a:ext uri="{FF2B5EF4-FFF2-40B4-BE49-F238E27FC236}">
                <a16:creationId xmlns:a16="http://schemas.microsoft.com/office/drawing/2014/main" id="{E6700EB2-3F78-424C-91B2-74C75D3DC34E}"/>
              </a:ext>
            </a:extLst>
          </p:cNvPr>
          <p:cNvGrpSpPr/>
          <p:nvPr/>
        </p:nvGrpSpPr>
        <p:grpSpPr>
          <a:xfrm>
            <a:off x="827584" y="5195356"/>
            <a:ext cx="7560840" cy="1070421"/>
            <a:chOff x="827584" y="654431"/>
            <a:chExt cx="7560840" cy="1070421"/>
          </a:xfrm>
        </p:grpSpPr>
        <p:sp>
          <p:nvSpPr>
            <p:cNvPr id="24" name="Rectangle 3">
              <a:extLst>
                <a:ext uri="{FF2B5EF4-FFF2-40B4-BE49-F238E27FC236}">
                  <a16:creationId xmlns:a16="http://schemas.microsoft.com/office/drawing/2014/main" id="{0D247310-2087-4361-BA2C-1F1A87D0EE3E}"/>
                </a:ext>
              </a:extLst>
            </p:cNvPr>
            <p:cNvSpPr>
              <a:spLocks noChangeArrowheads="1"/>
            </p:cNvSpPr>
            <p:nvPr/>
          </p:nvSpPr>
          <p:spPr bwMode="auto">
            <a:xfrm>
              <a:off x="827584" y="654431"/>
              <a:ext cx="7560840"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               表示    和     对目标的重要程度之比，    的取值用</a:t>
              </a:r>
              <a:r>
                <a:rPr lang="en-US" altLang="zh-CN" sz="2400" dirty="0">
                  <a:solidFill>
                    <a:schemeClr val="bg2"/>
                  </a:solidFill>
                  <a:latin typeface="微软雅黑" pitchFamily="34" charset="-122"/>
                  <a:ea typeface="微软雅黑" pitchFamily="34" charset="-122"/>
                </a:rPr>
                <a:t>Santy</a:t>
              </a:r>
              <a:r>
                <a:rPr lang="zh-CN" altLang="en-US" sz="2400" dirty="0">
                  <a:solidFill>
                    <a:schemeClr val="bg2"/>
                  </a:solidFill>
                  <a:latin typeface="微软雅黑" pitchFamily="34" charset="-122"/>
                  <a:ea typeface="微软雅黑" pitchFamily="34" charset="-122"/>
                </a:rPr>
                <a:t>的</a:t>
              </a:r>
              <a:r>
                <a:rPr lang="en-US" altLang="zh-CN" sz="2400" dirty="0">
                  <a:solidFill>
                    <a:schemeClr val="bg2"/>
                  </a:solidFill>
                  <a:latin typeface="微软雅黑" pitchFamily="34" charset="-122"/>
                  <a:ea typeface="微软雅黑" pitchFamily="34" charset="-122"/>
                </a:rPr>
                <a:t>1~9</a:t>
              </a:r>
              <a:r>
                <a:rPr lang="zh-CN" altLang="en-US" sz="2400" dirty="0">
                  <a:solidFill>
                    <a:schemeClr val="bg2"/>
                  </a:solidFill>
                  <a:latin typeface="微软雅黑" pitchFamily="34" charset="-122"/>
                  <a:ea typeface="微软雅黑" pitchFamily="34" charset="-122"/>
                </a:rPr>
                <a:t>标度法给出，如下表所列。</a:t>
              </a:r>
            </a:p>
          </p:txBody>
        </p:sp>
        <p:graphicFrame>
          <p:nvGraphicFramePr>
            <p:cNvPr id="25" name="对象 24">
              <a:extLst>
                <a:ext uri="{FF2B5EF4-FFF2-40B4-BE49-F238E27FC236}">
                  <a16:creationId xmlns:a16="http://schemas.microsoft.com/office/drawing/2014/main" id="{CE5E1810-E20F-4B81-9571-4B0D66423BE5}"/>
                </a:ext>
              </a:extLst>
            </p:cNvPr>
            <p:cNvGraphicFramePr>
              <a:graphicFrameLocks noChangeAspect="1"/>
            </p:cNvGraphicFramePr>
            <p:nvPr>
              <p:extLst>
                <p:ext uri="{D42A27DB-BD31-4B8C-83A1-F6EECF244321}">
                  <p14:modId xmlns:p14="http://schemas.microsoft.com/office/powerpoint/2010/main" val="1348122870"/>
                </p:ext>
              </p:extLst>
            </p:nvPr>
          </p:nvGraphicFramePr>
          <p:xfrm>
            <a:off x="3605184" y="783892"/>
            <a:ext cx="300037" cy="377825"/>
          </p:xfrm>
          <a:graphic>
            <a:graphicData uri="http://schemas.openxmlformats.org/presentationml/2006/ole">
              <mc:AlternateContent xmlns:mc="http://schemas.openxmlformats.org/markup-compatibility/2006">
                <mc:Choice xmlns:v="urn:schemas-microsoft-com:vml" Requires="v">
                  <p:oleObj name="Equation" r:id="rId9" imgW="190440" imgH="241200" progId="Equation.DSMT4">
                    <p:embed/>
                  </p:oleObj>
                </mc:Choice>
                <mc:Fallback>
                  <p:oleObj name="Equation" r:id="rId9" imgW="190440" imgH="241200" progId="Equation.DSMT4">
                    <p:embed/>
                    <p:pic>
                      <p:nvPicPr>
                        <p:cNvPr id="13" name="对象 12">
                          <a:extLst>
                            <a:ext uri="{FF2B5EF4-FFF2-40B4-BE49-F238E27FC236}">
                              <a16:creationId xmlns:a16="http://schemas.microsoft.com/office/drawing/2014/main" id="{80FD637F-A942-4AFD-8C97-8B178C38997C}"/>
                            </a:ext>
                          </a:extLst>
                        </p:cNvPr>
                        <p:cNvPicPr>
                          <a:picLocks noChangeAspect="1" noChangeArrowheads="1"/>
                        </p:cNvPicPr>
                        <p:nvPr/>
                      </p:nvPicPr>
                      <p:blipFill>
                        <a:blip r:embed="rId10"/>
                        <a:srcRect/>
                        <a:stretch>
                          <a:fillRect/>
                        </a:stretch>
                      </p:blipFill>
                      <p:spPr bwMode="auto">
                        <a:xfrm>
                          <a:off x="3605184" y="783892"/>
                          <a:ext cx="300037" cy="377825"/>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F58BF4BE-F8A9-4731-A514-BE947B095148}"/>
                </a:ext>
              </a:extLst>
            </p:cNvPr>
            <p:cNvGraphicFramePr>
              <a:graphicFrameLocks noChangeAspect="1"/>
            </p:cNvGraphicFramePr>
            <p:nvPr>
              <p:extLst>
                <p:ext uri="{D42A27DB-BD31-4B8C-83A1-F6EECF244321}">
                  <p14:modId xmlns:p14="http://schemas.microsoft.com/office/powerpoint/2010/main" val="3600064026"/>
                </p:ext>
              </p:extLst>
            </p:nvPr>
          </p:nvGraphicFramePr>
          <p:xfrm>
            <a:off x="2921844" y="783892"/>
            <a:ext cx="260350" cy="358775"/>
          </p:xfrm>
          <a:graphic>
            <a:graphicData uri="http://schemas.openxmlformats.org/presentationml/2006/ole">
              <mc:AlternateContent xmlns:mc="http://schemas.openxmlformats.org/markup-compatibility/2006">
                <mc:Choice xmlns:v="urn:schemas-microsoft-com:vml" Requires="v">
                  <p:oleObj name="Equation" r:id="rId11" imgW="164880" imgH="228600" progId="Equation.DSMT4">
                    <p:embed/>
                  </p:oleObj>
                </mc:Choice>
                <mc:Fallback>
                  <p:oleObj name="Equation" r:id="rId11" imgW="164880" imgH="228600" progId="Equation.DSMT4">
                    <p:embed/>
                    <p:pic>
                      <p:nvPicPr>
                        <p:cNvPr id="14" name="对象 13">
                          <a:extLst>
                            <a:ext uri="{FF2B5EF4-FFF2-40B4-BE49-F238E27FC236}">
                              <a16:creationId xmlns:a16="http://schemas.microsoft.com/office/drawing/2014/main" id="{A755DA8F-ED3F-4D80-AFDD-5D622B9B0262}"/>
                            </a:ext>
                          </a:extLst>
                        </p:cNvPr>
                        <p:cNvPicPr>
                          <a:picLocks noChangeAspect="1" noChangeArrowheads="1"/>
                        </p:cNvPicPr>
                        <p:nvPr/>
                      </p:nvPicPr>
                      <p:blipFill>
                        <a:blip r:embed="rId12"/>
                        <a:srcRect/>
                        <a:stretch>
                          <a:fillRect/>
                        </a:stretch>
                      </p:blipFill>
                      <p:spPr bwMode="auto">
                        <a:xfrm>
                          <a:off x="2921844" y="783892"/>
                          <a:ext cx="260350" cy="358775"/>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09C6D9AF-ABE9-4097-8D96-71652C402B64}"/>
                </a:ext>
              </a:extLst>
            </p:cNvPr>
            <p:cNvGraphicFramePr>
              <a:graphicFrameLocks noChangeAspect="1"/>
            </p:cNvGraphicFramePr>
            <p:nvPr>
              <p:extLst>
                <p:ext uri="{D42A27DB-BD31-4B8C-83A1-F6EECF244321}">
                  <p14:modId xmlns:p14="http://schemas.microsoft.com/office/powerpoint/2010/main" val="3540032230"/>
                </p:ext>
              </p:extLst>
            </p:nvPr>
          </p:nvGraphicFramePr>
          <p:xfrm>
            <a:off x="932309" y="760283"/>
            <a:ext cx="1191419" cy="403545"/>
          </p:xfrm>
          <a:graphic>
            <a:graphicData uri="http://schemas.openxmlformats.org/presentationml/2006/ole">
              <mc:AlternateContent xmlns:mc="http://schemas.openxmlformats.org/markup-compatibility/2006">
                <mc:Choice xmlns:v="urn:schemas-microsoft-com:vml" Requires="v">
                  <p:oleObj name="Equation" r:id="rId13" imgW="711000" imgH="241200" progId="Equation.DSMT4">
                    <p:embed/>
                  </p:oleObj>
                </mc:Choice>
                <mc:Fallback>
                  <p:oleObj name="Equation" r:id="rId13" imgW="711000" imgH="241200" progId="Equation.DSMT4">
                    <p:embed/>
                    <p:pic>
                      <p:nvPicPr>
                        <p:cNvPr id="15" name="对象 14">
                          <a:extLst>
                            <a:ext uri="{FF2B5EF4-FFF2-40B4-BE49-F238E27FC236}">
                              <a16:creationId xmlns:a16="http://schemas.microsoft.com/office/drawing/2014/main" id="{A69729F6-735B-4A65-ABD2-03F4948A3025}"/>
                            </a:ext>
                          </a:extLst>
                        </p:cNvPr>
                        <p:cNvPicPr>
                          <a:picLocks noChangeAspect="1" noChangeArrowheads="1"/>
                        </p:cNvPicPr>
                        <p:nvPr/>
                      </p:nvPicPr>
                      <p:blipFill>
                        <a:blip r:embed="rId14"/>
                        <a:srcRect/>
                        <a:stretch>
                          <a:fillRect/>
                        </a:stretch>
                      </p:blipFill>
                      <p:spPr bwMode="auto">
                        <a:xfrm>
                          <a:off x="932309" y="760283"/>
                          <a:ext cx="1191419" cy="403545"/>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9915A319-EEAC-4310-8E7D-23E25CF05BAF}"/>
                </a:ext>
              </a:extLst>
            </p:cNvPr>
            <p:cNvGraphicFramePr>
              <a:graphicFrameLocks noChangeAspect="1"/>
            </p:cNvGraphicFramePr>
            <p:nvPr>
              <p:extLst>
                <p:ext uri="{D42A27DB-BD31-4B8C-83A1-F6EECF244321}">
                  <p14:modId xmlns:p14="http://schemas.microsoft.com/office/powerpoint/2010/main" val="930187304"/>
                </p:ext>
              </p:extLst>
            </p:nvPr>
          </p:nvGraphicFramePr>
          <p:xfrm>
            <a:off x="7290029" y="780517"/>
            <a:ext cx="279400" cy="379412"/>
          </p:xfrm>
          <a:graphic>
            <a:graphicData uri="http://schemas.openxmlformats.org/presentationml/2006/ole">
              <mc:AlternateContent xmlns:mc="http://schemas.openxmlformats.org/markup-compatibility/2006">
                <mc:Choice xmlns:v="urn:schemas-microsoft-com:vml" Requires="v">
                  <p:oleObj name="Equation" r:id="rId15" imgW="177480" imgH="241200" progId="Equation.DSMT4">
                    <p:embed/>
                  </p:oleObj>
                </mc:Choice>
                <mc:Fallback>
                  <p:oleObj name="Equation" r:id="rId15" imgW="177480" imgH="241200" progId="Equation.DSMT4">
                    <p:embed/>
                    <p:pic>
                      <p:nvPicPr>
                        <p:cNvPr id="19" name="对象 18">
                          <a:extLst>
                            <a:ext uri="{FF2B5EF4-FFF2-40B4-BE49-F238E27FC236}">
                              <a16:creationId xmlns:a16="http://schemas.microsoft.com/office/drawing/2014/main" id="{DE15B72E-A510-4743-8984-39CCCBE8F44F}"/>
                            </a:ext>
                          </a:extLst>
                        </p:cNvPr>
                        <p:cNvPicPr>
                          <a:picLocks noChangeAspect="1" noChangeArrowheads="1"/>
                        </p:cNvPicPr>
                        <p:nvPr/>
                      </p:nvPicPr>
                      <p:blipFill>
                        <a:blip r:embed="rId16"/>
                        <a:srcRect/>
                        <a:stretch>
                          <a:fillRect/>
                        </a:stretch>
                      </p:blipFill>
                      <p:spPr bwMode="auto">
                        <a:xfrm>
                          <a:off x="7290029" y="780517"/>
                          <a:ext cx="279400" cy="379412"/>
                        </a:xfrm>
                        <a:prstGeom prst="rect">
                          <a:avLst/>
                        </a:prstGeom>
                        <a:noFill/>
                      </p:spPr>
                    </p:pic>
                  </p:oleObj>
                </mc:Fallback>
              </mc:AlternateContent>
            </a:graphicData>
          </a:graphic>
        </p:graphicFrame>
      </p:grpSp>
      <p:sp>
        <p:nvSpPr>
          <p:cNvPr id="4" name="日期占位符 3">
            <a:extLst>
              <a:ext uri="{FF2B5EF4-FFF2-40B4-BE49-F238E27FC236}">
                <a16:creationId xmlns:a16="http://schemas.microsoft.com/office/drawing/2014/main" id="{0B8A3B9B-8BF4-44CA-98E4-96E05D182197}"/>
              </a:ext>
            </a:extLst>
          </p:cNvPr>
          <p:cNvSpPr>
            <a:spLocks noGrp="1"/>
          </p:cNvSpPr>
          <p:nvPr>
            <p:ph type="dt" sz="half" idx="2"/>
          </p:nvPr>
        </p:nvSpPr>
        <p:spPr/>
        <p:txBody>
          <a:bodyPr/>
          <a:lstStyle/>
          <a:p>
            <a:pPr>
              <a:defRPr/>
            </a:pPr>
            <a:fld id="{B15F1A3D-C530-4074-9C17-A9AC3AD89D41}"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0B996BA6-D2B6-4479-B2D6-3BBC63F8AAD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9190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558379"/>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三、构造判断矩阵</a:t>
            </a:r>
          </a:p>
        </p:txBody>
      </p:sp>
      <p:grpSp>
        <p:nvGrpSpPr>
          <p:cNvPr id="4" name="组合 3">
            <a:extLst>
              <a:ext uri="{FF2B5EF4-FFF2-40B4-BE49-F238E27FC236}">
                <a16:creationId xmlns:a16="http://schemas.microsoft.com/office/drawing/2014/main" id="{71679FA1-5B31-4C63-872A-DB6104597D72}"/>
              </a:ext>
            </a:extLst>
          </p:cNvPr>
          <p:cNvGrpSpPr/>
          <p:nvPr/>
        </p:nvGrpSpPr>
        <p:grpSpPr>
          <a:xfrm>
            <a:off x="827584" y="4365104"/>
            <a:ext cx="7560840" cy="1070421"/>
            <a:chOff x="827584" y="654431"/>
            <a:chExt cx="7560840" cy="1070421"/>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4" y="654431"/>
              <a:ext cx="7560840"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solidFill>
                    <a:schemeClr val="bg2"/>
                  </a:solidFill>
                  <a:latin typeface="微软雅黑" pitchFamily="34" charset="-122"/>
                  <a:ea typeface="微软雅黑" pitchFamily="34" charset="-122"/>
                </a:rPr>
                <a:t>显然                                                ，称判断矩阵    为</a:t>
              </a:r>
              <a:r>
                <a:rPr lang="zh-CN" altLang="en-US" sz="2400" dirty="0">
                  <a:solidFill>
                    <a:srgbClr val="FF0000"/>
                  </a:solidFill>
                  <a:latin typeface="微软雅黑" pitchFamily="34" charset="-122"/>
                  <a:ea typeface="微软雅黑" pitchFamily="34" charset="-122"/>
                </a:rPr>
                <a:t>正互反矩阵</a:t>
              </a:r>
              <a:r>
                <a:rPr lang="zh-CN" altLang="en-US" sz="2400" dirty="0">
                  <a:solidFill>
                    <a:schemeClr val="bg2"/>
                  </a:solidFill>
                  <a:latin typeface="微软雅黑" pitchFamily="34" charset="-122"/>
                  <a:ea typeface="微软雅黑" pitchFamily="34" charset="-122"/>
                </a:rPr>
                <a:t>。</a:t>
              </a:r>
            </a:p>
          </p:txBody>
        </p:sp>
        <p:graphicFrame>
          <p:nvGraphicFramePr>
            <p:cNvPr id="15" name="对象 14">
              <a:extLst>
                <a:ext uri="{FF2B5EF4-FFF2-40B4-BE49-F238E27FC236}">
                  <a16:creationId xmlns:a16="http://schemas.microsoft.com/office/drawing/2014/main" id="{A69729F6-735B-4A65-ABD2-03F4948A3025}"/>
                </a:ext>
              </a:extLst>
            </p:cNvPr>
            <p:cNvGraphicFramePr>
              <a:graphicFrameLocks noChangeAspect="1"/>
            </p:cNvGraphicFramePr>
            <p:nvPr>
              <p:extLst>
                <p:ext uri="{D42A27DB-BD31-4B8C-83A1-F6EECF244321}">
                  <p14:modId xmlns:p14="http://schemas.microsoft.com/office/powerpoint/2010/main" val="776709176"/>
                </p:ext>
              </p:extLst>
            </p:nvPr>
          </p:nvGraphicFramePr>
          <p:xfrm>
            <a:off x="1579135" y="829701"/>
            <a:ext cx="4289009" cy="391095"/>
          </p:xfrm>
          <a:graphic>
            <a:graphicData uri="http://schemas.openxmlformats.org/presentationml/2006/ole">
              <mc:AlternateContent xmlns:mc="http://schemas.openxmlformats.org/markup-compatibility/2006">
                <mc:Choice xmlns:v="urn:schemas-microsoft-com:vml" Requires="v">
                  <p:oleObj name="Equation" r:id="rId2" imgW="2641320" imgH="241200" progId="Equation.DSMT4">
                    <p:embed/>
                  </p:oleObj>
                </mc:Choice>
                <mc:Fallback>
                  <p:oleObj name="Equation" r:id="rId2" imgW="2641320" imgH="241200" progId="Equation.DSMT4">
                    <p:embed/>
                    <p:pic>
                      <p:nvPicPr>
                        <p:cNvPr id="15" name="对象 14">
                          <a:extLst>
                            <a:ext uri="{FF2B5EF4-FFF2-40B4-BE49-F238E27FC236}">
                              <a16:creationId xmlns:a16="http://schemas.microsoft.com/office/drawing/2014/main" id="{A69729F6-735B-4A65-ABD2-03F4948A3025}"/>
                            </a:ext>
                          </a:extLst>
                        </p:cNvPr>
                        <p:cNvPicPr>
                          <a:picLocks noChangeAspect="1" noChangeArrowheads="1"/>
                        </p:cNvPicPr>
                        <p:nvPr/>
                      </p:nvPicPr>
                      <p:blipFill>
                        <a:blip r:embed="rId3"/>
                        <a:srcRect/>
                        <a:stretch>
                          <a:fillRect/>
                        </a:stretch>
                      </p:blipFill>
                      <p:spPr bwMode="auto">
                        <a:xfrm>
                          <a:off x="1579135" y="829701"/>
                          <a:ext cx="4289009" cy="391095"/>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DE15B72E-A510-4743-8984-39CCCBE8F44F}"/>
                </a:ext>
              </a:extLst>
            </p:cNvPr>
            <p:cNvGraphicFramePr>
              <a:graphicFrameLocks noChangeAspect="1"/>
            </p:cNvGraphicFramePr>
            <p:nvPr>
              <p:extLst>
                <p:ext uri="{D42A27DB-BD31-4B8C-83A1-F6EECF244321}">
                  <p14:modId xmlns:p14="http://schemas.microsoft.com/office/powerpoint/2010/main" val="1869974900"/>
                </p:ext>
              </p:extLst>
            </p:nvPr>
          </p:nvGraphicFramePr>
          <p:xfrm>
            <a:off x="7740352" y="788748"/>
            <a:ext cx="318678" cy="346115"/>
          </p:xfrm>
          <a:graphic>
            <a:graphicData uri="http://schemas.openxmlformats.org/presentationml/2006/ole">
              <mc:AlternateContent xmlns:mc="http://schemas.openxmlformats.org/markup-compatibility/2006">
                <mc:Choice xmlns:v="urn:schemas-microsoft-com:vml" Requires="v">
                  <p:oleObj name="Equation" r:id="rId4" imgW="152280" imgH="164880" progId="Equation.DSMT4">
                    <p:embed/>
                  </p:oleObj>
                </mc:Choice>
                <mc:Fallback>
                  <p:oleObj name="Equation" r:id="rId4" imgW="152280" imgH="164880" progId="Equation.DSMT4">
                    <p:embed/>
                    <p:pic>
                      <p:nvPicPr>
                        <p:cNvPr id="19" name="对象 18">
                          <a:extLst>
                            <a:ext uri="{FF2B5EF4-FFF2-40B4-BE49-F238E27FC236}">
                              <a16:creationId xmlns:a16="http://schemas.microsoft.com/office/drawing/2014/main" id="{DE15B72E-A510-4743-8984-39CCCBE8F44F}"/>
                            </a:ext>
                          </a:extLst>
                        </p:cNvPr>
                        <p:cNvPicPr>
                          <a:picLocks noChangeAspect="1" noChangeArrowheads="1"/>
                        </p:cNvPicPr>
                        <p:nvPr/>
                      </p:nvPicPr>
                      <p:blipFill>
                        <a:blip r:embed="rId5"/>
                        <a:srcRect/>
                        <a:stretch>
                          <a:fillRect/>
                        </a:stretch>
                      </p:blipFill>
                      <p:spPr bwMode="auto">
                        <a:xfrm>
                          <a:off x="7740352" y="788748"/>
                          <a:ext cx="318678" cy="346115"/>
                        </a:xfrm>
                        <a:prstGeom prst="rect">
                          <a:avLst/>
                        </a:prstGeom>
                        <a:noFill/>
                      </p:spPr>
                    </p:pic>
                  </p:oleObj>
                </mc:Fallback>
              </mc:AlternateContent>
            </a:graphicData>
          </a:graphic>
        </p:graphicFrame>
      </p:grpSp>
      <p:pic>
        <p:nvPicPr>
          <p:cNvPr id="16" name="图片 15">
            <a:extLst>
              <a:ext uri="{FF2B5EF4-FFF2-40B4-BE49-F238E27FC236}">
                <a16:creationId xmlns:a16="http://schemas.microsoft.com/office/drawing/2014/main" id="{724CFF9A-28FA-4C36-A8C7-518DFF9B1E76}"/>
              </a:ext>
            </a:extLst>
          </p:cNvPr>
          <p:cNvPicPr>
            <a:picLocks noChangeAspect="1"/>
          </p:cNvPicPr>
          <p:nvPr/>
        </p:nvPicPr>
        <p:blipFill>
          <a:blip r:embed="rId6"/>
          <a:stretch>
            <a:fillRect/>
          </a:stretch>
        </p:blipFill>
        <p:spPr>
          <a:xfrm>
            <a:off x="937328" y="1901636"/>
            <a:ext cx="7019048" cy="2257143"/>
          </a:xfrm>
          <a:prstGeom prst="rect">
            <a:avLst/>
          </a:prstGeom>
        </p:spPr>
      </p:pic>
      <p:sp>
        <p:nvSpPr>
          <p:cNvPr id="8" name="矩形 7">
            <a:extLst>
              <a:ext uri="{FF2B5EF4-FFF2-40B4-BE49-F238E27FC236}">
                <a16:creationId xmlns:a16="http://schemas.microsoft.com/office/drawing/2014/main" id="{10EE2A2F-8BE8-4FD4-AEFB-508188B3ECFE}"/>
              </a:ext>
            </a:extLst>
          </p:cNvPr>
          <p:cNvSpPr/>
          <p:nvPr/>
        </p:nvSpPr>
        <p:spPr>
          <a:xfrm>
            <a:off x="2794752" y="1278458"/>
            <a:ext cx="4009496"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构造判断矩阵的</a:t>
            </a: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标度法</a:t>
            </a:r>
          </a:p>
        </p:txBody>
      </p:sp>
      <p:sp>
        <p:nvSpPr>
          <p:cNvPr id="5" name="日期占位符 4">
            <a:extLst>
              <a:ext uri="{FF2B5EF4-FFF2-40B4-BE49-F238E27FC236}">
                <a16:creationId xmlns:a16="http://schemas.microsoft.com/office/drawing/2014/main" id="{601E4EEE-178F-48FC-9394-51802EDFE8D5}"/>
              </a:ext>
            </a:extLst>
          </p:cNvPr>
          <p:cNvSpPr>
            <a:spLocks noGrp="1"/>
          </p:cNvSpPr>
          <p:nvPr>
            <p:ph type="dt" sz="half" idx="2"/>
          </p:nvPr>
        </p:nvSpPr>
        <p:spPr/>
        <p:txBody>
          <a:bodyPr/>
          <a:lstStyle/>
          <a:p>
            <a:pPr>
              <a:defRPr/>
            </a:pPr>
            <a:fld id="{9B5ECAE9-B688-4740-B7C0-4C277E7ABC1F}"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5A5B987F-225B-4ED9-AB86-C2C72AD3AC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984328256"/>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FFFF00"/>
      </a:dk2>
      <a:lt2>
        <a:srgbClr val="000000"/>
      </a:lt2>
      <a:accent1>
        <a:srgbClr val="DDDDDD"/>
      </a:accent1>
      <a:accent2>
        <a:srgbClr val="B2B2B2"/>
      </a:accent2>
      <a:accent3>
        <a:srgbClr val="969696"/>
      </a:accent3>
      <a:accent4>
        <a:srgbClr val="808080"/>
      </a:accent4>
      <a:accent5>
        <a:srgbClr val="5F5F5F"/>
      </a:accent5>
      <a:accent6>
        <a:srgbClr val="4D4D4D"/>
      </a:accent6>
      <a:hlink>
        <a:srgbClr val="FF0000"/>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3613</Words>
  <Application>Microsoft Office PowerPoint</Application>
  <PresentationFormat>全屏显示(4:3)</PresentationFormat>
  <Paragraphs>408</Paragraphs>
  <Slides>49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7" baseType="lpstr">
      <vt:lpstr>微软雅黑</vt:lpstr>
      <vt:lpstr>Arial</vt:lpstr>
      <vt:lpstr>Calibri</vt:lpstr>
      <vt:lpstr>Times New Roman</vt:lpstr>
      <vt:lpstr>Wingdings</vt:lpstr>
      <vt:lpstr>Office 主题</vt:lpstr>
      <vt:lpstr>剪辑</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Matlab基本操作</dc:title>
  <dc:creator>xiezhh</dc:creator>
  <cp:lastModifiedBy>谢 中华</cp:lastModifiedBy>
  <cp:revision>525</cp:revision>
  <dcterms:created xsi:type="dcterms:W3CDTF">2000-02-04T07:19:54Z</dcterms:created>
  <dcterms:modified xsi:type="dcterms:W3CDTF">2022-11-23T02:29:41Z</dcterms:modified>
</cp:coreProperties>
</file>