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770" r:id="rId2"/>
    <p:sldId id="626" r:id="rId3"/>
    <p:sldId id="534" r:id="rId4"/>
    <p:sldId id="707" r:id="rId5"/>
    <p:sldId id="711" r:id="rId6"/>
    <p:sldId id="755" r:id="rId7"/>
    <p:sldId id="712" r:id="rId8"/>
    <p:sldId id="713" r:id="rId9"/>
    <p:sldId id="756" r:id="rId10"/>
    <p:sldId id="757" r:id="rId11"/>
    <p:sldId id="758" r:id="rId12"/>
    <p:sldId id="759" r:id="rId13"/>
    <p:sldId id="634" r:id="rId14"/>
    <p:sldId id="721" r:id="rId15"/>
    <p:sldId id="722" r:id="rId16"/>
    <p:sldId id="724" r:id="rId17"/>
    <p:sldId id="725" r:id="rId18"/>
    <p:sldId id="723" r:id="rId19"/>
    <p:sldId id="731" r:id="rId20"/>
    <p:sldId id="732" r:id="rId21"/>
    <p:sldId id="751" r:id="rId22"/>
    <p:sldId id="752" r:id="rId23"/>
    <p:sldId id="753" r:id="rId24"/>
    <p:sldId id="760" r:id="rId25"/>
    <p:sldId id="761" r:id="rId26"/>
    <p:sldId id="762" r:id="rId27"/>
    <p:sldId id="763" r:id="rId28"/>
    <p:sldId id="764" r:id="rId29"/>
    <p:sldId id="766" r:id="rId30"/>
    <p:sldId id="765" r:id="rId31"/>
    <p:sldId id="767" r:id="rId32"/>
    <p:sldId id="754" r:id="rId33"/>
    <p:sldId id="769" r:id="rId34"/>
    <p:sldId id="62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CC33"/>
    <a:srgbClr val="008000"/>
    <a:srgbClr val="663300"/>
    <a:srgbClr val="009999"/>
    <a:srgbClr val="0066FF"/>
    <a:srgbClr val="CC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8158" autoAdjust="0"/>
  </p:normalViewPr>
  <p:slideViewPr>
    <p:cSldViewPr>
      <p:cViewPr varScale="1">
        <p:scale>
          <a:sx n="72" d="100"/>
          <a:sy n="72" d="100"/>
        </p:scale>
        <p:origin x="1428" y="72"/>
      </p:cViewPr>
      <p:guideLst>
        <p:guide orient="horz" pos="1296"/>
        <p:guide pos="284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200" noProof="1" dirty="0" smtClean="0">
                <a:latin typeface="Times New Roman" pitchFamily="18" charset="0"/>
                <a:ea typeface="宋体" pitchFamily="2" charset="-122"/>
              </a:defRPr>
            </a:lvl1pPr>
          </a:lstStyle>
          <a:p>
            <a:pPr>
              <a:defRPr/>
            </a:pPr>
            <a:r>
              <a:rPr lang="en-US" altLang="zh-CN"/>
              <a:t>MATLAB</a:t>
            </a:r>
            <a:r>
              <a:rPr lang="zh-CN" altLang="en-US"/>
              <a:t>应用培训（谢中华主讲）</a:t>
            </a:r>
            <a:endParaRPr lang="en-US" altLang="zh-CN">
              <a:latin typeface="Calibri" pitchFamily="34" charset="0"/>
            </a:endParaRPr>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noProof="1" dirty="0" smtClean="0">
                <a:latin typeface="Times New Roman" pitchFamily="18" charset="0"/>
                <a:ea typeface="宋体" pitchFamily="2" charset="-122"/>
              </a:defRPr>
            </a:lvl1pPr>
          </a:lstStyle>
          <a:p>
            <a:pPr>
              <a:defRPr/>
            </a:pPr>
            <a:r>
              <a:rPr lang="en-US" altLang="zh-CN"/>
              <a:t>MATLAB</a:t>
            </a:r>
            <a:r>
              <a:rPr lang="zh-CN" altLang="en-US"/>
              <a:t>基本操作</a:t>
            </a:r>
            <a:endParaRPr lang="en-US" altLang="zh-CN">
              <a:latin typeface="Calibri" pitchFamily="34" charset="0"/>
            </a:endParaRPr>
          </a:p>
        </p:txBody>
      </p:sp>
    </p:spTree>
    <p:extLst>
      <p:ext uri="{BB962C8B-B14F-4D97-AF65-F5344CB8AC3E}">
        <p14:creationId xmlns:p14="http://schemas.microsoft.com/office/powerpoint/2010/main" val="422536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200" noProof="1">
                <a:ea typeface="仿宋_GB2312" pitchFamily="49"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noProof="1">
                <a:ea typeface="仿宋_GB2312" pitchFamily="49" charset="-122"/>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9"/>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sz="1200" noProof="1">
                <a:ea typeface="仿宋_GB2312" pitchFamily="49"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itchFamily="18" charset="0"/>
                <a:ea typeface="楷体_GB2312" pitchFamily="49" charset="-122"/>
              </a:defRPr>
            </a:lvl1pPr>
          </a:lstStyle>
          <a:p>
            <a:fld id="{F1A5778D-F45B-41DC-8FD4-BF7A5AB57C22}" type="slidenum">
              <a:rPr lang="en-US" altLang="zh-CN"/>
              <a:pPr/>
              <a:t>‹#›</a:t>
            </a:fld>
            <a:endParaRPr lang="en-US" altLang="zh-CN"/>
          </a:p>
        </p:txBody>
      </p:sp>
    </p:spTree>
    <p:extLst>
      <p:ext uri="{BB962C8B-B14F-4D97-AF65-F5344CB8AC3E}">
        <p14:creationId xmlns:p14="http://schemas.microsoft.com/office/powerpoint/2010/main" val="2996517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ChangeArrowheads="1" noTextEdit="1"/>
          </p:cNvSpPr>
          <p:nvPr>
            <p:ph type="sldImg" idx="4294967295"/>
          </p:nvPr>
        </p:nvSpPr>
        <p:spPr>
          <a:xfrm>
            <a:off x="1143000" y="685800"/>
            <a:ext cx="4572000" cy="3429000"/>
          </a:xfrm>
        </p:spPr>
      </p:sp>
      <p:sp>
        <p:nvSpPr>
          <p:cNvPr id="5122"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512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9BA04D-2733-4FF1-A9EA-29F720918413}" type="slidenum">
              <a:rPr lang="zh-CN" altLang="en-US">
                <a:solidFill>
                  <a:srgbClr val="000000"/>
                </a:solidFill>
                <a:ea typeface="宋体" pitchFamily="2" charset="-122"/>
              </a:rPr>
              <a:pPr/>
              <a:t>2</a:t>
            </a:fld>
            <a:endParaRPr lang="zh-CN" altLang="en-US">
              <a:solidFill>
                <a:srgbClr val="000000"/>
              </a:solidFill>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64E2A86-D4CE-4625-8AFF-29EDC494AF40}" type="datetime1">
              <a:rPr lang="zh-CN" altLang="en-US" smtClean="0"/>
              <a:t>2022/11/23</a:t>
            </a:fld>
            <a:endParaRPr lang="zh-CN" altLang="en-US"/>
          </a:p>
        </p:txBody>
      </p:sp>
      <p:sp>
        <p:nvSpPr>
          <p:cNvPr id="6" name="Slide Number Placeholder 5"/>
          <p:cNvSpPr>
            <a:spLocks noGrp="1"/>
          </p:cNvSpPr>
          <p:nvPr>
            <p:ph type="sldNum" sz="quarter" idx="12"/>
          </p:nvPr>
        </p:nvSpPr>
        <p:spPr/>
        <p:txBody>
          <a:bodyPr/>
          <a:lstStyle/>
          <a:p>
            <a:fld id="{9616ACF5-2EFA-43C5-85A9-E1D1914B56A2}" type="slidenum">
              <a:rPr lang="zh-CN" altLang="en-US" smtClean="0"/>
              <a:pPr/>
              <a:t>‹#›</a:t>
            </a:fld>
            <a:endParaRPr lang="zh-CN" altLang="en-US"/>
          </a:p>
        </p:txBody>
      </p:sp>
      <p:sp>
        <p:nvSpPr>
          <p:cNvPr id="7" name="Footer Placeholder 4">
            <a:extLst>
              <a:ext uri="{FF2B5EF4-FFF2-40B4-BE49-F238E27FC236}">
                <a16:creationId xmlns:a16="http://schemas.microsoft.com/office/drawing/2014/main" id="{9C17431F-29F5-441D-8876-52D11D234102}"/>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5528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ADA4665E-B6CC-4D6C-8C20-505755FA21EF}" type="datetime1">
              <a:rPr lang="zh-CN" altLang="en-US" smtClean="0"/>
              <a:t>2022/11/23</a:t>
            </a:fld>
            <a:endParaRPr lang="zh-CN" altLang="en-US"/>
          </a:p>
        </p:txBody>
      </p:sp>
      <p:sp>
        <p:nvSpPr>
          <p:cNvPr id="6" name="Slide Number Placeholder 5"/>
          <p:cNvSpPr>
            <a:spLocks noGrp="1"/>
          </p:cNvSpPr>
          <p:nvPr>
            <p:ph type="sldNum" sz="quarter" idx="12"/>
          </p:nvPr>
        </p:nvSpPr>
        <p:spPr/>
        <p:txBody>
          <a:bodyPr/>
          <a:lstStyle/>
          <a:p>
            <a:fld id="{41E7C134-5DB8-4472-B44A-2604F00B1BFF}" type="slidenum">
              <a:rPr lang="zh-CN" altLang="en-US" smtClean="0"/>
              <a:pPr/>
              <a:t>‹#›</a:t>
            </a:fld>
            <a:endParaRPr lang="zh-CN" altLang="en-US"/>
          </a:p>
        </p:txBody>
      </p:sp>
      <p:sp>
        <p:nvSpPr>
          <p:cNvPr id="7" name="Footer Placeholder 4">
            <a:extLst>
              <a:ext uri="{FF2B5EF4-FFF2-40B4-BE49-F238E27FC236}">
                <a16:creationId xmlns:a16="http://schemas.microsoft.com/office/drawing/2014/main" id="{63EDD422-53D0-4D78-B8F3-6F265E4AF9A7}"/>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657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11BD7EC5-334F-4F90-991E-9280B41A31B7}" type="datetime1">
              <a:rPr lang="zh-CN" altLang="en-US" smtClean="0"/>
              <a:t>2022/11/23</a:t>
            </a:fld>
            <a:endParaRPr lang="zh-CN" altLang="en-US"/>
          </a:p>
        </p:txBody>
      </p:sp>
      <p:sp>
        <p:nvSpPr>
          <p:cNvPr id="6" name="Slide Number Placeholder 5"/>
          <p:cNvSpPr>
            <a:spLocks noGrp="1"/>
          </p:cNvSpPr>
          <p:nvPr>
            <p:ph type="sldNum" sz="quarter" idx="12"/>
          </p:nvPr>
        </p:nvSpPr>
        <p:spPr/>
        <p:txBody>
          <a:bodyPr/>
          <a:lstStyle/>
          <a:p>
            <a:fld id="{C88F0869-632D-452C-AD92-CD1D21654185}" type="slidenum">
              <a:rPr lang="zh-CN" altLang="en-US" smtClean="0"/>
              <a:pPr/>
              <a:t>‹#›</a:t>
            </a:fld>
            <a:endParaRPr lang="zh-CN" altLang="en-US"/>
          </a:p>
        </p:txBody>
      </p:sp>
      <p:sp>
        <p:nvSpPr>
          <p:cNvPr id="7" name="Footer Placeholder 4">
            <a:extLst>
              <a:ext uri="{FF2B5EF4-FFF2-40B4-BE49-F238E27FC236}">
                <a16:creationId xmlns:a16="http://schemas.microsoft.com/office/drawing/2014/main" id="{E9631E9F-7F33-4087-9A94-34D9FE3C7996}"/>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6687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41B73097-07FA-443C-8D01-C7E3CC605956}" type="datetime1">
              <a:rPr lang="zh-CN" altLang="en-US" smtClean="0"/>
              <a:t>2022/11/23</a:t>
            </a:fld>
            <a:endParaRPr lang="zh-CN" altLang="en-US"/>
          </a:p>
        </p:txBody>
      </p:sp>
      <p:sp>
        <p:nvSpPr>
          <p:cNvPr id="6" name="Slide Number Placeholder 5"/>
          <p:cNvSpPr>
            <a:spLocks noGrp="1"/>
          </p:cNvSpPr>
          <p:nvPr>
            <p:ph type="sldNum" sz="quarter" idx="12"/>
          </p:nvPr>
        </p:nvSpPr>
        <p:spPr/>
        <p:txBody>
          <a:bodyPr/>
          <a:lstStyle/>
          <a:p>
            <a:fld id="{801FECF3-100B-42C3-ADB6-A100A57BBFA9}" type="slidenum">
              <a:rPr lang="zh-CN" altLang="en-US" smtClean="0"/>
              <a:pPr/>
              <a:t>‹#›</a:t>
            </a:fld>
            <a:endParaRPr lang="zh-CN" altLang="en-US"/>
          </a:p>
        </p:txBody>
      </p:sp>
      <p:sp>
        <p:nvSpPr>
          <p:cNvPr id="7" name="Footer Placeholder 4">
            <a:extLst>
              <a:ext uri="{FF2B5EF4-FFF2-40B4-BE49-F238E27FC236}">
                <a16:creationId xmlns:a16="http://schemas.microsoft.com/office/drawing/2014/main" id="{723F93C4-A950-4A47-86BA-7988714939DB}"/>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8711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5043ED0-9656-4AD8-A84A-C06EAE53612D}" type="datetime1">
              <a:rPr lang="zh-CN" altLang="en-US" smtClean="0"/>
              <a:t>2022/11/23</a:t>
            </a:fld>
            <a:endParaRPr lang="zh-CN" altLang="en-US"/>
          </a:p>
        </p:txBody>
      </p:sp>
      <p:sp>
        <p:nvSpPr>
          <p:cNvPr id="6" name="Slide Number Placeholder 5"/>
          <p:cNvSpPr>
            <a:spLocks noGrp="1"/>
          </p:cNvSpPr>
          <p:nvPr>
            <p:ph type="sldNum" sz="quarter" idx="12"/>
          </p:nvPr>
        </p:nvSpPr>
        <p:spPr/>
        <p:txBody>
          <a:bodyPr/>
          <a:lstStyle/>
          <a:p>
            <a:fld id="{72047ADC-D73B-4DA5-95A1-751BF3217231}" type="slidenum">
              <a:rPr lang="zh-CN" altLang="en-US" smtClean="0"/>
              <a:pPr/>
              <a:t>‹#›</a:t>
            </a:fld>
            <a:endParaRPr lang="zh-CN" altLang="en-US"/>
          </a:p>
        </p:txBody>
      </p:sp>
      <p:sp>
        <p:nvSpPr>
          <p:cNvPr id="7" name="Footer Placeholder 4">
            <a:extLst>
              <a:ext uri="{FF2B5EF4-FFF2-40B4-BE49-F238E27FC236}">
                <a16:creationId xmlns:a16="http://schemas.microsoft.com/office/drawing/2014/main" id="{30105A4C-3D42-47DE-9B14-00E47765EF0C}"/>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710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32BEA057-E72B-415A-930E-35A0E250645C}" type="datetime1">
              <a:rPr lang="zh-CN" altLang="en-US" smtClean="0"/>
              <a:t>2022/11/23</a:t>
            </a:fld>
            <a:endParaRPr lang="zh-CN" altLang="en-US"/>
          </a:p>
        </p:txBody>
      </p:sp>
      <p:sp>
        <p:nvSpPr>
          <p:cNvPr id="7" name="Slide Number Placeholder 6"/>
          <p:cNvSpPr>
            <a:spLocks noGrp="1"/>
          </p:cNvSpPr>
          <p:nvPr>
            <p:ph type="sldNum" sz="quarter" idx="12"/>
          </p:nvPr>
        </p:nvSpPr>
        <p:spPr/>
        <p:txBody>
          <a:bodyPr/>
          <a:lstStyle/>
          <a:p>
            <a:fld id="{A1FADF0B-A102-4696-A39A-FDC9013B1C8D}" type="slidenum">
              <a:rPr lang="zh-CN" altLang="en-US" smtClean="0"/>
              <a:pPr/>
              <a:t>‹#›</a:t>
            </a:fld>
            <a:endParaRPr lang="zh-CN" altLang="en-US"/>
          </a:p>
        </p:txBody>
      </p:sp>
      <p:sp>
        <p:nvSpPr>
          <p:cNvPr id="8" name="Footer Placeholder 4">
            <a:extLst>
              <a:ext uri="{FF2B5EF4-FFF2-40B4-BE49-F238E27FC236}">
                <a16:creationId xmlns:a16="http://schemas.microsoft.com/office/drawing/2014/main" id="{413E45EF-841A-44A3-90B9-3A461322E289}"/>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6771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6E43598A-BC22-41CE-9B95-B11C48F73ED9}" type="datetime1">
              <a:rPr lang="zh-CN" altLang="en-US" smtClean="0"/>
              <a:t>2022/11/23</a:t>
            </a:fld>
            <a:endParaRPr lang="zh-CN" altLang="en-US"/>
          </a:p>
        </p:txBody>
      </p:sp>
      <p:sp>
        <p:nvSpPr>
          <p:cNvPr id="9" name="Slide Number Placeholder 8"/>
          <p:cNvSpPr>
            <a:spLocks noGrp="1"/>
          </p:cNvSpPr>
          <p:nvPr>
            <p:ph type="sldNum" sz="quarter" idx="12"/>
          </p:nvPr>
        </p:nvSpPr>
        <p:spPr/>
        <p:txBody>
          <a:bodyPr/>
          <a:lstStyle/>
          <a:p>
            <a:fld id="{597E6CFD-4B73-4781-B552-F519075779CD}" type="slidenum">
              <a:rPr lang="zh-CN" altLang="en-US" smtClean="0"/>
              <a:pPr/>
              <a:t>‹#›</a:t>
            </a:fld>
            <a:endParaRPr lang="zh-CN" altLang="en-US"/>
          </a:p>
        </p:txBody>
      </p:sp>
      <p:sp>
        <p:nvSpPr>
          <p:cNvPr id="10" name="Footer Placeholder 4">
            <a:extLst>
              <a:ext uri="{FF2B5EF4-FFF2-40B4-BE49-F238E27FC236}">
                <a16:creationId xmlns:a16="http://schemas.microsoft.com/office/drawing/2014/main" id="{BFCCE66C-4FA6-4521-B23A-670898C324B5}"/>
              </a:ext>
            </a:extLst>
          </p:cNvPr>
          <p:cNvSpPr>
            <a:spLocks noGrp="1"/>
          </p:cNvSpPr>
          <p:nvPr>
            <p:ph type="ftr" sz="quarter" idx="1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0013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CB18B9DD-86A7-449E-9E0B-37FB3CDC1655}" type="datetime1">
              <a:rPr lang="zh-CN" altLang="en-US" smtClean="0"/>
              <a:t>2022/11/23</a:t>
            </a:fld>
            <a:endParaRPr lang="zh-CN" altLang="en-US"/>
          </a:p>
        </p:txBody>
      </p:sp>
      <p:sp>
        <p:nvSpPr>
          <p:cNvPr id="5" name="Slide Number Placeholder 4"/>
          <p:cNvSpPr>
            <a:spLocks noGrp="1"/>
          </p:cNvSpPr>
          <p:nvPr>
            <p:ph type="sldNum" sz="quarter" idx="12"/>
          </p:nvPr>
        </p:nvSpPr>
        <p:spPr/>
        <p:txBody>
          <a:bodyPr/>
          <a:lstStyle/>
          <a:p>
            <a:fld id="{CEBF020F-149B-4480-A805-2E4CEAA33F0C}" type="slidenum">
              <a:rPr lang="zh-CN" altLang="en-US" smtClean="0"/>
              <a:pPr/>
              <a:t>‹#›</a:t>
            </a:fld>
            <a:endParaRPr lang="zh-CN" altLang="en-US"/>
          </a:p>
        </p:txBody>
      </p:sp>
      <p:sp>
        <p:nvSpPr>
          <p:cNvPr id="6" name="Footer Placeholder 4">
            <a:extLst>
              <a:ext uri="{FF2B5EF4-FFF2-40B4-BE49-F238E27FC236}">
                <a16:creationId xmlns:a16="http://schemas.microsoft.com/office/drawing/2014/main" id="{FC77DD2C-E757-48F0-BF1B-3C2D5BC0CEAE}"/>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5050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1ECB8A3-91B9-420D-83D6-6BAD5D6AF178}" type="datetime1">
              <a:rPr lang="zh-CN" altLang="en-US" smtClean="0"/>
              <a:t>2022/11/23</a:t>
            </a:fld>
            <a:endParaRPr lang="zh-CN" altLang="en-US"/>
          </a:p>
        </p:txBody>
      </p:sp>
      <p:sp>
        <p:nvSpPr>
          <p:cNvPr id="4" name="Slide Number Placeholder 3"/>
          <p:cNvSpPr>
            <a:spLocks noGrp="1"/>
          </p:cNvSpPr>
          <p:nvPr>
            <p:ph type="sldNum" sz="quarter" idx="12"/>
          </p:nvPr>
        </p:nvSpPr>
        <p:spPr/>
        <p:txBody>
          <a:bodyPr/>
          <a:lstStyle/>
          <a:p>
            <a:fld id="{18653255-BF9B-42C3-A76F-45008285BD9B}" type="slidenum">
              <a:rPr lang="zh-CN" altLang="en-US" smtClean="0"/>
              <a:pPr/>
              <a:t>‹#›</a:t>
            </a:fld>
            <a:endParaRPr lang="zh-CN" altLang="en-US"/>
          </a:p>
        </p:txBody>
      </p:sp>
      <p:sp>
        <p:nvSpPr>
          <p:cNvPr id="5" name="Footer Placeholder 4">
            <a:extLst>
              <a:ext uri="{FF2B5EF4-FFF2-40B4-BE49-F238E27FC236}">
                <a16:creationId xmlns:a16="http://schemas.microsoft.com/office/drawing/2014/main" id="{E2A5CECB-AC1C-4772-88B2-C9C0FF92102C}"/>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311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FE7F8B0A-E0CA-4230-98DC-2E50A00C99B5}" type="datetime1">
              <a:rPr lang="zh-CN" altLang="en-US" smtClean="0"/>
              <a:t>2022/11/23</a:t>
            </a:fld>
            <a:endParaRPr lang="zh-CN" altLang="en-US"/>
          </a:p>
        </p:txBody>
      </p:sp>
      <p:sp>
        <p:nvSpPr>
          <p:cNvPr id="7" name="Slide Number Placeholder 6"/>
          <p:cNvSpPr>
            <a:spLocks noGrp="1"/>
          </p:cNvSpPr>
          <p:nvPr>
            <p:ph type="sldNum" sz="quarter" idx="12"/>
          </p:nvPr>
        </p:nvSpPr>
        <p:spPr/>
        <p:txBody>
          <a:bodyPr/>
          <a:lstStyle/>
          <a:p>
            <a:fld id="{06EB33BA-A228-446F-89F4-A5FF388D6F2D}" type="slidenum">
              <a:rPr lang="zh-CN" altLang="en-US" smtClean="0"/>
              <a:pPr/>
              <a:t>‹#›</a:t>
            </a:fld>
            <a:endParaRPr lang="zh-CN" altLang="en-US"/>
          </a:p>
        </p:txBody>
      </p:sp>
      <p:sp>
        <p:nvSpPr>
          <p:cNvPr id="8" name="Footer Placeholder 4">
            <a:extLst>
              <a:ext uri="{FF2B5EF4-FFF2-40B4-BE49-F238E27FC236}">
                <a16:creationId xmlns:a16="http://schemas.microsoft.com/office/drawing/2014/main" id="{53D3A3F8-2927-4003-9737-B4052D690198}"/>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5786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163F682-5BCF-4682-802B-E659EA1CFF52}" type="datetime1">
              <a:rPr lang="zh-CN" altLang="en-US" smtClean="0"/>
              <a:t>2022/11/23</a:t>
            </a:fld>
            <a:endParaRPr lang="zh-CN" altLang="en-US"/>
          </a:p>
        </p:txBody>
      </p:sp>
      <p:sp>
        <p:nvSpPr>
          <p:cNvPr id="7" name="Slide Number Placeholder 6"/>
          <p:cNvSpPr>
            <a:spLocks noGrp="1"/>
          </p:cNvSpPr>
          <p:nvPr>
            <p:ph type="sldNum" sz="quarter" idx="12"/>
          </p:nvPr>
        </p:nvSpPr>
        <p:spPr/>
        <p:txBody>
          <a:bodyPr/>
          <a:lstStyle/>
          <a:p>
            <a:fld id="{F5A8F14A-1998-4B5A-B4A5-62C4FAC65BFA}" type="slidenum">
              <a:rPr lang="zh-CN" altLang="en-US" smtClean="0"/>
              <a:pPr/>
              <a:t>‹#›</a:t>
            </a:fld>
            <a:endParaRPr lang="zh-CN" altLang="en-US"/>
          </a:p>
        </p:txBody>
      </p:sp>
      <p:sp>
        <p:nvSpPr>
          <p:cNvPr id="8" name="Footer Placeholder 4">
            <a:extLst>
              <a:ext uri="{FF2B5EF4-FFF2-40B4-BE49-F238E27FC236}">
                <a16:creationId xmlns:a16="http://schemas.microsoft.com/office/drawing/2014/main" id="{240C69C5-5E87-4D1E-A261-ADEE49D45B26}"/>
              </a:ext>
            </a:extLst>
          </p:cNvPr>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5176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9D03E64C-94D0-4112-9290-94999B47B9FF}" type="datetime1">
              <a:rPr lang="zh-CN" altLang="en-US" smtClean="0"/>
              <a:t>2022/11/23</a:t>
            </a:fld>
            <a:endParaRPr lang="zh-CN" altLang="en-US"/>
          </a:p>
        </p:txBody>
      </p:sp>
      <p:sp>
        <p:nvSpPr>
          <p:cNvPr id="5" name="Footer Placeholder 4"/>
          <p:cNvSpPr>
            <a:spLocks noGrp="1"/>
          </p:cNvSpPr>
          <p:nvPr>
            <p:ph type="ftr" sz="quarter" idx="3"/>
          </p:nvPr>
        </p:nvSpPr>
        <p:spPr>
          <a:xfrm>
            <a:off x="4932040" y="6576488"/>
            <a:ext cx="4180439" cy="249952"/>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Slide Number Placeholder 5"/>
          <p:cNvSpPr>
            <a:spLocks noGrp="1"/>
          </p:cNvSpPr>
          <p:nvPr>
            <p:ph type="sldNum" sz="quarter" idx="4"/>
          </p:nvPr>
        </p:nvSpPr>
        <p:spPr>
          <a:xfrm>
            <a:off x="6457950" y="602658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F0869-632D-452C-AD92-CD1D21654185}" type="slidenum">
              <a:rPr lang="zh-CN" altLang="en-US" smtClean="0"/>
              <a:pPr/>
              <a:t>‹#›</a:t>
            </a:fld>
            <a:endParaRPr lang="zh-CN" altLang="en-US"/>
          </a:p>
        </p:txBody>
      </p:sp>
      <p:sp>
        <p:nvSpPr>
          <p:cNvPr id="8" name="Text Box 29">
            <a:extLst>
              <a:ext uri="{FF2B5EF4-FFF2-40B4-BE49-F238E27FC236}">
                <a16:creationId xmlns:a16="http://schemas.microsoft.com/office/drawing/2014/main" id="{554FD240-97BA-4A5A-A419-EC39C449D9CD}"/>
              </a:ext>
            </a:extLst>
          </p:cNvPr>
          <p:cNvSpPr txBox="1">
            <a:spLocks noChangeArrowheads="1"/>
          </p:cNvSpPr>
          <p:nvPr userDrawn="1"/>
        </p:nvSpPr>
        <p:spPr bwMode="auto">
          <a:xfrm>
            <a:off x="6444208" y="181968"/>
            <a:ext cx="2376611" cy="369332"/>
          </a:xfrm>
          <a:prstGeom prst="rect">
            <a:avLst/>
          </a:prstGeom>
          <a:noFill/>
          <a:ln w="9525">
            <a:noFill/>
            <a:miter lim="800000"/>
            <a:headEnd/>
            <a:tailEnd/>
          </a:ln>
          <a:effectLst/>
        </p:spPr>
        <p:txBody>
          <a:bodyPr wrap="square">
            <a:spAutoFit/>
          </a:bodyPr>
          <a:lstStyle/>
          <a:p>
            <a:pPr>
              <a:spcBef>
                <a:spcPct val="50000"/>
              </a:spcBef>
              <a:defRPr/>
            </a:pPr>
            <a:r>
              <a:rPr kumimoji="0" lang="en-US" altLang="zh-CN" sz="1800" b="1" i="1" dirty="0">
                <a:latin typeface="Arial" charset="0"/>
                <a:ea typeface="宋体" pitchFamily="2" charset="-122"/>
              </a:rPr>
              <a:t>Simulink</a:t>
            </a:r>
            <a:r>
              <a:rPr kumimoji="0" lang="zh-CN" altLang="en-US" sz="1800" b="1" i="1" dirty="0">
                <a:latin typeface="Arial" charset="0"/>
                <a:ea typeface="宋体" pitchFamily="2" charset="-122"/>
              </a:rPr>
              <a:t>建模与仿真</a:t>
            </a:r>
          </a:p>
        </p:txBody>
      </p:sp>
    </p:spTree>
    <p:extLst>
      <p:ext uri="{BB962C8B-B14F-4D97-AF65-F5344CB8AC3E}">
        <p14:creationId xmlns:p14="http://schemas.microsoft.com/office/powerpoint/2010/main" val="920788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18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44650" y="1091876"/>
            <a:ext cx="8175822"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000" dirty="0">
                <a:solidFill>
                  <a:schemeClr val="bg2"/>
                </a:solidFill>
                <a:latin typeface="微软雅黑" pitchFamily="34" charset="-122"/>
                <a:ea typeface="微软雅黑" pitchFamily="34" charset="-122"/>
              </a:rPr>
              <a:t>通用模块库是由使用频率较高的模块组成的库，其子模块如下图所示。</a:t>
            </a:r>
            <a:endParaRPr sz="2000" dirty="0">
              <a:solidFill>
                <a:schemeClr val="bg2"/>
              </a:solidFill>
              <a:latin typeface="微软雅黑" pitchFamily="34" charset="-122"/>
              <a:ea typeface="微软雅黑" pitchFamily="34" charset="-122"/>
            </a:endParaRPr>
          </a:p>
        </p:txBody>
      </p:sp>
      <p:sp>
        <p:nvSpPr>
          <p:cNvPr id="17409" name="Text Box 4"/>
          <p:cNvSpPr txBox="1">
            <a:spLocks noChangeArrowheads="1"/>
          </p:cNvSpPr>
          <p:nvPr/>
        </p:nvSpPr>
        <p:spPr bwMode="auto">
          <a:xfrm>
            <a:off x="265038" y="496702"/>
            <a:ext cx="8411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chemeClr val="bg2"/>
                </a:solidFill>
                <a:latin typeface="微软雅黑" pitchFamily="34" charset="-122"/>
                <a:ea typeface="微软雅黑" pitchFamily="34" charset="-122"/>
                <a:sym typeface="+mn-ea"/>
              </a:rPr>
              <a:t>2.</a:t>
            </a:r>
            <a:r>
              <a:rPr lang="zh-CN" altLang="en-US" sz="2800" b="1" dirty="0">
                <a:solidFill>
                  <a:schemeClr val="bg2"/>
                </a:solidFill>
                <a:latin typeface="微软雅黑" pitchFamily="34" charset="-122"/>
                <a:ea typeface="微软雅黑" pitchFamily="34" charset="-122"/>
                <a:sym typeface="+mn-ea"/>
              </a:rPr>
              <a:t>  通用模块库（</a:t>
            </a:r>
            <a:r>
              <a:rPr lang="en-US" altLang="zh-CN" sz="2800" b="1" dirty="0">
                <a:solidFill>
                  <a:schemeClr val="bg2"/>
                </a:solidFill>
                <a:latin typeface="微软雅黑" pitchFamily="34" charset="-122"/>
                <a:ea typeface="微软雅黑" pitchFamily="34" charset="-122"/>
                <a:sym typeface="+mn-ea"/>
              </a:rPr>
              <a:t>Commonly Used Blocks</a:t>
            </a:r>
            <a:r>
              <a:rPr lang="zh-CN" altLang="en-US" sz="2800" b="1" dirty="0">
                <a:solidFill>
                  <a:schemeClr val="bg2"/>
                </a:solidFill>
                <a:latin typeface="微软雅黑" pitchFamily="34" charset="-122"/>
                <a:ea typeface="微软雅黑" pitchFamily="34" charset="-122"/>
                <a:sym typeface="+mn-ea"/>
              </a:rPr>
              <a:t>）</a:t>
            </a:r>
            <a:endParaRPr lang="zh-CN" altLang="en-US" sz="2800" b="1" dirty="0">
              <a:latin typeface="微软雅黑" pitchFamily="34" charset="-122"/>
              <a:ea typeface="微软雅黑" pitchFamily="34" charset="-122"/>
            </a:endParaRPr>
          </a:p>
        </p:txBody>
      </p:sp>
      <p:sp>
        <p:nvSpPr>
          <p:cNvPr id="9" name="日期占位符 8">
            <a:extLst>
              <a:ext uri="{FF2B5EF4-FFF2-40B4-BE49-F238E27FC236}">
                <a16:creationId xmlns:a16="http://schemas.microsoft.com/office/drawing/2014/main" id="{5F4222CA-6147-4F8E-8560-42A965DC17DF}"/>
              </a:ext>
            </a:extLst>
          </p:cNvPr>
          <p:cNvSpPr>
            <a:spLocks noGrp="1"/>
          </p:cNvSpPr>
          <p:nvPr>
            <p:ph type="dt" sz="half" idx="10"/>
          </p:nvPr>
        </p:nvSpPr>
        <p:spPr/>
        <p:txBody>
          <a:bodyPr/>
          <a:lstStyle/>
          <a:p>
            <a:pPr>
              <a:defRPr/>
            </a:pPr>
            <a:fld id="{74723015-99DC-4083-A026-DB761E862D1A}" type="datetime1">
              <a:rPr lang="zh-CN" altLang="en-US" smtClean="0"/>
              <a:t>2022/11/23</a:t>
            </a:fld>
            <a:endParaRPr lang="zh-CN" altLang="en-US"/>
          </a:p>
        </p:txBody>
      </p:sp>
      <p:pic>
        <p:nvPicPr>
          <p:cNvPr id="16386" name="Picture 2">
            <a:extLst>
              <a:ext uri="{FF2B5EF4-FFF2-40B4-BE49-F238E27FC236}">
                <a16:creationId xmlns:a16="http://schemas.microsoft.com/office/drawing/2014/main" id="{6D81E2FD-6A7B-4843-A618-3871CE70E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29284"/>
            <a:ext cx="7252281" cy="433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7EB95580-AB1B-4FFA-8CBF-1B50314CEF4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6836576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Text Box 4"/>
          <p:cNvSpPr txBox="1">
            <a:spLocks noChangeArrowheads="1"/>
          </p:cNvSpPr>
          <p:nvPr/>
        </p:nvSpPr>
        <p:spPr bwMode="auto">
          <a:xfrm>
            <a:off x="265038" y="496702"/>
            <a:ext cx="8411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chemeClr val="bg2"/>
                </a:solidFill>
                <a:latin typeface="微软雅黑" pitchFamily="34" charset="-122"/>
                <a:ea typeface="微软雅黑" pitchFamily="34" charset="-122"/>
                <a:sym typeface="+mn-ea"/>
              </a:rPr>
              <a:t>2.</a:t>
            </a:r>
            <a:r>
              <a:rPr lang="zh-CN" altLang="en-US" sz="2800" b="1" dirty="0">
                <a:solidFill>
                  <a:schemeClr val="bg2"/>
                </a:solidFill>
                <a:latin typeface="微软雅黑" pitchFamily="34" charset="-122"/>
                <a:ea typeface="微软雅黑" pitchFamily="34" charset="-122"/>
                <a:sym typeface="+mn-ea"/>
              </a:rPr>
              <a:t>  通用模块库（</a:t>
            </a:r>
            <a:r>
              <a:rPr lang="en-US" altLang="zh-CN" sz="2800" b="1" dirty="0">
                <a:solidFill>
                  <a:schemeClr val="bg2"/>
                </a:solidFill>
                <a:latin typeface="微软雅黑" pitchFamily="34" charset="-122"/>
                <a:ea typeface="微软雅黑" pitchFamily="34" charset="-122"/>
                <a:sym typeface="+mn-ea"/>
              </a:rPr>
              <a:t>Commonly Used Blocks</a:t>
            </a:r>
            <a:r>
              <a:rPr lang="zh-CN" altLang="en-US" sz="2800" b="1" dirty="0">
                <a:solidFill>
                  <a:schemeClr val="bg2"/>
                </a:solidFill>
                <a:latin typeface="微软雅黑" pitchFamily="34" charset="-122"/>
                <a:ea typeface="微软雅黑" pitchFamily="34" charset="-122"/>
                <a:sym typeface="+mn-ea"/>
              </a:rPr>
              <a:t>）</a:t>
            </a:r>
            <a:endParaRPr lang="zh-CN" altLang="en-US" sz="2800" b="1" dirty="0">
              <a:latin typeface="微软雅黑" pitchFamily="34" charset="-122"/>
              <a:ea typeface="微软雅黑" pitchFamily="34" charset="-122"/>
            </a:endParaRPr>
          </a:p>
        </p:txBody>
      </p:sp>
      <p:sp>
        <p:nvSpPr>
          <p:cNvPr id="9" name="日期占位符 8">
            <a:extLst>
              <a:ext uri="{FF2B5EF4-FFF2-40B4-BE49-F238E27FC236}">
                <a16:creationId xmlns:a16="http://schemas.microsoft.com/office/drawing/2014/main" id="{5F4222CA-6147-4F8E-8560-42A965DC17DF}"/>
              </a:ext>
            </a:extLst>
          </p:cNvPr>
          <p:cNvSpPr>
            <a:spLocks noGrp="1"/>
          </p:cNvSpPr>
          <p:nvPr>
            <p:ph type="dt" sz="half" idx="10"/>
          </p:nvPr>
        </p:nvSpPr>
        <p:spPr/>
        <p:txBody>
          <a:bodyPr/>
          <a:lstStyle/>
          <a:p>
            <a:pPr>
              <a:defRPr/>
            </a:pPr>
            <a:fld id="{B5061C9B-DC48-4C80-AAC9-039CDD0A5468}" type="datetime1">
              <a:rPr lang="zh-CN" altLang="en-US" smtClean="0"/>
              <a:t>2022/11/23</a:t>
            </a:fld>
            <a:endParaRPr lang="zh-CN" altLang="en-US"/>
          </a:p>
        </p:txBody>
      </p:sp>
      <p:sp>
        <p:nvSpPr>
          <p:cNvPr id="7" name="Text Box 4">
            <a:extLst>
              <a:ext uri="{FF2B5EF4-FFF2-40B4-BE49-F238E27FC236}">
                <a16:creationId xmlns:a16="http://schemas.microsoft.com/office/drawing/2014/main" id="{F3F1FDB2-F5BC-4DF9-9AD2-667845DA2838}"/>
              </a:ext>
            </a:extLst>
          </p:cNvPr>
          <p:cNvSpPr txBox="1">
            <a:spLocks noChangeArrowheads="1"/>
          </p:cNvSpPr>
          <p:nvPr/>
        </p:nvSpPr>
        <p:spPr bwMode="auto">
          <a:xfrm>
            <a:off x="644650" y="1052736"/>
            <a:ext cx="8175822" cy="55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Integrator</a:t>
            </a:r>
            <a:r>
              <a:rPr lang="zh-CN" altLang="en-US" sz="2000" dirty="0">
                <a:solidFill>
                  <a:schemeClr val="bg2"/>
                </a:solidFill>
                <a:latin typeface="微软雅黑" pitchFamily="34" charset="-122"/>
                <a:ea typeface="微软雅黑" pitchFamily="34" charset="-122"/>
              </a:rPr>
              <a:t>：连续时间积分器模块，对输入信号关于连续时间积分</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a:t>
            </a:r>
            <a:r>
              <a:rPr lang="zh-CN" altLang="en-US" sz="2000" dirty="0">
                <a:solidFill>
                  <a:schemeClr val="bg2"/>
                </a:solidFill>
                <a:latin typeface="微软雅黑" pitchFamily="34" charset="-122"/>
                <a:ea typeface="微软雅黑" pitchFamily="34" charset="-122"/>
              </a:rPr>
              <a:t>）</a:t>
            </a:r>
            <a:r>
              <a:rPr lang="en-US" altLang="zh-CN" sz="2000" dirty="0" err="1">
                <a:solidFill>
                  <a:schemeClr val="bg2"/>
                </a:solidFill>
                <a:latin typeface="微软雅黑" pitchFamily="34" charset="-122"/>
                <a:ea typeface="微软雅黑" pitchFamily="34" charset="-122"/>
              </a:rPr>
              <a:t>Discrets</a:t>
            </a:r>
            <a:r>
              <a:rPr lang="en-US" altLang="zh-CN" sz="2000" dirty="0">
                <a:solidFill>
                  <a:schemeClr val="bg2"/>
                </a:solidFill>
                <a:latin typeface="微软雅黑" pitchFamily="34" charset="-122"/>
                <a:ea typeface="微软雅黑" pitchFamily="34" charset="-122"/>
              </a:rPr>
              <a:t>-Time Integrator</a:t>
            </a:r>
            <a:r>
              <a:rPr lang="zh-CN" altLang="en-US" sz="2000" dirty="0">
                <a:solidFill>
                  <a:schemeClr val="bg2"/>
                </a:solidFill>
                <a:latin typeface="微软雅黑" pitchFamily="34" charset="-122"/>
                <a:ea typeface="微软雅黑" pitchFamily="34" charset="-122"/>
              </a:rPr>
              <a:t>：离散时间积分器模块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3</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Constant</a:t>
            </a:r>
            <a:r>
              <a:rPr lang="zh-CN" altLang="en-US" sz="2000" dirty="0">
                <a:solidFill>
                  <a:schemeClr val="bg2"/>
                </a:solidFill>
                <a:latin typeface="微软雅黑" pitchFamily="34" charset="-122"/>
                <a:ea typeface="微软雅黑" pitchFamily="34" charset="-122"/>
              </a:rPr>
              <a:t>：常数模块，输出一个常数</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4</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Gain</a:t>
            </a:r>
            <a:r>
              <a:rPr lang="zh-CN" altLang="en-US" sz="2000" dirty="0">
                <a:solidFill>
                  <a:schemeClr val="bg2"/>
                </a:solidFill>
                <a:latin typeface="微软雅黑" pitchFamily="34" charset="-122"/>
                <a:ea typeface="微软雅黑" pitchFamily="34" charset="-122"/>
              </a:rPr>
              <a:t>：增益模块，将输入信号乘上一个倍数输出</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5</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Sum</a:t>
            </a:r>
            <a:r>
              <a:rPr lang="zh-CN" altLang="en-US" sz="2000" dirty="0">
                <a:solidFill>
                  <a:schemeClr val="bg2"/>
                </a:solidFill>
                <a:latin typeface="微软雅黑" pitchFamily="34" charset="-122"/>
                <a:ea typeface="微软雅黑" pitchFamily="34" charset="-122"/>
              </a:rPr>
              <a:t>：求和模块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6</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Product</a:t>
            </a:r>
            <a:r>
              <a:rPr lang="zh-CN" altLang="en-US" sz="2000" dirty="0">
                <a:solidFill>
                  <a:schemeClr val="bg2"/>
                </a:solidFill>
                <a:latin typeface="微软雅黑" pitchFamily="34" charset="-122"/>
                <a:ea typeface="微软雅黑" pitchFamily="34" charset="-122"/>
              </a:rPr>
              <a:t>：乘积运算模块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7</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Relational Operator</a:t>
            </a:r>
            <a:r>
              <a:rPr lang="zh-CN" altLang="en-US" sz="2000" dirty="0">
                <a:solidFill>
                  <a:schemeClr val="bg2"/>
                </a:solidFill>
                <a:latin typeface="微软雅黑" pitchFamily="34" charset="-122"/>
                <a:ea typeface="微软雅黑" pitchFamily="34" charset="-122"/>
              </a:rPr>
              <a:t>：关系运算模块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8</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Logical Operator</a:t>
            </a:r>
            <a:r>
              <a:rPr lang="zh-CN" altLang="en-US" sz="2000" dirty="0">
                <a:solidFill>
                  <a:schemeClr val="bg2"/>
                </a:solidFill>
                <a:latin typeface="微软雅黑" pitchFamily="34" charset="-122"/>
                <a:ea typeface="微软雅黑" pitchFamily="34" charset="-122"/>
              </a:rPr>
              <a:t>：逻辑运算模块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9</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Switch</a:t>
            </a:r>
            <a:r>
              <a:rPr lang="zh-CN" altLang="en-US" sz="2000" dirty="0">
                <a:solidFill>
                  <a:schemeClr val="bg2"/>
                </a:solidFill>
                <a:latin typeface="微软雅黑" pitchFamily="34" charset="-122"/>
                <a:ea typeface="微软雅黑" pitchFamily="34" charset="-122"/>
              </a:rPr>
              <a:t>：开关模块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10</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Scope</a:t>
            </a:r>
            <a:r>
              <a:rPr lang="zh-CN" altLang="en-US" sz="2000" dirty="0">
                <a:solidFill>
                  <a:schemeClr val="bg2"/>
                </a:solidFill>
                <a:latin typeface="微软雅黑" pitchFamily="34" charset="-122"/>
                <a:ea typeface="微软雅黑" pitchFamily="34" charset="-122"/>
              </a:rPr>
              <a:t>：示波器模块，显示输入信号的波形图</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11</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Data Type Conversion</a:t>
            </a:r>
            <a:r>
              <a:rPr lang="zh-CN" altLang="en-US" sz="2000" dirty="0">
                <a:solidFill>
                  <a:schemeClr val="bg2"/>
                </a:solidFill>
                <a:latin typeface="微软雅黑" pitchFamily="34" charset="-122"/>
                <a:ea typeface="微软雅黑" pitchFamily="34" charset="-122"/>
              </a:rPr>
              <a:t>：数据类型转换模块</a:t>
            </a:r>
            <a:endParaRPr lang="en-US" altLang="zh-CN" sz="2000" dirty="0">
              <a:solidFill>
                <a:schemeClr val="bg2"/>
              </a:solidFill>
              <a:latin typeface="微软雅黑" pitchFamily="34" charset="-122"/>
              <a:ea typeface="微软雅黑" pitchFamily="34" charset="-122"/>
            </a:endParaRP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12</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Saturation</a:t>
            </a:r>
            <a:r>
              <a:rPr lang="zh-CN" altLang="en-US" sz="2000" dirty="0">
                <a:solidFill>
                  <a:schemeClr val="bg2"/>
                </a:solidFill>
                <a:latin typeface="微软雅黑" pitchFamily="34" charset="-122"/>
                <a:ea typeface="微软雅黑" pitchFamily="34" charset="-122"/>
              </a:rPr>
              <a:t>：饱和模块，用来限制输出信号的范围</a:t>
            </a:r>
          </a:p>
        </p:txBody>
      </p:sp>
      <p:sp>
        <p:nvSpPr>
          <p:cNvPr id="2" name="页脚占位符 1">
            <a:extLst>
              <a:ext uri="{FF2B5EF4-FFF2-40B4-BE49-F238E27FC236}">
                <a16:creationId xmlns:a16="http://schemas.microsoft.com/office/drawing/2014/main" id="{D79E17E2-EE84-4AD3-B064-E5F8ECFB31C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4771436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Text Box 4"/>
          <p:cNvSpPr txBox="1">
            <a:spLocks noChangeArrowheads="1"/>
          </p:cNvSpPr>
          <p:nvPr/>
        </p:nvSpPr>
        <p:spPr bwMode="auto">
          <a:xfrm>
            <a:off x="265038" y="496702"/>
            <a:ext cx="8411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chemeClr val="bg2"/>
                </a:solidFill>
                <a:latin typeface="微软雅黑" pitchFamily="34" charset="-122"/>
                <a:ea typeface="微软雅黑" pitchFamily="34" charset="-122"/>
                <a:sym typeface="+mn-ea"/>
              </a:rPr>
              <a:t>2.</a:t>
            </a:r>
            <a:r>
              <a:rPr lang="zh-CN" altLang="en-US" sz="2800" b="1" dirty="0">
                <a:solidFill>
                  <a:schemeClr val="bg2"/>
                </a:solidFill>
                <a:latin typeface="微软雅黑" pitchFamily="34" charset="-122"/>
                <a:ea typeface="微软雅黑" pitchFamily="34" charset="-122"/>
                <a:sym typeface="+mn-ea"/>
              </a:rPr>
              <a:t>  通用模块库（</a:t>
            </a:r>
            <a:r>
              <a:rPr lang="en-US" altLang="zh-CN" sz="2800" b="1" dirty="0">
                <a:solidFill>
                  <a:schemeClr val="bg2"/>
                </a:solidFill>
                <a:latin typeface="微软雅黑" pitchFamily="34" charset="-122"/>
                <a:ea typeface="微软雅黑" pitchFamily="34" charset="-122"/>
                <a:sym typeface="+mn-ea"/>
              </a:rPr>
              <a:t>Commonly Used Blocks</a:t>
            </a:r>
            <a:r>
              <a:rPr lang="zh-CN" altLang="en-US" sz="2800" b="1" dirty="0">
                <a:solidFill>
                  <a:schemeClr val="bg2"/>
                </a:solidFill>
                <a:latin typeface="微软雅黑" pitchFamily="34" charset="-122"/>
                <a:ea typeface="微软雅黑" pitchFamily="34" charset="-122"/>
                <a:sym typeface="+mn-ea"/>
              </a:rPr>
              <a:t>）</a:t>
            </a:r>
            <a:endParaRPr lang="zh-CN" altLang="en-US" sz="2800" b="1" dirty="0">
              <a:latin typeface="微软雅黑" pitchFamily="34" charset="-122"/>
              <a:ea typeface="微软雅黑" pitchFamily="34" charset="-122"/>
            </a:endParaRPr>
          </a:p>
        </p:txBody>
      </p:sp>
      <p:sp>
        <p:nvSpPr>
          <p:cNvPr id="9" name="日期占位符 8">
            <a:extLst>
              <a:ext uri="{FF2B5EF4-FFF2-40B4-BE49-F238E27FC236}">
                <a16:creationId xmlns:a16="http://schemas.microsoft.com/office/drawing/2014/main" id="{5F4222CA-6147-4F8E-8560-42A965DC17DF}"/>
              </a:ext>
            </a:extLst>
          </p:cNvPr>
          <p:cNvSpPr>
            <a:spLocks noGrp="1"/>
          </p:cNvSpPr>
          <p:nvPr>
            <p:ph type="dt" sz="half" idx="10"/>
          </p:nvPr>
        </p:nvSpPr>
        <p:spPr/>
        <p:txBody>
          <a:bodyPr/>
          <a:lstStyle/>
          <a:p>
            <a:pPr>
              <a:defRPr/>
            </a:pPr>
            <a:fld id="{A424B828-2544-4D15-89F7-C77E9AC915CB}" type="datetime1">
              <a:rPr lang="zh-CN" altLang="en-US" smtClean="0"/>
              <a:t>2022/11/23</a:t>
            </a:fld>
            <a:endParaRPr lang="zh-CN" altLang="en-US"/>
          </a:p>
        </p:txBody>
      </p:sp>
      <p:sp>
        <p:nvSpPr>
          <p:cNvPr id="7" name="Text Box 4">
            <a:extLst>
              <a:ext uri="{FF2B5EF4-FFF2-40B4-BE49-F238E27FC236}">
                <a16:creationId xmlns:a16="http://schemas.microsoft.com/office/drawing/2014/main" id="{F3F1FDB2-F5BC-4DF9-9AD2-667845DA2838}"/>
              </a:ext>
            </a:extLst>
          </p:cNvPr>
          <p:cNvSpPr txBox="1">
            <a:spLocks noChangeArrowheads="1"/>
          </p:cNvSpPr>
          <p:nvPr/>
        </p:nvSpPr>
        <p:spPr bwMode="auto">
          <a:xfrm>
            <a:off x="644650" y="1052736"/>
            <a:ext cx="8175822" cy="55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13</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Delay</a:t>
            </a:r>
            <a:r>
              <a:rPr lang="zh-CN" altLang="en-US" sz="2000" dirty="0">
                <a:solidFill>
                  <a:schemeClr val="bg2"/>
                </a:solidFill>
                <a:latin typeface="微软雅黑" pitchFamily="34" charset="-122"/>
                <a:ea typeface="微软雅黑" pitchFamily="34" charset="-122"/>
              </a:rPr>
              <a:t>：延迟采样模块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14</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In1</a:t>
            </a:r>
            <a:r>
              <a:rPr lang="zh-CN" altLang="en-US" sz="2000" dirty="0">
                <a:solidFill>
                  <a:schemeClr val="bg2"/>
                </a:solidFill>
                <a:latin typeface="微软雅黑" pitchFamily="34" charset="-122"/>
                <a:ea typeface="微软雅黑" pitchFamily="34" charset="-122"/>
              </a:rPr>
              <a:t>：输入端口模块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15</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Out1</a:t>
            </a:r>
            <a:r>
              <a:rPr lang="zh-CN" altLang="en-US" sz="2000" dirty="0">
                <a:solidFill>
                  <a:schemeClr val="bg2"/>
                </a:solidFill>
                <a:latin typeface="微软雅黑" pitchFamily="34" charset="-122"/>
                <a:ea typeface="微软雅黑" pitchFamily="34" charset="-122"/>
              </a:rPr>
              <a:t>：输出端口模块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16</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Mux</a:t>
            </a:r>
            <a:r>
              <a:rPr lang="zh-CN" altLang="en-US" sz="2000" dirty="0">
                <a:solidFill>
                  <a:schemeClr val="bg2"/>
                </a:solidFill>
                <a:latin typeface="微软雅黑" pitchFamily="34" charset="-122"/>
                <a:ea typeface="微软雅黑" pitchFamily="34" charset="-122"/>
              </a:rPr>
              <a:t>：将相同数据类型的输入信号合并为向量</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17</a:t>
            </a:r>
            <a:r>
              <a:rPr lang="zh-CN" altLang="en-US" sz="2000" dirty="0">
                <a:solidFill>
                  <a:schemeClr val="bg2"/>
                </a:solidFill>
                <a:latin typeface="微软雅黑" pitchFamily="34" charset="-122"/>
                <a:ea typeface="微软雅黑" pitchFamily="34" charset="-122"/>
              </a:rPr>
              <a:t>）</a:t>
            </a:r>
            <a:r>
              <a:rPr lang="en-US" altLang="zh-CN" sz="2000" dirty="0" err="1">
                <a:solidFill>
                  <a:schemeClr val="bg2"/>
                </a:solidFill>
                <a:latin typeface="微软雅黑" pitchFamily="34" charset="-122"/>
                <a:ea typeface="微软雅黑" pitchFamily="34" charset="-122"/>
              </a:rPr>
              <a:t>Demux</a:t>
            </a:r>
            <a:r>
              <a:rPr lang="zh-CN" altLang="en-US" sz="2000" dirty="0">
                <a:solidFill>
                  <a:schemeClr val="bg2"/>
                </a:solidFill>
                <a:latin typeface="微软雅黑" pitchFamily="34" charset="-122"/>
                <a:ea typeface="微软雅黑" pitchFamily="34" charset="-122"/>
              </a:rPr>
              <a:t>：与</a:t>
            </a:r>
            <a:r>
              <a:rPr lang="en-US" altLang="zh-CN" sz="2000" dirty="0">
                <a:solidFill>
                  <a:schemeClr val="bg2"/>
                </a:solidFill>
                <a:latin typeface="微软雅黑" pitchFamily="34" charset="-122"/>
                <a:ea typeface="微软雅黑" pitchFamily="34" charset="-122"/>
              </a:rPr>
              <a:t>Mux</a:t>
            </a:r>
            <a:r>
              <a:rPr lang="zh-CN" altLang="en-US" sz="2000" dirty="0">
                <a:solidFill>
                  <a:schemeClr val="bg2"/>
                </a:solidFill>
                <a:latin typeface="微软雅黑" pitchFamily="34" charset="-122"/>
                <a:ea typeface="微软雅黑" pitchFamily="34" charset="-122"/>
              </a:rPr>
              <a:t>作相反操作，将复合信号转化为多路信号</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18</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Bus Creator</a:t>
            </a:r>
            <a:r>
              <a:rPr lang="zh-CN" altLang="en-US" sz="2000" dirty="0">
                <a:solidFill>
                  <a:schemeClr val="bg2"/>
                </a:solidFill>
                <a:latin typeface="微软雅黑" pitchFamily="34" charset="-122"/>
                <a:ea typeface="微软雅黑" pitchFamily="34" charset="-122"/>
              </a:rPr>
              <a:t>：基于输入信号创建总线信号</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19</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Bus Selector</a:t>
            </a:r>
            <a:r>
              <a:rPr lang="zh-CN" altLang="en-US" sz="2000" dirty="0">
                <a:solidFill>
                  <a:schemeClr val="bg2"/>
                </a:solidFill>
                <a:latin typeface="微软雅黑" pitchFamily="34" charset="-122"/>
                <a:ea typeface="微软雅黑" pitchFamily="34" charset="-122"/>
              </a:rPr>
              <a:t>：从总线中选择信号</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20</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Vector Concatenate</a:t>
            </a:r>
            <a:r>
              <a:rPr lang="zh-CN" altLang="en-US" sz="2000" dirty="0">
                <a:solidFill>
                  <a:schemeClr val="bg2"/>
                </a:solidFill>
                <a:latin typeface="微软雅黑" pitchFamily="34" charset="-122"/>
                <a:ea typeface="微软雅黑" pitchFamily="34" charset="-122"/>
              </a:rPr>
              <a:t>：串联相同数据类型的输入信号以生成连续输出信号</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21</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Ground</a:t>
            </a:r>
            <a:r>
              <a:rPr lang="zh-CN" altLang="en-US" sz="2000" dirty="0">
                <a:solidFill>
                  <a:schemeClr val="bg2"/>
                </a:solidFill>
                <a:latin typeface="微软雅黑" pitchFamily="34" charset="-122"/>
                <a:ea typeface="微软雅黑" pitchFamily="34" charset="-122"/>
              </a:rPr>
              <a:t>：接地线模块，将未连接的输入端口接地</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22</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Terminator</a:t>
            </a:r>
            <a:r>
              <a:rPr lang="zh-CN" altLang="en-US" sz="2000" dirty="0">
                <a:solidFill>
                  <a:schemeClr val="bg2"/>
                </a:solidFill>
                <a:latin typeface="微软雅黑" pitchFamily="34" charset="-122"/>
                <a:ea typeface="微软雅黑" pitchFamily="34" charset="-122"/>
              </a:rPr>
              <a:t>：终止模块</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23</a:t>
            </a: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Subsystem</a:t>
            </a:r>
            <a:r>
              <a:rPr lang="zh-CN" altLang="en-US" sz="2000" dirty="0">
                <a:solidFill>
                  <a:schemeClr val="bg2"/>
                </a:solidFill>
                <a:latin typeface="微软雅黑" pitchFamily="34" charset="-122"/>
                <a:ea typeface="微软雅黑" pitchFamily="34" charset="-122"/>
              </a:rPr>
              <a:t>：子系统模块</a:t>
            </a:r>
          </a:p>
        </p:txBody>
      </p:sp>
      <p:sp>
        <p:nvSpPr>
          <p:cNvPr id="2" name="页脚占位符 1">
            <a:extLst>
              <a:ext uri="{FF2B5EF4-FFF2-40B4-BE49-F238E27FC236}">
                <a16:creationId xmlns:a16="http://schemas.microsoft.com/office/drawing/2014/main" id="{863EB480-890E-4DF9-9220-024B30E84F6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3696456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60325" y="1898046"/>
            <a:ext cx="87503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solidFill>
                  <a:schemeClr val="bg2"/>
                </a:solidFill>
                <a:latin typeface="微软雅黑" pitchFamily="34" charset="-122"/>
                <a:ea typeface="微软雅黑" pitchFamily="34" charset="-122"/>
              </a:rPr>
              <a:t>【</a:t>
            </a:r>
            <a:r>
              <a:rPr lang="zh-CN" altLang="en-US" sz="2400" dirty="0">
                <a:solidFill>
                  <a:schemeClr val="hlink"/>
                </a:solidFill>
                <a:latin typeface="微软雅黑" pitchFamily="34" charset="-122"/>
                <a:ea typeface="微软雅黑" pitchFamily="34" charset="-122"/>
              </a:rPr>
              <a:t>例</a:t>
            </a:r>
            <a:r>
              <a:rPr lang="en-US" altLang="zh-CN" sz="2400" dirty="0">
                <a:solidFill>
                  <a:schemeClr val="hlink"/>
                </a:solidFill>
                <a:latin typeface="微软雅黑" pitchFamily="34" charset="-122"/>
                <a:ea typeface="微软雅黑" pitchFamily="34" charset="-122"/>
              </a:rPr>
              <a:t>2-1</a:t>
            </a:r>
            <a:r>
              <a:rPr lang="en-US" altLang="zh-CN" sz="2400" dirty="0">
                <a:solidFill>
                  <a:schemeClr val="bg2"/>
                </a:solidFill>
                <a:latin typeface="微软雅黑" pitchFamily="34" charset="-122"/>
                <a:ea typeface="微软雅黑" pitchFamily="34" charset="-122"/>
              </a:rPr>
              <a:t>】</a:t>
            </a:r>
            <a:r>
              <a:rPr lang="zh-CN" altLang="en-US" sz="2400" dirty="0">
                <a:solidFill>
                  <a:schemeClr val="bg2"/>
                </a:solidFill>
                <a:latin typeface="微软雅黑" pitchFamily="34" charset="-122"/>
                <a:ea typeface="微软雅黑" pitchFamily="34" charset="-122"/>
              </a:rPr>
              <a:t>对正弦信号积分，用示波器查看波形。</a:t>
            </a:r>
          </a:p>
        </p:txBody>
      </p:sp>
      <p:sp>
        <p:nvSpPr>
          <p:cNvPr id="6" name="Text Box 4"/>
          <p:cNvSpPr txBox="1">
            <a:spLocks noChangeArrowheads="1"/>
          </p:cNvSpPr>
          <p:nvPr/>
        </p:nvSpPr>
        <p:spPr bwMode="auto">
          <a:xfrm>
            <a:off x="179635" y="1393735"/>
            <a:ext cx="61071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chemeClr val="bg2"/>
                </a:solidFill>
                <a:latin typeface="微软雅黑" pitchFamily="34" charset="-122"/>
                <a:ea typeface="微软雅黑" pitchFamily="34" charset="-122"/>
                <a:sym typeface="+mn-ea"/>
              </a:rPr>
              <a:t>一、  我的第一个</a:t>
            </a:r>
            <a:r>
              <a:rPr lang="en-US" altLang="zh-CN" sz="2800" b="1" dirty="0" err="1">
                <a:solidFill>
                  <a:schemeClr val="bg2"/>
                </a:solidFill>
                <a:latin typeface="微软雅黑" pitchFamily="34" charset="-122"/>
                <a:ea typeface="微软雅黑" pitchFamily="34" charset="-122"/>
                <a:sym typeface="+mn-ea"/>
              </a:rPr>
              <a:t>simulink</a:t>
            </a:r>
            <a:r>
              <a:rPr lang="zh-CN" altLang="en-US" sz="2800" b="1" dirty="0">
                <a:solidFill>
                  <a:schemeClr val="bg2"/>
                </a:solidFill>
                <a:latin typeface="微软雅黑" pitchFamily="34" charset="-122"/>
                <a:ea typeface="微软雅黑" pitchFamily="34" charset="-122"/>
                <a:sym typeface="+mn-ea"/>
              </a:rPr>
              <a:t>模型</a:t>
            </a:r>
            <a:endParaRPr lang="zh-CN" altLang="en-US" sz="2800" b="1" dirty="0">
              <a:latin typeface="微软雅黑" pitchFamily="34" charset="-122"/>
              <a:ea typeface="微软雅黑" pitchFamily="34" charset="-122"/>
            </a:endParaRPr>
          </a:p>
        </p:txBody>
      </p:sp>
      <p:sp>
        <p:nvSpPr>
          <p:cNvPr id="7" name="Rectangle 5"/>
          <p:cNvSpPr>
            <a:spLocks noChangeArrowheads="1"/>
          </p:cNvSpPr>
          <p:nvPr/>
        </p:nvSpPr>
        <p:spPr bwMode="auto">
          <a:xfrm>
            <a:off x="357188" y="2647917"/>
            <a:ext cx="7594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lnSpc>
                <a:spcPct val="80000"/>
              </a:lnSpc>
              <a:spcBef>
                <a:spcPct val="20000"/>
              </a:spcBef>
            </a:pP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新建</a:t>
            </a:r>
            <a:r>
              <a:rPr lang="en-US" altLang="zh-CN" sz="2000" dirty="0" err="1">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模型</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50" y="3715331"/>
            <a:ext cx="3649321" cy="25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日期占位符 15">
            <a:extLst>
              <a:ext uri="{FF2B5EF4-FFF2-40B4-BE49-F238E27FC236}">
                <a16:creationId xmlns:a16="http://schemas.microsoft.com/office/drawing/2014/main" id="{A7F6C860-8647-4BCE-BB55-30704DDFC6BF}"/>
              </a:ext>
            </a:extLst>
          </p:cNvPr>
          <p:cNvSpPr>
            <a:spLocks noGrp="1"/>
          </p:cNvSpPr>
          <p:nvPr>
            <p:ph type="dt" sz="half" idx="10"/>
          </p:nvPr>
        </p:nvSpPr>
        <p:spPr/>
        <p:txBody>
          <a:bodyPr/>
          <a:lstStyle/>
          <a:p>
            <a:pPr>
              <a:defRPr/>
            </a:pPr>
            <a:fld id="{AA259C35-3015-4447-9253-CF59291E5C82}" type="datetime1">
              <a:rPr lang="zh-CN" altLang="en-US" smtClean="0"/>
              <a:t>2022/11/23</a:t>
            </a:fld>
            <a:endParaRPr lang="zh-CN" altLang="en-US"/>
          </a:p>
        </p:txBody>
      </p:sp>
      <p:sp>
        <p:nvSpPr>
          <p:cNvPr id="15" name="Text Box 2">
            <a:extLst>
              <a:ext uri="{FF2B5EF4-FFF2-40B4-BE49-F238E27FC236}">
                <a16:creationId xmlns:a16="http://schemas.microsoft.com/office/drawing/2014/main" id="{EF5C8DFA-6921-4870-B833-FA767CC7FFC0}"/>
              </a:ext>
            </a:extLst>
          </p:cNvPr>
          <p:cNvSpPr txBox="1">
            <a:spLocks noChangeArrowheads="1"/>
          </p:cNvSpPr>
          <p:nvPr/>
        </p:nvSpPr>
        <p:spPr bwMode="auto">
          <a:xfrm>
            <a:off x="323529" y="620688"/>
            <a:ext cx="8031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第二节  </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动态系统建模与仿真</a:t>
            </a:r>
          </a:p>
        </p:txBody>
      </p:sp>
      <p:grpSp>
        <p:nvGrpSpPr>
          <p:cNvPr id="2" name="组合 1">
            <a:extLst>
              <a:ext uri="{FF2B5EF4-FFF2-40B4-BE49-F238E27FC236}">
                <a16:creationId xmlns:a16="http://schemas.microsoft.com/office/drawing/2014/main" id="{2C9C755C-F3A3-4ED5-8D66-BD56BB99F3E1}"/>
              </a:ext>
            </a:extLst>
          </p:cNvPr>
          <p:cNvGrpSpPr/>
          <p:nvPr/>
        </p:nvGrpSpPr>
        <p:grpSpPr>
          <a:xfrm>
            <a:off x="683677" y="3043775"/>
            <a:ext cx="7671015" cy="961289"/>
            <a:chOff x="683677" y="3043775"/>
            <a:chExt cx="7671015" cy="961289"/>
          </a:xfrm>
        </p:grpSpPr>
        <p:sp>
          <p:nvSpPr>
            <p:cNvPr id="8" name="Text Box 4"/>
            <p:cNvSpPr txBox="1">
              <a:spLocks noChangeArrowheads="1"/>
            </p:cNvSpPr>
            <p:nvPr/>
          </p:nvSpPr>
          <p:spPr bwMode="auto">
            <a:xfrm>
              <a:off x="683677" y="3043775"/>
              <a:ext cx="7671015"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启动</a:t>
              </a:r>
              <a:r>
                <a:rPr lang="en-US" altLang="zh-CN" sz="2000" dirty="0" err="1">
                  <a:solidFill>
                    <a:schemeClr val="bg2"/>
                  </a:solidFill>
                  <a:latin typeface="微软雅黑" pitchFamily="34" charset="-122"/>
                  <a:ea typeface="微软雅黑" pitchFamily="34" charset="-122"/>
                </a:rPr>
                <a:t>simulink</a:t>
              </a:r>
              <a:r>
                <a:rPr lang="zh-CN" altLang="en-US" sz="2000" dirty="0">
                  <a:solidFill>
                    <a:schemeClr val="bg2"/>
                  </a:solidFill>
                  <a:latin typeface="微软雅黑" pitchFamily="34" charset="-122"/>
                  <a:ea typeface="微软雅黑" pitchFamily="34" charset="-122"/>
                </a:rPr>
                <a:t>，在</a:t>
              </a:r>
              <a:r>
                <a:rPr lang="en-US" altLang="zh-CN" sz="2000" dirty="0">
                  <a:solidFill>
                    <a:schemeClr val="bg2"/>
                  </a:solidFill>
                  <a:latin typeface="微软雅黑" pitchFamily="34" charset="-122"/>
                  <a:ea typeface="微软雅黑" pitchFamily="34" charset="-122"/>
                </a:rPr>
                <a:t>Simulink</a:t>
              </a:r>
              <a:r>
                <a:rPr lang="zh-CN" altLang="en-US" sz="2000" dirty="0">
                  <a:solidFill>
                    <a:schemeClr val="bg2"/>
                  </a:solidFill>
                  <a:latin typeface="微软雅黑" pitchFamily="34" charset="-122"/>
                  <a:ea typeface="微软雅黑" pitchFamily="34" charset="-122"/>
                </a:rPr>
                <a:t>开始页面上单击</a:t>
              </a:r>
              <a:r>
                <a:rPr lang="en-US" altLang="zh-CN" sz="2000" dirty="0">
                  <a:solidFill>
                    <a:schemeClr val="bg2"/>
                  </a:solidFill>
                  <a:latin typeface="微软雅黑" pitchFamily="34" charset="-122"/>
                  <a:ea typeface="微软雅黑" pitchFamily="34" charset="-122"/>
                </a:rPr>
                <a:t>Blank Model</a:t>
              </a:r>
              <a:r>
                <a:rPr lang="zh-CN" altLang="en-US" sz="2000" dirty="0">
                  <a:solidFill>
                    <a:schemeClr val="bg2"/>
                  </a:solidFill>
                  <a:latin typeface="微软雅黑" pitchFamily="34" charset="-122"/>
                  <a:ea typeface="微软雅黑" pitchFamily="34" charset="-122"/>
                </a:rPr>
                <a:t>图标      ，新建一个空白的</a:t>
              </a:r>
              <a:r>
                <a:rPr lang="en-US" altLang="zh-CN" sz="2000" dirty="0">
                  <a:solidFill>
                    <a:schemeClr val="bg2"/>
                  </a:solidFill>
                  <a:latin typeface="微软雅黑" pitchFamily="34" charset="-122"/>
                  <a:ea typeface="微软雅黑" pitchFamily="34" charset="-122"/>
                </a:rPr>
                <a:t>Simulink</a:t>
              </a:r>
              <a:r>
                <a:rPr lang="zh-CN" altLang="en-US" sz="2000" dirty="0">
                  <a:solidFill>
                    <a:schemeClr val="bg2"/>
                  </a:solidFill>
                  <a:latin typeface="微软雅黑" pitchFamily="34" charset="-122"/>
                  <a:ea typeface="微软雅黑" pitchFamily="34" charset="-122"/>
                </a:rPr>
                <a:t>模型</a:t>
              </a:r>
            </a:p>
          </p:txBody>
        </p:sp>
        <p:pic>
          <p:nvPicPr>
            <p:cNvPr id="17410" name="Picture 2">
              <a:extLst>
                <a:ext uri="{FF2B5EF4-FFF2-40B4-BE49-F238E27FC236}">
                  <a16:creationId xmlns:a16="http://schemas.microsoft.com/office/drawing/2014/main" id="{4E4C0916-792B-4193-BEED-4A4914CE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3212976"/>
              <a:ext cx="28803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页脚占位符 2">
            <a:extLst>
              <a:ext uri="{FF2B5EF4-FFF2-40B4-BE49-F238E27FC236}">
                <a16:creationId xmlns:a16="http://schemas.microsoft.com/office/drawing/2014/main" id="{E6334BD9-26B7-4B01-80E9-0AABBF77C14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652" y="1501290"/>
            <a:ext cx="7416618" cy="157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43" indent="-285743">
              <a:lnSpc>
                <a:spcPct val="150000"/>
              </a:lnSpc>
              <a:spcBef>
                <a:spcPts val="600"/>
              </a:spcBef>
              <a:buClr>
                <a:srgbClr val="0000FF"/>
              </a:buClr>
              <a:buFont typeface="Wingdings" pitchFamily="2" charset="2"/>
              <a:buChar char="Ø"/>
            </a:pPr>
            <a:r>
              <a:rPr lang="zh-CN" altLang="en-US" sz="2000" dirty="0">
                <a:solidFill>
                  <a:schemeClr val="bg2"/>
                </a:solidFill>
                <a:latin typeface="微软雅黑" pitchFamily="34" charset="-122"/>
                <a:ea typeface="微软雅黑" pitchFamily="34" charset="-122"/>
              </a:rPr>
              <a:t>从信号源模块库（</a:t>
            </a:r>
            <a:r>
              <a:rPr lang="en-US" altLang="zh-CN" sz="2000" dirty="0">
                <a:solidFill>
                  <a:schemeClr val="bg2"/>
                </a:solidFill>
                <a:latin typeface="微软雅黑" pitchFamily="34" charset="-122"/>
                <a:ea typeface="微软雅黑" pitchFamily="34" charset="-122"/>
              </a:rPr>
              <a:t>Sources</a:t>
            </a:r>
            <a:r>
              <a:rPr lang="zh-CN" altLang="en-US" sz="2000" dirty="0">
                <a:solidFill>
                  <a:schemeClr val="bg2"/>
                </a:solidFill>
                <a:latin typeface="微软雅黑" pitchFamily="34" charset="-122"/>
                <a:ea typeface="微软雅黑" pitchFamily="34" charset="-122"/>
              </a:rPr>
              <a:t>）中选择一个</a:t>
            </a:r>
            <a:r>
              <a:rPr lang="en-US" altLang="zh-CN" sz="2000" dirty="0">
                <a:solidFill>
                  <a:schemeClr val="bg2"/>
                </a:solidFill>
                <a:latin typeface="微软雅黑" pitchFamily="34" charset="-122"/>
                <a:ea typeface="微软雅黑" pitchFamily="34" charset="-122"/>
              </a:rPr>
              <a:t>Sine Wave</a:t>
            </a:r>
            <a:r>
              <a:rPr lang="zh-CN" altLang="en-US" sz="2000" dirty="0">
                <a:solidFill>
                  <a:schemeClr val="bg2"/>
                </a:solidFill>
                <a:latin typeface="微软雅黑" pitchFamily="34" charset="-122"/>
                <a:ea typeface="微软雅黑" pitchFamily="34" charset="-122"/>
              </a:rPr>
              <a:t>模块；</a:t>
            </a:r>
          </a:p>
          <a:p>
            <a:pPr marL="285743" indent="-285743">
              <a:lnSpc>
                <a:spcPct val="150000"/>
              </a:lnSpc>
              <a:spcBef>
                <a:spcPts val="600"/>
              </a:spcBef>
              <a:buClr>
                <a:srgbClr val="0000FF"/>
              </a:buClr>
              <a:buFont typeface="Wingdings" pitchFamily="2" charset="2"/>
              <a:buChar char="Ø"/>
            </a:pPr>
            <a:r>
              <a:rPr lang="zh-CN" altLang="en-US" sz="2000" dirty="0">
                <a:solidFill>
                  <a:schemeClr val="bg2"/>
                </a:solidFill>
                <a:latin typeface="微软雅黑" pitchFamily="34" charset="-122"/>
                <a:ea typeface="微软雅黑" pitchFamily="34" charset="-122"/>
              </a:rPr>
              <a:t>从连续系统模块库（</a:t>
            </a:r>
            <a:r>
              <a:rPr lang="en-US" altLang="zh-CN" sz="2000" dirty="0">
                <a:solidFill>
                  <a:schemeClr val="bg2"/>
                </a:solidFill>
                <a:latin typeface="微软雅黑" pitchFamily="34" charset="-122"/>
                <a:ea typeface="微软雅黑" pitchFamily="34" charset="-122"/>
              </a:rPr>
              <a:t>Continuous</a:t>
            </a:r>
            <a:r>
              <a:rPr lang="zh-CN" altLang="en-US" sz="2000" dirty="0">
                <a:solidFill>
                  <a:schemeClr val="bg2"/>
                </a:solidFill>
                <a:latin typeface="微软雅黑" pitchFamily="34" charset="-122"/>
                <a:ea typeface="微软雅黑" pitchFamily="34" charset="-122"/>
              </a:rPr>
              <a:t>）中选择一个</a:t>
            </a:r>
            <a:r>
              <a:rPr lang="en-US" altLang="zh-CN" sz="2000" dirty="0">
                <a:solidFill>
                  <a:schemeClr val="bg2"/>
                </a:solidFill>
                <a:latin typeface="微软雅黑" pitchFamily="34" charset="-122"/>
                <a:ea typeface="微软雅黑" pitchFamily="34" charset="-122"/>
              </a:rPr>
              <a:t>Integrator</a:t>
            </a:r>
            <a:r>
              <a:rPr lang="zh-CN" altLang="en-US" sz="2000" dirty="0">
                <a:solidFill>
                  <a:schemeClr val="bg2"/>
                </a:solidFill>
                <a:latin typeface="微软雅黑" pitchFamily="34" charset="-122"/>
                <a:ea typeface="微软雅黑" pitchFamily="34" charset="-122"/>
              </a:rPr>
              <a:t>模块；</a:t>
            </a:r>
          </a:p>
          <a:p>
            <a:pPr marL="285743" indent="-285743">
              <a:lnSpc>
                <a:spcPct val="150000"/>
              </a:lnSpc>
              <a:spcBef>
                <a:spcPts val="600"/>
              </a:spcBef>
              <a:buClr>
                <a:srgbClr val="0000FF"/>
              </a:buClr>
              <a:buFont typeface="Wingdings" pitchFamily="2" charset="2"/>
              <a:buChar char="Ø"/>
            </a:pPr>
            <a:r>
              <a:rPr lang="zh-CN" altLang="en-US" sz="2000" dirty="0">
                <a:solidFill>
                  <a:schemeClr val="bg2"/>
                </a:solidFill>
                <a:latin typeface="微软雅黑" pitchFamily="34" charset="-122"/>
                <a:ea typeface="微软雅黑" pitchFamily="34" charset="-122"/>
              </a:rPr>
              <a:t>从输出池模块库（</a:t>
            </a:r>
            <a:r>
              <a:rPr lang="en-US" altLang="zh-CN" sz="2000" dirty="0">
                <a:solidFill>
                  <a:schemeClr val="bg2"/>
                </a:solidFill>
                <a:latin typeface="微软雅黑" pitchFamily="34" charset="-122"/>
                <a:ea typeface="微软雅黑" pitchFamily="34" charset="-122"/>
              </a:rPr>
              <a:t>Sinks</a:t>
            </a:r>
            <a:r>
              <a:rPr lang="zh-CN" altLang="en-US" sz="2000" dirty="0">
                <a:solidFill>
                  <a:schemeClr val="bg2"/>
                </a:solidFill>
                <a:latin typeface="微软雅黑" pitchFamily="34" charset="-122"/>
                <a:ea typeface="微软雅黑" pitchFamily="34" charset="-122"/>
              </a:rPr>
              <a:t>）中选择两个</a:t>
            </a:r>
            <a:r>
              <a:rPr lang="en-US" altLang="zh-CN" sz="2000" dirty="0">
                <a:solidFill>
                  <a:schemeClr val="bg2"/>
                </a:solidFill>
                <a:latin typeface="微软雅黑" pitchFamily="34" charset="-122"/>
                <a:ea typeface="微软雅黑" pitchFamily="34" charset="-122"/>
              </a:rPr>
              <a:t>Scope</a:t>
            </a:r>
            <a:r>
              <a:rPr lang="zh-CN" altLang="en-US" sz="2000" dirty="0">
                <a:solidFill>
                  <a:schemeClr val="bg2"/>
                </a:solidFill>
                <a:latin typeface="微软雅黑" pitchFamily="34" charset="-122"/>
                <a:ea typeface="微软雅黑" pitchFamily="34" charset="-122"/>
              </a:rPr>
              <a:t>模块。</a:t>
            </a:r>
          </a:p>
        </p:txBody>
      </p:sp>
      <p:sp>
        <p:nvSpPr>
          <p:cNvPr id="8" name="Rectangle 5"/>
          <p:cNvSpPr>
            <a:spLocks noChangeArrowheads="1"/>
          </p:cNvSpPr>
          <p:nvPr/>
        </p:nvSpPr>
        <p:spPr bwMode="auto">
          <a:xfrm>
            <a:off x="361682" y="548680"/>
            <a:ext cx="7594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lnSpc>
                <a:spcPct val="80000"/>
              </a:lnSpc>
              <a:spcBef>
                <a:spcPct val="20000"/>
              </a:spcBef>
            </a:pP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选择合适的模块</a:t>
            </a:r>
          </a:p>
        </p:txBody>
      </p:sp>
      <p:sp>
        <p:nvSpPr>
          <p:cNvPr id="9" name="Text Box 4"/>
          <p:cNvSpPr txBox="1">
            <a:spLocks noChangeArrowheads="1"/>
          </p:cNvSpPr>
          <p:nvPr/>
        </p:nvSpPr>
        <p:spPr bwMode="auto">
          <a:xfrm>
            <a:off x="683676" y="1016542"/>
            <a:ext cx="741661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从模块库中选择合适的模块，拖动到空白模型窗口中</a:t>
            </a:r>
          </a:p>
        </p:txBody>
      </p:sp>
      <p:sp>
        <p:nvSpPr>
          <p:cNvPr id="10" name="Rectangle 5"/>
          <p:cNvSpPr>
            <a:spLocks noChangeArrowheads="1"/>
          </p:cNvSpPr>
          <p:nvPr/>
        </p:nvSpPr>
        <p:spPr bwMode="auto">
          <a:xfrm>
            <a:off x="395652" y="3327416"/>
            <a:ext cx="7594600" cy="4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对模块进行调整</a:t>
            </a:r>
          </a:p>
        </p:txBody>
      </p:sp>
      <p:sp>
        <p:nvSpPr>
          <p:cNvPr id="11" name="Text Box 4"/>
          <p:cNvSpPr txBox="1">
            <a:spLocks noChangeArrowheads="1"/>
          </p:cNvSpPr>
          <p:nvPr/>
        </p:nvSpPr>
        <p:spPr bwMode="auto">
          <a:xfrm>
            <a:off x="683676" y="3795279"/>
            <a:ext cx="5184432"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用户可以对模块进行调整，包括模块的移动、复制、删除、转向、改变大小、模块命名、颜色设定、参数设定、属性设定、模块输入输出信号等。</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697" y="3416992"/>
            <a:ext cx="3075968" cy="289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日期占位符 14">
            <a:extLst>
              <a:ext uri="{FF2B5EF4-FFF2-40B4-BE49-F238E27FC236}">
                <a16:creationId xmlns:a16="http://schemas.microsoft.com/office/drawing/2014/main" id="{D9F135E2-CB27-4461-B69A-FF741EB6EDC5}"/>
              </a:ext>
            </a:extLst>
          </p:cNvPr>
          <p:cNvSpPr>
            <a:spLocks noGrp="1"/>
          </p:cNvSpPr>
          <p:nvPr>
            <p:ph type="dt" sz="half" idx="10"/>
          </p:nvPr>
        </p:nvSpPr>
        <p:spPr/>
        <p:txBody>
          <a:bodyPr/>
          <a:lstStyle/>
          <a:p>
            <a:pPr>
              <a:defRPr/>
            </a:pPr>
            <a:fld id="{7D16E67E-67CC-4BC7-830F-15558D82C961}"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A6AF1AC5-1A08-478F-9492-016555E78BE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1706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612082"/>
            <a:ext cx="7594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lnSpc>
                <a:spcPct val="80000"/>
              </a:lnSpc>
              <a:spcBef>
                <a:spcPct val="20000"/>
              </a:spcBef>
            </a:pPr>
            <a:r>
              <a:rPr lang="en-US" altLang="zh-CN" sz="2400" dirty="0">
                <a:latin typeface="微软雅黑" pitchFamily="34" charset="-122"/>
                <a:ea typeface="微软雅黑" pitchFamily="34" charset="-122"/>
              </a:rPr>
              <a:t>4.  </a:t>
            </a:r>
            <a:r>
              <a:rPr lang="zh-CN" altLang="en-US" sz="2400" dirty="0">
                <a:latin typeface="微软雅黑" pitchFamily="34" charset="-122"/>
                <a:ea typeface="微软雅黑" pitchFamily="34" charset="-122"/>
              </a:rPr>
              <a:t>连接模块</a:t>
            </a:r>
          </a:p>
        </p:txBody>
      </p:sp>
      <p:sp>
        <p:nvSpPr>
          <p:cNvPr id="9" name="Text Box 4"/>
          <p:cNvSpPr txBox="1">
            <a:spLocks noChangeArrowheads="1"/>
          </p:cNvSpPr>
          <p:nvPr/>
        </p:nvSpPr>
        <p:spPr bwMode="auto">
          <a:xfrm>
            <a:off x="683676" y="1079945"/>
            <a:ext cx="7416618"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把光标移动到一个模块的输入端或输出端，当光标变成</a:t>
            </a:r>
            <a:r>
              <a:rPr lang="en-US" altLang="zh-CN" sz="2000" dirty="0">
                <a:solidFill>
                  <a:schemeClr val="bg2"/>
                </a:solidFill>
                <a:latin typeface="微软雅黑" pitchFamily="34" charset="-122"/>
                <a:ea typeface="微软雅黑" pitchFamily="34" charset="-122"/>
              </a:rPr>
              <a:t>+</a:t>
            </a:r>
            <a:r>
              <a:rPr lang="zh-CN" altLang="en-US" sz="2000" dirty="0">
                <a:solidFill>
                  <a:schemeClr val="bg2"/>
                </a:solidFill>
                <a:latin typeface="微软雅黑" pitchFamily="34" charset="-122"/>
                <a:ea typeface="微软雅黑" pitchFamily="34" charset="-122"/>
              </a:rPr>
              <a:t>字符时，按住左键，拖曳鼠标，就可以绘制连接线（即信号线），用连接线将一个模块的输出端与另一模块的输入端连接起来；也可用分支线把一个模块的输出端与几个模块的输入端连接起来</a:t>
            </a:r>
          </a:p>
        </p:txBody>
      </p:sp>
      <p:sp>
        <p:nvSpPr>
          <p:cNvPr id="10" name="Rectangle 5"/>
          <p:cNvSpPr>
            <a:spLocks noChangeArrowheads="1"/>
          </p:cNvSpPr>
          <p:nvPr/>
        </p:nvSpPr>
        <p:spPr bwMode="auto">
          <a:xfrm>
            <a:off x="395652" y="3171939"/>
            <a:ext cx="7594600" cy="4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5.  </a:t>
            </a:r>
            <a:r>
              <a:rPr lang="zh-CN" altLang="en-US" sz="2400" dirty="0">
                <a:latin typeface="微软雅黑" pitchFamily="34" charset="-122"/>
                <a:ea typeface="微软雅黑" pitchFamily="34" charset="-122"/>
              </a:rPr>
              <a:t>保存模型</a:t>
            </a:r>
          </a:p>
        </p:txBody>
      </p:sp>
      <p:grpSp>
        <p:nvGrpSpPr>
          <p:cNvPr id="4" name="组合 3"/>
          <p:cNvGrpSpPr/>
          <p:nvPr/>
        </p:nvGrpSpPr>
        <p:grpSpPr>
          <a:xfrm>
            <a:off x="683676" y="3639804"/>
            <a:ext cx="7416618" cy="1038233"/>
            <a:chOff x="683676" y="2103534"/>
            <a:chExt cx="7416618" cy="598549"/>
          </a:xfrm>
        </p:grpSpPr>
        <p:sp>
          <p:nvSpPr>
            <p:cNvPr id="11" name="Text Box 4"/>
            <p:cNvSpPr txBox="1">
              <a:spLocks noChangeArrowheads="1"/>
            </p:cNvSpPr>
            <p:nvPr/>
          </p:nvSpPr>
          <p:spPr bwMode="auto">
            <a:xfrm>
              <a:off x="683676" y="2103534"/>
              <a:ext cx="7416618" cy="59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单击保存按钮      保存模型为</a:t>
              </a:r>
              <a:endParaRPr lang="en-US" altLang="zh-CN" sz="2000" dirty="0">
                <a:solidFill>
                  <a:schemeClr val="bg2"/>
                </a:solidFill>
                <a:latin typeface="微软雅黑" pitchFamily="34" charset="-122"/>
                <a:ea typeface="微软雅黑" pitchFamily="34" charset="-122"/>
              </a:endParaRPr>
            </a:p>
            <a:p>
              <a:pPr>
                <a:lnSpc>
                  <a:spcPct val="150000"/>
                </a:lnSpc>
                <a:spcBef>
                  <a:spcPts val="600"/>
                </a:spcBef>
                <a:buClr>
                  <a:srgbClr val="0000FF"/>
                </a:buClr>
              </a:pPr>
              <a:r>
                <a:rPr lang="en-US" altLang="zh-CN" sz="2000" dirty="0" err="1">
                  <a:solidFill>
                    <a:schemeClr val="bg2"/>
                  </a:solidFill>
                  <a:latin typeface="微软雅黑" pitchFamily="34" charset="-122"/>
                  <a:ea typeface="微软雅黑" pitchFamily="34" charset="-122"/>
                </a:rPr>
                <a:t>MyFirstSimulinkModel.slx</a:t>
              </a:r>
              <a:endParaRPr lang="zh-CN" altLang="en-US" sz="2000" dirty="0">
                <a:solidFill>
                  <a:schemeClr val="bg2"/>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831" y="2145633"/>
              <a:ext cx="50399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日期占位符 12">
            <a:extLst>
              <a:ext uri="{FF2B5EF4-FFF2-40B4-BE49-F238E27FC236}">
                <a16:creationId xmlns:a16="http://schemas.microsoft.com/office/drawing/2014/main" id="{A2AF5E80-CAB8-4723-8505-2C906EEA2280}"/>
              </a:ext>
            </a:extLst>
          </p:cNvPr>
          <p:cNvSpPr>
            <a:spLocks noGrp="1"/>
          </p:cNvSpPr>
          <p:nvPr>
            <p:ph type="dt" sz="half" idx="10"/>
          </p:nvPr>
        </p:nvSpPr>
        <p:spPr/>
        <p:txBody>
          <a:bodyPr/>
          <a:lstStyle/>
          <a:p>
            <a:pPr>
              <a:defRPr/>
            </a:pPr>
            <a:fld id="{E031193C-9029-46C8-9D6F-96BB66AD6408}" type="datetime1">
              <a:rPr lang="zh-CN" altLang="en-US" smtClean="0"/>
              <a:t>2022/11/23</a:t>
            </a:fld>
            <a:endParaRPr lang="zh-CN" altLang="en-US"/>
          </a:p>
        </p:txBody>
      </p:sp>
      <p:pic>
        <p:nvPicPr>
          <p:cNvPr id="18434" name="Picture 2">
            <a:extLst>
              <a:ext uri="{FF2B5EF4-FFF2-40B4-BE49-F238E27FC236}">
                <a16:creationId xmlns:a16="http://schemas.microsoft.com/office/drawing/2014/main" id="{F45BBD74-C292-4768-8807-B81A1CBFF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089" y="3144506"/>
            <a:ext cx="4106095" cy="31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1036FFF1-AFFF-45DD-8A71-A9710FA009E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7809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ChangeArrowheads="1"/>
          </p:cNvSpPr>
          <p:nvPr/>
        </p:nvSpPr>
        <p:spPr bwMode="auto">
          <a:xfrm>
            <a:off x="395652" y="548680"/>
            <a:ext cx="7594600" cy="4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6.  </a:t>
            </a:r>
            <a:r>
              <a:rPr lang="zh-CN" altLang="en-US" sz="2400" dirty="0">
                <a:latin typeface="微软雅黑" pitchFamily="34" charset="-122"/>
                <a:ea typeface="微软雅黑" pitchFamily="34" charset="-122"/>
              </a:rPr>
              <a:t>设置模型参数</a:t>
            </a:r>
          </a:p>
        </p:txBody>
      </p:sp>
      <p:sp>
        <p:nvSpPr>
          <p:cNvPr id="13" name="Text Box 4"/>
          <p:cNvSpPr txBox="1">
            <a:spLocks noChangeArrowheads="1"/>
          </p:cNvSpPr>
          <p:nvPr/>
        </p:nvSpPr>
        <p:spPr bwMode="auto">
          <a:xfrm>
            <a:off x="683676" y="1042387"/>
            <a:ext cx="741661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0"/>
              </a:spcBef>
              <a:buClr>
                <a:srgbClr val="0000FF"/>
              </a:buClr>
            </a:pPr>
            <a:r>
              <a:rPr lang="zh-CN" altLang="en-US" sz="2000" dirty="0">
                <a:solidFill>
                  <a:schemeClr val="bg2"/>
                </a:solidFill>
                <a:latin typeface="微软雅黑" pitchFamily="34" charset="-122"/>
                <a:ea typeface="微软雅黑" pitchFamily="34" charset="-122"/>
              </a:rPr>
              <a:t>菜单项</a:t>
            </a:r>
            <a:r>
              <a:rPr lang="en-US" altLang="zh-CN" sz="2000" dirty="0">
                <a:solidFill>
                  <a:schemeClr val="bg2"/>
                </a:solidFill>
                <a:latin typeface="微软雅黑" pitchFamily="34" charset="-122"/>
                <a:ea typeface="微软雅黑" pitchFamily="34" charset="-122"/>
              </a:rPr>
              <a:t>Simulation --&gt;Model Configuration Parameters </a:t>
            </a:r>
            <a:endParaRPr lang="zh-CN" altLang="en-US" sz="2000" dirty="0">
              <a:solidFill>
                <a:schemeClr val="bg2"/>
              </a:solidFill>
              <a:latin typeface="微软雅黑" pitchFamily="34" charset="-122"/>
              <a:ea typeface="微软雅黑" pitchFamily="34" charset="-122"/>
            </a:endParaRPr>
          </a:p>
        </p:txBody>
      </p:sp>
      <p:sp>
        <p:nvSpPr>
          <p:cNvPr id="8" name="日期占位符 7">
            <a:extLst>
              <a:ext uri="{FF2B5EF4-FFF2-40B4-BE49-F238E27FC236}">
                <a16:creationId xmlns:a16="http://schemas.microsoft.com/office/drawing/2014/main" id="{10FF0E22-E3D4-48FB-8737-11C3CB7E500B}"/>
              </a:ext>
            </a:extLst>
          </p:cNvPr>
          <p:cNvSpPr>
            <a:spLocks noGrp="1"/>
          </p:cNvSpPr>
          <p:nvPr>
            <p:ph type="dt" sz="half" idx="10"/>
          </p:nvPr>
        </p:nvSpPr>
        <p:spPr/>
        <p:txBody>
          <a:bodyPr/>
          <a:lstStyle/>
          <a:p>
            <a:pPr>
              <a:defRPr/>
            </a:pPr>
            <a:fld id="{5FA2B277-24A6-4ACA-8966-B365B0205D9E}" type="datetime1">
              <a:rPr lang="zh-CN" altLang="en-US" smtClean="0"/>
              <a:t>2022/11/23</a:t>
            </a:fld>
            <a:endParaRPr lang="zh-CN" altLang="en-US"/>
          </a:p>
        </p:txBody>
      </p:sp>
      <p:pic>
        <p:nvPicPr>
          <p:cNvPr id="19458" name="Picture 2">
            <a:extLst>
              <a:ext uri="{FF2B5EF4-FFF2-40B4-BE49-F238E27FC236}">
                <a16:creationId xmlns:a16="http://schemas.microsoft.com/office/drawing/2014/main" id="{3209F347-BABB-4EFA-8788-E03441E23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816"/>
            <a:ext cx="6823723" cy="395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C67C6CB5-7C10-4C60-8625-55EA2F38CFB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66765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395652" y="548680"/>
            <a:ext cx="7594600" cy="4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7.  </a:t>
            </a:r>
            <a:r>
              <a:rPr lang="zh-CN" altLang="en-US" sz="2400" dirty="0">
                <a:latin typeface="微软雅黑" pitchFamily="34" charset="-122"/>
                <a:ea typeface="微软雅黑" pitchFamily="34" charset="-122"/>
              </a:rPr>
              <a:t>系统仿真</a:t>
            </a:r>
          </a:p>
        </p:txBody>
      </p:sp>
      <p:grpSp>
        <p:nvGrpSpPr>
          <p:cNvPr id="2" name="组合 1">
            <a:extLst>
              <a:ext uri="{FF2B5EF4-FFF2-40B4-BE49-F238E27FC236}">
                <a16:creationId xmlns:a16="http://schemas.microsoft.com/office/drawing/2014/main" id="{C34CB8E5-9942-451E-AC80-4D300AC03498}"/>
              </a:ext>
            </a:extLst>
          </p:cNvPr>
          <p:cNvGrpSpPr/>
          <p:nvPr/>
        </p:nvGrpSpPr>
        <p:grpSpPr>
          <a:xfrm>
            <a:off x="683676" y="1048933"/>
            <a:ext cx="7416618" cy="499624"/>
            <a:chOff x="683676" y="1048933"/>
            <a:chExt cx="7416618" cy="499624"/>
          </a:xfrm>
        </p:grpSpPr>
        <p:sp>
          <p:nvSpPr>
            <p:cNvPr id="15" name="Text Box 4"/>
            <p:cNvSpPr txBox="1">
              <a:spLocks noChangeArrowheads="1"/>
            </p:cNvSpPr>
            <p:nvPr/>
          </p:nvSpPr>
          <p:spPr bwMode="auto">
            <a:xfrm>
              <a:off x="683676" y="1048933"/>
              <a:ext cx="741661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菜单项</a:t>
              </a:r>
              <a:r>
                <a:rPr lang="en-US" altLang="zh-CN" sz="2000" dirty="0">
                  <a:solidFill>
                    <a:schemeClr val="bg2"/>
                  </a:solidFill>
                  <a:latin typeface="微软雅黑" pitchFamily="34" charset="-122"/>
                  <a:ea typeface="微软雅黑" pitchFamily="34" charset="-122"/>
                </a:rPr>
                <a:t>Simulation --&gt;Run</a:t>
              </a:r>
              <a:r>
                <a:rPr lang="zh-CN" altLang="en-US" sz="2000" dirty="0">
                  <a:solidFill>
                    <a:schemeClr val="bg2"/>
                  </a:solidFill>
                  <a:latin typeface="微软雅黑" pitchFamily="34" charset="-122"/>
                  <a:ea typeface="微软雅黑" pitchFamily="34" charset="-122"/>
                </a:rPr>
                <a:t>，或者单击      图标</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346" y="1208559"/>
              <a:ext cx="2857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5"/>
          <p:cNvSpPr>
            <a:spLocks noChangeArrowheads="1"/>
          </p:cNvSpPr>
          <p:nvPr/>
        </p:nvSpPr>
        <p:spPr bwMode="auto">
          <a:xfrm>
            <a:off x="395652" y="1881107"/>
            <a:ext cx="7594600" cy="4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8.  </a:t>
            </a:r>
            <a:r>
              <a:rPr lang="zh-CN" altLang="en-US" sz="2400" dirty="0">
                <a:latin typeface="微软雅黑" pitchFamily="34" charset="-122"/>
                <a:ea typeface="微软雅黑" pitchFamily="34" charset="-122"/>
              </a:rPr>
              <a:t>查看仿真结果</a:t>
            </a:r>
          </a:p>
        </p:txBody>
      </p:sp>
      <p:sp>
        <p:nvSpPr>
          <p:cNvPr id="10" name="Text Box 4"/>
          <p:cNvSpPr txBox="1">
            <a:spLocks noChangeArrowheads="1"/>
          </p:cNvSpPr>
          <p:nvPr/>
        </p:nvSpPr>
        <p:spPr bwMode="auto">
          <a:xfrm>
            <a:off x="683676" y="2417190"/>
            <a:ext cx="741661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双击示波器模块</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82" y="2975651"/>
            <a:ext cx="3096258" cy="275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54" y="2975655"/>
            <a:ext cx="3096253" cy="27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4"/>
          <p:cNvSpPr txBox="1">
            <a:spLocks noChangeArrowheads="1"/>
          </p:cNvSpPr>
          <p:nvPr/>
        </p:nvSpPr>
        <p:spPr bwMode="auto">
          <a:xfrm>
            <a:off x="5148048" y="2451801"/>
            <a:ext cx="21601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rgbClr val="FF0000"/>
                </a:solidFill>
                <a:latin typeface="微软雅黑" pitchFamily="34" charset="-122"/>
                <a:ea typeface="微软雅黑" pitchFamily="34" charset="-122"/>
              </a:rPr>
              <a:t>结果对吗？</a:t>
            </a:r>
            <a:r>
              <a:rPr lang="en-US" altLang="zh-CN" sz="2000" dirty="0">
                <a:solidFill>
                  <a:srgbClr val="FF0000"/>
                </a:solidFill>
                <a:latin typeface="微软雅黑" pitchFamily="34" charset="-122"/>
                <a:ea typeface="微软雅黑" pitchFamily="34" charset="-122"/>
              </a:rPr>
              <a:t>Why</a:t>
            </a:r>
            <a:r>
              <a:rPr lang="zh-CN" altLang="en-US" sz="2000" dirty="0">
                <a:solidFill>
                  <a:srgbClr val="FF0000"/>
                </a:solidFill>
                <a:latin typeface="微软雅黑" pitchFamily="34" charset="-122"/>
                <a:ea typeface="微软雅黑" pitchFamily="34" charset="-122"/>
              </a:rPr>
              <a:t>？</a:t>
            </a:r>
          </a:p>
        </p:txBody>
      </p:sp>
      <p:sp>
        <p:nvSpPr>
          <p:cNvPr id="8" name="日期占位符 7">
            <a:extLst>
              <a:ext uri="{FF2B5EF4-FFF2-40B4-BE49-F238E27FC236}">
                <a16:creationId xmlns:a16="http://schemas.microsoft.com/office/drawing/2014/main" id="{D970260A-AC5C-4E06-850E-83AA667918A0}"/>
              </a:ext>
            </a:extLst>
          </p:cNvPr>
          <p:cNvSpPr>
            <a:spLocks noGrp="1"/>
          </p:cNvSpPr>
          <p:nvPr>
            <p:ph type="dt" sz="half" idx="10"/>
          </p:nvPr>
        </p:nvSpPr>
        <p:spPr/>
        <p:txBody>
          <a:bodyPr/>
          <a:lstStyle/>
          <a:p>
            <a:pPr>
              <a:defRPr/>
            </a:pPr>
            <a:fld id="{E0DDF879-1F29-4BF2-B4A0-C3B62C96A430}"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58587CC7-69D3-436B-8490-414A998F8BA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020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661314"/>
            <a:ext cx="7594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lnSpc>
                <a:spcPct val="80000"/>
              </a:lnSpc>
              <a:spcBef>
                <a:spcPct val="20000"/>
              </a:spcBef>
            </a:pPr>
            <a:r>
              <a:rPr lang="en-US" altLang="zh-CN" sz="2400" dirty="0">
                <a:latin typeface="微软雅黑" pitchFamily="34" charset="-122"/>
                <a:ea typeface="微软雅黑" pitchFamily="34" charset="-122"/>
              </a:rPr>
              <a:t>9.  </a:t>
            </a:r>
            <a:r>
              <a:rPr lang="zh-CN" altLang="en-US" sz="2400" dirty="0">
                <a:latin typeface="微软雅黑" pitchFamily="34" charset="-122"/>
                <a:ea typeface="微软雅黑" pitchFamily="34" charset="-122"/>
              </a:rPr>
              <a:t>调整积分器模块参数</a:t>
            </a:r>
          </a:p>
        </p:txBody>
      </p:sp>
      <p:sp>
        <p:nvSpPr>
          <p:cNvPr id="9" name="Text Box 4"/>
          <p:cNvSpPr txBox="1">
            <a:spLocks noChangeArrowheads="1"/>
          </p:cNvSpPr>
          <p:nvPr/>
        </p:nvSpPr>
        <p:spPr bwMode="auto">
          <a:xfrm>
            <a:off x="683676" y="1129176"/>
            <a:ext cx="741661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把积分器模块的初始条件（</a:t>
            </a:r>
            <a:r>
              <a:rPr lang="en-US" altLang="zh-CN" sz="2000" dirty="0">
                <a:solidFill>
                  <a:schemeClr val="bg2"/>
                </a:solidFill>
                <a:latin typeface="微软雅黑" pitchFamily="34" charset="-122"/>
                <a:ea typeface="微软雅黑" pitchFamily="34" charset="-122"/>
              </a:rPr>
              <a:t>Initial Condition</a:t>
            </a:r>
            <a:r>
              <a:rPr lang="zh-CN" altLang="en-US" sz="2000" dirty="0">
                <a:solidFill>
                  <a:schemeClr val="bg2"/>
                </a:solidFill>
                <a:latin typeface="微软雅黑" pitchFamily="34" charset="-122"/>
                <a:ea typeface="微软雅黑" pitchFamily="34" charset="-122"/>
              </a:rPr>
              <a:t>）设为</a:t>
            </a:r>
            <a:r>
              <a:rPr lang="en-US" altLang="zh-CN" sz="2000" dirty="0">
                <a:solidFill>
                  <a:schemeClr val="bg2"/>
                </a:solidFill>
                <a:latin typeface="微软雅黑" pitchFamily="34" charset="-122"/>
                <a:ea typeface="微软雅黑" pitchFamily="34" charset="-122"/>
              </a:rPr>
              <a:t>-1</a:t>
            </a:r>
            <a:r>
              <a:rPr lang="zh-CN" altLang="en-US" sz="2000" dirty="0">
                <a:solidFill>
                  <a:schemeClr val="bg2"/>
                </a:solidFill>
                <a:latin typeface="微软雅黑" pitchFamily="34" charset="-122"/>
                <a:ea typeface="微软雅黑" pitchFamily="34" charset="-122"/>
              </a:rPr>
              <a:t>即可</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651" y="2064763"/>
            <a:ext cx="4110821" cy="366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日期占位符 11">
            <a:extLst>
              <a:ext uri="{FF2B5EF4-FFF2-40B4-BE49-F238E27FC236}">
                <a16:creationId xmlns:a16="http://schemas.microsoft.com/office/drawing/2014/main" id="{A08990B7-99C8-48F4-B99E-264FDAFBEF84}"/>
              </a:ext>
            </a:extLst>
          </p:cNvPr>
          <p:cNvSpPr>
            <a:spLocks noGrp="1"/>
          </p:cNvSpPr>
          <p:nvPr>
            <p:ph type="dt" sz="half" idx="10"/>
          </p:nvPr>
        </p:nvSpPr>
        <p:spPr/>
        <p:txBody>
          <a:bodyPr/>
          <a:lstStyle/>
          <a:p>
            <a:pPr>
              <a:defRPr/>
            </a:pPr>
            <a:fld id="{39134524-1CCB-4857-AB95-99F5B395A10A}" type="datetime1">
              <a:rPr lang="zh-CN" altLang="en-US" smtClean="0"/>
              <a:t>2022/11/23</a:t>
            </a:fld>
            <a:endParaRPr lang="zh-CN" altLang="en-US"/>
          </a:p>
        </p:txBody>
      </p:sp>
      <p:pic>
        <p:nvPicPr>
          <p:cNvPr id="21506" name="Picture 2">
            <a:extLst>
              <a:ext uri="{FF2B5EF4-FFF2-40B4-BE49-F238E27FC236}">
                <a16:creationId xmlns:a16="http://schemas.microsoft.com/office/drawing/2014/main" id="{9F68DE5C-553E-4A87-A03C-EB93574E1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79" y="2064762"/>
            <a:ext cx="4110821" cy="366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B28D73BC-0150-4476-8E06-58A38681A43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0371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25883"/>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二、 用</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模型解方程</a:t>
            </a:r>
          </a:p>
        </p:txBody>
      </p:sp>
      <p:sp>
        <p:nvSpPr>
          <p:cNvPr id="10" name="日期占位符 9">
            <a:extLst>
              <a:ext uri="{FF2B5EF4-FFF2-40B4-BE49-F238E27FC236}">
                <a16:creationId xmlns:a16="http://schemas.microsoft.com/office/drawing/2014/main" id="{1AB6A282-8272-4DD2-8699-D05465E305A7}"/>
              </a:ext>
            </a:extLst>
          </p:cNvPr>
          <p:cNvSpPr>
            <a:spLocks noGrp="1"/>
          </p:cNvSpPr>
          <p:nvPr>
            <p:ph type="dt" sz="half" idx="10"/>
          </p:nvPr>
        </p:nvSpPr>
        <p:spPr/>
        <p:txBody>
          <a:bodyPr/>
          <a:lstStyle/>
          <a:p>
            <a:pPr>
              <a:defRPr/>
            </a:pPr>
            <a:fld id="{F38CCEA4-4CB5-4B03-AF25-DDCC5D78CF62}" type="datetime1">
              <a:rPr lang="zh-CN" altLang="en-US" smtClean="0"/>
              <a:t>2022/11/23</a:t>
            </a:fld>
            <a:endParaRPr lang="zh-CN" altLang="en-US"/>
          </a:p>
        </p:txBody>
      </p:sp>
      <p:grpSp>
        <p:nvGrpSpPr>
          <p:cNvPr id="4" name="组合 3">
            <a:extLst>
              <a:ext uri="{FF2B5EF4-FFF2-40B4-BE49-F238E27FC236}">
                <a16:creationId xmlns:a16="http://schemas.microsoft.com/office/drawing/2014/main" id="{CFC87780-E540-4406-829F-2A6DF75A2BEC}"/>
              </a:ext>
            </a:extLst>
          </p:cNvPr>
          <p:cNvGrpSpPr/>
          <p:nvPr/>
        </p:nvGrpSpPr>
        <p:grpSpPr>
          <a:xfrm>
            <a:off x="214188" y="1196752"/>
            <a:ext cx="8750300" cy="497957"/>
            <a:chOff x="60325" y="1196752"/>
            <a:chExt cx="8750300" cy="497957"/>
          </a:xfrm>
        </p:grpSpPr>
        <p:sp>
          <p:nvSpPr>
            <p:cNvPr id="15" name="Rectangle 3">
              <a:extLst>
                <a:ext uri="{FF2B5EF4-FFF2-40B4-BE49-F238E27FC236}">
                  <a16:creationId xmlns:a16="http://schemas.microsoft.com/office/drawing/2014/main" id="{13802ADD-199C-46AF-8EF3-4DE4805E629E}"/>
                </a:ext>
              </a:extLst>
            </p:cNvPr>
            <p:cNvSpPr>
              <a:spLocks noChangeArrowheads="1"/>
            </p:cNvSpPr>
            <p:nvPr/>
          </p:nvSpPr>
          <p:spPr bwMode="auto">
            <a:xfrm>
              <a:off x="60325" y="1196752"/>
              <a:ext cx="87503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solidFill>
                    <a:schemeClr val="bg2"/>
                  </a:solidFill>
                  <a:latin typeface="微软雅黑" pitchFamily="34" charset="-122"/>
                  <a:ea typeface="微软雅黑" pitchFamily="34" charset="-122"/>
                </a:rPr>
                <a:t>【</a:t>
              </a:r>
              <a:r>
                <a:rPr lang="zh-CN" altLang="en-US" sz="2400" dirty="0">
                  <a:solidFill>
                    <a:schemeClr val="hlink"/>
                  </a:solidFill>
                  <a:latin typeface="微软雅黑" pitchFamily="34" charset="-122"/>
                  <a:ea typeface="微软雅黑" pitchFamily="34" charset="-122"/>
                </a:rPr>
                <a:t>例</a:t>
              </a:r>
              <a:r>
                <a:rPr lang="en-US" altLang="zh-CN" sz="2400" dirty="0">
                  <a:solidFill>
                    <a:schemeClr val="hlink"/>
                  </a:solidFill>
                  <a:latin typeface="微软雅黑" pitchFamily="34" charset="-122"/>
                  <a:ea typeface="微软雅黑" pitchFamily="34" charset="-122"/>
                </a:rPr>
                <a:t>2-2</a:t>
              </a:r>
              <a:r>
                <a:rPr lang="en-US" altLang="zh-CN" sz="2400" dirty="0">
                  <a:solidFill>
                    <a:schemeClr val="bg2"/>
                  </a:solidFill>
                  <a:latin typeface="微软雅黑" pitchFamily="34" charset="-122"/>
                  <a:ea typeface="微软雅黑" pitchFamily="34" charset="-122"/>
                </a:rPr>
                <a:t>】</a:t>
              </a:r>
              <a:r>
                <a:rPr lang="zh-CN" altLang="en-US" sz="2400" dirty="0">
                  <a:solidFill>
                    <a:schemeClr val="bg2"/>
                  </a:solidFill>
                  <a:latin typeface="微软雅黑" pitchFamily="34" charset="-122"/>
                  <a:ea typeface="微软雅黑" pitchFamily="34" charset="-122"/>
                </a:rPr>
                <a:t>搭建</a:t>
              </a:r>
              <a:r>
                <a:rPr lang="en-US" altLang="zh-CN" sz="2400" dirty="0">
                  <a:solidFill>
                    <a:schemeClr val="bg2"/>
                  </a:solidFill>
                  <a:latin typeface="微软雅黑" pitchFamily="34" charset="-122"/>
                  <a:ea typeface="微软雅黑" pitchFamily="34" charset="-122"/>
                </a:rPr>
                <a:t>Simulink</a:t>
              </a:r>
              <a:r>
                <a:rPr lang="zh-CN" altLang="en-US" sz="2400" dirty="0">
                  <a:solidFill>
                    <a:schemeClr val="bg2"/>
                  </a:solidFill>
                  <a:latin typeface="微软雅黑" pitchFamily="34" charset="-122"/>
                  <a:ea typeface="微软雅黑" pitchFamily="34" charset="-122"/>
                </a:rPr>
                <a:t>模型，求方程                   的根。</a:t>
              </a:r>
            </a:p>
          </p:txBody>
        </p:sp>
        <p:graphicFrame>
          <p:nvGraphicFramePr>
            <p:cNvPr id="3" name="对象 2">
              <a:extLst>
                <a:ext uri="{FF2B5EF4-FFF2-40B4-BE49-F238E27FC236}">
                  <a16:creationId xmlns:a16="http://schemas.microsoft.com/office/drawing/2014/main" id="{8A129807-65AF-4FC8-8272-7538AA0CE1EF}"/>
                </a:ext>
              </a:extLst>
            </p:cNvPr>
            <p:cNvGraphicFramePr>
              <a:graphicFrameLocks noChangeAspect="1"/>
            </p:cNvGraphicFramePr>
            <p:nvPr>
              <p:extLst>
                <p:ext uri="{D42A27DB-BD31-4B8C-83A1-F6EECF244321}">
                  <p14:modId xmlns:p14="http://schemas.microsoft.com/office/powerpoint/2010/main" val="2618968571"/>
                </p:ext>
              </p:extLst>
            </p:nvPr>
          </p:nvGraphicFramePr>
          <p:xfrm>
            <a:off x="5292079" y="1248117"/>
            <a:ext cx="1656185" cy="395226"/>
          </p:xfrm>
          <a:graphic>
            <a:graphicData uri="http://schemas.openxmlformats.org/presentationml/2006/ole">
              <mc:AlternateContent xmlns:mc="http://schemas.openxmlformats.org/markup-compatibility/2006">
                <mc:Choice xmlns:v="urn:schemas-microsoft-com:vml" Requires="v">
                  <p:oleObj name="Equation" r:id="rId2" imgW="838080" imgH="203040" progId="Equation.DSMT4">
                    <p:embed/>
                  </p:oleObj>
                </mc:Choice>
                <mc:Fallback>
                  <p:oleObj name="Equation" r:id="rId2" imgW="838080" imgH="203040" progId="Equation.DSMT4">
                    <p:embed/>
                    <p:pic>
                      <p:nvPicPr>
                        <p:cNvPr id="0" name="Object 1"/>
                        <p:cNvPicPr>
                          <a:picLocks noChangeAspect="1" noChangeArrowheads="1"/>
                        </p:cNvPicPr>
                        <p:nvPr/>
                      </p:nvPicPr>
                      <p:blipFill>
                        <a:blip r:embed="rId3"/>
                        <a:srcRect/>
                        <a:stretch>
                          <a:fillRect/>
                        </a:stretch>
                      </p:blipFill>
                      <p:spPr bwMode="auto">
                        <a:xfrm>
                          <a:off x="5292079" y="1248117"/>
                          <a:ext cx="1656185" cy="395226"/>
                        </a:xfrm>
                        <a:prstGeom prst="rect">
                          <a:avLst/>
                        </a:prstGeom>
                        <a:noFill/>
                      </p:spPr>
                    </p:pic>
                  </p:oleObj>
                </mc:Fallback>
              </mc:AlternateContent>
            </a:graphicData>
          </a:graphic>
        </p:graphicFrame>
      </p:grpSp>
      <p:sp>
        <p:nvSpPr>
          <p:cNvPr id="16" name="Rectangle 5">
            <a:extLst>
              <a:ext uri="{FF2B5EF4-FFF2-40B4-BE49-F238E27FC236}">
                <a16:creationId xmlns:a16="http://schemas.microsoft.com/office/drawing/2014/main" id="{F8652F87-6DB8-44F3-A3B6-F7CF2A075ABF}"/>
              </a:ext>
            </a:extLst>
          </p:cNvPr>
          <p:cNvSpPr>
            <a:spLocks noChangeArrowheads="1"/>
          </p:cNvSpPr>
          <p:nvPr/>
        </p:nvSpPr>
        <p:spPr bwMode="auto">
          <a:xfrm>
            <a:off x="357188" y="1809006"/>
            <a:ext cx="7594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892"/>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搭建</a:t>
            </a:r>
            <a:r>
              <a:rPr lang="en-US" altLang="zh-CN" sz="2400" dirty="0" err="1">
                <a:latin typeface="微软雅黑" pitchFamily="34" charset="-122"/>
                <a:ea typeface="微软雅黑" pitchFamily="34" charset="-122"/>
              </a:rPr>
              <a:t>simulink</a:t>
            </a:r>
            <a:r>
              <a:rPr lang="zh-CN" altLang="en-US" sz="2400" dirty="0">
                <a:latin typeface="微软雅黑" pitchFamily="34" charset="-122"/>
                <a:ea typeface="微软雅黑" pitchFamily="34" charset="-122"/>
              </a:rPr>
              <a:t>模型</a:t>
            </a:r>
          </a:p>
        </p:txBody>
      </p:sp>
      <p:sp>
        <p:nvSpPr>
          <p:cNvPr id="18" name="Text Box 4">
            <a:extLst>
              <a:ext uri="{FF2B5EF4-FFF2-40B4-BE49-F238E27FC236}">
                <a16:creationId xmlns:a16="http://schemas.microsoft.com/office/drawing/2014/main" id="{075D9D11-E1E4-4CF6-8FF9-DD985D4B0B0D}"/>
              </a:ext>
            </a:extLst>
          </p:cNvPr>
          <p:cNvSpPr txBox="1">
            <a:spLocks noChangeArrowheads="1"/>
          </p:cNvSpPr>
          <p:nvPr/>
        </p:nvSpPr>
        <p:spPr bwMode="auto">
          <a:xfrm>
            <a:off x="683677" y="2312690"/>
            <a:ext cx="4320371"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新建一个空白的</a:t>
            </a:r>
            <a:r>
              <a:rPr lang="en-US" altLang="zh-CN" sz="2000" dirty="0">
                <a:solidFill>
                  <a:schemeClr val="bg2"/>
                </a:solidFill>
                <a:latin typeface="微软雅黑" pitchFamily="34" charset="-122"/>
                <a:ea typeface="微软雅黑" pitchFamily="34" charset="-122"/>
              </a:rPr>
              <a:t>Simulink</a:t>
            </a:r>
            <a:r>
              <a:rPr lang="zh-CN" altLang="en-US" sz="2000" dirty="0">
                <a:solidFill>
                  <a:schemeClr val="bg2"/>
                </a:solidFill>
                <a:latin typeface="微软雅黑" pitchFamily="34" charset="-122"/>
                <a:ea typeface="微软雅黑" pitchFamily="34" charset="-122"/>
              </a:rPr>
              <a:t>模型，从自定义函数模块库（</a:t>
            </a:r>
            <a:r>
              <a:rPr lang="en-US" altLang="zh-CN" sz="2000" dirty="0">
                <a:solidFill>
                  <a:schemeClr val="bg2"/>
                </a:solidFill>
                <a:latin typeface="微软雅黑" pitchFamily="34" charset="-122"/>
                <a:ea typeface="微软雅黑" pitchFamily="34" charset="-122"/>
              </a:rPr>
              <a:t>User-Defined Functions</a:t>
            </a:r>
            <a:r>
              <a:rPr lang="zh-CN" altLang="en-US" sz="2000" dirty="0">
                <a:solidFill>
                  <a:schemeClr val="bg2"/>
                </a:solidFill>
                <a:latin typeface="微软雅黑" pitchFamily="34" charset="-122"/>
                <a:ea typeface="微软雅黑" pitchFamily="34" charset="-122"/>
              </a:rPr>
              <a:t>）中选择</a:t>
            </a:r>
            <a:r>
              <a:rPr lang="en-US" altLang="zh-CN" sz="2000" dirty="0" err="1">
                <a:solidFill>
                  <a:schemeClr val="bg2"/>
                </a:solidFill>
                <a:latin typeface="微软雅黑" pitchFamily="34" charset="-122"/>
                <a:ea typeface="微软雅黑" pitchFamily="34" charset="-122"/>
              </a:rPr>
              <a:t>Fcn</a:t>
            </a:r>
            <a:r>
              <a:rPr lang="zh-CN" altLang="en-US" sz="2000" dirty="0">
                <a:solidFill>
                  <a:schemeClr val="bg2"/>
                </a:solidFill>
                <a:latin typeface="微软雅黑" pitchFamily="34" charset="-122"/>
                <a:ea typeface="微软雅黑" pitchFamily="34" charset="-122"/>
              </a:rPr>
              <a:t>模块并拖入模型窗口，从数学函数模块库（</a:t>
            </a:r>
            <a:r>
              <a:rPr lang="en-US" altLang="zh-CN" sz="2000" dirty="0">
                <a:solidFill>
                  <a:schemeClr val="bg2"/>
                </a:solidFill>
                <a:latin typeface="微软雅黑" pitchFamily="34" charset="-122"/>
                <a:ea typeface="微软雅黑" pitchFamily="34" charset="-122"/>
              </a:rPr>
              <a:t>Math Operations</a:t>
            </a:r>
            <a:r>
              <a:rPr lang="zh-CN" altLang="en-US" sz="2000" dirty="0">
                <a:solidFill>
                  <a:schemeClr val="bg2"/>
                </a:solidFill>
                <a:latin typeface="微软雅黑" pitchFamily="34" charset="-122"/>
                <a:ea typeface="微软雅黑" pitchFamily="34" charset="-122"/>
              </a:rPr>
              <a:t>）中选择</a:t>
            </a:r>
            <a:r>
              <a:rPr lang="en-US" altLang="zh-CN" sz="2000" dirty="0">
                <a:solidFill>
                  <a:schemeClr val="bg2"/>
                </a:solidFill>
                <a:latin typeface="微软雅黑" pitchFamily="34" charset="-122"/>
                <a:ea typeface="微软雅黑" pitchFamily="34" charset="-122"/>
              </a:rPr>
              <a:t>Algebraic Constraint</a:t>
            </a:r>
            <a:r>
              <a:rPr lang="zh-CN" altLang="en-US" sz="2000" dirty="0">
                <a:solidFill>
                  <a:schemeClr val="bg2"/>
                </a:solidFill>
                <a:latin typeface="微软雅黑" pitchFamily="34" charset="-122"/>
                <a:ea typeface="微软雅黑" pitchFamily="34" charset="-122"/>
              </a:rPr>
              <a:t>模块并拖入模型窗口，从输出池模块库（</a:t>
            </a:r>
            <a:r>
              <a:rPr lang="en-US" altLang="zh-CN" sz="2000" dirty="0">
                <a:solidFill>
                  <a:schemeClr val="bg2"/>
                </a:solidFill>
                <a:latin typeface="微软雅黑" pitchFamily="34" charset="-122"/>
                <a:ea typeface="微软雅黑" pitchFamily="34" charset="-122"/>
              </a:rPr>
              <a:t>Sinks</a:t>
            </a:r>
            <a:r>
              <a:rPr lang="zh-CN" altLang="en-US" sz="2000" dirty="0">
                <a:solidFill>
                  <a:schemeClr val="bg2"/>
                </a:solidFill>
                <a:latin typeface="微软雅黑" pitchFamily="34" charset="-122"/>
                <a:ea typeface="微软雅黑" pitchFamily="34" charset="-122"/>
              </a:rPr>
              <a:t>）中选择</a:t>
            </a:r>
            <a:r>
              <a:rPr lang="en-US" altLang="zh-CN" sz="2000" dirty="0">
                <a:solidFill>
                  <a:schemeClr val="bg2"/>
                </a:solidFill>
                <a:latin typeface="微软雅黑" pitchFamily="34" charset="-122"/>
                <a:ea typeface="微软雅黑" pitchFamily="34" charset="-122"/>
              </a:rPr>
              <a:t>Display</a:t>
            </a:r>
            <a:r>
              <a:rPr lang="zh-CN" altLang="en-US" sz="2000" dirty="0">
                <a:solidFill>
                  <a:schemeClr val="bg2"/>
                </a:solidFill>
                <a:latin typeface="微软雅黑" pitchFamily="34" charset="-122"/>
                <a:ea typeface="微软雅黑" pitchFamily="34" charset="-122"/>
              </a:rPr>
              <a:t>模块并拖入模型窗口，然后按照如图所示方式连接各模块。</a:t>
            </a:r>
          </a:p>
        </p:txBody>
      </p:sp>
      <p:pic>
        <p:nvPicPr>
          <p:cNvPr id="22532" name="Picture 4">
            <a:extLst>
              <a:ext uri="{FF2B5EF4-FFF2-40B4-BE49-F238E27FC236}">
                <a16:creationId xmlns:a16="http://schemas.microsoft.com/office/drawing/2014/main" id="{ECB66F96-B910-4832-BCFB-CA73D8A06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492896"/>
            <a:ext cx="3738751" cy="256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D5357A4E-EF66-4205-A2AE-DA6F1199989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4713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9">
            <a:extLst>
              <a:ext uri="{FF2B5EF4-FFF2-40B4-BE49-F238E27FC236}">
                <a16:creationId xmlns:a16="http://schemas.microsoft.com/office/drawing/2014/main" id="{F75D688B-09B1-49A6-867E-74F27F36683E}"/>
              </a:ext>
            </a:extLst>
          </p:cNvPr>
          <p:cNvSpPr>
            <a:spLocks noGrp="1"/>
          </p:cNvSpPr>
          <p:nvPr>
            <p:ph type="dt" sz="half" idx="10"/>
          </p:nvPr>
        </p:nvSpPr>
        <p:spPr/>
        <p:txBody>
          <a:bodyPr/>
          <a:lstStyle/>
          <a:p>
            <a:pPr>
              <a:defRPr/>
            </a:pPr>
            <a:fld id="{ED6FC29B-21F2-4337-AF28-70C53B20EFBE}" type="datetime1">
              <a:rPr lang="zh-CN" altLang="en-US" smtClean="0"/>
              <a:t>2022/11/23</a:t>
            </a:fld>
            <a:endParaRPr lang="zh-CN" altLang="en-US"/>
          </a:p>
        </p:txBody>
      </p:sp>
      <p:sp>
        <p:nvSpPr>
          <p:cNvPr id="16" name="Text Box 7">
            <a:extLst>
              <a:ext uri="{FF2B5EF4-FFF2-40B4-BE49-F238E27FC236}">
                <a16:creationId xmlns:a16="http://schemas.microsoft.com/office/drawing/2014/main" id="{8E9651CC-01F8-434F-AEFF-134E4D9296CD}"/>
              </a:ext>
            </a:extLst>
          </p:cNvPr>
          <p:cNvSpPr txBox="1">
            <a:spLocks noChangeArrowheads="1"/>
          </p:cNvSpPr>
          <p:nvPr/>
        </p:nvSpPr>
        <p:spPr bwMode="auto">
          <a:xfrm>
            <a:off x="755650" y="1125538"/>
            <a:ext cx="5976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en-US" altLang="zh-CN" sz="4800" dirty="0">
                <a:latin typeface="微软雅黑" panose="020B0503020204020204" pitchFamily="34" charset="-122"/>
                <a:ea typeface="微软雅黑" panose="020B0503020204020204" pitchFamily="34" charset="-122"/>
              </a:rPr>
              <a:t>Simulink</a:t>
            </a:r>
            <a:r>
              <a:rPr lang="zh-CN" altLang="en-US" sz="4800" dirty="0">
                <a:latin typeface="微软雅黑" panose="020B0503020204020204" pitchFamily="34" charset="-122"/>
                <a:ea typeface="微软雅黑" panose="020B0503020204020204" pitchFamily="34" charset="-122"/>
              </a:rPr>
              <a:t>建模与仿真</a:t>
            </a:r>
          </a:p>
        </p:txBody>
      </p:sp>
      <p:graphicFrame>
        <p:nvGraphicFramePr>
          <p:cNvPr id="17" name="Object 11">
            <a:extLst>
              <a:ext uri="{FF2B5EF4-FFF2-40B4-BE49-F238E27FC236}">
                <a16:creationId xmlns:a16="http://schemas.microsoft.com/office/drawing/2014/main" id="{83E89387-2D58-4FF7-A663-A2C5B75F5478}"/>
              </a:ext>
            </a:extLst>
          </p:cNvPr>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205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10">
            <a:extLst>
              <a:ext uri="{FF2B5EF4-FFF2-40B4-BE49-F238E27FC236}">
                <a16:creationId xmlns:a16="http://schemas.microsoft.com/office/drawing/2014/main" id="{7F6DDF82-9DD5-4AB2-A450-6649949BC792}"/>
              </a:ext>
            </a:extLst>
          </p:cNvPr>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73869C59-F4D7-4560-9682-22942C1BB0F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683676" y="1048930"/>
            <a:ext cx="7704642"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双击</a:t>
            </a:r>
            <a:r>
              <a:rPr lang="en-US" altLang="zh-CN" sz="2000" dirty="0" err="1">
                <a:solidFill>
                  <a:schemeClr val="bg2"/>
                </a:solidFill>
                <a:latin typeface="微软雅黑" pitchFamily="34" charset="-122"/>
                <a:ea typeface="微软雅黑" pitchFamily="34" charset="-122"/>
              </a:rPr>
              <a:t>Fcn</a:t>
            </a:r>
            <a:r>
              <a:rPr lang="zh-CN" altLang="en-US" sz="2000" dirty="0">
                <a:solidFill>
                  <a:schemeClr val="bg2"/>
                </a:solidFill>
                <a:latin typeface="微软雅黑" pitchFamily="34" charset="-122"/>
                <a:ea typeface="微软雅黑" pitchFamily="34" charset="-122"/>
              </a:rPr>
              <a:t>模块，在</a:t>
            </a:r>
            <a:r>
              <a:rPr lang="en-US" altLang="zh-CN" sz="2000" dirty="0">
                <a:solidFill>
                  <a:schemeClr val="bg2"/>
                </a:solidFill>
                <a:latin typeface="微软雅黑" pitchFamily="34" charset="-122"/>
                <a:ea typeface="微软雅黑" pitchFamily="34" charset="-122"/>
              </a:rPr>
              <a:t>Expression</a:t>
            </a:r>
            <a:r>
              <a:rPr lang="zh-CN" altLang="en-US" sz="2000" dirty="0">
                <a:solidFill>
                  <a:schemeClr val="bg2"/>
                </a:solidFill>
                <a:latin typeface="微软雅黑" pitchFamily="34" charset="-122"/>
                <a:ea typeface="微软雅黑" pitchFamily="34" charset="-122"/>
              </a:rPr>
              <a:t>编辑框中输入方程左端项</a:t>
            </a:r>
            <a:r>
              <a:rPr lang="en-US" altLang="zh-CN" sz="2000" dirty="0">
                <a:solidFill>
                  <a:schemeClr val="bg2"/>
                </a:solidFill>
                <a:latin typeface="微软雅黑" pitchFamily="34" charset="-122"/>
                <a:ea typeface="微软雅黑" pitchFamily="34" charset="-122"/>
              </a:rPr>
              <a:t>u^2-u-2</a:t>
            </a:r>
            <a:r>
              <a:rPr lang="zh-CN" altLang="en-US" sz="2000" dirty="0">
                <a:solidFill>
                  <a:schemeClr val="bg2"/>
                </a:solidFill>
                <a:latin typeface="微软雅黑" pitchFamily="34" charset="-122"/>
                <a:ea typeface="微软雅黑" pitchFamily="34" charset="-122"/>
              </a:rPr>
              <a:t>，这里的</a:t>
            </a:r>
            <a:r>
              <a:rPr lang="en-US" altLang="zh-CN" sz="2000" dirty="0">
                <a:solidFill>
                  <a:schemeClr val="bg2"/>
                </a:solidFill>
                <a:latin typeface="微软雅黑" pitchFamily="34" charset="-122"/>
                <a:ea typeface="微软雅黑" pitchFamily="34" charset="-122"/>
              </a:rPr>
              <a:t>u</a:t>
            </a:r>
            <a:r>
              <a:rPr lang="zh-CN" altLang="en-US" sz="2000" dirty="0">
                <a:solidFill>
                  <a:schemeClr val="bg2"/>
                </a:solidFill>
                <a:latin typeface="微软雅黑" pitchFamily="34" charset="-122"/>
                <a:ea typeface="微软雅黑" pitchFamily="34" charset="-122"/>
              </a:rPr>
              <a:t>为模块的输入，即待解的变量</a:t>
            </a:r>
            <a:r>
              <a:rPr lang="en-US" altLang="zh-CN" sz="2000" dirty="0">
                <a:solidFill>
                  <a:schemeClr val="bg2"/>
                </a:solidFill>
                <a:latin typeface="微软雅黑" pitchFamily="34" charset="-122"/>
                <a:ea typeface="微软雅黑" pitchFamily="34" charset="-122"/>
              </a:rPr>
              <a:t>x</a:t>
            </a:r>
            <a:r>
              <a:rPr lang="zh-CN" altLang="en-US" sz="2000" dirty="0">
                <a:solidFill>
                  <a:schemeClr val="bg2"/>
                </a:solidFill>
                <a:latin typeface="微软雅黑" pitchFamily="34" charset="-122"/>
                <a:ea typeface="微软雅黑" pitchFamily="34" charset="-122"/>
              </a:rPr>
              <a:t>。双击</a:t>
            </a:r>
            <a:r>
              <a:rPr lang="en-US" altLang="zh-CN" sz="2000" dirty="0">
                <a:solidFill>
                  <a:schemeClr val="bg2"/>
                </a:solidFill>
                <a:latin typeface="微软雅黑" pitchFamily="34" charset="-122"/>
                <a:ea typeface="微软雅黑" pitchFamily="34" charset="-122"/>
              </a:rPr>
              <a:t>Algebraic Constraint</a:t>
            </a:r>
            <a:r>
              <a:rPr lang="zh-CN" altLang="en-US" sz="2000" dirty="0">
                <a:solidFill>
                  <a:schemeClr val="bg2"/>
                </a:solidFill>
                <a:latin typeface="微软雅黑" pitchFamily="34" charset="-122"/>
                <a:ea typeface="微软雅黑" pitchFamily="34" charset="-122"/>
              </a:rPr>
              <a:t>模块，在</a:t>
            </a:r>
            <a:r>
              <a:rPr lang="en-US" altLang="zh-CN" sz="2000" dirty="0">
                <a:solidFill>
                  <a:schemeClr val="bg2"/>
                </a:solidFill>
                <a:latin typeface="微软雅黑" pitchFamily="34" charset="-122"/>
                <a:ea typeface="微软雅黑" pitchFamily="34" charset="-122"/>
              </a:rPr>
              <a:t>Initial guess</a:t>
            </a:r>
            <a:r>
              <a:rPr lang="zh-CN" altLang="en-US" sz="2000" dirty="0">
                <a:solidFill>
                  <a:schemeClr val="bg2"/>
                </a:solidFill>
                <a:latin typeface="微软雅黑" pitchFamily="34" charset="-122"/>
                <a:ea typeface="微软雅黑" pitchFamily="34" charset="-122"/>
              </a:rPr>
              <a:t>编辑框中输入变量初始值，默认初值为</a:t>
            </a:r>
            <a:r>
              <a:rPr lang="en-US" altLang="zh-CN" sz="2000" dirty="0">
                <a:solidFill>
                  <a:schemeClr val="bg2"/>
                </a:solidFill>
                <a:latin typeface="微软雅黑" pitchFamily="34" charset="-122"/>
                <a:ea typeface="微软雅黑" pitchFamily="34" charset="-122"/>
              </a:rPr>
              <a:t>0</a:t>
            </a:r>
            <a:r>
              <a:rPr lang="zh-CN" altLang="en-US" sz="2000" dirty="0">
                <a:solidFill>
                  <a:schemeClr val="bg2"/>
                </a:solidFill>
                <a:latin typeface="微软雅黑" pitchFamily="34" charset="-122"/>
                <a:ea typeface="微软雅黑" pitchFamily="34" charset="-122"/>
              </a:rPr>
              <a:t>。初值对求解结果会有影响，若方程有多个解，不同的初值可能对应不同的解。</a:t>
            </a:r>
          </a:p>
        </p:txBody>
      </p:sp>
      <p:sp>
        <p:nvSpPr>
          <p:cNvPr id="10" name="Rectangle 5"/>
          <p:cNvSpPr>
            <a:spLocks noChangeArrowheads="1"/>
          </p:cNvSpPr>
          <p:nvPr/>
        </p:nvSpPr>
        <p:spPr bwMode="auto">
          <a:xfrm>
            <a:off x="361682"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设置模块参数</a:t>
            </a:r>
          </a:p>
        </p:txBody>
      </p:sp>
      <p:sp>
        <p:nvSpPr>
          <p:cNvPr id="12" name="日期占位符 11">
            <a:extLst>
              <a:ext uri="{FF2B5EF4-FFF2-40B4-BE49-F238E27FC236}">
                <a16:creationId xmlns:a16="http://schemas.microsoft.com/office/drawing/2014/main" id="{DC78F23A-67F2-4E3C-B1DE-E6C876286560}"/>
              </a:ext>
            </a:extLst>
          </p:cNvPr>
          <p:cNvSpPr>
            <a:spLocks noGrp="1"/>
          </p:cNvSpPr>
          <p:nvPr>
            <p:ph type="dt" sz="half" idx="10"/>
          </p:nvPr>
        </p:nvSpPr>
        <p:spPr/>
        <p:txBody>
          <a:bodyPr/>
          <a:lstStyle/>
          <a:p>
            <a:pPr>
              <a:defRPr/>
            </a:pPr>
            <a:fld id="{91FC7EE8-F75C-4BB7-8F5A-7779BACF63FB}" type="datetime1">
              <a:rPr lang="zh-CN" altLang="en-US" smtClean="0"/>
              <a:t>2022/11/23</a:t>
            </a:fld>
            <a:endParaRPr lang="zh-CN" altLang="en-US"/>
          </a:p>
        </p:txBody>
      </p:sp>
      <p:sp>
        <p:nvSpPr>
          <p:cNvPr id="14" name="Rectangle 5">
            <a:extLst>
              <a:ext uri="{FF2B5EF4-FFF2-40B4-BE49-F238E27FC236}">
                <a16:creationId xmlns:a16="http://schemas.microsoft.com/office/drawing/2014/main" id="{61A1B990-14AC-4708-BD3C-3C0926B6A7AD}"/>
              </a:ext>
            </a:extLst>
          </p:cNvPr>
          <p:cNvSpPr>
            <a:spLocks noChangeArrowheads="1"/>
          </p:cNvSpPr>
          <p:nvPr/>
        </p:nvSpPr>
        <p:spPr bwMode="auto">
          <a:xfrm>
            <a:off x="361788" y="3534795"/>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模型求解</a:t>
            </a:r>
          </a:p>
        </p:txBody>
      </p:sp>
      <p:grpSp>
        <p:nvGrpSpPr>
          <p:cNvPr id="6" name="组合 5">
            <a:extLst>
              <a:ext uri="{FF2B5EF4-FFF2-40B4-BE49-F238E27FC236}">
                <a16:creationId xmlns:a16="http://schemas.microsoft.com/office/drawing/2014/main" id="{48B2BD3D-E383-403D-904E-488B1B2403EB}"/>
              </a:ext>
            </a:extLst>
          </p:cNvPr>
          <p:cNvGrpSpPr/>
          <p:nvPr/>
        </p:nvGrpSpPr>
        <p:grpSpPr>
          <a:xfrm>
            <a:off x="683782" y="4107053"/>
            <a:ext cx="7704642" cy="1884618"/>
            <a:chOff x="683782" y="4107053"/>
            <a:chExt cx="7704642" cy="1884618"/>
          </a:xfrm>
        </p:grpSpPr>
        <p:sp>
          <p:nvSpPr>
            <p:cNvPr id="11" name="Text Box 4">
              <a:extLst>
                <a:ext uri="{FF2B5EF4-FFF2-40B4-BE49-F238E27FC236}">
                  <a16:creationId xmlns:a16="http://schemas.microsoft.com/office/drawing/2014/main" id="{5061036E-644C-438B-A9AA-F52126882BFE}"/>
                </a:ext>
              </a:extLst>
            </p:cNvPr>
            <p:cNvSpPr txBox="1">
              <a:spLocks noChangeArrowheads="1"/>
            </p:cNvSpPr>
            <p:nvPr/>
          </p:nvSpPr>
          <p:spPr bwMode="auto">
            <a:xfrm>
              <a:off x="683782" y="4107053"/>
              <a:ext cx="7704642"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ts val="600"/>
                </a:spcBef>
                <a:buClr>
                  <a:srgbClr val="0000FF"/>
                </a:buClr>
              </a:pPr>
              <a:r>
                <a:rPr lang="zh-CN" altLang="en-US" sz="2000" dirty="0">
                  <a:solidFill>
                    <a:schemeClr val="bg2"/>
                  </a:solidFill>
                  <a:latin typeface="微软雅黑" pitchFamily="34" charset="-122"/>
                  <a:ea typeface="微软雅黑" pitchFamily="34" charset="-122"/>
                </a:rPr>
                <a:t>单击模型窗口工具栏中的运行图标    ，即可完成模型求解，可在</a:t>
              </a:r>
              <a:r>
                <a:rPr lang="en-US" altLang="zh-CN" sz="2000" dirty="0">
                  <a:solidFill>
                    <a:schemeClr val="bg2"/>
                  </a:solidFill>
                  <a:latin typeface="微软雅黑" pitchFamily="34" charset="-122"/>
                  <a:ea typeface="微软雅黑" pitchFamily="34" charset="-122"/>
                </a:rPr>
                <a:t>Display</a:t>
              </a:r>
              <a:r>
                <a:rPr lang="zh-CN" altLang="en-US" sz="2000" dirty="0">
                  <a:solidFill>
                    <a:schemeClr val="bg2"/>
                  </a:solidFill>
                  <a:latin typeface="微软雅黑" pitchFamily="34" charset="-122"/>
                  <a:ea typeface="微软雅黑" pitchFamily="34" charset="-122"/>
                </a:rPr>
                <a:t>模块中查看求解结果。方程                                             理论上有两个解                         ，在默认初值条件下，模型只求出            ，若把初值改为</a:t>
              </a:r>
              <a:r>
                <a:rPr lang="en-US" altLang="zh-CN" sz="2000" dirty="0">
                  <a:solidFill>
                    <a:schemeClr val="bg2"/>
                  </a:solidFill>
                  <a:latin typeface="微软雅黑" pitchFamily="34" charset="-122"/>
                  <a:ea typeface="微软雅黑" pitchFamily="34" charset="-122"/>
                </a:rPr>
                <a:t>5</a:t>
              </a:r>
              <a:r>
                <a:rPr lang="zh-CN" altLang="en-US" sz="2000" dirty="0">
                  <a:solidFill>
                    <a:schemeClr val="bg2"/>
                  </a:solidFill>
                  <a:latin typeface="微软雅黑" pitchFamily="34" charset="-122"/>
                  <a:ea typeface="微软雅黑" pitchFamily="34" charset="-122"/>
                </a:rPr>
                <a:t>，则可求出另一个解。</a:t>
              </a:r>
            </a:p>
          </p:txBody>
        </p:sp>
        <p:pic>
          <p:nvPicPr>
            <p:cNvPr id="15" name="Picture 3">
              <a:extLst>
                <a:ext uri="{FF2B5EF4-FFF2-40B4-BE49-F238E27FC236}">
                  <a16:creationId xmlns:a16="http://schemas.microsoft.com/office/drawing/2014/main" id="{38FA48EF-C920-4DD8-B6F2-33DBC846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715" y="4284880"/>
              <a:ext cx="2857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对象 15">
              <a:extLst>
                <a:ext uri="{FF2B5EF4-FFF2-40B4-BE49-F238E27FC236}">
                  <a16:creationId xmlns:a16="http://schemas.microsoft.com/office/drawing/2014/main" id="{699839B2-8D83-461B-94B0-E33D9840ABC5}"/>
                </a:ext>
              </a:extLst>
            </p:cNvPr>
            <p:cNvGraphicFramePr>
              <a:graphicFrameLocks noChangeAspect="1"/>
            </p:cNvGraphicFramePr>
            <p:nvPr>
              <p:extLst>
                <p:ext uri="{D42A27DB-BD31-4B8C-83A1-F6EECF244321}">
                  <p14:modId xmlns:p14="http://schemas.microsoft.com/office/powerpoint/2010/main" val="1865802621"/>
                </p:ext>
              </p:extLst>
            </p:nvPr>
          </p:nvGraphicFramePr>
          <p:xfrm>
            <a:off x="4732590" y="4616348"/>
            <a:ext cx="3462338" cy="444500"/>
          </p:xfrm>
          <a:graphic>
            <a:graphicData uri="http://schemas.openxmlformats.org/presentationml/2006/ole">
              <mc:AlternateContent xmlns:mc="http://schemas.openxmlformats.org/markup-compatibility/2006">
                <mc:Choice xmlns:v="urn:schemas-microsoft-com:vml" Requires="v">
                  <p:oleObj name="Equation" r:id="rId3" imgW="1752480" imgH="228600" progId="Equation.DSMT4">
                    <p:embed/>
                  </p:oleObj>
                </mc:Choice>
                <mc:Fallback>
                  <p:oleObj name="Equation" r:id="rId3" imgW="1752480" imgH="228600" progId="Equation.DSMT4">
                    <p:embed/>
                    <p:pic>
                      <p:nvPicPr>
                        <p:cNvPr id="3" name="对象 2">
                          <a:extLst>
                            <a:ext uri="{FF2B5EF4-FFF2-40B4-BE49-F238E27FC236}">
                              <a16:creationId xmlns:a16="http://schemas.microsoft.com/office/drawing/2014/main" id="{8A129807-65AF-4FC8-8272-7538AA0CE1EF}"/>
                            </a:ext>
                          </a:extLst>
                        </p:cNvPr>
                        <p:cNvPicPr>
                          <a:picLocks noChangeAspect="1" noChangeArrowheads="1"/>
                        </p:cNvPicPr>
                        <p:nvPr/>
                      </p:nvPicPr>
                      <p:blipFill>
                        <a:blip r:embed="rId4"/>
                        <a:srcRect/>
                        <a:stretch>
                          <a:fillRect/>
                        </a:stretch>
                      </p:blipFill>
                      <p:spPr bwMode="auto">
                        <a:xfrm>
                          <a:off x="4732590" y="4616348"/>
                          <a:ext cx="3462338" cy="44450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FAA93896-16A7-49EC-909C-48E756598E2A}"/>
                </a:ext>
              </a:extLst>
            </p:cNvPr>
            <p:cNvGraphicFramePr>
              <a:graphicFrameLocks noChangeAspect="1"/>
            </p:cNvGraphicFramePr>
            <p:nvPr>
              <p:extLst>
                <p:ext uri="{D42A27DB-BD31-4B8C-83A1-F6EECF244321}">
                  <p14:modId xmlns:p14="http://schemas.microsoft.com/office/powerpoint/2010/main" val="3060905289"/>
                </p:ext>
              </p:extLst>
            </p:nvPr>
          </p:nvGraphicFramePr>
          <p:xfrm>
            <a:off x="2619822" y="5099236"/>
            <a:ext cx="1808162" cy="444500"/>
          </p:xfrm>
          <a:graphic>
            <a:graphicData uri="http://schemas.openxmlformats.org/presentationml/2006/ole">
              <mc:AlternateContent xmlns:mc="http://schemas.openxmlformats.org/markup-compatibility/2006">
                <mc:Choice xmlns:v="urn:schemas-microsoft-com:vml" Requires="v">
                  <p:oleObj name="Equation" r:id="rId5" imgW="914400" imgH="228600" progId="Equation.DSMT4">
                    <p:embed/>
                  </p:oleObj>
                </mc:Choice>
                <mc:Fallback>
                  <p:oleObj name="Equation" r:id="rId5" imgW="914400" imgH="228600" progId="Equation.DSMT4">
                    <p:embed/>
                    <p:pic>
                      <p:nvPicPr>
                        <p:cNvPr id="3" name="对象 2">
                          <a:extLst>
                            <a:ext uri="{FF2B5EF4-FFF2-40B4-BE49-F238E27FC236}">
                              <a16:creationId xmlns:a16="http://schemas.microsoft.com/office/drawing/2014/main" id="{8A129807-65AF-4FC8-8272-7538AA0CE1EF}"/>
                            </a:ext>
                          </a:extLst>
                        </p:cNvPr>
                        <p:cNvPicPr>
                          <a:picLocks noChangeAspect="1" noChangeArrowheads="1"/>
                        </p:cNvPicPr>
                        <p:nvPr/>
                      </p:nvPicPr>
                      <p:blipFill>
                        <a:blip r:embed="rId6"/>
                        <a:srcRect/>
                        <a:stretch>
                          <a:fillRect/>
                        </a:stretch>
                      </p:blipFill>
                      <p:spPr bwMode="auto">
                        <a:xfrm>
                          <a:off x="2619822" y="5099236"/>
                          <a:ext cx="1808162" cy="444500"/>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56C872A9-C838-4100-9182-8B3CB0F70340}"/>
                </a:ext>
              </a:extLst>
            </p:cNvPr>
            <p:cNvGraphicFramePr>
              <a:graphicFrameLocks noChangeAspect="1"/>
            </p:cNvGraphicFramePr>
            <p:nvPr>
              <p:extLst>
                <p:ext uri="{D42A27DB-BD31-4B8C-83A1-F6EECF244321}">
                  <p14:modId xmlns:p14="http://schemas.microsoft.com/office/powerpoint/2010/main" val="2763475177"/>
                </p:ext>
              </p:extLst>
            </p:nvPr>
          </p:nvGraphicFramePr>
          <p:xfrm>
            <a:off x="1043608" y="5589240"/>
            <a:ext cx="854075" cy="346075"/>
          </p:xfrm>
          <a:graphic>
            <a:graphicData uri="http://schemas.openxmlformats.org/presentationml/2006/ole">
              <mc:AlternateContent xmlns:mc="http://schemas.openxmlformats.org/markup-compatibility/2006">
                <mc:Choice xmlns:v="urn:schemas-microsoft-com:vml" Requires="v">
                  <p:oleObj name="Equation" r:id="rId7" imgW="431640" imgH="177480" progId="Equation.DSMT4">
                    <p:embed/>
                  </p:oleObj>
                </mc:Choice>
                <mc:Fallback>
                  <p:oleObj name="Equation" r:id="rId7" imgW="431640" imgH="177480" progId="Equation.DSMT4">
                    <p:embed/>
                    <p:pic>
                      <p:nvPicPr>
                        <p:cNvPr id="17" name="对象 16">
                          <a:extLst>
                            <a:ext uri="{FF2B5EF4-FFF2-40B4-BE49-F238E27FC236}">
                              <a16:creationId xmlns:a16="http://schemas.microsoft.com/office/drawing/2014/main" id="{FAA93896-16A7-49EC-909C-48E756598E2A}"/>
                            </a:ext>
                          </a:extLst>
                        </p:cNvPr>
                        <p:cNvPicPr>
                          <a:picLocks noChangeAspect="1" noChangeArrowheads="1"/>
                        </p:cNvPicPr>
                        <p:nvPr/>
                      </p:nvPicPr>
                      <p:blipFill>
                        <a:blip r:embed="rId8"/>
                        <a:srcRect/>
                        <a:stretch>
                          <a:fillRect/>
                        </a:stretch>
                      </p:blipFill>
                      <p:spPr bwMode="auto">
                        <a:xfrm>
                          <a:off x="1043608" y="5589240"/>
                          <a:ext cx="854075" cy="346075"/>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35534F54-C1B1-4D24-B58B-7539B602310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8090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1628800"/>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一、 问题描述</a:t>
            </a:r>
          </a:p>
        </p:txBody>
      </p:sp>
      <p:sp>
        <p:nvSpPr>
          <p:cNvPr id="9" name="Text Box 4"/>
          <p:cNvSpPr txBox="1">
            <a:spLocks noChangeArrowheads="1"/>
          </p:cNvSpPr>
          <p:nvPr/>
        </p:nvSpPr>
        <p:spPr bwMode="auto">
          <a:xfrm>
            <a:off x="683676" y="2252599"/>
            <a:ext cx="7704748"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一只猫咪凭着敏锐的视觉发现其正东方向 </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米处有一只老鼠，该老鼠正沿着墙根以 </a:t>
            </a:r>
            <a:r>
              <a:rPr lang="en-US" altLang="zh-CN" sz="2400" dirty="0">
                <a:solidFill>
                  <a:srgbClr val="000000"/>
                </a:solidFill>
                <a:latin typeface="微软雅黑" panose="020B0503020204020204" pitchFamily="34" charset="-122"/>
                <a:ea typeface="微软雅黑" panose="020B0503020204020204" pitchFamily="34" charset="-122"/>
              </a:rPr>
              <a:t>b </a:t>
            </a:r>
            <a:r>
              <a:rPr lang="zh-CN" altLang="en-US" sz="2400" dirty="0">
                <a:solidFill>
                  <a:srgbClr val="000000"/>
                </a:solidFill>
                <a:latin typeface="微软雅黑" panose="020B0503020204020204" pitchFamily="34" charset="-122"/>
                <a:ea typeface="微软雅黑" panose="020B0503020204020204" pitchFamily="34" charset="-122"/>
              </a:rPr>
              <a:t>米每秒的速度向正北方向奔跑，猫咪立即以最大速度 </a:t>
            </a:r>
            <a:r>
              <a:rPr lang="en-US" altLang="zh-CN" sz="2400" dirty="0">
                <a:solidFill>
                  <a:srgbClr val="000000"/>
                </a:solidFill>
                <a:latin typeface="微软雅黑" panose="020B0503020204020204" pitchFamily="34" charset="-122"/>
                <a:ea typeface="微软雅黑" panose="020B0503020204020204" pitchFamily="34" charset="-122"/>
              </a:rPr>
              <a:t>a </a:t>
            </a:r>
            <a:r>
              <a:rPr lang="zh-CN" altLang="en-US" sz="2400" dirty="0">
                <a:solidFill>
                  <a:srgbClr val="000000"/>
                </a:solidFill>
                <a:latin typeface="微软雅黑" panose="020B0503020204020204" pitchFamily="34" charset="-122"/>
                <a:ea typeface="微软雅黑" panose="020B0503020204020204" pitchFamily="34" charset="-122"/>
              </a:rPr>
              <a:t>米每秒前往追捕。在猫咪追捕老鼠的过程中，猫咪前进的速度方向始终保持指向老鼠。求猫咪的运动轨迹。</a:t>
            </a:r>
          </a:p>
        </p:txBody>
      </p:sp>
      <p:sp>
        <p:nvSpPr>
          <p:cNvPr id="10" name="日期占位符 9">
            <a:extLst>
              <a:ext uri="{FF2B5EF4-FFF2-40B4-BE49-F238E27FC236}">
                <a16:creationId xmlns:a16="http://schemas.microsoft.com/office/drawing/2014/main" id="{EB59FDEC-14E7-41F0-A3C5-2AC9DD51DD5F}"/>
              </a:ext>
            </a:extLst>
          </p:cNvPr>
          <p:cNvSpPr>
            <a:spLocks noGrp="1"/>
          </p:cNvSpPr>
          <p:nvPr>
            <p:ph type="dt" sz="half" idx="10"/>
          </p:nvPr>
        </p:nvSpPr>
        <p:spPr/>
        <p:txBody>
          <a:bodyPr/>
          <a:lstStyle/>
          <a:p>
            <a:pPr>
              <a:defRPr/>
            </a:pPr>
            <a:fld id="{F6B6110A-9EFE-4157-98EF-E5541100CC3A}" type="datetime1">
              <a:rPr lang="zh-CN" altLang="en-US" smtClean="0"/>
              <a:t>2022/11/23</a:t>
            </a:fld>
            <a:endParaRPr lang="zh-CN" altLang="en-US"/>
          </a:p>
        </p:txBody>
      </p:sp>
      <p:sp>
        <p:nvSpPr>
          <p:cNvPr id="6" name="Text Box 2">
            <a:extLst>
              <a:ext uri="{FF2B5EF4-FFF2-40B4-BE49-F238E27FC236}">
                <a16:creationId xmlns:a16="http://schemas.microsoft.com/office/drawing/2014/main" id="{5D325AB3-118E-4C7A-9DD1-E8A9B0FE72ED}"/>
              </a:ext>
            </a:extLst>
          </p:cNvPr>
          <p:cNvSpPr txBox="1">
            <a:spLocks noChangeArrowheads="1"/>
          </p:cNvSpPr>
          <p:nvPr/>
        </p:nvSpPr>
        <p:spPr bwMode="auto">
          <a:xfrm>
            <a:off x="179512" y="620688"/>
            <a:ext cx="8788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第三节   建模案例</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猫追老鼠的</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动画仿真</a:t>
            </a:r>
          </a:p>
        </p:txBody>
      </p:sp>
      <p:sp>
        <p:nvSpPr>
          <p:cNvPr id="2" name="页脚占位符 1">
            <a:extLst>
              <a:ext uri="{FF2B5EF4-FFF2-40B4-BE49-F238E27FC236}">
                <a16:creationId xmlns:a16="http://schemas.microsoft.com/office/drawing/2014/main" id="{23615C56-3269-4844-B7BC-AF879064624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33565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933046"/>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二、 建立数学模型</a:t>
            </a:r>
          </a:p>
        </p:txBody>
      </p:sp>
      <p:sp>
        <p:nvSpPr>
          <p:cNvPr id="12" name="日期占位符 11">
            <a:extLst>
              <a:ext uri="{FF2B5EF4-FFF2-40B4-BE49-F238E27FC236}">
                <a16:creationId xmlns:a16="http://schemas.microsoft.com/office/drawing/2014/main" id="{F0EB4D0F-B03D-4F84-AA32-DA3BFB69500C}"/>
              </a:ext>
            </a:extLst>
          </p:cNvPr>
          <p:cNvSpPr>
            <a:spLocks noGrp="1"/>
          </p:cNvSpPr>
          <p:nvPr>
            <p:ph type="dt" sz="half" idx="10"/>
          </p:nvPr>
        </p:nvSpPr>
        <p:spPr/>
        <p:txBody>
          <a:bodyPr/>
          <a:lstStyle/>
          <a:p>
            <a:pPr>
              <a:defRPr/>
            </a:pPr>
            <a:fld id="{F9958191-B1D1-4E8B-B3DB-D160C4F75182}" type="datetime1">
              <a:rPr lang="zh-CN" altLang="en-US" smtClean="0"/>
              <a:t>2022/11/23</a:t>
            </a:fld>
            <a:endParaRPr lang="zh-CN" altLang="en-US"/>
          </a:p>
        </p:txBody>
      </p:sp>
      <p:sp>
        <p:nvSpPr>
          <p:cNvPr id="16" name="Text Box 4">
            <a:extLst>
              <a:ext uri="{FF2B5EF4-FFF2-40B4-BE49-F238E27FC236}">
                <a16:creationId xmlns:a16="http://schemas.microsoft.com/office/drawing/2014/main" id="{85999B84-D42C-4B15-9388-5BDDF986CB28}"/>
              </a:ext>
            </a:extLst>
          </p:cNvPr>
          <p:cNvSpPr txBox="1">
            <a:spLocks noChangeArrowheads="1"/>
          </p:cNvSpPr>
          <p:nvPr/>
        </p:nvSpPr>
        <p:spPr bwMode="auto">
          <a:xfrm>
            <a:off x="683676" y="1556845"/>
            <a:ext cx="8064788"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以猫的初始位置为原点，以猫和老鼠的初值位置的连线为 </a:t>
            </a:r>
            <a:r>
              <a:rPr lang="en-US" altLang="zh-CN" sz="2400" dirty="0">
                <a:solidFill>
                  <a:srgbClr val="000000"/>
                </a:solidFill>
                <a:latin typeface="微软雅黑" panose="020B0503020204020204" pitchFamily="34" charset="-122"/>
                <a:ea typeface="微软雅黑" panose="020B0503020204020204" pitchFamily="34" charset="-122"/>
              </a:rPr>
              <a:t>x </a:t>
            </a:r>
            <a:r>
              <a:rPr lang="zh-CN" altLang="en-US" sz="2400" dirty="0">
                <a:solidFill>
                  <a:srgbClr val="000000"/>
                </a:solidFill>
                <a:latin typeface="微软雅黑" panose="020B0503020204020204" pitchFamily="34" charset="-122"/>
                <a:ea typeface="微软雅黑" panose="020B0503020204020204" pitchFamily="34" charset="-122"/>
              </a:rPr>
              <a:t>轴建立平面直角坐标系。设 </a:t>
            </a:r>
            <a:r>
              <a:rPr lang="en-US" altLang="zh-CN" sz="2400" dirty="0">
                <a:solidFill>
                  <a:srgbClr val="000000"/>
                </a:solidFill>
                <a:latin typeface="微软雅黑" panose="020B0503020204020204" pitchFamily="34" charset="-122"/>
                <a:ea typeface="微软雅黑" panose="020B0503020204020204" pitchFamily="34" charset="-122"/>
              </a:rPr>
              <a:t>t </a:t>
            </a:r>
            <a:r>
              <a:rPr lang="zh-CN" altLang="en-US" sz="2400" dirty="0">
                <a:solidFill>
                  <a:srgbClr val="000000"/>
                </a:solidFill>
                <a:latin typeface="微软雅黑" panose="020B0503020204020204" pitchFamily="34" charset="-122"/>
                <a:ea typeface="微软雅黑" panose="020B0503020204020204" pitchFamily="34" charset="-122"/>
              </a:rPr>
              <a:t>时刻猫的位置为</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x,y</a:t>
            </a:r>
            <a:r>
              <a:rPr lang="en-US" altLang="zh-CN" sz="2400" dirty="0">
                <a:solidFill>
                  <a:srgbClr val="000000"/>
                </a:solidFill>
                <a:latin typeface="微软雅黑" panose="020B0503020204020204" pitchFamily="34" charset="-122"/>
                <a:ea typeface="微软雅黑" panose="020B0503020204020204" pitchFamily="34" charset="-122"/>
              </a:rPr>
              <a:t>)</a:t>
            </a:r>
          </a:p>
        </p:txBody>
      </p:sp>
      <p:pic>
        <p:nvPicPr>
          <p:cNvPr id="17" name="Picture 4">
            <a:extLst>
              <a:ext uri="{FF2B5EF4-FFF2-40B4-BE49-F238E27FC236}">
                <a16:creationId xmlns:a16="http://schemas.microsoft.com/office/drawing/2014/main" id="{C43744FC-E8B6-4CF1-93D9-C23E4A552D3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64" y="2874325"/>
            <a:ext cx="4104342" cy="300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8" name="对象 17">
            <a:extLst>
              <a:ext uri="{FF2B5EF4-FFF2-40B4-BE49-F238E27FC236}">
                <a16:creationId xmlns:a16="http://schemas.microsoft.com/office/drawing/2014/main" id="{30770455-7871-4278-A4CC-C6CFCC44296F}"/>
              </a:ext>
            </a:extLst>
          </p:cNvPr>
          <p:cNvGraphicFramePr>
            <a:graphicFrameLocks noChangeAspect="1"/>
          </p:cNvGraphicFramePr>
          <p:nvPr>
            <p:extLst>
              <p:ext uri="{D42A27DB-BD31-4B8C-83A1-F6EECF244321}">
                <p14:modId xmlns:p14="http://schemas.microsoft.com/office/powerpoint/2010/main" val="3790755225"/>
              </p:ext>
            </p:extLst>
          </p:nvPr>
        </p:nvGraphicFramePr>
        <p:xfrm>
          <a:off x="4644007" y="3836496"/>
          <a:ext cx="4215927" cy="1853293"/>
        </p:xfrm>
        <a:graphic>
          <a:graphicData uri="http://schemas.openxmlformats.org/presentationml/2006/ole">
            <mc:AlternateContent xmlns:mc="http://schemas.openxmlformats.org/markup-compatibility/2006">
              <mc:Choice xmlns:v="urn:schemas-microsoft-com:vml" Requires="v">
                <p:oleObj name="Equation" r:id="rId3" imgW="2247840" imgH="990360" progId="Equation.DSMT4">
                  <p:embed/>
                </p:oleObj>
              </mc:Choice>
              <mc:Fallback>
                <p:oleObj name="Equation" r:id="rId3" imgW="2247840" imgH="990360" progId="Equation.DSMT4">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7" y="3836496"/>
                        <a:ext cx="4215927" cy="1853293"/>
                      </a:xfrm>
                      <a:prstGeom prst="rect">
                        <a:avLst/>
                      </a:prstGeom>
                      <a:noFill/>
                      <a:ln>
                        <a:noFill/>
                      </a:ln>
                    </p:spPr>
                  </p:pic>
                </p:oleObj>
              </mc:Fallback>
            </mc:AlternateContent>
          </a:graphicData>
        </a:graphic>
      </p:graphicFrame>
      <p:sp>
        <p:nvSpPr>
          <p:cNvPr id="2" name="页脚占位符 1">
            <a:extLst>
              <a:ext uri="{FF2B5EF4-FFF2-40B4-BE49-F238E27FC236}">
                <a16:creationId xmlns:a16="http://schemas.microsoft.com/office/drawing/2014/main" id="{A49A79EA-5390-4DA1-9CAD-A6794DDE797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4634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48680"/>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三、 建立</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模型</a:t>
            </a:r>
          </a:p>
        </p:txBody>
      </p:sp>
      <p:pic>
        <p:nvPicPr>
          <p:cNvPr id="10" name="Picture 3" descr="F:\MATLAB资料库\matlab帖子整理\猫追老鼠的Simulink动画仿真\simulink模型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58" y="1340768"/>
            <a:ext cx="5778907" cy="4770748"/>
          </a:xfrm>
          <a:prstGeom prst="rect">
            <a:avLst/>
          </a:prstGeom>
          <a:noFill/>
          <a:extLst>
            <a:ext uri="{909E8E84-426E-40DD-AFC4-6F175D3DCCD1}">
              <a14:hiddenFill xmlns:a14="http://schemas.microsoft.com/office/drawing/2010/main">
                <a:solidFill>
                  <a:srgbClr val="FFFFFF"/>
                </a:solidFill>
              </a14:hiddenFill>
            </a:ext>
          </a:extLst>
        </p:spPr>
      </p:pic>
      <p:sp>
        <p:nvSpPr>
          <p:cNvPr id="9" name="日期占位符 8">
            <a:extLst>
              <a:ext uri="{FF2B5EF4-FFF2-40B4-BE49-F238E27FC236}">
                <a16:creationId xmlns:a16="http://schemas.microsoft.com/office/drawing/2014/main" id="{47E064C2-66AA-437E-88E2-C9CEC448907E}"/>
              </a:ext>
            </a:extLst>
          </p:cNvPr>
          <p:cNvSpPr>
            <a:spLocks noGrp="1"/>
          </p:cNvSpPr>
          <p:nvPr>
            <p:ph type="dt" sz="half" idx="10"/>
          </p:nvPr>
        </p:nvSpPr>
        <p:spPr/>
        <p:txBody>
          <a:bodyPr/>
          <a:lstStyle/>
          <a:p>
            <a:pPr>
              <a:defRPr/>
            </a:pPr>
            <a:fld id="{8D782A12-3FD5-4A39-B33C-FCF8BF361327}"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63C6A90D-774B-49E0-B5D7-202A3E761A3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4973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00943"/>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四、 设置模型求解参数</a:t>
            </a:r>
          </a:p>
        </p:txBody>
      </p:sp>
      <p:sp>
        <p:nvSpPr>
          <p:cNvPr id="9" name="Text Box 4"/>
          <p:cNvSpPr txBox="1">
            <a:spLocks noChangeArrowheads="1"/>
          </p:cNvSpPr>
          <p:nvPr/>
        </p:nvSpPr>
        <p:spPr bwMode="auto">
          <a:xfrm>
            <a:off x="683676" y="1124744"/>
            <a:ext cx="7992780"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建立</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模型之后，还要设置模型求解参数，例如仿真起始时间、终止时间、迭代步长、模型求解算法等。单击模型编辑器窗口</a:t>
            </a:r>
            <a:r>
              <a:rPr lang="en-US" altLang="zh-CN" sz="2000" dirty="0">
                <a:solidFill>
                  <a:srgbClr val="000000"/>
                </a:solidFill>
                <a:latin typeface="微软雅黑" panose="020B0503020204020204" pitchFamily="34" charset="-122"/>
                <a:ea typeface="微软雅黑" panose="020B0503020204020204" pitchFamily="34" charset="-122"/>
              </a:rPr>
              <a:t>Simulation</a:t>
            </a:r>
            <a:r>
              <a:rPr lang="zh-CN" altLang="en-US" sz="2000" dirty="0">
                <a:solidFill>
                  <a:srgbClr val="000000"/>
                </a:solidFill>
                <a:latin typeface="微软雅黑" panose="020B0503020204020204" pitchFamily="34" charset="-122"/>
                <a:ea typeface="微软雅黑" panose="020B0503020204020204" pitchFamily="34" charset="-122"/>
              </a:rPr>
              <a:t>菜单下的</a:t>
            </a:r>
            <a:r>
              <a:rPr lang="en-US" altLang="zh-CN" sz="2000" dirty="0">
                <a:solidFill>
                  <a:srgbClr val="000000"/>
                </a:solidFill>
                <a:latin typeface="微软雅黑" panose="020B0503020204020204" pitchFamily="34" charset="-122"/>
                <a:ea typeface="微软雅黑" panose="020B0503020204020204" pitchFamily="34" charset="-122"/>
              </a:rPr>
              <a:t>Model Configuration Parameters</a:t>
            </a:r>
            <a:r>
              <a:rPr lang="zh-CN" altLang="en-US" sz="2000" dirty="0">
                <a:solidFill>
                  <a:srgbClr val="000000"/>
                </a:solidFill>
                <a:latin typeface="微软雅黑" panose="020B0503020204020204" pitchFamily="34" charset="-122"/>
                <a:ea typeface="微软雅黑" panose="020B0503020204020204" pitchFamily="34" charset="-122"/>
              </a:rPr>
              <a:t>选项，将弹出模型求解参数配置界面，如下图所示。</a:t>
            </a:r>
          </a:p>
        </p:txBody>
      </p:sp>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0D793F51-653D-42C3-AB9C-9D918295DC6E}" type="datetime1">
              <a:rPr lang="zh-CN" altLang="en-US" smtClean="0"/>
              <a:t>2022/11/23</a:t>
            </a:fld>
            <a:endParaRPr lang="zh-CN" altLang="en-US"/>
          </a:p>
        </p:txBody>
      </p:sp>
      <p:pic>
        <p:nvPicPr>
          <p:cNvPr id="25602" name="Picture 2">
            <a:extLst>
              <a:ext uri="{FF2B5EF4-FFF2-40B4-BE49-F238E27FC236}">
                <a16:creationId xmlns:a16="http://schemas.microsoft.com/office/drawing/2014/main" id="{60C9FDAC-7439-4F3D-9BF5-C5D63ED84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26" y="3068185"/>
            <a:ext cx="5824622" cy="3359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F1A8DA3A-7D22-427A-899A-36799AF2B6C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70062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00943"/>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五、编写动画模拟的</a:t>
            </a:r>
            <a:r>
              <a:rPr lang="en-US" altLang="zh-CN" sz="2800" b="1" dirty="0">
                <a:latin typeface="微软雅黑" pitchFamily="34" charset="-122"/>
                <a:ea typeface="微软雅黑" pitchFamily="34" charset="-122"/>
              </a:rPr>
              <a:t>S-Function</a:t>
            </a:r>
            <a:endParaRPr lang="zh-CN" altLang="en-US" sz="2800" b="1" dirty="0">
              <a:latin typeface="微软雅黑" pitchFamily="34" charset="-122"/>
              <a:ea typeface="微软雅黑" pitchFamily="34" charset="-122"/>
            </a:endParaRPr>
          </a:p>
        </p:txBody>
      </p:sp>
      <p:sp>
        <p:nvSpPr>
          <p:cNvPr id="9" name="Text Box 4"/>
          <p:cNvSpPr txBox="1">
            <a:spLocks noChangeArrowheads="1"/>
          </p:cNvSpPr>
          <p:nvPr/>
        </p:nvSpPr>
        <p:spPr bwMode="auto">
          <a:xfrm>
            <a:off x="683676" y="1124744"/>
            <a:ext cx="799278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为了实现动画模拟猫追老鼠的全过程，需要在本例所搭建的</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模型中加入</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a:t>
            </a:r>
            <a:r>
              <a:rPr lang="zh-CN" altLang="en-US" sz="2000" dirty="0">
                <a:solidFill>
                  <a:srgbClr val="000000"/>
                </a:solidFill>
                <a:latin typeface="微软雅黑" panose="020B0503020204020204" pitchFamily="34" charset="-122"/>
                <a:ea typeface="微软雅黑" panose="020B0503020204020204" pitchFamily="34" charset="-122"/>
              </a:rPr>
              <a:t>函数）模块。</a:t>
            </a:r>
          </a:p>
        </p:txBody>
      </p:sp>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632AF959-AA5A-42E6-86FA-2A85E2AC7B9A}" type="datetime1">
              <a:rPr lang="zh-CN" altLang="en-US" smtClean="0"/>
              <a:t>2022/11/23</a:t>
            </a:fld>
            <a:endParaRPr lang="zh-CN" altLang="en-US"/>
          </a:p>
        </p:txBody>
      </p:sp>
      <p:sp>
        <p:nvSpPr>
          <p:cNvPr id="7" name="Rectangle 5">
            <a:extLst>
              <a:ext uri="{FF2B5EF4-FFF2-40B4-BE49-F238E27FC236}">
                <a16:creationId xmlns:a16="http://schemas.microsoft.com/office/drawing/2014/main" id="{CFD1446B-3F29-45DB-AF8F-23CF0454E91E}"/>
              </a:ext>
            </a:extLst>
          </p:cNvPr>
          <p:cNvSpPr>
            <a:spLocks noChangeArrowheads="1"/>
          </p:cNvSpPr>
          <p:nvPr/>
        </p:nvSpPr>
        <p:spPr bwMode="auto">
          <a:xfrm>
            <a:off x="361682" y="2208665"/>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什么是</a:t>
            </a:r>
            <a:r>
              <a:rPr lang="en-US" altLang="zh-CN" sz="2400" dirty="0">
                <a:latin typeface="微软雅黑" pitchFamily="34" charset="-122"/>
                <a:ea typeface="微软雅黑" pitchFamily="34" charset="-122"/>
              </a:rPr>
              <a:t>S-Function</a:t>
            </a:r>
            <a:endParaRPr lang="zh-CN" altLang="en-US" sz="2400" dirty="0">
              <a:latin typeface="微软雅黑" pitchFamily="34" charset="-122"/>
              <a:ea typeface="微软雅黑" pitchFamily="34" charset="-122"/>
            </a:endParaRPr>
          </a:p>
        </p:txBody>
      </p:sp>
      <p:sp>
        <p:nvSpPr>
          <p:cNvPr id="10" name="Text Box 4">
            <a:extLst>
              <a:ext uri="{FF2B5EF4-FFF2-40B4-BE49-F238E27FC236}">
                <a16:creationId xmlns:a16="http://schemas.microsoft.com/office/drawing/2014/main" id="{768CD5E9-E82F-4BC9-ADE0-299E697A5A95}"/>
              </a:ext>
            </a:extLst>
          </p:cNvPr>
          <p:cNvSpPr txBox="1">
            <a:spLocks noChangeArrowheads="1"/>
          </p:cNvSpPr>
          <p:nvPr/>
        </p:nvSpPr>
        <p:spPr bwMode="auto">
          <a:xfrm>
            <a:off x="683568" y="2755743"/>
            <a:ext cx="7992780"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是系统函数</a:t>
            </a:r>
            <a:r>
              <a:rPr lang="en-US" altLang="zh-CN" sz="2000" dirty="0">
                <a:solidFill>
                  <a:srgbClr val="000000"/>
                </a:solidFill>
                <a:latin typeface="微软雅黑" panose="020B0503020204020204" pitchFamily="34" charset="-122"/>
                <a:ea typeface="微软雅黑" panose="020B0503020204020204" pitchFamily="34" charset="-122"/>
              </a:rPr>
              <a:t>(System Function)</a:t>
            </a:r>
            <a:r>
              <a:rPr lang="zh-CN" altLang="en-US" sz="2000" dirty="0">
                <a:solidFill>
                  <a:srgbClr val="000000"/>
                </a:solidFill>
                <a:latin typeface="微软雅黑" panose="020B0503020204020204" pitchFamily="34" charset="-122"/>
                <a:ea typeface="微软雅黑" panose="020B0503020204020204" pitchFamily="34" charset="-122"/>
              </a:rPr>
              <a:t>的简称，是指采用非图形化的方式</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即计算机语言，区别于</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的系统模块</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描述的一个功能块。通常可以采用</a:t>
            </a:r>
            <a:r>
              <a:rPr lang="en-US" altLang="zh-CN" sz="2000" dirty="0" err="1">
                <a:solidFill>
                  <a:srgbClr val="000000"/>
                </a:solidFill>
                <a:latin typeface="微软雅黑" panose="020B0503020204020204" pitchFamily="34" charset="-122"/>
                <a:ea typeface="微软雅黑" panose="020B0503020204020204" pitchFamily="34" charset="-122"/>
              </a:rPr>
              <a:t>Matlab</a:t>
            </a:r>
            <a:r>
              <a:rPr lang="zh-CN" altLang="en-US" sz="2000" dirty="0">
                <a:solidFill>
                  <a:srgbClr val="000000"/>
                </a:solidFill>
                <a:latin typeface="微软雅黑" panose="020B0503020204020204" pitchFamily="34" charset="-122"/>
                <a:ea typeface="微软雅黑" panose="020B0503020204020204" pitchFamily="34" charset="-122"/>
              </a:rPr>
              <a:t>代码，</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Fortran</a:t>
            </a:r>
            <a:r>
              <a:rPr lang="zh-CN" altLang="en-US" sz="2000" dirty="0">
                <a:solidFill>
                  <a:srgbClr val="000000"/>
                </a:solidFill>
                <a:latin typeface="微软雅黑" panose="020B0503020204020204" pitchFamily="34" charset="-122"/>
                <a:ea typeface="微软雅黑" panose="020B0503020204020204" pitchFamily="34" charset="-122"/>
              </a:rPr>
              <a:t>或</a:t>
            </a:r>
            <a:r>
              <a:rPr lang="en-US" altLang="zh-CN" sz="2000" dirty="0">
                <a:solidFill>
                  <a:srgbClr val="000000"/>
                </a:solidFill>
                <a:latin typeface="微软雅黑" panose="020B0503020204020204" pitchFamily="34" charset="-122"/>
                <a:ea typeface="微软雅黑" panose="020B0503020204020204" pitchFamily="34" charset="-122"/>
              </a:rPr>
              <a:t>Ada</a:t>
            </a:r>
            <a:r>
              <a:rPr lang="zh-CN" altLang="en-US" sz="2000" dirty="0">
                <a:solidFill>
                  <a:srgbClr val="000000"/>
                </a:solidFill>
                <a:latin typeface="微软雅黑" panose="020B0503020204020204" pitchFamily="34" charset="-122"/>
                <a:ea typeface="微软雅黑" panose="020B0503020204020204" pitchFamily="34" charset="-122"/>
              </a:rPr>
              <a:t>等语言编写</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由一种特定的语法构成，用来描述并实现连续系统、离散系统以及复合系统等动态系统；</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能够接受来自</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求解器的相关信息，并对求解器发出的命令作出适当的响应，这种交互作用非常类似于</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系统模块与求解器的交互作用。</a:t>
            </a:r>
          </a:p>
        </p:txBody>
      </p:sp>
      <p:sp>
        <p:nvSpPr>
          <p:cNvPr id="2" name="页脚占位符 1">
            <a:extLst>
              <a:ext uri="{FF2B5EF4-FFF2-40B4-BE49-F238E27FC236}">
                <a16:creationId xmlns:a16="http://schemas.microsoft.com/office/drawing/2014/main" id="{8314F20F-E48B-4475-BA51-50CDBA545C1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94126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8F9C869D-B86A-4629-9ECB-745C064FC027}" type="datetime1">
              <a:rPr lang="zh-CN" altLang="en-US" smtClean="0"/>
              <a:t>2022/11/23</a:t>
            </a:fld>
            <a:endParaRPr lang="zh-CN" altLang="en-US"/>
          </a:p>
        </p:txBody>
      </p:sp>
      <p:sp>
        <p:nvSpPr>
          <p:cNvPr id="7" name="Rectangle 5">
            <a:extLst>
              <a:ext uri="{FF2B5EF4-FFF2-40B4-BE49-F238E27FC236}">
                <a16:creationId xmlns:a16="http://schemas.microsoft.com/office/drawing/2014/main" id="{CFD1446B-3F29-45DB-AF8F-23CF0454E91E}"/>
              </a:ext>
            </a:extLst>
          </p:cNvPr>
          <p:cNvSpPr>
            <a:spLocks noChangeArrowheads="1"/>
          </p:cNvSpPr>
          <p:nvPr/>
        </p:nvSpPr>
        <p:spPr bwMode="auto">
          <a:xfrm>
            <a:off x="361682" y="620688"/>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什么情况下使用</a:t>
            </a:r>
            <a:r>
              <a:rPr lang="en-US" altLang="zh-CN" sz="2400" dirty="0">
                <a:latin typeface="微软雅黑" pitchFamily="34" charset="-122"/>
                <a:ea typeface="微软雅黑" pitchFamily="34" charset="-122"/>
              </a:rPr>
              <a:t>S-Function</a:t>
            </a:r>
            <a:endParaRPr lang="zh-CN" altLang="en-US" sz="2400" dirty="0">
              <a:latin typeface="微软雅黑" pitchFamily="34" charset="-122"/>
              <a:ea typeface="微软雅黑" pitchFamily="34" charset="-122"/>
            </a:endParaRPr>
          </a:p>
        </p:txBody>
      </p:sp>
      <p:sp>
        <p:nvSpPr>
          <p:cNvPr id="10" name="Text Box 4">
            <a:extLst>
              <a:ext uri="{FF2B5EF4-FFF2-40B4-BE49-F238E27FC236}">
                <a16:creationId xmlns:a16="http://schemas.microsoft.com/office/drawing/2014/main" id="{768CD5E9-E82F-4BC9-ADE0-299E697A5A95}"/>
              </a:ext>
            </a:extLst>
          </p:cNvPr>
          <p:cNvSpPr txBox="1">
            <a:spLocks noChangeArrowheads="1"/>
          </p:cNvSpPr>
          <p:nvPr/>
        </p:nvSpPr>
        <p:spPr bwMode="auto">
          <a:xfrm>
            <a:off x="683568" y="1167766"/>
            <a:ext cx="7992780"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当用户所要实现的任务或者功能不能通过现有模块库中的模块来实现，而且即使组合现有模块仍然不能实现想要的功能时，就需要用户通过自己编写</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来封装自己的</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语言算法或</a:t>
            </a:r>
            <a:r>
              <a:rPr lang="en-US" altLang="zh-CN" sz="2000" dirty="0">
                <a:solidFill>
                  <a:srgbClr val="000000"/>
                </a:solidFill>
                <a:latin typeface="微软雅黑" panose="020B0503020204020204" pitchFamily="34" charset="-122"/>
                <a:ea typeface="微软雅黑" panose="020B0503020204020204" pitchFamily="34" charset="-122"/>
              </a:rPr>
              <a:t>M</a:t>
            </a:r>
            <a:r>
              <a:rPr lang="zh-CN" altLang="en-US" sz="2000" dirty="0">
                <a:solidFill>
                  <a:srgbClr val="000000"/>
                </a:solidFill>
                <a:latin typeface="微软雅黑" panose="020B0503020204020204" pitchFamily="34" charset="-122"/>
                <a:ea typeface="微软雅黑" panose="020B0503020204020204" pitchFamily="34" charset="-122"/>
              </a:rPr>
              <a:t>语言算法，以非图形化的方式描述出一个自定义功能模块。</a:t>
            </a:r>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322955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编写</a:t>
            </a:r>
            <a:r>
              <a:rPr lang="en-US" altLang="zh-CN" sz="2400" dirty="0">
                <a:latin typeface="微软雅黑" pitchFamily="34" charset="-122"/>
                <a:ea typeface="微软雅黑" pitchFamily="34" charset="-122"/>
              </a:rPr>
              <a:t>S-Function</a:t>
            </a:r>
            <a:r>
              <a:rPr lang="zh-CN" altLang="en-US" sz="2400" dirty="0">
                <a:latin typeface="微软雅黑" pitchFamily="34" charset="-122"/>
                <a:ea typeface="微软雅黑" pitchFamily="34" charset="-122"/>
              </a:rPr>
              <a:t>的规则</a:t>
            </a:r>
          </a:p>
        </p:txBody>
      </p:sp>
      <p:sp>
        <p:nvSpPr>
          <p:cNvPr id="14" name="Text Box 4">
            <a:extLst>
              <a:ext uri="{FF2B5EF4-FFF2-40B4-BE49-F238E27FC236}">
                <a16:creationId xmlns:a16="http://schemas.microsoft.com/office/drawing/2014/main" id="{B56B9D49-0A1B-44A2-BBDA-15FFD52F60BF}"/>
              </a:ext>
            </a:extLst>
          </p:cNvPr>
          <p:cNvSpPr txBox="1">
            <a:spLocks noChangeArrowheads="1"/>
          </p:cNvSpPr>
          <p:nvPr/>
        </p:nvSpPr>
        <p:spPr bwMode="auto">
          <a:xfrm>
            <a:off x="683676" y="3776630"/>
            <a:ext cx="7992780"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编写</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有一套固定的规则，在</a:t>
            </a:r>
            <a:r>
              <a:rPr lang="en-US" altLang="zh-CN" sz="2000" dirty="0">
                <a:solidFill>
                  <a:srgbClr val="000000"/>
                </a:solidFill>
                <a:latin typeface="微软雅黑" panose="020B0503020204020204" pitchFamily="34" charset="-122"/>
                <a:ea typeface="微软雅黑" panose="020B0503020204020204" pitchFamily="34" charset="-122"/>
              </a:rPr>
              <a:t>MATLAB</a:t>
            </a:r>
            <a:r>
              <a:rPr lang="zh-CN" altLang="en-US" sz="2000" dirty="0">
                <a:solidFill>
                  <a:srgbClr val="000000"/>
                </a:solidFill>
                <a:latin typeface="微软雅黑" panose="020B0503020204020204" pitchFamily="34" charset="-122"/>
                <a:ea typeface="微软雅黑" panose="020B0503020204020204" pitchFamily="34" charset="-122"/>
              </a:rPr>
              <a:t>命令窗口运行命令</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&gt;&gt; open </a:t>
            </a:r>
            <a:r>
              <a:rPr lang="en-US" altLang="zh-CN" sz="2000" dirty="0" err="1">
                <a:solidFill>
                  <a:srgbClr val="000000"/>
                </a:solidFill>
                <a:latin typeface="微软雅黑" panose="020B0503020204020204" pitchFamily="34" charset="-122"/>
                <a:ea typeface="微软雅黑" panose="020B0503020204020204" pitchFamily="34" charset="-122"/>
              </a:rPr>
              <a:t>sfuntmpl</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可以打开</a:t>
            </a:r>
            <a:r>
              <a:rPr lang="en-US" altLang="zh-CN" sz="2000" dirty="0">
                <a:solidFill>
                  <a:srgbClr val="000000"/>
                </a:solidFill>
                <a:latin typeface="微软雅黑" panose="020B0503020204020204" pitchFamily="34" charset="-122"/>
                <a:ea typeface="微软雅黑" panose="020B0503020204020204" pitchFamily="34" charset="-122"/>
              </a:rPr>
              <a:t>MATLAB</a:t>
            </a:r>
            <a:r>
              <a:rPr lang="zh-CN" altLang="en-US" sz="2000" dirty="0">
                <a:solidFill>
                  <a:srgbClr val="000000"/>
                </a:solidFill>
                <a:latin typeface="微软雅黑" panose="020B0503020204020204" pitchFamily="34" charset="-122"/>
                <a:ea typeface="微软雅黑" panose="020B0503020204020204" pitchFamily="34" charset="-122"/>
              </a:rPr>
              <a:t>自带的</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模板</a:t>
            </a:r>
            <a:r>
              <a:rPr lang="en-US" altLang="zh-CN" sz="2000" dirty="0" err="1">
                <a:solidFill>
                  <a:srgbClr val="000000"/>
                </a:solidFill>
                <a:latin typeface="微软雅黑" panose="020B0503020204020204" pitchFamily="34" charset="-122"/>
                <a:ea typeface="微软雅黑" panose="020B0503020204020204" pitchFamily="34" charset="-122"/>
              </a:rPr>
              <a:t>sfuntmpl.m</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EB0856B8-983E-4B56-99DE-E8D9330CB6B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8389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A51C5D04-8CD9-4644-99D9-1FDA9E2DA379}" type="datetime1">
              <a:rPr lang="zh-CN" altLang="en-US" smtClean="0"/>
              <a:t>2022/11/23</a:t>
            </a:fld>
            <a:endParaRPr lang="zh-CN" altLang="en-US"/>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编写</a:t>
            </a:r>
            <a:r>
              <a:rPr lang="en-US" altLang="zh-CN" sz="2400" dirty="0">
                <a:latin typeface="微软雅黑" pitchFamily="34" charset="-122"/>
                <a:ea typeface="微软雅黑" pitchFamily="34" charset="-122"/>
              </a:rPr>
              <a:t>S-Function</a:t>
            </a:r>
            <a:r>
              <a:rPr lang="zh-CN" altLang="en-US" sz="2400" dirty="0">
                <a:latin typeface="微软雅黑" pitchFamily="34" charset="-122"/>
                <a:ea typeface="微软雅黑" pitchFamily="34" charset="-122"/>
              </a:rPr>
              <a:t>的规则</a:t>
            </a:r>
          </a:p>
        </p:txBody>
      </p:sp>
      <p:sp>
        <p:nvSpPr>
          <p:cNvPr id="14" name="Text Box 4">
            <a:extLst>
              <a:ext uri="{FF2B5EF4-FFF2-40B4-BE49-F238E27FC236}">
                <a16:creationId xmlns:a16="http://schemas.microsoft.com/office/drawing/2014/main" id="{B56B9D49-0A1B-44A2-BBDA-15FFD52F60BF}"/>
              </a:ext>
            </a:extLst>
          </p:cNvPr>
          <p:cNvSpPr txBox="1">
            <a:spLocks noChangeArrowheads="1"/>
          </p:cNvSpPr>
          <p:nvPr/>
        </p:nvSpPr>
        <p:spPr bwMode="auto">
          <a:xfrm>
            <a:off x="539552" y="1023750"/>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M</a:t>
            </a:r>
            <a:r>
              <a:rPr lang="zh-CN" altLang="en-US" sz="2000" dirty="0">
                <a:solidFill>
                  <a:srgbClr val="000000"/>
                </a:solidFill>
                <a:latin typeface="微软雅黑" panose="020B0503020204020204" pitchFamily="34" charset="-122"/>
                <a:ea typeface="微软雅黑" panose="020B0503020204020204" pitchFamily="34" charset="-122"/>
              </a:rPr>
              <a:t>语言</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模板</a:t>
            </a:r>
          </a:p>
        </p:txBody>
      </p:sp>
      <p:pic>
        <p:nvPicPr>
          <p:cNvPr id="8" name="Picture 2">
            <a:extLst>
              <a:ext uri="{FF2B5EF4-FFF2-40B4-BE49-F238E27FC236}">
                <a16:creationId xmlns:a16="http://schemas.microsoft.com/office/drawing/2014/main" id="{1EF4C6D2-C594-483F-8E68-059E5F49F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51" y="1259478"/>
            <a:ext cx="4466013" cy="432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a:extLst>
              <a:ext uri="{FF2B5EF4-FFF2-40B4-BE49-F238E27FC236}">
                <a16:creationId xmlns:a16="http://schemas.microsoft.com/office/drawing/2014/main" id="{D0514D92-434C-4044-B9CE-312CCC79F1AE}"/>
              </a:ext>
            </a:extLst>
          </p:cNvPr>
          <p:cNvSpPr txBox="1">
            <a:spLocks noChangeArrowheads="1"/>
          </p:cNvSpPr>
          <p:nvPr/>
        </p:nvSpPr>
        <p:spPr bwMode="auto">
          <a:xfrm>
            <a:off x="683676" y="1628800"/>
            <a:ext cx="3526767"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该模板是由一个主函数和若干子函数构成的，主函数中通过</a:t>
            </a:r>
            <a:r>
              <a:rPr lang="en-US" altLang="zh-CN" sz="2000" dirty="0">
                <a:solidFill>
                  <a:srgbClr val="000000"/>
                </a:solidFill>
                <a:latin typeface="微软雅黑" panose="020B0503020204020204" pitchFamily="34" charset="-122"/>
                <a:ea typeface="微软雅黑" panose="020B0503020204020204" pitchFamily="34" charset="-122"/>
              </a:rPr>
              <a:t>switch-case</a:t>
            </a:r>
            <a:r>
              <a:rPr lang="zh-CN" altLang="en-US" sz="2000" dirty="0">
                <a:solidFill>
                  <a:srgbClr val="000000"/>
                </a:solidFill>
                <a:latin typeface="微软雅黑" panose="020B0503020204020204" pitchFamily="34" charset="-122"/>
                <a:ea typeface="微软雅黑" panose="020B0503020204020204" pitchFamily="34" charset="-122"/>
              </a:rPr>
              <a:t>结构自动选择需要调用的子函数。</a:t>
            </a:r>
          </a:p>
        </p:txBody>
      </p:sp>
      <p:sp>
        <p:nvSpPr>
          <p:cNvPr id="2" name="页脚占位符 1">
            <a:extLst>
              <a:ext uri="{FF2B5EF4-FFF2-40B4-BE49-F238E27FC236}">
                <a16:creationId xmlns:a16="http://schemas.microsoft.com/office/drawing/2014/main" id="{9FC0C434-E59E-456C-B01A-0FD528A4F07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198306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93CDBBD8-9333-4B61-8917-33241A41058E}" type="datetime1">
              <a:rPr lang="zh-CN" altLang="en-US" smtClean="0"/>
              <a:t>2022/11/23</a:t>
            </a:fld>
            <a:endParaRPr lang="zh-CN" altLang="en-US"/>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编写</a:t>
            </a:r>
            <a:r>
              <a:rPr lang="en-US" altLang="zh-CN" sz="2400" dirty="0">
                <a:latin typeface="微软雅黑" pitchFamily="34" charset="-122"/>
                <a:ea typeface="微软雅黑" pitchFamily="34" charset="-122"/>
              </a:rPr>
              <a:t>S-Function</a:t>
            </a:r>
            <a:r>
              <a:rPr lang="zh-CN" altLang="en-US" sz="2400" dirty="0">
                <a:latin typeface="微软雅黑" pitchFamily="34" charset="-122"/>
                <a:ea typeface="微软雅黑" pitchFamily="34" charset="-122"/>
              </a:rPr>
              <a:t>的规则</a:t>
            </a:r>
          </a:p>
        </p:txBody>
      </p:sp>
      <p:sp>
        <p:nvSpPr>
          <p:cNvPr id="14" name="Text Box 4">
            <a:extLst>
              <a:ext uri="{FF2B5EF4-FFF2-40B4-BE49-F238E27FC236}">
                <a16:creationId xmlns:a16="http://schemas.microsoft.com/office/drawing/2014/main" id="{B56B9D49-0A1B-44A2-BBDA-15FFD52F60BF}"/>
              </a:ext>
            </a:extLst>
          </p:cNvPr>
          <p:cNvSpPr txBox="1">
            <a:spLocks noChangeArrowheads="1"/>
          </p:cNvSpPr>
          <p:nvPr/>
        </p:nvSpPr>
        <p:spPr bwMode="auto">
          <a:xfrm>
            <a:off x="539552" y="1023750"/>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模板中包含的子函数</a:t>
            </a:r>
          </a:p>
        </p:txBody>
      </p:sp>
      <p:graphicFrame>
        <p:nvGraphicFramePr>
          <p:cNvPr id="2" name="表格 1">
            <a:extLst>
              <a:ext uri="{FF2B5EF4-FFF2-40B4-BE49-F238E27FC236}">
                <a16:creationId xmlns:a16="http://schemas.microsoft.com/office/drawing/2014/main" id="{DCD48988-02D7-415B-83D4-D25B8BBABE8E}"/>
              </a:ext>
            </a:extLst>
          </p:cNvPr>
          <p:cNvGraphicFramePr>
            <a:graphicFrameLocks noGrp="1"/>
          </p:cNvGraphicFramePr>
          <p:nvPr>
            <p:extLst>
              <p:ext uri="{D42A27DB-BD31-4B8C-83A1-F6EECF244321}">
                <p14:modId xmlns:p14="http://schemas.microsoft.com/office/powerpoint/2010/main" val="2651445186"/>
              </p:ext>
            </p:extLst>
          </p:nvPr>
        </p:nvGraphicFramePr>
        <p:xfrm>
          <a:off x="467544" y="1700808"/>
          <a:ext cx="8280920" cy="4711397"/>
        </p:xfrm>
        <a:graphic>
          <a:graphicData uri="http://schemas.openxmlformats.org/drawingml/2006/table">
            <a:tbl>
              <a:tblPr/>
              <a:tblGrid>
                <a:gridCol w="1231517">
                  <a:extLst>
                    <a:ext uri="{9D8B030D-6E8A-4147-A177-3AD203B41FA5}">
                      <a16:colId xmlns:a16="http://schemas.microsoft.com/office/drawing/2014/main" val="3796133254"/>
                    </a:ext>
                  </a:extLst>
                </a:gridCol>
                <a:gridCol w="1504787">
                  <a:extLst>
                    <a:ext uri="{9D8B030D-6E8A-4147-A177-3AD203B41FA5}">
                      <a16:colId xmlns:a16="http://schemas.microsoft.com/office/drawing/2014/main" val="1702216008"/>
                    </a:ext>
                  </a:extLst>
                </a:gridCol>
                <a:gridCol w="2620224">
                  <a:extLst>
                    <a:ext uri="{9D8B030D-6E8A-4147-A177-3AD203B41FA5}">
                      <a16:colId xmlns:a16="http://schemas.microsoft.com/office/drawing/2014/main" val="3018225813"/>
                    </a:ext>
                  </a:extLst>
                </a:gridCol>
                <a:gridCol w="2924392">
                  <a:extLst>
                    <a:ext uri="{9D8B030D-6E8A-4147-A177-3AD203B41FA5}">
                      <a16:colId xmlns:a16="http://schemas.microsoft.com/office/drawing/2014/main" val="1918743601"/>
                    </a:ext>
                  </a:extLst>
                </a:gridCol>
              </a:tblGrid>
              <a:tr h="518421">
                <a:tc>
                  <a:txBody>
                    <a:bodyPr/>
                    <a:lstStyle/>
                    <a:p>
                      <a:pPr algn="just">
                        <a:lnSpc>
                          <a:spcPct val="100000"/>
                        </a:lnSpc>
                        <a:spcAft>
                          <a:spcPts val="0"/>
                        </a:spcAft>
                      </a:pPr>
                      <a:r>
                        <a:rPr lang="zh-CN" sz="1600" b="1">
                          <a:solidFill>
                            <a:srgbClr val="0000FF"/>
                          </a:solidFill>
                          <a:effectLst/>
                          <a:latin typeface="微软雅黑" panose="020B0503020204020204" pitchFamily="34" charset="-122"/>
                          <a:ea typeface="微软雅黑" panose="020B0503020204020204" pitchFamily="34" charset="-122"/>
                        </a:rPr>
                        <a:t>仿真阶段</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600" b="1" dirty="0">
                          <a:solidFill>
                            <a:srgbClr val="0000FF"/>
                          </a:solidFill>
                          <a:effectLst/>
                          <a:latin typeface="微软雅黑" panose="020B0503020204020204" pitchFamily="34" charset="-122"/>
                          <a:ea typeface="微软雅黑" panose="020B0503020204020204" pitchFamily="34" charset="-122"/>
                        </a:rPr>
                        <a:t>S</a:t>
                      </a:r>
                      <a:r>
                        <a:rPr lang="zh-CN" altLang="en-US" sz="1600" b="1" dirty="0">
                          <a:solidFill>
                            <a:srgbClr val="0000FF"/>
                          </a:solidFill>
                          <a:effectLst/>
                          <a:latin typeface="微软雅黑" panose="020B0503020204020204" pitchFamily="34" charset="-122"/>
                          <a:ea typeface="微软雅黑" panose="020B0503020204020204" pitchFamily="34" charset="-122"/>
                        </a:rPr>
                        <a:t>函数</a:t>
                      </a:r>
                      <a:r>
                        <a:rPr lang="zh-CN" sz="1600" b="1" dirty="0">
                          <a:solidFill>
                            <a:srgbClr val="0000FF"/>
                          </a:solidFill>
                          <a:effectLst/>
                          <a:latin typeface="微软雅黑" panose="020B0503020204020204" pitchFamily="34" charset="-122"/>
                          <a:ea typeface="微软雅黑" panose="020B0503020204020204" pitchFamily="34" charset="-122"/>
                        </a:rPr>
                        <a:t>回调方法</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600" b="1">
                          <a:solidFill>
                            <a:srgbClr val="0000FF"/>
                          </a:solidFill>
                          <a:effectLst/>
                          <a:latin typeface="微软雅黑" panose="020B0503020204020204" pitchFamily="34" charset="-122"/>
                          <a:ea typeface="微软雅黑" panose="020B0503020204020204" pitchFamily="34" charset="-122"/>
                        </a:rPr>
                        <a:t> </a:t>
                      </a:r>
                      <a:r>
                        <a:rPr lang="zh-CN" sz="1600" b="1">
                          <a:solidFill>
                            <a:srgbClr val="0000FF"/>
                          </a:solidFill>
                          <a:effectLst/>
                          <a:latin typeface="微软雅黑" panose="020B0503020204020204" pitchFamily="34" charset="-122"/>
                          <a:ea typeface="微软雅黑" panose="020B0503020204020204" pitchFamily="34" charset="-122"/>
                        </a:rPr>
                        <a:t>子函数</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1600" b="1" dirty="0">
                          <a:solidFill>
                            <a:srgbClr val="0000FF"/>
                          </a:solidFill>
                          <a:effectLst/>
                          <a:latin typeface="微软雅黑" panose="020B0503020204020204" pitchFamily="34" charset="-122"/>
                          <a:ea typeface="微软雅黑" panose="020B0503020204020204" pitchFamily="34" charset="-122"/>
                        </a:rPr>
                        <a:t>函数作用</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562957255"/>
                  </a:ext>
                </a:extLst>
              </a:tr>
              <a:tr h="1036843">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初始化阶段</a:t>
                      </a:r>
                    </a:p>
                  </a:txBody>
                  <a:tcPr marL="64961" marR="64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初始化</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a:effectLst/>
                          <a:latin typeface="微软雅黑" panose="020B0503020204020204" pitchFamily="34" charset="-122"/>
                          <a:ea typeface="微软雅黑" panose="020B0503020204020204" pitchFamily="34" charset="-122"/>
                        </a:rPr>
                        <a:t>mdlInitializeSizes</a:t>
                      </a:r>
                      <a:endParaRPr lang="zh-CN" sz="160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定义</a:t>
                      </a:r>
                      <a:r>
                        <a:rPr lang="en-US" sz="1600">
                          <a:effectLst/>
                          <a:latin typeface="微软雅黑" panose="020B0503020204020204" pitchFamily="34" charset="-122"/>
                          <a:ea typeface="微软雅黑" panose="020B0503020204020204" pitchFamily="34" charset="-122"/>
                        </a:rPr>
                        <a:t>S-Function</a:t>
                      </a:r>
                      <a:r>
                        <a:rPr lang="zh-CN" sz="1600">
                          <a:effectLst/>
                          <a:latin typeface="微软雅黑" panose="020B0503020204020204" pitchFamily="34" charset="-122"/>
                          <a:ea typeface="微软雅黑" panose="020B0503020204020204" pitchFamily="34" charset="-122"/>
                        </a:rPr>
                        <a:t>模块的基本特性，包括采样时间、连续或离散状态的初始条件和</a:t>
                      </a:r>
                      <a:r>
                        <a:rPr lang="en-US" sz="1600">
                          <a:effectLst/>
                          <a:latin typeface="微软雅黑" panose="020B0503020204020204" pitchFamily="34" charset="-122"/>
                          <a:ea typeface="微软雅黑" panose="020B0503020204020204" pitchFamily="34" charset="-122"/>
                        </a:rPr>
                        <a:t>sizes</a:t>
                      </a:r>
                      <a:r>
                        <a:rPr lang="zh-CN" sz="1600">
                          <a:effectLst/>
                          <a:latin typeface="微软雅黑" panose="020B0503020204020204" pitchFamily="34" charset="-122"/>
                          <a:ea typeface="微软雅黑" panose="020B0503020204020204" pitchFamily="34" charset="-122"/>
                        </a:rPr>
                        <a:t>数组</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730788"/>
                  </a:ext>
                </a:extLst>
              </a:tr>
              <a:tr h="1296053">
                <a:tc rowSpan="5">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运行阶段</a:t>
                      </a:r>
                    </a:p>
                  </a:txBody>
                  <a:tcPr marL="64961" marR="64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计算下一个采样点</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dirty="0" err="1">
                          <a:effectLst/>
                          <a:latin typeface="微软雅黑" panose="020B0503020204020204" pitchFamily="34" charset="-122"/>
                          <a:ea typeface="微软雅黑" panose="020B0503020204020204" pitchFamily="34" charset="-122"/>
                        </a:rPr>
                        <a:t>mdlGetTimeofNextVarHit</a:t>
                      </a:r>
                      <a:endParaRPr lang="zh-CN" sz="1600" dirty="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计算下一个采样点的绝对时间，即在</a:t>
                      </a:r>
                      <a:r>
                        <a:rPr lang="en-US" sz="1600">
                          <a:effectLst/>
                          <a:latin typeface="微软雅黑" panose="020B0503020204020204" pitchFamily="34" charset="-122"/>
                          <a:ea typeface="微软雅黑" panose="020B0503020204020204" pitchFamily="34" charset="-122"/>
                        </a:rPr>
                        <a:t>mdlInitializeSizes</a:t>
                      </a:r>
                      <a:r>
                        <a:rPr lang="zh-CN" sz="1600">
                          <a:effectLst/>
                          <a:latin typeface="微软雅黑" panose="020B0503020204020204" pitchFamily="34" charset="-122"/>
                          <a:ea typeface="微软雅黑" panose="020B0503020204020204" pitchFamily="34" charset="-122"/>
                        </a:rPr>
                        <a:t>里说明了一个可变的离散采样时间</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3924915"/>
                  </a:ext>
                </a:extLst>
              </a:tr>
              <a:tr h="411619">
                <a:tc vMerge="1">
                  <a:txBody>
                    <a:bodyPr/>
                    <a:lstStyle/>
                    <a:p>
                      <a:endParaRPr lang="zh-CN" altLang="en-US"/>
                    </a:p>
                  </a:txBody>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计算输出</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a:effectLst/>
                          <a:latin typeface="微软雅黑" panose="020B0503020204020204" pitchFamily="34" charset="-122"/>
                          <a:ea typeface="微软雅黑" panose="020B0503020204020204" pitchFamily="34" charset="-122"/>
                        </a:rPr>
                        <a:t>mdlOutputs</a:t>
                      </a:r>
                      <a:endParaRPr lang="zh-CN" sz="160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a:t>
                      </a:r>
                      <a:r>
                        <a:rPr lang="en-US" sz="1600">
                          <a:effectLst/>
                          <a:latin typeface="微软雅黑" panose="020B0503020204020204" pitchFamily="34" charset="-122"/>
                          <a:ea typeface="微软雅黑" panose="020B0503020204020204" pitchFamily="34" charset="-122"/>
                        </a:rPr>
                        <a:t>S-Function</a:t>
                      </a:r>
                      <a:r>
                        <a:rPr lang="zh-CN" sz="1600">
                          <a:effectLst/>
                          <a:latin typeface="微软雅黑" panose="020B0503020204020204" pitchFamily="34" charset="-122"/>
                          <a:ea typeface="微软雅黑" panose="020B0503020204020204" pitchFamily="34" charset="-122"/>
                        </a:rPr>
                        <a:t>的输出</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465973"/>
                  </a:ext>
                </a:extLst>
              </a:tr>
              <a:tr h="518421">
                <a:tc vMerge="1">
                  <a:txBody>
                    <a:bodyPr/>
                    <a:lstStyle/>
                    <a:p>
                      <a:endParaRPr lang="zh-CN" altLang="en-US"/>
                    </a:p>
                  </a:txBody>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更新离散状态</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a:effectLst/>
                          <a:latin typeface="微软雅黑" panose="020B0503020204020204" pitchFamily="34" charset="-122"/>
                          <a:ea typeface="微软雅黑" panose="020B0503020204020204" pitchFamily="34" charset="-122"/>
                        </a:rPr>
                        <a:t>mdlUpdate</a:t>
                      </a:r>
                      <a:endParaRPr lang="zh-CN" sz="160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更新离散状态、采样时间和主时间步的要求</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424529"/>
                  </a:ext>
                </a:extLst>
              </a:tr>
              <a:tr h="518421">
                <a:tc vMerge="1">
                  <a:txBody>
                    <a:bodyPr/>
                    <a:lstStyle/>
                    <a:p>
                      <a:endParaRPr lang="zh-CN" altLang="en-US"/>
                    </a:p>
                  </a:txBody>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计算导数</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a:effectLst/>
                          <a:latin typeface="微软雅黑" panose="020B0503020204020204" pitchFamily="34" charset="-122"/>
                          <a:ea typeface="微软雅黑" panose="020B0503020204020204" pitchFamily="34" charset="-122"/>
                        </a:rPr>
                        <a:t>mdlDerivatives</a:t>
                      </a:r>
                      <a:endParaRPr lang="zh-CN" sz="160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计算连续状态变量的微分方程</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577166"/>
                  </a:ext>
                </a:extLst>
              </a:tr>
              <a:tr h="411619">
                <a:tc vMerge="1">
                  <a:txBody>
                    <a:bodyPr/>
                    <a:lstStyle/>
                    <a:p>
                      <a:endParaRPr lang="zh-CN" altLang="en-US"/>
                    </a:p>
                  </a:txBody>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结束仿真</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600">
                          <a:effectLst/>
                          <a:latin typeface="微软雅黑" panose="020B0503020204020204" pitchFamily="34" charset="-122"/>
                          <a:ea typeface="微软雅黑" panose="020B0503020204020204" pitchFamily="34" charset="-122"/>
                        </a:rPr>
                        <a:t>mdlTerminate</a:t>
                      </a:r>
                      <a:endParaRPr lang="zh-CN" sz="1600">
                        <a:effectLst/>
                        <a:latin typeface="微软雅黑" panose="020B0503020204020204" pitchFamily="34" charset="-122"/>
                        <a:ea typeface="微软雅黑" panose="020B0503020204020204" pitchFamily="34" charset="-122"/>
                      </a:endParaRP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dirty="0">
                          <a:effectLst/>
                          <a:latin typeface="微软雅黑" panose="020B0503020204020204" pitchFamily="34" charset="-122"/>
                          <a:ea typeface="微软雅黑" panose="020B0503020204020204" pitchFamily="34" charset="-122"/>
                        </a:rPr>
                        <a:t>实现仿真任务的结束</a:t>
                      </a:r>
                    </a:p>
                  </a:txBody>
                  <a:tcPr marL="64961" marR="649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117820"/>
                  </a:ext>
                </a:extLst>
              </a:tr>
            </a:tbl>
          </a:graphicData>
        </a:graphic>
      </p:graphicFrame>
      <p:sp>
        <p:nvSpPr>
          <p:cNvPr id="3" name="页脚占位符 2">
            <a:extLst>
              <a:ext uri="{FF2B5EF4-FFF2-40B4-BE49-F238E27FC236}">
                <a16:creationId xmlns:a16="http://schemas.microsoft.com/office/drawing/2014/main" id="{C1241157-72D6-4404-9D76-4B75B13597E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8891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2C14A9A9-2B99-44BF-A528-C6288A0E17A6}" type="datetime1">
              <a:rPr lang="zh-CN" altLang="en-US" smtClean="0"/>
              <a:t>2022/11/23</a:t>
            </a:fld>
            <a:endParaRPr lang="zh-CN" altLang="en-US"/>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编写</a:t>
            </a:r>
            <a:r>
              <a:rPr lang="en-US" altLang="zh-CN" sz="2400" dirty="0">
                <a:latin typeface="微软雅黑" pitchFamily="34" charset="-122"/>
                <a:ea typeface="微软雅黑" pitchFamily="34" charset="-122"/>
              </a:rPr>
              <a:t>S-Function</a:t>
            </a:r>
            <a:r>
              <a:rPr lang="zh-CN" altLang="en-US" sz="2400" dirty="0">
                <a:latin typeface="微软雅黑" pitchFamily="34" charset="-122"/>
                <a:ea typeface="微软雅黑" pitchFamily="34" charset="-122"/>
              </a:rPr>
              <a:t>的规则</a:t>
            </a:r>
          </a:p>
        </p:txBody>
      </p:sp>
      <p:sp>
        <p:nvSpPr>
          <p:cNvPr id="14" name="Text Box 4">
            <a:extLst>
              <a:ext uri="{FF2B5EF4-FFF2-40B4-BE49-F238E27FC236}">
                <a16:creationId xmlns:a16="http://schemas.microsoft.com/office/drawing/2014/main" id="{B56B9D49-0A1B-44A2-BBDA-15FFD52F60BF}"/>
              </a:ext>
            </a:extLst>
          </p:cNvPr>
          <p:cNvSpPr txBox="1">
            <a:spLocks noChangeArrowheads="1"/>
          </p:cNvSpPr>
          <p:nvPr/>
        </p:nvSpPr>
        <p:spPr bwMode="auto">
          <a:xfrm>
            <a:off x="539552" y="1023750"/>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的输入和输出参数</a:t>
            </a:r>
          </a:p>
        </p:txBody>
      </p:sp>
      <p:graphicFrame>
        <p:nvGraphicFramePr>
          <p:cNvPr id="3" name="表格 2">
            <a:extLst>
              <a:ext uri="{FF2B5EF4-FFF2-40B4-BE49-F238E27FC236}">
                <a16:creationId xmlns:a16="http://schemas.microsoft.com/office/drawing/2014/main" id="{A848C756-3D32-4B1D-A6B6-6937221160B7}"/>
              </a:ext>
            </a:extLst>
          </p:cNvPr>
          <p:cNvGraphicFramePr>
            <a:graphicFrameLocks noGrp="1"/>
          </p:cNvGraphicFramePr>
          <p:nvPr>
            <p:extLst>
              <p:ext uri="{D42A27DB-BD31-4B8C-83A1-F6EECF244321}">
                <p14:modId xmlns:p14="http://schemas.microsoft.com/office/powerpoint/2010/main" val="3399525962"/>
              </p:ext>
            </p:extLst>
          </p:nvPr>
        </p:nvGraphicFramePr>
        <p:xfrm>
          <a:off x="628650" y="1644785"/>
          <a:ext cx="7992780" cy="2576303"/>
        </p:xfrm>
        <a:graphic>
          <a:graphicData uri="http://schemas.openxmlformats.org/drawingml/2006/table">
            <a:tbl>
              <a:tblPr/>
              <a:tblGrid>
                <a:gridCol w="1063030">
                  <a:extLst>
                    <a:ext uri="{9D8B030D-6E8A-4147-A177-3AD203B41FA5}">
                      <a16:colId xmlns:a16="http://schemas.microsoft.com/office/drawing/2014/main" val="299823328"/>
                    </a:ext>
                  </a:extLst>
                </a:gridCol>
                <a:gridCol w="6929750">
                  <a:extLst>
                    <a:ext uri="{9D8B030D-6E8A-4147-A177-3AD203B41FA5}">
                      <a16:colId xmlns:a16="http://schemas.microsoft.com/office/drawing/2014/main" val="663818047"/>
                    </a:ext>
                  </a:extLst>
                </a:gridCol>
              </a:tblGrid>
              <a:tr h="369045">
                <a:tc>
                  <a:txBody>
                    <a:bodyPr/>
                    <a:lstStyle/>
                    <a:p>
                      <a:pPr indent="57150" algn="ctr">
                        <a:lnSpc>
                          <a:spcPct val="100000"/>
                        </a:lnSpc>
                        <a:spcAft>
                          <a:spcPts val="0"/>
                        </a:spcAft>
                      </a:pPr>
                      <a:r>
                        <a:rPr lang="zh-CN" sz="1600" b="1" dirty="0">
                          <a:solidFill>
                            <a:srgbClr val="0000FF"/>
                          </a:solidFill>
                          <a:effectLst/>
                          <a:latin typeface="微软雅黑" panose="020B0503020204020204" pitchFamily="34" charset="-122"/>
                          <a:ea typeface="微软雅黑" panose="020B0503020204020204" pitchFamily="34" charset="-122"/>
                        </a:rPr>
                        <a:t>输入参数</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0000"/>
                        </a:lnSpc>
                        <a:spcAft>
                          <a:spcPts val="0"/>
                        </a:spcAft>
                      </a:pPr>
                      <a:r>
                        <a:rPr lang="zh-CN" sz="1600" b="1" dirty="0">
                          <a:solidFill>
                            <a:srgbClr val="0000FF"/>
                          </a:solidFill>
                          <a:effectLst/>
                          <a:latin typeface="微软雅黑" panose="020B0503020204020204" pitchFamily="34" charset="-122"/>
                          <a:ea typeface="微软雅黑" panose="020B0503020204020204" pitchFamily="34" charset="-122"/>
                        </a:rPr>
                        <a:t>说</a:t>
                      </a:r>
                      <a:r>
                        <a:rPr lang="en-US" sz="1600" b="1" dirty="0">
                          <a:solidFill>
                            <a:srgbClr val="0000FF"/>
                          </a:solidFill>
                          <a:effectLst/>
                          <a:latin typeface="微软雅黑" panose="020B0503020204020204" pitchFamily="34" charset="-122"/>
                          <a:ea typeface="微软雅黑" panose="020B0503020204020204" pitchFamily="34" charset="-122"/>
                        </a:rPr>
                        <a:t>   </a:t>
                      </a:r>
                      <a:r>
                        <a:rPr lang="zh-CN" sz="1600" b="1" dirty="0">
                          <a:solidFill>
                            <a:srgbClr val="0000FF"/>
                          </a:solidFill>
                          <a:effectLst/>
                          <a:latin typeface="微软雅黑" panose="020B0503020204020204" pitchFamily="34" charset="-122"/>
                          <a:ea typeface="微软雅黑" panose="020B0503020204020204" pitchFamily="34" charset="-122"/>
                        </a:rPr>
                        <a:t>明</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267108000"/>
                  </a:ext>
                </a:extLst>
              </a:tr>
              <a:tr h="372109">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t</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当前仿真时间。通常用于决定下一个采样时刻，或者在多采样速率系统中，用来区分不同的采样时刻点，并据此进行不同处理</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231352"/>
                  </a:ext>
                </a:extLst>
              </a:tr>
              <a:tr h="372109">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x</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状态向量。即使在系统中不存在状态时，这个参数也是必需的</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161360"/>
                  </a:ext>
                </a:extLst>
              </a:tr>
              <a:tr h="372109">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u</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a:effectLst/>
                          <a:latin typeface="微软雅黑" panose="020B0503020204020204" pitchFamily="34" charset="-122"/>
                          <a:ea typeface="微软雅黑" panose="020B0503020204020204" pitchFamily="34" charset="-122"/>
                        </a:rPr>
                        <a:t>输入向量</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611024"/>
                  </a:ext>
                </a:extLst>
              </a:tr>
              <a:tr h="372109">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flag</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a:effectLst/>
                          <a:latin typeface="微软雅黑" panose="020B0503020204020204" pitchFamily="34" charset="-122"/>
                          <a:ea typeface="微软雅黑" panose="020B0503020204020204" pitchFamily="34" charset="-122"/>
                        </a:rPr>
                        <a:t>标识符。控制在每个仿真阶段调用哪一个子函数，由</a:t>
                      </a:r>
                      <a:r>
                        <a:rPr lang="en-US" sz="1600">
                          <a:effectLst/>
                          <a:latin typeface="微软雅黑" panose="020B0503020204020204" pitchFamily="34" charset="-122"/>
                          <a:ea typeface="微软雅黑" panose="020B0503020204020204" pitchFamily="34" charset="-122"/>
                        </a:rPr>
                        <a:t>Simulink</a:t>
                      </a:r>
                      <a:r>
                        <a:rPr lang="zh-CN" sz="1600">
                          <a:effectLst/>
                          <a:latin typeface="微软雅黑" panose="020B0503020204020204" pitchFamily="34" charset="-122"/>
                          <a:ea typeface="微软雅黑" panose="020B0503020204020204" pitchFamily="34" charset="-122"/>
                        </a:rPr>
                        <a:t>在调用时自动取值</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705898"/>
                  </a:ext>
                </a:extLst>
              </a:tr>
              <a:tr h="372109">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p1, p2…</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dirty="0">
                          <a:effectLst/>
                          <a:latin typeface="微软雅黑" panose="020B0503020204020204" pitchFamily="34" charset="-122"/>
                          <a:ea typeface="微软雅黑" panose="020B0503020204020204" pitchFamily="34" charset="-122"/>
                        </a:rPr>
                        <a:t>可选参数。这是由用户根据功能需要，自动添加提供给</a:t>
                      </a:r>
                      <a:r>
                        <a:rPr lang="en-US" sz="1600" dirty="0">
                          <a:effectLst/>
                          <a:latin typeface="微软雅黑" panose="020B0503020204020204" pitchFamily="34" charset="-122"/>
                          <a:ea typeface="微软雅黑" panose="020B0503020204020204" pitchFamily="34" charset="-122"/>
                        </a:rPr>
                        <a:t>S-Function</a:t>
                      </a:r>
                      <a:r>
                        <a:rPr lang="zh-CN" sz="1600" dirty="0">
                          <a:effectLst/>
                          <a:latin typeface="微软雅黑" panose="020B0503020204020204" pitchFamily="34" charset="-122"/>
                          <a:ea typeface="微软雅黑" panose="020B0503020204020204" pitchFamily="34" charset="-122"/>
                        </a:rPr>
                        <a:t>的，可用于任何一个子函数中</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89897"/>
                  </a:ext>
                </a:extLst>
              </a:tr>
            </a:tbl>
          </a:graphicData>
        </a:graphic>
      </p:graphicFrame>
      <p:graphicFrame>
        <p:nvGraphicFramePr>
          <p:cNvPr id="4" name="表格 3">
            <a:extLst>
              <a:ext uri="{FF2B5EF4-FFF2-40B4-BE49-F238E27FC236}">
                <a16:creationId xmlns:a16="http://schemas.microsoft.com/office/drawing/2014/main" id="{1461949F-0A2A-4E88-B661-502DEDB7BCF8}"/>
              </a:ext>
            </a:extLst>
          </p:cNvPr>
          <p:cNvGraphicFramePr>
            <a:graphicFrameLocks noGrp="1"/>
          </p:cNvGraphicFramePr>
          <p:nvPr>
            <p:extLst>
              <p:ext uri="{D42A27DB-BD31-4B8C-83A1-F6EECF244321}">
                <p14:modId xmlns:p14="http://schemas.microsoft.com/office/powerpoint/2010/main" val="1746027487"/>
              </p:ext>
            </p:extLst>
          </p:nvPr>
        </p:nvGraphicFramePr>
        <p:xfrm>
          <a:off x="628650" y="4342499"/>
          <a:ext cx="7992780" cy="2186238"/>
        </p:xfrm>
        <a:graphic>
          <a:graphicData uri="http://schemas.openxmlformats.org/drawingml/2006/table">
            <a:tbl>
              <a:tblPr/>
              <a:tblGrid>
                <a:gridCol w="1275647">
                  <a:extLst>
                    <a:ext uri="{9D8B030D-6E8A-4147-A177-3AD203B41FA5}">
                      <a16:colId xmlns:a16="http://schemas.microsoft.com/office/drawing/2014/main" val="2758827747"/>
                    </a:ext>
                  </a:extLst>
                </a:gridCol>
                <a:gridCol w="6717133">
                  <a:extLst>
                    <a:ext uri="{9D8B030D-6E8A-4147-A177-3AD203B41FA5}">
                      <a16:colId xmlns:a16="http://schemas.microsoft.com/office/drawing/2014/main" val="3042876628"/>
                    </a:ext>
                  </a:extLst>
                </a:gridCol>
              </a:tblGrid>
              <a:tr h="337470">
                <a:tc>
                  <a:txBody>
                    <a:bodyPr/>
                    <a:lstStyle/>
                    <a:p>
                      <a:pPr indent="57150" algn="ctr">
                        <a:lnSpc>
                          <a:spcPct val="100000"/>
                        </a:lnSpc>
                        <a:spcAft>
                          <a:spcPts val="0"/>
                        </a:spcAft>
                      </a:pPr>
                      <a:r>
                        <a:rPr lang="zh-CN" sz="1600" b="1">
                          <a:solidFill>
                            <a:srgbClr val="0000FF"/>
                          </a:solidFill>
                          <a:effectLst/>
                          <a:latin typeface="微软雅黑" panose="020B0503020204020204" pitchFamily="34" charset="-122"/>
                          <a:ea typeface="微软雅黑" panose="020B0503020204020204" pitchFamily="34" charset="-122"/>
                        </a:rPr>
                        <a:t>输出参数</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0000"/>
                        </a:lnSpc>
                        <a:spcAft>
                          <a:spcPts val="0"/>
                        </a:spcAft>
                      </a:pPr>
                      <a:r>
                        <a:rPr lang="zh-CN" sz="1600" b="1" dirty="0">
                          <a:solidFill>
                            <a:srgbClr val="0000FF"/>
                          </a:solidFill>
                          <a:effectLst/>
                          <a:latin typeface="微软雅黑" panose="020B0503020204020204" pitchFamily="34" charset="-122"/>
                          <a:ea typeface="微软雅黑" panose="020B0503020204020204" pitchFamily="34" charset="-122"/>
                        </a:rPr>
                        <a:t>说</a:t>
                      </a:r>
                      <a:r>
                        <a:rPr lang="en-US" sz="1600" b="1" dirty="0">
                          <a:solidFill>
                            <a:srgbClr val="0000FF"/>
                          </a:solidFill>
                          <a:effectLst/>
                          <a:latin typeface="微软雅黑" panose="020B0503020204020204" pitchFamily="34" charset="-122"/>
                          <a:ea typeface="微软雅黑" panose="020B0503020204020204" pitchFamily="34" charset="-122"/>
                        </a:rPr>
                        <a:t>   </a:t>
                      </a:r>
                      <a:r>
                        <a:rPr lang="zh-CN" sz="1600" b="1" dirty="0">
                          <a:solidFill>
                            <a:srgbClr val="0000FF"/>
                          </a:solidFill>
                          <a:effectLst/>
                          <a:latin typeface="微软雅黑" panose="020B0503020204020204" pitchFamily="34" charset="-122"/>
                          <a:ea typeface="微软雅黑" panose="020B0503020204020204" pitchFamily="34" charset="-122"/>
                        </a:rPr>
                        <a:t>明</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54528790"/>
                  </a:ext>
                </a:extLst>
              </a:tr>
              <a:tr h="340272">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sys</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通用的返回参数，其返回值的意义取决于</a:t>
                      </a:r>
                      <a:r>
                        <a:rPr lang="en-US" sz="1600">
                          <a:effectLst/>
                          <a:latin typeface="微软雅黑" panose="020B0503020204020204" pitchFamily="34" charset="-122"/>
                          <a:ea typeface="微软雅黑" panose="020B0503020204020204" pitchFamily="34" charset="-122"/>
                        </a:rPr>
                        <a:t>flag</a:t>
                      </a:r>
                      <a:r>
                        <a:rPr lang="zh-CN" sz="1600">
                          <a:effectLst/>
                          <a:latin typeface="微软雅黑" panose="020B0503020204020204" pitchFamily="34" charset="-122"/>
                          <a:ea typeface="微软雅黑" panose="020B0503020204020204" pitchFamily="34" charset="-122"/>
                        </a:rPr>
                        <a:t>的值</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634565"/>
                  </a:ext>
                </a:extLst>
              </a:tr>
              <a:tr h="340272">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x0</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a:effectLst/>
                          <a:latin typeface="微软雅黑" panose="020B0503020204020204" pitchFamily="34" charset="-122"/>
                          <a:ea typeface="微软雅黑" panose="020B0503020204020204" pitchFamily="34" charset="-122"/>
                        </a:rPr>
                        <a:t>初始状态值</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8380535"/>
                  </a:ext>
                </a:extLst>
              </a:tr>
              <a:tr h="340272">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str</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a:effectLst/>
                          <a:latin typeface="微软雅黑" panose="020B0503020204020204" pitchFamily="34" charset="-122"/>
                          <a:ea typeface="微软雅黑" panose="020B0503020204020204" pitchFamily="34" charset="-122"/>
                        </a:rPr>
                        <a:t>保留值，必须设为空矩阵</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454331"/>
                  </a:ext>
                </a:extLst>
              </a:tr>
              <a:tr h="340272">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ts</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a:effectLst/>
                          <a:latin typeface="微软雅黑" panose="020B0503020204020204" pitchFamily="34" charset="-122"/>
                          <a:ea typeface="微软雅黑" panose="020B0503020204020204" pitchFamily="34" charset="-122"/>
                        </a:rPr>
                        <a:t>采样周期变量，两列分别表示采样时间间隔和偏移，即</a:t>
                      </a:r>
                      <a:r>
                        <a:rPr lang="en-US" sz="1600">
                          <a:effectLst/>
                          <a:latin typeface="微软雅黑" panose="020B0503020204020204" pitchFamily="34" charset="-122"/>
                          <a:ea typeface="微软雅黑" panose="020B0503020204020204" pitchFamily="34" charset="-122"/>
                        </a:rPr>
                        <a:t>[Tperiod, Toffset]</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841246"/>
                  </a:ext>
                </a:extLst>
              </a:tr>
              <a:tr h="340272">
                <a:tc>
                  <a:txBody>
                    <a:bodyPr/>
                    <a:lstStyle/>
                    <a:p>
                      <a:pPr algn="ctr">
                        <a:lnSpc>
                          <a:spcPct val="100000"/>
                        </a:lnSpc>
                        <a:spcAft>
                          <a:spcPts val="0"/>
                        </a:spcAft>
                      </a:pPr>
                      <a:r>
                        <a:rPr lang="en-US" sz="1600">
                          <a:effectLst/>
                          <a:latin typeface="微软雅黑" panose="020B0503020204020204" pitchFamily="34" charset="-122"/>
                          <a:ea typeface="微软雅黑" panose="020B0503020204020204" pitchFamily="34" charset="-122"/>
                        </a:rPr>
                        <a:t>simStateCompliance</a:t>
                      </a:r>
                      <a:endParaRPr lang="zh-CN" sz="1600">
                        <a:effectLst/>
                        <a:latin typeface="微软雅黑" panose="020B0503020204020204" pitchFamily="34" charset="-122"/>
                        <a:ea typeface="微软雅黑" panose="020B0503020204020204" pitchFamily="34" charset="-122"/>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dirty="0">
                          <a:effectLst/>
                          <a:latin typeface="微软雅黑" panose="020B0503020204020204" pitchFamily="34" charset="-122"/>
                          <a:ea typeface="微软雅黑" panose="020B0503020204020204" pitchFamily="34" charset="-122"/>
                        </a:rPr>
                        <a:t>当保存或恢复模型全部仿真状态时，说明如何处理这个</a:t>
                      </a:r>
                      <a:r>
                        <a:rPr lang="en-US" sz="1600" dirty="0">
                          <a:effectLst/>
                          <a:latin typeface="微软雅黑" panose="020B0503020204020204" pitchFamily="34" charset="-122"/>
                          <a:ea typeface="微软雅黑" panose="020B0503020204020204" pitchFamily="34" charset="-122"/>
                        </a:rPr>
                        <a:t>S-</a:t>
                      </a:r>
                      <a:r>
                        <a:rPr lang="zh-CN" sz="1600" dirty="0">
                          <a:effectLst/>
                          <a:latin typeface="微软雅黑" panose="020B0503020204020204" pitchFamily="34" charset="-122"/>
                          <a:ea typeface="微软雅黑" panose="020B0503020204020204" pitchFamily="34" charset="-122"/>
                        </a:rPr>
                        <a:t>函数模块。其取值及说明见模板文件</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18261"/>
                  </a:ext>
                </a:extLst>
              </a:tr>
            </a:tbl>
          </a:graphicData>
        </a:graphic>
      </p:graphicFrame>
      <p:sp>
        <p:nvSpPr>
          <p:cNvPr id="2" name="页脚占位符 1">
            <a:extLst>
              <a:ext uri="{FF2B5EF4-FFF2-40B4-BE49-F238E27FC236}">
                <a16:creationId xmlns:a16="http://schemas.microsoft.com/office/drawing/2014/main" id="{205490C8-1668-43AF-89A1-A7069D16291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2414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subTitle" idx="1"/>
          </p:nvPr>
        </p:nvSpPr>
        <p:spPr>
          <a:xfrm>
            <a:off x="582614" y="981075"/>
            <a:ext cx="3629025" cy="444500"/>
          </a:xfrm>
        </p:spPr>
        <p:txBody>
          <a:bodyPr>
            <a:normAutofit lnSpcReduction="10000"/>
          </a:bodyPr>
          <a:lstStyle/>
          <a:p>
            <a:pPr algn="l" eaLnBrk="1" hangingPunct="1">
              <a:lnSpc>
                <a:spcPct val="90000"/>
              </a:lnSpc>
            </a:pPr>
            <a:r>
              <a:rPr lang="zh-CN" altLang="en-US" sz="2800" b="1">
                <a:solidFill>
                  <a:schemeClr val="tx1"/>
                </a:solidFill>
                <a:latin typeface="微软雅黑" pitchFamily="34" charset="-122"/>
                <a:ea typeface="微软雅黑" pitchFamily="34" charset="-122"/>
              </a:rPr>
              <a:t>主要内容</a:t>
            </a:r>
          </a:p>
        </p:txBody>
      </p:sp>
      <p:sp>
        <p:nvSpPr>
          <p:cNvPr id="6146" name="Rectangle 2"/>
          <p:cNvSpPr>
            <a:spLocks noChangeArrowheads="1"/>
          </p:cNvSpPr>
          <p:nvPr/>
        </p:nvSpPr>
        <p:spPr bwMode="auto">
          <a:xfrm>
            <a:off x="500064" y="1571625"/>
            <a:ext cx="7456219"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en-US" altLang="zh-CN" sz="2400" dirty="0">
                <a:solidFill>
                  <a:srgbClr val="FF0000"/>
                </a:solidFill>
                <a:latin typeface="微软雅黑" pitchFamily="34" charset="-122"/>
                <a:ea typeface="微软雅黑" pitchFamily="34" charset="-122"/>
              </a:rPr>
              <a:t>  Simulink</a:t>
            </a:r>
            <a:r>
              <a:rPr lang="zh-CN" altLang="en-US" sz="2400" dirty="0">
                <a:solidFill>
                  <a:srgbClr val="FF0000"/>
                </a:solidFill>
                <a:latin typeface="微软雅黑" pitchFamily="34" charset="-122"/>
                <a:ea typeface="微软雅黑" pitchFamily="34" charset="-122"/>
              </a:rPr>
              <a:t>简介</a:t>
            </a: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Simulink</a:t>
            </a:r>
            <a:r>
              <a:rPr lang="zh-CN" altLang="en-US" sz="2400" dirty="0">
                <a:latin typeface="微软雅黑" pitchFamily="34" charset="-122"/>
                <a:ea typeface="微软雅黑" pitchFamily="34" charset="-122"/>
              </a:rPr>
              <a:t>动态系统建模与仿真</a:t>
            </a: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建模案例</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猫追老鼠的</a:t>
            </a:r>
            <a:r>
              <a:rPr lang="en-US" altLang="zh-CN" sz="2400" dirty="0">
                <a:latin typeface="微软雅黑" pitchFamily="34" charset="-122"/>
                <a:ea typeface="微软雅黑" pitchFamily="34" charset="-122"/>
              </a:rPr>
              <a:t>Simulink</a:t>
            </a:r>
            <a:r>
              <a:rPr lang="zh-CN" altLang="en-US" sz="2400" dirty="0">
                <a:latin typeface="微软雅黑" pitchFamily="34" charset="-122"/>
                <a:ea typeface="微软雅黑" pitchFamily="34" charset="-122"/>
              </a:rPr>
              <a:t>动画仿真</a:t>
            </a:r>
            <a:endParaRPr lang="en-US" altLang="zh-CN" sz="2400" dirty="0">
              <a:latin typeface="微软雅黑" pitchFamily="34" charset="-122"/>
              <a:ea typeface="微软雅黑" pitchFamily="34" charset="-122"/>
            </a:endParaRPr>
          </a:p>
        </p:txBody>
      </p:sp>
      <p:sp>
        <p:nvSpPr>
          <p:cNvPr id="8" name="日期占位符 7">
            <a:extLst>
              <a:ext uri="{FF2B5EF4-FFF2-40B4-BE49-F238E27FC236}">
                <a16:creationId xmlns:a16="http://schemas.microsoft.com/office/drawing/2014/main" id="{9E27057E-955C-4E5A-9D58-E28F268CEA3C}"/>
              </a:ext>
            </a:extLst>
          </p:cNvPr>
          <p:cNvSpPr>
            <a:spLocks noGrp="1"/>
          </p:cNvSpPr>
          <p:nvPr>
            <p:ph type="dt" sz="half" idx="10"/>
          </p:nvPr>
        </p:nvSpPr>
        <p:spPr/>
        <p:txBody>
          <a:bodyPr/>
          <a:lstStyle/>
          <a:p>
            <a:pPr>
              <a:defRPr/>
            </a:pPr>
            <a:fld id="{963EB9B6-50F9-4D07-BCE7-3348777151E4}"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19E64617-6983-4133-8B70-1967796BBC6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01FFA1CF-4BB1-4E16-926F-330745B071D7}" type="datetime1">
              <a:rPr lang="zh-CN" altLang="en-US" smtClean="0"/>
              <a:t>2022/11/23</a:t>
            </a:fld>
            <a:endParaRPr lang="zh-CN" altLang="en-US"/>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编写</a:t>
            </a:r>
            <a:r>
              <a:rPr lang="en-US" altLang="zh-CN" sz="2400" dirty="0">
                <a:latin typeface="微软雅黑" pitchFamily="34" charset="-122"/>
                <a:ea typeface="微软雅黑" pitchFamily="34" charset="-122"/>
              </a:rPr>
              <a:t>S-Function</a:t>
            </a:r>
            <a:r>
              <a:rPr lang="zh-CN" altLang="en-US" sz="2400" dirty="0">
                <a:latin typeface="微软雅黑" pitchFamily="34" charset="-122"/>
                <a:ea typeface="微软雅黑" pitchFamily="34" charset="-122"/>
              </a:rPr>
              <a:t>的规则</a:t>
            </a:r>
          </a:p>
        </p:txBody>
      </p:sp>
      <p:sp>
        <p:nvSpPr>
          <p:cNvPr id="14" name="Text Box 4">
            <a:extLst>
              <a:ext uri="{FF2B5EF4-FFF2-40B4-BE49-F238E27FC236}">
                <a16:creationId xmlns:a16="http://schemas.microsoft.com/office/drawing/2014/main" id="{B56B9D49-0A1B-44A2-BBDA-15FFD52F60BF}"/>
              </a:ext>
            </a:extLst>
          </p:cNvPr>
          <p:cNvSpPr txBox="1">
            <a:spLocks noChangeArrowheads="1"/>
          </p:cNvSpPr>
          <p:nvPr/>
        </p:nvSpPr>
        <p:spPr bwMode="auto">
          <a:xfrm>
            <a:off x="539552" y="1023750"/>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的工作流程</a:t>
            </a:r>
          </a:p>
        </p:txBody>
      </p:sp>
      <p:graphicFrame>
        <p:nvGraphicFramePr>
          <p:cNvPr id="7" name="对象 6">
            <a:extLst>
              <a:ext uri="{FF2B5EF4-FFF2-40B4-BE49-F238E27FC236}">
                <a16:creationId xmlns:a16="http://schemas.microsoft.com/office/drawing/2014/main" id="{36342519-115B-4C04-82D4-AA93E6239E15}"/>
              </a:ext>
            </a:extLst>
          </p:cNvPr>
          <p:cNvGraphicFramePr>
            <a:graphicFrameLocks noChangeAspect="1"/>
          </p:cNvGraphicFramePr>
          <p:nvPr>
            <p:extLst>
              <p:ext uri="{D42A27DB-BD31-4B8C-83A1-F6EECF244321}">
                <p14:modId xmlns:p14="http://schemas.microsoft.com/office/powerpoint/2010/main" val="2625982747"/>
              </p:ext>
            </p:extLst>
          </p:nvPr>
        </p:nvGraphicFramePr>
        <p:xfrm>
          <a:off x="1162214" y="1556845"/>
          <a:ext cx="5714042" cy="4824483"/>
        </p:xfrm>
        <a:graphic>
          <a:graphicData uri="http://schemas.openxmlformats.org/presentationml/2006/ole">
            <mc:AlternateContent xmlns:mc="http://schemas.openxmlformats.org/markup-compatibility/2006">
              <mc:Choice xmlns:v="urn:schemas-microsoft-com:vml" Requires="v">
                <p:oleObj r:id="rId2" imgW="4337101" imgH="4023360" progId="">
                  <p:embed/>
                </p:oleObj>
              </mc:Choice>
              <mc:Fallback>
                <p:oleObj r:id="rId2" imgW="4337101" imgH="4023360" progId="">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214" y="1556845"/>
                        <a:ext cx="5714042" cy="4824483"/>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E18B9981-043F-49A4-A7B3-F81B1D3658B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95829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6C66A7A7-CBFC-4013-83BD-2F5EC18E846B}" type="datetime1">
              <a:rPr lang="zh-CN" altLang="en-US" smtClean="0"/>
              <a:t>2022/11/23</a:t>
            </a:fld>
            <a:endParaRPr lang="zh-CN" altLang="en-US"/>
          </a:p>
        </p:txBody>
      </p:sp>
      <p:sp>
        <p:nvSpPr>
          <p:cNvPr id="13" name="Rectangle 5">
            <a:extLst>
              <a:ext uri="{FF2B5EF4-FFF2-40B4-BE49-F238E27FC236}">
                <a16:creationId xmlns:a16="http://schemas.microsoft.com/office/drawing/2014/main" id="{DFD21353-BED5-46E3-96F5-F0D93DFA18A0}"/>
              </a:ext>
            </a:extLst>
          </p:cNvPr>
          <p:cNvSpPr>
            <a:spLocks noChangeArrowheads="1"/>
          </p:cNvSpPr>
          <p:nvPr/>
        </p:nvSpPr>
        <p:spPr bwMode="auto">
          <a:xfrm>
            <a:off x="361790" y="476672"/>
            <a:ext cx="7594600" cy="42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en-US" altLang="zh-CN" sz="2400" dirty="0">
                <a:latin typeface="微软雅黑" pitchFamily="34" charset="-122"/>
                <a:ea typeface="微软雅黑" pitchFamily="34" charset="-122"/>
              </a:rPr>
              <a:t>4.  </a:t>
            </a:r>
            <a:r>
              <a:rPr lang="zh-CN" altLang="en-US" sz="2400" dirty="0">
                <a:latin typeface="微软雅黑" pitchFamily="34" charset="-122"/>
                <a:ea typeface="微软雅黑" pitchFamily="34" charset="-122"/>
              </a:rPr>
              <a:t>模拟猫追老鼠过程的</a:t>
            </a:r>
            <a:r>
              <a:rPr lang="en-US" altLang="zh-CN" sz="2400" dirty="0">
                <a:latin typeface="微软雅黑" pitchFamily="34" charset="-122"/>
                <a:ea typeface="微软雅黑" pitchFamily="34" charset="-122"/>
              </a:rPr>
              <a:t>S-Function</a:t>
            </a:r>
            <a:endParaRPr lang="zh-CN" altLang="en-US" sz="2400" dirty="0">
              <a:latin typeface="微软雅黑" pitchFamily="34" charset="-122"/>
              <a:ea typeface="微软雅黑" pitchFamily="34" charset="-122"/>
            </a:endParaRPr>
          </a:p>
        </p:txBody>
      </p:sp>
      <p:sp>
        <p:nvSpPr>
          <p:cNvPr id="10" name="Text Box 4">
            <a:extLst>
              <a:ext uri="{FF2B5EF4-FFF2-40B4-BE49-F238E27FC236}">
                <a16:creationId xmlns:a16="http://schemas.microsoft.com/office/drawing/2014/main" id="{191EAB13-225E-4DCD-AAAD-DED985789B48}"/>
              </a:ext>
            </a:extLst>
          </p:cNvPr>
          <p:cNvSpPr txBox="1">
            <a:spLocks noChangeArrowheads="1"/>
          </p:cNvSpPr>
          <p:nvPr/>
        </p:nvSpPr>
        <p:spPr bwMode="auto">
          <a:xfrm>
            <a:off x="539552" y="1052736"/>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源码</a:t>
            </a:r>
          </a:p>
        </p:txBody>
      </p:sp>
      <p:sp>
        <p:nvSpPr>
          <p:cNvPr id="15" name="Text Box 4">
            <a:extLst>
              <a:ext uri="{FF2B5EF4-FFF2-40B4-BE49-F238E27FC236}">
                <a16:creationId xmlns:a16="http://schemas.microsoft.com/office/drawing/2014/main" id="{958C032B-EAD4-4266-9D04-C0EA281AF302}"/>
              </a:ext>
            </a:extLst>
          </p:cNvPr>
          <p:cNvSpPr txBox="1">
            <a:spLocks noChangeArrowheads="1"/>
          </p:cNvSpPr>
          <p:nvPr/>
        </p:nvSpPr>
        <p:spPr bwMode="auto">
          <a:xfrm>
            <a:off x="683676" y="1696376"/>
            <a:ext cx="799278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MATLAB</a:t>
            </a:r>
            <a:r>
              <a:rPr lang="zh-CN" altLang="en-US" sz="2000" dirty="0">
                <a:solidFill>
                  <a:srgbClr val="000000"/>
                </a:solidFill>
                <a:latin typeface="微软雅黑" panose="020B0503020204020204" pitchFamily="34" charset="-122"/>
                <a:ea typeface="微软雅黑" panose="020B0503020204020204" pitchFamily="34" charset="-122"/>
              </a:rPr>
              <a:t>程序编辑窗口中对</a:t>
            </a:r>
            <a:r>
              <a:rPr lang="en-US" altLang="zh-CN" sz="2000" dirty="0">
                <a:solidFill>
                  <a:srgbClr val="000000"/>
                </a:solidFill>
                <a:latin typeface="微软雅黑" panose="020B0503020204020204" pitchFamily="34" charset="-122"/>
                <a:ea typeface="微软雅黑" panose="020B0503020204020204" pitchFamily="34" charset="-122"/>
              </a:rPr>
              <a:t>M</a:t>
            </a:r>
            <a:r>
              <a:rPr lang="zh-CN" altLang="en-US" sz="2000" dirty="0">
                <a:solidFill>
                  <a:srgbClr val="000000"/>
                </a:solidFill>
                <a:latin typeface="微软雅黑" panose="020B0503020204020204" pitchFamily="34" charset="-122"/>
                <a:ea typeface="微软雅黑" panose="020B0503020204020204" pitchFamily="34" charset="-122"/>
              </a:rPr>
              <a:t>语言</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模板进行修改，加入动画模拟代码，保存为文件“</a:t>
            </a:r>
            <a:r>
              <a:rPr lang="en-US" altLang="zh-CN" sz="2000" dirty="0" err="1">
                <a:solidFill>
                  <a:srgbClr val="000000"/>
                </a:solidFill>
                <a:latin typeface="微软雅黑" panose="020B0503020204020204" pitchFamily="34" charset="-122"/>
                <a:ea typeface="微软雅黑" panose="020B0503020204020204" pitchFamily="34" charset="-122"/>
              </a:rPr>
              <a:t>sfun_catmouse.m</a:t>
            </a:r>
            <a:r>
              <a:rPr lang="zh-CN" altLang="en-US" sz="2000" dirty="0">
                <a:solidFill>
                  <a:srgbClr val="000000"/>
                </a:solidFill>
                <a:latin typeface="微软雅黑" panose="020B0503020204020204" pitchFamily="34" charset="-122"/>
                <a:ea typeface="微软雅黑" panose="020B0503020204020204" pitchFamily="34" charset="-122"/>
              </a:rPr>
              <a:t>”。</a:t>
            </a:r>
          </a:p>
        </p:txBody>
      </p:sp>
      <p:sp>
        <p:nvSpPr>
          <p:cNvPr id="16" name="Text Box 4">
            <a:extLst>
              <a:ext uri="{FF2B5EF4-FFF2-40B4-BE49-F238E27FC236}">
                <a16:creationId xmlns:a16="http://schemas.microsoft.com/office/drawing/2014/main" id="{330519FE-D8E0-4989-8046-EF2A96B9431A}"/>
              </a:ext>
            </a:extLst>
          </p:cNvPr>
          <p:cNvSpPr txBox="1">
            <a:spLocks noChangeArrowheads="1"/>
          </p:cNvSpPr>
          <p:nvPr/>
        </p:nvSpPr>
        <p:spPr bwMode="auto">
          <a:xfrm>
            <a:off x="539552" y="2708920"/>
            <a:ext cx="799278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模块的参数设置</a:t>
            </a:r>
          </a:p>
        </p:txBody>
      </p:sp>
      <p:sp>
        <p:nvSpPr>
          <p:cNvPr id="17" name="Text Box 4">
            <a:extLst>
              <a:ext uri="{FF2B5EF4-FFF2-40B4-BE49-F238E27FC236}">
                <a16:creationId xmlns:a16="http://schemas.microsoft.com/office/drawing/2014/main" id="{2157D3BA-8151-4354-80F7-EA1F5C5558A4}"/>
              </a:ext>
            </a:extLst>
          </p:cNvPr>
          <p:cNvSpPr txBox="1">
            <a:spLocks noChangeArrowheads="1"/>
          </p:cNvSpPr>
          <p:nvPr/>
        </p:nvSpPr>
        <p:spPr bwMode="auto">
          <a:xfrm>
            <a:off x="683676" y="3314965"/>
            <a:ext cx="4968444" cy="280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在本例搭建的</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模型的</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模块上双击鼠标，将弹出</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模块的参数设置界面，如右图所示。可以指定</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模块所对应的</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及其额外的参数。这里指定</a:t>
            </a:r>
            <a:r>
              <a:rPr lang="en-US" altLang="zh-CN" sz="2000" dirty="0">
                <a:solidFill>
                  <a:srgbClr val="000000"/>
                </a:solidFill>
                <a:latin typeface="微软雅黑" panose="020B0503020204020204" pitchFamily="34" charset="-122"/>
                <a:ea typeface="微软雅黑" panose="020B0503020204020204" pitchFamily="34" charset="-122"/>
              </a:rPr>
              <a:t>S-Function</a:t>
            </a:r>
            <a:r>
              <a:rPr lang="zh-CN" altLang="en-US" sz="2000" dirty="0">
                <a:solidFill>
                  <a:srgbClr val="000000"/>
                </a:solidFill>
                <a:latin typeface="微软雅黑" panose="020B0503020204020204" pitchFamily="34" charset="-122"/>
                <a:ea typeface="微软雅黑" panose="020B0503020204020204" pitchFamily="34" charset="-122"/>
              </a:rPr>
              <a:t>的函数名为</a:t>
            </a:r>
            <a:r>
              <a:rPr lang="en-US" altLang="zh-CN" sz="2000" dirty="0" err="1">
                <a:solidFill>
                  <a:srgbClr val="000000"/>
                </a:solidFill>
                <a:latin typeface="微软雅黑" panose="020B0503020204020204" pitchFamily="34" charset="-122"/>
                <a:ea typeface="微软雅黑" panose="020B0503020204020204" pitchFamily="34" charset="-122"/>
              </a:rPr>
              <a:t>sfun_catmouse</a:t>
            </a:r>
            <a:r>
              <a:rPr lang="zh-CN" altLang="en-US" sz="2000" dirty="0">
                <a:solidFill>
                  <a:srgbClr val="000000"/>
                </a:solidFill>
                <a:latin typeface="微软雅黑" panose="020B0503020204020204" pitchFamily="34" charset="-122"/>
                <a:ea typeface="微软雅黑" panose="020B0503020204020204" pitchFamily="34" charset="-122"/>
              </a:rPr>
              <a:t>。</a:t>
            </a:r>
          </a:p>
        </p:txBody>
      </p:sp>
      <p:pic>
        <p:nvPicPr>
          <p:cNvPr id="33795" name="Picture 3">
            <a:extLst>
              <a:ext uri="{FF2B5EF4-FFF2-40B4-BE49-F238E27FC236}">
                <a16:creationId xmlns:a16="http://schemas.microsoft.com/office/drawing/2014/main" id="{E2B99E74-EF21-43D0-A52D-2C6B8125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532" y="3444222"/>
            <a:ext cx="3395956" cy="289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F5B912AA-B8DE-40F7-AFCE-A3B17840FA2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578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07184"/>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六、 模型求解与实时仿真</a:t>
            </a:r>
          </a:p>
        </p:txBody>
      </p:sp>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137BDF7F-9A40-46CB-8649-89F1BCF9DF82}" type="datetime1">
              <a:rPr lang="zh-CN" altLang="en-US" smtClean="0"/>
              <a:t>2022/11/23</a:t>
            </a:fld>
            <a:endParaRPr lang="zh-CN" altLang="en-US"/>
          </a:p>
        </p:txBody>
      </p:sp>
      <p:sp>
        <p:nvSpPr>
          <p:cNvPr id="9" name="Text Box 4"/>
          <p:cNvSpPr txBox="1">
            <a:spLocks noChangeArrowheads="1"/>
          </p:cNvSpPr>
          <p:nvPr/>
        </p:nvSpPr>
        <p:spPr bwMode="auto">
          <a:xfrm>
            <a:off x="683676" y="1130983"/>
            <a:ext cx="7848764"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MATLAB</a:t>
            </a:r>
            <a:r>
              <a:rPr lang="zh-CN" altLang="en-US" sz="2000" dirty="0">
                <a:solidFill>
                  <a:srgbClr val="000000"/>
                </a:solidFill>
                <a:latin typeface="微软雅黑" panose="020B0503020204020204" pitchFamily="34" charset="-122"/>
                <a:ea typeface="微软雅黑" panose="020B0503020204020204" pitchFamily="34" charset="-122"/>
              </a:rPr>
              <a:t>命令窗口运行如下命令：</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&gt;&gt; a = 12;  b = 6;  c = 20;</a:t>
            </a:r>
          </a:p>
        </p:txBody>
      </p:sp>
      <p:grpSp>
        <p:nvGrpSpPr>
          <p:cNvPr id="10" name="组合 9">
            <a:extLst>
              <a:ext uri="{FF2B5EF4-FFF2-40B4-BE49-F238E27FC236}">
                <a16:creationId xmlns:a16="http://schemas.microsoft.com/office/drawing/2014/main" id="{ACD6AFB0-B606-44E6-9214-C8CD9CCE5607}"/>
              </a:ext>
            </a:extLst>
          </p:cNvPr>
          <p:cNvGrpSpPr/>
          <p:nvPr/>
        </p:nvGrpSpPr>
        <p:grpSpPr>
          <a:xfrm>
            <a:off x="683568" y="2132856"/>
            <a:ext cx="7848764" cy="499624"/>
            <a:chOff x="683676" y="1130983"/>
            <a:chExt cx="7848764" cy="499624"/>
          </a:xfrm>
        </p:grpSpPr>
        <p:sp>
          <p:nvSpPr>
            <p:cNvPr id="13" name="Text Box 4">
              <a:extLst>
                <a:ext uri="{FF2B5EF4-FFF2-40B4-BE49-F238E27FC236}">
                  <a16:creationId xmlns:a16="http://schemas.microsoft.com/office/drawing/2014/main" id="{93F31B9C-FE02-4E8C-B0AF-9903F8AF229A}"/>
                </a:ext>
              </a:extLst>
            </p:cNvPr>
            <p:cNvSpPr txBox="1">
              <a:spLocks noChangeArrowheads="1"/>
            </p:cNvSpPr>
            <p:nvPr/>
          </p:nvSpPr>
          <p:spPr bwMode="auto">
            <a:xfrm>
              <a:off x="683676" y="1130983"/>
              <a:ext cx="7848764"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然后单击</a:t>
              </a:r>
              <a:r>
                <a:rPr lang="en-US" altLang="zh-CN" sz="2000" dirty="0">
                  <a:solidFill>
                    <a:srgbClr val="000000"/>
                  </a:solidFill>
                  <a:latin typeface="微软雅黑" panose="020B0503020204020204" pitchFamily="34" charset="-122"/>
                  <a:ea typeface="微软雅黑" panose="020B0503020204020204" pitchFamily="34" charset="-122"/>
                </a:rPr>
                <a:t>Simulink</a:t>
              </a:r>
              <a:r>
                <a:rPr lang="zh-CN" altLang="en-US" sz="2000" dirty="0">
                  <a:solidFill>
                    <a:srgbClr val="000000"/>
                  </a:solidFill>
                  <a:latin typeface="微软雅黑" panose="020B0503020204020204" pitchFamily="34" charset="-122"/>
                  <a:ea typeface="微软雅黑" panose="020B0503020204020204" pitchFamily="34" charset="-122"/>
                </a:rPr>
                <a:t>模型窗口工具栏中的运行图标     对模型进行仿真</a:t>
              </a:r>
            </a:p>
          </p:txBody>
        </p:sp>
        <p:pic>
          <p:nvPicPr>
            <p:cNvPr id="14" name="Picture 3">
              <a:extLst>
                <a:ext uri="{FF2B5EF4-FFF2-40B4-BE49-F238E27FC236}">
                  <a16:creationId xmlns:a16="http://schemas.microsoft.com/office/drawing/2014/main" id="{7E478B81-8F07-48FA-A23D-C0A68AD4E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84297"/>
              <a:ext cx="2857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4818" name="Picture 2">
            <a:extLst>
              <a:ext uri="{FF2B5EF4-FFF2-40B4-BE49-F238E27FC236}">
                <a16:creationId xmlns:a16="http://schemas.microsoft.com/office/drawing/2014/main" id="{ED82EF66-759E-4CD0-B420-5D668D081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865" y="2904586"/>
            <a:ext cx="5118665" cy="34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A4BE2AD8-5094-4DAE-9212-5CE1FC7608C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33677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1682" y="507184"/>
            <a:ext cx="7594600" cy="55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892" indent="-342892">
              <a:spcBef>
                <a:spcPts val="0"/>
              </a:spcBef>
            </a:pPr>
            <a:r>
              <a:rPr lang="zh-CN" altLang="en-US" sz="2800" b="1" dirty="0">
                <a:latin typeface="微软雅黑" pitchFamily="34" charset="-122"/>
                <a:ea typeface="微软雅黑" pitchFamily="34" charset="-122"/>
              </a:rPr>
              <a:t>七、 总结</a:t>
            </a:r>
          </a:p>
        </p:txBody>
      </p:sp>
      <p:sp>
        <p:nvSpPr>
          <p:cNvPr id="11" name="日期占位符 10">
            <a:extLst>
              <a:ext uri="{FF2B5EF4-FFF2-40B4-BE49-F238E27FC236}">
                <a16:creationId xmlns:a16="http://schemas.microsoft.com/office/drawing/2014/main" id="{FA204A71-F023-4A2A-AB3E-14C2783F9A86}"/>
              </a:ext>
            </a:extLst>
          </p:cNvPr>
          <p:cNvSpPr>
            <a:spLocks noGrp="1"/>
          </p:cNvSpPr>
          <p:nvPr>
            <p:ph type="dt" sz="half" idx="10"/>
          </p:nvPr>
        </p:nvSpPr>
        <p:spPr/>
        <p:txBody>
          <a:bodyPr/>
          <a:lstStyle/>
          <a:p>
            <a:pPr>
              <a:defRPr/>
            </a:pPr>
            <a:fld id="{A579BDA8-BF44-4CFB-B549-41FAE786BBEA}" type="datetime1">
              <a:rPr lang="zh-CN" altLang="en-US" smtClean="0"/>
              <a:t>2022/11/23</a:t>
            </a:fld>
            <a:endParaRPr lang="zh-CN" altLang="en-US"/>
          </a:p>
        </p:txBody>
      </p:sp>
      <p:sp>
        <p:nvSpPr>
          <p:cNvPr id="9" name="Text Box 4"/>
          <p:cNvSpPr txBox="1">
            <a:spLocks noChangeArrowheads="1"/>
          </p:cNvSpPr>
          <p:nvPr/>
        </p:nvSpPr>
        <p:spPr bwMode="auto">
          <a:xfrm>
            <a:off x="683676" y="1130983"/>
            <a:ext cx="7848764"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本案例建立了猫追老鼠的微分方程模型，在</a:t>
            </a:r>
            <a:r>
              <a:rPr lang="en-US" altLang="zh-CN" sz="2400" dirty="0">
                <a:solidFill>
                  <a:srgbClr val="000000"/>
                </a:solidFill>
                <a:latin typeface="微软雅黑" panose="020B0503020204020204" pitchFamily="34" charset="-122"/>
                <a:ea typeface="微软雅黑" panose="020B0503020204020204" pitchFamily="34" charset="-122"/>
              </a:rPr>
              <a:t>MATLAB</a:t>
            </a:r>
            <a:r>
              <a:rPr lang="zh-CN" altLang="en-US" sz="2400" dirty="0">
                <a:solidFill>
                  <a:srgbClr val="000000"/>
                </a:solidFill>
                <a:latin typeface="微软雅黑" panose="020B0503020204020204" pitchFamily="34" charset="-122"/>
                <a:ea typeface="微软雅黑" panose="020B0503020204020204" pitchFamily="34" charset="-122"/>
              </a:rPr>
              <a:t>软件的</a:t>
            </a:r>
            <a:r>
              <a:rPr lang="en-US" altLang="zh-CN" sz="2400" dirty="0">
                <a:solidFill>
                  <a:srgbClr val="000000"/>
                </a:solidFill>
                <a:latin typeface="微软雅黑" panose="020B0503020204020204" pitchFamily="34" charset="-122"/>
                <a:ea typeface="微软雅黑" panose="020B0503020204020204" pitchFamily="34" charset="-122"/>
              </a:rPr>
              <a:t>Simulink</a:t>
            </a:r>
            <a:r>
              <a:rPr lang="zh-CN" altLang="en-US" sz="2400" dirty="0">
                <a:solidFill>
                  <a:srgbClr val="000000"/>
                </a:solidFill>
                <a:latin typeface="微软雅黑" panose="020B0503020204020204" pitchFamily="34" charset="-122"/>
                <a:ea typeface="微软雅黑" panose="020B0503020204020204" pitchFamily="34" charset="-122"/>
              </a:rPr>
              <a:t>环境下构建了此微分方程模型所对应的</a:t>
            </a:r>
            <a:r>
              <a:rPr lang="en-US" altLang="zh-CN" sz="2400" dirty="0">
                <a:solidFill>
                  <a:srgbClr val="000000"/>
                </a:solidFill>
                <a:latin typeface="微软雅黑" panose="020B0503020204020204" pitchFamily="34" charset="-122"/>
                <a:ea typeface="微软雅黑" panose="020B0503020204020204" pitchFamily="34" charset="-122"/>
              </a:rPr>
              <a:t>Simulink</a:t>
            </a:r>
            <a:r>
              <a:rPr lang="zh-CN" altLang="en-US" sz="2400" dirty="0">
                <a:solidFill>
                  <a:srgbClr val="000000"/>
                </a:solidFill>
                <a:latin typeface="微软雅黑" panose="020B0503020204020204" pitchFamily="34" charset="-122"/>
                <a:ea typeface="微软雅黑" panose="020B0503020204020204" pitchFamily="34" charset="-122"/>
              </a:rPr>
              <a:t>模型，并进行了动画仿真。相对于微分方程组的其他数值解法（参见第</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章</a:t>
            </a:r>
            <a:r>
              <a:rPr lang="en-US" altLang="zh-CN" sz="2400" dirty="0">
                <a:solidFill>
                  <a:srgbClr val="000000"/>
                </a:solidFill>
                <a:latin typeface="微软雅黑" panose="020B0503020204020204" pitchFamily="34" charset="-122"/>
                <a:ea typeface="微软雅黑" panose="020B0503020204020204" pitchFamily="34" charset="-122"/>
              </a:rPr>
              <a:t>6.3.1</a:t>
            </a:r>
            <a:r>
              <a:rPr lang="zh-CN" altLang="en-US" sz="2400" dirty="0">
                <a:solidFill>
                  <a:srgbClr val="000000"/>
                </a:solidFill>
                <a:latin typeface="微软雅黑" panose="020B0503020204020204" pitchFamily="34" charset="-122"/>
                <a:ea typeface="微软雅黑" panose="020B0503020204020204" pitchFamily="34" charset="-122"/>
              </a:rPr>
              <a:t>节），利用</a:t>
            </a:r>
            <a:r>
              <a:rPr lang="en-US" altLang="zh-CN" sz="2400" dirty="0">
                <a:solidFill>
                  <a:srgbClr val="000000"/>
                </a:solidFill>
                <a:latin typeface="微软雅黑" panose="020B0503020204020204" pitchFamily="34" charset="-122"/>
                <a:ea typeface="微软雅黑" panose="020B0503020204020204" pitchFamily="34" charset="-122"/>
              </a:rPr>
              <a:t>Simulink</a:t>
            </a:r>
            <a:r>
              <a:rPr lang="zh-CN" altLang="en-US" sz="2400" dirty="0">
                <a:solidFill>
                  <a:srgbClr val="000000"/>
                </a:solidFill>
                <a:latin typeface="微软雅黑" panose="020B0503020204020204" pitchFamily="34" charset="-122"/>
                <a:ea typeface="微软雅黑" panose="020B0503020204020204" pitchFamily="34" charset="-122"/>
              </a:rPr>
              <a:t>模型进行仿真求解具有快速、准确和直观的优点，并且仿真的过程是实时的、可控的。</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13CFA833-F6DD-4422-B34B-21EB18A0EA3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08477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内容占位符 6"/>
          <p:cNvSpPr>
            <a:spLocks noGrp="1" noChangeArrowheads="1"/>
          </p:cNvSpPr>
          <p:nvPr>
            <p:ph idx="1"/>
          </p:nvPr>
        </p:nvSpPr>
        <p:spPr>
          <a:xfrm>
            <a:off x="457200" y="2628902"/>
            <a:ext cx="8229600" cy="728663"/>
          </a:xfrm>
        </p:spPr>
        <p:txBody>
          <a:bodyPr>
            <a:normAutofit lnSpcReduction="10000"/>
          </a:bodyPr>
          <a:lstStyle/>
          <a:p>
            <a:pPr>
              <a:buFont typeface="Arial" pitchFamily="34" charset="0"/>
              <a:buNone/>
            </a:pPr>
            <a:r>
              <a:rPr lang="en-US" altLang="zh-CN" sz="5000" i="1">
                <a:latin typeface="Times New Roman" pitchFamily="18" charset="0"/>
                <a:ea typeface="Arial Unicode MS" pitchFamily="34" charset="-122"/>
                <a:cs typeface="Arial Unicode MS" pitchFamily="34" charset="-122"/>
              </a:rPr>
              <a:t>         Thank You</a:t>
            </a:r>
            <a:endParaRPr lang="zh-CN" altLang="en-US" sz="5000" i="1">
              <a:latin typeface="Times New Roman" pitchFamily="18" charset="0"/>
              <a:ea typeface="Arial Unicode MS" pitchFamily="34" charset="-122"/>
              <a:cs typeface="Arial Unicode MS" pitchFamily="34" charset="-122"/>
            </a:endParaRPr>
          </a:p>
        </p:txBody>
      </p:sp>
      <p:sp>
        <p:nvSpPr>
          <p:cNvPr id="8" name="日期占位符 7">
            <a:extLst>
              <a:ext uri="{FF2B5EF4-FFF2-40B4-BE49-F238E27FC236}">
                <a16:creationId xmlns:a16="http://schemas.microsoft.com/office/drawing/2014/main" id="{45A8086C-703D-400B-B830-3C28378B450B}"/>
              </a:ext>
            </a:extLst>
          </p:cNvPr>
          <p:cNvSpPr>
            <a:spLocks noGrp="1"/>
          </p:cNvSpPr>
          <p:nvPr>
            <p:ph type="dt" sz="half" idx="10"/>
          </p:nvPr>
        </p:nvSpPr>
        <p:spPr/>
        <p:txBody>
          <a:bodyPr/>
          <a:lstStyle/>
          <a:p>
            <a:pPr>
              <a:defRPr/>
            </a:pPr>
            <a:fld id="{411F519C-9A77-413D-AC17-E13B21BC72CE}"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6EC73F88-14D0-4D0F-89C2-CACAA050381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title"/>
          </p:nvPr>
        </p:nvSpPr>
        <p:spPr bwMode="auto">
          <a:xfrm>
            <a:off x="241300" y="1407901"/>
            <a:ext cx="7715250" cy="4226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l" eaLnBrk="1" hangingPunct="1"/>
            <a:r>
              <a:rPr lang="zh-CN" altLang="en-US" sz="2800" b="1" dirty="0">
                <a:latin typeface="微软雅黑" pitchFamily="34" charset="-122"/>
                <a:ea typeface="微软雅黑" pitchFamily="34" charset="-122"/>
              </a:rPr>
              <a:t>一、何为</a:t>
            </a:r>
            <a:r>
              <a:rPr lang="en-US" altLang="zh-CN" sz="2800" b="1" dirty="0">
                <a:latin typeface="微软雅黑" pitchFamily="34" charset="-122"/>
                <a:ea typeface="微软雅黑" pitchFamily="34" charset="-122"/>
              </a:rPr>
              <a:t>Simulink</a:t>
            </a:r>
            <a:endParaRPr lang="zh-CN" altLang="en-US" sz="2800" b="1" dirty="0">
              <a:latin typeface="微软雅黑" pitchFamily="34" charset="-122"/>
              <a:ea typeface="微软雅黑" pitchFamily="34" charset="-122"/>
            </a:endParaRPr>
          </a:p>
        </p:txBody>
      </p:sp>
      <p:sp>
        <p:nvSpPr>
          <p:cNvPr id="17412" name="Text Box 7"/>
          <p:cNvSpPr txBox="1">
            <a:spLocks noChangeArrowheads="1"/>
          </p:cNvSpPr>
          <p:nvPr/>
        </p:nvSpPr>
        <p:spPr bwMode="auto">
          <a:xfrm>
            <a:off x="394915" y="2020162"/>
            <a:ext cx="8137525"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charset="-122"/>
              </a:defRPr>
            </a:lvl1pPr>
            <a:lvl2pPr marL="742950" indent="-285750" eaLnBrk="0" hangingPunct="0">
              <a:defRPr kumimoji="1" sz="4000">
                <a:solidFill>
                  <a:schemeClr val="tx1"/>
                </a:solidFill>
                <a:latin typeface="Times New Roman" pitchFamily="18" charset="0"/>
                <a:ea typeface="楷体_GB2312" charset="-122"/>
              </a:defRPr>
            </a:lvl2pPr>
            <a:lvl3pPr marL="1143000" indent="-228600" eaLnBrk="0" hangingPunct="0">
              <a:defRPr kumimoji="1" sz="4000">
                <a:solidFill>
                  <a:schemeClr val="tx1"/>
                </a:solidFill>
                <a:latin typeface="Times New Roman" pitchFamily="18" charset="0"/>
                <a:ea typeface="楷体_GB2312" charset="-122"/>
              </a:defRPr>
            </a:lvl3pPr>
            <a:lvl4pPr marL="1600200" indent="-228600" eaLnBrk="0" hangingPunct="0">
              <a:defRPr kumimoji="1" sz="4000">
                <a:solidFill>
                  <a:schemeClr val="tx1"/>
                </a:solidFill>
                <a:latin typeface="Times New Roman" pitchFamily="18" charset="0"/>
                <a:ea typeface="楷体_GB2312" charset="-122"/>
              </a:defRPr>
            </a:lvl4pPr>
            <a:lvl5pPr marL="2057400" indent="-228600" eaLnBrk="0" hangingPunct="0">
              <a:defRPr kumimoji="1" sz="4000">
                <a:solidFill>
                  <a:schemeClr val="tx1"/>
                </a:solidFill>
                <a:latin typeface="Times New Roman" pitchFamily="18" charset="0"/>
                <a:ea typeface="楷体_GB2312"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9pPr>
          </a:lstStyle>
          <a:p>
            <a:pPr algn="just" eaLnBrk="1" hangingPunct="1">
              <a:lnSpc>
                <a:spcPct val="150000"/>
              </a:lnSpc>
              <a:spcBef>
                <a:spcPct val="0"/>
              </a:spcBef>
            </a:pPr>
            <a:r>
              <a:rPr kumimoji="0" lang="en-US" altLang="zh-CN" sz="2000" dirty="0">
                <a:latin typeface="微软雅黑" pitchFamily="34" charset="-122"/>
                <a:ea typeface="微软雅黑" pitchFamily="34" charset="-122"/>
              </a:rPr>
              <a:t>        </a:t>
            </a:r>
            <a:r>
              <a:rPr kumimoji="0" lang="en-US" altLang="zh-CN" sz="2000" dirty="0" err="1">
                <a:latin typeface="微软雅黑" pitchFamily="34" charset="-122"/>
                <a:ea typeface="微软雅黑" pitchFamily="34" charset="-122"/>
              </a:rPr>
              <a:t>Simulink是Matlab的重要组件之一</a:t>
            </a:r>
            <a:r>
              <a:rPr kumimoji="0" lang="zh-CN" altLang="en-US" sz="2000" dirty="0">
                <a:latin typeface="微软雅黑" pitchFamily="34" charset="-122"/>
                <a:ea typeface="微软雅黑" pitchFamily="34" charset="-122"/>
              </a:rPr>
              <a:t>，是</a:t>
            </a:r>
            <a:r>
              <a:rPr kumimoji="0" lang="en-US" altLang="zh-CN" sz="2000" dirty="0">
                <a:latin typeface="微软雅黑" pitchFamily="34" charset="-122"/>
                <a:ea typeface="微软雅黑" pitchFamily="34" charset="-122"/>
              </a:rPr>
              <a:t>MATLAB</a:t>
            </a:r>
            <a:r>
              <a:rPr kumimoji="0" lang="zh-CN" altLang="en-US" sz="2000" dirty="0">
                <a:latin typeface="微软雅黑" pitchFamily="34" charset="-122"/>
                <a:ea typeface="微软雅黑" pitchFamily="34" charset="-122"/>
              </a:rPr>
              <a:t>软件的扩展，是实现动态系统建模和仿真的一个软件包。它依赖于</a:t>
            </a:r>
            <a:r>
              <a:rPr kumimoji="0" lang="en-US" altLang="zh-CN" sz="2000" dirty="0">
                <a:latin typeface="微软雅黑" pitchFamily="34" charset="-122"/>
                <a:ea typeface="微软雅黑" pitchFamily="34" charset="-122"/>
              </a:rPr>
              <a:t>MATLAB </a:t>
            </a:r>
            <a:r>
              <a:rPr kumimoji="0" lang="zh-CN" altLang="en-US" sz="2000" dirty="0">
                <a:latin typeface="微软雅黑" pitchFamily="34" charset="-122"/>
                <a:ea typeface="微软雅黑" pitchFamily="34" charset="-122"/>
              </a:rPr>
              <a:t>环境，不能独立运行。其前身是</a:t>
            </a:r>
            <a:r>
              <a:rPr kumimoji="0" lang="en-US" altLang="zh-CN" sz="2000" dirty="0">
                <a:latin typeface="微软雅黑" pitchFamily="34" charset="-122"/>
                <a:ea typeface="微软雅黑" pitchFamily="34" charset="-122"/>
              </a:rPr>
              <a:t>1990年MathWorks公司为Matlab提供的</a:t>
            </a:r>
            <a:r>
              <a:rPr kumimoji="0" lang="zh-CN" altLang="en-US" sz="2000" dirty="0">
                <a:latin typeface="微软雅黑" pitchFamily="34" charset="-122"/>
                <a:ea typeface="微软雅黑" pitchFamily="34" charset="-122"/>
              </a:rPr>
              <a:t>控制系统模型化图形输入与仿真工具</a:t>
            </a:r>
            <a:r>
              <a:rPr kumimoji="0" lang="en-US" altLang="zh-CN" sz="2000" dirty="0" err="1">
                <a:latin typeface="微软雅黑" pitchFamily="34" charset="-122"/>
                <a:ea typeface="微软雅黑" pitchFamily="34" charset="-122"/>
              </a:rPr>
              <a:t>SimuLab</a:t>
            </a:r>
            <a:r>
              <a:rPr kumimoji="0" lang="zh-CN" altLang="en-US" sz="2000" dirty="0">
                <a:latin typeface="微软雅黑" pitchFamily="34" charset="-122"/>
                <a:ea typeface="微软雅黑" pitchFamily="34" charset="-122"/>
              </a:rPr>
              <a:t>，以工具库的形式挂接在</a:t>
            </a:r>
            <a:r>
              <a:rPr kumimoji="0" lang="en-US" altLang="zh-CN" sz="2000" dirty="0">
                <a:latin typeface="微软雅黑" pitchFamily="34" charset="-122"/>
                <a:ea typeface="微软雅黑" pitchFamily="34" charset="-122"/>
              </a:rPr>
              <a:t>MATLAB3.5</a:t>
            </a:r>
            <a:r>
              <a:rPr kumimoji="0" lang="zh-CN" altLang="en-US" sz="2000" dirty="0">
                <a:latin typeface="微软雅黑" pitchFamily="34" charset="-122"/>
                <a:ea typeface="微软雅黑" pitchFamily="34" charset="-122"/>
              </a:rPr>
              <a:t>版上 。</a:t>
            </a:r>
          </a:p>
        </p:txBody>
      </p:sp>
      <p:sp>
        <p:nvSpPr>
          <p:cNvPr id="17413" name="Text Box 8"/>
          <p:cNvSpPr txBox="1">
            <a:spLocks noChangeArrowheads="1"/>
          </p:cNvSpPr>
          <p:nvPr/>
        </p:nvSpPr>
        <p:spPr bwMode="auto">
          <a:xfrm>
            <a:off x="394914" y="4420202"/>
            <a:ext cx="8064500"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charset="-122"/>
              </a:defRPr>
            </a:lvl1pPr>
            <a:lvl2pPr marL="742950" indent="-285750" eaLnBrk="0" hangingPunct="0">
              <a:defRPr kumimoji="1" sz="4000">
                <a:solidFill>
                  <a:schemeClr val="tx1"/>
                </a:solidFill>
                <a:latin typeface="Times New Roman" pitchFamily="18" charset="0"/>
                <a:ea typeface="楷体_GB2312" charset="-122"/>
              </a:defRPr>
            </a:lvl2pPr>
            <a:lvl3pPr marL="1143000" indent="-228600" eaLnBrk="0" hangingPunct="0">
              <a:defRPr kumimoji="1" sz="4000">
                <a:solidFill>
                  <a:schemeClr val="tx1"/>
                </a:solidFill>
                <a:latin typeface="Times New Roman" pitchFamily="18" charset="0"/>
                <a:ea typeface="楷体_GB2312" charset="-122"/>
              </a:defRPr>
            </a:lvl3pPr>
            <a:lvl4pPr marL="1600200" indent="-228600" eaLnBrk="0" hangingPunct="0">
              <a:defRPr kumimoji="1" sz="4000">
                <a:solidFill>
                  <a:schemeClr val="tx1"/>
                </a:solidFill>
                <a:latin typeface="Times New Roman" pitchFamily="18" charset="0"/>
                <a:ea typeface="楷体_GB2312" charset="-122"/>
              </a:defRPr>
            </a:lvl4pPr>
            <a:lvl5pPr marL="2057400" indent="-228600" eaLnBrk="0" hangingPunct="0">
              <a:defRPr kumimoji="1" sz="4000">
                <a:solidFill>
                  <a:schemeClr val="tx1"/>
                </a:solidFill>
                <a:latin typeface="Times New Roman" pitchFamily="18" charset="0"/>
                <a:ea typeface="楷体_GB2312"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9pPr>
          </a:lstStyle>
          <a:p>
            <a:pPr algn="just" eaLnBrk="1" hangingPunct="1">
              <a:lnSpc>
                <a:spcPct val="150000"/>
              </a:lnSpc>
              <a:spcBef>
                <a:spcPct val="0"/>
              </a:spcBef>
            </a:pPr>
            <a:r>
              <a:rPr kumimoji="0" lang="en-US" altLang="zh-CN" sz="2000" dirty="0">
                <a:solidFill>
                  <a:srgbClr val="0000FF"/>
                </a:solidFill>
                <a:latin typeface="微软雅黑" pitchFamily="34" charset="-122"/>
                <a:ea typeface="微软雅黑" pitchFamily="34" charset="-122"/>
              </a:rPr>
              <a:t>1992</a:t>
            </a:r>
            <a:r>
              <a:rPr kumimoji="0" lang="zh-CN" altLang="en-US" sz="2000" dirty="0">
                <a:solidFill>
                  <a:srgbClr val="0000FF"/>
                </a:solidFill>
                <a:latin typeface="微软雅黑" pitchFamily="34" charset="-122"/>
                <a:ea typeface="微软雅黑" pitchFamily="34" charset="-122"/>
              </a:rPr>
              <a:t>年，</a:t>
            </a:r>
            <a:r>
              <a:rPr kumimoji="0" lang="en-US" altLang="zh-CN" sz="2000" dirty="0" err="1">
                <a:solidFill>
                  <a:srgbClr val="0000FF"/>
                </a:solidFill>
                <a:latin typeface="微软雅黑" pitchFamily="34" charset="-122"/>
                <a:ea typeface="微软雅黑" pitchFamily="34" charset="-122"/>
              </a:rPr>
              <a:t>MathWorks</a:t>
            </a:r>
            <a:r>
              <a:rPr kumimoji="0" lang="zh-CN" altLang="en-US" sz="2000" dirty="0">
                <a:solidFill>
                  <a:srgbClr val="0000FF"/>
                </a:solidFill>
                <a:latin typeface="微软雅黑" pitchFamily="34" charset="-122"/>
                <a:ea typeface="微软雅黑" pitchFamily="34" charset="-122"/>
              </a:rPr>
              <a:t>公司才将该软件正式更名为</a:t>
            </a:r>
            <a:r>
              <a:rPr kumimoji="0" lang="en-US" altLang="zh-CN" sz="2000" dirty="0">
                <a:solidFill>
                  <a:srgbClr val="0000FF"/>
                </a:solidFill>
                <a:latin typeface="微软雅黑" pitchFamily="34" charset="-122"/>
                <a:ea typeface="微软雅黑" pitchFamily="34" charset="-122"/>
              </a:rPr>
              <a:t>Simulink,</a:t>
            </a:r>
            <a:r>
              <a:rPr kumimoji="0" lang="zh-CN" altLang="en-US" sz="2000" dirty="0">
                <a:solidFill>
                  <a:srgbClr val="0000FF"/>
                </a:solidFill>
                <a:latin typeface="微软雅黑" pitchFamily="34" charset="-122"/>
                <a:ea typeface="微软雅黑" pitchFamily="34" charset="-122"/>
              </a:rPr>
              <a:t>并在</a:t>
            </a:r>
            <a:r>
              <a:rPr kumimoji="0" lang="en-US" altLang="zh-CN" sz="2000" dirty="0">
                <a:solidFill>
                  <a:srgbClr val="0000FF"/>
                </a:solidFill>
                <a:latin typeface="微软雅黑" pitchFamily="34" charset="-122"/>
                <a:ea typeface="微软雅黑" pitchFamily="34" charset="-122"/>
              </a:rPr>
              <a:t>MATLAB4.2x</a:t>
            </a:r>
            <a:r>
              <a:rPr kumimoji="0" lang="zh-CN" altLang="en-US" sz="2000" dirty="0">
                <a:solidFill>
                  <a:srgbClr val="0000FF"/>
                </a:solidFill>
                <a:latin typeface="微软雅黑" pitchFamily="34" charset="-122"/>
                <a:ea typeface="微软雅黑" pitchFamily="34" charset="-122"/>
              </a:rPr>
              <a:t>版时，以</a:t>
            </a:r>
            <a:r>
              <a:rPr kumimoji="0" lang="en-US" altLang="zh-CN" sz="2000" dirty="0">
                <a:solidFill>
                  <a:srgbClr val="0000FF"/>
                </a:solidFill>
                <a:latin typeface="微软雅黑" pitchFamily="34" charset="-122"/>
                <a:ea typeface="微软雅黑" pitchFamily="34" charset="-122"/>
              </a:rPr>
              <a:t>Simulink</a:t>
            </a:r>
            <a:r>
              <a:rPr kumimoji="0" lang="zh-CN" altLang="en-US" sz="2000" dirty="0">
                <a:solidFill>
                  <a:srgbClr val="0000FF"/>
                </a:solidFill>
                <a:latin typeface="微软雅黑" pitchFamily="34" charset="-122"/>
                <a:ea typeface="微软雅黑" pitchFamily="34" charset="-122"/>
              </a:rPr>
              <a:t>名称而广为人知。</a:t>
            </a:r>
          </a:p>
          <a:p>
            <a:pPr algn="just" eaLnBrk="1" hangingPunct="1">
              <a:lnSpc>
                <a:spcPct val="150000"/>
              </a:lnSpc>
              <a:spcBef>
                <a:spcPct val="0"/>
              </a:spcBef>
            </a:pPr>
            <a:r>
              <a:rPr kumimoji="0" lang="en-US" altLang="zh-CN" sz="2000" dirty="0">
                <a:solidFill>
                  <a:srgbClr val="0000FF"/>
                </a:solidFill>
                <a:latin typeface="微软雅黑" pitchFamily="34" charset="-122"/>
                <a:ea typeface="微软雅黑" pitchFamily="34" charset="-122"/>
              </a:rPr>
              <a:t>Simulink</a:t>
            </a:r>
            <a:r>
              <a:rPr kumimoji="0" lang="zh-CN" altLang="en-US" sz="2000" dirty="0">
                <a:solidFill>
                  <a:srgbClr val="0000FF"/>
                </a:solidFill>
                <a:latin typeface="微软雅黑" pitchFamily="34" charset="-122"/>
                <a:ea typeface="微软雅黑" pitchFamily="34" charset="-122"/>
              </a:rPr>
              <a:t>的主要功能：</a:t>
            </a:r>
            <a:r>
              <a:rPr kumimoji="0" lang="en-US" altLang="zh-CN" sz="2000" dirty="0" err="1">
                <a:solidFill>
                  <a:srgbClr val="0000FF"/>
                </a:solidFill>
                <a:latin typeface="微软雅黑" pitchFamily="34" charset="-122"/>
                <a:ea typeface="微软雅黑" pitchFamily="34" charset="-122"/>
              </a:rPr>
              <a:t>Simu</a:t>
            </a:r>
            <a:r>
              <a:rPr kumimoji="0" lang="en-US" altLang="zh-CN" sz="2000" dirty="0">
                <a:solidFill>
                  <a:srgbClr val="0000FF"/>
                </a:solidFill>
                <a:latin typeface="微软雅黑" pitchFamily="34" charset="-122"/>
                <a:ea typeface="微软雅黑" pitchFamily="34" charset="-122"/>
              </a:rPr>
              <a:t> (</a:t>
            </a:r>
            <a:r>
              <a:rPr kumimoji="0" lang="zh-CN" altLang="en-US" sz="2000" dirty="0">
                <a:solidFill>
                  <a:srgbClr val="0000FF"/>
                </a:solidFill>
                <a:latin typeface="微软雅黑" pitchFamily="34" charset="-122"/>
                <a:ea typeface="微软雅黑" pitchFamily="34" charset="-122"/>
              </a:rPr>
              <a:t>仿真</a:t>
            </a:r>
            <a:r>
              <a:rPr kumimoji="0" lang="en-US" altLang="zh-CN" sz="2000" dirty="0">
                <a:solidFill>
                  <a:srgbClr val="0000FF"/>
                </a:solidFill>
                <a:latin typeface="微软雅黑" pitchFamily="34" charset="-122"/>
                <a:ea typeface="微软雅黑" pitchFamily="34" charset="-122"/>
              </a:rPr>
              <a:t>) </a:t>
            </a:r>
            <a:r>
              <a:rPr kumimoji="0" lang="zh-CN" altLang="en-US" sz="2000" dirty="0">
                <a:solidFill>
                  <a:srgbClr val="0000FF"/>
                </a:solidFill>
                <a:latin typeface="微软雅黑" pitchFamily="34" charset="-122"/>
                <a:ea typeface="微软雅黑" pitchFamily="34" charset="-122"/>
              </a:rPr>
              <a:t>和</a:t>
            </a:r>
            <a:r>
              <a:rPr kumimoji="0" lang="en-US" altLang="zh-CN" sz="2000" dirty="0">
                <a:solidFill>
                  <a:srgbClr val="0000FF"/>
                </a:solidFill>
                <a:latin typeface="微软雅黑" pitchFamily="34" charset="-122"/>
                <a:ea typeface="微软雅黑" pitchFamily="34" charset="-122"/>
              </a:rPr>
              <a:t>Link (</a:t>
            </a:r>
            <a:r>
              <a:rPr kumimoji="0" lang="zh-CN" altLang="en-US" sz="2000" dirty="0">
                <a:solidFill>
                  <a:srgbClr val="0000FF"/>
                </a:solidFill>
                <a:latin typeface="微软雅黑" pitchFamily="34" charset="-122"/>
                <a:ea typeface="微软雅黑" pitchFamily="34" charset="-122"/>
              </a:rPr>
              <a:t>模型连接</a:t>
            </a:r>
            <a:r>
              <a:rPr kumimoji="0" lang="en-US" altLang="zh-CN" sz="2000" dirty="0">
                <a:solidFill>
                  <a:srgbClr val="0000FF"/>
                </a:solidFill>
                <a:latin typeface="微软雅黑" pitchFamily="34" charset="-122"/>
                <a:ea typeface="微软雅黑" pitchFamily="34" charset="-122"/>
              </a:rPr>
              <a:t>)</a:t>
            </a:r>
            <a:r>
              <a:rPr kumimoji="0" lang="en-US" altLang="zh-CN" sz="2000" dirty="0">
                <a:latin typeface="微软雅黑" pitchFamily="34" charset="-122"/>
                <a:ea typeface="微软雅黑" pitchFamily="34" charset="-122"/>
              </a:rPr>
              <a:t> </a:t>
            </a:r>
            <a:endParaRPr kumimoji="0" lang="zh-CN" altLang="en-US" sz="2000" dirty="0">
              <a:latin typeface="微软雅黑" pitchFamily="34" charset="-122"/>
              <a:ea typeface="微软雅黑" pitchFamily="34" charset="-122"/>
            </a:endParaRPr>
          </a:p>
        </p:txBody>
      </p:sp>
      <p:sp>
        <p:nvSpPr>
          <p:cNvPr id="7" name="日期占位符 6">
            <a:extLst>
              <a:ext uri="{FF2B5EF4-FFF2-40B4-BE49-F238E27FC236}">
                <a16:creationId xmlns:a16="http://schemas.microsoft.com/office/drawing/2014/main" id="{F7614EF2-3B6B-4B15-B8B6-C15C3A1B70B1}"/>
              </a:ext>
            </a:extLst>
          </p:cNvPr>
          <p:cNvSpPr>
            <a:spLocks noGrp="1"/>
          </p:cNvSpPr>
          <p:nvPr>
            <p:ph type="dt" sz="half" idx="10"/>
          </p:nvPr>
        </p:nvSpPr>
        <p:spPr/>
        <p:txBody>
          <a:bodyPr/>
          <a:lstStyle/>
          <a:p>
            <a:pPr>
              <a:defRPr/>
            </a:pPr>
            <a:fld id="{094D4904-B9A6-492D-83E6-FCCE7C5AC400}" type="datetime1">
              <a:rPr lang="zh-CN" altLang="en-US" smtClean="0"/>
              <a:t>2022/11/23</a:t>
            </a:fld>
            <a:endParaRPr lang="zh-CN" altLang="en-US"/>
          </a:p>
        </p:txBody>
      </p:sp>
      <p:sp>
        <p:nvSpPr>
          <p:cNvPr id="17" name="Text Box 2">
            <a:extLst>
              <a:ext uri="{FF2B5EF4-FFF2-40B4-BE49-F238E27FC236}">
                <a16:creationId xmlns:a16="http://schemas.microsoft.com/office/drawing/2014/main" id="{5F971993-F6DA-4354-910A-F10EB9EE6049}"/>
              </a:ext>
            </a:extLst>
          </p:cNvPr>
          <p:cNvSpPr txBox="1">
            <a:spLocks noChangeArrowheads="1"/>
          </p:cNvSpPr>
          <p:nvPr/>
        </p:nvSpPr>
        <p:spPr bwMode="auto">
          <a:xfrm>
            <a:off x="323529" y="620688"/>
            <a:ext cx="8031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第一节  </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简介</a:t>
            </a:r>
          </a:p>
        </p:txBody>
      </p:sp>
      <p:sp>
        <p:nvSpPr>
          <p:cNvPr id="2" name="页脚占位符 1">
            <a:extLst>
              <a:ext uri="{FF2B5EF4-FFF2-40B4-BE49-F238E27FC236}">
                <a16:creationId xmlns:a16="http://schemas.microsoft.com/office/drawing/2014/main" id="{0E6C4132-8588-484D-B493-16AB883DF6D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2809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179635" y="908790"/>
            <a:ext cx="5545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charset="-122"/>
              </a:defRPr>
            </a:lvl1pPr>
            <a:lvl2pPr marL="742950" indent="-285750" eaLnBrk="0" hangingPunct="0">
              <a:defRPr kumimoji="1" sz="4000">
                <a:solidFill>
                  <a:schemeClr val="tx1"/>
                </a:solidFill>
                <a:latin typeface="Times New Roman" pitchFamily="18" charset="0"/>
                <a:ea typeface="楷体_GB2312" charset="-122"/>
              </a:defRPr>
            </a:lvl2pPr>
            <a:lvl3pPr marL="1143000" indent="-228600" eaLnBrk="0" hangingPunct="0">
              <a:defRPr kumimoji="1" sz="4000">
                <a:solidFill>
                  <a:schemeClr val="tx1"/>
                </a:solidFill>
                <a:latin typeface="Times New Roman" pitchFamily="18" charset="0"/>
                <a:ea typeface="楷体_GB2312" charset="-122"/>
              </a:defRPr>
            </a:lvl3pPr>
            <a:lvl4pPr marL="1600200" indent="-228600" eaLnBrk="0" hangingPunct="0">
              <a:defRPr kumimoji="1" sz="4000">
                <a:solidFill>
                  <a:schemeClr val="tx1"/>
                </a:solidFill>
                <a:latin typeface="Times New Roman" pitchFamily="18" charset="0"/>
                <a:ea typeface="楷体_GB2312" charset="-122"/>
              </a:defRPr>
            </a:lvl4pPr>
            <a:lvl5pPr marL="2057400" indent="-228600" eaLnBrk="0" hangingPunct="0">
              <a:defRPr kumimoji="1" sz="4000">
                <a:solidFill>
                  <a:schemeClr val="tx1"/>
                </a:solidFill>
                <a:latin typeface="Times New Roman" pitchFamily="18" charset="0"/>
                <a:ea typeface="楷体_GB2312"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9pPr>
          </a:lstStyle>
          <a:p>
            <a:pPr algn="l" eaLnBrk="1" hangingPunct="1"/>
            <a:r>
              <a:rPr lang="zh-CN" altLang="en-US" sz="2800" b="1" dirty="0">
                <a:solidFill>
                  <a:schemeClr val="bg2"/>
                </a:solidFill>
                <a:latin typeface="微软雅黑" pitchFamily="34" charset="-122"/>
                <a:ea typeface="微软雅黑" pitchFamily="34" charset="-122"/>
              </a:rPr>
              <a:t>二、 </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的启动</a:t>
            </a:r>
            <a:endParaRPr lang="zh-CN" altLang="en-US" sz="2800" b="1" dirty="0">
              <a:solidFill>
                <a:schemeClr val="bg2"/>
              </a:solidFill>
              <a:latin typeface="微软雅黑" pitchFamily="34" charset="-122"/>
              <a:ea typeface="微软雅黑" pitchFamily="34" charset="-122"/>
            </a:endParaRPr>
          </a:p>
        </p:txBody>
      </p:sp>
      <p:sp>
        <p:nvSpPr>
          <p:cNvPr id="21509" name="Rectangle 8"/>
          <p:cNvSpPr>
            <a:spLocks noChangeArrowheads="1"/>
          </p:cNvSpPr>
          <p:nvPr/>
        </p:nvSpPr>
        <p:spPr bwMode="auto">
          <a:xfrm>
            <a:off x="539751" y="1556844"/>
            <a:ext cx="8135938"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2" indent="-342892">
              <a:lnSpc>
                <a:spcPct val="150000"/>
              </a:lnSpc>
              <a:buFont typeface="Wingdings" pitchFamily="2" charset="2"/>
              <a:buChar char="Ø"/>
            </a:pPr>
            <a:r>
              <a:rPr lang="zh-CN" altLang="en-US" sz="2000" dirty="0">
                <a:latin typeface="微软雅黑" pitchFamily="34" charset="-122"/>
                <a:ea typeface="微软雅黑" pitchFamily="34" charset="-122"/>
              </a:rPr>
              <a:t>用命令行方式启动</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。即在</a:t>
            </a:r>
            <a:r>
              <a:rPr lang="en-US" altLang="zh-CN" sz="2000" dirty="0">
                <a:latin typeface="微软雅黑" pitchFamily="34" charset="-122"/>
                <a:ea typeface="微软雅黑" pitchFamily="34" charset="-122"/>
              </a:rPr>
              <a:t>MATLAB</a:t>
            </a:r>
            <a:r>
              <a:rPr lang="zh-CN" altLang="en-US" sz="2000" dirty="0">
                <a:latin typeface="微软雅黑" pitchFamily="34" charset="-122"/>
                <a:ea typeface="微软雅黑" pitchFamily="34" charset="-122"/>
              </a:rPr>
              <a:t>的命令窗口中直接键入如下命令：</a:t>
            </a:r>
          </a:p>
          <a:p>
            <a:pPr marL="342892" indent="-342892">
              <a:lnSpc>
                <a:spcPct val="150000"/>
              </a:lnSpc>
            </a:pPr>
            <a:r>
              <a:rPr lang="en-US" altLang="zh-CN" sz="2000" dirty="0">
                <a:latin typeface="微软雅黑" pitchFamily="34" charset="-122"/>
                <a:ea typeface="微软雅黑" pitchFamily="34" charset="-122"/>
              </a:rPr>
              <a:t>     &gt;&gt;</a:t>
            </a:r>
            <a:r>
              <a:rPr lang="en-US" altLang="zh-CN" sz="2000" dirty="0" err="1">
                <a:latin typeface="微软雅黑" pitchFamily="34" charset="-122"/>
                <a:ea typeface="微软雅黑" pitchFamily="34" charset="-122"/>
              </a:rPr>
              <a:t>simulink</a:t>
            </a:r>
            <a:endParaRPr lang="zh-CN" altLang="en-US" sz="2000" dirty="0">
              <a:latin typeface="微软雅黑" pitchFamily="34" charset="-122"/>
              <a:ea typeface="微软雅黑" pitchFamily="34" charset="-122"/>
            </a:endParaRPr>
          </a:p>
        </p:txBody>
      </p:sp>
      <p:sp>
        <p:nvSpPr>
          <p:cNvPr id="8" name="日期占位符 7">
            <a:extLst>
              <a:ext uri="{FF2B5EF4-FFF2-40B4-BE49-F238E27FC236}">
                <a16:creationId xmlns:a16="http://schemas.microsoft.com/office/drawing/2014/main" id="{D757CFF1-B462-477A-B084-E32BF6F38A59}"/>
              </a:ext>
            </a:extLst>
          </p:cNvPr>
          <p:cNvSpPr>
            <a:spLocks noGrp="1"/>
          </p:cNvSpPr>
          <p:nvPr>
            <p:ph type="dt" sz="half" idx="10"/>
          </p:nvPr>
        </p:nvSpPr>
        <p:spPr/>
        <p:txBody>
          <a:bodyPr/>
          <a:lstStyle/>
          <a:p>
            <a:pPr>
              <a:defRPr/>
            </a:pPr>
            <a:fld id="{AD3A82AA-3276-4950-A0C2-B154AC720C8D}" type="datetime1">
              <a:rPr lang="zh-CN" altLang="en-US" smtClean="0"/>
              <a:t>2022/11/23</a:t>
            </a:fld>
            <a:endParaRPr lang="zh-CN" altLang="en-US"/>
          </a:p>
        </p:txBody>
      </p:sp>
      <p:pic>
        <p:nvPicPr>
          <p:cNvPr id="13316" name="Picture 4">
            <a:extLst>
              <a:ext uri="{FF2B5EF4-FFF2-40B4-BE49-F238E27FC236}">
                <a16:creationId xmlns:a16="http://schemas.microsoft.com/office/drawing/2014/main" id="{02A36F2A-5A69-4AD0-92A3-D0B24E557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715" y="3717032"/>
            <a:ext cx="50387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2A96867D-8787-42FD-88B7-14E7230649F3}"/>
              </a:ext>
            </a:extLst>
          </p:cNvPr>
          <p:cNvGrpSpPr/>
          <p:nvPr/>
        </p:nvGrpSpPr>
        <p:grpSpPr>
          <a:xfrm>
            <a:off x="539552" y="3068960"/>
            <a:ext cx="8135938" cy="961289"/>
            <a:chOff x="539552" y="4179061"/>
            <a:chExt cx="8135938" cy="961289"/>
          </a:xfrm>
        </p:grpSpPr>
        <p:sp>
          <p:nvSpPr>
            <p:cNvPr id="10" name="Rectangle 8">
              <a:extLst>
                <a:ext uri="{FF2B5EF4-FFF2-40B4-BE49-F238E27FC236}">
                  <a16:creationId xmlns:a16="http://schemas.microsoft.com/office/drawing/2014/main" id="{F71882BD-CB78-4D56-88CE-A897FF81332E}"/>
                </a:ext>
              </a:extLst>
            </p:cNvPr>
            <p:cNvSpPr>
              <a:spLocks noChangeArrowheads="1"/>
            </p:cNvSpPr>
            <p:nvPr/>
          </p:nvSpPr>
          <p:spPr bwMode="auto">
            <a:xfrm>
              <a:off x="539552" y="4179061"/>
              <a:ext cx="8135938"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2" indent="-342892">
                <a:lnSpc>
                  <a:spcPct val="150000"/>
                </a:lnSpc>
                <a:buFont typeface="Wingdings" pitchFamily="2" charset="2"/>
                <a:buChar char="Ø"/>
              </a:pPr>
              <a:r>
                <a:rPr lang="zh-CN" altLang="en-US" sz="2000" dirty="0">
                  <a:latin typeface="微软雅黑" pitchFamily="34" charset="-122"/>
                  <a:ea typeface="微软雅黑" pitchFamily="34" charset="-122"/>
                </a:rPr>
                <a:t>使用工具栏按钮启动</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，即用鼠标单击</a:t>
              </a:r>
              <a:r>
                <a:rPr lang="en-US" altLang="zh-CN" sz="2000" dirty="0">
                  <a:latin typeface="微软雅黑" pitchFamily="34" charset="-122"/>
                  <a:ea typeface="微软雅黑" pitchFamily="34" charset="-122"/>
                </a:rPr>
                <a:t>MATLAB</a:t>
              </a:r>
              <a:r>
                <a:rPr lang="zh-CN" altLang="en-US" sz="2000" dirty="0">
                  <a:latin typeface="微软雅黑" pitchFamily="34" charset="-122"/>
                  <a:ea typeface="微软雅黑" pitchFamily="34" charset="-122"/>
                </a:rPr>
                <a:t>工具栏中的</a:t>
              </a:r>
              <a:r>
                <a:rPr lang="en-US" altLang="zh-CN" sz="2000" dirty="0">
                  <a:latin typeface="微软雅黑" pitchFamily="34" charset="-122"/>
                  <a:ea typeface="微软雅黑" pitchFamily="34" charset="-122"/>
                </a:rPr>
                <a:t>Simulink         </a:t>
              </a:r>
              <a:r>
                <a:rPr lang="zh-CN" altLang="en-US" sz="2000" dirty="0">
                  <a:latin typeface="微软雅黑" pitchFamily="34" charset="-122"/>
                  <a:ea typeface="微软雅黑" pitchFamily="34" charset="-122"/>
                </a:rPr>
                <a:t>按钮     </a:t>
              </a:r>
            </a:p>
          </p:txBody>
        </p:sp>
        <p:pic>
          <p:nvPicPr>
            <p:cNvPr id="11" name="Picture 2">
              <a:extLst>
                <a:ext uri="{FF2B5EF4-FFF2-40B4-BE49-F238E27FC236}">
                  <a16:creationId xmlns:a16="http://schemas.microsoft.com/office/drawing/2014/main" id="{EF33E29A-FC97-4A10-94DE-4C48A4679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705" y="472514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页脚占位符 2">
            <a:extLst>
              <a:ext uri="{FF2B5EF4-FFF2-40B4-BE49-F238E27FC236}">
                <a16:creationId xmlns:a16="http://schemas.microsoft.com/office/drawing/2014/main" id="{934B2AAB-00AC-453C-BD02-8E39B6EC681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4531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179635" y="908790"/>
            <a:ext cx="5545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charset="-122"/>
              </a:defRPr>
            </a:lvl1pPr>
            <a:lvl2pPr marL="742950" indent="-285750" eaLnBrk="0" hangingPunct="0">
              <a:defRPr kumimoji="1" sz="4000">
                <a:solidFill>
                  <a:schemeClr val="tx1"/>
                </a:solidFill>
                <a:latin typeface="Times New Roman" pitchFamily="18" charset="0"/>
                <a:ea typeface="楷体_GB2312" charset="-122"/>
              </a:defRPr>
            </a:lvl2pPr>
            <a:lvl3pPr marL="1143000" indent="-228600" eaLnBrk="0" hangingPunct="0">
              <a:defRPr kumimoji="1" sz="4000">
                <a:solidFill>
                  <a:schemeClr val="tx1"/>
                </a:solidFill>
                <a:latin typeface="Times New Roman" pitchFamily="18" charset="0"/>
                <a:ea typeface="楷体_GB2312" charset="-122"/>
              </a:defRPr>
            </a:lvl3pPr>
            <a:lvl4pPr marL="1600200" indent="-228600" eaLnBrk="0" hangingPunct="0">
              <a:defRPr kumimoji="1" sz="4000">
                <a:solidFill>
                  <a:schemeClr val="tx1"/>
                </a:solidFill>
                <a:latin typeface="Times New Roman" pitchFamily="18" charset="0"/>
                <a:ea typeface="楷体_GB2312" charset="-122"/>
              </a:defRPr>
            </a:lvl4pPr>
            <a:lvl5pPr marL="2057400" indent="-228600" eaLnBrk="0" hangingPunct="0">
              <a:defRPr kumimoji="1" sz="4000">
                <a:solidFill>
                  <a:schemeClr val="tx1"/>
                </a:solidFill>
                <a:latin typeface="Times New Roman" pitchFamily="18" charset="0"/>
                <a:ea typeface="楷体_GB2312"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9pPr>
          </a:lstStyle>
          <a:p>
            <a:pPr algn="l" eaLnBrk="1" hangingPunct="1"/>
            <a:r>
              <a:rPr lang="zh-CN" altLang="en-US" sz="2800" b="1" dirty="0">
                <a:solidFill>
                  <a:schemeClr val="bg2"/>
                </a:solidFill>
                <a:latin typeface="微软雅黑" pitchFamily="34" charset="-122"/>
                <a:ea typeface="微软雅黑" pitchFamily="34" charset="-122"/>
              </a:rPr>
              <a:t>二、 </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的启动</a:t>
            </a:r>
            <a:endParaRPr lang="zh-CN" altLang="en-US" sz="2800" b="1" dirty="0">
              <a:solidFill>
                <a:schemeClr val="bg2"/>
              </a:solidFill>
              <a:latin typeface="微软雅黑" pitchFamily="34" charset="-122"/>
              <a:ea typeface="微软雅黑" pitchFamily="34" charset="-122"/>
            </a:endParaRPr>
          </a:p>
        </p:txBody>
      </p:sp>
      <p:sp>
        <p:nvSpPr>
          <p:cNvPr id="21509" name="Rectangle 8"/>
          <p:cNvSpPr>
            <a:spLocks noChangeArrowheads="1"/>
          </p:cNvSpPr>
          <p:nvPr/>
        </p:nvSpPr>
        <p:spPr bwMode="auto">
          <a:xfrm>
            <a:off x="539751" y="1556844"/>
            <a:ext cx="8135938"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2" indent="-342892">
              <a:lnSpc>
                <a:spcPct val="150000"/>
              </a:lnSpc>
              <a:buFont typeface="Wingdings" pitchFamily="2" charset="2"/>
              <a:buChar char="Ø"/>
            </a:pP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开始页面上有</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Examples</a:t>
            </a:r>
            <a:r>
              <a:rPr lang="zh-CN" altLang="en-US" sz="2000" dirty="0">
                <a:latin typeface="微软雅黑" pitchFamily="34" charset="-122"/>
                <a:ea typeface="微软雅黑" pitchFamily="34" charset="-122"/>
              </a:rPr>
              <a:t>两个标签页，</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标签页用来创建新的</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模型，</a:t>
            </a:r>
            <a:r>
              <a:rPr lang="en-US" altLang="zh-CN" sz="2000" dirty="0">
                <a:latin typeface="微软雅黑" pitchFamily="34" charset="-122"/>
                <a:ea typeface="微软雅黑" pitchFamily="34" charset="-122"/>
              </a:rPr>
              <a:t>Examples</a:t>
            </a:r>
            <a:r>
              <a:rPr lang="zh-CN" altLang="en-US" sz="2000" dirty="0">
                <a:latin typeface="微软雅黑" pitchFamily="34" charset="-122"/>
                <a:ea typeface="微软雅黑" pitchFamily="34" charset="-122"/>
              </a:rPr>
              <a:t>标签页用来查看</a:t>
            </a:r>
            <a:r>
              <a:rPr lang="en-US" altLang="zh-CN" sz="2000" dirty="0">
                <a:latin typeface="微软雅黑" pitchFamily="34" charset="-122"/>
                <a:ea typeface="微软雅黑" pitchFamily="34" charset="-122"/>
              </a:rPr>
              <a:t>MATLAB</a:t>
            </a:r>
            <a:r>
              <a:rPr lang="zh-CN" altLang="en-US" sz="2000" dirty="0">
                <a:latin typeface="微软雅黑" pitchFamily="34" charset="-122"/>
                <a:ea typeface="微软雅黑" pitchFamily="34" charset="-122"/>
              </a:rPr>
              <a:t>自带的</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样例。用鼠标单击</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标签页上的</a:t>
            </a:r>
            <a:r>
              <a:rPr lang="en-US" altLang="zh-CN" sz="2000" dirty="0">
                <a:latin typeface="微软雅黑" pitchFamily="34" charset="-122"/>
                <a:ea typeface="微软雅黑" pitchFamily="34" charset="-122"/>
              </a:rPr>
              <a:t>Blank Model</a:t>
            </a:r>
            <a:r>
              <a:rPr lang="zh-CN" altLang="en-US" sz="2000" dirty="0">
                <a:latin typeface="微软雅黑" pitchFamily="34" charset="-122"/>
                <a:ea typeface="微软雅黑" pitchFamily="34" charset="-122"/>
              </a:rPr>
              <a:t>图标 可以打开</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模型编辑器，并新建一个空白的</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模型。</a:t>
            </a:r>
          </a:p>
        </p:txBody>
      </p:sp>
      <p:sp>
        <p:nvSpPr>
          <p:cNvPr id="8" name="日期占位符 7">
            <a:extLst>
              <a:ext uri="{FF2B5EF4-FFF2-40B4-BE49-F238E27FC236}">
                <a16:creationId xmlns:a16="http://schemas.microsoft.com/office/drawing/2014/main" id="{D757CFF1-B462-477A-B084-E32BF6F38A59}"/>
              </a:ext>
            </a:extLst>
          </p:cNvPr>
          <p:cNvSpPr>
            <a:spLocks noGrp="1"/>
          </p:cNvSpPr>
          <p:nvPr>
            <p:ph type="dt" sz="half" idx="10"/>
          </p:nvPr>
        </p:nvSpPr>
        <p:spPr/>
        <p:txBody>
          <a:bodyPr/>
          <a:lstStyle/>
          <a:p>
            <a:pPr>
              <a:defRPr/>
            </a:pPr>
            <a:fld id="{206E4D28-9A6B-4389-8F7D-B9F32D4F85A5}" type="datetime1">
              <a:rPr lang="zh-CN" altLang="en-US" smtClean="0"/>
              <a:t>2022/11/23</a:t>
            </a:fld>
            <a:endParaRPr lang="zh-CN" altLang="en-US"/>
          </a:p>
        </p:txBody>
      </p:sp>
      <p:pic>
        <p:nvPicPr>
          <p:cNvPr id="14338" name="Picture 2">
            <a:extLst>
              <a:ext uri="{FF2B5EF4-FFF2-40B4-BE49-F238E27FC236}">
                <a16:creationId xmlns:a16="http://schemas.microsoft.com/office/drawing/2014/main" id="{6AC76FBF-B1B5-47A4-AA43-776544DDD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32878"/>
            <a:ext cx="5014926" cy="292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8AF1862D-0BE8-4298-905E-DBCADC11C4A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4285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179635" y="457508"/>
            <a:ext cx="5545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charset="-122"/>
              </a:defRPr>
            </a:lvl1pPr>
            <a:lvl2pPr marL="742950" indent="-285750" eaLnBrk="0" hangingPunct="0">
              <a:defRPr kumimoji="1" sz="4000">
                <a:solidFill>
                  <a:schemeClr val="tx1"/>
                </a:solidFill>
                <a:latin typeface="Times New Roman" pitchFamily="18" charset="0"/>
                <a:ea typeface="楷体_GB2312" charset="-122"/>
              </a:defRPr>
            </a:lvl2pPr>
            <a:lvl3pPr marL="1143000" indent="-228600" eaLnBrk="0" hangingPunct="0">
              <a:defRPr kumimoji="1" sz="4000">
                <a:solidFill>
                  <a:schemeClr val="tx1"/>
                </a:solidFill>
                <a:latin typeface="Times New Roman" pitchFamily="18" charset="0"/>
                <a:ea typeface="楷体_GB2312" charset="-122"/>
              </a:defRPr>
            </a:lvl3pPr>
            <a:lvl4pPr marL="1600200" indent="-228600" eaLnBrk="0" hangingPunct="0">
              <a:defRPr kumimoji="1" sz="4000">
                <a:solidFill>
                  <a:schemeClr val="tx1"/>
                </a:solidFill>
                <a:latin typeface="Times New Roman" pitchFamily="18" charset="0"/>
                <a:ea typeface="楷体_GB2312" charset="-122"/>
              </a:defRPr>
            </a:lvl4pPr>
            <a:lvl5pPr marL="2057400" indent="-228600" eaLnBrk="0" hangingPunct="0">
              <a:defRPr kumimoji="1" sz="4000">
                <a:solidFill>
                  <a:schemeClr val="tx1"/>
                </a:solidFill>
                <a:latin typeface="Times New Roman" pitchFamily="18" charset="0"/>
                <a:ea typeface="楷体_GB2312"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charset="-122"/>
              </a:defRPr>
            </a:lvl9pPr>
          </a:lstStyle>
          <a:p>
            <a:pPr algn="l" eaLnBrk="1" hangingPunct="1"/>
            <a:r>
              <a:rPr lang="zh-CN" altLang="en-US" sz="2800" b="1" dirty="0">
                <a:solidFill>
                  <a:schemeClr val="bg2"/>
                </a:solidFill>
                <a:latin typeface="微软雅黑" pitchFamily="34" charset="-122"/>
                <a:ea typeface="微软雅黑" pitchFamily="34" charset="-122"/>
              </a:rPr>
              <a:t>三、 </a:t>
            </a:r>
            <a:r>
              <a:rPr lang="en-US" altLang="zh-CN" sz="2800" b="1" dirty="0">
                <a:latin typeface="微软雅黑" pitchFamily="34" charset="-122"/>
                <a:ea typeface="微软雅黑" pitchFamily="34" charset="-122"/>
              </a:rPr>
              <a:t>Simulink</a:t>
            </a:r>
            <a:r>
              <a:rPr lang="zh-CN" altLang="en-US" sz="2800" b="1" dirty="0">
                <a:latin typeface="微软雅黑" pitchFamily="34" charset="-122"/>
                <a:ea typeface="微软雅黑" pitchFamily="34" charset="-122"/>
              </a:rPr>
              <a:t>的模块库</a:t>
            </a:r>
            <a:endParaRPr lang="zh-CN" altLang="en-US" sz="2800" b="1" dirty="0">
              <a:solidFill>
                <a:schemeClr val="bg2"/>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89" y="2136453"/>
            <a:ext cx="6136299" cy="42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15712" y="2811849"/>
            <a:ext cx="1944162" cy="1512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5712" y="4344523"/>
            <a:ext cx="1944162" cy="18721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91910" y="2764735"/>
            <a:ext cx="2448204" cy="3359390"/>
          </a:xfrm>
          <a:prstGeom prst="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7164218" y="3551088"/>
            <a:ext cx="1578985" cy="628876"/>
          </a:xfrm>
          <a:prstGeom prst="wedgeRoundRectCallout">
            <a:avLst>
              <a:gd name="adj1" fmla="val -302578"/>
              <a:gd name="adj2" fmla="val 106611"/>
              <a:gd name="adj3" fmla="val 16667"/>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扩展模块库</a:t>
            </a:r>
          </a:p>
        </p:txBody>
      </p:sp>
      <p:sp>
        <p:nvSpPr>
          <p:cNvPr id="5" name="圆角矩形标注 4"/>
          <p:cNvSpPr/>
          <p:nvPr/>
        </p:nvSpPr>
        <p:spPr>
          <a:xfrm>
            <a:off x="7164218" y="2135859"/>
            <a:ext cx="1578985" cy="628876"/>
          </a:xfrm>
          <a:prstGeom prst="wedgeRoundRectCallout">
            <a:avLst>
              <a:gd name="adj1" fmla="val -302578"/>
              <a:gd name="adj2" fmla="val 106611"/>
              <a:gd name="adj3" fmla="val 16667"/>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基本模块库</a:t>
            </a:r>
          </a:p>
        </p:txBody>
      </p:sp>
      <p:sp>
        <p:nvSpPr>
          <p:cNvPr id="13" name="圆角矩形标注 12"/>
          <p:cNvSpPr/>
          <p:nvPr/>
        </p:nvSpPr>
        <p:spPr>
          <a:xfrm>
            <a:off x="7164218" y="4919202"/>
            <a:ext cx="1578985" cy="628876"/>
          </a:xfrm>
          <a:prstGeom prst="wedgeRoundRectCallout">
            <a:avLst>
              <a:gd name="adj1" fmla="val -126894"/>
              <a:gd name="adj2" fmla="val 21657"/>
              <a:gd name="adj3" fmla="val 16667"/>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模块图标</a:t>
            </a:r>
          </a:p>
        </p:txBody>
      </p:sp>
      <p:sp>
        <p:nvSpPr>
          <p:cNvPr id="14" name="日期占位符 13">
            <a:extLst>
              <a:ext uri="{FF2B5EF4-FFF2-40B4-BE49-F238E27FC236}">
                <a16:creationId xmlns:a16="http://schemas.microsoft.com/office/drawing/2014/main" id="{92ADB8E0-E7E1-4FB2-9733-94087968596C}"/>
              </a:ext>
            </a:extLst>
          </p:cNvPr>
          <p:cNvSpPr>
            <a:spLocks noGrp="1"/>
          </p:cNvSpPr>
          <p:nvPr>
            <p:ph type="dt" sz="half" idx="10"/>
          </p:nvPr>
        </p:nvSpPr>
        <p:spPr/>
        <p:txBody>
          <a:bodyPr/>
          <a:lstStyle/>
          <a:p>
            <a:pPr>
              <a:defRPr/>
            </a:pPr>
            <a:fld id="{39A1221B-7AA2-457F-9834-FF733FA8E4D8}" type="datetime1">
              <a:rPr lang="zh-CN" altLang="en-US" smtClean="0"/>
              <a:t>2022/11/23</a:t>
            </a:fld>
            <a:endParaRPr lang="zh-CN" altLang="en-US"/>
          </a:p>
        </p:txBody>
      </p:sp>
      <p:grpSp>
        <p:nvGrpSpPr>
          <p:cNvPr id="2" name="组合 1">
            <a:extLst>
              <a:ext uri="{FF2B5EF4-FFF2-40B4-BE49-F238E27FC236}">
                <a16:creationId xmlns:a16="http://schemas.microsoft.com/office/drawing/2014/main" id="{A062247F-8F38-4EC1-A76E-9DCAC0E96BA9}"/>
              </a:ext>
            </a:extLst>
          </p:cNvPr>
          <p:cNvGrpSpPr/>
          <p:nvPr/>
        </p:nvGrpSpPr>
        <p:grpSpPr>
          <a:xfrm>
            <a:off x="755576" y="1052736"/>
            <a:ext cx="7920681" cy="961289"/>
            <a:chOff x="755576" y="1052736"/>
            <a:chExt cx="7920681" cy="961289"/>
          </a:xfrm>
        </p:grpSpPr>
        <p:sp>
          <p:nvSpPr>
            <p:cNvPr id="12" name="Rectangle 8">
              <a:extLst>
                <a:ext uri="{FF2B5EF4-FFF2-40B4-BE49-F238E27FC236}">
                  <a16:creationId xmlns:a16="http://schemas.microsoft.com/office/drawing/2014/main" id="{C781623C-0F88-463E-9AD3-67451B3DDC51}"/>
                </a:ext>
              </a:extLst>
            </p:cNvPr>
            <p:cNvSpPr>
              <a:spLocks noChangeArrowheads="1"/>
            </p:cNvSpPr>
            <p:nvPr/>
          </p:nvSpPr>
          <p:spPr bwMode="auto">
            <a:xfrm>
              <a:off x="755576" y="1052736"/>
              <a:ext cx="7920681"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itchFamily="34" charset="-122"/>
                  <a:ea typeface="微软雅黑" pitchFamily="34" charset="-122"/>
                </a:rPr>
                <a:t>单击</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模型编辑器工具栏里的      图标可打开</a:t>
              </a:r>
              <a:r>
                <a:rPr lang="en-US" altLang="zh-CN" sz="2000" dirty="0">
                  <a:latin typeface="微软雅黑" pitchFamily="34" charset="-122"/>
                  <a:ea typeface="微软雅黑" pitchFamily="34" charset="-122"/>
                </a:rPr>
                <a:t>Simulink</a:t>
              </a:r>
              <a:r>
                <a:rPr lang="zh-CN" altLang="en-US" sz="2000" dirty="0">
                  <a:latin typeface="微软雅黑" pitchFamily="34" charset="-122"/>
                  <a:ea typeface="微软雅黑" pitchFamily="34" charset="-122"/>
                </a:rPr>
                <a:t>模块库浏览器</a:t>
              </a:r>
            </a:p>
          </p:txBody>
        </p:sp>
        <p:pic>
          <p:nvPicPr>
            <p:cNvPr id="15362" name="Picture 2">
              <a:extLst>
                <a:ext uri="{FF2B5EF4-FFF2-40B4-BE49-F238E27FC236}">
                  <a16:creationId xmlns:a16="http://schemas.microsoft.com/office/drawing/2014/main" id="{AD1CC969-FC41-444A-961C-BE2AC9BE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196752"/>
              <a:ext cx="28803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页脚占位符 3">
            <a:extLst>
              <a:ext uri="{FF2B5EF4-FFF2-40B4-BE49-F238E27FC236}">
                <a16:creationId xmlns:a16="http://schemas.microsoft.com/office/drawing/2014/main" id="{F147B0ED-790E-4C45-ACDA-4B884BA7019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258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1" grpId="0" animBg="1"/>
      <p:bldP spid="5"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44650" y="1091876"/>
            <a:ext cx="8175822"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000" dirty="0">
                <a:solidFill>
                  <a:schemeClr val="bg2"/>
                </a:solidFill>
                <a:latin typeface="微软雅黑" pitchFamily="34" charset="-122"/>
                <a:ea typeface="微软雅黑" pitchFamily="34" charset="-122"/>
              </a:rPr>
              <a:t>基本模块库是</a:t>
            </a:r>
            <a:r>
              <a:rPr lang="en-US" altLang="zh-CN" sz="2000" dirty="0">
                <a:solidFill>
                  <a:schemeClr val="bg2"/>
                </a:solidFill>
                <a:latin typeface="微软雅黑" pitchFamily="34" charset="-122"/>
                <a:ea typeface="微软雅黑" pitchFamily="34" charset="-122"/>
              </a:rPr>
              <a:t>Simulink</a:t>
            </a:r>
            <a:r>
              <a:rPr lang="zh-CN" altLang="en-US" sz="2000" dirty="0">
                <a:solidFill>
                  <a:schemeClr val="bg2"/>
                </a:solidFill>
                <a:latin typeface="微软雅黑" pitchFamily="34" charset="-122"/>
                <a:ea typeface="微软雅黑" pitchFamily="34" charset="-122"/>
              </a:rPr>
              <a:t>中最为基础、最为通用的模块库，它可以被应用到不同的专业领域中。基本模块库中又包括以下模块库：</a:t>
            </a:r>
            <a:endParaRPr sz="2000" dirty="0">
              <a:solidFill>
                <a:schemeClr val="bg2"/>
              </a:solidFill>
              <a:latin typeface="微软雅黑" pitchFamily="34" charset="-122"/>
              <a:ea typeface="微软雅黑" pitchFamily="34" charset="-122"/>
            </a:endParaRPr>
          </a:p>
        </p:txBody>
      </p:sp>
      <p:sp>
        <p:nvSpPr>
          <p:cNvPr id="17409" name="Text Box 4"/>
          <p:cNvSpPr txBox="1">
            <a:spLocks noChangeArrowheads="1"/>
          </p:cNvSpPr>
          <p:nvPr/>
        </p:nvSpPr>
        <p:spPr bwMode="auto">
          <a:xfrm>
            <a:off x="265038" y="496702"/>
            <a:ext cx="8411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chemeClr val="bg2"/>
                </a:solidFill>
                <a:latin typeface="微软雅黑" pitchFamily="34" charset="-122"/>
                <a:ea typeface="微软雅黑" pitchFamily="34" charset="-122"/>
                <a:sym typeface="+mn-ea"/>
              </a:rPr>
              <a:t>1.</a:t>
            </a:r>
            <a:r>
              <a:rPr lang="zh-CN" altLang="en-US" sz="2800" b="1" dirty="0">
                <a:solidFill>
                  <a:schemeClr val="bg2"/>
                </a:solidFill>
                <a:latin typeface="微软雅黑" pitchFamily="34" charset="-122"/>
                <a:ea typeface="微软雅黑" pitchFamily="34" charset="-122"/>
                <a:sym typeface="+mn-ea"/>
              </a:rPr>
              <a:t>  基本模块库</a:t>
            </a:r>
            <a:endParaRPr lang="zh-CN" altLang="en-US" sz="2800" b="1" dirty="0">
              <a:latin typeface="微软雅黑" pitchFamily="34" charset="-122"/>
              <a:ea typeface="微软雅黑" pitchFamily="34" charset="-122"/>
            </a:endParaRPr>
          </a:p>
        </p:txBody>
      </p:sp>
      <p:sp>
        <p:nvSpPr>
          <p:cNvPr id="9" name="日期占位符 8">
            <a:extLst>
              <a:ext uri="{FF2B5EF4-FFF2-40B4-BE49-F238E27FC236}">
                <a16:creationId xmlns:a16="http://schemas.microsoft.com/office/drawing/2014/main" id="{5F4222CA-6147-4F8E-8560-42A965DC17DF}"/>
              </a:ext>
            </a:extLst>
          </p:cNvPr>
          <p:cNvSpPr>
            <a:spLocks noGrp="1"/>
          </p:cNvSpPr>
          <p:nvPr>
            <p:ph type="dt" sz="half" idx="10"/>
          </p:nvPr>
        </p:nvSpPr>
        <p:spPr/>
        <p:txBody>
          <a:bodyPr/>
          <a:lstStyle/>
          <a:p>
            <a:pPr>
              <a:defRPr/>
            </a:pPr>
            <a:fld id="{B63C8668-8746-4EB6-A710-82FEE6A58D4F}" type="datetime1">
              <a:rPr lang="zh-CN" altLang="en-US" smtClean="0"/>
              <a:t>2022/11/23</a:t>
            </a:fld>
            <a:endParaRPr lang="zh-CN" altLang="en-US"/>
          </a:p>
        </p:txBody>
      </p:sp>
      <p:sp>
        <p:nvSpPr>
          <p:cNvPr id="7" name="Text Box 4">
            <a:extLst>
              <a:ext uri="{FF2B5EF4-FFF2-40B4-BE49-F238E27FC236}">
                <a16:creationId xmlns:a16="http://schemas.microsoft.com/office/drawing/2014/main" id="{F3F1FDB2-F5BC-4DF9-9AD2-667845DA2838}"/>
              </a:ext>
            </a:extLst>
          </p:cNvPr>
          <p:cNvSpPr txBox="1">
            <a:spLocks noChangeArrowheads="1"/>
          </p:cNvSpPr>
          <p:nvPr/>
        </p:nvSpPr>
        <p:spPr bwMode="auto">
          <a:xfrm>
            <a:off x="644650" y="2060848"/>
            <a:ext cx="8175822"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a:t>
            </a:r>
            <a:r>
              <a:rPr lang="zh-CN" altLang="en-US" sz="2000" dirty="0">
                <a:solidFill>
                  <a:schemeClr val="bg2"/>
                </a:solidFill>
                <a:latin typeface="微软雅黑" pitchFamily="34" charset="-122"/>
                <a:ea typeface="微软雅黑" pitchFamily="34" charset="-122"/>
              </a:rPr>
              <a:t>）通用模块库（</a:t>
            </a:r>
            <a:r>
              <a:rPr lang="en-US" altLang="zh-CN" sz="2000" dirty="0">
                <a:solidFill>
                  <a:schemeClr val="bg2"/>
                </a:solidFill>
                <a:latin typeface="微软雅黑" pitchFamily="34" charset="-122"/>
                <a:ea typeface="微软雅黑" pitchFamily="34" charset="-122"/>
              </a:rPr>
              <a:t>Commonly Used Blocks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2</a:t>
            </a:r>
            <a:r>
              <a:rPr lang="zh-CN" altLang="en-US" sz="2000" dirty="0">
                <a:solidFill>
                  <a:schemeClr val="bg2"/>
                </a:solidFill>
                <a:latin typeface="微软雅黑" pitchFamily="34" charset="-122"/>
                <a:ea typeface="微软雅黑" pitchFamily="34" charset="-122"/>
              </a:rPr>
              <a:t>）连续系统模块库（</a:t>
            </a:r>
            <a:r>
              <a:rPr lang="en-US" altLang="zh-CN" sz="2000" dirty="0">
                <a:solidFill>
                  <a:schemeClr val="bg2"/>
                </a:solidFill>
                <a:latin typeface="微软雅黑" pitchFamily="34" charset="-122"/>
                <a:ea typeface="微软雅黑" pitchFamily="34" charset="-122"/>
              </a:rPr>
              <a:t>Continuous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3</a:t>
            </a:r>
            <a:r>
              <a:rPr lang="zh-CN" altLang="en-US" sz="2000" dirty="0">
                <a:solidFill>
                  <a:schemeClr val="bg2"/>
                </a:solidFill>
                <a:latin typeface="微软雅黑" pitchFamily="34" charset="-122"/>
                <a:ea typeface="微软雅黑" pitchFamily="34" charset="-122"/>
              </a:rPr>
              <a:t>）与仿真进行交互的控制和指示模块库（</a:t>
            </a:r>
            <a:r>
              <a:rPr lang="en-US" altLang="zh-CN" sz="2000" dirty="0">
                <a:solidFill>
                  <a:schemeClr val="bg2"/>
                </a:solidFill>
                <a:latin typeface="微软雅黑" pitchFamily="34" charset="-122"/>
                <a:ea typeface="微软雅黑" pitchFamily="34" charset="-122"/>
              </a:rPr>
              <a:t>Dashboard</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4</a:t>
            </a:r>
            <a:r>
              <a:rPr lang="zh-CN" altLang="en-US" sz="2000" dirty="0">
                <a:solidFill>
                  <a:schemeClr val="bg2"/>
                </a:solidFill>
                <a:latin typeface="微软雅黑" pitchFamily="34" charset="-122"/>
                <a:ea typeface="微软雅黑" pitchFamily="34" charset="-122"/>
              </a:rPr>
              <a:t>）非线性系统模块库（</a:t>
            </a:r>
            <a:r>
              <a:rPr lang="en-US" altLang="zh-CN" sz="2000" dirty="0">
                <a:solidFill>
                  <a:schemeClr val="bg2"/>
                </a:solidFill>
                <a:latin typeface="微软雅黑" pitchFamily="34" charset="-122"/>
                <a:ea typeface="微软雅黑" pitchFamily="34" charset="-122"/>
              </a:rPr>
              <a:t>Discontinuities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5</a:t>
            </a:r>
            <a:r>
              <a:rPr lang="zh-CN" altLang="en-US" sz="2000" dirty="0">
                <a:solidFill>
                  <a:schemeClr val="bg2"/>
                </a:solidFill>
                <a:latin typeface="微软雅黑" pitchFamily="34" charset="-122"/>
                <a:ea typeface="微软雅黑" pitchFamily="34" charset="-122"/>
              </a:rPr>
              <a:t>）离散系统模块库（</a:t>
            </a:r>
            <a:r>
              <a:rPr lang="en-US" altLang="zh-CN" sz="2000" dirty="0">
                <a:solidFill>
                  <a:schemeClr val="bg2"/>
                </a:solidFill>
                <a:latin typeface="微软雅黑" pitchFamily="34" charset="-122"/>
                <a:ea typeface="微软雅黑" pitchFamily="34" charset="-122"/>
              </a:rPr>
              <a:t>Discrete</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6</a:t>
            </a:r>
            <a:r>
              <a:rPr lang="zh-CN" altLang="en-US" sz="2000" dirty="0">
                <a:solidFill>
                  <a:schemeClr val="bg2"/>
                </a:solidFill>
                <a:latin typeface="微软雅黑" pitchFamily="34" charset="-122"/>
                <a:ea typeface="微软雅黑" pitchFamily="34" charset="-122"/>
              </a:rPr>
              <a:t>）逻辑和位操作模块库（</a:t>
            </a:r>
            <a:r>
              <a:rPr lang="en-US" altLang="zh-CN" sz="2000" dirty="0">
                <a:solidFill>
                  <a:schemeClr val="bg2"/>
                </a:solidFill>
                <a:latin typeface="微软雅黑" pitchFamily="34" charset="-122"/>
                <a:ea typeface="微软雅黑" pitchFamily="34" charset="-122"/>
              </a:rPr>
              <a:t>Logic and Bit Operations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7</a:t>
            </a:r>
            <a:r>
              <a:rPr lang="zh-CN" altLang="en-US" sz="2000" dirty="0">
                <a:solidFill>
                  <a:schemeClr val="bg2"/>
                </a:solidFill>
                <a:latin typeface="微软雅黑" pitchFamily="34" charset="-122"/>
                <a:ea typeface="微软雅黑" pitchFamily="34" charset="-122"/>
              </a:rPr>
              <a:t>）查找表模块库（</a:t>
            </a:r>
            <a:r>
              <a:rPr lang="en-US" altLang="zh-CN" sz="2000" dirty="0">
                <a:solidFill>
                  <a:schemeClr val="bg2"/>
                </a:solidFill>
                <a:latin typeface="微软雅黑" pitchFamily="34" charset="-122"/>
                <a:ea typeface="微软雅黑" pitchFamily="34" charset="-122"/>
              </a:rPr>
              <a:t>Lookup Tables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8</a:t>
            </a:r>
            <a:r>
              <a:rPr lang="zh-CN" altLang="en-US" sz="2000" dirty="0">
                <a:solidFill>
                  <a:schemeClr val="bg2"/>
                </a:solidFill>
                <a:latin typeface="微软雅黑" pitchFamily="34" charset="-122"/>
                <a:ea typeface="微软雅黑" pitchFamily="34" charset="-122"/>
              </a:rPr>
              <a:t>）数学函数模块库（</a:t>
            </a:r>
            <a:r>
              <a:rPr lang="en-US" altLang="zh-CN" sz="2000" dirty="0">
                <a:solidFill>
                  <a:schemeClr val="bg2"/>
                </a:solidFill>
                <a:latin typeface="微软雅黑" pitchFamily="34" charset="-122"/>
                <a:ea typeface="微软雅黑" pitchFamily="34" charset="-122"/>
              </a:rPr>
              <a:t>Math Operations</a:t>
            </a:r>
            <a:r>
              <a:rPr lang="zh-CN" altLang="en-US" sz="2000" dirty="0">
                <a:solidFill>
                  <a:schemeClr val="bg2"/>
                </a:solidFill>
                <a:latin typeface="微软雅黑" pitchFamily="34" charset="-122"/>
                <a:ea typeface="微软雅黑" pitchFamily="34" charset="-122"/>
              </a:rPr>
              <a:t>）</a:t>
            </a:r>
            <a:endParaRPr lang="en-US" altLang="zh-CN" sz="2000" dirty="0">
              <a:solidFill>
                <a:schemeClr val="bg2"/>
              </a:solidFill>
              <a:latin typeface="微软雅黑" pitchFamily="34" charset="-122"/>
              <a:ea typeface="微软雅黑" pitchFamily="34" charset="-122"/>
            </a:endParaRP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9</a:t>
            </a:r>
            <a:r>
              <a:rPr lang="zh-CN" altLang="en-US" sz="2000" dirty="0">
                <a:solidFill>
                  <a:schemeClr val="bg2"/>
                </a:solidFill>
                <a:latin typeface="微软雅黑" pitchFamily="34" charset="-122"/>
                <a:ea typeface="微软雅黑" pitchFamily="34" charset="-122"/>
              </a:rPr>
              <a:t>）模型检测模块库（</a:t>
            </a:r>
            <a:r>
              <a:rPr lang="en-US" altLang="zh-CN" sz="2000" dirty="0">
                <a:solidFill>
                  <a:schemeClr val="bg2"/>
                </a:solidFill>
                <a:latin typeface="微软雅黑" pitchFamily="34" charset="-122"/>
                <a:ea typeface="微软雅黑" pitchFamily="34" charset="-122"/>
              </a:rPr>
              <a:t>Model Verification</a:t>
            </a:r>
            <a:r>
              <a:rPr lang="zh-CN" altLang="en-US" sz="2000" dirty="0">
                <a:solidFill>
                  <a:schemeClr val="bg2"/>
                </a:solidFill>
                <a:latin typeface="微软雅黑" pitchFamily="34" charset="-122"/>
                <a:ea typeface="微软雅黑" pitchFamily="34" charset="-122"/>
              </a:rPr>
              <a:t>）</a:t>
            </a:r>
          </a:p>
        </p:txBody>
      </p:sp>
      <p:sp>
        <p:nvSpPr>
          <p:cNvPr id="2" name="页脚占位符 1">
            <a:extLst>
              <a:ext uri="{FF2B5EF4-FFF2-40B4-BE49-F238E27FC236}">
                <a16:creationId xmlns:a16="http://schemas.microsoft.com/office/drawing/2014/main" id="{13F5DCF7-F66D-4128-AF3B-82981AF2C18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91117738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Text Box 4"/>
          <p:cNvSpPr txBox="1">
            <a:spLocks noChangeArrowheads="1"/>
          </p:cNvSpPr>
          <p:nvPr/>
        </p:nvSpPr>
        <p:spPr bwMode="auto">
          <a:xfrm>
            <a:off x="265038" y="496702"/>
            <a:ext cx="8411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chemeClr val="bg2"/>
                </a:solidFill>
                <a:latin typeface="微软雅黑" pitchFamily="34" charset="-122"/>
                <a:ea typeface="微软雅黑" pitchFamily="34" charset="-122"/>
                <a:sym typeface="+mn-ea"/>
              </a:rPr>
              <a:t>1.</a:t>
            </a:r>
            <a:r>
              <a:rPr lang="zh-CN" altLang="en-US" sz="2800" b="1" dirty="0">
                <a:solidFill>
                  <a:schemeClr val="bg2"/>
                </a:solidFill>
                <a:latin typeface="微软雅黑" pitchFamily="34" charset="-122"/>
                <a:ea typeface="微软雅黑" pitchFamily="34" charset="-122"/>
                <a:sym typeface="+mn-ea"/>
              </a:rPr>
              <a:t>  基本模块库</a:t>
            </a:r>
            <a:endParaRPr lang="zh-CN" altLang="en-US" sz="2800" b="1" dirty="0">
              <a:latin typeface="微软雅黑" pitchFamily="34" charset="-122"/>
              <a:ea typeface="微软雅黑" pitchFamily="34" charset="-122"/>
            </a:endParaRPr>
          </a:p>
        </p:txBody>
      </p:sp>
      <p:sp>
        <p:nvSpPr>
          <p:cNvPr id="9" name="日期占位符 8">
            <a:extLst>
              <a:ext uri="{FF2B5EF4-FFF2-40B4-BE49-F238E27FC236}">
                <a16:creationId xmlns:a16="http://schemas.microsoft.com/office/drawing/2014/main" id="{5F4222CA-6147-4F8E-8560-42A965DC17DF}"/>
              </a:ext>
            </a:extLst>
          </p:cNvPr>
          <p:cNvSpPr>
            <a:spLocks noGrp="1"/>
          </p:cNvSpPr>
          <p:nvPr>
            <p:ph type="dt" sz="half" idx="10"/>
          </p:nvPr>
        </p:nvSpPr>
        <p:spPr/>
        <p:txBody>
          <a:bodyPr/>
          <a:lstStyle/>
          <a:p>
            <a:pPr>
              <a:defRPr/>
            </a:pPr>
            <a:fld id="{D0804E3E-3DE6-44AA-B10F-327835D96DD2}" type="datetime1">
              <a:rPr lang="zh-CN" altLang="en-US" smtClean="0"/>
              <a:t>2022/11/23</a:t>
            </a:fld>
            <a:endParaRPr lang="zh-CN" altLang="en-US"/>
          </a:p>
        </p:txBody>
      </p:sp>
      <p:sp>
        <p:nvSpPr>
          <p:cNvPr id="7" name="Text Box 4">
            <a:extLst>
              <a:ext uri="{FF2B5EF4-FFF2-40B4-BE49-F238E27FC236}">
                <a16:creationId xmlns:a16="http://schemas.microsoft.com/office/drawing/2014/main" id="{F3F1FDB2-F5BC-4DF9-9AD2-667845DA2838}"/>
              </a:ext>
            </a:extLst>
          </p:cNvPr>
          <p:cNvSpPr txBox="1">
            <a:spLocks noChangeArrowheads="1"/>
          </p:cNvSpPr>
          <p:nvPr/>
        </p:nvSpPr>
        <p:spPr bwMode="auto">
          <a:xfrm>
            <a:off x="644650" y="1124744"/>
            <a:ext cx="8175822" cy="465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10</a:t>
            </a:r>
            <a:r>
              <a:rPr lang="zh-CN" altLang="en-US" sz="2000" dirty="0">
                <a:solidFill>
                  <a:schemeClr val="bg2"/>
                </a:solidFill>
                <a:latin typeface="微软雅黑" pitchFamily="34" charset="-122"/>
                <a:ea typeface="微软雅黑" pitchFamily="34" charset="-122"/>
              </a:rPr>
              <a:t>）模型扩展功能模块库（</a:t>
            </a:r>
            <a:r>
              <a:rPr lang="en-US" altLang="zh-CN" sz="2000" dirty="0">
                <a:solidFill>
                  <a:schemeClr val="bg2"/>
                </a:solidFill>
                <a:latin typeface="微软雅黑" pitchFamily="34" charset="-122"/>
                <a:ea typeface="微软雅黑" pitchFamily="34" charset="-122"/>
              </a:rPr>
              <a:t>Model-Wide Utilities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11</a:t>
            </a:r>
            <a:r>
              <a:rPr lang="zh-CN" altLang="en-US" sz="2000" dirty="0">
                <a:solidFill>
                  <a:schemeClr val="bg2"/>
                </a:solidFill>
                <a:latin typeface="微软雅黑" pitchFamily="34" charset="-122"/>
                <a:ea typeface="微软雅黑" pitchFamily="34" charset="-122"/>
              </a:rPr>
              <a:t>）端口和子系统模块库（</a:t>
            </a:r>
            <a:r>
              <a:rPr lang="en-US" altLang="zh-CN" sz="2000" dirty="0">
                <a:solidFill>
                  <a:schemeClr val="bg2"/>
                </a:solidFill>
                <a:latin typeface="微软雅黑" pitchFamily="34" charset="-122"/>
                <a:ea typeface="微软雅黑" pitchFamily="34" charset="-122"/>
              </a:rPr>
              <a:t>Port &amp; Subsystems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12</a:t>
            </a:r>
            <a:r>
              <a:rPr lang="zh-CN" altLang="en-US" sz="2000" dirty="0">
                <a:solidFill>
                  <a:schemeClr val="bg2"/>
                </a:solidFill>
                <a:latin typeface="微软雅黑" pitchFamily="34" charset="-122"/>
                <a:ea typeface="微软雅黑" pitchFamily="34" charset="-122"/>
              </a:rPr>
              <a:t>）信号属性模块库（</a:t>
            </a:r>
            <a:r>
              <a:rPr lang="en-US" altLang="zh-CN" sz="2000" dirty="0">
                <a:solidFill>
                  <a:schemeClr val="bg2"/>
                </a:solidFill>
                <a:latin typeface="微软雅黑" pitchFamily="34" charset="-122"/>
                <a:ea typeface="微软雅黑" pitchFamily="34" charset="-122"/>
              </a:rPr>
              <a:t>Signal Attributes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13</a:t>
            </a:r>
            <a:r>
              <a:rPr lang="zh-CN" altLang="en-US" sz="2000" dirty="0">
                <a:solidFill>
                  <a:schemeClr val="bg2"/>
                </a:solidFill>
                <a:latin typeface="微软雅黑" pitchFamily="34" charset="-122"/>
                <a:ea typeface="微软雅黑" pitchFamily="34" charset="-122"/>
              </a:rPr>
              <a:t>）信号路由模块库（</a:t>
            </a:r>
            <a:r>
              <a:rPr lang="en-US" altLang="zh-CN" sz="2000" dirty="0">
                <a:solidFill>
                  <a:schemeClr val="bg2"/>
                </a:solidFill>
                <a:latin typeface="微软雅黑" pitchFamily="34" charset="-122"/>
                <a:ea typeface="微软雅黑" pitchFamily="34" charset="-122"/>
              </a:rPr>
              <a:t>Signal Routing</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14</a:t>
            </a:r>
            <a:r>
              <a:rPr lang="zh-CN" altLang="en-US" sz="2000" dirty="0">
                <a:solidFill>
                  <a:schemeClr val="bg2"/>
                </a:solidFill>
                <a:latin typeface="微软雅黑" pitchFamily="34" charset="-122"/>
                <a:ea typeface="微软雅黑" pitchFamily="34" charset="-122"/>
              </a:rPr>
              <a:t>）输出池模块库（</a:t>
            </a:r>
            <a:r>
              <a:rPr lang="en-US" altLang="zh-CN" sz="2000" dirty="0">
                <a:solidFill>
                  <a:schemeClr val="bg2"/>
                </a:solidFill>
                <a:latin typeface="微软雅黑" pitchFamily="34" charset="-122"/>
                <a:ea typeface="微软雅黑" pitchFamily="34" charset="-122"/>
              </a:rPr>
              <a:t>Sinks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15</a:t>
            </a:r>
            <a:r>
              <a:rPr lang="zh-CN" altLang="en-US" sz="2000" dirty="0">
                <a:solidFill>
                  <a:schemeClr val="bg2"/>
                </a:solidFill>
                <a:latin typeface="微软雅黑" pitchFamily="34" charset="-122"/>
                <a:ea typeface="微软雅黑" pitchFamily="34" charset="-122"/>
              </a:rPr>
              <a:t>）信号源模块库（</a:t>
            </a:r>
            <a:r>
              <a:rPr lang="en-US" altLang="zh-CN" sz="2000" dirty="0">
                <a:solidFill>
                  <a:schemeClr val="bg2"/>
                </a:solidFill>
                <a:latin typeface="微软雅黑" pitchFamily="34" charset="-122"/>
                <a:ea typeface="微软雅黑" pitchFamily="34" charset="-122"/>
              </a:rPr>
              <a:t>Sources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16</a:t>
            </a:r>
            <a:r>
              <a:rPr lang="zh-CN" altLang="en-US" sz="2000" dirty="0">
                <a:solidFill>
                  <a:schemeClr val="bg2"/>
                </a:solidFill>
                <a:latin typeface="微软雅黑" pitchFamily="34" charset="-122"/>
                <a:ea typeface="微软雅黑" pitchFamily="34" charset="-122"/>
              </a:rPr>
              <a:t>）字符串操作模块库（</a:t>
            </a:r>
            <a:r>
              <a:rPr lang="en-US" altLang="zh-CN" sz="2000" dirty="0">
                <a:solidFill>
                  <a:schemeClr val="bg2"/>
                </a:solidFill>
                <a:latin typeface="微软雅黑" pitchFamily="34" charset="-122"/>
                <a:ea typeface="微软雅黑" pitchFamily="34" charset="-122"/>
              </a:rPr>
              <a:t>String</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17</a:t>
            </a:r>
            <a:r>
              <a:rPr lang="zh-CN" altLang="en-US" sz="2000" dirty="0">
                <a:solidFill>
                  <a:schemeClr val="bg2"/>
                </a:solidFill>
                <a:latin typeface="微软雅黑" pitchFamily="34" charset="-122"/>
                <a:ea typeface="微软雅黑" pitchFamily="34" charset="-122"/>
              </a:rPr>
              <a:t>）自定义函数模块库（</a:t>
            </a:r>
            <a:r>
              <a:rPr lang="en-US" altLang="zh-CN" sz="2000" dirty="0">
                <a:solidFill>
                  <a:schemeClr val="bg2"/>
                </a:solidFill>
                <a:latin typeface="微软雅黑" pitchFamily="34" charset="-122"/>
                <a:ea typeface="微软雅黑" pitchFamily="34" charset="-122"/>
              </a:rPr>
              <a:t>User-Defined Functions</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18</a:t>
            </a:r>
            <a:r>
              <a:rPr lang="zh-CN" altLang="en-US" sz="2000" dirty="0">
                <a:solidFill>
                  <a:schemeClr val="bg2"/>
                </a:solidFill>
                <a:latin typeface="微软雅黑" pitchFamily="34" charset="-122"/>
                <a:ea typeface="微软雅黑" pitchFamily="34" charset="-122"/>
              </a:rPr>
              <a:t>）附加的数学和离散函数模块库（</a:t>
            </a:r>
            <a:r>
              <a:rPr lang="en-US" altLang="zh-CN" sz="2000" dirty="0">
                <a:solidFill>
                  <a:schemeClr val="bg2"/>
                </a:solidFill>
                <a:latin typeface="微软雅黑" pitchFamily="34" charset="-122"/>
                <a:ea typeface="微软雅黑" pitchFamily="34" charset="-122"/>
              </a:rPr>
              <a:t>Additional Math and Discrete</a:t>
            </a:r>
            <a:r>
              <a:rPr lang="zh-CN" altLang="en-US" sz="2000" dirty="0">
                <a:solidFill>
                  <a:schemeClr val="bg2"/>
                </a:solidFill>
                <a:latin typeface="微软雅黑" pitchFamily="34" charset="-122"/>
                <a:ea typeface="微软雅黑" pitchFamily="34" charset="-122"/>
              </a:rPr>
              <a:t>）</a:t>
            </a:r>
          </a:p>
          <a:p>
            <a:pPr>
              <a:lnSpc>
                <a:spcPct val="150000"/>
              </a:lnSpc>
            </a:pPr>
            <a:r>
              <a:rPr lang="zh-CN" altLang="en-US" sz="2000" dirty="0">
                <a:solidFill>
                  <a:schemeClr val="bg2"/>
                </a:solidFill>
                <a:latin typeface="微软雅黑" pitchFamily="34" charset="-122"/>
                <a:ea typeface="微软雅黑" pitchFamily="34" charset="-122"/>
              </a:rPr>
              <a:t>（</a:t>
            </a:r>
            <a:r>
              <a:rPr lang="en-US" altLang="zh-CN" sz="2000" dirty="0">
                <a:solidFill>
                  <a:schemeClr val="bg2"/>
                </a:solidFill>
                <a:latin typeface="微软雅黑" pitchFamily="34" charset="-122"/>
                <a:ea typeface="微软雅黑" pitchFamily="34" charset="-122"/>
              </a:rPr>
              <a:t>19</a:t>
            </a:r>
            <a:r>
              <a:rPr lang="zh-CN" altLang="en-US" sz="2000" dirty="0">
                <a:solidFill>
                  <a:schemeClr val="bg2"/>
                </a:solidFill>
                <a:latin typeface="微软雅黑" pitchFamily="34" charset="-122"/>
                <a:ea typeface="微软雅黑" pitchFamily="34" charset="-122"/>
              </a:rPr>
              <a:t>）由建模常用模块构成的快速插入模块库（</a:t>
            </a:r>
            <a:r>
              <a:rPr lang="en-US" altLang="zh-CN" sz="2000" dirty="0">
                <a:solidFill>
                  <a:schemeClr val="bg2"/>
                </a:solidFill>
                <a:latin typeface="微软雅黑" pitchFamily="34" charset="-122"/>
                <a:ea typeface="微软雅黑" pitchFamily="34" charset="-122"/>
              </a:rPr>
              <a:t>Quick Insert</a:t>
            </a:r>
            <a:r>
              <a:rPr lang="zh-CN" altLang="en-US" sz="2000" dirty="0">
                <a:solidFill>
                  <a:schemeClr val="bg2"/>
                </a:solidFill>
                <a:latin typeface="微软雅黑" pitchFamily="34" charset="-122"/>
                <a:ea typeface="微软雅黑" pitchFamily="34" charset="-122"/>
              </a:rPr>
              <a:t>）</a:t>
            </a:r>
          </a:p>
        </p:txBody>
      </p:sp>
      <p:sp>
        <p:nvSpPr>
          <p:cNvPr id="2" name="页脚占位符 1">
            <a:extLst>
              <a:ext uri="{FF2B5EF4-FFF2-40B4-BE49-F238E27FC236}">
                <a16:creationId xmlns:a16="http://schemas.microsoft.com/office/drawing/2014/main" id="{CF20CF0B-6A85-4064-9ACE-8AB295E0B98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98820731"/>
      </p:ext>
    </p:extLst>
  </p:cSld>
  <p:clrMapOvr>
    <a:masterClrMapping/>
  </p:clrMapOvr>
  <p:transition spd="slow"/>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00"/>
      </a:dk2>
      <a:lt2>
        <a:srgbClr val="000000"/>
      </a:lt2>
      <a:accent1>
        <a:srgbClr val="DDDDDD"/>
      </a:accent1>
      <a:accent2>
        <a:srgbClr val="B2B2B2"/>
      </a:accent2>
      <a:accent3>
        <a:srgbClr val="969696"/>
      </a:accent3>
      <a:accent4>
        <a:srgbClr val="808080"/>
      </a:accent4>
      <a:accent5>
        <a:srgbClr val="5F5F5F"/>
      </a:accent5>
      <a:accent6>
        <a:srgbClr val="4D4D4D"/>
      </a:accent6>
      <a:hlink>
        <a:srgbClr val="FF0000"/>
      </a:hlink>
      <a:folHlink>
        <a:srgbClr val="919191"/>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2831</Words>
  <Application>Microsoft Office PowerPoint</Application>
  <PresentationFormat>全屏显示(4:3)</PresentationFormat>
  <Paragraphs>261</Paragraphs>
  <Slides>34</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3" baseType="lpstr">
      <vt:lpstr>微软雅黑</vt:lpstr>
      <vt:lpstr>Arial</vt:lpstr>
      <vt:lpstr>Calibri</vt:lpstr>
      <vt:lpstr>Calibri Light</vt:lpstr>
      <vt:lpstr>Times New Roman</vt:lpstr>
      <vt:lpstr>Wingdings</vt:lpstr>
      <vt:lpstr>Office 主题</vt:lpstr>
      <vt:lpstr>剪辑</vt:lpstr>
      <vt:lpstr>Equation</vt:lpstr>
      <vt:lpstr>PowerPoint 演示文稿</vt:lpstr>
      <vt:lpstr>PowerPoint 演示文稿</vt:lpstr>
      <vt:lpstr>PowerPoint 演示文稿</vt:lpstr>
      <vt:lpstr>一、何为Simulink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Matlab基本操作</dc:title>
  <dc:creator>xiezhh</dc:creator>
  <cp:lastModifiedBy>谢 中华</cp:lastModifiedBy>
  <cp:revision>518</cp:revision>
  <dcterms:created xsi:type="dcterms:W3CDTF">2000-02-04T07:19:00Z</dcterms:created>
  <dcterms:modified xsi:type="dcterms:W3CDTF">2022-11-23T02:35:34Z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