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721" r:id="rId2"/>
    <p:sldId id="574" r:id="rId3"/>
    <p:sldId id="534" r:id="rId4"/>
    <p:sldId id="512" r:id="rId5"/>
    <p:sldId id="295" r:id="rId6"/>
    <p:sldId id="296" r:id="rId7"/>
    <p:sldId id="297" r:id="rId8"/>
    <p:sldId id="298" r:id="rId9"/>
    <p:sldId id="299" r:id="rId10"/>
    <p:sldId id="300" r:id="rId11"/>
    <p:sldId id="352" r:id="rId12"/>
    <p:sldId id="353" r:id="rId13"/>
    <p:sldId id="517" r:id="rId14"/>
    <p:sldId id="518" r:id="rId15"/>
    <p:sldId id="302" r:id="rId16"/>
    <p:sldId id="520" r:id="rId17"/>
    <p:sldId id="521" r:id="rId18"/>
    <p:sldId id="524" r:id="rId19"/>
    <p:sldId id="350" r:id="rId20"/>
    <p:sldId id="351" r:id="rId21"/>
    <p:sldId id="575" r:id="rId22"/>
    <p:sldId id="525" r:id="rId23"/>
    <p:sldId id="526" r:id="rId24"/>
    <p:sldId id="527" r:id="rId25"/>
    <p:sldId id="528" r:id="rId26"/>
    <p:sldId id="529" r:id="rId27"/>
    <p:sldId id="532" r:id="rId28"/>
    <p:sldId id="533" r:id="rId29"/>
    <p:sldId id="720" r:id="rId30"/>
  </p:sldIdLst>
  <p:sldSz cx="9144000" cy="6858000" type="screen4x3"/>
  <p:notesSz cx="6858000" cy="9144000"/>
  <p:defaultTextStyle>
    <a:defPPr>
      <a:defRPr lang="zh-CN"/>
    </a:defPPr>
    <a:lvl1pPr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1pPr>
    <a:lvl2pPr marL="457200"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2pPr>
    <a:lvl3pPr marL="914400"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3pPr>
    <a:lvl4pPr marL="1371600"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4pPr>
    <a:lvl5pPr marL="1828800"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5pPr>
    <a:lvl6pPr marL="2286000" algn="l" defTabSz="914400" rtl="0" eaLnBrk="1" latinLnBrk="0" hangingPunct="1">
      <a:defRPr kumimoji="1" sz="4000" kern="1200">
        <a:solidFill>
          <a:schemeClr val="tx1"/>
        </a:solidFill>
        <a:latin typeface="Times New Roman" pitchFamily="18" charset="0"/>
        <a:ea typeface="楷体_GB2312" pitchFamily="49" charset="-122"/>
        <a:cs typeface="+mn-cs"/>
      </a:defRPr>
    </a:lvl6pPr>
    <a:lvl7pPr marL="2743200" algn="l" defTabSz="914400" rtl="0" eaLnBrk="1" latinLnBrk="0" hangingPunct="1">
      <a:defRPr kumimoji="1" sz="4000" kern="1200">
        <a:solidFill>
          <a:schemeClr val="tx1"/>
        </a:solidFill>
        <a:latin typeface="Times New Roman" pitchFamily="18" charset="0"/>
        <a:ea typeface="楷体_GB2312" pitchFamily="49" charset="-122"/>
        <a:cs typeface="+mn-cs"/>
      </a:defRPr>
    </a:lvl7pPr>
    <a:lvl8pPr marL="3200400" algn="l" defTabSz="914400" rtl="0" eaLnBrk="1" latinLnBrk="0" hangingPunct="1">
      <a:defRPr kumimoji="1" sz="4000" kern="1200">
        <a:solidFill>
          <a:schemeClr val="tx1"/>
        </a:solidFill>
        <a:latin typeface="Times New Roman" pitchFamily="18" charset="0"/>
        <a:ea typeface="楷体_GB2312" pitchFamily="49" charset="-122"/>
        <a:cs typeface="+mn-cs"/>
      </a:defRPr>
    </a:lvl8pPr>
    <a:lvl9pPr marL="3657600" algn="l" defTabSz="914400" rtl="0" eaLnBrk="1" latinLnBrk="0" hangingPunct="1">
      <a:defRPr kumimoji="1" sz="4000" kern="1200">
        <a:solidFill>
          <a:schemeClr val="tx1"/>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1296">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FF"/>
    <a:srgbClr val="33CC33"/>
    <a:srgbClr val="663300"/>
    <a:srgbClr val="009999"/>
    <a:srgbClr val="0066FF"/>
    <a:srgbClr val="CCFF66"/>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0" autoAdjust="0"/>
    <p:restoredTop sz="94270" autoAdjust="0"/>
  </p:normalViewPr>
  <p:slideViewPr>
    <p:cSldViewPr>
      <p:cViewPr varScale="1">
        <p:scale>
          <a:sx n="72" d="100"/>
          <a:sy n="72" d="100"/>
        </p:scale>
        <p:origin x="1320" y="54"/>
      </p:cViewPr>
      <p:guideLst>
        <p:guide orient="horz" pos="1296"/>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a:ea typeface="宋体" pitchFamily="2" charset="-122"/>
              </a:defRPr>
            </a:lvl1pPr>
          </a:lstStyle>
          <a:p>
            <a:pPr>
              <a:defRPr/>
            </a:pPr>
            <a:r>
              <a:rPr lang="en-US" altLang="zh-CN" dirty="0"/>
              <a:t>MATLAB</a:t>
            </a:r>
            <a:r>
              <a:rPr lang="zh-CN" altLang="en-US" dirty="0"/>
              <a:t>应用培训（谢中华主讲）</a:t>
            </a:r>
            <a:endParaRPr lang="en-US" altLang="zh-CN" dirty="0"/>
          </a:p>
        </p:txBody>
      </p:sp>
      <p:sp>
        <p:nvSpPr>
          <p:cNvPr id="9625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ea typeface="宋体" pitchFamily="2" charset="-122"/>
              </a:defRPr>
            </a:lvl1pPr>
          </a:lstStyle>
          <a:p>
            <a:pPr>
              <a:defRPr/>
            </a:pPr>
            <a:r>
              <a:rPr lang="en-US" altLang="zh-CN" dirty="0"/>
              <a:t>MATLAB</a:t>
            </a:r>
            <a:r>
              <a:rPr lang="zh-CN" altLang="en-US" dirty="0"/>
              <a:t>程序设计</a:t>
            </a:r>
            <a:endParaRPr lang="en-US" altLang="zh-CN" dirty="0"/>
          </a:p>
        </p:txBody>
      </p:sp>
    </p:spTree>
    <p:extLst>
      <p:ext uri="{BB962C8B-B14F-4D97-AF65-F5344CB8AC3E}">
        <p14:creationId xmlns:p14="http://schemas.microsoft.com/office/powerpoint/2010/main" val="39623449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a:ea typeface="仿宋_GB2312" pitchFamily="49" charset="-122"/>
              </a:defRPr>
            </a:lvl1pPr>
          </a:lstStyle>
          <a:p>
            <a:pPr>
              <a:defRPr/>
            </a:pPr>
            <a:endParaRPr lang="en-US" altLang="zh-CN"/>
          </a:p>
        </p:txBody>
      </p:sp>
      <p:sp>
        <p:nvSpPr>
          <p:cNvPr id="1331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ea typeface="仿宋_GB2312" pitchFamily="49" charset="-122"/>
              </a:defRPr>
            </a:lvl1pPr>
          </a:lstStyle>
          <a:p>
            <a:pPr>
              <a:defRPr/>
            </a:pPr>
            <a:endParaRPr lang="en-US" altLang="zh-CN"/>
          </a:p>
        </p:txBody>
      </p:sp>
      <p:sp>
        <p:nvSpPr>
          <p:cNvPr id="139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331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a:ea typeface="仿宋_GB2312" pitchFamily="49" charset="-122"/>
              </a:defRPr>
            </a:lvl1pPr>
          </a:lstStyle>
          <a:p>
            <a:pPr>
              <a:defRPr/>
            </a:pPr>
            <a:endParaRPr lang="en-US" altLang="zh-CN"/>
          </a:p>
        </p:txBody>
      </p:sp>
      <p:sp>
        <p:nvSpPr>
          <p:cNvPr id="1331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ea typeface="仿宋_GB2312" pitchFamily="49" charset="-122"/>
              </a:defRPr>
            </a:lvl1pPr>
          </a:lstStyle>
          <a:p>
            <a:pPr>
              <a:defRPr/>
            </a:pPr>
            <a:fld id="{42183434-A0D5-47D2-B45D-E643065C0102}" type="slidenum">
              <a:rPr lang="en-US" altLang="zh-CN"/>
              <a:pPr>
                <a:defRPr/>
              </a:pPr>
              <a:t>‹#›</a:t>
            </a:fld>
            <a:endParaRPr lang="en-US" altLang="zh-CN"/>
          </a:p>
        </p:txBody>
      </p:sp>
    </p:spTree>
    <p:extLst>
      <p:ext uri="{BB962C8B-B14F-4D97-AF65-F5344CB8AC3E}">
        <p14:creationId xmlns:p14="http://schemas.microsoft.com/office/powerpoint/2010/main" val="24491469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r" eaLnBrk="1" hangingPunct="1"/>
            <a:fld id="{68013371-4721-4218-B055-A0994F8A62D9}" type="slidenum">
              <a:rPr lang="en-US" altLang="zh-CN" sz="1200">
                <a:ea typeface="仿宋_GB2312" pitchFamily="49" charset="-122"/>
              </a:rPr>
              <a:pPr algn="r" eaLnBrk="1" hangingPunct="1"/>
              <a:t>2</a:t>
            </a:fld>
            <a:endParaRPr lang="en-US" altLang="zh-CN" sz="1200">
              <a:ea typeface="仿宋_GB2312" pitchFamily="49" charset="-122"/>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华文行楷，字号</a:t>
            </a:r>
            <a:r>
              <a:rPr lang="en-US" altLang="zh-CN"/>
              <a:t>88</a:t>
            </a:r>
            <a:r>
              <a:rPr lang="zh-CN" altLang="en-US"/>
              <a:t>，颜色红，位于每一章的第一节的最前面。　不使用动画</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2183434-A0D5-47D2-B45D-E643065C0102}" type="slidenum">
              <a:rPr lang="en-US" altLang="zh-CN" smtClean="0"/>
              <a:pPr>
                <a:defRPr/>
              </a:pPr>
              <a:t>6</a:t>
            </a:fld>
            <a:endParaRPr lang="en-US" altLang="zh-CN"/>
          </a:p>
        </p:txBody>
      </p:sp>
    </p:spTree>
    <p:extLst>
      <p:ext uri="{BB962C8B-B14F-4D97-AF65-F5344CB8AC3E}">
        <p14:creationId xmlns:p14="http://schemas.microsoft.com/office/powerpoint/2010/main" val="2299526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26"/>
          <p:cNvSpPr>
            <a:spLocks noGrp="1" noChangeArrowheads="1"/>
          </p:cNvSpPr>
          <p:nvPr>
            <p:ph type="dt" sz="half" idx="10"/>
          </p:nvPr>
        </p:nvSpPr>
        <p:spPr>
          <a:ln/>
        </p:spPr>
        <p:txBody>
          <a:bodyPr/>
          <a:lstStyle>
            <a:lvl1pPr>
              <a:defRPr/>
            </a:lvl1pPr>
          </a:lstStyle>
          <a:p>
            <a:pPr>
              <a:defRPr/>
            </a:pPr>
            <a:fld id="{A4AE1166-D7AB-45A9-872A-0546408E7DF2}" type="datetime1">
              <a:rPr lang="zh-CN" altLang="en-US" smtClean="0"/>
              <a:t>2022/11/23</a:t>
            </a:fld>
            <a:endParaRPr lang="en-US" altLang="zh-CN"/>
          </a:p>
        </p:txBody>
      </p:sp>
      <p:sp>
        <p:nvSpPr>
          <p:cNvPr id="5" name="Rectangle 27"/>
          <p:cNvSpPr>
            <a:spLocks noGrp="1" noChangeArrowheads="1"/>
          </p:cNvSpPr>
          <p:nvPr>
            <p:ph type="ftr" sz="quarter" idx="11"/>
          </p:nvPr>
        </p:nvSpPr>
        <p:spPr>
          <a:ln/>
        </p:spPr>
        <p:txBody>
          <a:bodyPr/>
          <a:lstStyle>
            <a:lvl1pPr>
              <a:defRPr/>
            </a:lvl1pPr>
          </a:lstStyle>
          <a:p>
            <a:pPr>
              <a:defRPr/>
            </a:pPr>
            <a:r>
              <a:rPr lang="en-US" altLang="zh-CN"/>
              <a:t>© </a:t>
            </a:r>
            <a:r>
              <a:rPr lang="zh-CN" altLang="en-US"/>
              <a:t>谢中华</a:t>
            </a:r>
            <a:r>
              <a:rPr lang="en-US" altLang="zh-CN"/>
              <a:t>,  MATLAB</a:t>
            </a:r>
            <a:r>
              <a:rPr lang="zh-CN" altLang="en-US"/>
              <a:t>数学建模方法与应用</a:t>
            </a:r>
            <a:endParaRPr lang="en-US" altLang="zh-CN"/>
          </a:p>
        </p:txBody>
      </p:sp>
      <p:sp>
        <p:nvSpPr>
          <p:cNvPr id="6" name="Rectangle 28"/>
          <p:cNvSpPr>
            <a:spLocks noGrp="1" noChangeArrowheads="1"/>
          </p:cNvSpPr>
          <p:nvPr>
            <p:ph type="sldNum" sz="quarter" idx="12"/>
          </p:nvPr>
        </p:nvSpPr>
        <p:spPr>
          <a:ln/>
        </p:spPr>
        <p:txBody>
          <a:bodyPr/>
          <a:lstStyle>
            <a:lvl1pPr>
              <a:defRPr/>
            </a:lvl1pPr>
          </a:lstStyle>
          <a:p>
            <a:pPr>
              <a:defRPr/>
            </a:pPr>
            <a:fld id="{118A2C77-201C-4FEA-AA74-EFC526D548D4}" type="slidenum">
              <a:rPr lang="en-US" altLang="zh-CN"/>
              <a:pPr>
                <a:defRPr/>
              </a:pPr>
              <a:t>‹#›</a:t>
            </a:fld>
            <a:endParaRPr lang="en-US" altLang="zh-CN"/>
          </a:p>
        </p:txBody>
      </p:sp>
    </p:spTree>
    <p:extLst>
      <p:ext uri="{BB962C8B-B14F-4D97-AF65-F5344CB8AC3E}">
        <p14:creationId xmlns:p14="http://schemas.microsoft.com/office/powerpoint/2010/main" val="1233601371"/>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6"/>
          <p:cNvSpPr>
            <a:spLocks noGrp="1" noChangeArrowheads="1"/>
          </p:cNvSpPr>
          <p:nvPr>
            <p:ph type="dt" sz="half" idx="10"/>
          </p:nvPr>
        </p:nvSpPr>
        <p:spPr>
          <a:ln/>
        </p:spPr>
        <p:txBody>
          <a:bodyPr/>
          <a:lstStyle>
            <a:lvl1pPr>
              <a:defRPr/>
            </a:lvl1pPr>
          </a:lstStyle>
          <a:p>
            <a:pPr>
              <a:defRPr/>
            </a:pPr>
            <a:fld id="{4A45EC54-7E18-4C13-9F03-73840231642C}" type="datetime1">
              <a:rPr lang="zh-CN" altLang="en-US" smtClean="0"/>
              <a:t>2022/11/23</a:t>
            </a:fld>
            <a:endParaRPr lang="en-US" altLang="zh-CN"/>
          </a:p>
        </p:txBody>
      </p:sp>
      <p:sp>
        <p:nvSpPr>
          <p:cNvPr id="5" name="Rectangle 27"/>
          <p:cNvSpPr>
            <a:spLocks noGrp="1" noChangeArrowheads="1"/>
          </p:cNvSpPr>
          <p:nvPr>
            <p:ph type="ftr" sz="quarter" idx="11"/>
          </p:nvPr>
        </p:nvSpPr>
        <p:spPr>
          <a:ln/>
        </p:spPr>
        <p:txBody>
          <a:bodyPr/>
          <a:lstStyle>
            <a:lvl1pPr algn="r">
              <a:defRPr/>
            </a:lvl1pPr>
          </a:lstStyle>
          <a:p>
            <a:pPr>
              <a:defRPr/>
            </a:pPr>
            <a:r>
              <a:rPr lang="en-US" altLang="zh-CN"/>
              <a:t>© </a:t>
            </a:r>
            <a:r>
              <a:rPr lang="zh-CN" altLang="en-US"/>
              <a:t>谢中华</a:t>
            </a:r>
            <a:r>
              <a:rPr lang="en-US" altLang="zh-CN"/>
              <a:t>,  MATLAB</a:t>
            </a:r>
            <a:r>
              <a:rPr lang="zh-CN" altLang="en-US"/>
              <a:t>数学建模方法与应用</a:t>
            </a:r>
          </a:p>
        </p:txBody>
      </p:sp>
      <p:sp>
        <p:nvSpPr>
          <p:cNvPr id="6" name="Rectangle 28"/>
          <p:cNvSpPr>
            <a:spLocks noGrp="1" noChangeArrowheads="1"/>
          </p:cNvSpPr>
          <p:nvPr>
            <p:ph type="sldNum" sz="quarter" idx="12"/>
          </p:nvPr>
        </p:nvSpPr>
        <p:spPr>
          <a:ln/>
        </p:spPr>
        <p:txBody>
          <a:bodyPr/>
          <a:lstStyle>
            <a:lvl1pPr>
              <a:defRPr/>
            </a:lvl1pPr>
          </a:lstStyle>
          <a:p>
            <a:pPr>
              <a:defRPr/>
            </a:pPr>
            <a:fld id="{0F9B982C-77D3-4721-BA8E-3776CFD99D4A}" type="slidenum">
              <a:rPr lang="en-US" altLang="zh-CN"/>
              <a:pPr>
                <a:defRPr/>
              </a:pPr>
              <a:t>‹#›</a:t>
            </a:fld>
            <a:endParaRPr lang="en-US" altLang="zh-CN"/>
          </a:p>
        </p:txBody>
      </p:sp>
    </p:spTree>
    <p:extLst>
      <p:ext uri="{BB962C8B-B14F-4D97-AF65-F5344CB8AC3E}">
        <p14:creationId xmlns:p14="http://schemas.microsoft.com/office/powerpoint/2010/main" val="3365815376"/>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6"/>
          <p:cNvSpPr>
            <a:spLocks noGrp="1" noChangeArrowheads="1"/>
          </p:cNvSpPr>
          <p:nvPr>
            <p:ph type="dt" sz="half" idx="10"/>
          </p:nvPr>
        </p:nvSpPr>
        <p:spPr>
          <a:ln/>
        </p:spPr>
        <p:txBody>
          <a:bodyPr/>
          <a:lstStyle>
            <a:lvl1pPr>
              <a:defRPr/>
            </a:lvl1pPr>
          </a:lstStyle>
          <a:p>
            <a:pPr>
              <a:defRPr/>
            </a:pPr>
            <a:fld id="{3E731290-6B7B-49AC-BD29-B22E91A77E62}" type="datetime1">
              <a:rPr lang="zh-CN" altLang="en-US" smtClean="0"/>
              <a:t>2022/11/23</a:t>
            </a:fld>
            <a:endParaRPr lang="en-US" altLang="zh-CN"/>
          </a:p>
        </p:txBody>
      </p:sp>
      <p:sp>
        <p:nvSpPr>
          <p:cNvPr id="5" name="Rectangle 27"/>
          <p:cNvSpPr>
            <a:spLocks noGrp="1" noChangeArrowheads="1"/>
          </p:cNvSpPr>
          <p:nvPr>
            <p:ph type="ftr" sz="quarter" idx="11"/>
          </p:nvPr>
        </p:nvSpPr>
        <p:spPr>
          <a:ln/>
        </p:spPr>
        <p:txBody>
          <a:bodyPr/>
          <a:lstStyle>
            <a:lvl1pPr algn="r">
              <a:defRPr/>
            </a:lvl1pPr>
          </a:lstStyle>
          <a:p>
            <a:pPr>
              <a:defRPr/>
            </a:pPr>
            <a:r>
              <a:rPr lang="en-US" altLang="zh-CN"/>
              <a:t>© </a:t>
            </a:r>
            <a:r>
              <a:rPr lang="zh-CN" altLang="en-US"/>
              <a:t>谢中华</a:t>
            </a:r>
            <a:r>
              <a:rPr lang="en-US" altLang="zh-CN"/>
              <a:t>,  MATLAB</a:t>
            </a:r>
            <a:r>
              <a:rPr lang="zh-CN" altLang="en-US"/>
              <a:t>数学建模方法与应用</a:t>
            </a:r>
          </a:p>
        </p:txBody>
      </p:sp>
      <p:sp>
        <p:nvSpPr>
          <p:cNvPr id="6" name="Rectangle 28"/>
          <p:cNvSpPr>
            <a:spLocks noGrp="1" noChangeArrowheads="1"/>
          </p:cNvSpPr>
          <p:nvPr>
            <p:ph type="sldNum" sz="quarter" idx="12"/>
          </p:nvPr>
        </p:nvSpPr>
        <p:spPr>
          <a:ln/>
        </p:spPr>
        <p:txBody>
          <a:bodyPr/>
          <a:lstStyle>
            <a:lvl1pPr>
              <a:defRPr/>
            </a:lvl1pPr>
          </a:lstStyle>
          <a:p>
            <a:pPr>
              <a:defRPr/>
            </a:pPr>
            <a:fld id="{98CBADA6-66D8-485C-9F53-A8AAD969D0C4}" type="slidenum">
              <a:rPr lang="en-US" altLang="zh-CN"/>
              <a:pPr>
                <a:defRPr/>
              </a:pPr>
              <a:t>‹#›</a:t>
            </a:fld>
            <a:endParaRPr lang="en-US" altLang="zh-CN"/>
          </a:p>
        </p:txBody>
      </p:sp>
    </p:spTree>
    <p:extLst>
      <p:ext uri="{BB962C8B-B14F-4D97-AF65-F5344CB8AC3E}">
        <p14:creationId xmlns:p14="http://schemas.microsoft.com/office/powerpoint/2010/main" val="3235726754"/>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a:p>
        </p:txBody>
      </p:sp>
      <p:sp>
        <p:nvSpPr>
          <p:cNvPr id="4" name="Rectangle 26"/>
          <p:cNvSpPr>
            <a:spLocks noGrp="1" noChangeArrowheads="1"/>
          </p:cNvSpPr>
          <p:nvPr>
            <p:ph type="dt" sz="half" idx="10"/>
          </p:nvPr>
        </p:nvSpPr>
        <p:spPr>
          <a:ln/>
        </p:spPr>
        <p:txBody>
          <a:bodyPr/>
          <a:lstStyle>
            <a:lvl1pPr>
              <a:defRPr/>
            </a:lvl1pPr>
          </a:lstStyle>
          <a:p>
            <a:pPr>
              <a:defRPr/>
            </a:pPr>
            <a:fld id="{3412E74E-6B86-4B29-8A7D-0A50441B995F}" type="datetime1">
              <a:rPr lang="zh-CN" altLang="en-US" smtClean="0"/>
              <a:t>2022/11/23</a:t>
            </a:fld>
            <a:endParaRPr lang="en-US" altLang="zh-CN"/>
          </a:p>
        </p:txBody>
      </p:sp>
      <p:sp>
        <p:nvSpPr>
          <p:cNvPr id="5" name="Rectangle 27"/>
          <p:cNvSpPr>
            <a:spLocks noGrp="1" noChangeArrowheads="1"/>
          </p:cNvSpPr>
          <p:nvPr>
            <p:ph type="ftr" sz="quarter" idx="11"/>
          </p:nvPr>
        </p:nvSpPr>
        <p:spPr>
          <a:ln/>
        </p:spPr>
        <p:txBody>
          <a:bodyPr/>
          <a:lstStyle>
            <a:lvl1pPr algn="r">
              <a:defRPr/>
            </a:lvl1pPr>
          </a:lstStyle>
          <a:p>
            <a:pPr>
              <a:defRPr/>
            </a:pPr>
            <a:r>
              <a:rPr lang="en-US" altLang="zh-CN"/>
              <a:t>© </a:t>
            </a:r>
            <a:r>
              <a:rPr lang="zh-CN" altLang="en-US"/>
              <a:t>谢中华</a:t>
            </a:r>
            <a:r>
              <a:rPr lang="en-US" altLang="zh-CN"/>
              <a:t>,  MATLAB</a:t>
            </a:r>
            <a:r>
              <a:rPr lang="zh-CN" altLang="en-US"/>
              <a:t>数学建模方法与应用</a:t>
            </a:r>
          </a:p>
        </p:txBody>
      </p:sp>
      <p:sp>
        <p:nvSpPr>
          <p:cNvPr id="6" name="Rectangle 28"/>
          <p:cNvSpPr>
            <a:spLocks noGrp="1" noChangeArrowheads="1"/>
          </p:cNvSpPr>
          <p:nvPr>
            <p:ph type="sldNum" sz="quarter" idx="12"/>
          </p:nvPr>
        </p:nvSpPr>
        <p:spPr>
          <a:ln/>
        </p:spPr>
        <p:txBody>
          <a:bodyPr/>
          <a:lstStyle>
            <a:lvl1pPr>
              <a:defRPr/>
            </a:lvl1pPr>
          </a:lstStyle>
          <a:p>
            <a:pPr>
              <a:defRPr/>
            </a:pPr>
            <a:fld id="{833192B4-D529-4D30-AB04-989EBA30871C}" type="slidenum">
              <a:rPr lang="en-US" altLang="zh-CN"/>
              <a:pPr>
                <a:defRPr/>
              </a:pPr>
              <a:t>‹#›</a:t>
            </a:fld>
            <a:endParaRPr lang="en-US" altLang="zh-CN"/>
          </a:p>
        </p:txBody>
      </p:sp>
    </p:spTree>
    <p:extLst>
      <p:ext uri="{BB962C8B-B14F-4D97-AF65-F5344CB8AC3E}">
        <p14:creationId xmlns:p14="http://schemas.microsoft.com/office/powerpoint/2010/main" val="1440749033"/>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6"/>
          <p:cNvSpPr>
            <a:spLocks noGrp="1" noChangeArrowheads="1"/>
          </p:cNvSpPr>
          <p:nvPr>
            <p:ph type="dt" sz="half" idx="10"/>
          </p:nvPr>
        </p:nvSpPr>
        <p:spPr>
          <a:ln/>
        </p:spPr>
        <p:txBody>
          <a:bodyPr/>
          <a:lstStyle>
            <a:lvl1pPr>
              <a:defRPr/>
            </a:lvl1pPr>
          </a:lstStyle>
          <a:p>
            <a:pPr>
              <a:defRPr/>
            </a:pPr>
            <a:fld id="{247EF467-34F6-4968-8771-962618C237DE}" type="datetime1">
              <a:rPr lang="zh-CN" altLang="en-US" smtClean="0"/>
              <a:t>2022/11/23</a:t>
            </a:fld>
            <a:endParaRPr lang="en-US" altLang="zh-CN"/>
          </a:p>
        </p:txBody>
      </p:sp>
      <p:sp>
        <p:nvSpPr>
          <p:cNvPr id="5" name="Rectangle 27"/>
          <p:cNvSpPr>
            <a:spLocks noGrp="1" noChangeArrowheads="1"/>
          </p:cNvSpPr>
          <p:nvPr>
            <p:ph type="ftr" sz="quarter" idx="11"/>
          </p:nvPr>
        </p:nvSpPr>
        <p:spPr>
          <a:ln/>
        </p:spPr>
        <p:txBody>
          <a:bodyPr/>
          <a:lstStyle>
            <a:lvl1pPr>
              <a:defRPr/>
            </a:lvl1pPr>
          </a:lstStyle>
          <a:p>
            <a:pPr>
              <a:defRPr/>
            </a:pPr>
            <a:r>
              <a:rPr lang="en-US" altLang="zh-CN"/>
              <a:t>© </a:t>
            </a:r>
            <a:r>
              <a:rPr lang="zh-CN" altLang="en-US"/>
              <a:t>谢中华</a:t>
            </a:r>
            <a:r>
              <a:rPr lang="en-US" altLang="zh-CN"/>
              <a:t>,  MATLAB</a:t>
            </a:r>
            <a:r>
              <a:rPr lang="zh-CN" altLang="en-US"/>
              <a:t>数学建模方法与应用</a:t>
            </a:r>
            <a:endParaRPr lang="en-US" altLang="zh-CN"/>
          </a:p>
        </p:txBody>
      </p:sp>
      <p:sp>
        <p:nvSpPr>
          <p:cNvPr id="6" name="Rectangle 28"/>
          <p:cNvSpPr>
            <a:spLocks noGrp="1" noChangeArrowheads="1"/>
          </p:cNvSpPr>
          <p:nvPr>
            <p:ph type="sldNum" sz="quarter" idx="12"/>
          </p:nvPr>
        </p:nvSpPr>
        <p:spPr>
          <a:ln/>
        </p:spPr>
        <p:txBody>
          <a:bodyPr/>
          <a:lstStyle>
            <a:lvl1pPr>
              <a:defRPr/>
            </a:lvl1pPr>
          </a:lstStyle>
          <a:p>
            <a:pPr>
              <a:defRPr/>
            </a:pPr>
            <a:fld id="{992A73CF-D75B-4513-A077-58FBF70BE8C4}" type="slidenum">
              <a:rPr lang="en-US" altLang="zh-CN"/>
              <a:pPr>
                <a:defRPr/>
              </a:pPr>
              <a:t>‹#›</a:t>
            </a:fld>
            <a:endParaRPr lang="en-US" altLang="zh-CN"/>
          </a:p>
        </p:txBody>
      </p:sp>
    </p:spTree>
    <p:extLst>
      <p:ext uri="{BB962C8B-B14F-4D97-AF65-F5344CB8AC3E}">
        <p14:creationId xmlns:p14="http://schemas.microsoft.com/office/powerpoint/2010/main" val="2195733209"/>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6"/>
          <p:cNvSpPr>
            <a:spLocks noGrp="1" noChangeArrowheads="1"/>
          </p:cNvSpPr>
          <p:nvPr>
            <p:ph type="dt" sz="half" idx="10"/>
          </p:nvPr>
        </p:nvSpPr>
        <p:spPr>
          <a:ln/>
        </p:spPr>
        <p:txBody>
          <a:bodyPr/>
          <a:lstStyle>
            <a:lvl1pPr>
              <a:defRPr/>
            </a:lvl1pPr>
          </a:lstStyle>
          <a:p>
            <a:pPr>
              <a:defRPr/>
            </a:pPr>
            <a:fld id="{AC3CE493-F904-47A1-928F-D21ECA39F42A}" type="datetime1">
              <a:rPr lang="zh-CN" altLang="en-US" smtClean="0"/>
              <a:t>2022/11/23</a:t>
            </a:fld>
            <a:endParaRPr lang="en-US" altLang="zh-CN"/>
          </a:p>
        </p:txBody>
      </p:sp>
      <p:sp>
        <p:nvSpPr>
          <p:cNvPr id="5" name="Rectangle 27"/>
          <p:cNvSpPr>
            <a:spLocks noGrp="1" noChangeArrowheads="1"/>
          </p:cNvSpPr>
          <p:nvPr>
            <p:ph type="ftr" sz="quarter" idx="11"/>
          </p:nvPr>
        </p:nvSpPr>
        <p:spPr>
          <a:ln/>
        </p:spPr>
        <p:txBody>
          <a:bodyPr/>
          <a:lstStyle>
            <a:lvl1pPr>
              <a:defRPr/>
            </a:lvl1pPr>
          </a:lstStyle>
          <a:p>
            <a:pPr>
              <a:defRPr/>
            </a:pPr>
            <a:r>
              <a:rPr lang="en-US" altLang="zh-CN"/>
              <a:t>© </a:t>
            </a:r>
            <a:r>
              <a:rPr lang="zh-CN" altLang="en-US"/>
              <a:t>谢中华</a:t>
            </a:r>
            <a:r>
              <a:rPr lang="en-US" altLang="zh-CN"/>
              <a:t>,  MATLAB</a:t>
            </a:r>
            <a:r>
              <a:rPr lang="zh-CN" altLang="en-US"/>
              <a:t>数学建模方法与应用</a:t>
            </a:r>
            <a:endParaRPr lang="en-US" altLang="zh-CN"/>
          </a:p>
        </p:txBody>
      </p:sp>
      <p:sp>
        <p:nvSpPr>
          <p:cNvPr id="6" name="Rectangle 28"/>
          <p:cNvSpPr>
            <a:spLocks noGrp="1" noChangeArrowheads="1"/>
          </p:cNvSpPr>
          <p:nvPr>
            <p:ph type="sldNum" sz="quarter" idx="12"/>
          </p:nvPr>
        </p:nvSpPr>
        <p:spPr>
          <a:ln/>
        </p:spPr>
        <p:txBody>
          <a:bodyPr/>
          <a:lstStyle>
            <a:lvl1pPr>
              <a:defRPr/>
            </a:lvl1pPr>
          </a:lstStyle>
          <a:p>
            <a:pPr>
              <a:defRPr/>
            </a:pPr>
            <a:fld id="{B548B5BD-9841-401C-849B-8A6C13E075C6}" type="slidenum">
              <a:rPr lang="en-US" altLang="zh-CN"/>
              <a:pPr>
                <a:defRPr/>
              </a:pPr>
              <a:t>‹#›</a:t>
            </a:fld>
            <a:endParaRPr lang="en-US" altLang="zh-CN"/>
          </a:p>
        </p:txBody>
      </p:sp>
    </p:spTree>
    <p:extLst>
      <p:ext uri="{BB962C8B-B14F-4D97-AF65-F5344CB8AC3E}">
        <p14:creationId xmlns:p14="http://schemas.microsoft.com/office/powerpoint/2010/main" val="514732708"/>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6"/>
          <p:cNvSpPr>
            <a:spLocks noGrp="1" noChangeArrowheads="1"/>
          </p:cNvSpPr>
          <p:nvPr>
            <p:ph type="dt" sz="half" idx="10"/>
          </p:nvPr>
        </p:nvSpPr>
        <p:spPr>
          <a:ln/>
        </p:spPr>
        <p:txBody>
          <a:bodyPr/>
          <a:lstStyle>
            <a:lvl1pPr>
              <a:defRPr/>
            </a:lvl1pPr>
          </a:lstStyle>
          <a:p>
            <a:pPr>
              <a:defRPr/>
            </a:pPr>
            <a:fld id="{18EC979E-7279-446D-9063-A3536A049875}" type="datetime1">
              <a:rPr lang="zh-CN" altLang="en-US" smtClean="0"/>
              <a:t>2022/11/23</a:t>
            </a:fld>
            <a:endParaRPr lang="en-US" altLang="zh-CN"/>
          </a:p>
        </p:txBody>
      </p:sp>
      <p:sp>
        <p:nvSpPr>
          <p:cNvPr id="6" name="Rectangle 27"/>
          <p:cNvSpPr>
            <a:spLocks noGrp="1" noChangeArrowheads="1"/>
          </p:cNvSpPr>
          <p:nvPr>
            <p:ph type="ftr" sz="quarter" idx="11"/>
          </p:nvPr>
        </p:nvSpPr>
        <p:spPr>
          <a:ln/>
        </p:spPr>
        <p:txBody>
          <a:bodyPr/>
          <a:lstStyle>
            <a:lvl1pPr>
              <a:defRPr/>
            </a:lvl1pPr>
          </a:lstStyle>
          <a:p>
            <a:pPr>
              <a:defRPr/>
            </a:pPr>
            <a:r>
              <a:rPr lang="en-US" altLang="zh-CN"/>
              <a:t>© </a:t>
            </a:r>
            <a:r>
              <a:rPr lang="zh-CN" altLang="en-US"/>
              <a:t>谢中华</a:t>
            </a:r>
            <a:r>
              <a:rPr lang="en-US" altLang="zh-CN"/>
              <a:t>,  MATLAB</a:t>
            </a:r>
            <a:r>
              <a:rPr lang="zh-CN" altLang="en-US"/>
              <a:t>数学建模方法与应用</a:t>
            </a:r>
            <a:endParaRPr lang="en-US" altLang="zh-CN"/>
          </a:p>
        </p:txBody>
      </p:sp>
      <p:sp>
        <p:nvSpPr>
          <p:cNvPr id="7" name="Rectangle 28"/>
          <p:cNvSpPr>
            <a:spLocks noGrp="1" noChangeArrowheads="1"/>
          </p:cNvSpPr>
          <p:nvPr>
            <p:ph type="sldNum" sz="quarter" idx="12"/>
          </p:nvPr>
        </p:nvSpPr>
        <p:spPr>
          <a:ln/>
        </p:spPr>
        <p:txBody>
          <a:bodyPr/>
          <a:lstStyle>
            <a:lvl1pPr>
              <a:defRPr/>
            </a:lvl1pPr>
          </a:lstStyle>
          <a:p>
            <a:pPr>
              <a:defRPr/>
            </a:pPr>
            <a:fld id="{AB7006EB-CFF3-4744-93D2-8CC05DEFA3A1}" type="slidenum">
              <a:rPr lang="en-US" altLang="zh-CN"/>
              <a:pPr>
                <a:defRPr/>
              </a:pPr>
              <a:t>‹#›</a:t>
            </a:fld>
            <a:endParaRPr lang="en-US" altLang="zh-CN"/>
          </a:p>
        </p:txBody>
      </p:sp>
    </p:spTree>
    <p:extLst>
      <p:ext uri="{BB962C8B-B14F-4D97-AF65-F5344CB8AC3E}">
        <p14:creationId xmlns:p14="http://schemas.microsoft.com/office/powerpoint/2010/main" val="443123045"/>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6"/>
          <p:cNvSpPr>
            <a:spLocks noGrp="1" noChangeArrowheads="1"/>
          </p:cNvSpPr>
          <p:nvPr>
            <p:ph type="dt" sz="half" idx="10"/>
          </p:nvPr>
        </p:nvSpPr>
        <p:spPr>
          <a:ln/>
        </p:spPr>
        <p:txBody>
          <a:bodyPr/>
          <a:lstStyle>
            <a:lvl1pPr>
              <a:defRPr/>
            </a:lvl1pPr>
          </a:lstStyle>
          <a:p>
            <a:pPr>
              <a:defRPr/>
            </a:pPr>
            <a:fld id="{7DB007D5-9C8A-44BA-9E55-4957D00279B8}" type="datetime1">
              <a:rPr lang="zh-CN" altLang="en-US" smtClean="0"/>
              <a:t>2022/11/23</a:t>
            </a:fld>
            <a:endParaRPr lang="en-US" altLang="zh-CN"/>
          </a:p>
        </p:txBody>
      </p:sp>
      <p:sp>
        <p:nvSpPr>
          <p:cNvPr id="8" name="Rectangle 27"/>
          <p:cNvSpPr>
            <a:spLocks noGrp="1" noChangeArrowheads="1"/>
          </p:cNvSpPr>
          <p:nvPr>
            <p:ph type="ftr" sz="quarter" idx="11"/>
          </p:nvPr>
        </p:nvSpPr>
        <p:spPr>
          <a:ln/>
        </p:spPr>
        <p:txBody>
          <a:bodyPr/>
          <a:lstStyle>
            <a:lvl1pPr>
              <a:defRPr/>
            </a:lvl1pPr>
          </a:lstStyle>
          <a:p>
            <a:pPr>
              <a:defRPr/>
            </a:pPr>
            <a:r>
              <a:rPr lang="en-US" altLang="zh-CN"/>
              <a:t>© </a:t>
            </a:r>
            <a:r>
              <a:rPr lang="zh-CN" altLang="en-US"/>
              <a:t>谢中华</a:t>
            </a:r>
            <a:r>
              <a:rPr lang="en-US" altLang="zh-CN"/>
              <a:t>,  MATLAB</a:t>
            </a:r>
            <a:r>
              <a:rPr lang="zh-CN" altLang="en-US"/>
              <a:t>数学建模方法与应用</a:t>
            </a:r>
            <a:endParaRPr lang="en-US" altLang="zh-CN"/>
          </a:p>
        </p:txBody>
      </p:sp>
      <p:sp>
        <p:nvSpPr>
          <p:cNvPr id="9" name="Rectangle 28"/>
          <p:cNvSpPr>
            <a:spLocks noGrp="1" noChangeArrowheads="1"/>
          </p:cNvSpPr>
          <p:nvPr>
            <p:ph type="sldNum" sz="quarter" idx="12"/>
          </p:nvPr>
        </p:nvSpPr>
        <p:spPr>
          <a:ln/>
        </p:spPr>
        <p:txBody>
          <a:bodyPr/>
          <a:lstStyle>
            <a:lvl1pPr>
              <a:defRPr/>
            </a:lvl1pPr>
          </a:lstStyle>
          <a:p>
            <a:pPr>
              <a:defRPr/>
            </a:pPr>
            <a:fld id="{D1577B6E-B673-4EAF-BF4F-C40822F043AD}" type="slidenum">
              <a:rPr lang="en-US" altLang="zh-CN"/>
              <a:pPr>
                <a:defRPr/>
              </a:pPr>
              <a:t>‹#›</a:t>
            </a:fld>
            <a:endParaRPr lang="en-US" altLang="zh-CN"/>
          </a:p>
        </p:txBody>
      </p:sp>
    </p:spTree>
    <p:extLst>
      <p:ext uri="{BB962C8B-B14F-4D97-AF65-F5344CB8AC3E}">
        <p14:creationId xmlns:p14="http://schemas.microsoft.com/office/powerpoint/2010/main" val="1912121853"/>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6"/>
          <p:cNvSpPr>
            <a:spLocks noGrp="1" noChangeArrowheads="1"/>
          </p:cNvSpPr>
          <p:nvPr>
            <p:ph type="dt" sz="half" idx="10"/>
          </p:nvPr>
        </p:nvSpPr>
        <p:spPr>
          <a:ln/>
        </p:spPr>
        <p:txBody>
          <a:bodyPr/>
          <a:lstStyle>
            <a:lvl1pPr>
              <a:defRPr/>
            </a:lvl1pPr>
          </a:lstStyle>
          <a:p>
            <a:pPr>
              <a:defRPr/>
            </a:pPr>
            <a:fld id="{C355B890-5058-4DEE-89C7-C6C942DFC016}" type="datetime1">
              <a:rPr lang="zh-CN" altLang="en-US" smtClean="0"/>
              <a:t>2022/11/23</a:t>
            </a:fld>
            <a:endParaRPr lang="en-US" altLang="zh-CN"/>
          </a:p>
        </p:txBody>
      </p:sp>
      <p:sp>
        <p:nvSpPr>
          <p:cNvPr id="4" name="Rectangle 27"/>
          <p:cNvSpPr>
            <a:spLocks noGrp="1" noChangeArrowheads="1"/>
          </p:cNvSpPr>
          <p:nvPr>
            <p:ph type="ftr" sz="quarter" idx="11"/>
          </p:nvPr>
        </p:nvSpPr>
        <p:spPr>
          <a:ln/>
        </p:spPr>
        <p:txBody>
          <a:bodyPr/>
          <a:lstStyle>
            <a:lvl1pPr>
              <a:defRPr/>
            </a:lvl1pPr>
          </a:lstStyle>
          <a:p>
            <a:pPr>
              <a:defRPr/>
            </a:pPr>
            <a:r>
              <a:rPr lang="en-US" altLang="zh-CN"/>
              <a:t>© </a:t>
            </a:r>
            <a:r>
              <a:rPr lang="zh-CN" altLang="en-US"/>
              <a:t>谢中华</a:t>
            </a:r>
            <a:r>
              <a:rPr lang="en-US" altLang="zh-CN"/>
              <a:t>,  MATLAB</a:t>
            </a:r>
            <a:r>
              <a:rPr lang="zh-CN" altLang="en-US"/>
              <a:t>数学建模方法与应用</a:t>
            </a:r>
            <a:endParaRPr lang="en-US" altLang="zh-CN"/>
          </a:p>
        </p:txBody>
      </p:sp>
      <p:sp>
        <p:nvSpPr>
          <p:cNvPr id="5" name="Rectangle 28"/>
          <p:cNvSpPr>
            <a:spLocks noGrp="1" noChangeArrowheads="1"/>
          </p:cNvSpPr>
          <p:nvPr>
            <p:ph type="sldNum" sz="quarter" idx="12"/>
          </p:nvPr>
        </p:nvSpPr>
        <p:spPr>
          <a:ln/>
        </p:spPr>
        <p:txBody>
          <a:bodyPr/>
          <a:lstStyle>
            <a:lvl1pPr>
              <a:defRPr/>
            </a:lvl1pPr>
          </a:lstStyle>
          <a:p>
            <a:pPr>
              <a:defRPr/>
            </a:pPr>
            <a:fld id="{94A6CB67-6782-400C-AFF0-BD3D62259AFF}" type="slidenum">
              <a:rPr lang="en-US" altLang="zh-CN"/>
              <a:pPr>
                <a:defRPr/>
              </a:pPr>
              <a:t>‹#›</a:t>
            </a:fld>
            <a:endParaRPr lang="en-US" altLang="zh-CN"/>
          </a:p>
        </p:txBody>
      </p:sp>
    </p:spTree>
    <p:extLst>
      <p:ext uri="{BB962C8B-B14F-4D97-AF65-F5344CB8AC3E}">
        <p14:creationId xmlns:p14="http://schemas.microsoft.com/office/powerpoint/2010/main" val="2086648295"/>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6"/>
          <p:cNvSpPr>
            <a:spLocks noGrp="1" noChangeArrowheads="1"/>
          </p:cNvSpPr>
          <p:nvPr>
            <p:ph type="dt" sz="half" idx="10"/>
          </p:nvPr>
        </p:nvSpPr>
        <p:spPr>
          <a:ln/>
        </p:spPr>
        <p:txBody>
          <a:bodyPr/>
          <a:lstStyle>
            <a:lvl1pPr>
              <a:defRPr/>
            </a:lvl1pPr>
          </a:lstStyle>
          <a:p>
            <a:pPr>
              <a:defRPr/>
            </a:pPr>
            <a:fld id="{FA9AB662-C3E7-4E92-A78B-63422939AF55}" type="datetime1">
              <a:rPr lang="zh-CN" altLang="en-US" smtClean="0"/>
              <a:t>2022/11/23</a:t>
            </a:fld>
            <a:endParaRPr lang="en-US" altLang="zh-CN"/>
          </a:p>
        </p:txBody>
      </p:sp>
      <p:sp>
        <p:nvSpPr>
          <p:cNvPr id="3" name="Rectangle 27"/>
          <p:cNvSpPr>
            <a:spLocks noGrp="1" noChangeArrowheads="1"/>
          </p:cNvSpPr>
          <p:nvPr>
            <p:ph type="ftr" sz="quarter" idx="11"/>
          </p:nvPr>
        </p:nvSpPr>
        <p:spPr>
          <a:ln/>
        </p:spPr>
        <p:txBody>
          <a:bodyPr/>
          <a:lstStyle>
            <a:lvl1pPr algn="r">
              <a:defRPr/>
            </a:lvl1pPr>
          </a:lstStyle>
          <a:p>
            <a:pPr>
              <a:defRPr/>
            </a:pPr>
            <a:r>
              <a:rPr lang="en-US" altLang="zh-CN"/>
              <a:t>© </a:t>
            </a:r>
            <a:r>
              <a:rPr lang="zh-CN" altLang="en-US"/>
              <a:t>谢中华</a:t>
            </a:r>
            <a:r>
              <a:rPr lang="en-US" altLang="zh-CN"/>
              <a:t>,  MATLAB</a:t>
            </a:r>
            <a:r>
              <a:rPr lang="zh-CN" altLang="en-US"/>
              <a:t>数学建模方法与应用</a:t>
            </a:r>
          </a:p>
        </p:txBody>
      </p:sp>
      <p:sp>
        <p:nvSpPr>
          <p:cNvPr id="4" name="Rectangle 28"/>
          <p:cNvSpPr>
            <a:spLocks noGrp="1" noChangeArrowheads="1"/>
          </p:cNvSpPr>
          <p:nvPr>
            <p:ph type="sldNum" sz="quarter" idx="12"/>
          </p:nvPr>
        </p:nvSpPr>
        <p:spPr>
          <a:xfrm>
            <a:off x="6588224" y="6008279"/>
            <a:ext cx="2133600" cy="476250"/>
          </a:xfrm>
          <a:ln/>
        </p:spPr>
        <p:txBody>
          <a:bodyPr/>
          <a:lstStyle>
            <a:lvl1pPr>
              <a:defRPr/>
            </a:lvl1pPr>
          </a:lstStyle>
          <a:p>
            <a:pPr>
              <a:defRPr/>
            </a:pPr>
            <a:fld id="{F4181336-A54B-4711-91D8-45A70F14E071}" type="slidenum">
              <a:rPr lang="en-US" altLang="zh-CN"/>
              <a:pPr>
                <a:defRPr/>
              </a:pPr>
              <a:t>‹#›</a:t>
            </a:fld>
            <a:endParaRPr lang="en-US" altLang="zh-CN"/>
          </a:p>
        </p:txBody>
      </p:sp>
    </p:spTree>
    <p:extLst>
      <p:ext uri="{BB962C8B-B14F-4D97-AF65-F5344CB8AC3E}">
        <p14:creationId xmlns:p14="http://schemas.microsoft.com/office/powerpoint/2010/main" val="1169508296"/>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6"/>
          <p:cNvSpPr>
            <a:spLocks noGrp="1" noChangeArrowheads="1"/>
          </p:cNvSpPr>
          <p:nvPr>
            <p:ph type="dt" sz="half" idx="10"/>
          </p:nvPr>
        </p:nvSpPr>
        <p:spPr>
          <a:ln/>
        </p:spPr>
        <p:txBody>
          <a:bodyPr/>
          <a:lstStyle>
            <a:lvl1pPr>
              <a:defRPr/>
            </a:lvl1pPr>
          </a:lstStyle>
          <a:p>
            <a:pPr>
              <a:defRPr/>
            </a:pPr>
            <a:fld id="{D2B76624-80EB-4E5B-96FD-662AFBD33C4D}" type="datetime1">
              <a:rPr lang="zh-CN" altLang="en-US" smtClean="0"/>
              <a:t>2022/11/23</a:t>
            </a:fld>
            <a:endParaRPr lang="en-US" altLang="zh-CN"/>
          </a:p>
        </p:txBody>
      </p:sp>
      <p:sp>
        <p:nvSpPr>
          <p:cNvPr id="6" name="Rectangle 27"/>
          <p:cNvSpPr>
            <a:spLocks noGrp="1" noChangeArrowheads="1"/>
          </p:cNvSpPr>
          <p:nvPr>
            <p:ph type="ftr" sz="quarter" idx="11"/>
          </p:nvPr>
        </p:nvSpPr>
        <p:spPr>
          <a:ln/>
        </p:spPr>
        <p:txBody>
          <a:bodyPr/>
          <a:lstStyle>
            <a:lvl1pPr algn="r">
              <a:defRPr/>
            </a:lvl1pPr>
          </a:lstStyle>
          <a:p>
            <a:pPr>
              <a:defRPr/>
            </a:pPr>
            <a:r>
              <a:rPr lang="en-US" altLang="zh-CN"/>
              <a:t>© </a:t>
            </a:r>
            <a:r>
              <a:rPr lang="zh-CN" altLang="en-US"/>
              <a:t>谢中华</a:t>
            </a:r>
            <a:r>
              <a:rPr lang="en-US" altLang="zh-CN"/>
              <a:t>,  MATLAB</a:t>
            </a:r>
            <a:r>
              <a:rPr lang="zh-CN" altLang="en-US"/>
              <a:t>数学建模方法与应用</a:t>
            </a:r>
          </a:p>
        </p:txBody>
      </p:sp>
      <p:sp>
        <p:nvSpPr>
          <p:cNvPr id="7" name="Rectangle 28"/>
          <p:cNvSpPr>
            <a:spLocks noGrp="1" noChangeArrowheads="1"/>
          </p:cNvSpPr>
          <p:nvPr>
            <p:ph type="sldNum" sz="quarter" idx="12"/>
          </p:nvPr>
        </p:nvSpPr>
        <p:spPr>
          <a:ln/>
        </p:spPr>
        <p:txBody>
          <a:bodyPr/>
          <a:lstStyle>
            <a:lvl1pPr>
              <a:defRPr/>
            </a:lvl1pPr>
          </a:lstStyle>
          <a:p>
            <a:pPr>
              <a:defRPr/>
            </a:pPr>
            <a:fld id="{42F0706F-CBFF-4F17-BD6E-F6F758C2DA3C}" type="slidenum">
              <a:rPr lang="en-US" altLang="zh-CN"/>
              <a:pPr>
                <a:defRPr/>
              </a:pPr>
              <a:t>‹#›</a:t>
            </a:fld>
            <a:endParaRPr lang="en-US" altLang="zh-CN"/>
          </a:p>
        </p:txBody>
      </p:sp>
    </p:spTree>
    <p:extLst>
      <p:ext uri="{BB962C8B-B14F-4D97-AF65-F5344CB8AC3E}">
        <p14:creationId xmlns:p14="http://schemas.microsoft.com/office/powerpoint/2010/main" val="328902710"/>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6"/>
          <p:cNvSpPr>
            <a:spLocks noGrp="1" noChangeArrowheads="1"/>
          </p:cNvSpPr>
          <p:nvPr>
            <p:ph type="dt" sz="half" idx="10"/>
          </p:nvPr>
        </p:nvSpPr>
        <p:spPr>
          <a:ln/>
        </p:spPr>
        <p:txBody>
          <a:bodyPr/>
          <a:lstStyle>
            <a:lvl1pPr>
              <a:defRPr/>
            </a:lvl1pPr>
          </a:lstStyle>
          <a:p>
            <a:pPr>
              <a:defRPr/>
            </a:pPr>
            <a:fld id="{A549107B-D0F4-4DD5-95EF-8163B49F0E59}" type="datetime1">
              <a:rPr lang="zh-CN" altLang="en-US" smtClean="0"/>
              <a:t>2022/11/23</a:t>
            </a:fld>
            <a:endParaRPr lang="en-US" altLang="zh-CN"/>
          </a:p>
        </p:txBody>
      </p:sp>
      <p:sp>
        <p:nvSpPr>
          <p:cNvPr id="6" name="Rectangle 27"/>
          <p:cNvSpPr>
            <a:spLocks noGrp="1" noChangeArrowheads="1"/>
          </p:cNvSpPr>
          <p:nvPr>
            <p:ph type="ftr" sz="quarter" idx="11"/>
          </p:nvPr>
        </p:nvSpPr>
        <p:spPr>
          <a:ln/>
        </p:spPr>
        <p:txBody>
          <a:bodyPr/>
          <a:lstStyle>
            <a:lvl1pPr algn="r">
              <a:defRPr/>
            </a:lvl1pPr>
          </a:lstStyle>
          <a:p>
            <a:pPr>
              <a:defRPr/>
            </a:pPr>
            <a:r>
              <a:rPr lang="en-US" altLang="zh-CN"/>
              <a:t>© </a:t>
            </a:r>
            <a:r>
              <a:rPr lang="zh-CN" altLang="en-US"/>
              <a:t>谢中华</a:t>
            </a:r>
            <a:r>
              <a:rPr lang="en-US" altLang="zh-CN"/>
              <a:t>,  MATLAB</a:t>
            </a:r>
            <a:r>
              <a:rPr lang="zh-CN" altLang="en-US"/>
              <a:t>数学建模方法与应用</a:t>
            </a:r>
          </a:p>
        </p:txBody>
      </p:sp>
      <p:sp>
        <p:nvSpPr>
          <p:cNvPr id="7" name="Rectangle 28"/>
          <p:cNvSpPr>
            <a:spLocks noGrp="1" noChangeArrowheads="1"/>
          </p:cNvSpPr>
          <p:nvPr>
            <p:ph type="sldNum" sz="quarter" idx="12"/>
          </p:nvPr>
        </p:nvSpPr>
        <p:spPr>
          <a:ln/>
        </p:spPr>
        <p:txBody>
          <a:bodyPr/>
          <a:lstStyle>
            <a:lvl1pPr>
              <a:defRPr/>
            </a:lvl1pPr>
          </a:lstStyle>
          <a:p>
            <a:pPr>
              <a:defRPr/>
            </a:pPr>
            <a:fld id="{93BA7A6F-244E-4539-BF48-0121528A07F3}" type="slidenum">
              <a:rPr lang="en-US" altLang="zh-CN"/>
              <a:pPr>
                <a:defRPr/>
              </a:pPr>
              <a:t>‹#›</a:t>
            </a:fld>
            <a:endParaRPr lang="en-US" altLang="zh-CN"/>
          </a:p>
        </p:txBody>
      </p:sp>
    </p:spTree>
    <p:extLst>
      <p:ext uri="{BB962C8B-B14F-4D97-AF65-F5344CB8AC3E}">
        <p14:creationId xmlns:p14="http://schemas.microsoft.com/office/powerpoint/2010/main" val="2727841519"/>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6000" r="-6000"/>
          </a:stretch>
        </a:blipFill>
        <a:effectLst/>
      </p:bgPr>
    </p:bg>
    <p:spTree>
      <p:nvGrpSpPr>
        <p:cNvPr id="1" name=""/>
        <p:cNvGrpSpPr/>
        <p:nvPr/>
      </p:nvGrpSpPr>
      <p:grpSpPr>
        <a:xfrm>
          <a:off x="0" y="0"/>
          <a:ext cx="0" cy="0"/>
          <a:chOff x="0" y="0"/>
          <a:chExt cx="0" cy="0"/>
        </a:xfrm>
      </p:grpSpPr>
      <p:sp>
        <p:nvSpPr>
          <p:cNvPr id="8194" name="Rectangle 24"/>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8195" name="Rectangle 25"/>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50" name="Rectangle 26"/>
          <p:cNvSpPr>
            <a:spLocks noGrp="1" noChangeArrowheads="1"/>
          </p:cNvSpPr>
          <p:nvPr>
            <p:ph type="dt" sz="half" idx="2"/>
          </p:nvPr>
        </p:nvSpPr>
        <p:spPr bwMode="auto">
          <a:xfrm>
            <a:off x="111125" y="6567488"/>
            <a:ext cx="2133600"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kumimoji="0" sz="1400">
                <a:latin typeface="Arial" charset="0"/>
                <a:ea typeface="+mn-ea"/>
              </a:defRPr>
            </a:lvl1pPr>
          </a:lstStyle>
          <a:p>
            <a:pPr>
              <a:defRPr/>
            </a:pPr>
            <a:fld id="{E7EE4D0C-A5FF-418D-85CC-B4EA792311A0}" type="datetime1">
              <a:rPr lang="zh-CN" altLang="en-US" smtClean="0"/>
              <a:t>2022/11/23</a:t>
            </a:fld>
            <a:endParaRPr lang="en-US" altLang="zh-CN"/>
          </a:p>
        </p:txBody>
      </p:sp>
      <p:sp>
        <p:nvSpPr>
          <p:cNvPr id="1051" name="Rectangle 27"/>
          <p:cNvSpPr>
            <a:spLocks noGrp="1" noChangeArrowheads="1"/>
          </p:cNvSpPr>
          <p:nvPr>
            <p:ph type="ftr" sz="quarter" idx="3"/>
          </p:nvPr>
        </p:nvSpPr>
        <p:spPr bwMode="auto">
          <a:xfrm>
            <a:off x="4756111" y="6594316"/>
            <a:ext cx="428038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algn="r">
              <a:defRPr lang="en-US" altLang="zh-CN" sz="1600" b="1" smtClean="0">
                <a:latin typeface="微软雅黑" panose="020B0503020204020204" pitchFamily="34" charset="-122"/>
                <a:ea typeface="微软雅黑" panose="020B0503020204020204" pitchFamily="34" charset="-122"/>
              </a:defRPr>
            </a:lvl1pPr>
          </a:lstStyle>
          <a:p>
            <a:pPr marL="342900" indent="-342900">
              <a:spcBef>
                <a:spcPct val="50000"/>
              </a:spcBef>
            </a:pPr>
            <a:r>
              <a:rPr lang="en-US" altLang="zh-CN"/>
              <a:t>© </a:t>
            </a:r>
            <a:r>
              <a:rPr lang="zh-CN" altLang="en-US"/>
              <a:t>谢中华</a:t>
            </a:r>
            <a:r>
              <a:rPr lang="en-US" altLang="zh-CN"/>
              <a:t>,  MATLAB</a:t>
            </a:r>
            <a:r>
              <a:rPr lang="zh-CN" altLang="en-US"/>
              <a:t>数学建模方法与应用</a:t>
            </a:r>
            <a:endParaRPr lang="zh-CN" altLang="en-US" dirty="0"/>
          </a:p>
        </p:txBody>
      </p:sp>
      <p:sp>
        <p:nvSpPr>
          <p:cNvPr id="1052" name="Rectangle 28"/>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kumimoji="0" sz="1400">
                <a:latin typeface="Arial" charset="0"/>
                <a:ea typeface="+mn-ea"/>
              </a:defRPr>
            </a:lvl1pPr>
          </a:lstStyle>
          <a:p>
            <a:pPr>
              <a:defRPr/>
            </a:pPr>
            <a:fld id="{F3138586-A845-482C-A393-9983E4670FF1}" type="slidenum">
              <a:rPr lang="en-US" altLang="zh-CN"/>
              <a:pPr>
                <a:defRPr/>
              </a:pPr>
              <a:t>‹#›</a:t>
            </a:fld>
            <a:endParaRPr lang="en-US" altLang="zh-CN"/>
          </a:p>
        </p:txBody>
      </p:sp>
      <p:sp>
        <p:nvSpPr>
          <p:cNvPr id="1053" name="Text Box 29"/>
          <p:cNvSpPr txBox="1">
            <a:spLocks noChangeArrowheads="1"/>
          </p:cNvSpPr>
          <p:nvPr/>
        </p:nvSpPr>
        <p:spPr bwMode="auto">
          <a:xfrm>
            <a:off x="6515869" y="181968"/>
            <a:ext cx="2160587" cy="366712"/>
          </a:xfrm>
          <a:prstGeom prst="rect">
            <a:avLst/>
          </a:prstGeom>
          <a:noFill/>
          <a:ln w="9525">
            <a:noFill/>
            <a:miter lim="800000"/>
            <a:headEnd/>
            <a:tailEnd/>
          </a:ln>
          <a:effectLst/>
        </p:spPr>
        <p:txBody>
          <a:bodyPr>
            <a:spAutoFit/>
          </a:bodyPr>
          <a:lstStyle/>
          <a:p>
            <a:pPr>
              <a:spcBef>
                <a:spcPct val="50000"/>
              </a:spcBef>
              <a:defRPr/>
            </a:pPr>
            <a:r>
              <a:rPr kumimoji="0" lang="en-US" altLang="zh-CN" sz="1800" b="1" i="1" dirty="0">
                <a:latin typeface="Arial" charset="0"/>
                <a:ea typeface="宋体" pitchFamily="2" charset="-122"/>
              </a:rPr>
              <a:t>MATLAB</a:t>
            </a:r>
            <a:r>
              <a:rPr kumimoji="0" lang="zh-CN" altLang="en-US" sz="1800" b="1" i="1" dirty="0">
                <a:latin typeface="Arial" charset="0"/>
                <a:ea typeface="宋体" pitchFamily="2" charset="-122"/>
              </a:rPr>
              <a:t>程序设计</a:t>
            </a:r>
          </a:p>
        </p:txBody>
      </p:sp>
      <p:sp>
        <p:nvSpPr>
          <p:cNvPr id="5" name="日期占位符 3"/>
          <p:cNvSpPr txBox="1">
            <a:spLocks noGrp="1"/>
          </p:cNvSpPr>
          <p:nvPr userDrawn="1"/>
        </p:nvSpPr>
        <p:spPr bwMode="auto">
          <a:xfrm>
            <a:off x="115888" y="6565900"/>
            <a:ext cx="2133600" cy="260350"/>
          </a:xfrm>
          <a:prstGeom prst="rect">
            <a:avLst/>
          </a:prstGeom>
          <a:noFill/>
          <a:ln>
            <a:miter lim="800000"/>
            <a:headEnd/>
            <a:tailEnd/>
          </a:ln>
        </p:spPr>
        <p:txBody>
          <a:bodyPr/>
          <a:lstStyle/>
          <a:p>
            <a:pPr>
              <a:defRPr/>
            </a:pPr>
            <a:fld id="{63068B63-0F05-4A69-BCD8-F33BDE957843}" type="datetime1">
              <a:rPr kumimoji="0" lang="zh-CN" altLang="en-US" sz="1400">
                <a:latin typeface="Arial" charset="0"/>
                <a:ea typeface="+mn-ea"/>
              </a:rPr>
              <a:pPr>
                <a:defRPr/>
              </a:pPr>
              <a:t>2022/11/23</a:t>
            </a:fld>
            <a:endParaRPr kumimoji="0" lang="en-US" altLang="zh-CN" sz="1400" dirty="0">
              <a:latin typeface="Arial" charset="0"/>
              <a:ea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wipe dir="r"/>
  </p:transition>
  <p:hf sldNum="0" hd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7.x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4.bin"/><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5.bin"/><Relationship Id="rId1" Type="http://schemas.openxmlformats.org/officeDocument/2006/relationships/slideLayout" Target="../slideLayouts/slideLayout7.xml"/><Relationship Id="rId5" Type="http://schemas.openxmlformats.org/officeDocument/2006/relationships/image" Target="../media/image10.wmf"/><Relationship Id="rId4" Type="http://schemas.openxmlformats.org/officeDocument/2006/relationships/oleObject" Target="../embeddings/oleObject6.bin"/></Relationships>
</file>

<file path=ppt/slides/_rels/slide2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7.bin"/><Relationship Id="rId1" Type="http://schemas.openxmlformats.org/officeDocument/2006/relationships/slideLayout" Target="../slideLayouts/slideLayout7.xml"/><Relationship Id="rId5" Type="http://schemas.openxmlformats.org/officeDocument/2006/relationships/image" Target="../media/image12.wmf"/><Relationship Id="rId4" Type="http://schemas.openxmlformats.org/officeDocument/2006/relationships/oleObject" Target="../embeddings/oleObject8.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9.bin"/><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403447"/>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ChangeArrowheads="1"/>
          </p:cNvSpPr>
          <p:nvPr/>
        </p:nvSpPr>
        <p:spPr bwMode="auto">
          <a:xfrm>
            <a:off x="812800" y="1754188"/>
            <a:ext cx="403225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0" lang="en-US" altLang="zh-CN" sz="2400" dirty="0">
                <a:solidFill>
                  <a:srgbClr val="33CC33"/>
                </a:solidFill>
                <a:latin typeface="微软雅黑" panose="020B0503020204020204" pitchFamily="34" charset="-122"/>
                <a:ea typeface="微软雅黑" panose="020B0503020204020204" pitchFamily="34" charset="-122"/>
              </a:rPr>
              <a:t>% </a:t>
            </a:r>
            <a:r>
              <a:rPr kumimoji="0" lang="zh-CN" altLang="en-US" sz="2400" dirty="0">
                <a:solidFill>
                  <a:srgbClr val="33CC33"/>
                </a:solidFill>
                <a:latin typeface="微软雅黑" panose="020B0503020204020204" pitchFamily="34" charset="-122"/>
                <a:ea typeface="微软雅黑" panose="020B0503020204020204" pitchFamily="34" charset="-122"/>
              </a:rPr>
              <a:t>程序</a:t>
            </a:r>
            <a:r>
              <a:rPr kumimoji="0" lang="en-US" altLang="zh-CN" sz="2400" dirty="0">
                <a:solidFill>
                  <a:srgbClr val="33CC33"/>
                </a:solidFill>
                <a:latin typeface="微软雅黑" panose="020B0503020204020204" pitchFamily="34" charset="-122"/>
                <a:ea typeface="微软雅黑" panose="020B0503020204020204" pitchFamily="34" charset="-122"/>
              </a:rPr>
              <a:t>1</a:t>
            </a:r>
            <a:r>
              <a:rPr kumimoji="0" lang="zh-CN" altLang="en-US" sz="2400" dirty="0">
                <a:solidFill>
                  <a:srgbClr val="33CC33"/>
                </a:solidFill>
                <a:latin typeface="微软雅黑" panose="020B0503020204020204" pitchFamily="34" charset="-122"/>
                <a:ea typeface="微软雅黑" panose="020B0503020204020204" pitchFamily="34" charset="-122"/>
              </a:rPr>
              <a:t>：</a:t>
            </a:r>
          </a:p>
          <a:p>
            <a:r>
              <a:rPr kumimoji="0" lang="en-US" altLang="zh-CN" sz="2400" dirty="0">
                <a:latin typeface="微软雅黑" panose="020B0503020204020204" pitchFamily="34" charset="-122"/>
                <a:ea typeface="微软雅黑" panose="020B0503020204020204" pitchFamily="34" charset="-122"/>
              </a:rPr>
              <a:t>y = 0;</a:t>
            </a:r>
          </a:p>
          <a:p>
            <a:r>
              <a:rPr kumimoji="0" lang="en-US" altLang="zh-CN" sz="2400" dirty="0">
                <a:latin typeface="微软雅黑" panose="020B0503020204020204" pitchFamily="34" charset="-122"/>
                <a:ea typeface="微软雅黑" panose="020B0503020204020204" pitchFamily="34" charset="-122"/>
              </a:rPr>
              <a:t>for i = 1:inf </a:t>
            </a:r>
          </a:p>
          <a:p>
            <a:r>
              <a:rPr kumimoji="0" lang="en-US" altLang="zh-CN" sz="2400" dirty="0">
                <a:latin typeface="微软雅黑" panose="020B0503020204020204" pitchFamily="34" charset="-122"/>
                <a:ea typeface="微软雅黑" panose="020B0503020204020204" pitchFamily="34" charset="-122"/>
              </a:rPr>
              <a:t>    y = y + i^2;</a:t>
            </a:r>
          </a:p>
          <a:p>
            <a:r>
              <a:rPr kumimoji="0" lang="en-US" altLang="zh-CN" sz="2400" dirty="0">
                <a:latin typeface="微软雅黑" panose="020B0503020204020204" pitchFamily="34" charset="-122"/>
                <a:ea typeface="微软雅黑" panose="020B0503020204020204" pitchFamily="34" charset="-122"/>
              </a:rPr>
              <a:t>    if  y &gt; 2000</a:t>
            </a:r>
          </a:p>
          <a:p>
            <a:r>
              <a:rPr kumimoji="0" lang="en-US" altLang="zh-CN" sz="2400" dirty="0">
                <a:latin typeface="微软雅黑" panose="020B0503020204020204" pitchFamily="34" charset="-122"/>
                <a:ea typeface="微软雅黑" panose="020B0503020204020204" pitchFamily="34" charset="-122"/>
              </a:rPr>
              <a:t>        break;    </a:t>
            </a:r>
            <a:r>
              <a:rPr kumimoji="0" lang="en-US" altLang="zh-CN" sz="2400" dirty="0">
                <a:solidFill>
                  <a:srgbClr val="33CC33"/>
                </a:solidFill>
                <a:latin typeface="微软雅黑" panose="020B0503020204020204" pitchFamily="34" charset="-122"/>
                <a:ea typeface="微软雅黑" panose="020B0503020204020204" pitchFamily="34" charset="-122"/>
              </a:rPr>
              <a:t>%</a:t>
            </a:r>
            <a:r>
              <a:rPr kumimoji="0" lang="zh-CN" altLang="en-US" sz="2400" dirty="0">
                <a:solidFill>
                  <a:srgbClr val="33CC33"/>
                </a:solidFill>
                <a:latin typeface="微软雅黑" panose="020B0503020204020204" pitchFamily="34" charset="-122"/>
                <a:ea typeface="微软雅黑" panose="020B0503020204020204" pitchFamily="34" charset="-122"/>
              </a:rPr>
              <a:t>跳出循环</a:t>
            </a:r>
          </a:p>
          <a:p>
            <a:r>
              <a:rPr kumimoji="0" lang="zh-CN" altLang="en-US" sz="2400" dirty="0">
                <a:latin typeface="微软雅黑" panose="020B0503020204020204" pitchFamily="34" charset="-122"/>
                <a:ea typeface="微软雅黑" panose="020B0503020204020204" pitchFamily="34" charset="-122"/>
              </a:rPr>
              <a:t>    </a:t>
            </a:r>
            <a:r>
              <a:rPr kumimoji="0" lang="en-US" altLang="zh-CN" sz="2400" dirty="0">
                <a:latin typeface="微软雅黑" panose="020B0503020204020204" pitchFamily="34" charset="-122"/>
                <a:ea typeface="微软雅黑" panose="020B0503020204020204" pitchFamily="34" charset="-122"/>
              </a:rPr>
              <a:t>end</a:t>
            </a:r>
          </a:p>
          <a:p>
            <a:r>
              <a:rPr kumimoji="0" lang="en-US" altLang="zh-CN" sz="2400" dirty="0">
                <a:latin typeface="微软雅黑" panose="020B0503020204020204" pitchFamily="34" charset="-122"/>
                <a:ea typeface="微软雅黑" panose="020B0503020204020204" pitchFamily="34" charset="-122"/>
              </a:rPr>
              <a:t>end</a:t>
            </a:r>
          </a:p>
          <a:p>
            <a:r>
              <a:rPr kumimoji="0" lang="en-US" altLang="zh-CN" sz="2400" dirty="0">
                <a:latin typeface="微软雅黑" panose="020B0503020204020204" pitchFamily="34" charset="-122"/>
                <a:ea typeface="微软雅黑" panose="020B0503020204020204" pitchFamily="34" charset="-122"/>
              </a:rPr>
              <a:t>n = i - 1 </a:t>
            </a:r>
          </a:p>
          <a:p>
            <a:r>
              <a:rPr kumimoji="0" lang="en-US" altLang="zh-CN" sz="2400" dirty="0">
                <a:latin typeface="微软雅黑" panose="020B0503020204020204" pitchFamily="34" charset="-122"/>
                <a:ea typeface="微软雅黑" panose="020B0503020204020204" pitchFamily="34" charset="-122"/>
              </a:rPr>
              <a:t>y = y - i^2</a:t>
            </a:r>
          </a:p>
          <a:p>
            <a:endParaRPr lang="en-US" altLang="zh-CN" sz="2400" dirty="0">
              <a:latin typeface="微软雅黑" panose="020B0503020204020204" pitchFamily="34" charset="-122"/>
              <a:ea typeface="微软雅黑" panose="020B0503020204020204" pitchFamily="34" charset="-122"/>
            </a:endParaRPr>
          </a:p>
          <a:p>
            <a:r>
              <a:rPr lang="en-US" altLang="zh-CN" sz="2400" dirty="0">
                <a:solidFill>
                  <a:schemeClr val="hlink"/>
                </a:solidFill>
                <a:latin typeface="微软雅黑" panose="020B0503020204020204" pitchFamily="34" charset="-122"/>
                <a:ea typeface="微软雅黑" panose="020B0503020204020204" pitchFamily="34" charset="-122"/>
              </a:rPr>
              <a:t>n = 17</a:t>
            </a:r>
          </a:p>
          <a:p>
            <a:r>
              <a:rPr lang="en-US" altLang="zh-CN" sz="2400" dirty="0">
                <a:solidFill>
                  <a:schemeClr val="hlink"/>
                </a:solidFill>
                <a:latin typeface="微软雅黑" panose="020B0503020204020204" pitchFamily="34" charset="-122"/>
                <a:ea typeface="微软雅黑" panose="020B0503020204020204" pitchFamily="34" charset="-122"/>
              </a:rPr>
              <a:t>y = 1785</a:t>
            </a:r>
          </a:p>
        </p:txBody>
      </p:sp>
      <p:sp>
        <p:nvSpPr>
          <p:cNvPr id="4101" name="Rectangle 4"/>
          <p:cNvSpPr>
            <a:spLocks noChangeArrowheads="1"/>
          </p:cNvSpPr>
          <p:nvPr/>
        </p:nvSpPr>
        <p:spPr bwMode="auto">
          <a:xfrm>
            <a:off x="5508625" y="1743075"/>
            <a:ext cx="2735263"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0" lang="es-ES" altLang="zh-CN" sz="2400" dirty="0">
                <a:solidFill>
                  <a:srgbClr val="33CC33"/>
                </a:solidFill>
                <a:latin typeface="微软雅黑" panose="020B0503020204020204" pitchFamily="34" charset="-122"/>
                <a:ea typeface="微软雅黑" panose="020B0503020204020204" pitchFamily="34" charset="-122"/>
              </a:rPr>
              <a:t>% </a:t>
            </a:r>
            <a:r>
              <a:rPr kumimoji="0" lang="zh-CN" altLang="es-ES" sz="2400" dirty="0">
                <a:solidFill>
                  <a:srgbClr val="33CC33"/>
                </a:solidFill>
                <a:latin typeface="微软雅黑" panose="020B0503020204020204" pitchFamily="34" charset="-122"/>
                <a:ea typeface="微软雅黑" panose="020B0503020204020204" pitchFamily="34" charset="-122"/>
              </a:rPr>
              <a:t>程序</a:t>
            </a:r>
            <a:r>
              <a:rPr kumimoji="0" lang="es-ES" altLang="zh-CN" sz="2400" dirty="0">
                <a:solidFill>
                  <a:srgbClr val="33CC33"/>
                </a:solidFill>
                <a:latin typeface="微软雅黑" panose="020B0503020204020204" pitchFamily="34" charset="-122"/>
                <a:ea typeface="微软雅黑" panose="020B0503020204020204" pitchFamily="34" charset="-122"/>
              </a:rPr>
              <a:t>2</a:t>
            </a:r>
          </a:p>
          <a:p>
            <a:r>
              <a:rPr kumimoji="0" lang="es-ES" altLang="zh-CN" sz="2400" dirty="0">
                <a:latin typeface="微软雅黑" panose="020B0503020204020204" pitchFamily="34" charset="-122"/>
                <a:ea typeface="微软雅黑" panose="020B0503020204020204" pitchFamily="34" charset="-122"/>
              </a:rPr>
              <a:t>y = 0;</a:t>
            </a:r>
          </a:p>
          <a:p>
            <a:r>
              <a:rPr kumimoji="0" lang="es-ES" altLang="zh-CN" sz="2400" dirty="0">
                <a:latin typeface="微软雅黑" panose="020B0503020204020204" pitchFamily="34" charset="-122"/>
                <a:ea typeface="微软雅黑" panose="020B0503020204020204" pitchFamily="34" charset="-122"/>
              </a:rPr>
              <a:t>i = 0;</a:t>
            </a:r>
          </a:p>
          <a:p>
            <a:r>
              <a:rPr kumimoji="0" lang="es-ES" altLang="zh-CN" sz="2400" dirty="0">
                <a:latin typeface="微软雅黑" panose="020B0503020204020204" pitchFamily="34" charset="-122"/>
                <a:ea typeface="微软雅黑" panose="020B0503020204020204" pitchFamily="34" charset="-122"/>
              </a:rPr>
              <a:t>while  y &lt;=2000</a:t>
            </a:r>
          </a:p>
          <a:p>
            <a:r>
              <a:rPr kumimoji="0" lang="es-ES" altLang="zh-CN" sz="2400" dirty="0">
                <a:latin typeface="微软雅黑" panose="020B0503020204020204" pitchFamily="34" charset="-122"/>
                <a:ea typeface="微软雅黑" panose="020B0503020204020204" pitchFamily="34" charset="-122"/>
              </a:rPr>
              <a:t>    i = i + 1;</a:t>
            </a:r>
          </a:p>
          <a:p>
            <a:r>
              <a:rPr kumimoji="0" lang="es-ES" altLang="zh-CN" sz="2400" dirty="0">
                <a:latin typeface="微软雅黑" panose="020B0503020204020204" pitchFamily="34" charset="-122"/>
                <a:ea typeface="微软雅黑" panose="020B0503020204020204" pitchFamily="34" charset="-122"/>
              </a:rPr>
              <a:t>    y = y + i^2;</a:t>
            </a:r>
          </a:p>
          <a:p>
            <a:r>
              <a:rPr kumimoji="0" lang="es-ES" altLang="zh-CN" sz="2400" dirty="0">
                <a:latin typeface="微软雅黑" panose="020B0503020204020204" pitchFamily="34" charset="-122"/>
                <a:ea typeface="微软雅黑" panose="020B0503020204020204" pitchFamily="34" charset="-122"/>
              </a:rPr>
              <a:t>end</a:t>
            </a:r>
          </a:p>
          <a:p>
            <a:r>
              <a:rPr kumimoji="0" lang="es-ES" altLang="zh-CN" sz="2400" dirty="0">
                <a:latin typeface="微软雅黑" panose="020B0503020204020204" pitchFamily="34" charset="-122"/>
                <a:ea typeface="微软雅黑" panose="020B0503020204020204" pitchFamily="34" charset="-122"/>
              </a:rPr>
              <a:t>n = i-1 </a:t>
            </a:r>
          </a:p>
          <a:p>
            <a:r>
              <a:rPr kumimoji="0" lang="es-ES" altLang="zh-CN" sz="2400" dirty="0">
                <a:latin typeface="微软雅黑" panose="020B0503020204020204" pitchFamily="34" charset="-122"/>
                <a:ea typeface="微软雅黑" panose="020B0503020204020204" pitchFamily="34" charset="-122"/>
              </a:rPr>
              <a:t>y = y-i^2</a:t>
            </a:r>
          </a:p>
        </p:txBody>
      </p:sp>
      <p:grpSp>
        <p:nvGrpSpPr>
          <p:cNvPr id="2" name="组合 1">
            <a:extLst>
              <a:ext uri="{FF2B5EF4-FFF2-40B4-BE49-F238E27FC236}">
                <a16:creationId xmlns:a16="http://schemas.microsoft.com/office/drawing/2014/main" id="{091DE2B4-9BD5-411B-A554-FE3FBE09E832}"/>
              </a:ext>
            </a:extLst>
          </p:cNvPr>
          <p:cNvGrpSpPr/>
          <p:nvPr/>
        </p:nvGrpSpPr>
        <p:grpSpPr>
          <a:xfrm>
            <a:off x="468313" y="517525"/>
            <a:ext cx="8280400" cy="1183283"/>
            <a:chOff x="468313" y="517525"/>
            <a:chExt cx="8280400" cy="1183283"/>
          </a:xfrm>
        </p:grpSpPr>
        <p:sp>
          <p:nvSpPr>
            <p:cNvPr id="7" name="Rectangle 2">
              <a:extLst>
                <a:ext uri="{FF2B5EF4-FFF2-40B4-BE49-F238E27FC236}">
                  <a16:creationId xmlns:a16="http://schemas.microsoft.com/office/drawing/2014/main" id="{2BD5BD07-165F-49BF-83D0-3609BE3C5178}"/>
                </a:ext>
              </a:extLst>
            </p:cNvPr>
            <p:cNvSpPr>
              <a:spLocks noChangeArrowheads="1"/>
            </p:cNvSpPr>
            <p:nvPr/>
          </p:nvSpPr>
          <p:spPr bwMode="auto">
            <a:xfrm>
              <a:off x="468313" y="565754"/>
              <a:ext cx="8280400"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en-US" sz="2400" dirty="0">
                  <a:solidFill>
                    <a:schemeClr val="bg2"/>
                  </a:solidFill>
                  <a:latin typeface="微软雅黑" panose="020B0503020204020204" pitchFamily="34" charset="-122"/>
                  <a:ea typeface="微软雅黑" panose="020B0503020204020204" pitchFamily="34" charset="-122"/>
                </a:rPr>
                <a:t>【</a:t>
              </a:r>
              <a:r>
                <a:rPr lang="en-US" altLang="en-US" sz="2400" dirty="0">
                  <a:solidFill>
                    <a:schemeClr val="hlink"/>
                  </a:solidFill>
                  <a:latin typeface="微软雅黑" panose="020B0503020204020204" pitchFamily="34" charset="-122"/>
                  <a:ea typeface="微软雅黑" panose="020B0503020204020204" pitchFamily="34" charset="-122"/>
                </a:rPr>
                <a:t>例1-3</a:t>
              </a:r>
              <a:r>
                <a:rPr lang="en-US" altLang="en-US"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令                     ，求使得             的最大的正整数</a:t>
              </a:r>
              <a:r>
                <a:rPr lang="en-US" altLang="zh-CN" sz="2400" dirty="0">
                  <a:solidFill>
                    <a:schemeClr val="bg2"/>
                  </a:solidFill>
                  <a:latin typeface="微软雅黑" panose="020B0503020204020204" pitchFamily="34" charset="-122"/>
                  <a:ea typeface="微软雅黑" panose="020B0503020204020204" pitchFamily="34" charset="-122"/>
                </a:rPr>
                <a:t>n</a:t>
              </a:r>
              <a:r>
                <a:rPr lang="zh-CN" altLang="en-US" sz="2400" dirty="0">
                  <a:solidFill>
                    <a:schemeClr val="bg2"/>
                  </a:solidFill>
                  <a:latin typeface="微软雅黑" panose="020B0503020204020204" pitchFamily="34" charset="-122"/>
                  <a:ea typeface="微软雅黑" panose="020B0503020204020204" pitchFamily="34" charset="-122"/>
                </a:rPr>
                <a:t>和相应的</a:t>
              </a:r>
              <a:r>
                <a:rPr lang="en-US" altLang="zh-CN" sz="2400" dirty="0">
                  <a:solidFill>
                    <a:schemeClr val="bg2"/>
                  </a:solidFill>
                  <a:latin typeface="微软雅黑" panose="020B0503020204020204" pitchFamily="34" charset="-122"/>
                  <a:ea typeface="微软雅黑" panose="020B0503020204020204" pitchFamily="34" charset="-122"/>
                </a:rPr>
                <a:t>y</a:t>
              </a:r>
              <a:r>
                <a:rPr lang="zh-CN" altLang="en-US" sz="2400" dirty="0">
                  <a:solidFill>
                    <a:schemeClr val="bg2"/>
                  </a:solidFill>
                  <a:latin typeface="微软雅黑" panose="020B0503020204020204" pitchFamily="34" charset="-122"/>
                  <a:ea typeface="微软雅黑" panose="020B0503020204020204" pitchFamily="34" charset="-122"/>
                </a:rPr>
                <a:t>值。</a:t>
              </a:r>
              <a:endParaRPr lang="en-US" altLang="en-US" sz="2400" dirty="0">
                <a:solidFill>
                  <a:schemeClr val="bg2"/>
                </a:solidFill>
                <a:latin typeface="微软雅黑" panose="020B0503020204020204" pitchFamily="34" charset="-122"/>
                <a:ea typeface="微软雅黑" panose="020B0503020204020204" pitchFamily="34" charset="-122"/>
              </a:endParaRPr>
            </a:p>
          </p:txBody>
        </p:sp>
        <p:graphicFrame>
          <p:nvGraphicFramePr>
            <p:cNvPr id="8" name="Object 4">
              <a:extLst>
                <a:ext uri="{FF2B5EF4-FFF2-40B4-BE49-F238E27FC236}">
                  <a16:creationId xmlns:a16="http://schemas.microsoft.com/office/drawing/2014/main" id="{CE5DE4D8-2871-4E88-8D2F-64CC87C06D22}"/>
                </a:ext>
              </a:extLst>
            </p:cNvPr>
            <p:cNvGraphicFramePr>
              <a:graphicFrameLocks noChangeAspect="1"/>
            </p:cNvGraphicFramePr>
            <p:nvPr>
              <p:extLst>
                <p:ext uri="{D42A27DB-BD31-4B8C-83A1-F6EECF244321}">
                  <p14:modId xmlns:p14="http://schemas.microsoft.com/office/powerpoint/2010/main" val="1263388995"/>
                </p:ext>
              </p:extLst>
            </p:nvPr>
          </p:nvGraphicFramePr>
          <p:xfrm>
            <a:off x="2335535" y="517525"/>
            <a:ext cx="1876425" cy="777875"/>
          </p:xfrm>
          <a:graphic>
            <a:graphicData uri="http://schemas.openxmlformats.org/presentationml/2006/ole">
              <mc:AlternateContent xmlns:mc="http://schemas.openxmlformats.org/markup-compatibility/2006">
                <mc:Choice xmlns:v="urn:schemas-microsoft-com:vml" Requires="v">
                  <p:oleObj name="Equation" r:id="rId2" imgW="1028520" imgH="431640" progId="Equation.DSMT4">
                    <p:embed/>
                  </p:oleObj>
                </mc:Choice>
                <mc:Fallback>
                  <p:oleObj name="Equation" r:id="rId2" imgW="1028520" imgH="431640" progId="Equation.DSMT4">
                    <p:embed/>
                    <p:pic>
                      <p:nvPicPr>
                        <p:cNvPr id="6" name="Object 4">
                          <a:extLst>
                            <a:ext uri="{FF2B5EF4-FFF2-40B4-BE49-F238E27FC236}">
                              <a16:creationId xmlns:a16="http://schemas.microsoft.com/office/drawing/2014/main" id="{6F1155C2-D393-4815-890C-E64C12221105}"/>
                            </a:ext>
                          </a:extLst>
                        </p:cNvPr>
                        <p:cNvPicPr>
                          <a:picLocks noChangeAspect="1" noChangeArrowheads="1"/>
                        </p:cNvPicPr>
                        <p:nvPr/>
                      </p:nvPicPr>
                      <p:blipFill>
                        <a:blip r:embed="rId3"/>
                        <a:srcRect/>
                        <a:stretch>
                          <a:fillRect/>
                        </a:stretch>
                      </p:blipFill>
                      <p:spPr bwMode="auto">
                        <a:xfrm>
                          <a:off x="2335535" y="517525"/>
                          <a:ext cx="1876425" cy="77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4">
              <a:extLst>
                <a:ext uri="{FF2B5EF4-FFF2-40B4-BE49-F238E27FC236}">
                  <a16:creationId xmlns:a16="http://schemas.microsoft.com/office/drawing/2014/main" id="{51D8D914-966A-4208-9702-AB3212BC8188}"/>
                </a:ext>
              </a:extLst>
            </p:cNvPr>
            <p:cNvGraphicFramePr>
              <a:graphicFrameLocks noChangeAspect="1"/>
            </p:cNvGraphicFramePr>
            <p:nvPr>
              <p:extLst>
                <p:ext uri="{D42A27DB-BD31-4B8C-83A1-F6EECF244321}">
                  <p14:modId xmlns:p14="http://schemas.microsoft.com/office/powerpoint/2010/main" val="466974107"/>
                </p:ext>
              </p:extLst>
            </p:nvPr>
          </p:nvGraphicFramePr>
          <p:xfrm>
            <a:off x="5436096" y="723899"/>
            <a:ext cx="1065213" cy="365125"/>
          </p:xfrm>
          <a:graphic>
            <a:graphicData uri="http://schemas.openxmlformats.org/presentationml/2006/ole">
              <mc:AlternateContent xmlns:mc="http://schemas.openxmlformats.org/markup-compatibility/2006">
                <mc:Choice xmlns:v="urn:schemas-microsoft-com:vml" Requires="v">
                  <p:oleObj name="Equation" r:id="rId4" imgW="583920" imgH="203040" progId="Equation.DSMT4">
                    <p:embed/>
                  </p:oleObj>
                </mc:Choice>
                <mc:Fallback>
                  <p:oleObj name="Equation" r:id="rId4" imgW="583920" imgH="203040" progId="Equation.DSMT4">
                    <p:embed/>
                    <p:pic>
                      <p:nvPicPr>
                        <p:cNvPr id="8" name="Object 4">
                          <a:extLst>
                            <a:ext uri="{FF2B5EF4-FFF2-40B4-BE49-F238E27FC236}">
                              <a16:creationId xmlns:a16="http://schemas.microsoft.com/office/drawing/2014/main" id="{CE5DE4D8-2871-4E88-8D2F-64CC87C06D22}"/>
                            </a:ext>
                          </a:extLst>
                        </p:cNvPr>
                        <p:cNvPicPr>
                          <a:picLocks noChangeAspect="1" noChangeArrowheads="1"/>
                        </p:cNvPicPr>
                        <p:nvPr/>
                      </p:nvPicPr>
                      <p:blipFill>
                        <a:blip r:embed="rId5"/>
                        <a:srcRect/>
                        <a:stretch>
                          <a:fillRect/>
                        </a:stretch>
                      </p:blipFill>
                      <p:spPr bwMode="auto">
                        <a:xfrm>
                          <a:off x="5436096" y="723899"/>
                          <a:ext cx="1065213"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 name="日期占位符 2">
            <a:extLst>
              <a:ext uri="{FF2B5EF4-FFF2-40B4-BE49-F238E27FC236}">
                <a16:creationId xmlns:a16="http://schemas.microsoft.com/office/drawing/2014/main" id="{D99E9A0D-0EAC-4072-B4F2-CB306A4DE51A}"/>
              </a:ext>
            </a:extLst>
          </p:cNvPr>
          <p:cNvSpPr>
            <a:spLocks noGrp="1"/>
          </p:cNvSpPr>
          <p:nvPr>
            <p:ph type="dt" sz="half" idx="10"/>
          </p:nvPr>
        </p:nvSpPr>
        <p:spPr/>
        <p:txBody>
          <a:bodyPr/>
          <a:lstStyle/>
          <a:p>
            <a:pPr>
              <a:defRPr/>
            </a:pPr>
            <a:fld id="{917B9742-6321-4057-9394-99F9C47AF1BD}" type="datetime1">
              <a:rPr lang="zh-CN" altLang="en-US" smtClean="0"/>
              <a:t>2022/11/23</a:t>
            </a:fld>
            <a:endParaRPr lang="en-US" altLang="zh-CN"/>
          </a:p>
        </p:txBody>
      </p:sp>
      <p:sp>
        <p:nvSpPr>
          <p:cNvPr id="4" name="页脚占位符 3">
            <a:extLst>
              <a:ext uri="{FF2B5EF4-FFF2-40B4-BE49-F238E27FC236}">
                <a16:creationId xmlns:a16="http://schemas.microsoft.com/office/drawing/2014/main" id="{1BBA7336-1933-4737-919B-4A9727E57916}"/>
              </a:ext>
            </a:extLst>
          </p:cNvPr>
          <p:cNvSpPr>
            <a:spLocks noGrp="1"/>
          </p:cNvSpPr>
          <p:nvPr>
            <p:ph type="ftr" sz="quarter" idx="11"/>
          </p:nvPr>
        </p:nvSpPr>
        <p:spPr/>
        <p:txBody>
          <a:bodyPr/>
          <a:lstStyle/>
          <a:p>
            <a:pPr>
              <a:defRPr/>
            </a:pPr>
            <a:r>
              <a:rPr lang="en-US" altLang="zh-CN"/>
              <a:t>© </a:t>
            </a:r>
            <a:r>
              <a:rPr lang="zh-CN" altLang="en-US"/>
              <a:t>谢中华</a:t>
            </a:r>
            <a:r>
              <a:rPr lang="en-US" altLang="zh-CN"/>
              <a:t>,  MATLAB</a:t>
            </a:r>
            <a:r>
              <a:rPr lang="zh-CN" altLang="en-US"/>
              <a:t>数学建模方法与应用</a:t>
            </a:r>
            <a:endParaRPr lang="en-US" altLang="zh-CN"/>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9"/>
          <p:cNvSpPr>
            <a:spLocks noChangeArrowheads="1"/>
          </p:cNvSpPr>
          <p:nvPr/>
        </p:nvSpPr>
        <p:spPr bwMode="auto">
          <a:xfrm>
            <a:off x="539750" y="481806"/>
            <a:ext cx="77406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800" dirty="0">
                <a:latin typeface="微软雅黑" panose="020B0503020204020204" pitchFamily="34" charset="-122"/>
                <a:ea typeface="微软雅黑" panose="020B0503020204020204" pitchFamily="34" charset="-122"/>
              </a:rPr>
              <a:t>三、</a:t>
            </a:r>
            <a:r>
              <a:rPr lang="en-US" altLang="zh-CN" sz="2800" dirty="0">
                <a:latin typeface="微软雅黑" panose="020B0503020204020204" pitchFamily="34" charset="-122"/>
                <a:ea typeface="微软雅黑" panose="020B0503020204020204" pitchFamily="34" charset="-122"/>
              </a:rPr>
              <a:t>try…catch</a:t>
            </a:r>
            <a:r>
              <a:rPr lang="zh-CN" altLang="en-US" sz="2800" dirty="0">
                <a:latin typeface="微软雅黑" panose="020B0503020204020204" pitchFamily="34" charset="-122"/>
                <a:ea typeface="微软雅黑" panose="020B0503020204020204" pitchFamily="34" charset="-122"/>
              </a:rPr>
              <a:t>试探语句结构</a:t>
            </a:r>
          </a:p>
        </p:txBody>
      </p:sp>
      <p:sp>
        <p:nvSpPr>
          <p:cNvPr id="118788" name="Rectangle 10"/>
          <p:cNvSpPr>
            <a:spLocks noChangeArrowheads="1"/>
          </p:cNvSpPr>
          <p:nvPr/>
        </p:nvSpPr>
        <p:spPr bwMode="auto">
          <a:xfrm>
            <a:off x="827088" y="1212081"/>
            <a:ext cx="8135937" cy="272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en-US" altLang="en-US" sz="2400" dirty="0" err="1">
                <a:latin typeface="微软雅黑" panose="020B0503020204020204" pitchFamily="34" charset="-122"/>
                <a:ea typeface="微软雅黑" panose="020B0503020204020204" pitchFamily="34" charset="-122"/>
              </a:rPr>
              <a:t>语句格式为</a:t>
            </a:r>
            <a:r>
              <a:rPr lang="en-US" altLang="en-US" sz="2400" dirty="0">
                <a:latin typeface="微软雅黑" panose="020B0503020204020204" pitchFamily="34" charset="-122"/>
                <a:ea typeface="微软雅黑" panose="020B0503020204020204" pitchFamily="34" charset="-122"/>
              </a:rPr>
              <a:t>：</a:t>
            </a:r>
          </a:p>
          <a:p>
            <a:pPr>
              <a:lnSpc>
                <a:spcPct val="120000"/>
              </a:lnSpc>
            </a:pPr>
            <a:r>
              <a:rPr lang="en-US" altLang="en-US" sz="2400" dirty="0">
                <a:latin typeface="微软雅黑" panose="020B0503020204020204" pitchFamily="34" charset="-122"/>
                <a:ea typeface="微软雅黑" panose="020B0503020204020204" pitchFamily="34" charset="-122"/>
              </a:rPr>
              <a:t>                   </a:t>
            </a:r>
            <a:r>
              <a:rPr lang="en-US" altLang="en-US" sz="2400" dirty="0">
                <a:solidFill>
                  <a:srgbClr val="0000FF"/>
                </a:solidFill>
                <a:latin typeface="微软雅黑" panose="020B0503020204020204" pitchFamily="34" charset="-122"/>
                <a:ea typeface="微软雅黑" panose="020B0503020204020204" pitchFamily="34" charset="-122"/>
              </a:rPr>
              <a:t>try</a:t>
            </a:r>
          </a:p>
          <a:p>
            <a:pPr>
              <a:lnSpc>
                <a:spcPct val="120000"/>
              </a:lnSpc>
            </a:pPr>
            <a:r>
              <a:rPr lang="en-US" altLang="en-US" sz="2400" dirty="0">
                <a:solidFill>
                  <a:srgbClr val="0000FF"/>
                </a:solidFill>
                <a:latin typeface="微软雅黑" panose="020B0503020204020204" pitchFamily="34" charset="-122"/>
                <a:ea typeface="微软雅黑" panose="020B0503020204020204" pitchFamily="34" charset="-122"/>
              </a:rPr>
              <a:t>                        </a:t>
            </a:r>
            <a:r>
              <a:rPr lang="en-US" altLang="en-US" sz="2400" dirty="0">
                <a:latin typeface="微软雅黑" panose="020B0503020204020204" pitchFamily="34" charset="-122"/>
                <a:ea typeface="微软雅黑" panose="020B0503020204020204" pitchFamily="34" charset="-122"/>
              </a:rPr>
              <a:t>语句组1</a:t>
            </a:r>
          </a:p>
          <a:p>
            <a:pPr>
              <a:lnSpc>
                <a:spcPct val="120000"/>
              </a:lnSpc>
            </a:pPr>
            <a:r>
              <a:rPr lang="en-US" altLang="en-US" sz="2400" dirty="0">
                <a:solidFill>
                  <a:srgbClr val="0000FF"/>
                </a:solidFill>
                <a:latin typeface="微软雅黑" panose="020B0503020204020204" pitchFamily="34" charset="-122"/>
                <a:ea typeface="微软雅黑" panose="020B0503020204020204" pitchFamily="34" charset="-122"/>
              </a:rPr>
              <a:t>                   catch </a:t>
            </a:r>
            <a:r>
              <a:rPr lang="en-US" altLang="zh-CN" sz="2400" dirty="0">
                <a:solidFill>
                  <a:srgbClr val="0000FF"/>
                </a:solidFill>
                <a:latin typeface="微软雅黑" panose="020B0503020204020204" pitchFamily="34" charset="-122"/>
                <a:ea typeface="微软雅黑" panose="020B0503020204020204" pitchFamily="34" charset="-122"/>
              </a:rPr>
              <a:t>ME</a:t>
            </a:r>
            <a:endParaRPr lang="en-US" altLang="en-US" sz="2400" dirty="0">
              <a:solidFill>
                <a:srgbClr val="0000FF"/>
              </a:solidFill>
              <a:latin typeface="微软雅黑" panose="020B0503020204020204" pitchFamily="34" charset="-122"/>
              <a:ea typeface="微软雅黑" panose="020B0503020204020204" pitchFamily="34" charset="-122"/>
            </a:endParaRPr>
          </a:p>
          <a:p>
            <a:pPr>
              <a:lnSpc>
                <a:spcPct val="120000"/>
              </a:lnSpc>
            </a:pPr>
            <a:r>
              <a:rPr lang="en-US" altLang="en-US" sz="2400" dirty="0">
                <a:solidFill>
                  <a:srgbClr val="0000FF"/>
                </a:solidFill>
                <a:latin typeface="微软雅黑" panose="020B0503020204020204" pitchFamily="34" charset="-122"/>
                <a:ea typeface="微软雅黑" panose="020B0503020204020204" pitchFamily="34" charset="-122"/>
              </a:rPr>
              <a:t>                        </a:t>
            </a:r>
            <a:r>
              <a:rPr lang="en-US" altLang="en-US" sz="2400" dirty="0">
                <a:latin typeface="微软雅黑" panose="020B0503020204020204" pitchFamily="34" charset="-122"/>
                <a:ea typeface="微软雅黑" panose="020B0503020204020204" pitchFamily="34" charset="-122"/>
              </a:rPr>
              <a:t>语句组2</a:t>
            </a:r>
          </a:p>
          <a:p>
            <a:pPr>
              <a:lnSpc>
                <a:spcPct val="120000"/>
              </a:lnSpc>
            </a:pPr>
            <a:r>
              <a:rPr lang="en-US" altLang="en-US" sz="2400" dirty="0">
                <a:solidFill>
                  <a:srgbClr val="0000FF"/>
                </a:solidFill>
                <a:latin typeface="微软雅黑" panose="020B0503020204020204" pitchFamily="34" charset="-122"/>
                <a:ea typeface="微软雅黑" panose="020B0503020204020204" pitchFamily="34" charset="-122"/>
              </a:rPr>
              <a:t>                   end</a:t>
            </a:r>
          </a:p>
        </p:txBody>
      </p:sp>
      <p:sp>
        <p:nvSpPr>
          <p:cNvPr id="118789" name="Rectangle 11"/>
          <p:cNvSpPr>
            <a:spLocks noChangeArrowheads="1"/>
          </p:cNvSpPr>
          <p:nvPr/>
        </p:nvSpPr>
        <p:spPr bwMode="auto">
          <a:xfrm>
            <a:off x="827088" y="4107656"/>
            <a:ext cx="7489825"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0000"/>
              </a:lnSpc>
            </a:pPr>
            <a:r>
              <a:rPr lang="en-US" altLang="zh-CN" sz="2400" dirty="0">
                <a:latin typeface="微软雅黑" panose="020B0503020204020204" pitchFamily="34" charset="-122"/>
                <a:ea typeface="微软雅黑" panose="020B0503020204020204" pitchFamily="34" charset="-122"/>
              </a:rPr>
              <a:t>try</a:t>
            </a:r>
            <a:r>
              <a:rPr lang="zh-CN" altLang="en-US" sz="2400" dirty="0">
                <a:latin typeface="微软雅黑" panose="020B0503020204020204" pitchFamily="34" charset="-122"/>
                <a:ea typeface="微软雅黑" panose="020B0503020204020204" pitchFamily="34" charset="-122"/>
              </a:rPr>
              <a:t>语句先试探性执行语句组</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，如果语句组</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在执行过程中出现错误，则转去执行语句组</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，同时，</a:t>
            </a:r>
            <a:r>
              <a:rPr lang="en-US" altLang="zh-CN" sz="2400" dirty="0">
                <a:latin typeface="微软雅黑" panose="020B0503020204020204" pitchFamily="34" charset="-122"/>
                <a:ea typeface="微软雅黑" panose="020B0503020204020204" pitchFamily="34" charset="-122"/>
              </a:rPr>
              <a:t>ME</a:t>
            </a:r>
            <a:r>
              <a:rPr lang="zh-CN" altLang="en-US" sz="2400" dirty="0">
                <a:latin typeface="微软雅黑" panose="020B0503020204020204" pitchFamily="34" charset="-122"/>
                <a:ea typeface="微软雅黑" panose="020B0503020204020204" pitchFamily="34" charset="-122"/>
              </a:rPr>
              <a:t>记录了发生错误的相关信息。</a:t>
            </a:r>
          </a:p>
        </p:txBody>
      </p:sp>
      <p:sp>
        <p:nvSpPr>
          <p:cNvPr id="2" name="日期占位符 1">
            <a:extLst>
              <a:ext uri="{FF2B5EF4-FFF2-40B4-BE49-F238E27FC236}">
                <a16:creationId xmlns:a16="http://schemas.microsoft.com/office/drawing/2014/main" id="{FD7F7DCA-E39A-4FD5-A1D6-3818F1191D44}"/>
              </a:ext>
            </a:extLst>
          </p:cNvPr>
          <p:cNvSpPr>
            <a:spLocks noGrp="1"/>
          </p:cNvSpPr>
          <p:nvPr>
            <p:ph type="dt" sz="half" idx="10"/>
          </p:nvPr>
        </p:nvSpPr>
        <p:spPr/>
        <p:txBody>
          <a:bodyPr/>
          <a:lstStyle/>
          <a:p>
            <a:pPr>
              <a:defRPr/>
            </a:pPr>
            <a:fld id="{5EA41408-34D7-4233-B441-74A7DAD9085C}" type="datetime1">
              <a:rPr lang="zh-CN" altLang="en-US" smtClean="0"/>
              <a:t>2022/11/23</a:t>
            </a:fld>
            <a:endParaRPr lang="en-US" altLang="zh-CN"/>
          </a:p>
        </p:txBody>
      </p:sp>
      <p:sp>
        <p:nvSpPr>
          <p:cNvPr id="3" name="页脚占位符 2">
            <a:extLst>
              <a:ext uri="{FF2B5EF4-FFF2-40B4-BE49-F238E27FC236}">
                <a16:creationId xmlns:a16="http://schemas.microsoft.com/office/drawing/2014/main" id="{6D43BEFB-18B7-4392-9C91-D529642C7C34}"/>
              </a:ext>
            </a:extLst>
          </p:cNvPr>
          <p:cNvSpPr>
            <a:spLocks noGrp="1"/>
          </p:cNvSpPr>
          <p:nvPr>
            <p:ph type="ftr" sz="quarter" idx="11"/>
          </p:nvPr>
        </p:nvSpPr>
        <p:spPr/>
        <p:txBody>
          <a:bodyPr/>
          <a:lstStyle/>
          <a:p>
            <a:pPr>
              <a:defRPr/>
            </a:pPr>
            <a:r>
              <a:rPr lang="en-US" altLang="zh-CN"/>
              <a:t>© </a:t>
            </a:r>
            <a:r>
              <a:rPr lang="zh-CN" altLang="en-US"/>
              <a:t>谢中华</a:t>
            </a:r>
            <a:r>
              <a:rPr lang="en-US" altLang="zh-CN"/>
              <a:t>,  MATLAB</a:t>
            </a:r>
            <a:r>
              <a:rPr lang="zh-CN" altLang="en-US"/>
              <a:t>数学建模方法与应用</a:t>
            </a:r>
            <a:endParaRPr lang="en-US" altLang="zh-CN"/>
          </a:p>
        </p:txBody>
      </p:sp>
    </p:spTree>
    <p:extLst>
      <p:ext uri="{BB962C8B-B14F-4D97-AF65-F5344CB8AC3E}">
        <p14:creationId xmlns:p14="http://schemas.microsoft.com/office/powerpoint/2010/main" val="4090362559"/>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6"/>
          <p:cNvSpPr>
            <a:spLocks noChangeArrowheads="1"/>
          </p:cNvSpPr>
          <p:nvPr/>
        </p:nvSpPr>
        <p:spPr bwMode="auto">
          <a:xfrm>
            <a:off x="468313" y="520620"/>
            <a:ext cx="8280400" cy="168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en-US" sz="2400" dirty="0">
                <a:solidFill>
                  <a:schemeClr val="bg2"/>
                </a:solidFill>
                <a:latin typeface="微软雅黑" panose="020B0503020204020204" pitchFamily="34" charset="-122"/>
                <a:ea typeface="微软雅黑" panose="020B0503020204020204" pitchFamily="34" charset="-122"/>
              </a:rPr>
              <a:t>【</a:t>
            </a:r>
            <a:r>
              <a:rPr lang="en-US" altLang="en-US" sz="2400" dirty="0">
                <a:solidFill>
                  <a:schemeClr val="hlink"/>
                </a:solidFill>
                <a:latin typeface="微软雅黑" panose="020B0503020204020204" pitchFamily="34" charset="-122"/>
                <a:ea typeface="微软雅黑" panose="020B0503020204020204" pitchFamily="34" charset="-122"/>
              </a:rPr>
              <a:t>例1-4</a:t>
            </a:r>
            <a:r>
              <a:rPr lang="en-US" altLang="en-US"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两矩阵相乘时要求两矩阵的维数相容，即前面的列数等于后面的行数，否则会出错。下面代码实现先求两矩阵的乘积，若出错则显示出错原因。</a:t>
            </a:r>
            <a:endParaRPr lang="en-US" altLang="en-US" sz="2400" dirty="0">
              <a:solidFill>
                <a:schemeClr val="bg2"/>
              </a:solidFill>
              <a:latin typeface="微软雅黑" panose="020B0503020204020204" pitchFamily="34" charset="-122"/>
              <a:ea typeface="微软雅黑" panose="020B0503020204020204" pitchFamily="34" charset="-122"/>
            </a:endParaRPr>
          </a:p>
        </p:txBody>
      </p:sp>
      <p:sp>
        <p:nvSpPr>
          <p:cNvPr id="119812" name="Rectangle 7"/>
          <p:cNvSpPr>
            <a:spLocks noChangeArrowheads="1"/>
          </p:cNvSpPr>
          <p:nvPr/>
        </p:nvSpPr>
        <p:spPr bwMode="auto">
          <a:xfrm>
            <a:off x="539750" y="2433183"/>
            <a:ext cx="8135938" cy="315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en-US" altLang="en-US" sz="2400" dirty="0">
                <a:latin typeface="微软雅黑" panose="020B0503020204020204" pitchFamily="34" charset="-122"/>
                <a:ea typeface="微软雅黑" panose="020B0503020204020204" pitchFamily="34" charset="-122"/>
              </a:rPr>
              <a:t>A = [1,2,3;4,5,6]; </a:t>
            </a:r>
          </a:p>
          <a:p>
            <a:pPr>
              <a:lnSpc>
                <a:spcPct val="120000"/>
              </a:lnSpc>
            </a:pPr>
            <a:r>
              <a:rPr lang="en-US" altLang="en-US" sz="2400" dirty="0">
                <a:latin typeface="微软雅黑" panose="020B0503020204020204" pitchFamily="34" charset="-122"/>
                <a:ea typeface="微软雅黑" panose="020B0503020204020204" pitchFamily="34" charset="-122"/>
              </a:rPr>
              <a:t>B = [7,8,9;10,11,12];    </a:t>
            </a:r>
            <a:r>
              <a:rPr lang="en-US" altLang="en-US" sz="2400" dirty="0">
                <a:solidFill>
                  <a:srgbClr val="33CC33"/>
                </a:solidFill>
                <a:latin typeface="微软雅黑" panose="020B0503020204020204" pitchFamily="34" charset="-122"/>
                <a:ea typeface="微软雅黑" panose="020B0503020204020204" pitchFamily="34" charset="-122"/>
              </a:rPr>
              <a:t>% </a:t>
            </a:r>
            <a:r>
              <a:rPr lang="en-US" altLang="en-US" sz="2400" dirty="0" err="1">
                <a:solidFill>
                  <a:srgbClr val="33CC33"/>
                </a:solidFill>
                <a:latin typeface="微软雅黑" panose="020B0503020204020204" pitchFamily="34" charset="-122"/>
                <a:ea typeface="微软雅黑" panose="020B0503020204020204" pitchFamily="34" charset="-122"/>
              </a:rPr>
              <a:t>定义矩阵A和B</a:t>
            </a:r>
            <a:endParaRPr lang="en-US" altLang="en-US" sz="2400" dirty="0">
              <a:solidFill>
                <a:srgbClr val="33CC33"/>
              </a:solidFill>
              <a:latin typeface="微软雅黑" panose="020B0503020204020204" pitchFamily="34" charset="-122"/>
              <a:ea typeface="微软雅黑" panose="020B0503020204020204" pitchFamily="34" charset="-122"/>
            </a:endParaRPr>
          </a:p>
          <a:p>
            <a:pPr>
              <a:lnSpc>
                <a:spcPct val="120000"/>
              </a:lnSpc>
            </a:pPr>
            <a:r>
              <a:rPr lang="en-US" altLang="en-US" sz="2400" dirty="0">
                <a:latin typeface="微软雅黑" panose="020B0503020204020204" pitchFamily="34" charset="-122"/>
                <a:ea typeface="微软雅黑" panose="020B0503020204020204" pitchFamily="34" charset="-122"/>
              </a:rPr>
              <a:t>try</a:t>
            </a:r>
          </a:p>
          <a:p>
            <a:pPr>
              <a:lnSpc>
                <a:spcPct val="120000"/>
              </a:lnSpc>
            </a:pPr>
            <a:r>
              <a:rPr lang="en-US"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X</a:t>
            </a:r>
            <a:r>
              <a:rPr lang="en-US" altLang="en-US" sz="2400" dirty="0">
                <a:latin typeface="微软雅黑" panose="020B0503020204020204" pitchFamily="34" charset="-122"/>
                <a:ea typeface="微软雅黑" panose="020B0503020204020204" pitchFamily="34" charset="-122"/>
              </a:rPr>
              <a:t> = A*B;</a:t>
            </a:r>
          </a:p>
          <a:p>
            <a:pPr>
              <a:lnSpc>
                <a:spcPct val="120000"/>
              </a:lnSpc>
            </a:pPr>
            <a:r>
              <a:rPr lang="en-US" altLang="en-US" sz="2400" dirty="0">
                <a:latin typeface="微软雅黑" panose="020B0503020204020204" pitchFamily="34" charset="-122"/>
                <a:ea typeface="微软雅黑" panose="020B0503020204020204" pitchFamily="34" charset="-122"/>
              </a:rPr>
              <a:t>catch ME</a:t>
            </a:r>
          </a:p>
          <a:p>
            <a:pPr>
              <a:lnSpc>
                <a:spcPct val="120000"/>
              </a:lnSpc>
            </a:pPr>
            <a:r>
              <a:rPr lang="en-US" altLang="en-US" sz="2400" dirty="0">
                <a:latin typeface="微软雅黑" panose="020B0503020204020204" pitchFamily="34" charset="-122"/>
                <a:ea typeface="微软雅黑" panose="020B0503020204020204" pitchFamily="34" charset="-122"/>
              </a:rPr>
              <a:t>    </a:t>
            </a:r>
            <a:r>
              <a:rPr lang="en-US" altLang="en-US" sz="2400" dirty="0" err="1">
                <a:latin typeface="微软雅黑" panose="020B0503020204020204" pitchFamily="34" charset="-122"/>
                <a:ea typeface="微软雅黑" panose="020B0503020204020204" pitchFamily="34" charset="-122"/>
              </a:rPr>
              <a:t>disp</a:t>
            </a:r>
            <a:r>
              <a:rPr lang="en-US" altLang="en-US" sz="2400" dirty="0">
                <a:latin typeface="微软雅黑" panose="020B0503020204020204" pitchFamily="34" charset="-122"/>
                <a:ea typeface="微软雅黑" panose="020B0503020204020204" pitchFamily="34" charset="-122"/>
              </a:rPr>
              <a:t>(</a:t>
            </a:r>
            <a:r>
              <a:rPr lang="en-US" altLang="en-US" sz="2400" dirty="0" err="1">
                <a:latin typeface="微软雅黑" panose="020B0503020204020204" pitchFamily="34" charset="-122"/>
                <a:ea typeface="微软雅黑" panose="020B0503020204020204" pitchFamily="34" charset="-122"/>
              </a:rPr>
              <a:t>ME.message</a:t>
            </a:r>
            <a:r>
              <a:rPr lang="en-US" altLang="en-US" sz="2400" dirty="0">
                <a:latin typeface="微软雅黑" panose="020B0503020204020204" pitchFamily="34" charset="-122"/>
                <a:ea typeface="微软雅黑" panose="020B0503020204020204" pitchFamily="34" charset="-122"/>
              </a:rPr>
              <a:t>);</a:t>
            </a:r>
          </a:p>
          <a:p>
            <a:pPr>
              <a:lnSpc>
                <a:spcPct val="120000"/>
              </a:lnSpc>
            </a:pPr>
            <a:r>
              <a:rPr lang="en-US" altLang="en-US" sz="2400" dirty="0">
                <a:latin typeface="微软雅黑" panose="020B0503020204020204" pitchFamily="34" charset="-122"/>
                <a:ea typeface="微软雅黑" panose="020B0503020204020204" pitchFamily="34" charset="-122"/>
              </a:rPr>
              <a:t>end</a:t>
            </a:r>
            <a:endParaRPr lang="en-US" altLang="en-US" sz="2400" dirty="0">
              <a:solidFill>
                <a:srgbClr val="33CC33"/>
              </a:solidFill>
              <a:latin typeface="微软雅黑" panose="020B0503020204020204" pitchFamily="34" charset="-122"/>
              <a:ea typeface="微软雅黑" panose="020B0503020204020204" pitchFamily="34" charset="-122"/>
            </a:endParaRPr>
          </a:p>
        </p:txBody>
      </p:sp>
      <p:sp>
        <p:nvSpPr>
          <p:cNvPr id="2" name="日期占位符 1">
            <a:extLst>
              <a:ext uri="{FF2B5EF4-FFF2-40B4-BE49-F238E27FC236}">
                <a16:creationId xmlns:a16="http://schemas.microsoft.com/office/drawing/2014/main" id="{7FF11DA6-049B-4F6D-9608-F395EC042F61}"/>
              </a:ext>
            </a:extLst>
          </p:cNvPr>
          <p:cNvSpPr>
            <a:spLocks noGrp="1"/>
          </p:cNvSpPr>
          <p:nvPr>
            <p:ph type="dt" sz="half" idx="10"/>
          </p:nvPr>
        </p:nvSpPr>
        <p:spPr/>
        <p:txBody>
          <a:bodyPr/>
          <a:lstStyle/>
          <a:p>
            <a:pPr>
              <a:defRPr/>
            </a:pPr>
            <a:fld id="{ECE3286B-BF4B-42CB-B6D1-4FD5E0EA3890}" type="datetime1">
              <a:rPr lang="zh-CN" altLang="en-US" smtClean="0"/>
              <a:t>2022/11/23</a:t>
            </a:fld>
            <a:endParaRPr lang="en-US" altLang="zh-CN"/>
          </a:p>
        </p:txBody>
      </p:sp>
      <p:sp>
        <p:nvSpPr>
          <p:cNvPr id="3" name="页脚占位符 2">
            <a:extLst>
              <a:ext uri="{FF2B5EF4-FFF2-40B4-BE49-F238E27FC236}">
                <a16:creationId xmlns:a16="http://schemas.microsoft.com/office/drawing/2014/main" id="{C16B0955-F97C-4CD3-AEDA-1AA30A6BB0D3}"/>
              </a:ext>
            </a:extLst>
          </p:cNvPr>
          <p:cNvSpPr>
            <a:spLocks noGrp="1"/>
          </p:cNvSpPr>
          <p:nvPr>
            <p:ph type="ftr" sz="quarter" idx="11"/>
          </p:nvPr>
        </p:nvSpPr>
        <p:spPr/>
        <p:txBody>
          <a:bodyPr/>
          <a:lstStyle/>
          <a:p>
            <a:pPr>
              <a:defRPr/>
            </a:pPr>
            <a:r>
              <a:rPr lang="en-US" altLang="zh-CN"/>
              <a:t>© </a:t>
            </a:r>
            <a:r>
              <a:rPr lang="zh-CN" altLang="en-US"/>
              <a:t>谢中华</a:t>
            </a:r>
            <a:r>
              <a:rPr lang="en-US" altLang="zh-CN"/>
              <a:t>,  MATLAB</a:t>
            </a:r>
            <a:r>
              <a:rPr lang="zh-CN" altLang="en-US"/>
              <a:t>数学建模方法与应用</a:t>
            </a:r>
            <a:endParaRPr lang="en-US" altLang="zh-CN"/>
          </a:p>
        </p:txBody>
      </p:sp>
    </p:spTree>
    <p:extLst>
      <p:ext uri="{BB962C8B-B14F-4D97-AF65-F5344CB8AC3E}">
        <p14:creationId xmlns:p14="http://schemas.microsoft.com/office/powerpoint/2010/main" val="1817324236"/>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2"/>
          <p:cNvSpPr>
            <a:spLocks noChangeArrowheads="1"/>
          </p:cNvSpPr>
          <p:nvPr/>
        </p:nvSpPr>
        <p:spPr bwMode="auto">
          <a:xfrm>
            <a:off x="373063" y="655166"/>
            <a:ext cx="77993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800" dirty="0">
                <a:latin typeface="微软雅黑" panose="020B0503020204020204" pitchFamily="34" charset="-122"/>
                <a:ea typeface="微软雅黑" panose="020B0503020204020204" pitchFamily="34" charset="-122"/>
              </a:rPr>
              <a:t>四、</a:t>
            </a:r>
            <a:r>
              <a:rPr lang="en-US" altLang="zh-CN" sz="2800" dirty="0">
                <a:latin typeface="微软雅黑" panose="020B0503020204020204" pitchFamily="34" charset="-122"/>
                <a:ea typeface="微软雅黑" panose="020B0503020204020204" pitchFamily="34" charset="-122"/>
              </a:rPr>
              <a:t>break</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continue</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return</a:t>
            </a:r>
            <a:r>
              <a:rPr lang="zh-CN" altLang="en-US" sz="2800" dirty="0">
                <a:latin typeface="微软雅黑" panose="020B0503020204020204" pitchFamily="34" charset="-122"/>
                <a:ea typeface="微软雅黑" panose="020B0503020204020204" pitchFamily="34" charset="-122"/>
              </a:rPr>
              <a:t>和</a:t>
            </a:r>
            <a:r>
              <a:rPr lang="en-US" altLang="zh-CN" sz="2800" dirty="0">
                <a:latin typeface="微软雅黑" panose="020B0503020204020204" pitchFamily="34" charset="-122"/>
                <a:ea typeface="微软雅黑" panose="020B0503020204020204" pitchFamily="34" charset="-122"/>
              </a:rPr>
              <a:t>pause</a:t>
            </a:r>
            <a:r>
              <a:rPr lang="zh-CN" altLang="en-US" sz="2800" dirty="0">
                <a:latin typeface="微软雅黑" panose="020B0503020204020204" pitchFamily="34" charset="-122"/>
                <a:ea typeface="微软雅黑" panose="020B0503020204020204" pitchFamily="34" charset="-122"/>
              </a:rPr>
              <a:t>函数</a:t>
            </a:r>
          </a:p>
        </p:txBody>
      </p:sp>
      <p:sp>
        <p:nvSpPr>
          <p:cNvPr id="121860" name="Rectangle 3"/>
          <p:cNvSpPr>
            <a:spLocks noChangeArrowheads="1"/>
          </p:cNvSpPr>
          <p:nvPr/>
        </p:nvSpPr>
        <p:spPr bwMode="auto">
          <a:xfrm>
            <a:off x="539750" y="3822923"/>
            <a:ext cx="7740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en-US" altLang="zh-CN" sz="2400" dirty="0">
                <a:solidFill>
                  <a:schemeClr val="hlink"/>
                </a:solidFill>
                <a:latin typeface="微软雅黑" panose="020B0503020204020204" pitchFamily="34" charset="-122"/>
                <a:ea typeface="微软雅黑" panose="020B0503020204020204" pitchFamily="34" charset="-122"/>
              </a:rPr>
              <a:t>2.  continue</a:t>
            </a:r>
            <a:r>
              <a:rPr lang="zh-CN" altLang="en-US" sz="2400" dirty="0">
                <a:solidFill>
                  <a:schemeClr val="hlink"/>
                </a:solidFill>
                <a:latin typeface="微软雅黑" panose="020B0503020204020204" pitchFamily="34" charset="-122"/>
                <a:ea typeface="微软雅黑" panose="020B0503020204020204" pitchFamily="34" charset="-122"/>
              </a:rPr>
              <a:t>函数</a:t>
            </a:r>
          </a:p>
        </p:txBody>
      </p:sp>
      <p:sp>
        <p:nvSpPr>
          <p:cNvPr id="121861" name="Rectangle 4"/>
          <p:cNvSpPr>
            <a:spLocks noChangeArrowheads="1"/>
          </p:cNvSpPr>
          <p:nvPr/>
        </p:nvSpPr>
        <p:spPr bwMode="auto">
          <a:xfrm>
            <a:off x="827088" y="4254723"/>
            <a:ext cx="7705725"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en-US" altLang="zh-CN" sz="2400">
                <a:latin typeface="微软雅黑" panose="020B0503020204020204" pitchFamily="34" charset="-122"/>
                <a:ea typeface="微软雅黑" panose="020B0503020204020204" pitchFamily="34" charset="-122"/>
              </a:rPr>
              <a:t> continue</a:t>
            </a:r>
            <a:r>
              <a:rPr lang="zh-CN" altLang="en-US" sz="2400">
                <a:latin typeface="微软雅黑" panose="020B0503020204020204" pitchFamily="34" charset="-122"/>
                <a:ea typeface="微软雅黑" panose="020B0503020204020204" pitchFamily="34" charset="-122"/>
              </a:rPr>
              <a:t>函数只能用在</a:t>
            </a:r>
            <a:r>
              <a:rPr lang="en-US" altLang="zh-CN" sz="2400">
                <a:latin typeface="微软雅黑" panose="020B0503020204020204" pitchFamily="34" charset="-122"/>
                <a:ea typeface="微软雅黑" panose="020B0503020204020204" pitchFamily="34" charset="-122"/>
              </a:rPr>
              <a:t>for</a:t>
            </a:r>
            <a:r>
              <a:rPr lang="zh-CN" altLang="en-US" sz="2400">
                <a:latin typeface="微软雅黑" panose="020B0503020204020204" pitchFamily="34" charset="-122"/>
                <a:ea typeface="微软雅黑" panose="020B0503020204020204" pitchFamily="34" charset="-122"/>
              </a:rPr>
              <a:t>或</a:t>
            </a:r>
            <a:r>
              <a:rPr lang="en-US" altLang="zh-CN" sz="2400">
                <a:latin typeface="微软雅黑" panose="020B0503020204020204" pitchFamily="34" charset="-122"/>
                <a:ea typeface="微软雅黑" panose="020B0503020204020204" pitchFamily="34" charset="-122"/>
              </a:rPr>
              <a:t>while</a:t>
            </a:r>
            <a:r>
              <a:rPr lang="zh-CN" altLang="en-US" sz="2400">
                <a:latin typeface="微软雅黑" panose="020B0503020204020204" pitchFamily="34" charset="-122"/>
                <a:ea typeface="微软雅黑" panose="020B0503020204020204" pitchFamily="34" charset="-122"/>
              </a:rPr>
              <a:t>循环结构的循环体语句中，它的功能是跳过当步循环直接执行下一次循环，通常与</a:t>
            </a:r>
            <a:r>
              <a:rPr lang="en-US" altLang="zh-CN" sz="2400">
                <a:latin typeface="微软雅黑" panose="020B0503020204020204" pitchFamily="34" charset="-122"/>
                <a:ea typeface="微软雅黑" panose="020B0503020204020204" pitchFamily="34" charset="-122"/>
              </a:rPr>
              <a:t>if</a:t>
            </a:r>
            <a:r>
              <a:rPr lang="zh-CN" altLang="en-US" sz="2400">
                <a:latin typeface="微软雅黑" panose="020B0503020204020204" pitchFamily="34" charset="-122"/>
                <a:ea typeface="微软雅黑" panose="020B0503020204020204" pitchFamily="34" charset="-122"/>
              </a:rPr>
              <a:t>语句结合使用。</a:t>
            </a:r>
          </a:p>
        </p:txBody>
      </p:sp>
      <p:sp>
        <p:nvSpPr>
          <p:cNvPr id="121862" name="Rectangle 5"/>
          <p:cNvSpPr>
            <a:spLocks noChangeArrowheads="1"/>
          </p:cNvSpPr>
          <p:nvPr/>
        </p:nvSpPr>
        <p:spPr bwMode="auto">
          <a:xfrm>
            <a:off x="827088" y="2056358"/>
            <a:ext cx="7921625"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en-US" altLang="zh-CN" sz="2400">
                <a:latin typeface="微软雅黑" panose="020B0503020204020204" pitchFamily="34" charset="-122"/>
                <a:ea typeface="微软雅黑" panose="020B0503020204020204" pitchFamily="34" charset="-122"/>
              </a:rPr>
              <a:t> break</a:t>
            </a:r>
            <a:r>
              <a:rPr lang="zh-CN" altLang="en-US" sz="2400">
                <a:latin typeface="微软雅黑" panose="020B0503020204020204" pitchFamily="34" charset="-122"/>
                <a:ea typeface="微软雅黑" panose="020B0503020204020204" pitchFamily="34" charset="-122"/>
              </a:rPr>
              <a:t>函数也只能用在</a:t>
            </a:r>
            <a:r>
              <a:rPr lang="en-US" altLang="zh-CN" sz="2400">
                <a:latin typeface="微软雅黑" panose="020B0503020204020204" pitchFamily="34" charset="-122"/>
                <a:ea typeface="微软雅黑" panose="020B0503020204020204" pitchFamily="34" charset="-122"/>
              </a:rPr>
              <a:t>for</a:t>
            </a:r>
            <a:r>
              <a:rPr lang="zh-CN" altLang="en-US" sz="2400">
                <a:latin typeface="微软雅黑" panose="020B0503020204020204" pitchFamily="34" charset="-122"/>
                <a:ea typeface="微软雅黑" panose="020B0503020204020204" pitchFamily="34" charset="-122"/>
              </a:rPr>
              <a:t>或</a:t>
            </a:r>
            <a:r>
              <a:rPr lang="en-US" altLang="zh-CN" sz="2400">
                <a:latin typeface="微软雅黑" panose="020B0503020204020204" pitchFamily="34" charset="-122"/>
                <a:ea typeface="微软雅黑" panose="020B0503020204020204" pitchFamily="34" charset="-122"/>
              </a:rPr>
              <a:t>while</a:t>
            </a:r>
            <a:r>
              <a:rPr lang="zh-CN" altLang="en-US" sz="2400">
                <a:latin typeface="微软雅黑" panose="020B0503020204020204" pitchFamily="34" charset="-122"/>
                <a:ea typeface="微软雅黑" panose="020B0503020204020204" pitchFamily="34" charset="-122"/>
              </a:rPr>
              <a:t>循环结构的循环体语句中，它的功能是跳出</a:t>
            </a:r>
            <a:r>
              <a:rPr lang="en-US" altLang="zh-CN" sz="2400">
                <a:latin typeface="微软雅黑" panose="020B0503020204020204" pitchFamily="34" charset="-122"/>
                <a:ea typeface="微软雅黑" panose="020B0503020204020204" pitchFamily="34" charset="-122"/>
              </a:rPr>
              <a:t>break</a:t>
            </a:r>
            <a:r>
              <a:rPr lang="zh-CN" altLang="en-US" sz="2400">
                <a:latin typeface="微软雅黑" panose="020B0503020204020204" pitchFamily="34" charset="-122"/>
                <a:ea typeface="微软雅黑" panose="020B0503020204020204" pitchFamily="34" charset="-122"/>
              </a:rPr>
              <a:t>函数所在层循环，通常与</a:t>
            </a:r>
            <a:r>
              <a:rPr lang="en-US" altLang="zh-CN" sz="2400">
                <a:latin typeface="微软雅黑" panose="020B0503020204020204" pitchFamily="34" charset="-122"/>
                <a:ea typeface="微软雅黑" panose="020B0503020204020204" pitchFamily="34" charset="-122"/>
              </a:rPr>
              <a:t>if</a:t>
            </a:r>
            <a:r>
              <a:rPr lang="zh-CN" altLang="en-US" sz="2400">
                <a:latin typeface="微软雅黑" panose="020B0503020204020204" pitchFamily="34" charset="-122"/>
                <a:ea typeface="微软雅黑" panose="020B0503020204020204" pitchFamily="34" charset="-122"/>
              </a:rPr>
              <a:t>语句结合使用。</a:t>
            </a:r>
          </a:p>
        </p:txBody>
      </p:sp>
      <p:sp>
        <p:nvSpPr>
          <p:cNvPr id="121863" name="Rectangle 6"/>
          <p:cNvSpPr>
            <a:spLocks noChangeArrowheads="1"/>
          </p:cNvSpPr>
          <p:nvPr/>
        </p:nvSpPr>
        <p:spPr bwMode="auto">
          <a:xfrm>
            <a:off x="539750" y="1553121"/>
            <a:ext cx="7740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en-US" altLang="zh-CN" sz="2400" dirty="0">
                <a:solidFill>
                  <a:schemeClr val="hlink"/>
                </a:solidFill>
                <a:latin typeface="微软雅黑" panose="020B0503020204020204" pitchFamily="34" charset="-122"/>
                <a:ea typeface="微软雅黑" panose="020B0503020204020204" pitchFamily="34" charset="-122"/>
              </a:rPr>
              <a:t>1.  break</a:t>
            </a:r>
            <a:r>
              <a:rPr lang="zh-CN" altLang="en-US" sz="2400" dirty="0">
                <a:solidFill>
                  <a:schemeClr val="hlink"/>
                </a:solidFill>
                <a:latin typeface="微软雅黑" panose="020B0503020204020204" pitchFamily="34" charset="-122"/>
                <a:ea typeface="微软雅黑" panose="020B0503020204020204" pitchFamily="34" charset="-122"/>
              </a:rPr>
              <a:t>函数</a:t>
            </a:r>
          </a:p>
        </p:txBody>
      </p:sp>
      <p:sp>
        <p:nvSpPr>
          <p:cNvPr id="2" name="日期占位符 1">
            <a:extLst>
              <a:ext uri="{FF2B5EF4-FFF2-40B4-BE49-F238E27FC236}">
                <a16:creationId xmlns:a16="http://schemas.microsoft.com/office/drawing/2014/main" id="{C39C689B-486A-48BE-9903-853F99A033D5}"/>
              </a:ext>
            </a:extLst>
          </p:cNvPr>
          <p:cNvSpPr>
            <a:spLocks noGrp="1"/>
          </p:cNvSpPr>
          <p:nvPr>
            <p:ph type="dt" sz="half" idx="10"/>
          </p:nvPr>
        </p:nvSpPr>
        <p:spPr/>
        <p:txBody>
          <a:bodyPr/>
          <a:lstStyle/>
          <a:p>
            <a:pPr>
              <a:defRPr/>
            </a:pPr>
            <a:fld id="{7F01C5C9-C50C-4FE0-8963-1C142F46D81D}" type="datetime1">
              <a:rPr lang="zh-CN" altLang="en-US" smtClean="0"/>
              <a:t>2022/11/23</a:t>
            </a:fld>
            <a:endParaRPr lang="en-US" altLang="zh-CN"/>
          </a:p>
        </p:txBody>
      </p:sp>
      <p:sp>
        <p:nvSpPr>
          <p:cNvPr id="3" name="页脚占位符 2">
            <a:extLst>
              <a:ext uri="{FF2B5EF4-FFF2-40B4-BE49-F238E27FC236}">
                <a16:creationId xmlns:a16="http://schemas.microsoft.com/office/drawing/2014/main" id="{08C31B98-493D-4A2A-AFB0-1219DEE933CE}"/>
              </a:ext>
            </a:extLst>
          </p:cNvPr>
          <p:cNvSpPr>
            <a:spLocks noGrp="1"/>
          </p:cNvSpPr>
          <p:nvPr>
            <p:ph type="ftr" sz="quarter" idx="11"/>
          </p:nvPr>
        </p:nvSpPr>
        <p:spPr/>
        <p:txBody>
          <a:bodyPr/>
          <a:lstStyle/>
          <a:p>
            <a:pPr>
              <a:defRPr/>
            </a:pPr>
            <a:r>
              <a:rPr lang="en-US" altLang="zh-CN"/>
              <a:t>© </a:t>
            </a:r>
            <a:r>
              <a:rPr lang="zh-CN" altLang="en-US"/>
              <a:t>谢中华</a:t>
            </a:r>
            <a:r>
              <a:rPr lang="en-US" altLang="zh-CN"/>
              <a:t>,  MATLAB</a:t>
            </a:r>
            <a:r>
              <a:rPr lang="zh-CN" altLang="en-US"/>
              <a:t>数学建模方法与应用</a:t>
            </a:r>
            <a:endParaRPr lang="en-US" altLang="zh-CN"/>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5"/>
          <p:cNvSpPr>
            <a:spLocks noChangeArrowheads="1"/>
          </p:cNvSpPr>
          <p:nvPr/>
        </p:nvSpPr>
        <p:spPr bwMode="auto">
          <a:xfrm>
            <a:off x="827088" y="981075"/>
            <a:ext cx="7921625"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en-US" altLang="zh-CN" sz="2400">
                <a:latin typeface="微软雅黑" panose="020B0503020204020204" pitchFamily="34" charset="-122"/>
                <a:ea typeface="微软雅黑" panose="020B0503020204020204" pitchFamily="34" charset="-122"/>
              </a:rPr>
              <a:t> return</a:t>
            </a:r>
            <a:r>
              <a:rPr lang="zh-CN" altLang="en-US" sz="2400">
                <a:latin typeface="微软雅黑" panose="020B0503020204020204" pitchFamily="34" charset="-122"/>
                <a:ea typeface="微软雅黑" panose="020B0503020204020204" pitchFamily="34" charset="-122"/>
              </a:rPr>
              <a:t>函数的用法比较灵活，通常用在某个函数体里面，根据需要，可以用在函数体的任何地方，其功能是跳出正在调用的函数，通常与</a:t>
            </a:r>
            <a:r>
              <a:rPr lang="en-US" altLang="zh-CN" sz="2400">
                <a:latin typeface="微软雅黑" panose="020B0503020204020204" pitchFamily="34" charset="-122"/>
                <a:ea typeface="微软雅黑" panose="020B0503020204020204" pitchFamily="34" charset="-122"/>
              </a:rPr>
              <a:t>if</a:t>
            </a:r>
            <a:r>
              <a:rPr lang="zh-CN" altLang="en-US" sz="2400">
                <a:latin typeface="微软雅黑" panose="020B0503020204020204" pitchFamily="34" charset="-122"/>
                <a:ea typeface="微软雅黑" panose="020B0503020204020204" pitchFamily="34" charset="-122"/>
              </a:rPr>
              <a:t>语句结合使用。</a:t>
            </a:r>
          </a:p>
        </p:txBody>
      </p:sp>
      <p:sp>
        <p:nvSpPr>
          <p:cNvPr id="122884" name="Rectangle 7"/>
          <p:cNvSpPr>
            <a:spLocks noChangeArrowheads="1"/>
          </p:cNvSpPr>
          <p:nvPr/>
        </p:nvSpPr>
        <p:spPr bwMode="auto">
          <a:xfrm>
            <a:off x="539750" y="404813"/>
            <a:ext cx="7740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en-US" altLang="zh-CN" sz="2400">
                <a:solidFill>
                  <a:schemeClr val="hlink"/>
                </a:solidFill>
                <a:latin typeface="微软雅黑" panose="020B0503020204020204" pitchFamily="34" charset="-122"/>
                <a:ea typeface="微软雅黑" panose="020B0503020204020204" pitchFamily="34" charset="-122"/>
              </a:rPr>
              <a:t>3.  return</a:t>
            </a:r>
            <a:r>
              <a:rPr lang="zh-CN" altLang="en-US" sz="2400">
                <a:solidFill>
                  <a:schemeClr val="hlink"/>
                </a:solidFill>
                <a:latin typeface="微软雅黑" panose="020B0503020204020204" pitchFamily="34" charset="-122"/>
                <a:ea typeface="微软雅黑" panose="020B0503020204020204" pitchFamily="34" charset="-122"/>
              </a:rPr>
              <a:t>函数</a:t>
            </a:r>
          </a:p>
        </p:txBody>
      </p:sp>
      <p:sp>
        <p:nvSpPr>
          <p:cNvPr id="122885" name="Rectangle 8"/>
          <p:cNvSpPr>
            <a:spLocks noChangeArrowheads="1"/>
          </p:cNvSpPr>
          <p:nvPr/>
        </p:nvSpPr>
        <p:spPr bwMode="auto">
          <a:xfrm>
            <a:off x="827088" y="3213100"/>
            <a:ext cx="8209408" cy="2797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pause </a:t>
            </a:r>
            <a:r>
              <a:rPr lang="zh-CN" altLang="en-US" sz="2400" dirty="0">
                <a:latin typeface="微软雅黑" panose="020B0503020204020204" pitchFamily="34" charset="-122"/>
                <a:ea typeface="微软雅黑" panose="020B0503020204020204" pitchFamily="34" charset="-122"/>
              </a:rPr>
              <a:t>函数用来实现暂停功能，其调用方式和功能如下：</a:t>
            </a:r>
          </a:p>
          <a:p>
            <a:pPr>
              <a:lnSpc>
                <a:spcPct val="150000"/>
              </a:lnSpc>
            </a:pPr>
            <a:r>
              <a:rPr lang="en-US" altLang="zh-CN" sz="2400" dirty="0">
                <a:latin typeface="微软雅黑" panose="020B0503020204020204" pitchFamily="34" charset="-122"/>
                <a:ea typeface="微软雅黑" panose="020B0503020204020204" pitchFamily="34" charset="-122"/>
              </a:rPr>
              <a:t>pause       %</a:t>
            </a:r>
            <a:r>
              <a:rPr lang="zh-CN" altLang="en-US" sz="2400" dirty="0">
                <a:latin typeface="微软雅黑" panose="020B0503020204020204" pitchFamily="34" charset="-122"/>
                <a:ea typeface="微软雅黑" panose="020B0503020204020204" pitchFamily="34" charset="-122"/>
              </a:rPr>
              <a:t>暂停程序的执行，等待用户按任意键继续</a:t>
            </a:r>
          </a:p>
          <a:p>
            <a:pPr>
              <a:lnSpc>
                <a:spcPct val="150000"/>
              </a:lnSpc>
            </a:pPr>
            <a:r>
              <a:rPr lang="en-US" altLang="zh-CN" sz="2400" dirty="0">
                <a:latin typeface="微软雅黑" panose="020B0503020204020204" pitchFamily="34" charset="-122"/>
                <a:ea typeface="微软雅黑" panose="020B0503020204020204" pitchFamily="34" charset="-122"/>
              </a:rPr>
              <a:t>pause(n)    %</a:t>
            </a:r>
            <a:r>
              <a:rPr lang="zh-CN" altLang="en-US" sz="2400" dirty="0">
                <a:latin typeface="微软雅黑" panose="020B0503020204020204" pitchFamily="34" charset="-122"/>
                <a:ea typeface="微软雅黑" panose="020B0503020204020204" pitchFamily="34" charset="-122"/>
              </a:rPr>
              <a:t>暂停程序的执行，</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秒后继续，</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为非负实数</a:t>
            </a:r>
          </a:p>
          <a:p>
            <a:pPr>
              <a:lnSpc>
                <a:spcPct val="150000"/>
              </a:lnSpc>
            </a:pPr>
            <a:r>
              <a:rPr lang="en-US" altLang="zh-CN" sz="2400" dirty="0">
                <a:latin typeface="微软雅黑" panose="020B0503020204020204" pitchFamily="34" charset="-122"/>
                <a:ea typeface="微软雅黑" panose="020B0503020204020204" pitchFamily="34" charset="-122"/>
              </a:rPr>
              <a:t>pause on    %</a:t>
            </a:r>
            <a:r>
              <a:rPr lang="zh-CN" altLang="en-US" sz="2400" dirty="0">
                <a:latin typeface="微软雅黑" panose="020B0503020204020204" pitchFamily="34" charset="-122"/>
                <a:ea typeface="微软雅黑" panose="020B0503020204020204" pitchFamily="34" charset="-122"/>
              </a:rPr>
              <a:t>开启暂停功能</a:t>
            </a:r>
          </a:p>
          <a:p>
            <a:pPr>
              <a:lnSpc>
                <a:spcPct val="150000"/>
              </a:lnSpc>
            </a:pPr>
            <a:r>
              <a:rPr lang="en-US" altLang="zh-CN" sz="2400" dirty="0">
                <a:latin typeface="微软雅黑" panose="020B0503020204020204" pitchFamily="34" charset="-122"/>
                <a:ea typeface="微软雅黑" panose="020B0503020204020204" pitchFamily="34" charset="-122"/>
              </a:rPr>
              <a:t>pause off   %</a:t>
            </a:r>
            <a:r>
              <a:rPr lang="zh-CN" altLang="en-US" sz="2400" dirty="0">
                <a:latin typeface="微软雅黑" panose="020B0503020204020204" pitchFamily="34" charset="-122"/>
                <a:ea typeface="微软雅黑" panose="020B0503020204020204" pitchFamily="34" charset="-122"/>
              </a:rPr>
              <a:t>关闭暂停功能</a:t>
            </a:r>
          </a:p>
        </p:txBody>
      </p:sp>
      <p:sp>
        <p:nvSpPr>
          <p:cNvPr id="122886" name="Rectangle 9"/>
          <p:cNvSpPr>
            <a:spLocks noChangeArrowheads="1"/>
          </p:cNvSpPr>
          <p:nvPr/>
        </p:nvSpPr>
        <p:spPr bwMode="auto">
          <a:xfrm>
            <a:off x="539750" y="2636838"/>
            <a:ext cx="7740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en-US" altLang="zh-CN" sz="2400" dirty="0">
                <a:solidFill>
                  <a:schemeClr val="hlink"/>
                </a:solidFill>
                <a:latin typeface="微软雅黑" panose="020B0503020204020204" pitchFamily="34" charset="-122"/>
                <a:ea typeface="微软雅黑" panose="020B0503020204020204" pitchFamily="34" charset="-122"/>
              </a:rPr>
              <a:t>4.  pause</a:t>
            </a:r>
            <a:r>
              <a:rPr lang="zh-CN" altLang="en-US" sz="2400" dirty="0">
                <a:solidFill>
                  <a:schemeClr val="hlink"/>
                </a:solidFill>
                <a:latin typeface="微软雅黑" panose="020B0503020204020204" pitchFamily="34" charset="-122"/>
                <a:ea typeface="微软雅黑" panose="020B0503020204020204" pitchFamily="34" charset="-122"/>
              </a:rPr>
              <a:t>函数</a:t>
            </a:r>
          </a:p>
        </p:txBody>
      </p:sp>
      <p:sp>
        <p:nvSpPr>
          <p:cNvPr id="2" name="日期占位符 1">
            <a:extLst>
              <a:ext uri="{FF2B5EF4-FFF2-40B4-BE49-F238E27FC236}">
                <a16:creationId xmlns:a16="http://schemas.microsoft.com/office/drawing/2014/main" id="{213428DB-ADDC-4A27-B20F-49F27C877A0B}"/>
              </a:ext>
            </a:extLst>
          </p:cNvPr>
          <p:cNvSpPr>
            <a:spLocks noGrp="1"/>
          </p:cNvSpPr>
          <p:nvPr>
            <p:ph type="dt" sz="half" idx="10"/>
          </p:nvPr>
        </p:nvSpPr>
        <p:spPr/>
        <p:txBody>
          <a:bodyPr/>
          <a:lstStyle/>
          <a:p>
            <a:pPr>
              <a:defRPr/>
            </a:pPr>
            <a:fld id="{DE67BA34-4845-46EA-8040-CE7D2195CCAC}" type="datetime1">
              <a:rPr lang="zh-CN" altLang="en-US" smtClean="0"/>
              <a:t>2022/11/23</a:t>
            </a:fld>
            <a:endParaRPr lang="en-US" altLang="zh-CN"/>
          </a:p>
        </p:txBody>
      </p:sp>
      <p:sp>
        <p:nvSpPr>
          <p:cNvPr id="3" name="页脚占位符 2">
            <a:extLst>
              <a:ext uri="{FF2B5EF4-FFF2-40B4-BE49-F238E27FC236}">
                <a16:creationId xmlns:a16="http://schemas.microsoft.com/office/drawing/2014/main" id="{D9389548-423C-4342-B4F1-8497DA296D54}"/>
              </a:ext>
            </a:extLst>
          </p:cNvPr>
          <p:cNvSpPr>
            <a:spLocks noGrp="1"/>
          </p:cNvSpPr>
          <p:nvPr>
            <p:ph type="ftr" sz="quarter" idx="11"/>
          </p:nvPr>
        </p:nvSpPr>
        <p:spPr/>
        <p:txBody>
          <a:bodyPr/>
          <a:lstStyle/>
          <a:p>
            <a:pPr>
              <a:defRPr/>
            </a:pPr>
            <a:r>
              <a:rPr lang="en-US" altLang="zh-CN"/>
              <a:t>© </a:t>
            </a:r>
            <a:r>
              <a:rPr lang="zh-CN" altLang="en-US"/>
              <a:t>谢中华</a:t>
            </a:r>
            <a:r>
              <a:rPr lang="en-US" altLang="zh-CN"/>
              <a:t>,  MATLAB</a:t>
            </a:r>
            <a:r>
              <a:rPr lang="zh-CN" altLang="en-US"/>
              <a:t>数学建模方法与应用</a:t>
            </a:r>
            <a:endParaRPr lang="en-US" altLang="zh-CN"/>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2"/>
          <p:cNvSpPr txBox="1">
            <a:spLocks noChangeArrowheads="1"/>
          </p:cNvSpPr>
          <p:nvPr/>
        </p:nvSpPr>
        <p:spPr bwMode="auto">
          <a:xfrm>
            <a:off x="468313" y="601524"/>
            <a:ext cx="8281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spcBef>
                <a:spcPct val="50000"/>
              </a:spcBef>
              <a:defRPr kumimoji="1" sz="4000">
                <a:solidFill>
                  <a:schemeClr val="tx1"/>
                </a:solidFill>
                <a:latin typeface="Times New Roman" pitchFamily="18" charset="0"/>
                <a:ea typeface="楷体_GB2312" pitchFamily="49" charset="-122"/>
              </a:defRPr>
            </a:lvl1pPr>
            <a:lvl2pPr marL="742950" indent="-285750" algn="ctr" eaLnBrk="0" hangingPunct="0">
              <a:spcBef>
                <a:spcPct val="50000"/>
              </a:spcBef>
              <a:defRPr kumimoji="1" sz="4000">
                <a:solidFill>
                  <a:schemeClr val="tx1"/>
                </a:solidFill>
                <a:latin typeface="Times New Roman" pitchFamily="18" charset="0"/>
                <a:ea typeface="楷体_GB2312" pitchFamily="49" charset="-122"/>
              </a:defRPr>
            </a:lvl2pPr>
            <a:lvl3pPr marL="1143000" indent="-228600" algn="ctr" eaLnBrk="0" hangingPunct="0">
              <a:spcBef>
                <a:spcPct val="50000"/>
              </a:spcBef>
              <a:defRPr kumimoji="1" sz="4000">
                <a:solidFill>
                  <a:schemeClr val="tx1"/>
                </a:solidFill>
                <a:latin typeface="Times New Roman" pitchFamily="18" charset="0"/>
                <a:ea typeface="楷体_GB2312" pitchFamily="49" charset="-122"/>
              </a:defRPr>
            </a:lvl3pPr>
            <a:lvl4pPr marL="1600200" indent="-228600" algn="ctr" eaLnBrk="0" hangingPunct="0">
              <a:spcBef>
                <a:spcPct val="50000"/>
              </a:spcBef>
              <a:defRPr kumimoji="1" sz="4000">
                <a:solidFill>
                  <a:schemeClr val="tx1"/>
                </a:solidFill>
                <a:latin typeface="Times New Roman" pitchFamily="18" charset="0"/>
                <a:ea typeface="楷体_GB2312" pitchFamily="49" charset="-122"/>
              </a:defRPr>
            </a:lvl4pPr>
            <a:lvl5pPr marL="2057400" indent="-228600" algn="ctr" eaLnBrk="0" hangingPunct="0">
              <a:spcBef>
                <a:spcPct val="50000"/>
              </a:spcBef>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第二节  编写自己的</a:t>
            </a:r>
            <a:r>
              <a:rPr lang="en-US" altLang="zh-CN" sz="2800" b="1" dirty="0">
                <a:latin typeface="微软雅黑" panose="020B0503020204020204" pitchFamily="34" charset="-122"/>
                <a:ea typeface="微软雅黑" panose="020B0503020204020204" pitchFamily="34" charset="-122"/>
              </a:rPr>
              <a:t>MATLAB</a:t>
            </a:r>
            <a:r>
              <a:rPr lang="zh-CN" altLang="en-US" sz="2800" b="1" dirty="0">
                <a:latin typeface="微软雅黑" panose="020B0503020204020204" pitchFamily="34" charset="-122"/>
                <a:ea typeface="微软雅黑" panose="020B0503020204020204" pitchFamily="34" charset="-122"/>
              </a:rPr>
              <a:t>程序</a:t>
            </a:r>
          </a:p>
        </p:txBody>
      </p:sp>
      <p:sp>
        <p:nvSpPr>
          <p:cNvPr id="14" name="Rectangle 12">
            <a:extLst>
              <a:ext uri="{FF2B5EF4-FFF2-40B4-BE49-F238E27FC236}">
                <a16:creationId xmlns:a16="http://schemas.microsoft.com/office/drawing/2014/main" id="{CA3038B2-0A13-4F1A-9D52-492853D7530A}"/>
              </a:ext>
            </a:extLst>
          </p:cNvPr>
          <p:cNvSpPr>
            <a:spLocks noChangeArrowheads="1"/>
          </p:cNvSpPr>
          <p:nvPr/>
        </p:nvSpPr>
        <p:spPr bwMode="auto">
          <a:xfrm>
            <a:off x="500034" y="1306427"/>
            <a:ext cx="74788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spcBef>
                <a:spcPct val="50000"/>
              </a:spcBef>
            </a:pPr>
            <a:r>
              <a:rPr lang="zh-CN" altLang="en-US" sz="2400" dirty="0">
                <a:latin typeface="微软雅黑" pitchFamily="34" charset="-122"/>
                <a:ea typeface="微软雅黑" pitchFamily="34" charset="-122"/>
              </a:rPr>
              <a:t>一、脚本文件</a:t>
            </a:r>
          </a:p>
        </p:txBody>
      </p:sp>
      <p:grpSp>
        <p:nvGrpSpPr>
          <p:cNvPr id="15" name="组合 14">
            <a:extLst>
              <a:ext uri="{FF2B5EF4-FFF2-40B4-BE49-F238E27FC236}">
                <a16:creationId xmlns:a16="http://schemas.microsoft.com/office/drawing/2014/main" id="{0A8D2ACC-1378-4E2F-ABB0-22916259377B}"/>
              </a:ext>
            </a:extLst>
          </p:cNvPr>
          <p:cNvGrpSpPr/>
          <p:nvPr/>
        </p:nvGrpSpPr>
        <p:grpSpPr>
          <a:xfrm>
            <a:off x="1072746" y="1966401"/>
            <a:ext cx="5299454" cy="687041"/>
            <a:chOff x="395536" y="1236637"/>
            <a:chExt cx="5299454" cy="687041"/>
          </a:xfrm>
        </p:grpSpPr>
        <p:sp>
          <p:nvSpPr>
            <p:cNvPr id="16" name="Rectangle 9">
              <a:extLst>
                <a:ext uri="{FF2B5EF4-FFF2-40B4-BE49-F238E27FC236}">
                  <a16:creationId xmlns:a16="http://schemas.microsoft.com/office/drawing/2014/main" id="{D388ED7B-772A-446C-B888-3F6902FDFC64}"/>
                </a:ext>
              </a:extLst>
            </p:cNvPr>
            <p:cNvSpPr>
              <a:spLocks noChangeArrowheads="1"/>
            </p:cNvSpPr>
            <p:nvPr/>
          </p:nvSpPr>
          <p:spPr bwMode="auto">
            <a:xfrm>
              <a:off x="395536" y="1236637"/>
              <a:ext cx="52994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r>
                <a:rPr kumimoji="0" lang="zh-CN" altLang="en-US" sz="2400" dirty="0">
                  <a:latin typeface="微软雅黑" pitchFamily="34" charset="-122"/>
                  <a:ea typeface="微软雅黑" pitchFamily="34" charset="-122"/>
                </a:rPr>
                <a:t>单击按钮     ，打开脚本编辑窗口</a:t>
              </a:r>
            </a:p>
          </p:txBody>
        </p:sp>
        <p:pic>
          <p:nvPicPr>
            <p:cNvPr id="17" name="图片 16">
              <a:extLst>
                <a:ext uri="{FF2B5EF4-FFF2-40B4-BE49-F238E27FC236}">
                  <a16:creationId xmlns:a16="http://schemas.microsoft.com/office/drawing/2014/main" id="{14E37EB9-4AD2-4939-8718-796CB9F5C804}"/>
                </a:ext>
              </a:extLst>
            </p:cNvPr>
            <p:cNvPicPr>
              <a:picLocks noChangeAspect="1"/>
            </p:cNvPicPr>
            <p:nvPr/>
          </p:nvPicPr>
          <p:blipFill>
            <a:blip r:embed="rId2"/>
            <a:stretch>
              <a:fillRect/>
            </a:stretch>
          </p:blipFill>
          <p:spPr>
            <a:xfrm>
              <a:off x="1763688" y="1275978"/>
              <a:ext cx="342900" cy="647700"/>
            </a:xfrm>
            <a:prstGeom prst="rect">
              <a:avLst/>
            </a:prstGeom>
          </p:spPr>
        </p:pic>
      </p:grpSp>
      <p:sp>
        <p:nvSpPr>
          <p:cNvPr id="18" name="Rectangle 11">
            <a:extLst>
              <a:ext uri="{FF2B5EF4-FFF2-40B4-BE49-F238E27FC236}">
                <a16:creationId xmlns:a16="http://schemas.microsoft.com/office/drawing/2014/main" id="{DAF272A4-F7B2-4BAE-BF94-CED9E7ABBC11}"/>
              </a:ext>
            </a:extLst>
          </p:cNvPr>
          <p:cNvSpPr>
            <a:spLocks noChangeArrowheads="1"/>
          </p:cNvSpPr>
          <p:nvPr/>
        </p:nvSpPr>
        <p:spPr bwMode="auto">
          <a:xfrm>
            <a:off x="971104" y="5412953"/>
            <a:ext cx="7705352"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2400" dirty="0">
                <a:latin typeface="微软雅黑" panose="020B0503020204020204" pitchFamily="34" charset="-122"/>
                <a:ea typeface="微软雅黑" panose="020B0503020204020204" pitchFamily="34" charset="-122"/>
              </a:rPr>
              <a:t>所谓的</a:t>
            </a:r>
            <a:r>
              <a:rPr lang="zh-CN" altLang="en-US" sz="2400" dirty="0">
                <a:solidFill>
                  <a:schemeClr val="hlink"/>
                </a:solidFill>
                <a:latin typeface="微软雅黑" panose="020B0503020204020204" pitchFamily="34" charset="-122"/>
                <a:ea typeface="微软雅黑" panose="020B0503020204020204" pitchFamily="34" charset="-122"/>
              </a:rPr>
              <a:t>脚本文件</a:t>
            </a:r>
            <a:r>
              <a:rPr lang="zh-CN" altLang="en-US" sz="2400" dirty="0">
                <a:latin typeface="微软雅黑" panose="020B0503020204020204" pitchFamily="34" charset="-122"/>
                <a:ea typeface="微软雅黑" panose="020B0503020204020204" pitchFamily="34" charset="-122"/>
              </a:rPr>
              <a:t>，就是将一些</a:t>
            </a:r>
            <a:r>
              <a:rPr lang="en-US" altLang="zh-CN" sz="2400" dirty="0">
                <a:latin typeface="微软雅黑" panose="020B0503020204020204" pitchFamily="34" charset="-122"/>
                <a:ea typeface="微软雅黑" panose="020B0503020204020204" pitchFamily="34" charset="-122"/>
              </a:rPr>
              <a:t>MATLAB</a:t>
            </a:r>
            <a:r>
              <a:rPr lang="zh-CN" altLang="en-US" sz="2400" dirty="0">
                <a:latin typeface="微软雅黑" panose="020B0503020204020204" pitchFamily="34" charset="-122"/>
                <a:ea typeface="微软雅黑" panose="020B0503020204020204" pitchFamily="34" charset="-122"/>
              </a:rPr>
              <a:t>命令简单的堆砌在一起保存成的</a:t>
            </a:r>
            <a:r>
              <a:rPr lang="en-US" altLang="zh-CN" sz="2400" dirty="0">
                <a:latin typeface="微软雅黑" panose="020B0503020204020204" pitchFamily="34" charset="-122"/>
                <a:ea typeface="微软雅黑" panose="020B0503020204020204" pitchFamily="34" charset="-122"/>
              </a:rPr>
              <a:t>M</a:t>
            </a:r>
            <a:r>
              <a:rPr lang="zh-CN" altLang="en-US" sz="2400" dirty="0">
                <a:latin typeface="微软雅黑" panose="020B0503020204020204" pitchFamily="34" charset="-122"/>
                <a:ea typeface="微软雅黑" panose="020B0503020204020204" pitchFamily="34" charset="-122"/>
              </a:rPr>
              <a:t>文件。</a:t>
            </a:r>
          </a:p>
        </p:txBody>
      </p:sp>
      <p:sp>
        <p:nvSpPr>
          <p:cNvPr id="2" name="日期占位符 1">
            <a:extLst>
              <a:ext uri="{FF2B5EF4-FFF2-40B4-BE49-F238E27FC236}">
                <a16:creationId xmlns:a16="http://schemas.microsoft.com/office/drawing/2014/main" id="{1D202543-5D51-47A9-9F41-4E3A939B218C}"/>
              </a:ext>
            </a:extLst>
          </p:cNvPr>
          <p:cNvSpPr>
            <a:spLocks noGrp="1"/>
          </p:cNvSpPr>
          <p:nvPr>
            <p:ph type="dt" sz="half" idx="10"/>
          </p:nvPr>
        </p:nvSpPr>
        <p:spPr/>
        <p:txBody>
          <a:bodyPr/>
          <a:lstStyle/>
          <a:p>
            <a:pPr>
              <a:defRPr/>
            </a:pPr>
            <a:fld id="{510042C6-89B6-48DA-95BF-500156D78804}" type="datetime1">
              <a:rPr lang="zh-CN" altLang="en-US" smtClean="0"/>
              <a:t>2022/11/23</a:t>
            </a:fld>
            <a:endParaRPr lang="en-US" altLang="zh-CN"/>
          </a:p>
        </p:txBody>
      </p:sp>
      <p:sp>
        <p:nvSpPr>
          <p:cNvPr id="3" name="页脚占位符 2">
            <a:extLst>
              <a:ext uri="{FF2B5EF4-FFF2-40B4-BE49-F238E27FC236}">
                <a16:creationId xmlns:a16="http://schemas.microsoft.com/office/drawing/2014/main" id="{E1E6B242-559D-4B21-B71D-7EDE306B7E87}"/>
              </a:ext>
            </a:extLst>
          </p:cNvPr>
          <p:cNvSpPr>
            <a:spLocks noGrp="1"/>
          </p:cNvSpPr>
          <p:nvPr>
            <p:ph type="ftr" sz="quarter" idx="11"/>
          </p:nvPr>
        </p:nvSpPr>
        <p:spPr/>
        <p:txBody>
          <a:bodyPr/>
          <a:lstStyle/>
          <a:p>
            <a:pPr>
              <a:defRPr/>
            </a:pPr>
            <a:r>
              <a:rPr lang="en-US" altLang="zh-CN"/>
              <a:t>© </a:t>
            </a:r>
            <a:r>
              <a:rPr lang="zh-CN" altLang="en-US"/>
              <a:t>谢中华</a:t>
            </a:r>
            <a:r>
              <a:rPr lang="en-US" altLang="zh-CN"/>
              <a:t>,  MATLAB</a:t>
            </a:r>
            <a:r>
              <a:rPr lang="zh-CN" altLang="en-US"/>
              <a:t>数学建模方法与应用</a:t>
            </a:r>
            <a:endParaRPr lang="en-US" altLang="zh-CN"/>
          </a:p>
        </p:txBody>
      </p:sp>
      <p:grpSp>
        <p:nvGrpSpPr>
          <p:cNvPr id="4" name="组合 3">
            <a:extLst>
              <a:ext uri="{FF2B5EF4-FFF2-40B4-BE49-F238E27FC236}">
                <a16:creationId xmlns:a16="http://schemas.microsoft.com/office/drawing/2014/main" id="{9622F790-A559-4F04-885C-549C3449939D}"/>
              </a:ext>
            </a:extLst>
          </p:cNvPr>
          <p:cNvGrpSpPr/>
          <p:nvPr/>
        </p:nvGrpSpPr>
        <p:grpSpPr>
          <a:xfrm>
            <a:off x="1177925" y="2720365"/>
            <a:ext cx="4580791" cy="2625664"/>
            <a:chOff x="1177925" y="2720365"/>
            <a:chExt cx="4580791" cy="2625664"/>
          </a:xfrm>
        </p:grpSpPr>
        <p:pic>
          <p:nvPicPr>
            <p:cNvPr id="1026" name="Picture 2">
              <a:extLst>
                <a:ext uri="{FF2B5EF4-FFF2-40B4-BE49-F238E27FC236}">
                  <a16:creationId xmlns:a16="http://schemas.microsoft.com/office/drawing/2014/main" id="{2E26A803-A7E4-450E-92FE-F354D4516C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7925" y="2720365"/>
              <a:ext cx="4554724" cy="2625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1">
              <a:extLst>
                <a:ext uri="{FF2B5EF4-FFF2-40B4-BE49-F238E27FC236}">
                  <a16:creationId xmlns:a16="http://schemas.microsoft.com/office/drawing/2014/main" id="{71C4460B-903D-4275-A4CC-AC88E8571305}"/>
                </a:ext>
              </a:extLst>
            </p:cNvPr>
            <p:cNvSpPr>
              <a:spLocks noChangeArrowheads="1"/>
            </p:cNvSpPr>
            <p:nvPr/>
          </p:nvSpPr>
          <p:spPr bwMode="auto">
            <a:xfrm>
              <a:off x="3682527" y="4221088"/>
              <a:ext cx="20761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spcBef>
                  <a:spcPct val="50000"/>
                </a:spcBef>
              </a:pPr>
              <a:r>
                <a:rPr lang="zh-CN" altLang="en-US" sz="2000" dirty="0">
                  <a:solidFill>
                    <a:srgbClr val="0000FF"/>
                  </a:solidFill>
                  <a:latin typeface="微软雅黑" panose="020B0503020204020204" pitchFamily="34" charset="-122"/>
                  <a:ea typeface="微软雅黑" panose="020B0503020204020204" pitchFamily="34" charset="-122"/>
                </a:rPr>
                <a:t>脚本编辑窗口</a:t>
              </a:r>
            </a:p>
          </p:txBody>
        </p:sp>
      </p:gr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0" name="Rectangle 3"/>
          <p:cNvSpPr>
            <a:spLocks noChangeArrowheads="1"/>
          </p:cNvSpPr>
          <p:nvPr/>
        </p:nvSpPr>
        <p:spPr bwMode="auto">
          <a:xfrm>
            <a:off x="323850" y="533400"/>
            <a:ext cx="77993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800" dirty="0">
                <a:latin typeface="微软雅黑" panose="020B0503020204020204" pitchFamily="34" charset="-122"/>
                <a:ea typeface="微软雅黑" panose="020B0503020204020204" pitchFamily="34" charset="-122"/>
              </a:rPr>
              <a:t>二、函数文件</a:t>
            </a:r>
          </a:p>
        </p:txBody>
      </p:sp>
      <p:sp>
        <p:nvSpPr>
          <p:cNvPr id="126981" name="Rectangle 4"/>
          <p:cNvSpPr>
            <a:spLocks noChangeArrowheads="1"/>
          </p:cNvSpPr>
          <p:nvPr/>
        </p:nvSpPr>
        <p:spPr bwMode="auto">
          <a:xfrm>
            <a:off x="827088" y="1236663"/>
            <a:ext cx="7921625" cy="941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2400" dirty="0">
                <a:solidFill>
                  <a:schemeClr val="hlink"/>
                </a:solidFill>
                <a:latin typeface="微软雅黑" panose="020B0503020204020204" pitchFamily="34" charset="-122"/>
                <a:ea typeface="微软雅黑" panose="020B0503020204020204" pitchFamily="34" charset="-122"/>
              </a:rPr>
              <a:t>函数文件</a:t>
            </a:r>
            <a:r>
              <a:rPr lang="zh-CN" altLang="en-US" sz="2400" dirty="0">
                <a:latin typeface="微软雅黑" panose="020B0503020204020204" pitchFamily="34" charset="-122"/>
                <a:ea typeface="微软雅黑" panose="020B0503020204020204" pitchFamily="34" charset="-122"/>
              </a:rPr>
              <a:t>就是按照一定格式编写的，可由用户指定输入和输出进行调用的</a:t>
            </a:r>
            <a:r>
              <a:rPr lang="en-US" altLang="zh-CN" sz="2400" dirty="0">
                <a:latin typeface="微软雅黑" panose="020B0503020204020204" pitchFamily="34" charset="-122"/>
                <a:ea typeface="微软雅黑" panose="020B0503020204020204" pitchFamily="34" charset="-122"/>
              </a:rPr>
              <a:t>M</a:t>
            </a:r>
            <a:r>
              <a:rPr lang="zh-CN" altLang="en-US" sz="2400" dirty="0">
                <a:latin typeface="微软雅黑" panose="020B0503020204020204" pitchFamily="34" charset="-122"/>
                <a:ea typeface="微软雅黑" panose="020B0503020204020204" pitchFamily="34" charset="-122"/>
              </a:rPr>
              <a:t>文件。</a:t>
            </a:r>
          </a:p>
        </p:txBody>
      </p:sp>
      <p:sp>
        <p:nvSpPr>
          <p:cNvPr id="6" name="Rectangle 6"/>
          <p:cNvSpPr>
            <a:spLocks noChangeArrowheads="1"/>
          </p:cNvSpPr>
          <p:nvPr/>
        </p:nvSpPr>
        <p:spPr bwMode="auto">
          <a:xfrm>
            <a:off x="827088" y="2336453"/>
            <a:ext cx="7921625"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2400" dirty="0">
                <a:latin typeface="微软雅黑" panose="020B0503020204020204" pitchFamily="34" charset="-122"/>
                <a:ea typeface="微软雅黑" panose="020B0503020204020204" pitchFamily="34" charset="-122"/>
              </a:rPr>
              <a:t>函数文件由</a:t>
            </a:r>
            <a:r>
              <a:rPr lang="en-US" altLang="zh-CN" sz="2400" dirty="0">
                <a:latin typeface="微软雅黑" panose="020B0503020204020204" pitchFamily="34" charset="-122"/>
                <a:ea typeface="微软雅黑" panose="020B0503020204020204" pitchFamily="34" charset="-122"/>
              </a:rPr>
              <a:t>function</a:t>
            </a:r>
            <a:r>
              <a:rPr lang="zh-CN" altLang="en-US" sz="2400" dirty="0">
                <a:latin typeface="微软雅黑" panose="020B0503020204020204" pitchFamily="34" charset="-122"/>
                <a:ea typeface="微软雅黑" panose="020B0503020204020204" pitchFamily="34" charset="-122"/>
              </a:rPr>
              <a:t>语句引导，其格式为：</a:t>
            </a:r>
          </a:p>
        </p:txBody>
      </p:sp>
      <p:sp>
        <p:nvSpPr>
          <p:cNvPr id="7" name="Rectangle 7"/>
          <p:cNvSpPr>
            <a:spLocks noChangeArrowheads="1"/>
          </p:cNvSpPr>
          <p:nvPr/>
        </p:nvSpPr>
        <p:spPr bwMode="auto">
          <a:xfrm>
            <a:off x="827088" y="2957165"/>
            <a:ext cx="7921625"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en-US" altLang="en-US" sz="2400" dirty="0">
                <a:solidFill>
                  <a:srgbClr val="0000FF"/>
                </a:solidFill>
                <a:latin typeface="微软雅黑" panose="020B0503020204020204" pitchFamily="34" charset="-122"/>
                <a:ea typeface="微软雅黑" panose="020B0503020204020204" pitchFamily="34" charset="-122"/>
              </a:rPr>
              <a:t>function [out1, out2, …] = </a:t>
            </a:r>
            <a:r>
              <a:rPr lang="en-US" altLang="en-US" sz="2400" dirty="0" err="1">
                <a:solidFill>
                  <a:srgbClr val="0000FF"/>
                </a:solidFill>
                <a:latin typeface="微软雅黑" panose="020B0503020204020204" pitchFamily="34" charset="-122"/>
                <a:ea typeface="微软雅黑" panose="020B0503020204020204" pitchFamily="34" charset="-122"/>
              </a:rPr>
              <a:t>funname</a:t>
            </a:r>
            <a:r>
              <a:rPr lang="en-US" altLang="en-US" sz="2400" dirty="0">
                <a:solidFill>
                  <a:srgbClr val="0000FF"/>
                </a:solidFill>
                <a:latin typeface="微软雅黑" panose="020B0503020204020204" pitchFamily="34" charset="-122"/>
                <a:ea typeface="微软雅黑" panose="020B0503020204020204" pitchFamily="34" charset="-122"/>
              </a:rPr>
              <a:t>(in1, in2, …)</a:t>
            </a:r>
          </a:p>
          <a:p>
            <a:pPr>
              <a:lnSpc>
                <a:spcPct val="120000"/>
              </a:lnSpc>
            </a:pPr>
            <a:r>
              <a:rPr lang="en-US" altLang="en-US" sz="2400" dirty="0" err="1">
                <a:solidFill>
                  <a:srgbClr val="33CC33"/>
                </a:solidFill>
                <a:latin typeface="微软雅黑" panose="020B0503020204020204" pitchFamily="34" charset="-122"/>
                <a:ea typeface="微软雅黑" panose="020B0503020204020204" pitchFamily="34" charset="-122"/>
              </a:rPr>
              <a:t>注释说明部分</a:t>
            </a:r>
            <a:r>
              <a:rPr lang="en-US" altLang="en-US" sz="2400" dirty="0">
                <a:solidFill>
                  <a:srgbClr val="33CC33"/>
                </a:solidFill>
                <a:latin typeface="微软雅黑" panose="020B0503020204020204" pitchFamily="34" charset="-122"/>
                <a:ea typeface="微软雅黑" panose="020B0503020204020204" pitchFamily="34" charset="-122"/>
              </a:rPr>
              <a:t>（%</a:t>
            </a:r>
            <a:r>
              <a:rPr lang="en-US" altLang="en-US" sz="2400" dirty="0" err="1">
                <a:solidFill>
                  <a:srgbClr val="33CC33"/>
                </a:solidFill>
                <a:latin typeface="微软雅黑" panose="020B0503020204020204" pitchFamily="34" charset="-122"/>
                <a:ea typeface="微软雅黑" panose="020B0503020204020204" pitchFamily="34" charset="-122"/>
              </a:rPr>
              <a:t>号引导的行</a:t>
            </a:r>
            <a:r>
              <a:rPr lang="en-US" altLang="en-US" sz="2400" dirty="0">
                <a:solidFill>
                  <a:srgbClr val="33CC33"/>
                </a:solidFill>
                <a:latin typeface="微软雅黑" panose="020B0503020204020204" pitchFamily="34" charset="-122"/>
                <a:ea typeface="微软雅黑" panose="020B0503020204020204" pitchFamily="34" charset="-122"/>
              </a:rPr>
              <a:t>）</a:t>
            </a:r>
          </a:p>
          <a:p>
            <a:pPr>
              <a:lnSpc>
                <a:spcPct val="120000"/>
              </a:lnSpc>
            </a:pPr>
            <a:r>
              <a:rPr lang="en-US" altLang="en-US" sz="2400" dirty="0" err="1">
                <a:solidFill>
                  <a:srgbClr val="0000FF"/>
                </a:solidFill>
                <a:latin typeface="微软雅黑" panose="020B0503020204020204" pitchFamily="34" charset="-122"/>
                <a:ea typeface="微软雅黑" panose="020B0503020204020204" pitchFamily="34" charset="-122"/>
              </a:rPr>
              <a:t>函数体</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
        <p:nvSpPr>
          <p:cNvPr id="8" name="Rectangle 8"/>
          <p:cNvSpPr>
            <a:spLocks noChangeArrowheads="1"/>
          </p:cNvSpPr>
          <p:nvPr/>
        </p:nvSpPr>
        <p:spPr bwMode="auto">
          <a:xfrm>
            <a:off x="827088" y="4620865"/>
            <a:ext cx="792162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2400" dirty="0">
                <a:latin typeface="微软雅黑" panose="020B0503020204020204" pitchFamily="34" charset="-122"/>
                <a:ea typeface="微软雅黑" panose="020B0503020204020204" pitchFamily="34" charset="-122"/>
              </a:rPr>
              <a:t>其中</a:t>
            </a:r>
            <a:r>
              <a:rPr lang="en-US" altLang="zh-CN" sz="2400" dirty="0">
                <a:latin typeface="微软雅黑" panose="020B0503020204020204" pitchFamily="34" charset="-122"/>
                <a:ea typeface="微软雅黑" panose="020B0503020204020204" pitchFamily="34" charset="-122"/>
              </a:rPr>
              <a:t>out1, out2, …</a:t>
            </a:r>
            <a:r>
              <a:rPr lang="zh-CN" altLang="en-US" sz="2400" dirty="0">
                <a:latin typeface="微软雅黑" panose="020B0503020204020204" pitchFamily="34" charset="-122"/>
                <a:ea typeface="微软雅黑" panose="020B0503020204020204" pitchFamily="34" charset="-122"/>
              </a:rPr>
              <a:t>为</a:t>
            </a:r>
            <a:r>
              <a:rPr lang="zh-CN" altLang="en-US" sz="2400" dirty="0">
                <a:solidFill>
                  <a:schemeClr val="hlink"/>
                </a:solidFill>
                <a:latin typeface="微软雅黑" panose="020B0503020204020204" pitchFamily="34" charset="-122"/>
                <a:ea typeface="微软雅黑" panose="020B0503020204020204" pitchFamily="34" charset="-122"/>
              </a:rPr>
              <a:t>输出参数列表</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in1, in2, …</a:t>
            </a:r>
            <a:r>
              <a:rPr lang="zh-CN" altLang="en-US" sz="2400" dirty="0">
                <a:latin typeface="微软雅黑" panose="020B0503020204020204" pitchFamily="34" charset="-122"/>
                <a:ea typeface="微软雅黑" panose="020B0503020204020204" pitchFamily="34" charset="-122"/>
              </a:rPr>
              <a:t>为</a:t>
            </a:r>
            <a:r>
              <a:rPr lang="zh-CN" altLang="en-US" sz="2400" dirty="0">
                <a:solidFill>
                  <a:schemeClr val="hlink"/>
                </a:solidFill>
                <a:latin typeface="微软雅黑" panose="020B0503020204020204" pitchFamily="34" charset="-122"/>
                <a:ea typeface="微软雅黑" panose="020B0503020204020204" pitchFamily="34" charset="-122"/>
              </a:rPr>
              <a:t>输入参数列表</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funname</a:t>
            </a:r>
            <a:r>
              <a:rPr lang="zh-CN" altLang="en-US" sz="2400" dirty="0">
                <a:latin typeface="微软雅黑" panose="020B0503020204020204" pitchFamily="34" charset="-122"/>
                <a:ea typeface="微软雅黑" panose="020B0503020204020204" pitchFamily="34" charset="-122"/>
              </a:rPr>
              <a:t>为</a:t>
            </a:r>
            <a:r>
              <a:rPr lang="zh-CN" altLang="en-US" sz="2400" dirty="0">
                <a:solidFill>
                  <a:schemeClr val="hlink"/>
                </a:solidFill>
                <a:latin typeface="微软雅黑" panose="020B0503020204020204" pitchFamily="34" charset="-122"/>
                <a:ea typeface="微软雅黑" panose="020B0503020204020204" pitchFamily="34" charset="-122"/>
              </a:rPr>
              <a:t>函数名</a:t>
            </a:r>
            <a:r>
              <a:rPr lang="zh-CN" altLang="en-US" sz="2400" dirty="0">
                <a:latin typeface="微软雅黑" panose="020B0503020204020204" pitchFamily="34" charset="-122"/>
                <a:ea typeface="微软雅黑" panose="020B0503020204020204" pitchFamily="34" charset="-122"/>
              </a:rPr>
              <a:t>。</a:t>
            </a:r>
          </a:p>
        </p:txBody>
      </p:sp>
      <p:sp>
        <p:nvSpPr>
          <p:cNvPr id="2" name="日期占位符 1">
            <a:extLst>
              <a:ext uri="{FF2B5EF4-FFF2-40B4-BE49-F238E27FC236}">
                <a16:creationId xmlns:a16="http://schemas.microsoft.com/office/drawing/2014/main" id="{E8B357BB-ABD7-4AE4-991F-761E01EA580B}"/>
              </a:ext>
            </a:extLst>
          </p:cNvPr>
          <p:cNvSpPr>
            <a:spLocks noGrp="1"/>
          </p:cNvSpPr>
          <p:nvPr>
            <p:ph type="dt" sz="half" idx="10"/>
          </p:nvPr>
        </p:nvSpPr>
        <p:spPr/>
        <p:txBody>
          <a:bodyPr/>
          <a:lstStyle/>
          <a:p>
            <a:pPr>
              <a:defRPr/>
            </a:pPr>
            <a:fld id="{0F2E6A65-99AF-4E3F-A33E-F0F4FB1DA25C}" type="datetime1">
              <a:rPr lang="zh-CN" altLang="en-US" smtClean="0"/>
              <a:t>2022/11/23</a:t>
            </a:fld>
            <a:endParaRPr lang="en-US" altLang="zh-CN"/>
          </a:p>
        </p:txBody>
      </p:sp>
      <p:sp>
        <p:nvSpPr>
          <p:cNvPr id="3" name="页脚占位符 2">
            <a:extLst>
              <a:ext uri="{FF2B5EF4-FFF2-40B4-BE49-F238E27FC236}">
                <a16:creationId xmlns:a16="http://schemas.microsoft.com/office/drawing/2014/main" id="{30C92D75-9B5D-4A9E-9895-0ABAE3B973B0}"/>
              </a:ext>
            </a:extLst>
          </p:cNvPr>
          <p:cNvSpPr>
            <a:spLocks noGrp="1"/>
          </p:cNvSpPr>
          <p:nvPr>
            <p:ph type="ftr" sz="quarter" idx="11"/>
          </p:nvPr>
        </p:nvSpPr>
        <p:spPr/>
        <p:txBody>
          <a:bodyPr/>
          <a:lstStyle/>
          <a:p>
            <a:pPr>
              <a:defRPr/>
            </a:pPr>
            <a:r>
              <a:rPr lang="en-US" altLang="zh-CN"/>
              <a:t>© </a:t>
            </a:r>
            <a:r>
              <a:rPr lang="zh-CN" altLang="en-US"/>
              <a:t>谢中华</a:t>
            </a:r>
            <a:r>
              <a:rPr lang="en-US" altLang="zh-CN"/>
              <a:t>,  MATLAB</a:t>
            </a:r>
            <a:r>
              <a:rPr lang="zh-CN" altLang="en-US"/>
              <a:t>数学建模方法与应用</a:t>
            </a:r>
            <a:endParaRPr lang="en-US" altLang="zh-CN"/>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a:extLst>
              <a:ext uri="{FF2B5EF4-FFF2-40B4-BE49-F238E27FC236}">
                <a16:creationId xmlns:a16="http://schemas.microsoft.com/office/drawing/2014/main" id="{B1E90A27-2186-41EA-AF0E-6F3F3FD2B78F}"/>
              </a:ext>
            </a:extLst>
          </p:cNvPr>
          <p:cNvSpPr>
            <a:spLocks noChangeArrowheads="1"/>
          </p:cNvSpPr>
          <p:nvPr/>
        </p:nvSpPr>
        <p:spPr bwMode="auto">
          <a:xfrm>
            <a:off x="395536" y="620688"/>
            <a:ext cx="8496944"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400" b="1" dirty="0">
                <a:ea typeface="宋体" charset="-122"/>
              </a:rPr>
              <a:t> </a:t>
            </a:r>
            <a:r>
              <a:rPr lang="zh-CN" altLang="en-US" sz="2400" dirty="0">
                <a:solidFill>
                  <a:schemeClr val="hlink"/>
                </a:solidFill>
                <a:latin typeface="微软雅黑" pitchFamily="34" charset="-122"/>
                <a:ea typeface="微软雅黑" pitchFamily="34" charset="-122"/>
              </a:rPr>
              <a:t>注意：</a:t>
            </a:r>
            <a:endParaRPr lang="en-US" altLang="zh-CN" sz="2400" dirty="0">
              <a:solidFill>
                <a:schemeClr val="hlink"/>
              </a:solidFill>
              <a:latin typeface="微软雅黑" pitchFamily="34" charset="-122"/>
              <a:ea typeface="微软雅黑" pitchFamily="34" charset="-122"/>
            </a:endParaRPr>
          </a:p>
          <a:p>
            <a:pPr marL="342900" indent="-342900">
              <a:lnSpc>
                <a:spcPct val="150000"/>
              </a:lnSpc>
              <a:buClr>
                <a:srgbClr val="0000FF"/>
              </a:buClr>
              <a:buFont typeface="Wingdings" pitchFamily="2" charset="2"/>
              <a:buChar char="Ø"/>
            </a:pPr>
            <a:r>
              <a:rPr lang="zh-CN" altLang="en-US" sz="2400" dirty="0">
                <a:latin typeface="微软雅黑" pitchFamily="34" charset="-122"/>
                <a:ea typeface="微软雅黑" pitchFamily="34" charset="-122"/>
              </a:rPr>
              <a:t>函数输出参数列表中提到的变量要在函数体中予以赋值；</a:t>
            </a:r>
            <a:endParaRPr lang="en-US" altLang="zh-CN" sz="2400" dirty="0">
              <a:latin typeface="微软雅黑" pitchFamily="34" charset="-122"/>
              <a:ea typeface="微软雅黑" pitchFamily="34" charset="-122"/>
            </a:endParaRPr>
          </a:p>
          <a:p>
            <a:pPr marL="342900" indent="-342900">
              <a:lnSpc>
                <a:spcPct val="150000"/>
              </a:lnSpc>
              <a:buClr>
                <a:srgbClr val="0000FF"/>
              </a:buClr>
              <a:buFont typeface="Wingdings" pitchFamily="2" charset="2"/>
              <a:buChar char="Ø"/>
            </a:pPr>
            <a:r>
              <a:rPr lang="zh-CN" altLang="en-US" sz="2400" dirty="0">
                <a:latin typeface="微软雅黑" pitchFamily="34" charset="-122"/>
                <a:ea typeface="微软雅黑" pitchFamily="34" charset="-122"/>
              </a:rPr>
              <a:t>函数名与变量名的命名规则相同；</a:t>
            </a:r>
            <a:endParaRPr lang="en-US" altLang="zh-CN" sz="2400" dirty="0">
              <a:latin typeface="微软雅黑" pitchFamily="34" charset="-122"/>
              <a:ea typeface="微软雅黑" pitchFamily="34" charset="-122"/>
            </a:endParaRPr>
          </a:p>
          <a:p>
            <a:pPr marL="342900" indent="-342900">
              <a:lnSpc>
                <a:spcPct val="150000"/>
              </a:lnSpc>
              <a:buClr>
                <a:srgbClr val="0000FF"/>
              </a:buClr>
              <a:buFont typeface="Wingdings" pitchFamily="2" charset="2"/>
              <a:buChar char="Ø"/>
            </a:pPr>
            <a:r>
              <a:rPr lang="zh-CN" altLang="en-US" sz="2400" dirty="0">
                <a:latin typeface="微软雅黑" pitchFamily="34" charset="-122"/>
                <a:ea typeface="微软雅黑" pitchFamily="34" charset="-122"/>
              </a:rPr>
              <a:t>函数名应与文件名相同；</a:t>
            </a:r>
            <a:endParaRPr lang="en-US" altLang="zh-CN" sz="2400" dirty="0">
              <a:latin typeface="微软雅黑" pitchFamily="34" charset="-122"/>
              <a:ea typeface="微软雅黑" pitchFamily="34" charset="-122"/>
            </a:endParaRPr>
          </a:p>
          <a:p>
            <a:pPr marL="342900" indent="-342900">
              <a:lnSpc>
                <a:spcPct val="150000"/>
              </a:lnSpc>
              <a:buClr>
                <a:srgbClr val="0000FF"/>
              </a:buClr>
              <a:buFont typeface="Wingdings" pitchFamily="2" charset="2"/>
              <a:buChar char="Ø"/>
            </a:pPr>
            <a:r>
              <a:rPr lang="zh-CN" altLang="en-US" sz="2400" dirty="0">
                <a:latin typeface="微软雅黑" pitchFamily="34" charset="-122"/>
                <a:ea typeface="微软雅黑" pitchFamily="34" charset="-122"/>
              </a:rPr>
              <a:t>自编函数不要与内部函数重名，否则极易引起错误；</a:t>
            </a:r>
            <a:endParaRPr lang="en-US" altLang="zh-CN" sz="2400" dirty="0">
              <a:latin typeface="微软雅黑" pitchFamily="34" charset="-122"/>
              <a:ea typeface="微软雅黑" pitchFamily="34" charset="-122"/>
            </a:endParaRPr>
          </a:p>
          <a:p>
            <a:pPr marL="342900" indent="-342900">
              <a:lnSpc>
                <a:spcPct val="150000"/>
              </a:lnSpc>
              <a:buClr>
                <a:srgbClr val="0000FF"/>
              </a:buClr>
              <a:buFont typeface="Wingdings" pitchFamily="2" charset="2"/>
              <a:buChar char="Ø"/>
            </a:pPr>
            <a:r>
              <a:rPr lang="en-US" altLang="zh-CN" sz="2400" dirty="0">
                <a:latin typeface="微软雅黑" pitchFamily="34" charset="-122"/>
                <a:ea typeface="微软雅黑" pitchFamily="34" charset="-122"/>
              </a:rPr>
              <a:t>MATLAB</a:t>
            </a:r>
            <a:r>
              <a:rPr lang="zh-CN" altLang="en-US" sz="2400" dirty="0">
                <a:latin typeface="微软雅黑" pitchFamily="34" charset="-122"/>
                <a:ea typeface="微软雅黑" pitchFamily="34" charset="-122"/>
              </a:rPr>
              <a:t>有搜索路径限制，应把自编函数保存到搜索路径下。</a:t>
            </a:r>
          </a:p>
        </p:txBody>
      </p:sp>
      <p:sp>
        <p:nvSpPr>
          <p:cNvPr id="2" name="日期占位符 1">
            <a:extLst>
              <a:ext uri="{FF2B5EF4-FFF2-40B4-BE49-F238E27FC236}">
                <a16:creationId xmlns:a16="http://schemas.microsoft.com/office/drawing/2014/main" id="{C3B7805C-9943-445B-A8E7-9B7C0C7A6972}"/>
              </a:ext>
            </a:extLst>
          </p:cNvPr>
          <p:cNvSpPr>
            <a:spLocks noGrp="1"/>
          </p:cNvSpPr>
          <p:nvPr>
            <p:ph type="dt" sz="half" idx="10"/>
          </p:nvPr>
        </p:nvSpPr>
        <p:spPr/>
        <p:txBody>
          <a:bodyPr/>
          <a:lstStyle/>
          <a:p>
            <a:pPr>
              <a:defRPr/>
            </a:pPr>
            <a:fld id="{586095ED-FCDA-455F-A57E-BC8E096F7F9A}" type="datetime1">
              <a:rPr lang="zh-CN" altLang="en-US" smtClean="0"/>
              <a:t>2022/11/23</a:t>
            </a:fld>
            <a:endParaRPr lang="en-US" altLang="zh-CN"/>
          </a:p>
        </p:txBody>
      </p:sp>
      <p:sp>
        <p:nvSpPr>
          <p:cNvPr id="3" name="页脚占位符 2">
            <a:extLst>
              <a:ext uri="{FF2B5EF4-FFF2-40B4-BE49-F238E27FC236}">
                <a16:creationId xmlns:a16="http://schemas.microsoft.com/office/drawing/2014/main" id="{4F51E20E-8EDB-4DB1-A382-333FC7FBEFF8}"/>
              </a:ext>
            </a:extLst>
          </p:cNvPr>
          <p:cNvSpPr>
            <a:spLocks noGrp="1"/>
          </p:cNvSpPr>
          <p:nvPr>
            <p:ph type="ftr" sz="quarter" idx="11"/>
          </p:nvPr>
        </p:nvSpPr>
        <p:spPr/>
        <p:txBody>
          <a:bodyPr/>
          <a:lstStyle/>
          <a:p>
            <a:pPr>
              <a:defRPr/>
            </a:pPr>
            <a:r>
              <a:rPr lang="en-US" altLang="zh-CN"/>
              <a:t>© </a:t>
            </a:r>
            <a:r>
              <a:rPr lang="zh-CN" altLang="en-US"/>
              <a:t>谢中华</a:t>
            </a:r>
            <a:r>
              <a:rPr lang="en-US" altLang="zh-CN"/>
              <a:t>,  MATLAB</a:t>
            </a:r>
            <a:r>
              <a:rPr lang="zh-CN" altLang="en-US"/>
              <a:t>数学建模方法与应用</a:t>
            </a:r>
            <a:endParaRPr lang="en-US" altLang="zh-CN"/>
          </a:p>
        </p:txBody>
      </p:sp>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70FEC6D-E860-4AF7-B271-CEF66ED98411}"/>
              </a:ext>
            </a:extLst>
          </p:cNvPr>
          <p:cNvGrpSpPr/>
          <p:nvPr/>
        </p:nvGrpSpPr>
        <p:grpSpPr>
          <a:xfrm>
            <a:off x="468313" y="517859"/>
            <a:ext cx="8452046" cy="1182949"/>
            <a:chOff x="468313" y="517859"/>
            <a:chExt cx="8452046" cy="1182949"/>
          </a:xfrm>
        </p:grpSpPr>
        <p:sp>
          <p:nvSpPr>
            <p:cNvPr id="129027" name="Rectangle 2"/>
            <p:cNvSpPr>
              <a:spLocks noChangeArrowheads="1"/>
            </p:cNvSpPr>
            <p:nvPr/>
          </p:nvSpPr>
          <p:spPr bwMode="auto">
            <a:xfrm>
              <a:off x="468313" y="565754"/>
              <a:ext cx="8280400"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en-US" sz="2400" dirty="0">
                  <a:solidFill>
                    <a:schemeClr val="bg2"/>
                  </a:solidFill>
                  <a:latin typeface="微软雅黑" panose="020B0503020204020204" pitchFamily="34" charset="-122"/>
                  <a:ea typeface="微软雅黑" panose="020B0503020204020204" pitchFamily="34" charset="-122"/>
                </a:rPr>
                <a:t>【</a:t>
              </a:r>
              <a:r>
                <a:rPr lang="en-US" altLang="en-US" sz="2400" dirty="0">
                  <a:solidFill>
                    <a:schemeClr val="hlink"/>
                  </a:solidFill>
                  <a:latin typeface="微软雅黑" panose="020B0503020204020204" pitchFamily="34" charset="-122"/>
                  <a:ea typeface="微软雅黑" panose="020B0503020204020204" pitchFamily="34" charset="-122"/>
                </a:rPr>
                <a:t>例2-1</a:t>
              </a:r>
              <a:r>
                <a:rPr lang="en-US" altLang="en-US"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编写函数，对于指定的</a:t>
              </a:r>
              <a:r>
                <a:rPr lang="en-US" altLang="zh-CN" sz="2400" dirty="0">
                  <a:solidFill>
                    <a:schemeClr val="bg2"/>
                  </a:solidFill>
                  <a:latin typeface="微软雅黑" panose="020B0503020204020204" pitchFamily="34" charset="-122"/>
                  <a:ea typeface="微软雅黑" panose="020B0503020204020204" pitchFamily="34" charset="-122"/>
                </a:rPr>
                <a:t>m</a:t>
              </a:r>
              <a:r>
                <a:rPr lang="zh-CN" altLang="en-US" sz="2400" dirty="0">
                  <a:solidFill>
                    <a:schemeClr val="bg2"/>
                  </a:solidFill>
                  <a:latin typeface="微软雅黑" panose="020B0503020204020204" pitchFamily="34" charset="-122"/>
                  <a:ea typeface="微软雅黑" panose="020B0503020204020204" pitchFamily="34" charset="-122"/>
                </a:rPr>
                <a:t>，求使得</a:t>
              </a:r>
              <a:endParaRPr lang="en-US" altLang="zh-CN" sz="2400" dirty="0">
                <a:solidFill>
                  <a:schemeClr val="bg2"/>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chemeClr val="bg2"/>
                  </a:solidFill>
                  <a:latin typeface="微软雅黑" panose="020B0503020204020204" pitchFamily="34" charset="-122"/>
                  <a:ea typeface="微软雅黑" panose="020B0503020204020204" pitchFamily="34" charset="-122"/>
                </a:rPr>
                <a:t>成立的最大的正整数</a:t>
              </a:r>
              <a:r>
                <a:rPr lang="en-US" altLang="zh-CN" sz="2400" dirty="0">
                  <a:solidFill>
                    <a:schemeClr val="bg2"/>
                  </a:solidFill>
                  <a:latin typeface="微软雅黑" panose="020B0503020204020204" pitchFamily="34" charset="-122"/>
                  <a:ea typeface="微软雅黑" panose="020B0503020204020204" pitchFamily="34" charset="-122"/>
                </a:rPr>
                <a:t>n</a:t>
              </a:r>
              <a:r>
                <a:rPr lang="zh-CN" altLang="en-US" sz="2400" dirty="0">
                  <a:solidFill>
                    <a:schemeClr val="bg2"/>
                  </a:solidFill>
                  <a:latin typeface="微软雅黑" panose="020B0503020204020204" pitchFamily="34" charset="-122"/>
                  <a:ea typeface="微软雅黑" panose="020B0503020204020204" pitchFamily="34" charset="-122"/>
                </a:rPr>
                <a:t>和相应的</a:t>
              </a:r>
              <a:r>
                <a:rPr lang="en-US" altLang="zh-CN" sz="2400" dirty="0">
                  <a:solidFill>
                    <a:schemeClr val="bg2"/>
                  </a:solidFill>
                  <a:latin typeface="微软雅黑" panose="020B0503020204020204" pitchFamily="34" charset="-122"/>
                  <a:ea typeface="微软雅黑" panose="020B0503020204020204" pitchFamily="34" charset="-122"/>
                </a:rPr>
                <a:t>y</a:t>
              </a:r>
              <a:r>
                <a:rPr lang="zh-CN" altLang="en-US" sz="2400" dirty="0">
                  <a:solidFill>
                    <a:schemeClr val="bg2"/>
                  </a:solidFill>
                  <a:latin typeface="微软雅黑" panose="020B0503020204020204" pitchFamily="34" charset="-122"/>
                  <a:ea typeface="微软雅黑" panose="020B0503020204020204" pitchFamily="34" charset="-122"/>
                </a:rPr>
                <a:t>值。</a:t>
              </a:r>
              <a:endParaRPr lang="en-US" altLang="en-US" sz="2400" dirty="0">
                <a:solidFill>
                  <a:schemeClr val="bg2"/>
                </a:solidFill>
                <a:latin typeface="微软雅黑" panose="020B0503020204020204" pitchFamily="34" charset="-122"/>
                <a:ea typeface="微软雅黑" panose="020B0503020204020204" pitchFamily="34" charset="-122"/>
              </a:endParaRPr>
            </a:p>
          </p:txBody>
        </p:sp>
        <p:graphicFrame>
          <p:nvGraphicFramePr>
            <p:cNvPr id="6" name="Object 4">
              <a:extLst>
                <a:ext uri="{FF2B5EF4-FFF2-40B4-BE49-F238E27FC236}">
                  <a16:creationId xmlns:a16="http://schemas.microsoft.com/office/drawing/2014/main" id="{6F1155C2-D393-4815-890C-E64C12221105}"/>
                </a:ext>
              </a:extLst>
            </p:cNvPr>
            <p:cNvGraphicFramePr>
              <a:graphicFrameLocks noChangeAspect="1"/>
            </p:cNvGraphicFramePr>
            <p:nvPr>
              <p:extLst>
                <p:ext uri="{D42A27DB-BD31-4B8C-83A1-F6EECF244321}">
                  <p14:modId xmlns:p14="http://schemas.microsoft.com/office/powerpoint/2010/main" val="2907075343"/>
                </p:ext>
              </p:extLst>
            </p:nvPr>
          </p:nvGraphicFramePr>
          <p:xfrm>
            <a:off x="6580384" y="517859"/>
            <a:ext cx="2339975" cy="777875"/>
          </p:xfrm>
          <a:graphic>
            <a:graphicData uri="http://schemas.openxmlformats.org/presentationml/2006/ole">
              <mc:AlternateContent xmlns:mc="http://schemas.openxmlformats.org/markup-compatibility/2006">
                <mc:Choice xmlns:v="urn:schemas-microsoft-com:vml" Requires="v">
                  <p:oleObj name="Equation" r:id="rId2" imgW="1282680" imgH="431640" progId="Equation.DSMT4">
                    <p:embed/>
                  </p:oleObj>
                </mc:Choice>
                <mc:Fallback>
                  <p:oleObj name="Equation" r:id="rId2" imgW="1282680" imgH="431640" progId="Equation.DSMT4">
                    <p:embed/>
                    <p:pic>
                      <p:nvPicPr>
                        <p:cNvPr id="6146" name="Object 4"/>
                        <p:cNvPicPr>
                          <a:picLocks noChangeAspect="1" noChangeArrowheads="1"/>
                        </p:cNvPicPr>
                        <p:nvPr/>
                      </p:nvPicPr>
                      <p:blipFill>
                        <a:blip r:embed="rId3"/>
                        <a:srcRect/>
                        <a:stretch>
                          <a:fillRect/>
                        </a:stretch>
                      </p:blipFill>
                      <p:spPr bwMode="auto">
                        <a:xfrm>
                          <a:off x="6580384" y="517859"/>
                          <a:ext cx="2339975" cy="77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8" name="Rectangle 3">
            <a:extLst>
              <a:ext uri="{FF2B5EF4-FFF2-40B4-BE49-F238E27FC236}">
                <a16:creationId xmlns:a16="http://schemas.microsoft.com/office/drawing/2014/main" id="{57D8B129-BA4C-4339-888D-FAE47FA98C67}"/>
              </a:ext>
            </a:extLst>
          </p:cNvPr>
          <p:cNvSpPr>
            <a:spLocks noChangeArrowheads="1"/>
          </p:cNvSpPr>
          <p:nvPr/>
        </p:nvSpPr>
        <p:spPr bwMode="auto">
          <a:xfrm>
            <a:off x="500035" y="1789617"/>
            <a:ext cx="6080350" cy="4728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s-ES" altLang="en-US" sz="2300" dirty="0">
                <a:solidFill>
                  <a:srgbClr val="0000FF"/>
                </a:solidFill>
                <a:latin typeface="微软雅黑" pitchFamily="34" charset="-122"/>
                <a:ea typeface="微软雅黑" pitchFamily="34" charset="-122"/>
              </a:rPr>
              <a:t>function</a:t>
            </a:r>
            <a:r>
              <a:rPr lang="es-ES" altLang="en-US" sz="2300" dirty="0">
                <a:latin typeface="微软雅黑" pitchFamily="34" charset="-122"/>
                <a:ea typeface="微软雅黑" pitchFamily="34" charset="-122"/>
              </a:rPr>
              <a:t> [n,y] = SumLeq(m)</a:t>
            </a:r>
          </a:p>
          <a:p>
            <a:pPr>
              <a:lnSpc>
                <a:spcPct val="120000"/>
              </a:lnSpc>
            </a:pPr>
            <a:r>
              <a:rPr lang="es-ES" altLang="en-US" sz="2300" dirty="0">
                <a:latin typeface="微软雅黑" pitchFamily="34" charset="-122"/>
                <a:ea typeface="微软雅黑" pitchFamily="34" charset="-122"/>
              </a:rPr>
              <a:t>%   </a:t>
            </a:r>
            <a:r>
              <a:rPr lang="zh-CN" altLang="en-US" sz="2300" dirty="0">
                <a:latin typeface="微软雅黑" pitchFamily="34" charset="-122"/>
                <a:ea typeface="微软雅黑" pitchFamily="34" charset="-122"/>
              </a:rPr>
              <a:t>令 </a:t>
            </a:r>
            <a:r>
              <a:rPr lang="es-ES" altLang="en-US" sz="2300" dirty="0">
                <a:latin typeface="微软雅黑" pitchFamily="34" charset="-122"/>
                <a:ea typeface="微软雅黑" pitchFamily="34" charset="-122"/>
              </a:rPr>
              <a:t>y = 1^2 + 2^2 + ... + n^2，</a:t>
            </a:r>
          </a:p>
          <a:p>
            <a:pPr>
              <a:lnSpc>
                <a:spcPct val="120000"/>
              </a:lnSpc>
            </a:pPr>
            <a:r>
              <a:rPr lang="en-US" altLang="zh-CN" sz="2300" dirty="0">
                <a:latin typeface="微软雅黑" pitchFamily="34" charset="-122"/>
                <a:ea typeface="微软雅黑" pitchFamily="34" charset="-122"/>
              </a:rPr>
              <a:t>%   </a:t>
            </a:r>
            <a:r>
              <a:rPr lang="zh-CN" altLang="en-US" sz="2300" dirty="0">
                <a:latin typeface="微软雅黑" pitchFamily="34" charset="-122"/>
                <a:ea typeface="微软雅黑" pitchFamily="34" charset="-122"/>
              </a:rPr>
              <a:t>求使得 </a:t>
            </a:r>
            <a:r>
              <a:rPr lang="es-ES" altLang="en-US" sz="2300" dirty="0">
                <a:latin typeface="微软雅黑" pitchFamily="34" charset="-122"/>
                <a:ea typeface="微软雅黑" pitchFamily="34" charset="-122"/>
              </a:rPr>
              <a:t>y &lt;= m </a:t>
            </a:r>
            <a:r>
              <a:rPr lang="zh-CN" altLang="en-US" sz="2300" dirty="0">
                <a:latin typeface="微软雅黑" pitchFamily="34" charset="-122"/>
                <a:ea typeface="微软雅黑" pitchFamily="34" charset="-122"/>
              </a:rPr>
              <a:t>的最大的</a:t>
            </a:r>
            <a:r>
              <a:rPr lang="es-ES" altLang="en-US" sz="2300" dirty="0">
                <a:latin typeface="微软雅黑" pitchFamily="34" charset="-122"/>
                <a:ea typeface="微软雅黑" pitchFamily="34" charset="-122"/>
              </a:rPr>
              <a:t>n</a:t>
            </a:r>
            <a:r>
              <a:rPr lang="zh-CN" altLang="en-US" sz="2300" dirty="0">
                <a:latin typeface="微软雅黑" pitchFamily="34" charset="-122"/>
                <a:ea typeface="微软雅黑" pitchFamily="34" charset="-122"/>
              </a:rPr>
              <a:t>和相应的</a:t>
            </a:r>
            <a:r>
              <a:rPr lang="es-ES" altLang="en-US" sz="2300" dirty="0">
                <a:latin typeface="微软雅黑" pitchFamily="34" charset="-122"/>
                <a:ea typeface="微软雅黑" pitchFamily="34" charset="-122"/>
              </a:rPr>
              <a:t>y。</a:t>
            </a:r>
          </a:p>
          <a:p>
            <a:pPr>
              <a:lnSpc>
                <a:spcPct val="120000"/>
              </a:lnSpc>
            </a:pPr>
            <a:r>
              <a:rPr lang="es-ES" altLang="en-US" sz="2300" dirty="0">
                <a:latin typeface="微软雅黑" pitchFamily="34" charset="-122"/>
                <a:ea typeface="微软雅黑" pitchFamily="34" charset="-122"/>
              </a:rPr>
              <a:t>y = 0;</a:t>
            </a:r>
          </a:p>
          <a:p>
            <a:pPr>
              <a:lnSpc>
                <a:spcPct val="120000"/>
              </a:lnSpc>
            </a:pPr>
            <a:r>
              <a:rPr lang="es-ES" altLang="en-US" sz="2300" dirty="0">
                <a:latin typeface="微软雅黑" pitchFamily="34" charset="-122"/>
                <a:ea typeface="微软雅黑" pitchFamily="34" charset="-122"/>
              </a:rPr>
              <a:t>i = 0;</a:t>
            </a:r>
          </a:p>
          <a:p>
            <a:pPr>
              <a:lnSpc>
                <a:spcPct val="120000"/>
              </a:lnSpc>
            </a:pPr>
            <a:r>
              <a:rPr lang="es-ES" altLang="en-US" sz="2300" dirty="0">
                <a:solidFill>
                  <a:srgbClr val="0000FF"/>
                </a:solidFill>
                <a:latin typeface="微软雅黑" pitchFamily="34" charset="-122"/>
                <a:ea typeface="微软雅黑" pitchFamily="34" charset="-122"/>
              </a:rPr>
              <a:t>while</a:t>
            </a:r>
            <a:r>
              <a:rPr lang="es-ES" altLang="en-US" sz="2300" dirty="0">
                <a:latin typeface="微软雅黑" pitchFamily="34" charset="-122"/>
                <a:ea typeface="微软雅黑" pitchFamily="34" charset="-122"/>
              </a:rPr>
              <a:t>  y &lt;= m</a:t>
            </a:r>
          </a:p>
          <a:p>
            <a:pPr>
              <a:lnSpc>
                <a:spcPct val="120000"/>
              </a:lnSpc>
            </a:pPr>
            <a:r>
              <a:rPr lang="es-ES" altLang="en-US" sz="2300" dirty="0">
                <a:latin typeface="微软雅黑" pitchFamily="34" charset="-122"/>
                <a:ea typeface="微软雅黑" pitchFamily="34" charset="-122"/>
              </a:rPr>
              <a:t>    i = i + 1;</a:t>
            </a:r>
          </a:p>
          <a:p>
            <a:pPr>
              <a:lnSpc>
                <a:spcPct val="120000"/>
              </a:lnSpc>
            </a:pPr>
            <a:r>
              <a:rPr lang="es-ES" altLang="en-US" sz="2300" dirty="0">
                <a:latin typeface="微软雅黑" pitchFamily="34" charset="-122"/>
                <a:ea typeface="微软雅黑" pitchFamily="34" charset="-122"/>
              </a:rPr>
              <a:t>    y = y + i^2;</a:t>
            </a:r>
          </a:p>
          <a:p>
            <a:pPr>
              <a:lnSpc>
                <a:spcPct val="120000"/>
              </a:lnSpc>
            </a:pPr>
            <a:r>
              <a:rPr lang="es-ES" altLang="en-US" sz="2300" dirty="0">
                <a:solidFill>
                  <a:srgbClr val="0000FF"/>
                </a:solidFill>
                <a:latin typeface="微软雅黑" pitchFamily="34" charset="-122"/>
                <a:ea typeface="微软雅黑" pitchFamily="34" charset="-122"/>
              </a:rPr>
              <a:t>end</a:t>
            </a:r>
          </a:p>
          <a:p>
            <a:pPr>
              <a:lnSpc>
                <a:spcPct val="120000"/>
              </a:lnSpc>
            </a:pPr>
            <a:r>
              <a:rPr lang="es-ES" altLang="en-US" sz="2300" dirty="0">
                <a:latin typeface="微软雅黑" pitchFamily="34" charset="-122"/>
                <a:ea typeface="微软雅黑" pitchFamily="34" charset="-122"/>
              </a:rPr>
              <a:t>n = i-1;</a:t>
            </a:r>
          </a:p>
          <a:p>
            <a:pPr>
              <a:lnSpc>
                <a:spcPct val="120000"/>
              </a:lnSpc>
            </a:pPr>
            <a:r>
              <a:rPr lang="es-ES" altLang="en-US" sz="2300" dirty="0">
                <a:latin typeface="微软雅黑" pitchFamily="34" charset="-122"/>
                <a:ea typeface="微软雅黑" pitchFamily="34" charset="-122"/>
              </a:rPr>
              <a:t>y = y-i^2;</a:t>
            </a:r>
            <a:endParaRPr lang="en-US" altLang="zh-CN" sz="2300" dirty="0">
              <a:latin typeface="微软雅黑" pitchFamily="34" charset="-122"/>
              <a:ea typeface="微软雅黑" pitchFamily="34" charset="-122"/>
            </a:endParaRPr>
          </a:p>
        </p:txBody>
      </p:sp>
      <p:sp>
        <p:nvSpPr>
          <p:cNvPr id="9" name="Rectangle 3">
            <a:extLst>
              <a:ext uri="{FF2B5EF4-FFF2-40B4-BE49-F238E27FC236}">
                <a16:creationId xmlns:a16="http://schemas.microsoft.com/office/drawing/2014/main" id="{5B965CEA-120A-4458-80F7-F255BCF4969F}"/>
              </a:ext>
            </a:extLst>
          </p:cNvPr>
          <p:cNvSpPr>
            <a:spLocks noChangeArrowheads="1"/>
          </p:cNvSpPr>
          <p:nvPr/>
        </p:nvSpPr>
        <p:spPr bwMode="auto">
          <a:xfrm>
            <a:off x="3923928" y="5229200"/>
            <a:ext cx="4968552" cy="109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300" dirty="0">
                <a:solidFill>
                  <a:srgbClr val="FF0000"/>
                </a:solidFill>
                <a:latin typeface="微软雅黑" pitchFamily="34" charset="-122"/>
                <a:ea typeface="微软雅黑" pitchFamily="34" charset="-122"/>
              </a:rPr>
              <a:t>函数调用方法：</a:t>
            </a:r>
            <a:endParaRPr lang="en-US" altLang="zh-CN" sz="2300" dirty="0">
              <a:solidFill>
                <a:srgbClr val="FF0000"/>
              </a:solidFill>
              <a:latin typeface="微软雅黑" pitchFamily="34" charset="-122"/>
              <a:ea typeface="微软雅黑" pitchFamily="34" charset="-122"/>
            </a:endParaRPr>
          </a:p>
          <a:p>
            <a:pPr>
              <a:lnSpc>
                <a:spcPct val="150000"/>
              </a:lnSpc>
            </a:pPr>
            <a:r>
              <a:rPr lang="en-US" altLang="zh-CN" sz="2300" dirty="0">
                <a:latin typeface="微软雅黑" pitchFamily="34" charset="-122"/>
                <a:ea typeface="微软雅黑" pitchFamily="34" charset="-122"/>
              </a:rPr>
              <a:t>&gt;&gt; [</a:t>
            </a:r>
            <a:r>
              <a:rPr lang="en-US" altLang="zh-CN" sz="2300" dirty="0" err="1">
                <a:latin typeface="微软雅黑" pitchFamily="34" charset="-122"/>
                <a:ea typeface="微软雅黑" pitchFamily="34" charset="-122"/>
              </a:rPr>
              <a:t>n,y</a:t>
            </a:r>
            <a:r>
              <a:rPr lang="en-US" altLang="zh-CN" sz="2300" dirty="0">
                <a:latin typeface="微软雅黑" pitchFamily="34" charset="-122"/>
                <a:ea typeface="微软雅黑" pitchFamily="34" charset="-122"/>
              </a:rPr>
              <a:t>] = </a:t>
            </a:r>
            <a:r>
              <a:rPr lang="en-US" altLang="zh-CN" sz="2300" dirty="0" err="1">
                <a:latin typeface="微软雅黑" pitchFamily="34" charset="-122"/>
                <a:ea typeface="微软雅黑" pitchFamily="34" charset="-122"/>
              </a:rPr>
              <a:t>SumLeq</a:t>
            </a:r>
            <a:r>
              <a:rPr lang="en-US" altLang="zh-CN" sz="2300" dirty="0">
                <a:latin typeface="微软雅黑" pitchFamily="34" charset="-122"/>
                <a:ea typeface="微软雅黑" pitchFamily="34" charset="-122"/>
              </a:rPr>
              <a:t>(3000)</a:t>
            </a:r>
          </a:p>
        </p:txBody>
      </p:sp>
      <p:sp>
        <p:nvSpPr>
          <p:cNvPr id="3" name="日期占位符 2">
            <a:extLst>
              <a:ext uri="{FF2B5EF4-FFF2-40B4-BE49-F238E27FC236}">
                <a16:creationId xmlns:a16="http://schemas.microsoft.com/office/drawing/2014/main" id="{D216D4A8-7FD8-4BB1-BADF-3B4D88573E2D}"/>
              </a:ext>
            </a:extLst>
          </p:cNvPr>
          <p:cNvSpPr>
            <a:spLocks noGrp="1"/>
          </p:cNvSpPr>
          <p:nvPr>
            <p:ph type="dt" sz="half" idx="10"/>
          </p:nvPr>
        </p:nvSpPr>
        <p:spPr/>
        <p:txBody>
          <a:bodyPr/>
          <a:lstStyle/>
          <a:p>
            <a:pPr>
              <a:defRPr/>
            </a:pPr>
            <a:fld id="{3F0E50EA-5E41-47AD-8900-C34828524CDD}" type="datetime1">
              <a:rPr lang="zh-CN" altLang="en-US" smtClean="0"/>
              <a:t>2022/11/23</a:t>
            </a:fld>
            <a:endParaRPr lang="en-US" altLang="zh-CN"/>
          </a:p>
        </p:txBody>
      </p:sp>
      <p:sp>
        <p:nvSpPr>
          <p:cNvPr id="4" name="页脚占位符 3">
            <a:extLst>
              <a:ext uri="{FF2B5EF4-FFF2-40B4-BE49-F238E27FC236}">
                <a16:creationId xmlns:a16="http://schemas.microsoft.com/office/drawing/2014/main" id="{6889A29E-506A-4701-91C7-CDB76AD9ED34}"/>
              </a:ext>
            </a:extLst>
          </p:cNvPr>
          <p:cNvSpPr>
            <a:spLocks noGrp="1"/>
          </p:cNvSpPr>
          <p:nvPr>
            <p:ph type="ftr" sz="quarter" idx="11"/>
          </p:nvPr>
        </p:nvSpPr>
        <p:spPr/>
        <p:txBody>
          <a:bodyPr/>
          <a:lstStyle/>
          <a:p>
            <a:pPr>
              <a:defRPr/>
            </a:pPr>
            <a:r>
              <a:rPr lang="en-US" altLang="zh-CN"/>
              <a:t>© </a:t>
            </a:r>
            <a:r>
              <a:rPr lang="zh-CN" altLang="en-US"/>
              <a:t>谢中华</a:t>
            </a:r>
            <a:r>
              <a:rPr lang="en-US" altLang="zh-CN"/>
              <a:t>,  MATLAB</a:t>
            </a:r>
            <a:r>
              <a:rPr lang="zh-CN" altLang="en-US"/>
              <a:t>数学建模方法与应用</a:t>
            </a:r>
            <a:endParaRPr lang="en-US" altLang="zh-CN"/>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Rectangle 5"/>
          <p:cNvSpPr>
            <a:spLocks noChangeArrowheads="1"/>
          </p:cNvSpPr>
          <p:nvPr/>
        </p:nvSpPr>
        <p:spPr bwMode="auto">
          <a:xfrm>
            <a:off x="611188" y="1988840"/>
            <a:ext cx="7848600" cy="1215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    匿名函数由</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符引导建立，其定义格式为：</a:t>
            </a:r>
          </a:p>
          <a:p>
            <a:pPr>
              <a:lnSpc>
                <a:spcPct val="150000"/>
              </a:lnSpc>
            </a:pPr>
            <a:r>
              <a:rPr lang="zh-CN" altLang="en-US" sz="2400" dirty="0">
                <a:solidFill>
                  <a:srgbClr val="0000FF"/>
                </a:solidFill>
                <a:latin typeface="微软雅黑" panose="020B0503020204020204" pitchFamily="34" charset="-122"/>
                <a:ea typeface="微软雅黑" panose="020B0503020204020204" pitchFamily="34" charset="-122"/>
              </a:rPr>
              <a:t>       </a:t>
            </a:r>
            <a:r>
              <a:rPr lang="en-US" altLang="zh-CN" sz="2400" dirty="0">
                <a:solidFill>
                  <a:srgbClr val="0000FF"/>
                </a:solidFill>
                <a:latin typeface="微软雅黑" panose="020B0503020204020204" pitchFamily="34" charset="-122"/>
                <a:ea typeface="微软雅黑" panose="020B0503020204020204" pitchFamily="34" charset="-122"/>
              </a:rPr>
              <a:t>f = @</a:t>
            </a:r>
            <a:r>
              <a:rPr lang="en-US" altLang="zh-CN" sz="2800" dirty="0">
                <a:latin typeface="微软雅黑" panose="020B0503020204020204" pitchFamily="34" charset="-122"/>
                <a:ea typeface="微软雅黑" panose="020B0503020204020204" pitchFamily="34" charset="-122"/>
              </a:rPr>
              <a:t> </a:t>
            </a:r>
            <a:r>
              <a:rPr lang="en-US" altLang="zh-CN" sz="2400" dirty="0">
                <a:solidFill>
                  <a:srgbClr val="0000FF"/>
                </a:solidFill>
                <a:latin typeface="微软雅黑" panose="020B0503020204020204" pitchFamily="34" charset="-122"/>
                <a:ea typeface="微软雅黑" panose="020B0503020204020204" pitchFamily="34" charset="-122"/>
              </a:rPr>
              <a:t>(arg1,arg2,...) expr</a:t>
            </a:r>
          </a:p>
        </p:txBody>
      </p:sp>
      <p:sp>
        <p:nvSpPr>
          <p:cNvPr id="130053" name="Rectangle 7"/>
          <p:cNvSpPr>
            <a:spLocks noChangeArrowheads="1"/>
          </p:cNvSpPr>
          <p:nvPr/>
        </p:nvSpPr>
        <p:spPr bwMode="auto">
          <a:xfrm>
            <a:off x="539750" y="523875"/>
            <a:ext cx="77406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800" dirty="0">
                <a:latin typeface="微软雅黑" panose="020B0503020204020204" pitchFamily="34" charset="-122"/>
                <a:ea typeface="微软雅黑" panose="020B0503020204020204" pitchFamily="34" charset="-122"/>
              </a:rPr>
              <a:t>三、匿名函数（在命令窗口或脚本文件中编辑）</a:t>
            </a:r>
          </a:p>
        </p:txBody>
      </p:sp>
      <p:sp>
        <p:nvSpPr>
          <p:cNvPr id="6" name="Rectangle 5"/>
          <p:cNvSpPr>
            <a:spLocks noChangeArrowheads="1"/>
          </p:cNvSpPr>
          <p:nvPr/>
        </p:nvSpPr>
        <p:spPr bwMode="auto">
          <a:xfrm>
            <a:off x="611560" y="1212919"/>
            <a:ext cx="7848600"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定义格式</a:t>
            </a:r>
          </a:p>
        </p:txBody>
      </p:sp>
      <p:sp>
        <p:nvSpPr>
          <p:cNvPr id="7" name="Rectangle 5"/>
          <p:cNvSpPr>
            <a:spLocks noChangeArrowheads="1"/>
          </p:cNvSpPr>
          <p:nvPr/>
        </p:nvSpPr>
        <p:spPr bwMode="auto">
          <a:xfrm>
            <a:off x="611560" y="4455275"/>
            <a:ext cx="7848600" cy="113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    匿名函数的调用格式为：</a:t>
            </a:r>
          </a:p>
          <a:p>
            <a:pPr>
              <a:lnSpc>
                <a:spcPct val="150000"/>
              </a:lnSpc>
            </a:pPr>
            <a:r>
              <a:rPr lang="zh-CN" altLang="en-US" sz="2400" dirty="0">
                <a:latin typeface="微软雅黑" panose="020B0503020204020204" pitchFamily="34" charset="-122"/>
                <a:ea typeface="微软雅黑" panose="020B0503020204020204" pitchFamily="34" charset="-122"/>
              </a:rPr>
              <a:t>       </a:t>
            </a:r>
            <a:r>
              <a:rPr lang="en-US" altLang="zh-CN" sz="2400" dirty="0">
                <a:solidFill>
                  <a:srgbClr val="0000FF"/>
                </a:solidFill>
                <a:latin typeface="微软雅黑" panose="020B0503020204020204" pitchFamily="34" charset="-122"/>
                <a:ea typeface="微软雅黑" panose="020B0503020204020204" pitchFamily="34" charset="-122"/>
              </a:rPr>
              <a:t>y=f(arg1,arg2,...)</a:t>
            </a:r>
          </a:p>
        </p:txBody>
      </p:sp>
      <p:sp>
        <p:nvSpPr>
          <p:cNvPr id="8" name="Rectangle 5"/>
          <p:cNvSpPr>
            <a:spLocks noChangeArrowheads="1"/>
          </p:cNvSpPr>
          <p:nvPr/>
        </p:nvSpPr>
        <p:spPr bwMode="auto">
          <a:xfrm>
            <a:off x="611932" y="3679354"/>
            <a:ext cx="7848600"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调用格式</a:t>
            </a:r>
          </a:p>
        </p:txBody>
      </p:sp>
      <p:sp>
        <p:nvSpPr>
          <p:cNvPr id="2" name="日期占位符 1">
            <a:extLst>
              <a:ext uri="{FF2B5EF4-FFF2-40B4-BE49-F238E27FC236}">
                <a16:creationId xmlns:a16="http://schemas.microsoft.com/office/drawing/2014/main" id="{F8A4F1E9-11D4-41FB-B14E-F85D162236B8}"/>
              </a:ext>
            </a:extLst>
          </p:cNvPr>
          <p:cNvSpPr>
            <a:spLocks noGrp="1"/>
          </p:cNvSpPr>
          <p:nvPr>
            <p:ph type="dt" sz="half" idx="10"/>
          </p:nvPr>
        </p:nvSpPr>
        <p:spPr/>
        <p:txBody>
          <a:bodyPr/>
          <a:lstStyle/>
          <a:p>
            <a:pPr>
              <a:defRPr/>
            </a:pPr>
            <a:fld id="{BD86F44B-45CC-4702-AFCA-D057AE6C29F1}" type="datetime1">
              <a:rPr lang="zh-CN" altLang="en-US" smtClean="0"/>
              <a:t>2022/11/23</a:t>
            </a:fld>
            <a:endParaRPr lang="en-US" altLang="zh-CN"/>
          </a:p>
        </p:txBody>
      </p:sp>
      <p:sp>
        <p:nvSpPr>
          <p:cNvPr id="3" name="页脚占位符 2">
            <a:extLst>
              <a:ext uri="{FF2B5EF4-FFF2-40B4-BE49-F238E27FC236}">
                <a16:creationId xmlns:a16="http://schemas.microsoft.com/office/drawing/2014/main" id="{CE5771AE-EA0B-41DE-B3E5-14E899EA1109}"/>
              </a:ext>
            </a:extLst>
          </p:cNvPr>
          <p:cNvSpPr>
            <a:spLocks noGrp="1"/>
          </p:cNvSpPr>
          <p:nvPr>
            <p:ph type="ftr" sz="quarter" idx="11"/>
          </p:nvPr>
        </p:nvSpPr>
        <p:spPr/>
        <p:txBody>
          <a:bodyPr/>
          <a:lstStyle/>
          <a:p>
            <a:pPr>
              <a:defRPr/>
            </a:pPr>
            <a:r>
              <a:rPr lang="en-US" altLang="zh-CN"/>
              <a:t>© </a:t>
            </a:r>
            <a:r>
              <a:rPr lang="zh-CN" altLang="en-US"/>
              <a:t>谢中华</a:t>
            </a:r>
            <a:r>
              <a:rPr lang="en-US" altLang="zh-CN"/>
              <a:t>,  MATLAB</a:t>
            </a:r>
            <a:r>
              <a:rPr lang="zh-CN" altLang="en-US"/>
              <a:t>数学建模方法与应用</a:t>
            </a:r>
            <a:endParaRPr lang="en-US" altLang="zh-CN"/>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7"/>
          <p:cNvSpPr txBox="1">
            <a:spLocks noChangeArrowheads="1"/>
          </p:cNvSpPr>
          <p:nvPr/>
        </p:nvSpPr>
        <p:spPr bwMode="auto">
          <a:xfrm>
            <a:off x="755650" y="1125538"/>
            <a:ext cx="59769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en-US" altLang="zh-CN" sz="5400" dirty="0">
                <a:latin typeface="微软雅黑" panose="020B0503020204020204" pitchFamily="34" charset="-122"/>
                <a:ea typeface="微软雅黑" panose="020B0503020204020204" pitchFamily="34" charset="-122"/>
              </a:rPr>
              <a:t>MATLAB</a:t>
            </a:r>
            <a:r>
              <a:rPr lang="zh-CN" altLang="en-US" sz="5400" dirty="0">
                <a:latin typeface="微软雅黑" panose="020B0503020204020204" pitchFamily="34" charset="-122"/>
                <a:ea typeface="微软雅黑" panose="020B0503020204020204" pitchFamily="34" charset="-122"/>
              </a:rPr>
              <a:t>程序设计</a:t>
            </a:r>
          </a:p>
        </p:txBody>
      </p:sp>
      <p:graphicFrame>
        <p:nvGraphicFramePr>
          <p:cNvPr id="2052" name="Object 11"/>
          <p:cNvGraphicFramePr>
            <a:graphicFrameLocks noChangeAspect="1"/>
          </p:cNvGraphicFramePr>
          <p:nvPr/>
        </p:nvGraphicFramePr>
        <p:xfrm>
          <a:off x="7002463" y="684213"/>
          <a:ext cx="1966912" cy="1966912"/>
        </p:xfrm>
        <a:graphic>
          <a:graphicData uri="http://schemas.openxmlformats.org/presentationml/2006/ole">
            <mc:AlternateContent xmlns:mc="http://schemas.openxmlformats.org/markup-compatibility/2006">
              <mc:Choice xmlns:v="urn:schemas-microsoft-com:vml" Requires="v">
                <p:oleObj name="剪辑" r:id="rId3" imgW="4006850" imgH="2857500" progId="">
                  <p:embed/>
                </p:oleObj>
              </mc:Choice>
              <mc:Fallback>
                <p:oleObj name="剪辑" r:id="rId3" imgW="4006850" imgH="2857500" progId="">
                  <p:embed/>
                  <p:pic>
                    <p:nvPicPr>
                      <p:cNvPr id="2052"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2463" y="684213"/>
                        <a:ext cx="1966912" cy="196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 Box 10"/>
          <p:cNvSpPr txBox="1">
            <a:spLocks noChangeArrowheads="1"/>
          </p:cNvSpPr>
          <p:nvPr/>
        </p:nvSpPr>
        <p:spPr bwMode="auto">
          <a:xfrm>
            <a:off x="566738" y="3814008"/>
            <a:ext cx="76962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800" dirty="0">
                <a:solidFill>
                  <a:srgbClr val="0000FF"/>
                </a:solidFill>
                <a:latin typeface="微软雅黑" panose="020B0503020204020204" pitchFamily="34" charset="-122"/>
                <a:ea typeface="微软雅黑" panose="020B0503020204020204" pitchFamily="34" charset="-122"/>
              </a:rPr>
              <a:t>谢中华</a:t>
            </a:r>
          </a:p>
          <a:p>
            <a:pPr algn="ctr" eaLnBrk="1" hangingPunct="1">
              <a:spcBef>
                <a:spcPct val="50000"/>
              </a:spcBef>
            </a:pPr>
            <a:r>
              <a:rPr lang="en-US" altLang="zh-CN" sz="2400" dirty="0">
                <a:latin typeface="微软雅黑" panose="020B0503020204020204" pitchFamily="34" charset="-122"/>
                <a:ea typeface="微软雅黑" panose="020B0503020204020204" pitchFamily="34" charset="-122"/>
              </a:rPr>
              <a:t>E-mail: xiezhh@tust.edu.cn</a:t>
            </a:r>
          </a:p>
          <a:p>
            <a:pPr algn="ctr" eaLnBrk="1" hangingPunct="1">
              <a:spcBef>
                <a:spcPct val="50000"/>
              </a:spcBef>
            </a:pPr>
            <a:r>
              <a:rPr lang="en-US" altLang="zh-CN" sz="2400" b="1" dirty="0">
                <a:solidFill>
                  <a:schemeClr val="hlink"/>
                </a:solidFill>
                <a:latin typeface="微软雅黑" panose="020B0503020204020204" pitchFamily="34" charset="-122"/>
                <a:ea typeface="微软雅黑" panose="020B0503020204020204" pitchFamily="34" charset="-122"/>
              </a:rPr>
              <a:t>MATLAB</a:t>
            </a:r>
            <a:r>
              <a:rPr lang="zh-CN" altLang="en-US" sz="2400" b="1" dirty="0">
                <a:solidFill>
                  <a:schemeClr val="hlink"/>
                </a:solidFill>
                <a:latin typeface="微软雅黑" panose="020B0503020204020204" pitchFamily="34" charset="-122"/>
                <a:ea typeface="微软雅黑" panose="020B0503020204020204" pitchFamily="34" charset="-122"/>
              </a:rPr>
              <a:t>数学建模方法与应用</a:t>
            </a:r>
            <a:endParaRPr lang="en-US" altLang="zh-CN" sz="2400" b="1" dirty="0">
              <a:solidFill>
                <a:schemeClr val="hlink"/>
              </a:solidFill>
              <a:latin typeface="微软雅黑" panose="020B0503020204020204" pitchFamily="34" charset="-122"/>
              <a:ea typeface="微软雅黑" panose="020B0503020204020204" pitchFamily="34" charset="-122"/>
            </a:endParaRPr>
          </a:p>
        </p:txBody>
      </p:sp>
      <p:sp>
        <p:nvSpPr>
          <p:cNvPr id="2" name="日期占位符 1">
            <a:extLst>
              <a:ext uri="{FF2B5EF4-FFF2-40B4-BE49-F238E27FC236}">
                <a16:creationId xmlns:a16="http://schemas.microsoft.com/office/drawing/2014/main" id="{7EABA596-9BEB-46B8-B656-22B6C1FEA776}"/>
              </a:ext>
            </a:extLst>
          </p:cNvPr>
          <p:cNvSpPr>
            <a:spLocks noGrp="1"/>
          </p:cNvSpPr>
          <p:nvPr>
            <p:ph type="dt" sz="half" idx="10"/>
          </p:nvPr>
        </p:nvSpPr>
        <p:spPr/>
        <p:txBody>
          <a:bodyPr/>
          <a:lstStyle/>
          <a:p>
            <a:pPr>
              <a:defRPr/>
            </a:pPr>
            <a:fld id="{22B56FD7-CB70-4FAB-A8E5-BD91997A9726}" type="datetime1">
              <a:rPr lang="zh-CN" altLang="en-US" smtClean="0"/>
              <a:t>2022/11/23</a:t>
            </a:fld>
            <a:endParaRPr lang="en-US" altLang="zh-CN"/>
          </a:p>
        </p:txBody>
      </p:sp>
      <p:sp>
        <p:nvSpPr>
          <p:cNvPr id="3" name="页脚占位符 2">
            <a:extLst>
              <a:ext uri="{FF2B5EF4-FFF2-40B4-BE49-F238E27FC236}">
                <a16:creationId xmlns:a16="http://schemas.microsoft.com/office/drawing/2014/main" id="{F263F337-B556-4D84-AE87-D4F67862D853}"/>
              </a:ext>
            </a:extLst>
          </p:cNvPr>
          <p:cNvSpPr>
            <a:spLocks noGrp="1"/>
          </p:cNvSpPr>
          <p:nvPr>
            <p:ph type="ftr" sz="quarter" idx="11"/>
          </p:nvPr>
        </p:nvSpPr>
        <p:spPr/>
        <p:txBody>
          <a:bodyPr/>
          <a:lstStyle/>
          <a:p>
            <a:pPr>
              <a:defRPr/>
            </a:pPr>
            <a:r>
              <a:rPr lang="en-US" altLang="zh-CN"/>
              <a:t>© </a:t>
            </a:r>
            <a:r>
              <a:rPr lang="zh-CN" altLang="en-US"/>
              <a:t>谢中华</a:t>
            </a:r>
            <a:r>
              <a:rPr lang="en-US" altLang="zh-CN"/>
              <a:t>,  MATLAB</a:t>
            </a:r>
            <a:r>
              <a:rPr lang="zh-CN" altLang="en-US"/>
              <a:t>数学建模方法与应用</a:t>
            </a:r>
            <a:endParaRPr lang="en-US" altLang="zh-CN"/>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ChangeArrowheads="1"/>
          </p:cNvSpPr>
          <p:nvPr/>
        </p:nvSpPr>
        <p:spPr bwMode="auto">
          <a:xfrm>
            <a:off x="755948" y="1856088"/>
            <a:ext cx="5256212" cy="2797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kumimoji="0" lang="zh-CN" altLang="en-US" sz="2400" dirty="0">
                <a:solidFill>
                  <a:srgbClr val="0000FF"/>
                </a:solidFill>
                <a:latin typeface="微软雅黑" panose="020B0503020204020204" pitchFamily="34" charset="-122"/>
                <a:ea typeface="微软雅黑" panose="020B0503020204020204" pitchFamily="34" charset="-122"/>
              </a:rPr>
              <a:t>匿名函数程序如下：</a:t>
            </a:r>
          </a:p>
          <a:p>
            <a:pPr>
              <a:lnSpc>
                <a:spcPct val="150000"/>
              </a:lnSpc>
            </a:pPr>
            <a:r>
              <a:rPr kumimoji="0" lang="es-ES" altLang="zh-CN" sz="2400" dirty="0">
                <a:latin typeface="微软雅黑" panose="020B0503020204020204" pitchFamily="34" charset="-122"/>
                <a:ea typeface="微软雅黑" panose="020B0503020204020204" pitchFamily="34" charset="-122"/>
              </a:rPr>
              <a:t>&gt;&gt; fun1 = @(x,y) cos(x).*sin(y)</a:t>
            </a:r>
          </a:p>
          <a:p>
            <a:pPr>
              <a:lnSpc>
                <a:spcPct val="150000"/>
              </a:lnSpc>
            </a:pPr>
            <a:r>
              <a:rPr kumimoji="0" lang="es-ES" altLang="zh-CN" sz="2400" dirty="0">
                <a:latin typeface="微软雅黑" panose="020B0503020204020204" pitchFamily="34" charset="-122"/>
                <a:ea typeface="微软雅黑" panose="020B0503020204020204" pitchFamily="34" charset="-122"/>
              </a:rPr>
              <a:t>&gt;&gt; x = [0,1,2];</a:t>
            </a:r>
          </a:p>
          <a:p>
            <a:pPr>
              <a:lnSpc>
                <a:spcPct val="150000"/>
              </a:lnSpc>
            </a:pPr>
            <a:r>
              <a:rPr kumimoji="0" lang="es-ES" altLang="zh-CN" sz="2400" dirty="0">
                <a:latin typeface="微软雅黑" panose="020B0503020204020204" pitchFamily="34" charset="-122"/>
                <a:ea typeface="微软雅黑" panose="020B0503020204020204" pitchFamily="34" charset="-122"/>
              </a:rPr>
              <a:t>&gt;&gt; y = [-1,0,1];</a:t>
            </a:r>
          </a:p>
          <a:p>
            <a:pPr>
              <a:lnSpc>
                <a:spcPct val="150000"/>
              </a:lnSpc>
            </a:pPr>
            <a:r>
              <a:rPr kumimoji="0" lang="es-ES" altLang="zh-CN" sz="2400" dirty="0">
                <a:latin typeface="微软雅黑" panose="020B0503020204020204" pitchFamily="34" charset="-122"/>
                <a:ea typeface="微软雅黑" panose="020B0503020204020204" pitchFamily="34" charset="-122"/>
              </a:rPr>
              <a:t>&gt;&gt; z = fun1(x,y)</a:t>
            </a:r>
            <a:endParaRPr lang="en-US" altLang="zh-CN" sz="2400" dirty="0">
              <a:solidFill>
                <a:schemeClr val="hlink"/>
              </a:solidFill>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194ED697-F031-444C-8913-F018D0BF28FC}"/>
              </a:ext>
            </a:extLst>
          </p:cNvPr>
          <p:cNvGrpSpPr/>
          <p:nvPr/>
        </p:nvGrpSpPr>
        <p:grpSpPr>
          <a:xfrm>
            <a:off x="468312" y="548680"/>
            <a:ext cx="8352159" cy="1135054"/>
            <a:chOff x="468312" y="587820"/>
            <a:chExt cx="8352159" cy="1135054"/>
          </a:xfrm>
        </p:grpSpPr>
        <p:sp>
          <p:nvSpPr>
            <p:cNvPr id="5127" name="Rectangle 2"/>
            <p:cNvSpPr>
              <a:spLocks noChangeArrowheads="1"/>
            </p:cNvSpPr>
            <p:nvPr/>
          </p:nvSpPr>
          <p:spPr bwMode="auto">
            <a:xfrm>
              <a:off x="468312" y="587820"/>
              <a:ext cx="8352159"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a:t>
              </a:r>
              <a:r>
                <a:rPr lang="zh-CN" altLang="en-US" sz="2400" dirty="0">
                  <a:solidFill>
                    <a:schemeClr val="hlink"/>
                  </a:solidFill>
                  <a:latin typeface="微软雅黑" panose="020B0503020204020204" pitchFamily="34" charset="-122"/>
                  <a:ea typeface="微软雅黑" panose="020B0503020204020204" pitchFamily="34" charset="-122"/>
                </a:rPr>
                <a:t>例</a:t>
              </a:r>
              <a:r>
                <a:rPr lang="en-US" altLang="zh-CN" sz="2400" dirty="0">
                  <a:solidFill>
                    <a:schemeClr val="hlink"/>
                  </a:solidFill>
                  <a:latin typeface="微软雅黑" panose="020B0503020204020204" pitchFamily="34" charset="-122"/>
                  <a:ea typeface="微软雅黑" panose="020B0503020204020204" pitchFamily="34" charset="-122"/>
                </a:rPr>
                <a:t>2-2</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建立匿名函数                                 ，并求其在</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                                  处的函数值。    </a:t>
              </a:r>
            </a:p>
          </p:txBody>
        </p:sp>
        <p:graphicFrame>
          <p:nvGraphicFramePr>
            <p:cNvPr id="5122" name="Object 4"/>
            <p:cNvGraphicFramePr>
              <a:graphicFrameLocks noChangeAspect="1"/>
            </p:cNvGraphicFramePr>
            <p:nvPr>
              <p:extLst>
                <p:ext uri="{D42A27DB-BD31-4B8C-83A1-F6EECF244321}">
                  <p14:modId xmlns:p14="http://schemas.microsoft.com/office/powerpoint/2010/main" val="546410500"/>
                </p:ext>
              </p:extLst>
            </p:nvPr>
          </p:nvGraphicFramePr>
          <p:xfrm>
            <a:off x="760363" y="1266626"/>
            <a:ext cx="2803525" cy="393700"/>
          </p:xfrm>
          <a:graphic>
            <a:graphicData uri="http://schemas.openxmlformats.org/presentationml/2006/ole">
              <mc:AlternateContent xmlns:mc="http://schemas.openxmlformats.org/markup-compatibility/2006">
                <mc:Choice xmlns:v="urn:schemas-microsoft-com:vml" Requires="v">
                  <p:oleObj name="Equation" r:id="rId2" imgW="1447560" imgH="203040" progId="Equation.DSMT4">
                    <p:embed/>
                  </p:oleObj>
                </mc:Choice>
                <mc:Fallback>
                  <p:oleObj name="Equation" r:id="rId2" imgW="1447560" imgH="203040" progId="Equation.DSMT4">
                    <p:embed/>
                    <p:pic>
                      <p:nvPicPr>
                        <p:cNvPr id="0" name="Object 4"/>
                        <p:cNvPicPr>
                          <a:picLocks noChangeAspect="1" noChangeArrowheads="1"/>
                        </p:cNvPicPr>
                        <p:nvPr/>
                      </p:nvPicPr>
                      <p:blipFill>
                        <a:blip r:embed="rId3"/>
                        <a:srcRect/>
                        <a:stretch>
                          <a:fillRect/>
                        </a:stretch>
                      </p:blipFill>
                      <p:spPr bwMode="auto">
                        <a:xfrm>
                          <a:off x="760363" y="1266626"/>
                          <a:ext cx="2803525"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4">
              <a:extLst>
                <a:ext uri="{FF2B5EF4-FFF2-40B4-BE49-F238E27FC236}">
                  <a16:creationId xmlns:a16="http://schemas.microsoft.com/office/drawing/2014/main" id="{03DCCA27-1B5C-4E68-969D-B0431F6B85F0}"/>
                </a:ext>
              </a:extLst>
            </p:cNvPr>
            <p:cNvGraphicFramePr>
              <a:graphicFrameLocks noChangeAspect="1"/>
            </p:cNvGraphicFramePr>
            <p:nvPr>
              <p:extLst>
                <p:ext uri="{D42A27DB-BD31-4B8C-83A1-F6EECF244321}">
                  <p14:modId xmlns:p14="http://schemas.microsoft.com/office/powerpoint/2010/main" val="3548608744"/>
                </p:ext>
              </p:extLst>
            </p:nvPr>
          </p:nvGraphicFramePr>
          <p:xfrm>
            <a:off x="3929732" y="731044"/>
            <a:ext cx="2730500" cy="393700"/>
          </p:xfrm>
          <a:graphic>
            <a:graphicData uri="http://schemas.openxmlformats.org/presentationml/2006/ole">
              <mc:AlternateContent xmlns:mc="http://schemas.openxmlformats.org/markup-compatibility/2006">
                <mc:Choice xmlns:v="urn:schemas-microsoft-com:vml" Requires="v">
                  <p:oleObj name="Equation" r:id="rId4" imgW="1409400" imgH="203040" progId="Equation.DSMT4">
                    <p:embed/>
                  </p:oleObj>
                </mc:Choice>
                <mc:Fallback>
                  <p:oleObj name="Equation" r:id="rId4" imgW="1409400" imgH="203040" progId="Equation.DSMT4">
                    <p:embed/>
                    <p:pic>
                      <p:nvPicPr>
                        <p:cNvPr id="5122" name="Object 4"/>
                        <p:cNvPicPr>
                          <a:picLocks noChangeAspect="1" noChangeArrowheads="1"/>
                        </p:cNvPicPr>
                        <p:nvPr/>
                      </p:nvPicPr>
                      <p:blipFill>
                        <a:blip r:embed="rId5"/>
                        <a:srcRect/>
                        <a:stretch>
                          <a:fillRect/>
                        </a:stretch>
                      </p:blipFill>
                      <p:spPr bwMode="auto">
                        <a:xfrm>
                          <a:off x="3929732" y="731044"/>
                          <a:ext cx="27305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 name="日期占位符 2">
            <a:extLst>
              <a:ext uri="{FF2B5EF4-FFF2-40B4-BE49-F238E27FC236}">
                <a16:creationId xmlns:a16="http://schemas.microsoft.com/office/drawing/2014/main" id="{08488F34-4332-415E-A9E2-96729E385732}"/>
              </a:ext>
            </a:extLst>
          </p:cNvPr>
          <p:cNvSpPr>
            <a:spLocks noGrp="1"/>
          </p:cNvSpPr>
          <p:nvPr>
            <p:ph type="dt" sz="half" idx="10"/>
          </p:nvPr>
        </p:nvSpPr>
        <p:spPr/>
        <p:txBody>
          <a:bodyPr/>
          <a:lstStyle/>
          <a:p>
            <a:pPr>
              <a:defRPr/>
            </a:pPr>
            <a:fld id="{0CB5854B-EAFF-4391-971D-19D3AA68E342}" type="datetime1">
              <a:rPr lang="zh-CN" altLang="en-US" smtClean="0"/>
              <a:t>2022/11/23</a:t>
            </a:fld>
            <a:endParaRPr lang="en-US" altLang="zh-CN"/>
          </a:p>
        </p:txBody>
      </p:sp>
      <p:sp>
        <p:nvSpPr>
          <p:cNvPr id="4" name="页脚占位符 3">
            <a:extLst>
              <a:ext uri="{FF2B5EF4-FFF2-40B4-BE49-F238E27FC236}">
                <a16:creationId xmlns:a16="http://schemas.microsoft.com/office/drawing/2014/main" id="{06E1FD71-6B2A-4B30-9BDB-10987F2225E2}"/>
              </a:ext>
            </a:extLst>
          </p:cNvPr>
          <p:cNvSpPr>
            <a:spLocks noGrp="1"/>
          </p:cNvSpPr>
          <p:nvPr>
            <p:ph type="ftr" sz="quarter" idx="11"/>
          </p:nvPr>
        </p:nvSpPr>
        <p:spPr/>
        <p:txBody>
          <a:bodyPr/>
          <a:lstStyle/>
          <a:p>
            <a:pPr>
              <a:defRPr/>
            </a:pPr>
            <a:r>
              <a:rPr lang="en-US" altLang="zh-CN"/>
              <a:t>© </a:t>
            </a:r>
            <a:r>
              <a:rPr lang="zh-CN" altLang="en-US"/>
              <a:t>谢中华</a:t>
            </a:r>
            <a:r>
              <a:rPr lang="en-US" altLang="zh-CN"/>
              <a:t>,  MATLAB</a:t>
            </a:r>
            <a:r>
              <a:rPr lang="zh-CN" altLang="en-US"/>
              <a:t>数学建模方法与应用</a:t>
            </a:r>
            <a:endParaRPr lang="en-US" altLang="zh-CN"/>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ChangeArrowheads="1"/>
          </p:cNvSpPr>
          <p:nvPr/>
        </p:nvSpPr>
        <p:spPr bwMode="auto">
          <a:xfrm>
            <a:off x="467545" y="3296248"/>
            <a:ext cx="8568951" cy="1556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kumimoji="0" lang="zh-CN" altLang="en-US" sz="2200" dirty="0">
                <a:solidFill>
                  <a:srgbClr val="0000FF"/>
                </a:solidFill>
                <a:latin typeface="微软雅黑" panose="020B0503020204020204" pitchFamily="34" charset="-122"/>
                <a:ea typeface="微软雅黑" panose="020B0503020204020204" pitchFamily="34" charset="-122"/>
              </a:rPr>
              <a:t>本例程序如下：</a:t>
            </a:r>
          </a:p>
          <a:p>
            <a:pPr>
              <a:lnSpc>
                <a:spcPct val="150000"/>
              </a:lnSpc>
            </a:pPr>
            <a:r>
              <a:rPr kumimoji="0" lang="es-ES" altLang="zh-CN" sz="2200" dirty="0">
                <a:latin typeface="微软雅黑" panose="020B0503020204020204" pitchFamily="34" charset="-122"/>
                <a:ea typeface="微软雅黑" panose="020B0503020204020204" pitchFamily="34" charset="-122"/>
              </a:rPr>
              <a:t>&gt;&gt; fun2 = @(x)(x&gt;=-1 &amp; x&lt;0).*sin(pi*x.^2)+(x&gt;=0).*exp(1-x);</a:t>
            </a:r>
          </a:p>
          <a:p>
            <a:pPr>
              <a:lnSpc>
                <a:spcPct val="150000"/>
              </a:lnSpc>
            </a:pPr>
            <a:r>
              <a:rPr kumimoji="0" lang="es-ES" altLang="zh-CN" sz="2200" dirty="0">
                <a:latin typeface="微软雅黑" panose="020B0503020204020204" pitchFamily="34" charset="-122"/>
                <a:ea typeface="微软雅黑" panose="020B0503020204020204" pitchFamily="34" charset="-122"/>
              </a:rPr>
              <a:t>&gt;&gt; fun2([-0.5,0,0.5]) </a:t>
            </a:r>
            <a:endParaRPr lang="en-US" altLang="zh-CN" sz="2200" dirty="0">
              <a:solidFill>
                <a:schemeClr val="hlink"/>
              </a:solidFill>
              <a:latin typeface="微软雅黑" panose="020B0503020204020204" pitchFamily="34" charset="-122"/>
              <a:ea typeface="微软雅黑" panose="020B0503020204020204" pitchFamily="34" charset="-122"/>
            </a:endParaRPr>
          </a:p>
        </p:txBody>
      </p:sp>
      <p:grpSp>
        <p:nvGrpSpPr>
          <p:cNvPr id="3" name="组合 2">
            <a:extLst>
              <a:ext uri="{FF2B5EF4-FFF2-40B4-BE49-F238E27FC236}">
                <a16:creationId xmlns:a16="http://schemas.microsoft.com/office/drawing/2014/main" id="{BE53812B-EE31-4C7B-A1E3-116C10366B29}"/>
              </a:ext>
            </a:extLst>
          </p:cNvPr>
          <p:cNvGrpSpPr/>
          <p:nvPr/>
        </p:nvGrpSpPr>
        <p:grpSpPr>
          <a:xfrm>
            <a:off x="468312" y="548680"/>
            <a:ext cx="8352159" cy="2243050"/>
            <a:chOff x="468312" y="548680"/>
            <a:chExt cx="8352159" cy="2243050"/>
          </a:xfrm>
        </p:grpSpPr>
        <p:sp>
          <p:nvSpPr>
            <p:cNvPr id="5127" name="Rectangle 2"/>
            <p:cNvSpPr>
              <a:spLocks noChangeArrowheads="1"/>
            </p:cNvSpPr>
            <p:nvPr/>
          </p:nvSpPr>
          <p:spPr bwMode="auto">
            <a:xfrm>
              <a:off x="468312" y="548680"/>
              <a:ext cx="8352159" cy="22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a:t>
              </a:r>
              <a:r>
                <a:rPr lang="zh-CN" altLang="en-US" sz="2400" dirty="0">
                  <a:solidFill>
                    <a:schemeClr val="hlink"/>
                  </a:solidFill>
                  <a:latin typeface="微软雅黑" panose="020B0503020204020204" pitchFamily="34" charset="-122"/>
                  <a:ea typeface="微软雅黑" panose="020B0503020204020204" pitchFamily="34" charset="-122"/>
                </a:rPr>
                <a:t>例</a:t>
              </a:r>
              <a:r>
                <a:rPr lang="en-US" altLang="zh-CN" sz="2400" dirty="0">
                  <a:solidFill>
                    <a:schemeClr val="hlink"/>
                  </a:solidFill>
                  <a:latin typeface="微软雅黑" panose="020B0503020204020204" pitchFamily="34" charset="-122"/>
                  <a:ea typeface="微软雅黑" panose="020B0503020204020204" pitchFamily="34" charset="-122"/>
                </a:rPr>
                <a:t>2-3</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根据下面函数表达式编写匿名函数，</a:t>
              </a:r>
              <a:endParaRPr lang="en-US" altLang="zh-CN" sz="2400" dirty="0">
                <a:latin typeface="微软雅黑" panose="020B0503020204020204" pitchFamily="34" charset="-122"/>
                <a:ea typeface="微软雅黑" panose="020B0503020204020204" pitchFamily="34" charset="-122"/>
              </a:endParaRPr>
            </a:p>
            <a:p>
              <a:pPr>
                <a:lnSpc>
                  <a:spcPct val="150000"/>
                </a:lnSpc>
              </a:pPr>
              <a:endParaRPr lang="en-US" altLang="zh-CN" sz="2400" dirty="0">
                <a:latin typeface="微软雅黑" panose="020B0503020204020204" pitchFamily="34" charset="-122"/>
                <a:ea typeface="微软雅黑" panose="020B0503020204020204" pitchFamily="34" charset="-122"/>
              </a:endParaRPr>
            </a:p>
            <a:p>
              <a:pPr>
                <a:lnSpc>
                  <a:spcPct val="150000"/>
                </a:lnSpc>
              </a:pP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并计算函数在                        处的函数值。    </a:t>
              </a:r>
            </a:p>
          </p:txBody>
        </p:sp>
        <p:graphicFrame>
          <p:nvGraphicFramePr>
            <p:cNvPr id="5122" name="Object 4"/>
            <p:cNvGraphicFramePr>
              <a:graphicFrameLocks noChangeAspect="1"/>
            </p:cNvGraphicFramePr>
            <p:nvPr>
              <p:extLst>
                <p:ext uri="{D42A27DB-BD31-4B8C-83A1-F6EECF244321}">
                  <p14:modId xmlns:p14="http://schemas.microsoft.com/office/powerpoint/2010/main" val="1048088011"/>
                </p:ext>
              </p:extLst>
            </p:nvPr>
          </p:nvGraphicFramePr>
          <p:xfrm>
            <a:off x="2484884" y="2365542"/>
            <a:ext cx="1943100" cy="393700"/>
          </p:xfrm>
          <a:graphic>
            <a:graphicData uri="http://schemas.openxmlformats.org/presentationml/2006/ole">
              <mc:AlternateContent xmlns:mc="http://schemas.openxmlformats.org/markup-compatibility/2006">
                <mc:Choice xmlns:v="urn:schemas-microsoft-com:vml" Requires="v">
                  <p:oleObj name="Equation" r:id="rId2" imgW="1002960" imgH="203040" progId="Equation.DSMT4">
                    <p:embed/>
                  </p:oleObj>
                </mc:Choice>
                <mc:Fallback>
                  <p:oleObj name="Equation" r:id="rId2" imgW="1002960" imgH="203040" progId="Equation.DSMT4">
                    <p:embed/>
                    <p:pic>
                      <p:nvPicPr>
                        <p:cNvPr id="5122" name="Object 4"/>
                        <p:cNvPicPr>
                          <a:picLocks noChangeAspect="1" noChangeArrowheads="1"/>
                        </p:cNvPicPr>
                        <p:nvPr/>
                      </p:nvPicPr>
                      <p:blipFill>
                        <a:blip r:embed="rId3"/>
                        <a:srcRect/>
                        <a:stretch>
                          <a:fillRect/>
                        </a:stretch>
                      </p:blipFill>
                      <p:spPr bwMode="auto">
                        <a:xfrm>
                          <a:off x="2484884" y="2365542"/>
                          <a:ext cx="19431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4">
              <a:extLst>
                <a:ext uri="{FF2B5EF4-FFF2-40B4-BE49-F238E27FC236}">
                  <a16:creationId xmlns:a16="http://schemas.microsoft.com/office/drawing/2014/main" id="{03DCCA27-1B5C-4E68-969D-B0431F6B85F0}"/>
                </a:ext>
              </a:extLst>
            </p:cNvPr>
            <p:cNvGraphicFramePr>
              <a:graphicFrameLocks noChangeAspect="1"/>
            </p:cNvGraphicFramePr>
            <p:nvPr>
              <p:extLst>
                <p:ext uri="{D42A27DB-BD31-4B8C-83A1-F6EECF244321}">
                  <p14:modId xmlns:p14="http://schemas.microsoft.com/office/powerpoint/2010/main" val="1786717325"/>
                </p:ext>
              </p:extLst>
            </p:nvPr>
          </p:nvGraphicFramePr>
          <p:xfrm>
            <a:off x="2481263" y="1270000"/>
            <a:ext cx="3616325" cy="935038"/>
          </p:xfrm>
          <a:graphic>
            <a:graphicData uri="http://schemas.openxmlformats.org/presentationml/2006/ole">
              <mc:AlternateContent xmlns:mc="http://schemas.openxmlformats.org/markup-compatibility/2006">
                <mc:Choice xmlns:v="urn:schemas-microsoft-com:vml" Requires="v">
                  <p:oleObj name="Equation" r:id="rId4" imgW="1866600" imgH="482400" progId="Equation.DSMT4">
                    <p:embed/>
                  </p:oleObj>
                </mc:Choice>
                <mc:Fallback>
                  <p:oleObj name="Equation" r:id="rId4" imgW="1866600" imgH="482400" progId="Equation.DSMT4">
                    <p:embed/>
                    <p:pic>
                      <p:nvPicPr>
                        <p:cNvPr id="8" name="Object 4">
                          <a:extLst>
                            <a:ext uri="{FF2B5EF4-FFF2-40B4-BE49-F238E27FC236}">
                              <a16:creationId xmlns:a16="http://schemas.microsoft.com/office/drawing/2014/main" id="{03DCCA27-1B5C-4E68-969D-B0431F6B85F0}"/>
                            </a:ext>
                          </a:extLst>
                        </p:cNvPr>
                        <p:cNvPicPr>
                          <a:picLocks noChangeAspect="1" noChangeArrowheads="1"/>
                        </p:cNvPicPr>
                        <p:nvPr/>
                      </p:nvPicPr>
                      <p:blipFill>
                        <a:blip r:embed="rId5"/>
                        <a:srcRect/>
                        <a:stretch>
                          <a:fillRect/>
                        </a:stretch>
                      </p:blipFill>
                      <p:spPr bwMode="auto">
                        <a:xfrm>
                          <a:off x="2481263" y="1270000"/>
                          <a:ext cx="3616325" cy="935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日期占位符 1">
            <a:extLst>
              <a:ext uri="{FF2B5EF4-FFF2-40B4-BE49-F238E27FC236}">
                <a16:creationId xmlns:a16="http://schemas.microsoft.com/office/drawing/2014/main" id="{08C19989-5AAB-453A-A3BA-18409D07DB06}"/>
              </a:ext>
            </a:extLst>
          </p:cNvPr>
          <p:cNvSpPr>
            <a:spLocks noGrp="1"/>
          </p:cNvSpPr>
          <p:nvPr>
            <p:ph type="dt" sz="half" idx="10"/>
          </p:nvPr>
        </p:nvSpPr>
        <p:spPr/>
        <p:txBody>
          <a:bodyPr/>
          <a:lstStyle/>
          <a:p>
            <a:pPr>
              <a:defRPr/>
            </a:pPr>
            <a:fld id="{29B6E352-7FA9-4545-A336-D1007CFFA695}" type="datetime1">
              <a:rPr lang="zh-CN" altLang="en-US" smtClean="0"/>
              <a:t>2022/11/23</a:t>
            </a:fld>
            <a:endParaRPr lang="en-US" altLang="zh-CN"/>
          </a:p>
        </p:txBody>
      </p:sp>
      <p:sp>
        <p:nvSpPr>
          <p:cNvPr id="4" name="页脚占位符 3">
            <a:extLst>
              <a:ext uri="{FF2B5EF4-FFF2-40B4-BE49-F238E27FC236}">
                <a16:creationId xmlns:a16="http://schemas.microsoft.com/office/drawing/2014/main" id="{681EE38C-22B3-4065-94B3-6ABB493D87B1}"/>
              </a:ext>
            </a:extLst>
          </p:cNvPr>
          <p:cNvSpPr>
            <a:spLocks noGrp="1"/>
          </p:cNvSpPr>
          <p:nvPr>
            <p:ph type="ftr" sz="quarter" idx="11"/>
          </p:nvPr>
        </p:nvSpPr>
        <p:spPr/>
        <p:txBody>
          <a:bodyPr/>
          <a:lstStyle/>
          <a:p>
            <a:pPr>
              <a:defRPr/>
            </a:pPr>
            <a:r>
              <a:rPr lang="en-US" altLang="zh-CN"/>
              <a:t>© </a:t>
            </a:r>
            <a:r>
              <a:rPr lang="zh-CN" altLang="en-US"/>
              <a:t>谢中华</a:t>
            </a:r>
            <a:r>
              <a:rPr lang="en-US" altLang="zh-CN"/>
              <a:t>,  MATLAB</a:t>
            </a:r>
            <a:r>
              <a:rPr lang="zh-CN" altLang="en-US"/>
              <a:t>数学建模方法与应用</a:t>
            </a:r>
            <a:endParaRPr lang="en-US" altLang="zh-CN"/>
          </a:p>
        </p:txBody>
      </p:sp>
    </p:spTree>
    <p:extLst>
      <p:ext uri="{BB962C8B-B14F-4D97-AF65-F5344CB8AC3E}">
        <p14:creationId xmlns:p14="http://schemas.microsoft.com/office/powerpoint/2010/main" val="1872178014"/>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Text Box 2"/>
          <p:cNvSpPr txBox="1">
            <a:spLocks noChangeArrowheads="1"/>
          </p:cNvSpPr>
          <p:nvPr/>
        </p:nvSpPr>
        <p:spPr bwMode="auto">
          <a:xfrm>
            <a:off x="395288" y="1773238"/>
            <a:ext cx="7488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spcBef>
                <a:spcPct val="50000"/>
              </a:spcBef>
              <a:defRPr kumimoji="1" sz="4000">
                <a:solidFill>
                  <a:schemeClr val="tx1"/>
                </a:solidFill>
                <a:latin typeface="Times New Roman" pitchFamily="18" charset="0"/>
                <a:ea typeface="楷体_GB2312" pitchFamily="49" charset="-122"/>
              </a:defRPr>
            </a:lvl1pPr>
            <a:lvl2pPr marL="742950" indent="-285750" algn="ctr" eaLnBrk="0" hangingPunct="0">
              <a:spcBef>
                <a:spcPct val="50000"/>
              </a:spcBef>
              <a:defRPr kumimoji="1" sz="4000">
                <a:solidFill>
                  <a:schemeClr val="tx1"/>
                </a:solidFill>
                <a:latin typeface="Times New Roman" pitchFamily="18" charset="0"/>
                <a:ea typeface="楷体_GB2312" pitchFamily="49" charset="-122"/>
              </a:defRPr>
            </a:lvl2pPr>
            <a:lvl3pPr marL="1143000" indent="-228600" algn="ctr" eaLnBrk="0" hangingPunct="0">
              <a:spcBef>
                <a:spcPct val="50000"/>
              </a:spcBef>
              <a:defRPr kumimoji="1" sz="4000">
                <a:solidFill>
                  <a:schemeClr val="tx1"/>
                </a:solidFill>
                <a:latin typeface="Times New Roman" pitchFamily="18" charset="0"/>
                <a:ea typeface="楷体_GB2312" pitchFamily="49" charset="-122"/>
              </a:defRPr>
            </a:lvl3pPr>
            <a:lvl4pPr marL="1600200" indent="-228600" algn="ctr" eaLnBrk="0" hangingPunct="0">
              <a:spcBef>
                <a:spcPct val="50000"/>
              </a:spcBef>
              <a:defRPr kumimoji="1" sz="4000">
                <a:solidFill>
                  <a:schemeClr val="tx1"/>
                </a:solidFill>
                <a:latin typeface="Times New Roman" pitchFamily="18" charset="0"/>
                <a:ea typeface="楷体_GB2312" pitchFamily="49" charset="-122"/>
              </a:defRPr>
            </a:lvl4pPr>
            <a:lvl5pPr marL="2057400" indent="-228600" algn="ctr" eaLnBrk="0" hangingPunct="0">
              <a:spcBef>
                <a:spcPct val="50000"/>
              </a:spcBef>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l" eaLnBrk="1" hangingPunct="1"/>
            <a:endParaRPr kumimoji="0" lang="zh-CN" altLang="zh-CN" sz="2400">
              <a:solidFill>
                <a:schemeClr val="bg1"/>
              </a:solidFill>
              <a:latin typeface="微软雅黑" panose="020B0503020204020204" pitchFamily="34" charset="-122"/>
              <a:ea typeface="微软雅黑" panose="020B0503020204020204" pitchFamily="34" charset="-122"/>
            </a:endParaRPr>
          </a:p>
        </p:txBody>
      </p:sp>
      <p:sp>
        <p:nvSpPr>
          <p:cNvPr id="131076" name="Rectangle 3"/>
          <p:cNvSpPr>
            <a:spLocks noChangeArrowheads="1"/>
          </p:cNvSpPr>
          <p:nvPr/>
        </p:nvSpPr>
        <p:spPr bwMode="auto">
          <a:xfrm>
            <a:off x="323850" y="533400"/>
            <a:ext cx="77993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800" dirty="0">
                <a:latin typeface="微软雅黑" panose="020B0503020204020204" pitchFamily="34" charset="-122"/>
                <a:ea typeface="微软雅黑" panose="020B0503020204020204" pitchFamily="34" charset="-122"/>
              </a:rPr>
              <a:t>四、子函数与嵌套函数</a:t>
            </a:r>
          </a:p>
        </p:txBody>
      </p:sp>
      <p:sp>
        <p:nvSpPr>
          <p:cNvPr id="131077" name="Rectangle 4"/>
          <p:cNvSpPr>
            <a:spLocks noChangeArrowheads="1"/>
          </p:cNvSpPr>
          <p:nvPr/>
        </p:nvSpPr>
        <p:spPr bwMode="auto">
          <a:xfrm>
            <a:off x="827088" y="1871663"/>
            <a:ext cx="7921625" cy="2797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通常在一个</a:t>
            </a:r>
            <a:r>
              <a:rPr lang="en-US" altLang="zh-CN" sz="2400" dirty="0">
                <a:latin typeface="微软雅黑" panose="020B0503020204020204" pitchFamily="34" charset="-122"/>
                <a:ea typeface="微软雅黑" panose="020B0503020204020204" pitchFamily="34" charset="-122"/>
              </a:rPr>
              <a:t>MATLAB</a:t>
            </a:r>
            <a:r>
              <a:rPr lang="zh-CN" altLang="en-US" sz="2400" dirty="0">
                <a:latin typeface="微软雅黑" panose="020B0503020204020204" pitchFamily="34" charset="-122"/>
                <a:ea typeface="微软雅黑" panose="020B0503020204020204" pitchFamily="34" charset="-122"/>
              </a:rPr>
              <a:t>主函数的内部会调用一些其他的</a:t>
            </a:r>
            <a:r>
              <a:rPr lang="en-US" altLang="zh-CN" sz="2400" dirty="0">
                <a:latin typeface="微软雅黑" panose="020B0503020204020204" pitchFamily="34" charset="-122"/>
                <a:ea typeface="微软雅黑" panose="020B0503020204020204" pitchFamily="34" charset="-122"/>
              </a:rPr>
              <a:t>MATLAB</a:t>
            </a:r>
            <a:r>
              <a:rPr lang="zh-CN" altLang="en-US" sz="2400" dirty="0">
                <a:latin typeface="微软雅黑" panose="020B0503020204020204" pitchFamily="34" charset="-122"/>
                <a:ea typeface="微软雅黑" panose="020B0503020204020204" pitchFamily="34" charset="-122"/>
              </a:rPr>
              <a:t>函数，一般把被调用的函数称为该主函数的</a:t>
            </a:r>
            <a:r>
              <a:rPr lang="zh-CN" altLang="en-US" sz="2400" dirty="0">
                <a:solidFill>
                  <a:srgbClr val="0000FF"/>
                </a:solidFill>
                <a:latin typeface="微软雅黑" panose="020B0503020204020204" pitchFamily="34" charset="-122"/>
                <a:ea typeface="微软雅黑" panose="020B0503020204020204" pitchFamily="34" charset="-122"/>
              </a:rPr>
              <a:t>子函数</a:t>
            </a:r>
            <a:r>
              <a:rPr lang="zh-CN" altLang="en-US" sz="2400" dirty="0">
                <a:latin typeface="微软雅黑" panose="020B0503020204020204" pitchFamily="34" charset="-122"/>
                <a:ea typeface="微软雅黑" panose="020B0503020204020204" pitchFamily="34" charset="-122"/>
              </a:rPr>
              <a:t>，子函数可以是</a:t>
            </a:r>
            <a:r>
              <a:rPr lang="en-US" altLang="zh-CN" sz="2400" dirty="0">
                <a:latin typeface="微软雅黑" panose="020B0503020204020204" pitchFamily="34" charset="-122"/>
                <a:ea typeface="微软雅黑" panose="020B0503020204020204" pitchFamily="34" charset="-122"/>
              </a:rPr>
              <a:t>MATLAB</a:t>
            </a:r>
            <a:r>
              <a:rPr lang="zh-CN" altLang="en-US" sz="2400" dirty="0">
                <a:latin typeface="微软雅黑" panose="020B0503020204020204" pitchFamily="34" charset="-122"/>
                <a:ea typeface="微软雅黑" panose="020B0503020204020204" pitchFamily="34" charset="-122"/>
              </a:rPr>
              <a:t>自带的内部函数，也可以是自编的外部函数；可以是以</a:t>
            </a:r>
            <a:r>
              <a:rPr lang="en-US" altLang="zh-CN" sz="2400" dirty="0">
                <a:latin typeface="微软雅黑" panose="020B0503020204020204" pitchFamily="34" charset="-122"/>
                <a:ea typeface="微软雅黑" panose="020B0503020204020204" pitchFamily="34" charset="-122"/>
              </a:rPr>
              <a:t>Function</a:t>
            </a:r>
            <a:r>
              <a:rPr lang="zh-CN" altLang="en-US" sz="2400" dirty="0">
                <a:latin typeface="微软雅黑" panose="020B0503020204020204" pitchFamily="34" charset="-122"/>
                <a:ea typeface="微软雅黑" panose="020B0503020204020204" pitchFamily="34" charset="-122"/>
              </a:rPr>
              <a:t>打头的函数，也可以是匿名函数。</a:t>
            </a:r>
          </a:p>
        </p:txBody>
      </p:sp>
      <p:sp>
        <p:nvSpPr>
          <p:cNvPr id="131078" name="Rectangle 5"/>
          <p:cNvSpPr>
            <a:spLocks noChangeArrowheads="1"/>
          </p:cNvSpPr>
          <p:nvPr/>
        </p:nvSpPr>
        <p:spPr bwMode="auto">
          <a:xfrm>
            <a:off x="539750" y="1243013"/>
            <a:ext cx="7740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en-US" altLang="zh-CN" sz="2400">
                <a:solidFill>
                  <a:schemeClr val="hlink"/>
                </a:solidFill>
                <a:latin typeface="微软雅黑" panose="020B0503020204020204" pitchFamily="34" charset="-122"/>
                <a:ea typeface="微软雅黑" panose="020B0503020204020204" pitchFamily="34" charset="-122"/>
              </a:rPr>
              <a:t>1.  </a:t>
            </a:r>
            <a:r>
              <a:rPr lang="zh-CN" altLang="en-US" sz="2400">
                <a:solidFill>
                  <a:schemeClr val="hlink"/>
                </a:solidFill>
                <a:latin typeface="微软雅黑" panose="020B0503020204020204" pitchFamily="34" charset="-122"/>
                <a:ea typeface="微软雅黑" panose="020B0503020204020204" pitchFamily="34" charset="-122"/>
              </a:rPr>
              <a:t>子函数</a:t>
            </a:r>
          </a:p>
        </p:txBody>
      </p:sp>
      <p:sp>
        <p:nvSpPr>
          <p:cNvPr id="2" name="日期占位符 1">
            <a:extLst>
              <a:ext uri="{FF2B5EF4-FFF2-40B4-BE49-F238E27FC236}">
                <a16:creationId xmlns:a16="http://schemas.microsoft.com/office/drawing/2014/main" id="{C08215F1-6847-4BE9-B521-DB9EAA3417D2}"/>
              </a:ext>
            </a:extLst>
          </p:cNvPr>
          <p:cNvSpPr>
            <a:spLocks noGrp="1"/>
          </p:cNvSpPr>
          <p:nvPr>
            <p:ph type="dt" sz="half" idx="10"/>
          </p:nvPr>
        </p:nvSpPr>
        <p:spPr/>
        <p:txBody>
          <a:bodyPr/>
          <a:lstStyle/>
          <a:p>
            <a:pPr>
              <a:defRPr/>
            </a:pPr>
            <a:fld id="{B91AC145-2E06-4967-BC4C-F89861DADEA8}" type="datetime1">
              <a:rPr lang="zh-CN" altLang="en-US" smtClean="0"/>
              <a:t>2022/11/23</a:t>
            </a:fld>
            <a:endParaRPr lang="en-US" altLang="zh-CN"/>
          </a:p>
        </p:txBody>
      </p:sp>
      <p:sp>
        <p:nvSpPr>
          <p:cNvPr id="3" name="页脚占位符 2">
            <a:extLst>
              <a:ext uri="{FF2B5EF4-FFF2-40B4-BE49-F238E27FC236}">
                <a16:creationId xmlns:a16="http://schemas.microsoft.com/office/drawing/2014/main" id="{1222B986-D765-4A5E-826E-4D4044571BC1}"/>
              </a:ext>
            </a:extLst>
          </p:cNvPr>
          <p:cNvSpPr>
            <a:spLocks noGrp="1"/>
          </p:cNvSpPr>
          <p:nvPr>
            <p:ph type="ftr" sz="quarter" idx="11"/>
          </p:nvPr>
        </p:nvSpPr>
        <p:spPr/>
        <p:txBody>
          <a:bodyPr/>
          <a:lstStyle/>
          <a:p>
            <a:pPr>
              <a:defRPr/>
            </a:pPr>
            <a:r>
              <a:rPr lang="en-US" altLang="zh-CN"/>
              <a:t>© </a:t>
            </a:r>
            <a:r>
              <a:rPr lang="zh-CN" altLang="en-US"/>
              <a:t>谢中华</a:t>
            </a:r>
            <a:r>
              <a:rPr lang="en-US" altLang="zh-CN"/>
              <a:t>,  MATLAB</a:t>
            </a:r>
            <a:r>
              <a:rPr lang="zh-CN" altLang="en-US"/>
              <a:t>数学建模方法与应用</a:t>
            </a:r>
            <a:endParaRPr lang="en-US" altLang="zh-CN"/>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Text Box 2"/>
          <p:cNvSpPr txBox="1">
            <a:spLocks noChangeArrowheads="1"/>
          </p:cNvSpPr>
          <p:nvPr/>
        </p:nvSpPr>
        <p:spPr bwMode="auto">
          <a:xfrm>
            <a:off x="395288" y="1773238"/>
            <a:ext cx="7488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spcBef>
                <a:spcPct val="50000"/>
              </a:spcBef>
              <a:defRPr kumimoji="1" sz="4000">
                <a:solidFill>
                  <a:schemeClr val="tx1"/>
                </a:solidFill>
                <a:latin typeface="Times New Roman" pitchFamily="18" charset="0"/>
                <a:ea typeface="楷体_GB2312" pitchFamily="49" charset="-122"/>
              </a:defRPr>
            </a:lvl1pPr>
            <a:lvl2pPr marL="742950" indent="-285750" algn="ctr" eaLnBrk="0" hangingPunct="0">
              <a:spcBef>
                <a:spcPct val="50000"/>
              </a:spcBef>
              <a:defRPr kumimoji="1" sz="4000">
                <a:solidFill>
                  <a:schemeClr val="tx1"/>
                </a:solidFill>
                <a:latin typeface="Times New Roman" pitchFamily="18" charset="0"/>
                <a:ea typeface="楷体_GB2312" pitchFamily="49" charset="-122"/>
              </a:defRPr>
            </a:lvl2pPr>
            <a:lvl3pPr marL="1143000" indent="-228600" algn="ctr" eaLnBrk="0" hangingPunct="0">
              <a:spcBef>
                <a:spcPct val="50000"/>
              </a:spcBef>
              <a:defRPr kumimoji="1" sz="4000">
                <a:solidFill>
                  <a:schemeClr val="tx1"/>
                </a:solidFill>
                <a:latin typeface="Times New Roman" pitchFamily="18" charset="0"/>
                <a:ea typeface="楷体_GB2312" pitchFamily="49" charset="-122"/>
              </a:defRPr>
            </a:lvl3pPr>
            <a:lvl4pPr marL="1600200" indent="-228600" algn="ctr" eaLnBrk="0" hangingPunct="0">
              <a:spcBef>
                <a:spcPct val="50000"/>
              </a:spcBef>
              <a:defRPr kumimoji="1" sz="4000">
                <a:solidFill>
                  <a:schemeClr val="tx1"/>
                </a:solidFill>
                <a:latin typeface="Times New Roman" pitchFamily="18" charset="0"/>
                <a:ea typeface="楷体_GB2312" pitchFamily="49" charset="-122"/>
              </a:defRPr>
            </a:lvl4pPr>
            <a:lvl5pPr marL="2057400" indent="-228600" algn="ctr" eaLnBrk="0" hangingPunct="0">
              <a:spcBef>
                <a:spcPct val="50000"/>
              </a:spcBef>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l" eaLnBrk="1" hangingPunct="1"/>
            <a:endParaRPr kumimoji="0" lang="zh-CN" altLang="zh-CN" sz="2400">
              <a:solidFill>
                <a:schemeClr val="bg1"/>
              </a:solidFill>
              <a:latin typeface="微软雅黑" panose="020B0503020204020204" pitchFamily="34" charset="-122"/>
              <a:ea typeface="微软雅黑" panose="020B0503020204020204" pitchFamily="34" charset="-122"/>
            </a:endParaRPr>
          </a:p>
        </p:txBody>
      </p:sp>
      <p:sp>
        <p:nvSpPr>
          <p:cNvPr id="132100" name="Rectangle 4"/>
          <p:cNvSpPr>
            <a:spLocks noChangeArrowheads="1"/>
          </p:cNvSpPr>
          <p:nvPr/>
        </p:nvSpPr>
        <p:spPr bwMode="auto">
          <a:xfrm>
            <a:off x="827088" y="908050"/>
            <a:ext cx="7921625"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en-US" altLang="zh-CN" sz="2400">
                <a:latin typeface="微软雅黑" panose="020B0503020204020204" pitchFamily="34" charset="-122"/>
                <a:ea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rPr>
              <a:t>把一个或多个子函数放到同一个主函数的函数体内部而构成的函数称为嵌套函数。像循环的嵌套一样，嵌套函数可以是一层嵌套，也可以是多层嵌套，其一般形式如下。</a:t>
            </a:r>
          </a:p>
        </p:txBody>
      </p:sp>
      <p:sp>
        <p:nvSpPr>
          <p:cNvPr id="132101" name="Rectangle 5"/>
          <p:cNvSpPr>
            <a:spLocks noChangeArrowheads="1"/>
          </p:cNvSpPr>
          <p:nvPr/>
        </p:nvSpPr>
        <p:spPr bwMode="auto">
          <a:xfrm>
            <a:off x="539750" y="476250"/>
            <a:ext cx="7740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en-US" altLang="zh-CN" sz="2400">
                <a:solidFill>
                  <a:schemeClr val="hlink"/>
                </a:solidFill>
                <a:latin typeface="微软雅黑" panose="020B0503020204020204" pitchFamily="34" charset="-122"/>
                <a:ea typeface="微软雅黑" panose="020B0503020204020204" pitchFamily="34" charset="-122"/>
              </a:rPr>
              <a:t>2.  </a:t>
            </a:r>
            <a:r>
              <a:rPr lang="zh-CN" altLang="en-US" sz="2400">
                <a:solidFill>
                  <a:schemeClr val="hlink"/>
                </a:solidFill>
                <a:latin typeface="微软雅黑" panose="020B0503020204020204" pitchFamily="34" charset="-122"/>
                <a:ea typeface="微软雅黑" panose="020B0503020204020204" pitchFamily="34" charset="-122"/>
              </a:rPr>
              <a:t>嵌套函数</a:t>
            </a:r>
          </a:p>
        </p:txBody>
      </p:sp>
      <p:sp>
        <p:nvSpPr>
          <p:cNvPr id="132102" name="Rectangle 6"/>
          <p:cNvSpPr>
            <a:spLocks noChangeArrowheads="1"/>
          </p:cNvSpPr>
          <p:nvPr/>
        </p:nvSpPr>
        <p:spPr bwMode="auto">
          <a:xfrm>
            <a:off x="539750" y="2420938"/>
            <a:ext cx="7921625"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buClr>
                <a:schemeClr val="hlink"/>
              </a:buClr>
              <a:buFont typeface="Wingdings" pitchFamily="2" charset="2"/>
              <a:buChar char="Ø"/>
            </a:pPr>
            <a:r>
              <a:rPr lang="en-US" altLang="zh-CN" sz="2400">
                <a:latin typeface="微软雅黑" panose="020B0503020204020204" pitchFamily="34" charset="-122"/>
                <a:ea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rPr>
              <a:t>单层嵌套</a:t>
            </a:r>
          </a:p>
        </p:txBody>
      </p:sp>
      <p:sp>
        <p:nvSpPr>
          <p:cNvPr id="132103" name="Rectangle 7"/>
          <p:cNvSpPr>
            <a:spLocks noChangeArrowheads="1"/>
          </p:cNvSpPr>
          <p:nvPr/>
        </p:nvSpPr>
        <p:spPr bwMode="auto">
          <a:xfrm>
            <a:off x="827088" y="2927350"/>
            <a:ext cx="3600450" cy="359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en-US" altLang="en-US" sz="2400" dirty="0">
                <a:solidFill>
                  <a:srgbClr val="0000FF"/>
                </a:solidFill>
                <a:latin typeface="微软雅黑" panose="020B0503020204020204" pitchFamily="34" charset="-122"/>
                <a:ea typeface="微软雅黑" panose="020B0503020204020204" pitchFamily="34" charset="-122"/>
              </a:rPr>
              <a:t>%</a:t>
            </a:r>
            <a:r>
              <a:rPr lang="en-US" altLang="en-US" sz="2400" dirty="0" err="1">
                <a:solidFill>
                  <a:srgbClr val="0000FF"/>
                </a:solidFill>
                <a:latin typeface="微软雅黑" panose="020B0503020204020204" pitchFamily="34" charset="-122"/>
                <a:ea typeface="微软雅黑" panose="020B0503020204020204" pitchFamily="34" charset="-122"/>
              </a:rPr>
              <a:t>一嵌一</a:t>
            </a:r>
            <a:endParaRPr lang="en-US" altLang="en-US" sz="2400" dirty="0">
              <a:solidFill>
                <a:srgbClr val="0000FF"/>
              </a:solidFill>
              <a:latin typeface="微软雅黑" panose="020B0503020204020204" pitchFamily="34" charset="-122"/>
              <a:ea typeface="微软雅黑" panose="020B0503020204020204" pitchFamily="34" charset="-122"/>
            </a:endParaRPr>
          </a:p>
          <a:p>
            <a:pPr>
              <a:lnSpc>
                <a:spcPct val="120000"/>
              </a:lnSpc>
            </a:pPr>
            <a:r>
              <a:rPr lang="en-US" altLang="en-US" sz="2400" dirty="0">
                <a:latin typeface="微软雅黑" panose="020B0503020204020204" pitchFamily="34" charset="-122"/>
                <a:ea typeface="微软雅黑" panose="020B0503020204020204" pitchFamily="34" charset="-122"/>
              </a:rPr>
              <a:t>function x = A(p1, p2)</a:t>
            </a:r>
          </a:p>
          <a:p>
            <a:pPr>
              <a:lnSpc>
                <a:spcPct val="120000"/>
              </a:lnSpc>
            </a:pPr>
            <a:r>
              <a:rPr lang="en-US" altLang="en-US" sz="2400" dirty="0">
                <a:latin typeface="微软雅黑" panose="020B0503020204020204" pitchFamily="34" charset="-122"/>
                <a:ea typeface="微软雅黑" panose="020B0503020204020204" pitchFamily="34" charset="-122"/>
              </a:rPr>
              <a:t>…</a:t>
            </a:r>
          </a:p>
          <a:p>
            <a:pPr>
              <a:lnSpc>
                <a:spcPct val="120000"/>
              </a:lnSpc>
            </a:pPr>
            <a:r>
              <a:rPr lang="en-US" altLang="en-US" sz="2400" dirty="0">
                <a:latin typeface="微软雅黑" panose="020B0503020204020204" pitchFamily="34" charset="-122"/>
                <a:ea typeface="微软雅黑" panose="020B0503020204020204" pitchFamily="34" charset="-122"/>
              </a:rPr>
              <a:t>   function y = B(p3)</a:t>
            </a:r>
          </a:p>
          <a:p>
            <a:pPr>
              <a:lnSpc>
                <a:spcPct val="120000"/>
              </a:lnSpc>
            </a:pPr>
            <a:r>
              <a:rPr lang="en-US" altLang="en-US" sz="2400" dirty="0">
                <a:latin typeface="微软雅黑" panose="020B0503020204020204" pitchFamily="34" charset="-122"/>
                <a:ea typeface="微软雅黑" panose="020B0503020204020204" pitchFamily="34" charset="-122"/>
              </a:rPr>
              <a:t>   …</a:t>
            </a:r>
          </a:p>
          <a:p>
            <a:pPr>
              <a:lnSpc>
                <a:spcPct val="120000"/>
              </a:lnSpc>
            </a:pPr>
            <a:r>
              <a:rPr lang="en-US" altLang="en-US" sz="2400" dirty="0">
                <a:latin typeface="微软雅黑" panose="020B0503020204020204" pitchFamily="34" charset="-122"/>
                <a:ea typeface="微软雅黑" panose="020B0503020204020204" pitchFamily="34" charset="-122"/>
              </a:rPr>
              <a:t>   end</a:t>
            </a:r>
          </a:p>
          <a:p>
            <a:pPr>
              <a:lnSpc>
                <a:spcPct val="120000"/>
              </a:lnSpc>
            </a:pPr>
            <a:r>
              <a:rPr lang="en-US" altLang="en-US" sz="2400" dirty="0">
                <a:latin typeface="微软雅黑" panose="020B0503020204020204" pitchFamily="34" charset="-122"/>
                <a:ea typeface="微软雅黑" panose="020B0503020204020204" pitchFamily="34" charset="-122"/>
              </a:rPr>
              <a:t>…</a:t>
            </a:r>
          </a:p>
          <a:p>
            <a:pPr>
              <a:lnSpc>
                <a:spcPct val="120000"/>
              </a:lnSpc>
            </a:pPr>
            <a:r>
              <a:rPr lang="en-US" altLang="en-US" sz="2400" dirty="0">
                <a:latin typeface="微软雅黑" panose="020B0503020204020204" pitchFamily="34" charset="-122"/>
                <a:ea typeface="微软雅黑" panose="020B0503020204020204" pitchFamily="34" charset="-122"/>
              </a:rPr>
              <a:t>end</a:t>
            </a:r>
            <a:endParaRPr lang="en-US" altLang="zh-CN" sz="2400" dirty="0">
              <a:latin typeface="微软雅黑" panose="020B0503020204020204" pitchFamily="34" charset="-122"/>
              <a:ea typeface="微软雅黑" panose="020B0503020204020204" pitchFamily="34" charset="-122"/>
            </a:endParaRPr>
          </a:p>
        </p:txBody>
      </p:sp>
      <p:sp>
        <p:nvSpPr>
          <p:cNvPr id="132104" name="Rectangle 8"/>
          <p:cNvSpPr>
            <a:spLocks noChangeArrowheads="1"/>
          </p:cNvSpPr>
          <p:nvPr/>
        </p:nvSpPr>
        <p:spPr bwMode="auto">
          <a:xfrm>
            <a:off x="4716463" y="2411413"/>
            <a:ext cx="360045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200" dirty="0">
                <a:solidFill>
                  <a:srgbClr val="0000FF"/>
                </a:solidFill>
                <a:latin typeface="微软雅黑" panose="020B0503020204020204" pitchFamily="34" charset="-122"/>
                <a:ea typeface="微软雅黑" panose="020B0503020204020204" pitchFamily="34" charset="-122"/>
              </a:rPr>
              <a:t>%</a:t>
            </a:r>
            <a:r>
              <a:rPr lang="en-US" altLang="en-US" sz="2200" dirty="0" err="1">
                <a:solidFill>
                  <a:srgbClr val="0000FF"/>
                </a:solidFill>
                <a:latin typeface="微软雅黑" panose="020B0503020204020204" pitchFamily="34" charset="-122"/>
                <a:ea typeface="微软雅黑" panose="020B0503020204020204" pitchFamily="34" charset="-122"/>
              </a:rPr>
              <a:t>一嵌多</a:t>
            </a:r>
            <a:endParaRPr lang="en-US" altLang="en-US" sz="2200" dirty="0">
              <a:solidFill>
                <a:srgbClr val="0000FF"/>
              </a:solidFill>
              <a:latin typeface="微软雅黑" panose="020B0503020204020204" pitchFamily="34" charset="-122"/>
              <a:ea typeface="微软雅黑" panose="020B0503020204020204" pitchFamily="34" charset="-122"/>
            </a:endParaRPr>
          </a:p>
          <a:p>
            <a:r>
              <a:rPr lang="en-US" altLang="en-US" sz="2200" dirty="0">
                <a:latin typeface="微软雅黑" panose="020B0503020204020204" pitchFamily="34" charset="-122"/>
                <a:ea typeface="微软雅黑" panose="020B0503020204020204" pitchFamily="34" charset="-122"/>
              </a:rPr>
              <a:t>function x = A(p1, p2)</a:t>
            </a:r>
          </a:p>
          <a:p>
            <a:r>
              <a:rPr lang="en-US" altLang="en-US" sz="2200" dirty="0">
                <a:latin typeface="微软雅黑" panose="020B0503020204020204" pitchFamily="34" charset="-122"/>
                <a:ea typeface="微软雅黑" panose="020B0503020204020204" pitchFamily="34" charset="-122"/>
              </a:rPr>
              <a:t>…</a:t>
            </a:r>
          </a:p>
          <a:p>
            <a:r>
              <a:rPr lang="en-US" altLang="en-US" sz="2200" dirty="0">
                <a:latin typeface="微软雅黑" panose="020B0503020204020204" pitchFamily="34" charset="-122"/>
                <a:ea typeface="微软雅黑" panose="020B0503020204020204" pitchFamily="34" charset="-122"/>
              </a:rPr>
              <a:t>   function y = B(p3)</a:t>
            </a:r>
          </a:p>
          <a:p>
            <a:r>
              <a:rPr lang="en-US" altLang="en-US" sz="2200" dirty="0">
                <a:latin typeface="微软雅黑" panose="020B0503020204020204" pitchFamily="34" charset="-122"/>
                <a:ea typeface="微软雅黑" panose="020B0503020204020204" pitchFamily="34" charset="-122"/>
              </a:rPr>
              <a:t>   …</a:t>
            </a:r>
          </a:p>
          <a:p>
            <a:r>
              <a:rPr lang="en-US" altLang="en-US" sz="2200" dirty="0">
                <a:latin typeface="微软雅黑" panose="020B0503020204020204" pitchFamily="34" charset="-122"/>
                <a:ea typeface="微软雅黑" panose="020B0503020204020204" pitchFamily="34" charset="-122"/>
              </a:rPr>
              <a:t>   end</a:t>
            </a:r>
          </a:p>
          <a:p>
            <a:endParaRPr lang="en-US" altLang="en-US" sz="2200" dirty="0">
              <a:latin typeface="微软雅黑" panose="020B0503020204020204" pitchFamily="34" charset="-122"/>
              <a:ea typeface="微软雅黑" panose="020B0503020204020204" pitchFamily="34" charset="-122"/>
            </a:endParaRPr>
          </a:p>
          <a:p>
            <a:r>
              <a:rPr lang="en-US" altLang="en-US" sz="2200" dirty="0">
                <a:latin typeface="微软雅黑" panose="020B0503020204020204" pitchFamily="34" charset="-122"/>
                <a:ea typeface="微软雅黑" panose="020B0503020204020204" pitchFamily="34" charset="-122"/>
              </a:rPr>
              <a:t>   function z = C(p4)</a:t>
            </a:r>
          </a:p>
          <a:p>
            <a:r>
              <a:rPr lang="en-US" altLang="en-US" sz="2200" dirty="0">
                <a:latin typeface="微软雅黑" panose="020B0503020204020204" pitchFamily="34" charset="-122"/>
                <a:ea typeface="微软雅黑" panose="020B0503020204020204" pitchFamily="34" charset="-122"/>
              </a:rPr>
              <a:t>   …</a:t>
            </a:r>
          </a:p>
          <a:p>
            <a:r>
              <a:rPr lang="en-US" altLang="en-US" sz="2200" dirty="0">
                <a:latin typeface="微软雅黑" panose="020B0503020204020204" pitchFamily="34" charset="-122"/>
                <a:ea typeface="微软雅黑" panose="020B0503020204020204" pitchFamily="34" charset="-122"/>
              </a:rPr>
              <a:t>   end</a:t>
            </a:r>
          </a:p>
          <a:p>
            <a:r>
              <a:rPr lang="en-US" altLang="en-US" sz="2200" dirty="0">
                <a:latin typeface="微软雅黑" panose="020B0503020204020204" pitchFamily="34" charset="-122"/>
                <a:ea typeface="微软雅黑" panose="020B0503020204020204" pitchFamily="34" charset="-122"/>
              </a:rPr>
              <a:t>…</a:t>
            </a:r>
          </a:p>
          <a:p>
            <a:r>
              <a:rPr lang="en-US" altLang="en-US" sz="2200" dirty="0">
                <a:latin typeface="微软雅黑" panose="020B0503020204020204" pitchFamily="34" charset="-122"/>
                <a:ea typeface="微软雅黑" panose="020B0503020204020204" pitchFamily="34" charset="-122"/>
              </a:rPr>
              <a:t>end</a:t>
            </a:r>
          </a:p>
        </p:txBody>
      </p:sp>
      <p:sp>
        <p:nvSpPr>
          <p:cNvPr id="2" name="日期占位符 1">
            <a:extLst>
              <a:ext uri="{FF2B5EF4-FFF2-40B4-BE49-F238E27FC236}">
                <a16:creationId xmlns:a16="http://schemas.microsoft.com/office/drawing/2014/main" id="{013A493A-3EC1-45DC-B63A-41234BCA86C6}"/>
              </a:ext>
            </a:extLst>
          </p:cNvPr>
          <p:cNvSpPr>
            <a:spLocks noGrp="1"/>
          </p:cNvSpPr>
          <p:nvPr>
            <p:ph type="dt" sz="half" idx="10"/>
          </p:nvPr>
        </p:nvSpPr>
        <p:spPr/>
        <p:txBody>
          <a:bodyPr/>
          <a:lstStyle/>
          <a:p>
            <a:pPr>
              <a:defRPr/>
            </a:pPr>
            <a:fld id="{A6A7B152-6000-44DF-A7BE-AEFD5F3393E6}" type="datetime1">
              <a:rPr lang="zh-CN" altLang="en-US" smtClean="0"/>
              <a:t>2022/11/23</a:t>
            </a:fld>
            <a:endParaRPr lang="en-US" altLang="zh-CN"/>
          </a:p>
        </p:txBody>
      </p:sp>
      <p:sp>
        <p:nvSpPr>
          <p:cNvPr id="3" name="页脚占位符 2">
            <a:extLst>
              <a:ext uri="{FF2B5EF4-FFF2-40B4-BE49-F238E27FC236}">
                <a16:creationId xmlns:a16="http://schemas.microsoft.com/office/drawing/2014/main" id="{B8044AC0-3F16-42FE-A1F3-50A64333BF09}"/>
              </a:ext>
            </a:extLst>
          </p:cNvPr>
          <p:cNvSpPr>
            <a:spLocks noGrp="1"/>
          </p:cNvSpPr>
          <p:nvPr>
            <p:ph type="ftr" sz="quarter" idx="11"/>
          </p:nvPr>
        </p:nvSpPr>
        <p:spPr/>
        <p:txBody>
          <a:bodyPr/>
          <a:lstStyle/>
          <a:p>
            <a:pPr>
              <a:defRPr/>
            </a:pPr>
            <a:r>
              <a:rPr lang="en-US" altLang="zh-CN"/>
              <a:t>© </a:t>
            </a:r>
            <a:r>
              <a:rPr lang="zh-CN" altLang="en-US"/>
              <a:t>谢中华</a:t>
            </a:r>
            <a:r>
              <a:rPr lang="en-US" altLang="zh-CN"/>
              <a:t>,  MATLAB</a:t>
            </a:r>
            <a:r>
              <a:rPr lang="zh-CN" altLang="en-US"/>
              <a:t>数学建模方法与应用</a:t>
            </a:r>
            <a:endParaRPr lang="en-US" altLang="zh-CN"/>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5"/>
          <p:cNvSpPr>
            <a:spLocks noChangeArrowheads="1"/>
          </p:cNvSpPr>
          <p:nvPr/>
        </p:nvSpPr>
        <p:spPr bwMode="auto">
          <a:xfrm>
            <a:off x="539750" y="477838"/>
            <a:ext cx="7921625"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buClr>
                <a:schemeClr val="hlink"/>
              </a:buClr>
              <a:buFont typeface="Wingdings" pitchFamily="2" charset="2"/>
              <a:buChar char="Ø"/>
            </a:pPr>
            <a:r>
              <a:rPr lang="en-US" altLang="zh-CN" sz="2400">
                <a:latin typeface="微软雅黑" panose="020B0503020204020204" pitchFamily="34" charset="-122"/>
                <a:ea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rPr>
              <a:t>多层嵌套</a:t>
            </a:r>
          </a:p>
        </p:txBody>
      </p:sp>
      <p:sp>
        <p:nvSpPr>
          <p:cNvPr id="133124" name="Rectangle 6"/>
          <p:cNvSpPr>
            <a:spLocks noChangeArrowheads="1"/>
          </p:cNvSpPr>
          <p:nvPr/>
        </p:nvSpPr>
        <p:spPr bwMode="auto">
          <a:xfrm>
            <a:off x="971550" y="984250"/>
            <a:ext cx="3600450"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en-US" altLang="en-US" sz="2400" dirty="0">
                <a:solidFill>
                  <a:srgbClr val="33CC33"/>
                </a:solidFill>
                <a:latin typeface="微软雅黑" panose="020B0503020204020204" pitchFamily="34" charset="-122"/>
                <a:ea typeface="微软雅黑" panose="020B0503020204020204" pitchFamily="34" charset="-122"/>
              </a:rPr>
              <a:t>%</a:t>
            </a:r>
            <a:r>
              <a:rPr lang="en-US" altLang="zh-CN" sz="2400" dirty="0">
                <a:solidFill>
                  <a:srgbClr val="33CC33"/>
                </a:solidFill>
                <a:latin typeface="微软雅黑" panose="020B0503020204020204" pitchFamily="34" charset="-122"/>
                <a:ea typeface="微软雅黑" panose="020B0503020204020204" pitchFamily="34" charset="-122"/>
              </a:rPr>
              <a:t> </a:t>
            </a:r>
            <a:r>
              <a:rPr lang="en-US" altLang="en-US" sz="2400" dirty="0" err="1">
                <a:solidFill>
                  <a:srgbClr val="33CC33"/>
                </a:solidFill>
                <a:latin typeface="微软雅黑" panose="020B0503020204020204" pitchFamily="34" charset="-122"/>
                <a:ea typeface="微软雅黑" panose="020B0503020204020204" pitchFamily="34" charset="-122"/>
              </a:rPr>
              <a:t>多层嵌套</a:t>
            </a:r>
            <a:endParaRPr lang="en-US" altLang="en-US" sz="2400" dirty="0">
              <a:solidFill>
                <a:srgbClr val="33CC33"/>
              </a:solidFill>
              <a:latin typeface="微软雅黑" panose="020B0503020204020204" pitchFamily="34" charset="-122"/>
              <a:ea typeface="微软雅黑" panose="020B0503020204020204" pitchFamily="34" charset="-122"/>
            </a:endParaRPr>
          </a:p>
          <a:p>
            <a:pPr>
              <a:lnSpc>
                <a:spcPct val="120000"/>
              </a:lnSpc>
            </a:pPr>
            <a:r>
              <a:rPr lang="en-US" altLang="en-US" sz="2400" dirty="0">
                <a:latin typeface="微软雅黑" panose="020B0503020204020204" pitchFamily="34" charset="-122"/>
                <a:ea typeface="微软雅黑" panose="020B0503020204020204" pitchFamily="34" charset="-122"/>
              </a:rPr>
              <a:t>function x = A(p1, p2)</a:t>
            </a:r>
          </a:p>
          <a:p>
            <a:pPr>
              <a:lnSpc>
                <a:spcPct val="120000"/>
              </a:lnSpc>
            </a:pPr>
            <a:r>
              <a:rPr lang="en-US" altLang="en-US" sz="2400" dirty="0">
                <a:latin typeface="微软雅黑" panose="020B0503020204020204" pitchFamily="34" charset="-122"/>
                <a:ea typeface="微软雅黑" panose="020B0503020204020204" pitchFamily="34" charset="-122"/>
              </a:rPr>
              <a:t>…</a:t>
            </a:r>
          </a:p>
          <a:p>
            <a:pPr>
              <a:lnSpc>
                <a:spcPct val="120000"/>
              </a:lnSpc>
            </a:pPr>
            <a:r>
              <a:rPr lang="en-US" altLang="en-US" sz="2400" dirty="0">
                <a:latin typeface="微软雅黑" panose="020B0503020204020204" pitchFamily="34" charset="-122"/>
                <a:ea typeface="微软雅黑" panose="020B0503020204020204" pitchFamily="34" charset="-122"/>
              </a:rPr>
              <a:t>   function y = B(p3)</a:t>
            </a:r>
          </a:p>
          <a:p>
            <a:pPr>
              <a:lnSpc>
                <a:spcPct val="120000"/>
              </a:lnSpc>
            </a:pPr>
            <a:r>
              <a:rPr lang="en-US" altLang="en-US" sz="2400" dirty="0">
                <a:latin typeface="微软雅黑" panose="020B0503020204020204" pitchFamily="34" charset="-122"/>
                <a:ea typeface="微软雅黑" panose="020B0503020204020204" pitchFamily="34" charset="-122"/>
              </a:rPr>
              <a:t>   …</a:t>
            </a:r>
          </a:p>
          <a:p>
            <a:pPr>
              <a:lnSpc>
                <a:spcPct val="120000"/>
              </a:lnSpc>
            </a:pPr>
            <a:r>
              <a:rPr lang="en-US" altLang="en-US" sz="2400" dirty="0">
                <a:latin typeface="微软雅黑" panose="020B0503020204020204" pitchFamily="34" charset="-122"/>
                <a:ea typeface="微软雅黑" panose="020B0503020204020204" pitchFamily="34" charset="-122"/>
              </a:rPr>
              <a:t>      function z = C(p4)</a:t>
            </a:r>
          </a:p>
          <a:p>
            <a:pPr>
              <a:lnSpc>
                <a:spcPct val="120000"/>
              </a:lnSpc>
            </a:pPr>
            <a:r>
              <a:rPr lang="en-US" altLang="en-US" sz="2400" dirty="0">
                <a:latin typeface="微软雅黑" panose="020B0503020204020204" pitchFamily="34" charset="-122"/>
                <a:ea typeface="微软雅黑" panose="020B0503020204020204" pitchFamily="34" charset="-122"/>
              </a:rPr>
              <a:t>      …</a:t>
            </a:r>
          </a:p>
          <a:p>
            <a:pPr>
              <a:lnSpc>
                <a:spcPct val="120000"/>
              </a:lnSpc>
            </a:pPr>
            <a:r>
              <a:rPr lang="en-US" altLang="en-US" sz="2400" dirty="0">
                <a:latin typeface="微软雅黑" panose="020B0503020204020204" pitchFamily="34" charset="-122"/>
                <a:ea typeface="微软雅黑" panose="020B0503020204020204" pitchFamily="34" charset="-122"/>
              </a:rPr>
              <a:t>      end</a:t>
            </a:r>
          </a:p>
          <a:p>
            <a:pPr>
              <a:lnSpc>
                <a:spcPct val="120000"/>
              </a:lnSpc>
            </a:pPr>
            <a:r>
              <a:rPr lang="en-US" altLang="en-US" sz="2400" dirty="0">
                <a:latin typeface="微软雅黑" panose="020B0503020204020204" pitchFamily="34" charset="-122"/>
                <a:ea typeface="微软雅黑" panose="020B0503020204020204" pitchFamily="34" charset="-122"/>
              </a:rPr>
              <a:t>   …</a:t>
            </a:r>
          </a:p>
          <a:p>
            <a:pPr>
              <a:lnSpc>
                <a:spcPct val="120000"/>
              </a:lnSpc>
            </a:pPr>
            <a:r>
              <a:rPr lang="en-US" altLang="en-US" sz="2400" dirty="0">
                <a:latin typeface="微软雅黑" panose="020B0503020204020204" pitchFamily="34" charset="-122"/>
                <a:ea typeface="微软雅黑" panose="020B0503020204020204" pitchFamily="34" charset="-122"/>
              </a:rPr>
              <a:t>   end</a:t>
            </a:r>
          </a:p>
          <a:p>
            <a:pPr>
              <a:lnSpc>
                <a:spcPct val="120000"/>
              </a:lnSpc>
            </a:pPr>
            <a:r>
              <a:rPr lang="en-US" altLang="en-US" sz="2400" dirty="0">
                <a:latin typeface="微软雅黑" panose="020B0503020204020204" pitchFamily="34" charset="-122"/>
                <a:ea typeface="微软雅黑" panose="020B0503020204020204" pitchFamily="34" charset="-122"/>
              </a:rPr>
              <a:t>…</a:t>
            </a:r>
          </a:p>
          <a:p>
            <a:pPr>
              <a:lnSpc>
                <a:spcPct val="120000"/>
              </a:lnSpc>
            </a:pPr>
            <a:r>
              <a:rPr lang="en-US" altLang="en-US" sz="2400" dirty="0">
                <a:latin typeface="微软雅黑" panose="020B0503020204020204" pitchFamily="34" charset="-122"/>
                <a:ea typeface="微软雅黑" panose="020B0503020204020204" pitchFamily="34" charset="-122"/>
              </a:rPr>
              <a:t>end</a:t>
            </a:r>
          </a:p>
        </p:txBody>
      </p:sp>
      <p:sp>
        <p:nvSpPr>
          <p:cNvPr id="2" name="日期占位符 1">
            <a:extLst>
              <a:ext uri="{FF2B5EF4-FFF2-40B4-BE49-F238E27FC236}">
                <a16:creationId xmlns:a16="http://schemas.microsoft.com/office/drawing/2014/main" id="{4CFC310A-ABB2-4748-8836-269F015E6505}"/>
              </a:ext>
            </a:extLst>
          </p:cNvPr>
          <p:cNvSpPr>
            <a:spLocks noGrp="1"/>
          </p:cNvSpPr>
          <p:nvPr>
            <p:ph type="dt" sz="half" idx="10"/>
          </p:nvPr>
        </p:nvSpPr>
        <p:spPr/>
        <p:txBody>
          <a:bodyPr/>
          <a:lstStyle/>
          <a:p>
            <a:pPr>
              <a:defRPr/>
            </a:pPr>
            <a:fld id="{7A3D18C5-53E6-49A2-AE4F-C3D5509C8F2B}" type="datetime1">
              <a:rPr lang="zh-CN" altLang="en-US" smtClean="0"/>
              <a:t>2022/11/23</a:t>
            </a:fld>
            <a:endParaRPr lang="en-US" altLang="zh-CN"/>
          </a:p>
        </p:txBody>
      </p:sp>
      <p:sp>
        <p:nvSpPr>
          <p:cNvPr id="3" name="页脚占位符 2">
            <a:extLst>
              <a:ext uri="{FF2B5EF4-FFF2-40B4-BE49-F238E27FC236}">
                <a16:creationId xmlns:a16="http://schemas.microsoft.com/office/drawing/2014/main" id="{9AB7626C-D41B-4470-ABF6-F42DB0CBE966}"/>
              </a:ext>
            </a:extLst>
          </p:cNvPr>
          <p:cNvSpPr>
            <a:spLocks noGrp="1"/>
          </p:cNvSpPr>
          <p:nvPr>
            <p:ph type="ftr" sz="quarter" idx="11"/>
          </p:nvPr>
        </p:nvSpPr>
        <p:spPr/>
        <p:txBody>
          <a:bodyPr/>
          <a:lstStyle/>
          <a:p>
            <a:pPr>
              <a:defRPr/>
            </a:pPr>
            <a:r>
              <a:rPr lang="en-US" altLang="zh-CN"/>
              <a:t>© </a:t>
            </a:r>
            <a:r>
              <a:rPr lang="zh-CN" altLang="en-US"/>
              <a:t>谢中华</a:t>
            </a:r>
            <a:r>
              <a:rPr lang="en-US" altLang="zh-CN"/>
              <a:t>,  MATLAB</a:t>
            </a:r>
            <a:r>
              <a:rPr lang="zh-CN" altLang="en-US"/>
              <a:t>数学建模方法与应用</a:t>
            </a:r>
            <a:endParaRPr lang="en-US" altLang="zh-CN"/>
          </a:p>
        </p:txBody>
      </p:sp>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p:cNvSpPr>
            <a:spLocks noChangeArrowheads="1"/>
          </p:cNvSpPr>
          <p:nvPr/>
        </p:nvSpPr>
        <p:spPr bwMode="auto">
          <a:xfrm>
            <a:off x="827088" y="1214438"/>
            <a:ext cx="8135937" cy="531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1800" dirty="0">
                <a:latin typeface="微软雅黑" panose="020B0503020204020204" pitchFamily="34" charset="-122"/>
                <a:ea typeface="微软雅黑" panose="020B0503020204020204" pitchFamily="34" charset="-122"/>
              </a:rPr>
              <a:t>function y = </a:t>
            </a:r>
            <a:r>
              <a:rPr lang="en-US" altLang="en-US" sz="1800" dirty="0" err="1">
                <a:latin typeface="微软雅黑" panose="020B0503020204020204" pitchFamily="34" charset="-122"/>
                <a:ea typeface="微软雅黑" panose="020B0503020204020204" pitchFamily="34" charset="-122"/>
              </a:rPr>
              <a:t>mainfun</a:t>
            </a:r>
            <a:r>
              <a:rPr lang="en-US" altLang="en-US" sz="1800" dirty="0">
                <a:latin typeface="微软雅黑" panose="020B0503020204020204" pitchFamily="34" charset="-122"/>
                <a:ea typeface="微软雅黑" panose="020B0503020204020204" pitchFamily="34" charset="-122"/>
              </a:rPr>
              <a:t>(x)</a:t>
            </a:r>
          </a:p>
          <a:p>
            <a:r>
              <a:rPr lang="en-US" altLang="en-US" sz="1800" dirty="0">
                <a:solidFill>
                  <a:srgbClr val="33CC33"/>
                </a:solidFill>
                <a:latin typeface="微软雅黑" panose="020B0503020204020204" pitchFamily="34" charset="-122"/>
                <a:ea typeface="微软雅黑" panose="020B0503020204020204" pitchFamily="34" charset="-122"/>
              </a:rPr>
              <a:t>% </a:t>
            </a:r>
            <a:r>
              <a:rPr lang="en-US" altLang="en-US" sz="1800" dirty="0" err="1">
                <a:solidFill>
                  <a:srgbClr val="33CC33"/>
                </a:solidFill>
                <a:latin typeface="微软雅黑" panose="020B0503020204020204" pitchFamily="34" charset="-122"/>
                <a:ea typeface="微软雅黑" panose="020B0503020204020204" pitchFamily="34" charset="-122"/>
              </a:rPr>
              <a:t>通过嵌套函数的方式编写函数</a:t>
            </a:r>
            <a:endParaRPr lang="en-US" altLang="en-US" sz="1800" dirty="0">
              <a:solidFill>
                <a:srgbClr val="33CC33"/>
              </a:solidFill>
              <a:latin typeface="微软雅黑" panose="020B0503020204020204" pitchFamily="34" charset="-122"/>
              <a:ea typeface="微软雅黑" panose="020B0503020204020204" pitchFamily="34" charset="-122"/>
            </a:endParaRPr>
          </a:p>
          <a:p>
            <a:r>
              <a:rPr lang="en-US" altLang="en-US" sz="1800" dirty="0">
                <a:latin typeface="微软雅黑" panose="020B0503020204020204" pitchFamily="34" charset="-122"/>
                <a:ea typeface="微软雅黑" panose="020B0503020204020204" pitchFamily="34" charset="-122"/>
              </a:rPr>
              <a:t>y = subfun1(x) + subfun2(x);</a:t>
            </a:r>
          </a:p>
          <a:p>
            <a:r>
              <a:rPr lang="en-US" altLang="en-US" sz="1800" dirty="0">
                <a:latin typeface="微软雅黑" panose="020B0503020204020204" pitchFamily="34" charset="-122"/>
                <a:ea typeface="微软雅黑" panose="020B0503020204020204" pitchFamily="34" charset="-122"/>
              </a:rPr>
              <a:t>    </a:t>
            </a:r>
            <a:r>
              <a:rPr lang="en-US" altLang="en-US" sz="1800" dirty="0">
                <a:solidFill>
                  <a:srgbClr val="33CC33"/>
                </a:solidFill>
                <a:latin typeface="微软雅黑" panose="020B0503020204020204" pitchFamily="34" charset="-122"/>
                <a:ea typeface="微软雅黑" panose="020B0503020204020204" pitchFamily="34" charset="-122"/>
              </a:rPr>
              <a:t>% 子函数1</a:t>
            </a:r>
          </a:p>
          <a:p>
            <a:r>
              <a:rPr lang="en-US" altLang="en-US" sz="1800" dirty="0">
                <a:latin typeface="微软雅黑" panose="020B0503020204020204" pitchFamily="34" charset="-122"/>
                <a:ea typeface="微软雅黑" panose="020B0503020204020204" pitchFamily="34" charset="-122"/>
              </a:rPr>
              <a:t>    function y1 = subfun1(x1)</a:t>
            </a:r>
          </a:p>
          <a:p>
            <a:r>
              <a:rPr lang="en-US" altLang="en-US" sz="1800" dirty="0">
                <a:latin typeface="微软雅黑" panose="020B0503020204020204" pitchFamily="34" charset="-122"/>
                <a:ea typeface="微软雅黑" panose="020B0503020204020204" pitchFamily="34" charset="-122"/>
              </a:rPr>
              <a:t>        y1 = (x1 + 1)^2;</a:t>
            </a:r>
          </a:p>
          <a:p>
            <a:r>
              <a:rPr lang="en-US" altLang="en-US" sz="1800" dirty="0">
                <a:latin typeface="微软雅黑" panose="020B0503020204020204" pitchFamily="34" charset="-122"/>
                <a:ea typeface="微软雅黑" panose="020B0503020204020204" pitchFamily="34" charset="-122"/>
              </a:rPr>
              <a:t>    end</a:t>
            </a:r>
          </a:p>
          <a:p>
            <a:r>
              <a:rPr lang="en-US" altLang="en-US" sz="1800" dirty="0">
                <a:latin typeface="微软雅黑" panose="020B0503020204020204" pitchFamily="34" charset="-122"/>
                <a:ea typeface="微软雅黑" panose="020B0503020204020204" pitchFamily="34" charset="-122"/>
              </a:rPr>
              <a:t>    </a:t>
            </a:r>
            <a:r>
              <a:rPr lang="en-US" altLang="en-US" sz="1800" dirty="0">
                <a:solidFill>
                  <a:srgbClr val="33CC33"/>
                </a:solidFill>
                <a:latin typeface="微软雅黑" panose="020B0503020204020204" pitchFamily="34" charset="-122"/>
                <a:ea typeface="微软雅黑" panose="020B0503020204020204" pitchFamily="34" charset="-122"/>
              </a:rPr>
              <a:t>% 子函数2</a:t>
            </a:r>
          </a:p>
          <a:p>
            <a:r>
              <a:rPr lang="en-US" altLang="en-US" sz="1800" dirty="0">
                <a:latin typeface="微软雅黑" panose="020B0503020204020204" pitchFamily="34" charset="-122"/>
                <a:ea typeface="微软雅黑" panose="020B0503020204020204" pitchFamily="34" charset="-122"/>
              </a:rPr>
              <a:t>    function y2 = subfun2(x2)</a:t>
            </a:r>
          </a:p>
          <a:p>
            <a:r>
              <a:rPr lang="en-US" altLang="en-US" sz="1800" dirty="0">
                <a:latin typeface="微软雅黑" panose="020B0503020204020204" pitchFamily="34" charset="-122"/>
                <a:ea typeface="微软雅黑" panose="020B0503020204020204" pitchFamily="34" charset="-122"/>
              </a:rPr>
              <a:t>        y2 = </a:t>
            </a:r>
            <a:r>
              <a:rPr lang="en-US" altLang="en-US" sz="1800" dirty="0" err="1">
                <a:latin typeface="微软雅黑" panose="020B0503020204020204" pitchFamily="34" charset="-122"/>
                <a:ea typeface="微软雅黑" panose="020B0503020204020204" pitchFamily="34" charset="-122"/>
              </a:rPr>
              <a:t>exp</a:t>
            </a:r>
            <a:r>
              <a:rPr lang="en-US" altLang="en-US" sz="1800" dirty="0">
                <a:latin typeface="微软雅黑" panose="020B0503020204020204" pitchFamily="34" charset="-122"/>
                <a:ea typeface="微软雅黑" panose="020B0503020204020204" pitchFamily="34" charset="-122"/>
              </a:rPr>
              <a:t>(x2);</a:t>
            </a:r>
          </a:p>
          <a:p>
            <a:r>
              <a:rPr lang="en-US" altLang="en-US" sz="1800" dirty="0">
                <a:latin typeface="微软雅黑" panose="020B0503020204020204" pitchFamily="34" charset="-122"/>
                <a:ea typeface="微软雅黑" panose="020B0503020204020204" pitchFamily="34" charset="-122"/>
              </a:rPr>
              <a:t>    end</a:t>
            </a:r>
          </a:p>
          <a:p>
            <a:r>
              <a:rPr lang="en-US" altLang="en-US" sz="1800" dirty="0">
                <a:latin typeface="微软雅黑" panose="020B0503020204020204" pitchFamily="34" charset="-122"/>
                <a:ea typeface="微软雅黑" panose="020B0503020204020204" pitchFamily="34" charset="-122"/>
              </a:rPr>
              <a:t>y = subfun3(y);</a:t>
            </a:r>
          </a:p>
          <a:p>
            <a:r>
              <a:rPr lang="en-US" altLang="en-US" sz="1800" dirty="0">
                <a:latin typeface="微软雅黑" panose="020B0503020204020204" pitchFamily="34" charset="-122"/>
                <a:ea typeface="微软雅黑" panose="020B0503020204020204" pitchFamily="34" charset="-122"/>
              </a:rPr>
              <a:t>end</a:t>
            </a:r>
          </a:p>
          <a:p>
            <a:r>
              <a:rPr lang="en-US" altLang="en-US" sz="1800" dirty="0">
                <a:solidFill>
                  <a:srgbClr val="33CC33"/>
                </a:solidFill>
                <a:latin typeface="微软雅黑" panose="020B0503020204020204" pitchFamily="34" charset="-122"/>
                <a:ea typeface="微软雅黑" panose="020B0503020204020204" pitchFamily="34" charset="-122"/>
              </a:rPr>
              <a:t>%%------------------------------------------</a:t>
            </a:r>
          </a:p>
          <a:p>
            <a:r>
              <a:rPr lang="en-US" altLang="en-US" sz="1800" dirty="0">
                <a:solidFill>
                  <a:srgbClr val="33CC33"/>
                </a:solidFill>
                <a:latin typeface="微软雅黑" panose="020B0503020204020204" pitchFamily="34" charset="-122"/>
                <a:ea typeface="微软雅黑" panose="020B0503020204020204" pitchFamily="34" charset="-122"/>
              </a:rPr>
              <a:t>%</a:t>
            </a:r>
            <a:r>
              <a:rPr lang="en-US" altLang="zh-CN" sz="1800" dirty="0">
                <a:solidFill>
                  <a:srgbClr val="33CC33"/>
                </a:solidFill>
                <a:latin typeface="微软雅黑" panose="020B0503020204020204" pitchFamily="34" charset="-122"/>
                <a:ea typeface="微软雅黑" panose="020B0503020204020204" pitchFamily="34" charset="-122"/>
              </a:rPr>
              <a:t>  </a:t>
            </a:r>
            <a:r>
              <a:rPr lang="en-US" altLang="en-US" sz="1800" dirty="0">
                <a:solidFill>
                  <a:srgbClr val="33CC33"/>
                </a:solidFill>
                <a:latin typeface="微软雅黑" panose="020B0503020204020204" pitchFamily="34" charset="-122"/>
                <a:ea typeface="微软雅黑" panose="020B0503020204020204" pitchFamily="34" charset="-122"/>
              </a:rPr>
              <a:t>子函数3</a:t>
            </a:r>
          </a:p>
          <a:p>
            <a:r>
              <a:rPr lang="en-US" altLang="en-US" sz="1800" dirty="0">
                <a:solidFill>
                  <a:srgbClr val="33CC33"/>
                </a:solidFill>
                <a:latin typeface="微软雅黑" panose="020B0503020204020204" pitchFamily="34" charset="-122"/>
                <a:ea typeface="微软雅黑" panose="020B0503020204020204" pitchFamily="34" charset="-122"/>
              </a:rPr>
              <a:t>%%------------------------------------------</a:t>
            </a:r>
          </a:p>
          <a:p>
            <a:r>
              <a:rPr lang="en-US" altLang="en-US" sz="1800" dirty="0">
                <a:latin typeface="微软雅黑" panose="020B0503020204020204" pitchFamily="34" charset="-122"/>
                <a:ea typeface="微软雅黑" panose="020B0503020204020204" pitchFamily="34" charset="-122"/>
              </a:rPr>
              <a:t>function y = subfun3(x)</a:t>
            </a:r>
          </a:p>
          <a:p>
            <a:r>
              <a:rPr lang="en-US" altLang="en-US" sz="1800" dirty="0">
                <a:latin typeface="微软雅黑" panose="020B0503020204020204" pitchFamily="34" charset="-122"/>
                <a:ea typeface="微软雅黑" panose="020B0503020204020204" pitchFamily="34" charset="-122"/>
              </a:rPr>
              <a:t>y = </a:t>
            </a:r>
            <a:r>
              <a:rPr lang="en-US" altLang="en-US" sz="1800" dirty="0" err="1">
                <a:latin typeface="微软雅黑" panose="020B0503020204020204" pitchFamily="34" charset="-122"/>
                <a:ea typeface="微软雅黑" panose="020B0503020204020204" pitchFamily="34" charset="-122"/>
              </a:rPr>
              <a:t>sqrt</a:t>
            </a:r>
            <a:r>
              <a:rPr lang="en-US" altLang="en-US" sz="1800" dirty="0">
                <a:latin typeface="微软雅黑" panose="020B0503020204020204" pitchFamily="34" charset="-122"/>
                <a:ea typeface="微软雅黑" panose="020B0503020204020204" pitchFamily="34" charset="-122"/>
              </a:rPr>
              <a:t>(x) - 1;</a:t>
            </a:r>
          </a:p>
          <a:p>
            <a:r>
              <a:rPr lang="en-US" altLang="en-US" sz="1800" dirty="0">
                <a:latin typeface="微软雅黑" panose="020B0503020204020204" pitchFamily="34" charset="-122"/>
                <a:ea typeface="微软雅黑" panose="020B0503020204020204" pitchFamily="34" charset="-122"/>
              </a:rPr>
              <a:t>end</a:t>
            </a:r>
          </a:p>
        </p:txBody>
      </p:sp>
      <p:grpSp>
        <p:nvGrpSpPr>
          <p:cNvPr id="6150" name="Group 6"/>
          <p:cNvGrpSpPr>
            <a:grpSpLocks/>
          </p:cNvGrpSpPr>
          <p:nvPr/>
        </p:nvGrpSpPr>
        <p:grpSpPr bwMode="auto">
          <a:xfrm>
            <a:off x="468313" y="485775"/>
            <a:ext cx="8675687" cy="581025"/>
            <a:chOff x="295" y="306"/>
            <a:chExt cx="5465" cy="366"/>
          </a:xfrm>
        </p:grpSpPr>
        <p:sp>
          <p:nvSpPr>
            <p:cNvPr id="6151" name="Rectangle 2"/>
            <p:cNvSpPr>
              <a:spLocks noChangeArrowheads="1"/>
            </p:cNvSpPr>
            <p:nvPr/>
          </p:nvSpPr>
          <p:spPr bwMode="auto">
            <a:xfrm>
              <a:off x="295" y="306"/>
              <a:ext cx="5465"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en-US" sz="2400" dirty="0">
                  <a:solidFill>
                    <a:schemeClr val="bg2"/>
                  </a:solidFill>
                  <a:latin typeface="微软雅黑" panose="020B0503020204020204" pitchFamily="34" charset="-122"/>
                  <a:ea typeface="微软雅黑" panose="020B0503020204020204" pitchFamily="34" charset="-122"/>
                </a:rPr>
                <a:t>【</a:t>
              </a:r>
              <a:r>
                <a:rPr lang="en-US" altLang="en-US" sz="2400" dirty="0">
                  <a:solidFill>
                    <a:schemeClr val="hlink"/>
                  </a:solidFill>
                  <a:latin typeface="微软雅黑" panose="020B0503020204020204" pitchFamily="34" charset="-122"/>
                  <a:ea typeface="微软雅黑" panose="020B0503020204020204" pitchFamily="34" charset="-122"/>
                </a:rPr>
                <a:t>例2-4</a:t>
              </a:r>
              <a:r>
                <a:rPr lang="en-US" altLang="en-US"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通过嵌套函数的方式编写函数                             。</a:t>
              </a:r>
              <a:endParaRPr lang="en-US" altLang="en-US" sz="2400" dirty="0">
                <a:solidFill>
                  <a:schemeClr val="bg2"/>
                </a:solidFill>
                <a:latin typeface="微软雅黑" panose="020B0503020204020204" pitchFamily="34" charset="-122"/>
                <a:ea typeface="微软雅黑" panose="020B0503020204020204" pitchFamily="34" charset="-122"/>
              </a:endParaRPr>
            </a:p>
          </p:txBody>
        </p:sp>
        <p:graphicFrame>
          <p:nvGraphicFramePr>
            <p:cNvPr id="6146" name="Object 4"/>
            <p:cNvGraphicFramePr>
              <a:graphicFrameLocks noChangeAspect="1"/>
            </p:cNvGraphicFramePr>
            <p:nvPr>
              <p:extLst>
                <p:ext uri="{D42A27DB-BD31-4B8C-83A1-F6EECF244321}">
                  <p14:modId xmlns:p14="http://schemas.microsoft.com/office/powerpoint/2010/main" val="3275665411"/>
                </p:ext>
              </p:extLst>
            </p:nvPr>
          </p:nvGraphicFramePr>
          <p:xfrm>
            <a:off x="3787" y="355"/>
            <a:ext cx="1474" cy="317"/>
          </p:xfrm>
          <a:graphic>
            <a:graphicData uri="http://schemas.openxmlformats.org/presentationml/2006/ole">
              <mc:AlternateContent xmlns:mc="http://schemas.openxmlformats.org/markup-compatibility/2006">
                <mc:Choice xmlns:v="urn:schemas-microsoft-com:vml" Requires="v">
                  <p:oleObj name="Equation" r:id="rId2" imgW="1282700" imgH="279400" progId="Equation.DSMT4">
                    <p:embed/>
                  </p:oleObj>
                </mc:Choice>
                <mc:Fallback>
                  <p:oleObj name="Equation" r:id="rId2" imgW="1282700" imgH="2794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7" y="355"/>
                          <a:ext cx="1474"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日期占位符 1">
            <a:extLst>
              <a:ext uri="{FF2B5EF4-FFF2-40B4-BE49-F238E27FC236}">
                <a16:creationId xmlns:a16="http://schemas.microsoft.com/office/drawing/2014/main" id="{630BFD25-5184-4EDC-967C-BBFD0E83F944}"/>
              </a:ext>
            </a:extLst>
          </p:cNvPr>
          <p:cNvSpPr>
            <a:spLocks noGrp="1"/>
          </p:cNvSpPr>
          <p:nvPr>
            <p:ph type="dt" sz="half" idx="10"/>
          </p:nvPr>
        </p:nvSpPr>
        <p:spPr/>
        <p:txBody>
          <a:bodyPr/>
          <a:lstStyle/>
          <a:p>
            <a:pPr>
              <a:defRPr/>
            </a:pPr>
            <a:fld id="{7CA170EF-12E4-45EC-B4D2-096D0B7F44A6}" type="datetime1">
              <a:rPr lang="zh-CN" altLang="en-US" smtClean="0"/>
              <a:t>2022/11/23</a:t>
            </a:fld>
            <a:endParaRPr lang="en-US" altLang="zh-CN"/>
          </a:p>
        </p:txBody>
      </p:sp>
      <p:sp>
        <p:nvSpPr>
          <p:cNvPr id="3" name="页脚占位符 2">
            <a:extLst>
              <a:ext uri="{FF2B5EF4-FFF2-40B4-BE49-F238E27FC236}">
                <a16:creationId xmlns:a16="http://schemas.microsoft.com/office/drawing/2014/main" id="{EE3DD051-E6C9-47DA-A7B4-A26BE20E7A17}"/>
              </a:ext>
            </a:extLst>
          </p:cNvPr>
          <p:cNvSpPr>
            <a:spLocks noGrp="1"/>
          </p:cNvSpPr>
          <p:nvPr>
            <p:ph type="ftr" sz="quarter" idx="11"/>
          </p:nvPr>
        </p:nvSpPr>
        <p:spPr/>
        <p:txBody>
          <a:bodyPr/>
          <a:lstStyle/>
          <a:p>
            <a:pPr>
              <a:defRPr/>
            </a:pPr>
            <a:r>
              <a:rPr lang="en-US" altLang="zh-CN"/>
              <a:t>© </a:t>
            </a:r>
            <a:r>
              <a:rPr lang="zh-CN" altLang="en-US"/>
              <a:t>谢中华</a:t>
            </a:r>
            <a:r>
              <a:rPr lang="en-US" altLang="zh-CN"/>
              <a:t>,  MATLAB</a:t>
            </a:r>
            <a:r>
              <a:rPr lang="zh-CN" altLang="en-US"/>
              <a:t>数学建模方法与应用</a:t>
            </a:r>
            <a:endParaRPr lang="en-US" altLang="zh-CN"/>
          </a:p>
        </p:txBody>
      </p:sp>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2"/>
          <p:cNvSpPr txBox="1">
            <a:spLocks noChangeArrowheads="1"/>
          </p:cNvSpPr>
          <p:nvPr/>
        </p:nvSpPr>
        <p:spPr bwMode="auto">
          <a:xfrm>
            <a:off x="395288" y="1890281"/>
            <a:ext cx="7488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spcBef>
                <a:spcPct val="50000"/>
              </a:spcBef>
              <a:defRPr kumimoji="1" sz="4000">
                <a:solidFill>
                  <a:schemeClr val="tx1"/>
                </a:solidFill>
                <a:latin typeface="Times New Roman" pitchFamily="18" charset="0"/>
                <a:ea typeface="楷体_GB2312" pitchFamily="49" charset="-122"/>
              </a:defRPr>
            </a:lvl1pPr>
            <a:lvl2pPr marL="742950" indent="-285750" algn="ctr" eaLnBrk="0" hangingPunct="0">
              <a:spcBef>
                <a:spcPct val="50000"/>
              </a:spcBef>
              <a:defRPr kumimoji="1" sz="4000">
                <a:solidFill>
                  <a:schemeClr val="tx1"/>
                </a:solidFill>
                <a:latin typeface="Times New Roman" pitchFamily="18" charset="0"/>
                <a:ea typeface="楷体_GB2312" pitchFamily="49" charset="-122"/>
              </a:defRPr>
            </a:lvl2pPr>
            <a:lvl3pPr marL="1143000" indent="-228600" algn="ctr" eaLnBrk="0" hangingPunct="0">
              <a:spcBef>
                <a:spcPct val="50000"/>
              </a:spcBef>
              <a:defRPr kumimoji="1" sz="4000">
                <a:solidFill>
                  <a:schemeClr val="tx1"/>
                </a:solidFill>
                <a:latin typeface="Times New Roman" pitchFamily="18" charset="0"/>
                <a:ea typeface="楷体_GB2312" pitchFamily="49" charset="-122"/>
              </a:defRPr>
            </a:lvl3pPr>
            <a:lvl4pPr marL="1600200" indent="-228600" algn="ctr" eaLnBrk="0" hangingPunct="0">
              <a:spcBef>
                <a:spcPct val="50000"/>
              </a:spcBef>
              <a:defRPr kumimoji="1" sz="4000">
                <a:solidFill>
                  <a:schemeClr val="tx1"/>
                </a:solidFill>
                <a:latin typeface="Times New Roman" pitchFamily="18" charset="0"/>
                <a:ea typeface="楷体_GB2312" pitchFamily="49" charset="-122"/>
              </a:defRPr>
            </a:lvl4pPr>
            <a:lvl5pPr marL="2057400" indent="-228600" algn="ctr" eaLnBrk="0" hangingPunct="0">
              <a:spcBef>
                <a:spcPct val="50000"/>
              </a:spcBef>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l" eaLnBrk="1" hangingPunct="1"/>
            <a:endParaRPr kumimoji="0" lang="zh-CN" altLang="zh-CN" sz="2400">
              <a:solidFill>
                <a:schemeClr val="bg1"/>
              </a:solidFill>
              <a:latin typeface="微软雅黑" panose="020B0503020204020204" pitchFamily="34" charset="-122"/>
              <a:ea typeface="微软雅黑" panose="020B0503020204020204" pitchFamily="34" charset="-122"/>
            </a:endParaRPr>
          </a:p>
        </p:txBody>
      </p:sp>
      <p:sp>
        <p:nvSpPr>
          <p:cNvPr id="7173" name="Rectangle 3"/>
          <p:cNvSpPr>
            <a:spLocks noChangeArrowheads="1"/>
          </p:cNvSpPr>
          <p:nvPr/>
        </p:nvSpPr>
        <p:spPr bwMode="auto">
          <a:xfrm>
            <a:off x="323850" y="450418"/>
            <a:ext cx="77993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800" dirty="0">
                <a:latin typeface="微软雅黑" panose="020B0503020204020204" pitchFamily="34" charset="-122"/>
                <a:ea typeface="微软雅黑" panose="020B0503020204020204" pitchFamily="34" charset="-122"/>
              </a:rPr>
              <a:t>五、函数的递归调用</a:t>
            </a:r>
          </a:p>
        </p:txBody>
      </p:sp>
      <p:sp>
        <p:nvSpPr>
          <p:cNvPr id="7174" name="Rectangle 4"/>
          <p:cNvSpPr>
            <a:spLocks noChangeArrowheads="1"/>
          </p:cNvSpPr>
          <p:nvPr/>
        </p:nvSpPr>
        <p:spPr bwMode="auto">
          <a:xfrm>
            <a:off x="395288" y="1700808"/>
            <a:ext cx="8424862" cy="4862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en-US" altLang="en-US" sz="2000" dirty="0">
                <a:latin typeface="微软雅黑" panose="020B0503020204020204" pitchFamily="34" charset="-122"/>
                <a:ea typeface="微软雅黑" panose="020B0503020204020204" pitchFamily="34" charset="-122"/>
              </a:rPr>
              <a:t>function  y = </a:t>
            </a:r>
            <a:r>
              <a:rPr lang="en-US" altLang="en-US" sz="2000" dirty="0" err="1">
                <a:latin typeface="微软雅黑" panose="020B0503020204020204" pitchFamily="34" charset="-122"/>
                <a:ea typeface="微软雅黑" panose="020B0503020204020204" pitchFamily="34" charset="-122"/>
              </a:rPr>
              <a:t>fibonacci</a:t>
            </a:r>
            <a:r>
              <a:rPr lang="en-US" altLang="en-US" sz="2000" dirty="0">
                <a:latin typeface="微软雅黑" panose="020B0503020204020204" pitchFamily="34" charset="-122"/>
                <a:ea typeface="微软雅黑" panose="020B0503020204020204" pitchFamily="34" charset="-122"/>
              </a:rPr>
              <a:t>(n)</a:t>
            </a:r>
          </a:p>
          <a:p>
            <a:pPr>
              <a:lnSpc>
                <a:spcPct val="120000"/>
              </a:lnSpc>
            </a:pPr>
            <a:r>
              <a:rPr lang="en-US" altLang="en-US" sz="2000" dirty="0">
                <a:solidFill>
                  <a:srgbClr val="008000"/>
                </a:solidFill>
                <a:latin typeface="微软雅黑" panose="020B0503020204020204" pitchFamily="34" charset="-122"/>
                <a:ea typeface="微软雅黑" panose="020B0503020204020204" pitchFamily="34" charset="-122"/>
              </a:rPr>
              <a:t>% </a:t>
            </a:r>
            <a:r>
              <a:rPr lang="zh-CN" altLang="en-US" sz="2000" dirty="0">
                <a:solidFill>
                  <a:srgbClr val="008000"/>
                </a:solidFill>
                <a:latin typeface="微软雅黑" panose="020B0503020204020204" pitchFamily="34" charset="-122"/>
                <a:ea typeface="微软雅黑" panose="020B0503020204020204" pitchFamily="34" charset="-122"/>
              </a:rPr>
              <a:t>生成斐波那契数列的第</a:t>
            </a:r>
            <a:r>
              <a:rPr lang="en-US" altLang="en-US" sz="2000" dirty="0">
                <a:solidFill>
                  <a:srgbClr val="008000"/>
                </a:solidFill>
                <a:latin typeface="微软雅黑" panose="020B0503020204020204" pitchFamily="34" charset="-122"/>
                <a:ea typeface="微软雅黑" panose="020B0503020204020204" pitchFamily="34" charset="-122"/>
              </a:rPr>
              <a:t>n</a:t>
            </a:r>
            <a:r>
              <a:rPr lang="zh-CN" altLang="en-US" sz="2000" dirty="0">
                <a:solidFill>
                  <a:srgbClr val="008000"/>
                </a:solidFill>
                <a:latin typeface="微软雅黑" panose="020B0503020204020204" pitchFamily="34" charset="-122"/>
                <a:ea typeface="微软雅黑" panose="020B0503020204020204" pitchFamily="34" charset="-122"/>
              </a:rPr>
              <a:t>项</a:t>
            </a:r>
          </a:p>
          <a:p>
            <a:pPr>
              <a:lnSpc>
                <a:spcPct val="120000"/>
              </a:lnSpc>
            </a:pPr>
            <a:r>
              <a:rPr lang="en-US" altLang="zh-CN" sz="2000" dirty="0">
                <a:solidFill>
                  <a:srgbClr val="008000"/>
                </a:solidFill>
                <a:latin typeface="微软雅黑" panose="020B0503020204020204" pitchFamily="34" charset="-122"/>
                <a:ea typeface="微软雅黑" panose="020B0503020204020204" pitchFamily="34" charset="-122"/>
              </a:rPr>
              <a:t>%   </a:t>
            </a:r>
            <a:r>
              <a:rPr lang="en-US" altLang="en-US" sz="2000" dirty="0">
                <a:solidFill>
                  <a:srgbClr val="008000"/>
                </a:solidFill>
                <a:latin typeface="微软雅黑" panose="020B0503020204020204" pitchFamily="34" charset="-122"/>
                <a:ea typeface="微软雅黑" panose="020B0503020204020204" pitchFamily="34" charset="-122"/>
              </a:rPr>
              <a:t>Copyright xiezhh</a:t>
            </a:r>
          </a:p>
          <a:p>
            <a:pPr>
              <a:lnSpc>
                <a:spcPct val="120000"/>
              </a:lnSpc>
            </a:pPr>
            <a:endParaRPr lang="en-US" altLang="en-US" sz="2000" dirty="0">
              <a:latin typeface="微软雅黑" panose="020B0503020204020204" pitchFamily="34" charset="-122"/>
              <a:ea typeface="微软雅黑" panose="020B0503020204020204" pitchFamily="34" charset="-122"/>
            </a:endParaRPr>
          </a:p>
          <a:p>
            <a:pPr>
              <a:lnSpc>
                <a:spcPct val="120000"/>
              </a:lnSpc>
            </a:pPr>
            <a:r>
              <a:rPr lang="en-US" altLang="en-US" sz="2000" dirty="0">
                <a:latin typeface="微软雅黑" panose="020B0503020204020204" pitchFamily="34" charset="-122"/>
                <a:ea typeface="微软雅黑" panose="020B0503020204020204" pitchFamily="34" charset="-122"/>
              </a:rPr>
              <a:t>if (n &lt; 0) | (round(n) ~= n) | ~</a:t>
            </a:r>
            <a:r>
              <a:rPr lang="en-US" altLang="en-US" sz="2000" dirty="0" err="1">
                <a:latin typeface="微软雅黑" panose="020B0503020204020204" pitchFamily="34" charset="-122"/>
                <a:ea typeface="微软雅黑" panose="020B0503020204020204" pitchFamily="34" charset="-122"/>
              </a:rPr>
              <a:t>isscalar</a:t>
            </a:r>
            <a:r>
              <a:rPr lang="en-US" altLang="en-US" sz="2000" dirty="0">
                <a:latin typeface="微软雅黑" panose="020B0503020204020204" pitchFamily="34" charset="-122"/>
                <a:ea typeface="微软雅黑" panose="020B0503020204020204" pitchFamily="34" charset="-122"/>
              </a:rPr>
              <a:t>(n)</a:t>
            </a:r>
          </a:p>
          <a:p>
            <a:pPr>
              <a:lnSpc>
                <a:spcPct val="120000"/>
              </a:lnSpc>
            </a:pPr>
            <a:r>
              <a:rPr lang="en-US" altLang="en-US" sz="2000" dirty="0">
                <a:latin typeface="微软雅黑" panose="020B0503020204020204" pitchFamily="34" charset="-122"/>
                <a:ea typeface="微软雅黑" panose="020B0503020204020204" pitchFamily="34" charset="-122"/>
              </a:rPr>
              <a:t>    warning('</a:t>
            </a:r>
            <a:r>
              <a:rPr lang="zh-CN" altLang="en-US" sz="2000" dirty="0">
                <a:latin typeface="微软雅黑" panose="020B0503020204020204" pitchFamily="34" charset="-122"/>
                <a:ea typeface="微软雅黑" panose="020B0503020204020204" pitchFamily="34" charset="-122"/>
              </a:rPr>
              <a:t>输入参数应为非负整数标量</a:t>
            </a:r>
            <a:r>
              <a:rPr lang="en-US" altLang="zh-CN" sz="2000" dirty="0">
                <a:latin typeface="微软雅黑" panose="020B0503020204020204" pitchFamily="34" charset="-122"/>
                <a:ea typeface="微软雅黑" panose="020B0503020204020204" pitchFamily="34" charset="-122"/>
              </a:rPr>
              <a:t>');</a:t>
            </a:r>
          </a:p>
          <a:p>
            <a:pPr>
              <a:lnSpc>
                <a:spcPct val="120000"/>
              </a:lnSpc>
            </a:pPr>
            <a:r>
              <a:rPr lang="en-US" altLang="zh-CN" sz="2000" dirty="0">
                <a:latin typeface="微软雅黑" panose="020B0503020204020204" pitchFamily="34" charset="-122"/>
                <a:ea typeface="微软雅黑" panose="020B0503020204020204" pitchFamily="34" charset="-122"/>
              </a:rPr>
              <a:t>    </a:t>
            </a:r>
            <a:r>
              <a:rPr lang="en-US" altLang="en-US" sz="2000" dirty="0">
                <a:latin typeface="微软雅黑" panose="020B0503020204020204" pitchFamily="34" charset="-122"/>
                <a:ea typeface="微软雅黑" panose="020B0503020204020204" pitchFamily="34" charset="-122"/>
              </a:rPr>
              <a:t>y = [];</a:t>
            </a:r>
          </a:p>
          <a:p>
            <a:pPr>
              <a:lnSpc>
                <a:spcPct val="120000"/>
              </a:lnSpc>
            </a:pPr>
            <a:r>
              <a:rPr lang="en-US" altLang="en-US" sz="2000" dirty="0">
                <a:latin typeface="微软雅黑" panose="020B0503020204020204" pitchFamily="34" charset="-122"/>
                <a:ea typeface="微软雅黑" panose="020B0503020204020204" pitchFamily="34" charset="-122"/>
              </a:rPr>
              <a:t>    return;</a:t>
            </a:r>
          </a:p>
          <a:p>
            <a:pPr>
              <a:lnSpc>
                <a:spcPct val="120000"/>
              </a:lnSpc>
            </a:pPr>
            <a:r>
              <a:rPr lang="en-US" altLang="en-US" sz="2000" dirty="0">
                <a:latin typeface="微软雅黑" panose="020B0503020204020204" pitchFamily="34" charset="-122"/>
                <a:ea typeface="微软雅黑" panose="020B0503020204020204" pitchFamily="34" charset="-122"/>
              </a:rPr>
              <a:t>elseif n &lt; 2</a:t>
            </a:r>
          </a:p>
          <a:p>
            <a:pPr>
              <a:lnSpc>
                <a:spcPct val="120000"/>
              </a:lnSpc>
            </a:pPr>
            <a:r>
              <a:rPr lang="en-US" altLang="en-US" sz="2000" dirty="0">
                <a:latin typeface="微软雅黑" panose="020B0503020204020204" pitchFamily="34" charset="-122"/>
                <a:ea typeface="微软雅黑" panose="020B0503020204020204" pitchFamily="34" charset="-122"/>
              </a:rPr>
              <a:t>    y = n;</a:t>
            </a:r>
          </a:p>
          <a:p>
            <a:pPr>
              <a:lnSpc>
                <a:spcPct val="120000"/>
              </a:lnSpc>
            </a:pPr>
            <a:r>
              <a:rPr lang="en-US" altLang="en-US" sz="2000" dirty="0">
                <a:latin typeface="微软雅黑" panose="020B0503020204020204" pitchFamily="34" charset="-122"/>
                <a:ea typeface="微软雅黑" panose="020B0503020204020204" pitchFamily="34" charset="-122"/>
              </a:rPr>
              <a:t>else</a:t>
            </a:r>
          </a:p>
          <a:p>
            <a:pPr>
              <a:lnSpc>
                <a:spcPct val="120000"/>
              </a:lnSpc>
            </a:pPr>
            <a:r>
              <a:rPr lang="en-US" altLang="en-US" sz="2000" dirty="0">
                <a:latin typeface="微软雅黑" panose="020B0503020204020204" pitchFamily="34" charset="-122"/>
                <a:ea typeface="微软雅黑" panose="020B0503020204020204" pitchFamily="34" charset="-122"/>
              </a:rPr>
              <a:t>    y = </a:t>
            </a:r>
            <a:r>
              <a:rPr lang="en-US" altLang="en-US" sz="2000" dirty="0" err="1">
                <a:latin typeface="微软雅黑" panose="020B0503020204020204" pitchFamily="34" charset="-122"/>
                <a:ea typeface="微软雅黑" panose="020B0503020204020204" pitchFamily="34" charset="-122"/>
              </a:rPr>
              <a:t>fibonacci</a:t>
            </a:r>
            <a:r>
              <a:rPr lang="en-US" altLang="en-US" sz="2000" dirty="0">
                <a:latin typeface="微软雅黑" panose="020B0503020204020204" pitchFamily="34" charset="-122"/>
                <a:ea typeface="微软雅黑" panose="020B0503020204020204" pitchFamily="34" charset="-122"/>
              </a:rPr>
              <a:t>(n-2)+</a:t>
            </a:r>
            <a:r>
              <a:rPr lang="en-US" altLang="en-US" sz="2000" dirty="0" err="1">
                <a:latin typeface="微软雅黑" panose="020B0503020204020204" pitchFamily="34" charset="-122"/>
                <a:ea typeface="微软雅黑" panose="020B0503020204020204" pitchFamily="34" charset="-122"/>
              </a:rPr>
              <a:t>fibonacci</a:t>
            </a:r>
            <a:r>
              <a:rPr lang="en-US" altLang="en-US" sz="2000" dirty="0">
                <a:latin typeface="微软雅黑" panose="020B0503020204020204" pitchFamily="34" charset="-122"/>
                <a:ea typeface="微软雅黑" panose="020B0503020204020204" pitchFamily="34" charset="-122"/>
              </a:rPr>
              <a:t>(n-1);</a:t>
            </a:r>
          </a:p>
          <a:p>
            <a:pPr>
              <a:lnSpc>
                <a:spcPct val="120000"/>
              </a:lnSpc>
            </a:pPr>
            <a:r>
              <a:rPr lang="en-US" altLang="en-US" sz="2000" dirty="0">
                <a:latin typeface="微软雅黑" panose="020B0503020204020204" pitchFamily="34" charset="-122"/>
                <a:ea typeface="微软雅黑" panose="020B0503020204020204" pitchFamily="34" charset="-122"/>
              </a:rPr>
              <a:t>end</a:t>
            </a:r>
          </a:p>
        </p:txBody>
      </p:sp>
      <p:sp>
        <p:nvSpPr>
          <p:cNvPr id="7176" name="Rectangle 7"/>
          <p:cNvSpPr>
            <a:spLocks noChangeArrowheads="1"/>
          </p:cNvSpPr>
          <p:nvPr/>
        </p:nvSpPr>
        <p:spPr bwMode="auto">
          <a:xfrm>
            <a:off x="250825" y="953656"/>
            <a:ext cx="8675688"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en-US" sz="2400" dirty="0">
                <a:solidFill>
                  <a:schemeClr val="bg2"/>
                </a:solidFill>
                <a:latin typeface="微软雅黑" panose="020B0503020204020204" pitchFamily="34" charset="-122"/>
                <a:ea typeface="微软雅黑" panose="020B0503020204020204" pitchFamily="34" charset="-122"/>
              </a:rPr>
              <a:t>【</a:t>
            </a:r>
            <a:r>
              <a:rPr lang="en-US" altLang="en-US" sz="2400" dirty="0">
                <a:solidFill>
                  <a:schemeClr val="hlink"/>
                </a:solidFill>
                <a:latin typeface="微软雅黑" panose="020B0503020204020204" pitchFamily="34" charset="-122"/>
                <a:ea typeface="微软雅黑" panose="020B0503020204020204" pitchFamily="34" charset="-122"/>
              </a:rPr>
              <a:t>例2-5</a:t>
            </a:r>
            <a:r>
              <a:rPr lang="en-US" altLang="en-US"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生成斐波那契数列的第 </a:t>
            </a:r>
            <a:r>
              <a:rPr lang="en-US" altLang="zh-CN" sz="2400" i="1" dirty="0">
                <a:solidFill>
                  <a:schemeClr val="bg2"/>
                </a:solidFill>
                <a:latin typeface="微软雅黑" panose="020B0503020204020204" pitchFamily="34" charset="-122"/>
                <a:ea typeface="微软雅黑" panose="020B0503020204020204" pitchFamily="34" charset="-122"/>
              </a:rPr>
              <a:t>n</a:t>
            </a:r>
            <a:r>
              <a:rPr lang="en-US" altLang="zh-CN" sz="2400" dirty="0">
                <a:solidFill>
                  <a:schemeClr val="bg2"/>
                </a:solidFill>
                <a:latin typeface="微软雅黑" panose="020B0503020204020204" pitchFamily="34" charset="-122"/>
                <a:ea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rPr>
              <a:t>项。</a:t>
            </a:r>
            <a:endParaRPr lang="en-US" altLang="en-US" sz="2400" dirty="0">
              <a:solidFill>
                <a:schemeClr val="bg2"/>
              </a:solidFill>
              <a:latin typeface="微软雅黑" panose="020B0503020204020204" pitchFamily="34" charset="-122"/>
              <a:ea typeface="微软雅黑" panose="020B0503020204020204" pitchFamily="34" charset="-122"/>
            </a:endParaRPr>
          </a:p>
        </p:txBody>
      </p:sp>
      <p:sp>
        <p:nvSpPr>
          <p:cNvPr id="2" name="日期占位符 1">
            <a:extLst>
              <a:ext uri="{FF2B5EF4-FFF2-40B4-BE49-F238E27FC236}">
                <a16:creationId xmlns:a16="http://schemas.microsoft.com/office/drawing/2014/main" id="{D0907486-1429-4028-9C91-FAB179EE7DE2}"/>
              </a:ext>
            </a:extLst>
          </p:cNvPr>
          <p:cNvSpPr>
            <a:spLocks noGrp="1"/>
          </p:cNvSpPr>
          <p:nvPr>
            <p:ph type="dt" sz="half" idx="10"/>
          </p:nvPr>
        </p:nvSpPr>
        <p:spPr/>
        <p:txBody>
          <a:bodyPr/>
          <a:lstStyle/>
          <a:p>
            <a:pPr>
              <a:defRPr/>
            </a:pPr>
            <a:fld id="{D81B86A8-D355-4C4B-B8EB-9C6E7809A449}" type="datetime1">
              <a:rPr lang="zh-CN" altLang="en-US" smtClean="0"/>
              <a:t>2022/11/23</a:t>
            </a:fld>
            <a:endParaRPr lang="en-US" altLang="zh-CN"/>
          </a:p>
        </p:txBody>
      </p:sp>
      <p:sp>
        <p:nvSpPr>
          <p:cNvPr id="3" name="页脚占位符 2">
            <a:extLst>
              <a:ext uri="{FF2B5EF4-FFF2-40B4-BE49-F238E27FC236}">
                <a16:creationId xmlns:a16="http://schemas.microsoft.com/office/drawing/2014/main" id="{3CC7ADF1-BF78-4952-BE4E-170D0E0CEF23}"/>
              </a:ext>
            </a:extLst>
          </p:cNvPr>
          <p:cNvSpPr>
            <a:spLocks noGrp="1"/>
          </p:cNvSpPr>
          <p:nvPr>
            <p:ph type="ftr" sz="quarter" idx="11"/>
          </p:nvPr>
        </p:nvSpPr>
        <p:spPr/>
        <p:txBody>
          <a:bodyPr/>
          <a:lstStyle/>
          <a:p>
            <a:pPr>
              <a:defRPr/>
            </a:pPr>
            <a:r>
              <a:rPr lang="en-US" altLang="zh-CN"/>
              <a:t>© </a:t>
            </a:r>
            <a:r>
              <a:rPr lang="zh-CN" altLang="en-US"/>
              <a:t>谢中华</a:t>
            </a:r>
            <a:r>
              <a:rPr lang="en-US" altLang="zh-CN"/>
              <a:t>,  MATLAB</a:t>
            </a:r>
            <a:r>
              <a:rPr lang="zh-CN" altLang="en-US"/>
              <a:t>数学建模方法与应用</a:t>
            </a:r>
            <a:endParaRPr lang="en-US" altLang="zh-CN"/>
          </a:p>
        </p:txBody>
      </p:sp>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3"/>
          <p:cNvSpPr>
            <a:spLocks noChangeArrowheads="1"/>
          </p:cNvSpPr>
          <p:nvPr/>
        </p:nvSpPr>
        <p:spPr bwMode="auto">
          <a:xfrm>
            <a:off x="323850" y="461963"/>
            <a:ext cx="84248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800" dirty="0">
                <a:latin typeface="微软雅黑" panose="020B0503020204020204" pitchFamily="34" charset="-122"/>
                <a:ea typeface="微软雅黑" panose="020B0503020204020204" pitchFamily="34" charset="-122"/>
              </a:rPr>
              <a:t>六</a:t>
            </a:r>
            <a:r>
              <a:rPr lang="en-US" altLang="zh-CN" sz="2800" dirty="0">
                <a:latin typeface="微软雅黑" panose="020B0503020204020204" pitchFamily="34" charset="-122"/>
                <a:ea typeface="微软雅黑" panose="020B0503020204020204" pitchFamily="34" charset="-122"/>
              </a:rPr>
              <a:t>.  MATLAB</a:t>
            </a:r>
            <a:r>
              <a:rPr lang="zh-CN" altLang="en-US" sz="2800" dirty="0">
                <a:latin typeface="微软雅黑" panose="020B0503020204020204" pitchFamily="34" charset="-122"/>
                <a:ea typeface="微软雅黑" panose="020B0503020204020204" pitchFamily="34" charset="-122"/>
              </a:rPr>
              <a:t>常用快捷键和快捷命令</a:t>
            </a:r>
          </a:p>
        </p:txBody>
      </p:sp>
      <p:sp>
        <p:nvSpPr>
          <p:cNvPr id="137220" name="Rectangle 6"/>
          <p:cNvSpPr>
            <a:spLocks noChangeArrowheads="1"/>
          </p:cNvSpPr>
          <p:nvPr/>
        </p:nvSpPr>
        <p:spPr bwMode="auto">
          <a:xfrm>
            <a:off x="468313" y="1027113"/>
            <a:ext cx="7740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en-US" altLang="zh-CN" sz="2400">
                <a:solidFill>
                  <a:schemeClr val="hlink"/>
                </a:solidFill>
                <a:latin typeface="微软雅黑" panose="020B0503020204020204" pitchFamily="34" charset="-122"/>
                <a:ea typeface="微软雅黑" panose="020B0503020204020204" pitchFamily="34" charset="-122"/>
              </a:rPr>
              <a:t>1.  MATLAB</a:t>
            </a:r>
            <a:r>
              <a:rPr lang="zh-CN" altLang="en-US" sz="2400">
                <a:solidFill>
                  <a:schemeClr val="hlink"/>
                </a:solidFill>
                <a:latin typeface="微软雅黑" panose="020B0503020204020204" pitchFamily="34" charset="-122"/>
                <a:ea typeface="微软雅黑" panose="020B0503020204020204" pitchFamily="34" charset="-122"/>
              </a:rPr>
              <a:t>常用快捷键</a:t>
            </a:r>
          </a:p>
        </p:txBody>
      </p:sp>
      <p:pic>
        <p:nvPicPr>
          <p:cNvPr id="137221"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r="22444" b="5760"/>
          <a:stretch>
            <a:fillRect/>
          </a:stretch>
        </p:blipFill>
        <p:spPr bwMode="auto">
          <a:xfrm>
            <a:off x="395288" y="1717675"/>
            <a:ext cx="8497887" cy="480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 name="日期占位符 1">
            <a:extLst>
              <a:ext uri="{FF2B5EF4-FFF2-40B4-BE49-F238E27FC236}">
                <a16:creationId xmlns:a16="http://schemas.microsoft.com/office/drawing/2014/main" id="{66E862A2-A8E7-4382-B09E-BB0A319D39FB}"/>
              </a:ext>
            </a:extLst>
          </p:cNvPr>
          <p:cNvSpPr>
            <a:spLocks noGrp="1"/>
          </p:cNvSpPr>
          <p:nvPr>
            <p:ph type="dt" sz="half" idx="10"/>
          </p:nvPr>
        </p:nvSpPr>
        <p:spPr/>
        <p:txBody>
          <a:bodyPr/>
          <a:lstStyle/>
          <a:p>
            <a:pPr>
              <a:defRPr/>
            </a:pPr>
            <a:fld id="{867B41C1-58D0-4B5B-BB02-13A9A98F8F9C}" type="datetime1">
              <a:rPr lang="zh-CN" altLang="en-US" smtClean="0"/>
              <a:t>2022/11/23</a:t>
            </a:fld>
            <a:endParaRPr lang="en-US" altLang="zh-CN"/>
          </a:p>
        </p:txBody>
      </p:sp>
      <p:sp>
        <p:nvSpPr>
          <p:cNvPr id="3" name="页脚占位符 2">
            <a:extLst>
              <a:ext uri="{FF2B5EF4-FFF2-40B4-BE49-F238E27FC236}">
                <a16:creationId xmlns:a16="http://schemas.microsoft.com/office/drawing/2014/main" id="{298159A6-C6C2-42D2-B69C-FD49A8249443}"/>
              </a:ext>
            </a:extLst>
          </p:cNvPr>
          <p:cNvSpPr>
            <a:spLocks noGrp="1"/>
          </p:cNvSpPr>
          <p:nvPr>
            <p:ph type="ftr" sz="quarter" idx="11"/>
          </p:nvPr>
        </p:nvSpPr>
        <p:spPr/>
        <p:txBody>
          <a:bodyPr/>
          <a:lstStyle/>
          <a:p>
            <a:pPr>
              <a:defRPr/>
            </a:pPr>
            <a:r>
              <a:rPr lang="en-US" altLang="zh-CN"/>
              <a:t>© </a:t>
            </a:r>
            <a:r>
              <a:rPr lang="zh-CN" altLang="en-US"/>
              <a:t>谢中华</a:t>
            </a:r>
            <a:r>
              <a:rPr lang="en-US" altLang="zh-CN"/>
              <a:t>,  MATLAB</a:t>
            </a:r>
            <a:r>
              <a:rPr lang="zh-CN" altLang="en-US"/>
              <a:t>数学建模方法与应用</a:t>
            </a:r>
            <a:endParaRPr lang="en-US" altLang="zh-CN"/>
          </a:p>
        </p:txBody>
      </p:sp>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3"/>
          <p:cNvSpPr>
            <a:spLocks noChangeArrowheads="1"/>
          </p:cNvSpPr>
          <p:nvPr/>
        </p:nvSpPr>
        <p:spPr bwMode="auto">
          <a:xfrm>
            <a:off x="468313" y="523875"/>
            <a:ext cx="7740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en-US" altLang="zh-CN" sz="2400">
                <a:solidFill>
                  <a:schemeClr val="hlink"/>
                </a:solidFill>
                <a:latin typeface="微软雅黑" panose="020B0503020204020204" pitchFamily="34" charset="-122"/>
                <a:ea typeface="微软雅黑" panose="020B0503020204020204" pitchFamily="34" charset="-122"/>
              </a:rPr>
              <a:t>2.  MATLAB</a:t>
            </a:r>
            <a:r>
              <a:rPr lang="zh-CN" altLang="en-US" sz="2400">
                <a:solidFill>
                  <a:schemeClr val="hlink"/>
                </a:solidFill>
                <a:latin typeface="微软雅黑" panose="020B0503020204020204" pitchFamily="34" charset="-122"/>
                <a:ea typeface="微软雅黑" panose="020B0503020204020204" pitchFamily="34" charset="-122"/>
              </a:rPr>
              <a:t>常用快捷键命令</a:t>
            </a:r>
          </a:p>
        </p:txBody>
      </p:sp>
      <p:pic>
        <p:nvPicPr>
          <p:cNvPr id="138244"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r="25919" b="7304"/>
          <a:stretch>
            <a:fillRect/>
          </a:stretch>
        </p:blipFill>
        <p:spPr bwMode="auto">
          <a:xfrm>
            <a:off x="323850" y="1282700"/>
            <a:ext cx="8569325" cy="430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 name="日期占位符 1">
            <a:extLst>
              <a:ext uri="{FF2B5EF4-FFF2-40B4-BE49-F238E27FC236}">
                <a16:creationId xmlns:a16="http://schemas.microsoft.com/office/drawing/2014/main" id="{DF1730A4-5C9C-4BEA-9974-1C30BA6A4BEA}"/>
              </a:ext>
            </a:extLst>
          </p:cNvPr>
          <p:cNvSpPr>
            <a:spLocks noGrp="1"/>
          </p:cNvSpPr>
          <p:nvPr>
            <p:ph type="dt" sz="half" idx="10"/>
          </p:nvPr>
        </p:nvSpPr>
        <p:spPr/>
        <p:txBody>
          <a:bodyPr/>
          <a:lstStyle/>
          <a:p>
            <a:pPr>
              <a:defRPr/>
            </a:pPr>
            <a:fld id="{98AA49FB-99B1-4C7D-B0FC-498C6E905985}" type="datetime1">
              <a:rPr lang="zh-CN" altLang="en-US" smtClean="0"/>
              <a:t>2022/11/23</a:t>
            </a:fld>
            <a:endParaRPr lang="en-US" altLang="zh-CN"/>
          </a:p>
        </p:txBody>
      </p:sp>
      <p:sp>
        <p:nvSpPr>
          <p:cNvPr id="3" name="页脚占位符 2">
            <a:extLst>
              <a:ext uri="{FF2B5EF4-FFF2-40B4-BE49-F238E27FC236}">
                <a16:creationId xmlns:a16="http://schemas.microsoft.com/office/drawing/2014/main" id="{A8B0C2F3-17F4-465A-B610-7F7ED20EFB3F}"/>
              </a:ext>
            </a:extLst>
          </p:cNvPr>
          <p:cNvSpPr>
            <a:spLocks noGrp="1"/>
          </p:cNvSpPr>
          <p:nvPr>
            <p:ph type="ftr" sz="quarter" idx="11"/>
          </p:nvPr>
        </p:nvSpPr>
        <p:spPr/>
        <p:txBody>
          <a:bodyPr/>
          <a:lstStyle/>
          <a:p>
            <a:pPr>
              <a:defRPr/>
            </a:pPr>
            <a:r>
              <a:rPr lang="en-US" altLang="zh-CN"/>
              <a:t>© </a:t>
            </a:r>
            <a:r>
              <a:rPr lang="zh-CN" altLang="en-US"/>
              <a:t>谢中华</a:t>
            </a:r>
            <a:r>
              <a:rPr lang="en-US" altLang="zh-CN"/>
              <a:t>,  MATLAB</a:t>
            </a:r>
            <a:r>
              <a:rPr lang="zh-CN" altLang="en-US"/>
              <a:t>数学建模方法与应用</a:t>
            </a:r>
            <a:endParaRPr lang="en-US" altLang="zh-CN"/>
          </a:p>
        </p:txBody>
      </p:sp>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0497DD6-EFCB-457B-B22C-637E70846B87}"/>
              </a:ext>
            </a:extLst>
          </p:cNvPr>
          <p:cNvSpPr>
            <a:spLocks noGrp="1"/>
          </p:cNvSpPr>
          <p:nvPr>
            <p:ph type="dt" sz="half" idx="10"/>
          </p:nvPr>
        </p:nvSpPr>
        <p:spPr/>
        <p:txBody>
          <a:bodyPr/>
          <a:lstStyle/>
          <a:p>
            <a:pPr>
              <a:defRPr/>
            </a:pPr>
            <a:fld id="{80D3413C-4FB9-4B74-98F5-2BE0CCE24CB9}" type="datetime1">
              <a:rPr lang="zh-CN" altLang="en-US" smtClean="0"/>
              <a:t>2022/11/23</a:t>
            </a:fld>
            <a:endParaRPr lang="en-US" altLang="zh-CN"/>
          </a:p>
        </p:txBody>
      </p:sp>
      <p:sp>
        <p:nvSpPr>
          <p:cNvPr id="3" name="内容占位符 6">
            <a:extLst>
              <a:ext uri="{FF2B5EF4-FFF2-40B4-BE49-F238E27FC236}">
                <a16:creationId xmlns:a16="http://schemas.microsoft.com/office/drawing/2014/main" id="{7ADFE643-3DD0-4274-ABD3-40ADBFA17D98}"/>
              </a:ext>
            </a:extLst>
          </p:cNvPr>
          <p:cNvSpPr txBox="1">
            <a:spLocks/>
          </p:cNvSpPr>
          <p:nvPr/>
        </p:nvSpPr>
        <p:spPr>
          <a:xfrm>
            <a:off x="1403648" y="2276872"/>
            <a:ext cx="6048672" cy="728663"/>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buFont typeface="Arial" charset="0"/>
              <a:buNone/>
            </a:pPr>
            <a:r>
              <a:rPr lang="en-US" altLang="zh-CN" sz="5000" i="1" kern="0">
                <a:latin typeface="Times New Roman" pitchFamily="18" charset="0"/>
                <a:ea typeface="Arial Unicode MS" pitchFamily="34" charset="-122"/>
                <a:cs typeface="Times New Roman" pitchFamily="18" charset="0"/>
              </a:rPr>
              <a:t>         Thank You</a:t>
            </a:r>
            <a:endParaRPr lang="zh-CN" altLang="en-US" sz="5000" i="1" kern="0" dirty="0">
              <a:latin typeface="Times New Roman" pitchFamily="18" charset="0"/>
              <a:ea typeface="Arial Unicode MS" pitchFamily="34" charset="-122"/>
              <a:cs typeface="Times New Roman" pitchFamily="18" charset="0"/>
            </a:endParaRPr>
          </a:p>
        </p:txBody>
      </p:sp>
      <p:sp>
        <p:nvSpPr>
          <p:cNvPr id="4" name="页脚占位符 3">
            <a:extLst>
              <a:ext uri="{FF2B5EF4-FFF2-40B4-BE49-F238E27FC236}">
                <a16:creationId xmlns:a16="http://schemas.microsoft.com/office/drawing/2014/main" id="{C2028FDD-A474-4BE8-8D63-5D339BAB731C}"/>
              </a:ext>
            </a:extLst>
          </p:cNvPr>
          <p:cNvSpPr>
            <a:spLocks noGrp="1"/>
          </p:cNvSpPr>
          <p:nvPr>
            <p:ph type="ftr" sz="quarter" idx="11"/>
          </p:nvPr>
        </p:nvSpPr>
        <p:spPr/>
        <p:txBody>
          <a:bodyPr/>
          <a:lstStyle/>
          <a:p>
            <a:pPr>
              <a:defRPr/>
            </a:pPr>
            <a:r>
              <a:rPr lang="en-US" altLang="zh-CN"/>
              <a:t>© </a:t>
            </a:r>
            <a:r>
              <a:rPr lang="zh-CN" altLang="en-US"/>
              <a:t>谢中华</a:t>
            </a:r>
            <a:r>
              <a:rPr lang="en-US" altLang="zh-CN"/>
              <a:t>,  MATLAB</a:t>
            </a:r>
            <a:r>
              <a:rPr lang="zh-CN" altLang="en-US"/>
              <a:t>数学建模方法与应用</a:t>
            </a:r>
            <a:endParaRPr lang="en-US" altLang="zh-CN"/>
          </a:p>
        </p:txBody>
      </p:sp>
    </p:spTree>
    <p:extLst>
      <p:ext uri="{BB962C8B-B14F-4D97-AF65-F5344CB8AC3E}">
        <p14:creationId xmlns:p14="http://schemas.microsoft.com/office/powerpoint/2010/main" val="509679081"/>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ChangeArrowheads="1"/>
          </p:cNvSpPr>
          <p:nvPr/>
        </p:nvSpPr>
        <p:spPr bwMode="auto">
          <a:xfrm>
            <a:off x="1187624" y="1813812"/>
            <a:ext cx="7056784" cy="1389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FF0000"/>
              </a:buClr>
              <a:buFont typeface="Wingdings" pitchFamily="2" charset="2"/>
              <a:buChar char="Ø"/>
            </a:pPr>
            <a:r>
              <a:rPr lang="en-US" altLang="zh-CN" sz="3200" dirty="0">
                <a:latin typeface="微软雅黑" panose="020B0503020204020204" pitchFamily="34" charset="-122"/>
                <a:ea typeface="微软雅黑" panose="020B0503020204020204" pitchFamily="34" charset="-122"/>
              </a:rPr>
              <a:t>  MATLAB</a:t>
            </a:r>
            <a:r>
              <a:rPr lang="zh-CN" altLang="en-US" sz="3200" dirty="0">
                <a:latin typeface="微软雅黑" panose="020B0503020204020204" pitchFamily="34" charset="-122"/>
                <a:ea typeface="微软雅黑" panose="020B0503020204020204" pitchFamily="34" charset="-122"/>
              </a:rPr>
              <a:t>语言的流程结构</a:t>
            </a:r>
          </a:p>
          <a:p>
            <a:pPr>
              <a:lnSpc>
                <a:spcPct val="140000"/>
              </a:lnSpc>
              <a:buClr>
                <a:srgbClr val="FF0000"/>
              </a:buClr>
              <a:buFont typeface="Wingdings" pitchFamily="2" charset="2"/>
              <a:buChar char="Ø"/>
            </a:pPr>
            <a:r>
              <a:rPr lang="zh-CN" altLang="en-US" sz="3200" dirty="0">
                <a:latin typeface="微软雅黑" panose="020B0503020204020204" pitchFamily="34" charset="-122"/>
                <a:ea typeface="微软雅黑" panose="020B0503020204020204" pitchFamily="34" charset="-122"/>
              </a:rPr>
              <a:t>  编写自己的</a:t>
            </a:r>
            <a:r>
              <a:rPr lang="en-US" altLang="zh-CN" sz="3200" dirty="0">
                <a:latin typeface="微软雅黑" panose="020B0503020204020204" pitchFamily="34" charset="-122"/>
                <a:ea typeface="微软雅黑" panose="020B0503020204020204" pitchFamily="34" charset="-122"/>
              </a:rPr>
              <a:t>MATLAB</a:t>
            </a:r>
            <a:r>
              <a:rPr lang="zh-CN" altLang="en-US" sz="3200" dirty="0">
                <a:latin typeface="微软雅黑" panose="020B0503020204020204" pitchFamily="34" charset="-122"/>
                <a:ea typeface="微软雅黑" panose="020B0503020204020204" pitchFamily="34" charset="-122"/>
              </a:rPr>
              <a:t>程序</a:t>
            </a:r>
          </a:p>
        </p:txBody>
      </p:sp>
      <p:sp>
        <p:nvSpPr>
          <p:cNvPr id="6" name="Rectangle 2">
            <a:extLst>
              <a:ext uri="{FF2B5EF4-FFF2-40B4-BE49-F238E27FC236}">
                <a16:creationId xmlns:a16="http://schemas.microsoft.com/office/drawing/2014/main" id="{911F9A19-4B68-47E8-B2ED-AD504930745F}"/>
              </a:ext>
            </a:extLst>
          </p:cNvPr>
          <p:cNvSpPr txBox="1">
            <a:spLocks noChangeArrowheads="1"/>
          </p:cNvSpPr>
          <p:nvPr/>
        </p:nvSpPr>
        <p:spPr bwMode="auto">
          <a:xfrm>
            <a:off x="1115616" y="892647"/>
            <a:ext cx="3629025"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kumimoji="1" sz="3200">
                <a:solidFill>
                  <a:schemeClr val="tx1"/>
                </a:solidFill>
                <a:latin typeface="+mn-lt"/>
                <a:ea typeface="+mn-ea"/>
                <a:cs typeface="+mn-cs"/>
              </a:defRPr>
            </a:lvl1pPr>
            <a:lvl2pPr marL="457200" indent="0" algn="ctr" rtl="0" eaLnBrk="0" fontAlgn="base" hangingPunct="0">
              <a:spcBef>
                <a:spcPct val="20000"/>
              </a:spcBef>
              <a:spcAft>
                <a:spcPct val="0"/>
              </a:spcAft>
              <a:buNone/>
              <a:defRPr kumimoji="1" sz="2800">
                <a:solidFill>
                  <a:schemeClr val="tx1"/>
                </a:solidFill>
                <a:latin typeface="+mn-lt"/>
                <a:ea typeface="+mn-ea"/>
              </a:defRPr>
            </a:lvl2pPr>
            <a:lvl3pPr marL="914400" indent="0" algn="ctr" rtl="0" eaLnBrk="0" fontAlgn="base" hangingPunct="0">
              <a:spcBef>
                <a:spcPct val="20000"/>
              </a:spcBef>
              <a:spcAft>
                <a:spcPct val="0"/>
              </a:spcAft>
              <a:buNone/>
              <a:defRPr kumimoji="1" sz="2400">
                <a:solidFill>
                  <a:schemeClr val="tx1"/>
                </a:solidFill>
                <a:latin typeface="+mn-lt"/>
                <a:ea typeface="+mn-ea"/>
              </a:defRPr>
            </a:lvl3pPr>
            <a:lvl4pPr marL="1371600" indent="0" algn="ctr" rtl="0" eaLnBrk="0" fontAlgn="base" hangingPunct="0">
              <a:spcBef>
                <a:spcPct val="20000"/>
              </a:spcBef>
              <a:spcAft>
                <a:spcPct val="0"/>
              </a:spcAft>
              <a:buNone/>
              <a:defRPr kumimoji="1" sz="2000">
                <a:solidFill>
                  <a:schemeClr val="tx1"/>
                </a:solidFill>
                <a:latin typeface="+mn-lt"/>
                <a:ea typeface="+mn-ea"/>
              </a:defRPr>
            </a:lvl4pPr>
            <a:lvl5pPr marL="1828800" indent="0" algn="ctr" rtl="0" eaLnBrk="0" fontAlgn="base" hangingPunct="0">
              <a:spcBef>
                <a:spcPct val="20000"/>
              </a:spcBef>
              <a:spcAft>
                <a:spcPct val="0"/>
              </a:spcAft>
              <a:buNone/>
              <a:defRPr kumimoji="1" sz="2000">
                <a:solidFill>
                  <a:schemeClr val="tx1"/>
                </a:solidFill>
                <a:latin typeface="+mn-lt"/>
                <a:ea typeface="+mn-ea"/>
              </a:defRPr>
            </a:lvl5pPr>
            <a:lvl6pPr marL="2286000" indent="0" algn="ctr" rtl="0" fontAlgn="base">
              <a:spcBef>
                <a:spcPct val="20000"/>
              </a:spcBef>
              <a:spcAft>
                <a:spcPct val="0"/>
              </a:spcAft>
              <a:buNone/>
              <a:defRPr kumimoji="1" sz="2000">
                <a:solidFill>
                  <a:schemeClr val="tx1"/>
                </a:solidFill>
                <a:latin typeface="+mn-lt"/>
                <a:ea typeface="+mn-ea"/>
              </a:defRPr>
            </a:lvl6pPr>
            <a:lvl7pPr marL="2743200" indent="0" algn="ctr" rtl="0" fontAlgn="base">
              <a:spcBef>
                <a:spcPct val="20000"/>
              </a:spcBef>
              <a:spcAft>
                <a:spcPct val="0"/>
              </a:spcAft>
              <a:buNone/>
              <a:defRPr kumimoji="1" sz="2000">
                <a:solidFill>
                  <a:schemeClr val="tx1"/>
                </a:solidFill>
                <a:latin typeface="+mn-lt"/>
                <a:ea typeface="+mn-ea"/>
              </a:defRPr>
            </a:lvl7pPr>
            <a:lvl8pPr marL="3200400" indent="0" algn="ctr" rtl="0" fontAlgn="base">
              <a:spcBef>
                <a:spcPct val="20000"/>
              </a:spcBef>
              <a:spcAft>
                <a:spcPct val="0"/>
              </a:spcAft>
              <a:buNone/>
              <a:defRPr kumimoji="1" sz="2000">
                <a:solidFill>
                  <a:schemeClr val="tx1"/>
                </a:solidFill>
                <a:latin typeface="+mn-lt"/>
                <a:ea typeface="+mn-ea"/>
              </a:defRPr>
            </a:lvl8pPr>
            <a:lvl9pPr marL="3657600" indent="0" algn="ctr" rtl="0" fontAlgn="base">
              <a:spcBef>
                <a:spcPct val="20000"/>
              </a:spcBef>
              <a:spcAft>
                <a:spcPct val="0"/>
              </a:spcAft>
              <a:buNone/>
              <a:defRPr kumimoji="1" sz="2000">
                <a:solidFill>
                  <a:schemeClr val="tx1"/>
                </a:solidFill>
                <a:latin typeface="+mn-lt"/>
                <a:ea typeface="+mn-ea"/>
              </a:defRPr>
            </a:lvl9pPr>
          </a:lstStyle>
          <a:p>
            <a:pPr algn="l" eaLnBrk="1" hangingPunct="1">
              <a:lnSpc>
                <a:spcPct val="90000"/>
              </a:lnSpc>
            </a:pPr>
            <a:r>
              <a:rPr lang="zh-CN" altLang="en-US" kern="0" dirty="0">
                <a:solidFill>
                  <a:srgbClr val="0000FF"/>
                </a:solidFill>
                <a:latin typeface="微软雅黑" panose="020B0503020204020204" pitchFamily="34" charset="-122"/>
                <a:ea typeface="微软雅黑" panose="020B0503020204020204" pitchFamily="34" charset="-122"/>
              </a:rPr>
              <a:t>主要内容</a:t>
            </a:r>
          </a:p>
        </p:txBody>
      </p:sp>
      <p:sp>
        <p:nvSpPr>
          <p:cNvPr id="2" name="日期占位符 1">
            <a:extLst>
              <a:ext uri="{FF2B5EF4-FFF2-40B4-BE49-F238E27FC236}">
                <a16:creationId xmlns:a16="http://schemas.microsoft.com/office/drawing/2014/main" id="{67CF763B-93AF-407E-87DC-AD3BF5C8CC7C}"/>
              </a:ext>
            </a:extLst>
          </p:cNvPr>
          <p:cNvSpPr>
            <a:spLocks noGrp="1"/>
          </p:cNvSpPr>
          <p:nvPr>
            <p:ph type="dt" sz="half" idx="10"/>
          </p:nvPr>
        </p:nvSpPr>
        <p:spPr/>
        <p:txBody>
          <a:bodyPr/>
          <a:lstStyle/>
          <a:p>
            <a:pPr>
              <a:defRPr/>
            </a:pPr>
            <a:fld id="{B0D9E132-96DF-4E06-A593-078F49F568A8}" type="datetime1">
              <a:rPr lang="zh-CN" altLang="en-US" smtClean="0"/>
              <a:t>2022/11/23</a:t>
            </a:fld>
            <a:endParaRPr lang="en-US" altLang="zh-CN"/>
          </a:p>
        </p:txBody>
      </p:sp>
      <p:sp>
        <p:nvSpPr>
          <p:cNvPr id="3" name="页脚占位符 2">
            <a:extLst>
              <a:ext uri="{FF2B5EF4-FFF2-40B4-BE49-F238E27FC236}">
                <a16:creationId xmlns:a16="http://schemas.microsoft.com/office/drawing/2014/main" id="{46F2CBD8-DA99-49BA-84EE-71816D9B0BFB}"/>
              </a:ext>
            </a:extLst>
          </p:cNvPr>
          <p:cNvSpPr>
            <a:spLocks noGrp="1"/>
          </p:cNvSpPr>
          <p:nvPr>
            <p:ph type="ftr" sz="quarter" idx="11"/>
          </p:nvPr>
        </p:nvSpPr>
        <p:spPr/>
        <p:txBody>
          <a:bodyPr/>
          <a:lstStyle/>
          <a:p>
            <a:pPr>
              <a:defRPr/>
            </a:pPr>
            <a:r>
              <a:rPr lang="en-US" altLang="zh-CN"/>
              <a:t>© </a:t>
            </a:r>
            <a:r>
              <a:rPr lang="zh-CN" altLang="en-US"/>
              <a:t>谢中华</a:t>
            </a:r>
            <a:r>
              <a:rPr lang="en-US" altLang="zh-CN"/>
              <a:t>,  MATLAB</a:t>
            </a:r>
            <a:r>
              <a:rPr lang="zh-CN" altLang="en-US"/>
              <a:t>数学建模方法与应用</a:t>
            </a:r>
            <a:endParaRPr lang="en-US" altLang="zh-CN"/>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Text Box 2"/>
          <p:cNvSpPr txBox="1">
            <a:spLocks noChangeArrowheads="1"/>
          </p:cNvSpPr>
          <p:nvPr/>
        </p:nvSpPr>
        <p:spPr bwMode="auto">
          <a:xfrm>
            <a:off x="468313" y="927100"/>
            <a:ext cx="8281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spcBef>
                <a:spcPct val="50000"/>
              </a:spcBef>
              <a:defRPr kumimoji="1" sz="4000">
                <a:solidFill>
                  <a:schemeClr val="tx1"/>
                </a:solidFill>
                <a:latin typeface="Times New Roman" pitchFamily="18" charset="0"/>
                <a:ea typeface="楷体_GB2312" pitchFamily="49" charset="-122"/>
              </a:defRPr>
            </a:lvl1pPr>
            <a:lvl2pPr marL="742950" indent="-285750" algn="ctr" eaLnBrk="0" hangingPunct="0">
              <a:spcBef>
                <a:spcPct val="50000"/>
              </a:spcBef>
              <a:defRPr kumimoji="1" sz="4000">
                <a:solidFill>
                  <a:schemeClr val="tx1"/>
                </a:solidFill>
                <a:latin typeface="Times New Roman" pitchFamily="18" charset="0"/>
                <a:ea typeface="楷体_GB2312" pitchFamily="49" charset="-122"/>
              </a:defRPr>
            </a:lvl2pPr>
            <a:lvl3pPr marL="1143000" indent="-228600" algn="ctr" eaLnBrk="0" hangingPunct="0">
              <a:spcBef>
                <a:spcPct val="50000"/>
              </a:spcBef>
              <a:defRPr kumimoji="1" sz="4000">
                <a:solidFill>
                  <a:schemeClr val="tx1"/>
                </a:solidFill>
                <a:latin typeface="Times New Roman" pitchFamily="18" charset="0"/>
                <a:ea typeface="楷体_GB2312" pitchFamily="49" charset="-122"/>
              </a:defRPr>
            </a:lvl3pPr>
            <a:lvl4pPr marL="1600200" indent="-228600" algn="ctr" eaLnBrk="0" hangingPunct="0">
              <a:spcBef>
                <a:spcPct val="50000"/>
              </a:spcBef>
              <a:defRPr kumimoji="1" sz="4000">
                <a:solidFill>
                  <a:schemeClr val="tx1"/>
                </a:solidFill>
                <a:latin typeface="Times New Roman" pitchFamily="18" charset="0"/>
                <a:ea typeface="楷体_GB2312" pitchFamily="49" charset="-122"/>
              </a:defRPr>
            </a:lvl4pPr>
            <a:lvl5pPr marL="2057400" indent="-228600" algn="ctr" eaLnBrk="0" hangingPunct="0">
              <a:spcBef>
                <a:spcPct val="50000"/>
              </a:spcBef>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第一节  </a:t>
            </a:r>
            <a:r>
              <a:rPr lang="en-US" altLang="zh-CN" sz="2800" b="1" dirty="0">
                <a:latin typeface="微软雅黑" panose="020B0503020204020204" pitchFamily="34" charset="-122"/>
                <a:ea typeface="微软雅黑" panose="020B0503020204020204" pitchFamily="34" charset="-122"/>
              </a:rPr>
              <a:t>MATLAB</a:t>
            </a:r>
            <a:r>
              <a:rPr lang="zh-CN" altLang="en-US" sz="2800" b="1" dirty="0">
                <a:latin typeface="微软雅黑" panose="020B0503020204020204" pitchFamily="34" charset="-122"/>
                <a:ea typeface="微软雅黑" panose="020B0503020204020204" pitchFamily="34" charset="-122"/>
              </a:rPr>
              <a:t>语言的流程结构</a:t>
            </a:r>
          </a:p>
        </p:txBody>
      </p:sp>
      <p:sp>
        <p:nvSpPr>
          <p:cNvPr id="113668" name="Rectangle 3"/>
          <p:cNvSpPr>
            <a:spLocks noChangeArrowheads="1"/>
          </p:cNvSpPr>
          <p:nvPr/>
        </p:nvSpPr>
        <p:spPr bwMode="auto">
          <a:xfrm>
            <a:off x="611188" y="1844675"/>
            <a:ext cx="8135937"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2400" dirty="0">
                <a:solidFill>
                  <a:schemeClr val="bg2"/>
                </a:solidFill>
                <a:latin typeface="微软雅黑" panose="020B0503020204020204" pitchFamily="34" charset="-122"/>
                <a:ea typeface="微软雅黑" panose="020B0503020204020204" pitchFamily="34" charset="-122"/>
              </a:rPr>
              <a:t>        MATLAB</a:t>
            </a:r>
            <a:r>
              <a:rPr lang="zh-CN" altLang="en-US" sz="2400" dirty="0">
                <a:solidFill>
                  <a:schemeClr val="bg2"/>
                </a:solidFill>
                <a:latin typeface="微软雅黑" panose="020B0503020204020204" pitchFamily="34" charset="-122"/>
                <a:ea typeface="微软雅黑" panose="020B0503020204020204" pitchFamily="34" charset="-122"/>
              </a:rPr>
              <a:t>作为一种程序设计语言，它提供了选择语句结构和循环语句结构，其中选择语句结构又包括：</a:t>
            </a:r>
            <a:r>
              <a:rPr lang="en-US" altLang="zh-CN" sz="2400" dirty="0">
                <a:solidFill>
                  <a:schemeClr val="bg2"/>
                </a:solidFill>
                <a:latin typeface="微软雅黑" panose="020B0503020204020204" pitchFamily="34" charset="-122"/>
                <a:ea typeface="微软雅黑" panose="020B0503020204020204" pitchFamily="34" charset="-122"/>
              </a:rPr>
              <a:t>if/elseif</a:t>
            </a:r>
            <a:r>
              <a:rPr lang="zh-CN" altLang="en-US" sz="2400" dirty="0">
                <a:solidFill>
                  <a:schemeClr val="bg2"/>
                </a:solidFill>
                <a:latin typeface="微软雅黑" panose="020B0503020204020204" pitchFamily="34" charset="-122"/>
                <a:ea typeface="微软雅黑" panose="020B0503020204020204" pitchFamily="34" charset="-122"/>
              </a:rPr>
              <a:t>条件转移语句结构，</a:t>
            </a:r>
            <a:r>
              <a:rPr lang="en-US" altLang="zh-CN" sz="2400" dirty="0">
                <a:solidFill>
                  <a:schemeClr val="bg2"/>
                </a:solidFill>
                <a:latin typeface="微软雅黑" panose="020B0503020204020204" pitchFamily="34" charset="-122"/>
                <a:ea typeface="微软雅黑" panose="020B0503020204020204" pitchFamily="34" charset="-122"/>
              </a:rPr>
              <a:t>switch</a:t>
            </a:r>
            <a:r>
              <a:rPr lang="zh-CN" altLang="en-US" sz="2400" dirty="0">
                <a:solidFill>
                  <a:schemeClr val="bg2"/>
                </a:solidFill>
                <a:latin typeface="微软雅黑" panose="020B0503020204020204" pitchFamily="34" charset="-122"/>
                <a:ea typeface="微软雅黑" panose="020B0503020204020204" pitchFamily="34" charset="-122"/>
              </a:rPr>
              <a:t>开关语句结构，</a:t>
            </a:r>
            <a:r>
              <a:rPr lang="en-US" altLang="zh-CN" sz="2400" dirty="0">
                <a:solidFill>
                  <a:schemeClr val="bg2"/>
                </a:solidFill>
                <a:latin typeface="微软雅黑" panose="020B0503020204020204" pitchFamily="34" charset="-122"/>
                <a:ea typeface="微软雅黑" panose="020B0503020204020204" pitchFamily="34" charset="-122"/>
              </a:rPr>
              <a:t>try…catch</a:t>
            </a:r>
            <a:r>
              <a:rPr lang="zh-CN" altLang="en-US" sz="2400" dirty="0">
                <a:solidFill>
                  <a:schemeClr val="bg2"/>
                </a:solidFill>
                <a:latin typeface="微软雅黑" panose="020B0503020204020204" pitchFamily="34" charset="-122"/>
                <a:ea typeface="微软雅黑" panose="020B0503020204020204" pitchFamily="34" charset="-122"/>
              </a:rPr>
              <a:t>试探语句结构；循环语句结构包括：</a:t>
            </a:r>
            <a:r>
              <a:rPr lang="en-US" altLang="zh-CN" sz="2400" dirty="0">
                <a:solidFill>
                  <a:schemeClr val="bg2"/>
                </a:solidFill>
                <a:latin typeface="微软雅黑" panose="020B0503020204020204" pitchFamily="34" charset="-122"/>
                <a:ea typeface="微软雅黑" panose="020B0503020204020204" pitchFamily="34" charset="-122"/>
              </a:rPr>
              <a:t>for</a:t>
            </a:r>
            <a:r>
              <a:rPr lang="zh-CN" altLang="en-US" sz="2400" dirty="0">
                <a:solidFill>
                  <a:schemeClr val="bg2"/>
                </a:solidFill>
                <a:latin typeface="微软雅黑" panose="020B0503020204020204" pitchFamily="34" charset="-122"/>
                <a:ea typeface="微软雅黑" panose="020B0503020204020204" pitchFamily="34" charset="-122"/>
              </a:rPr>
              <a:t>循环语句结构和</a:t>
            </a:r>
            <a:r>
              <a:rPr lang="en-US" altLang="zh-CN" sz="2400" dirty="0">
                <a:solidFill>
                  <a:schemeClr val="bg2"/>
                </a:solidFill>
                <a:latin typeface="微软雅黑" panose="020B0503020204020204" pitchFamily="34" charset="-122"/>
                <a:ea typeface="微软雅黑" panose="020B0503020204020204" pitchFamily="34" charset="-122"/>
              </a:rPr>
              <a:t>while</a:t>
            </a:r>
            <a:r>
              <a:rPr lang="zh-CN" altLang="en-US" sz="2400" dirty="0">
                <a:solidFill>
                  <a:schemeClr val="bg2"/>
                </a:solidFill>
                <a:latin typeface="微软雅黑" panose="020B0503020204020204" pitchFamily="34" charset="-122"/>
                <a:ea typeface="微软雅黑" panose="020B0503020204020204" pitchFamily="34" charset="-122"/>
              </a:rPr>
              <a:t>循环语句结构。除此之外，</a:t>
            </a:r>
            <a:r>
              <a:rPr lang="en-US" altLang="zh-CN" sz="2400" dirty="0">
                <a:solidFill>
                  <a:schemeClr val="bg2"/>
                </a:solidFill>
                <a:latin typeface="微软雅黑" panose="020B0503020204020204" pitchFamily="34" charset="-122"/>
                <a:ea typeface="微软雅黑" panose="020B0503020204020204" pitchFamily="34" charset="-122"/>
              </a:rPr>
              <a:t>MATLAB</a:t>
            </a:r>
            <a:r>
              <a:rPr lang="zh-CN" altLang="en-US" sz="2400" dirty="0">
                <a:solidFill>
                  <a:schemeClr val="bg2"/>
                </a:solidFill>
                <a:latin typeface="微软雅黑" panose="020B0503020204020204" pitchFamily="34" charset="-122"/>
                <a:ea typeface="微软雅黑" panose="020B0503020204020204" pitchFamily="34" charset="-122"/>
              </a:rPr>
              <a:t>还提供了</a:t>
            </a:r>
            <a:r>
              <a:rPr lang="en-US" altLang="zh-CN" sz="2400" dirty="0">
                <a:solidFill>
                  <a:schemeClr val="bg2"/>
                </a:solidFill>
                <a:latin typeface="微软雅黑" panose="020B0503020204020204" pitchFamily="34" charset="-122"/>
                <a:ea typeface="微软雅黑" panose="020B0503020204020204" pitchFamily="34" charset="-122"/>
              </a:rPr>
              <a:t>continue</a:t>
            </a:r>
            <a:r>
              <a:rPr lang="zh-CN" altLang="en-US" sz="2400" dirty="0">
                <a:solidFill>
                  <a:schemeClr val="bg2"/>
                </a:solidFill>
                <a:latin typeface="微软雅黑" panose="020B0503020204020204" pitchFamily="34" charset="-122"/>
                <a:ea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rPr>
              <a:t>break</a:t>
            </a:r>
            <a:r>
              <a:rPr lang="zh-CN" altLang="en-US" sz="2400" dirty="0">
                <a:solidFill>
                  <a:schemeClr val="bg2"/>
                </a:solidFill>
                <a:latin typeface="微软雅黑" panose="020B0503020204020204" pitchFamily="34" charset="-122"/>
                <a:ea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rPr>
              <a:t>return</a:t>
            </a:r>
            <a:r>
              <a:rPr lang="zh-CN" altLang="en-US" sz="2400" dirty="0">
                <a:solidFill>
                  <a:schemeClr val="bg2"/>
                </a:solidFill>
                <a:latin typeface="微软雅黑" panose="020B0503020204020204" pitchFamily="34" charset="-122"/>
                <a:ea typeface="微软雅黑" panose="020B0503020204020204" pitchFamily="34" charset="-122"/>
              </a:rPr>
              <a:t>和</a:t>
            </a:r>
            <a:r>
              <a:rPr lang="en-US" altLang="zh-CN" sz="2400" dirty="0">
                <a:solidFill>
                  <a:schemeClr val="bg2"/>
                </a:solidFill>
                <a:latin typeface="微软雅黑" panose="020B0503020204020204" pitchFamily="34" charset="-122"/>
                <a:ea typeface="微软雅黑" panose="020B0503020204020204" pitchFamily="34" charset="-122"/>
              </a:rPr>
              <a:t>pause</a:t>
            </a:r>
            <a:r>
              <a:rPr lang="zh-CN" altLang="en-US" sz="2400" dirty="0">
                <a:solidFill>
                  <a:schemeClr val="bg2"/>
                </a:solidFill>
                <a:latin typeface="微软雅黑" panose="020B0503020204020204" pitchFamily="34" charset="-122"/>
                <a:ea typeface="微软雅黑" panose="020B0503020204020204" pitchFamily="34" charset="-122"/>
              </a:rPr>
              <a:t>等流程控制函数</a:t>
            </a:r>
          </a:p>
        </p:txBody>
      </p:sp>
      <p:sp>
        <p:nvSpPr>
          <p:cNvPr id="2" name="日期占位符 1">
            <a:extLst>
              <a:ext uri="{FF2B5EF4-FFF2-40B4-BE49-F238E27FC236}">
                <a16:creationId xmlns:a16="http://schemas.microsoft.com/office/drawing/2014/main" id="{93141459-EC19-4109-9CBD-9A3F512B1904}"/>
              </a:ext>
            </a:extLst>
          </p:cNvPr>
          <p:cNvSpPr>
            <a:spLocks noGrp="1"/>
          </p:cNvSpPr>
          <p:nvPr>
            <p:ph type="dt" sz="half" idx="10"/>
          </p:nvPr>
        </p:nvSpPr>
        <p:spPr/>
        <p:txBody>
          <a:bodyPr/>
          <a:lstStyle/>
          <a:p>
            <a:pPr>
              <a:defRPr/>
            </a:pPr>
            <a:fld id="{8662B5A3-3E27-4323-99EF-B0108DC195D4}" type="datetime1">
              <a:rPr lang="zh-CN" altLang="en-US" smtClean="0"/>
              <a:t>2022/11/23</a:t>
            </a:fld>
            <a:endParaRPr lang="en-US" altLang="zh-CN"/>
          </a:p>
        </p:txBody>
      </p:sp>
      <p:sp>
        <p:nvSpPr>
          <p:cNvPr id="3" name="页脚占位符 2">
            <a:extLst>
              <a:ext uri="{FF2B5EF4-FFF2-40B4-BE49-F238E27FC236}">
                <a16:creationId xmlns:a16="http://schemas.microsoft.com/office/drawing/2014/main" id="{B4A7C55F-3501-4E61-8815-2BADE291721D}"/>
              </a:ext>
            </a:extLst>
          </p:cNvPr>
          <p:cNvSpPr>
            <a:spLocks noGrp="1"/>
          </p:cNvSpPr>
          <p:nvPr>
            <p:ph type="ftr" sz="quarter" idx="11"/>
          </p:nvPr>
        </p:nvSpPr>
        <p:spPr/>
        <p:txBody>
          <a:bodyPr/>
          <a:lstStyle/>
          <a:p>
            <a:pPr>
              <a:defRPr/>
            </a:pPr>
            <a:r>
              <a:rPr lang="en-US" altLang="zh-CN"/>
              <a:t>© </a:t>
            </a:r>
            <a:r>
              <a:rPr lang="zh-CN" altLang="en-US"/>
              <a:t>谢中华</a:t>
            </a:r>
            <a:r>
              <a:rPr lang="en-US" altLang="zh-CN"/>
              <a:t>,  MATLAB</a:t>
            </a:r>
            <a:r>
              <a:rPr lang="zh-CN" altLang="en-US"/>
              <a:t>数学建模方法与应用</a:t>
            </a:r>
            <a:endParaRPr lang="en-US" altLang="zh-CN"/>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ChangeArrowheads="1"/>
          </p:cNvSpPr>
          <p:nvPr/>
        </p:nvSpPr>
        <p:spPr bwMode="auto">
          <a:xfrm>
            <a:off x="576263" y="2166938"/>
            <a:ext cx="4752975" cy="3859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格式一：  </a:t>
            </a:r>
            <a:r>
              <a:rPr lang="en-US" altLang="zh-CN" sz="2400" dirty="0">
                <a:solidFill>
                  <a:srgbClr val="0000FF"/>
                </a:solidFill>
                <a:latin typeface="微软雅黑" panose="020B0503020204020204" pitchFamily="34" charset="-122"/>
                <a:ea typeface="微软雅黑" panose="020B0503020204020204" pitchFamily="34" charset="-122"/>
              </a:rPr>
              <a:t>if</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条件</a:t>
            </a:r>
          </a:p>
          <a:p>
            <a:r>
              <a:rPr lang="zh-CN" altLang="en-US" sz="2400" dirty="0">
                <a:latin typeface="微软雅黑" panose="020B0503020204020204" pitchFamily="34" charset="-122"/>
                <a:ea typeface="微软雅黑" panose="020B0503020204020204" pitchFamily="34" charset="-122"/>
              </a:rPr>
              <a:t>                              语句组</a:t>
            </a:r>
          </a:p>
          <a:p>
            <a:r>
              <a:rPr lang="zh-CN" altLang="en-US" sz="2400" dirty="0">
                <a:latin typeface="微软雅黑" panose="020B0503020204020204" pitchFamily="34" charset="-122"/>
                <a:ea typeface="微软雅黑" panose="020B0503020204020204" pitchFamily="34" charset="-122"/>
              </a:rPr>
              <a:t>                    </a:t>
            </a:r>
            <a:r>
              <a:rPr lang="en-US" altLang="zh-CN" sz="2400" dirty="0">
                <a:solidFill>
                  <a:srgbClr val="0000FF"/>
                </a:solidFill>
                <a:latin typeface="微软雅黑" panose="020B0503020204020204" pitchFamily="34" charset="-122"/>
                <a:ea typeface="微软雅黑" panose="020B0503020204020204" pitchFamily="34" charset="-122"/>
              </a:rPr>
              <a:t>end</a:t>
            </a:r>
          </a:p>
          <a:p>
            <a:endParaRPr lang="en-US" altLang="zh-CN" sz="2400" dirty="0">
              <a:solidFill>
                <a:srgbClr val="0000FF"/>
              </a:solidFill>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格式二：  </a:t>
            </a:r>
            <a:r>
              <a:rPr lang="en-US" altLang="zh-CN" sz="2400" dirty="0">
                <a:solidFill>
                  <a:srgbClr val="0000FF"/>
                </a:solidFill>
                <a:latin typeface="微软雅黑" panose="020B0503020204020204" pitchFamily="34" charset="-122"/>
                <a:ea typeface="微软雅黑" panose="020B0503020204020204" pitchFamily="34" charset="-122"/>
              </a:rPr>
              <a:t>if</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条件</a:t>
            </a:r>
          </a:p>
          <a:p>
            <a:r>
              <a:rPr lang="zh-CN" altLang="en-US" sz="2400" dirty="0">
                <a:latin typeface="微软雅黑" panose="020B0503020204020204" pitchFamily="34" charset="-122"/>
                <a:ea typeface="微软雅黑" panose="020B0503020204020204" pitchFamily="34" charset="-122"/>
              </a:rPr>
              <a:t>                           语句组</a:t>
            </a:r>
            <a:r>
              <a:rPr lang="en-US" altLang="zh-CN" sz="2400" dirty="0">
                <a:latin typeface="微软雅黑" panose="020B0503020204020204" pitchFamily="34" charset="-122"/>
                <a:ea typeface="微软雅黑" panose="020B0503020204020204" pitchFamily="34" charset="-122"/>
              </a:rPr>
              <a:t>1</a:t>
            </a:r>
          </a:p>
          <a:p>
            <a:r>
              <a:rPr lang="en-US" altLang="zh-CN" sz="2400" dirty="0">
                <a:latin typeface="微软雅黑" panose="020B0503020204020204" pitchFamily="34" charset="-122"/>
                <a:ea typeface="微软雅黑" panose="020B0503020204020204" pitchFamily="34" charset="-122"/>
              </a:rPr>
              <a:t>                    </a:t>
            </a:r>
            <a:r>
              <a:rPr lang="en-US" altLang="zh-CN" sz="2400" dirty="0">
                <a:solidFill>
                  <a:srgbClr val="0000FF"/>
                </a:solidFill>
                <a:latin typeface="微软雅黑" panose="020B0503020204020204" pitchFamily="34" charset="-122"/>
                <a:ea typeface="微软雅黑" panose="020B0503020204020204" pitchFamily="34" charset="-122"/>
              </a:rPr>
              <a:t>else</a:t>
            </a:r>
          </a:p>
          <a:p>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语句组</a:t>
            </a:r>
            <a:r>
              <a:rPr lang="en-US" altLang="zh-CN" sz="2400" dirty="0">
                <a:latin typeface="微软雅黑" panose="020B0503020204020204" pitchFamily="34" charset="-122"/>
                <a:ea typeface="微软雅黑" panose="020B0503020204020204" pitchFamily="34" charset="-122"/>
              </a:rPr>
              <a:t>2</a:t>
            </a:r>
          </a:p>
          <a:p>
            <a:r>
              <a:rPr lang="en-US" altLang="zh-CN" sz="2400" dirty="0">
                <a:latin typeface="微软雅黑" panose="020B0503020204020204" pitchFamily="34" charset="-122"/>
                <a:ea typeface="微软雅黑" panose="020B0503020204020204" pitchFamily="34" charset="-122"/>
              </a:rPr>
              <a:t>                    </a:t>
            </a:r>
            <a:r>
              <a:rPr lang="en-US" altLang="zh-CN" sz="2400" dirty="0">
                <a:solidFill>
                  <a:srgbClr val="0000FF"/>
                </a:solidFill>
                <a:latin typeface="微软雅黑" panose="020B0503020204020204" pitchFamily="34" charset="-122"/>
                <a:ea typeface="微软雅黑" panose="020B0503020204020204" pitchFamily="34" charset="-122"/>
              </a:rPr>
              <a:t>end</a:t>
            </a:r>
          </a:p>
          <a:p>
            <a:endParaRPr lang="en-US" altLang="zh-CN" sz="2400" dirty="0">
              <a:latin typeface="微软雅黑" panose="020B0503020204020204" pitchFamily="34" charset="-122"/>
              <a:ea typeface="微软雅黑" panose="020B0503020204020204" pitchFamily="34" charset="-122"/>
            </a:endParaRPr>
          </a:p>
        </p:txBody>
      </p:sp>
      <p:sp>
        <p:nvSpPr>
          <p:cNvPr id="114692" name="Rectangle 4"/>
          <p:cNvSpPr>
            <a:spLocks noChangeArrowheads="1"/>
          </p:cNvSpPr>
          <p:nvPr/>
        </p:nvSpPr>
        <p:spPr bwMode="auto">
          <a:xfrm>
            <a:off x="4570610" y="2201529"/>
            <a:ext cx="4033838" cy="4451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342900" indent="-342900" algn="just">
              <a:spcBef>
                <a:spcPct val="20000"/>
              </a:spcBef>
            </a:pPr>
            <a:r>
              <a:rPr lang="zh-CN" altLang="en-US" sz="2400" dirty="0">
                <a:latin typeface="微软雅黑" panose="020B0503020204020204" pitchFamily="34" charset="-122"/>
                <a:ea typeface="微软雅黑" panose="020B0503020204020204" pitchFamily="34" charset="-122"/>
              </a:rPr>
              <a:t>格式三：  </a:t>
            </a:r>
            <a:r>
              <a:rPr lang="en-US" altLang="zh-CN" sz="2400" dirty="0">
                <a:solidFill>
                  <a:srgbClr val="0000FF"/>
                </a:solidFill>
                <a:latin typeface="微软雅黑" panose="020B0503020204020204" pitchFamily="34" charset="-122"/>
                <a:ea typeface="微软雅黑" panose="020B0503020204020204" pitchFamily="34" charset="-122"/>
              </a:rPr>
              <a:t>if</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条件</a:t>
            </a:r>
            <a:r>
              <a:rPr lang="en-US" altLang="zh-CN" sz="2400" dirty="0">
                <a:latin typeface="微软雅黑" panose="020B0503020204020204" pitchFamily="34" charset="-122"/>
                <a:ea typeface="微软雅黑" panose="020B0503020204020204" pitchFamily="34" charset="-122"/>
              </a:rPr>
              <a:t>1</a:t>
            </a:r>
          </a:p>
          <a:p>
            <a:pPr marL="342900" indent="-342900" algn="just">
              <a:spcBef>
                <a:spcPct val="20000"/>
              </a:spcBef>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语句组</a:t>
            </a:r>
            <a:r>
              <a:rPr lang="en-US" altLang="zh-CN" sz="2400" dirty="0">
                <a:latin typeface="微软雅黑" panose="020B0503020204020204" pitchFamily="34" charset="-122"/>
                <a:ea typeface="微软雅黑" panose="020B0503020204020204" pitchFamily="34" charset="-122"/>
              </a:rPr>
              <a:t>1</a:t>
            </a:r>
          </a:p>
          <a:p>
            <a:pPr marL="342900" indent="-342900" algn="just">
              <a:spcBef>
                <a:spcPct val="20000"/>
              </a:spcBef>
            </a:pPr>
            <a:r>
              <a:rPr lang="en-US" altLang="zh-CN" sz="2400" dirty="0">
                <a:latin typeface="微软雅黑" panose="020B0503020204020204" pitchFamily="34" charset="-122"/>
                <a:ea typeface="微软雅黑" panose="020B0503020204020204" pitchFamily="34" charset="-122"/>
              </a:rPr>
              <a:t>               </a:t>
            </a:r>
            <a:r>
              <a:rPr lang="en-US" altLang="zh-CN" sz="2400" dirty="0">
                <a:solidFill>
                  <a:srgbClr val="0000FF"/>
                </a:solidFill>
                <a:latin typeface="微软雅黑" panose="020B0503020204020204" pitchFamily="34" charset="-122"/>
                <a:ea typeface="微软雅黑" panose="020B0503020204020204" pitchFamily="34" charset="-122"/>
              </a:rPr>
              <a:t>elseif</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条件</a:t>
            </a:r>
            <a:r>
              <a:rPr lang="en-US" altLang="zh-CN" sz="2400" dirty="0">
                <a:latin typeface="微软雅黑" panose="020B0503020204020204" pitchFamily="34" charset="-122"/>
                <a:ea typeface="微软雅黑" panose="020B0503020204020204" pitchFamily="34" charset="-122"/>
              </a:rPr>
              <a:t>2</a:t>
            </a:r>
          </a:p>
          <a:p>
            <a:pPr marL="342900" indent="-342900" algn="just">
              <a:spcBef>
                <a:spcPct val="20000"/>
              </a:spcBef>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语句组</a:t>
            </a:r>
            <a:r>
              <a:rPr lang="en-US" altLang="zh-CN" sz="2400" dirty="0">
                <a:latin typeface="微软雅黑" panose="020B0503020204020204" pitchFamily="34" charset="-122"/>
                <a:ea typeface="微软雅黑" panose="020B0503020204020204" pitchFamily="34" charset="-122"/>
              </a:rPr>
              <a:t>2</a:t>
            </a:r>
          </a:p>
          <a:p>
            <a:pPr marL="342900" indent="-342900" algn="just">
              <a:spcBef>
                <a:spcPct val="20000"/>
              </a:spcBef>
            </a:pPr>
            <a:r>
              <a:rPr lang="en-US" altLang="zh-CN" sz="2400" dirty="0">
                <a:latin typeface="微软雅黑" panose="020B0503020204020204" pitchFamily="34" charset="-122"/>
                <a:ea typeface="微软雅黑" panose="020B0503020204020204" pitchFamily="34" charset="-122"/>
              </a:rPr>
              <a:t>                 ……</a:t>
            </a:r>
          </a:p>
          <a:p>
            <a:pPr marL="342900" indent="-342900" algn="just">
              <a:spcBef>
                <a:spcPct val="20000"/>
              </a:spcBef>
            </a:pPr>
            <a:r>
              <a:rPr lang="en-US" altLang="zh-CN" sz="2400" dirty="0">
                <a:latin typeface="微软雅黑" panose="020B0503020204020204" pitchFamily="34" charset="-122"/>
                <a:ea typeface="微软雅黑" panose="020B0503020204020204" pitchFamily="34" charset="-122"/>
              </a:rPr>
              <a:t>               </a:t>
            </a:r>
            <a:r>
              <a:rPr lang="en-US" altLang="zh-CN" sz="2400" dirty="0">
                <a:solidFill>
                  <a:srgbClr val="0000FF"/>
                </a:solidFill>
                <a:latin typeface="微软雅黑" panose="020B0503020204020204" pitchFamily="34" charset="-122"/>
                <a:ea typeface="微软雅黑" panose="020B0503020204020204" pitchFamily="34" charset="-122"/>
              </a:rPr>
              <a:t>elseif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条件</a:t>
            </a:r>
            <a:r>
              <a:rPr lang="en-US" altLang="zh-CN" sz="2400" dirty="0">
                <a:latin typeface="微软雅黑" panose="020B0503020204020204" pitchFamily="34" charset="-122"/>
                <a:ea typeface="微软雅黑" panose="020B0503020204020204" pitchFamily="34" charset="-122"/>
              </a:rPr>
              <a:t>m</a:t>
            </a:r>
          </a:p>
          <a:p>
            <a:pPr marL="342900" indent="-342900" algn="just">
              <a:spcBef>
                <a:spcPct val="20000"/>
              </a:spcBef>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语句组</a:t>
            </a:r>
            <a:r>
              <a:rPr lang="en-US" altLang="zh-CN" sz="2400" dirty="0">
                <a:latin typeface="微软雅黑" panose="020B0503020204020204" pitchFamily="34" charset="-122"/>
                <a:ea typeface="微软雅黑" panose="020B0503020204020204" pitchFamily="34" charset="-122"/>
              </a:rPr>
              <a:t>m</a:t>
            </a:r>
          </a:p>
          <a:p>
            <a:pPr marL="342900" indent="-342900" algn="just">
              <a:spcBef>
                <a:spcPct val="20000"/>
              </a:spcBef>
            </a:pPr>
            <a:r>
              <a:rPr lang="en-US" altLang="zh-CN" sz="2400" dirty="0">
                <a:latin typeface="微软雅黑" panose="020B0503020204020204" pitchFamily="34" charset="-122"/>
                <a:ea typeface="微软雅黑" panose="020B0503020204020204" pitchFamily="34" charset="-122"/>
              </a:rPr>
              <a:t>               </a:t>
            </a:r>
            <a:r>
              <a:rPr lang="en-US" altLang="zh-CN" sz="2400" dirty="0">
                <a:solidFill>
                  <a:srgbClr val="0000FF"/>
                </a:solidFill>
                <a:latin typeface="微软雅黑" panose="020B0503020204020204" pitchFamily="34" charset="-122"/>
                <a:ea typeface="微软雅黑" panose="020B0503020204020204" pitchFamily="34" charset="-122"/>
              </a:rPr>
              <a:t>else</a:t>
            </a:r>
          </a:p>
          <a:p>
            <a:pPr marL="342900" indent="-342900" algn="just">
              <a:spcBef>
                <a:spcPct val="20000"/>
              </a:spcBef>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语句组</a:t>
            </a:r>
            <a:r>
              <a:rPr lang="en-US" altLang="zh-CN" sz="2400" dirty="0">
                <a:latin typeface="微软雅黑" panose="020B0503020204020204" pitchFamily="34" charset="-122"/>
                <a:ea typeface="微软雅黑" panose="020B0503020204020204" pitchFamily="34" charset="-122"/>
              </a:rPr>
              <a:t>m+1</a:t>
            </a:r>
          </a:p>
          <a:p>
            <a:pPr marL="342900" indent="-342900" algn="just">
              <a:spcBef>
                <a:spcPct val="20000"/>
              </a:spcBef>
            </a:pPr>
            <a:r>
              <a:rPr lang="en-US" altLang="zh-CN" sz="2400" dirty="0">
                <a:latin typeface="微软雅黑" panose="020B0503020204020204" pitchFamily="34" charset="-122"/>
                <a:ea typeface="微软雅黑" panose="020B0503020204020204" pitchFamily="34" charset="-122"/>
              </a:rPr>
              <a:t>               </a:t>
            </a:r>
            <a:r>
              <a:rPr lang="en-US" altLang="zh-CN" sz="2400" dirty="0">
                <a:solidFill>
                  <a:srgbClr val="0000FF"/>
                </a:solidFill>
                <a:latin typeface="微软雅黑" panose="020B0503020204020204" pitchFamily="34" charset="-122"/>
                <a:ea typeface="微软雅黑" panose="020B0503020204020204" pitchFamily="34" charset="-122"/>
              </a:rPr>
              <a:t>end</a:t>
            </a:r>
          </a:p>
        </p:txBody>
      </p:sp>
      <p:sp>
        <p:nvSpPr>
          <p:cNvPr id="114693" name="Rectangle 5"/>
          <p:cNvSpPr>
            <a:spLocks noChangeArrowheads="1"/>
          </p:cNvSpPr>
          <p:nvPr/>
        </p:nvSpPr>
        <p:spPr bwMode="auto">
          <a:xfrm>
            <a:off x="373063" y="332656"/>
            <a:ext cx="53165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800" dirty="0">
                <a:latin typeface="微软雅黑" panose="020B0503020204020204" pitchFamily="34" charset="-122"/>
                <a:ea typeface="微软雅黑" panose="020B0503020204020204" pitchFamily="34" charset="-122"/>
              </a:rPr>
              <a:t>一、条件控制结构</a:t>
            </a:r>
          </a:p>
        </p:txBody>
      </p:sp>
      <p:sp>
        <p:nvSpPr>
          <p:cNvPr id="114694" name="Rectangle 6"/>
          <p:cNvSpPr>
            <a:spLocks noChangeArrowheads="1"/>
          </p:cNvSpPr>
          <p:nvPr/>
        </p:nvSpPr>
        <p:spPr bwMode="auto">
          <a:xfrm>
            <a:off x="647700" y="884238"/>
            <a:ext cx="7740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dirty="0">
                <a:solidFill>
                  <a:srgbClr val="0000FF"/>
                </a:solidFill>
                <a:latin typeface="微软雅黑" panose="020B0503020204020204" pitchFamily="34" charset="-122"/>
                <a:ea typeface="微软雅黑" panose="020B0503020204020204" pitchFamily="34" charset="-122"/>
              </a:rPr>
              <a:t>条件控制结构的语句有</a:t>
            </a:r>
            <a:r>
              <a:rPr lang="en-US" altLang="zh-CN" sz="2400" dirty="0">
                <a:solidFill>
                  <a:srgbClr val="0000FF"/>
                </a:solidFill>
                <a:latin typeface="微软雅黑" panose="020B0503020204020204" pitchFamily="34" charset="-122"/>
                <a:ea typeface="微软雅黑" panose="020B0503020204020204" pitchFamily="34" charset="-122"/>
              </a:rPr>
              <a:t>if</a:t>
            </a:r>
            <a:r>
              <a:rPr lang="zh-CN" altLang="en-US" sz="2400" dirty="0">
                <a:solidFill>
                  <a:srgbClr val="0000FF"/>
                </a:solidFill>
                <a:latin typeface="微软雅黑" panose="020B0503020204020204" pitchFamily="34" charset="-122"/>
                <a:ea typeface="微软雅黑" panose="020B0503020204020204" pitchFamily="34" charset="-122"/>
              </a:rPr>
              <a:t>语句、 </a:t>
            </a:r>
            <a:r>
              <a:rPr lang="en-US" altLang="zh-CN" sz="2400" dirty="0">
                <a:solidFill>
                  <a:srgbClr val="0000FF"/>
                </a:solidFill>
                <a:latin typeface="微软雅黑" panose="020B0503020204020204" pitchFamily="34" charset="-122"/>
                <a:ea typeface="微软雅黑" panose="020B0503020204020204" pitchFamily="34" charset="-122"/>
              </a:rPr>
              <a:t>switch</a:t>
            </a:r>
            <a:r>
              <a:rPr lang="zh-CN" altLang="en-US" sz="2400" dirty="0">
                <a:solidFill>
                  <a:srgbClr val="0000FF"/>
                </a:solidFill>
                <a:latin typeface="微软雅黑" panose="020B0503020204020204" pitchFamily="34" charset="-122"/>
                <a:ea typeface="微软雅黑" panose="020B0503020204020204" pitchFamily="34" charset="-122"/>
              </a:rPr>
              <a:t>语句</a:t>
            </a:r>
          </a:p>
        </p:txBody>
      </p:sp>
      <p:sp>
        <p:nvSpPr>
          <p:cNvPr id="114695" name="Rectangle 8"/>
          <p:cNvSpPr>
            <a:spLocks noChangeArrowheads="1"/>
          </p:cNvSpPr>
          <p:nvPr/>
        </p:nvSpPr>
        <p:spPr bwMode="auto">
          <a:xfrm>
            <a:off x="647700" y="1484313"/>
            <a:ext cx="7740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en-US" altLang="zh-CN" sz="2400">
                <a:solidFill>
                  <a:schemeClr val="hlink"/>
                </a:solidFill>
                <a:latin typeface="微软雅黑" panose="020B0503020204020204" pitchFamily="34" charset="-122"/>
                <a:ea typeface="微软雅黑" panose="020B0503020204020204" pitchFamily="34" charset="-122"/>
              </a:rPr>
              <a:t>1.  if/elseif</a:t>
            </a:r>
            <a:r>
              <a:rPr lang="zh-CN" altLang="en-US" sz="2400">
                <a:solidFill>
                  <a:schemeClr val="hlink"/>
                </a:solidFill>
                <a:latin typeface="微软雅黑" panose="020B0503020204020204" pitchFamily="34" charset="-122"/>
                <a:ea typeface="微软雅黑" panose="020B0503020204020204" pitchFamily="34" charset="-122"/>
              </a:rPr>
              <a:t>条件转移语句结构</a:t>
            </a:r>
          </a:p>
        </p:txBody>
      </p:sp>
      <p:sp>
        <p:nvSpPr>
          <p:cNvPr id="2" name="日期占位符 1">
            <a:extLst>
              <a:ext uri="{FF2B5EF4-FFF2-40B4-BE49-F238E27FC236}">
                <a16:creationId xmlns:a16="http://schemas.microsoft.com/office/drawing/2014/main" id="{D801E326-2B98-416B-AF0E-1AF17B805634}"/>
              </a:ext>
            </a:extLst>
          </p:cNvPr>
          <p:cNvSpPr>
            <a:spLocks noGrp="1"/>
          </p:cNvSpPr>
          <p:nvPr>
            <p:ph type="dt" sz="half" idx="10"/>
          </p:nvPr>
        </p:nvSpPr>
        <p:spPr/>
        <p:txBody>
          <a:bodyPr/>
          <a:lstStyle/>
          <a:p>
            <a:pPr>
              <a:defRPr/>
            </a:pPr>
            <a:fld id="{F5ACAA86-73E4-471C-AD38-779B48CB3986}" type="datetime1">
              <a:rPr lang="zh-CN" altLang="en-US" smtClean="0"/>
              <a:t>2022/11/23</a:t>
            </a:fld>
            <a:endParaRPr lang="en-US" altLang="zh-CN"/>
          </a:p>
        </p:txBody>
      </p:sp>
      <p:sp>
        <p:nvSpPr>
          <p:cNvPr id="3" name="页脚占位符 2">
            <a:extLst>
              <a:ext uri="{FF2B5EF4-FFF2-40B4-BE49-F238E27FC236}">
                <a16:creationId xmlns:a16="http://schemas.microsoft.com/office/drawing/2014/main" id="{FBDCD23D-405F-4A62-8DAE-36D350C28DDB}"/>
              </a:ext>
            </a:extLst>
          </p:cNvPr>
          <p:cNvSpPr>
            <a:spLocks noGrp="1"/>
          </p:cNvSpPr>
          <p:nvPr>
            <p:ph type="ftr" sz="quarter" idx="11"/>
          </p:nvPr>
        </p:nvSpPr>
        <p:spPr/>
        <p:txBody>
          <a:bodyPr/>
          <a:lstStyle/>
          <a:p>
            <a:pPr>
              <a:defRPr/>
            </a:pPr>
            <a:r>
              <a:rPr lang="en-US" altLang="zh-CN"/>
              <a:t>© </a:t>
            </a:r>
            <a:r>
              <a:rPr lang="zh-CN" altLang="en-US"/>
              <a:t>谢中华</a:t>
            </a:r>
            <a:r>
              <a:rPr lang="en-US" altLang="zh-CN"/>
              <a:t>,  MATLAB</a:t>
            </a:r>
            <a:r>
              <a:rPr lang="zh-CN" altLang="en-US"/>
              <a:t>数学建模方法与应用</a:t>
            </a:r>
            <a:endParaRPr lang="en-US" altLang="zh-CN"/>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ChangeArrowheads="1"/>
          </p:cNvSpPr>
          <p:nvPr/>
        </p:nvSpPr>
        <p:spPr bwMode="auto">
          <a:xfrm>
            <a:off x="538163" y="1764099"/>
            <a:ext cx="8137525"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en-US" altLang="zh-CN" sz="2000" dirty="0">
                <a:solidFill>
                  <a:srgbClr val="33CC33"/>
                </a:solidFill>
                <a:latin typeface="微软雅黑" panose="020B0503020204020204" pitchFamily="34" charset="-122"/>
                <a:ea typeface="微软雅黑" panose="020B0503020204020204" pitchFamily="34" charset="-122"/>
              </a:rPr>
              <a:t>% </a:t>
            </a:r>
            <a:r>
              <a:rPr lang="zh-CN" altLang="en-US" sz="2000" dirty="0">
                <a:solidFill>
                  <a:srgbClr val="33CC33"/>
                </a:solidFill>
                <a:latin typeface="微软雅黑" panose="020B0503020204020204" pitchFamily="34" charset="-122"/>
                <a:ea typeface="微软雅黑" panose="020B0503020204020204" pitchFamily="34" charset="-122"/>
              </a:rPr>
              <a:t>交互式输入一个包含三个元素的向量</a:t>
            </a:r>
          </a:p>
          <a:p>
            <a:pPr>
              <a:lnSpc>
                <a:spcPct val="120000"/>
              </a:lnSpc>
            </a:pPr>
            <a:r>
              <a:rPr lang="en-US" altLang="zh-CN" sz="2000" dirty="0">
                <a:latin typeface="微软雅黑" panose="020B0503020204020204" pitchFamily="34" charset="-122"/>
                <a:ea typeface="微软雅黑" panose="020B0503020204020204" pitchFamily="34" charset="-122"/>
              </a:rPr>
              <a:t>A = input('</a:t>
            </a:r>
            <a:r>
              <a:rPr lang="zh-CN" altLang="en-US" sz="2000" dirty="0">
                <a:latin typeface="微软雅黑" panose="020B0503020204020204" pitchFamily="34" charset="-122"/>
                <a:ea typeface="微软雅黑" panose="020B0503020204020204" pitchFamily="34" charset="-122"/>
              </a:rPr>
              <a:t>请输入三角形的三条边：</a:t>
            </a:r>
            <a:r>
              <a:rPr lang="en-US" altLang="zh-CN" sz="2000" dirty="0">
                <a:latin typeface="微软雅黑" panose="020B0503020204020204" pitchFamily="34" charset="-122"/>
                <a:ea typeface="微软雅黑" panose="020B0503020204020204" pitchFamily="34" charset="-122"/>
              </a:rPr>
              <a:t>');    </a:t>
            </a:r>
          </a:p>
          <a:p>
            <a:pPr>
              <a:lnSpc>
                <a:spcPct val="120000"/>
              </a:lnSpc>
            </a:pPr>
            <a:r>
              <a:rPr lang="en-US" altLang="zh-CN" sz="2000" dirty="0">
                <a:latin typeface="微软雅黑" panose="020B0503020204020204" pitchFamily="34" charset="-122"/>
                <a:ea typeface="微软雅黑" panose="020B0503020204020204" pitchFamily="34" charset="-122"/>
              </a:rPr>
              <a:t>if A(1) + A(2) &gt; A(3) &amp; A(1) + A(3) &gt; A(2) &amp; A(2) + A(3) &gt; A(1)</a:t>
            </a:r>
          </a:p>
          <a:p>
            <a:pPr>
              <a:lnSpc>
                <a:spcPct val="120000"/>
              </a:lnSpc>
            </a:pPr>
            <a:r>
              <a:rPr lang="en-US" altLang="zh-CN" sz="2000" dirty="0">
                <a:latin typeface="微软雅黑" panose="020B0503020204020204" pitchFamily="34" charset="-122"/>
                <a:ea typeface="微软雅黑" panose="020B0503020204020204" pitchFamily="34" charset="-122"/>
              </a:rPr>
              <a:t>    p = (A(1) + A(2) + A(3)) / 2;</a:t>
            </a:r>
          </a:p>
          <a:p>
            <a:pPr>
              <a:lnSpc>
                <a:spcPct val="120000"/>
              </a:lnSpc>
            </a:pPr>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33CC33"/>
                </a:solidFill>
                <a:latin typeface="微软雅黑" panose="020B0503020204020204" pitchFamily="34" charset="-122"/>
                <a:ea typeface="微软雅黑" panose="020B0503020204020204" pitchFamily="34" charset="-122"/>
              </a:rPr>
              <a:t>% </a:t>
            </a:r>
            <a:r>
              <a:rPr lang="zh-CN" altLang="en-US" sz="2000" dirty="0">
                <a:solidFill>
                  <a:srgbClr val="33CC33"/>
                </a:solidFill>
                <a:latin typeface="微软雅黑" panose="020B0503020204020204" pitchFamily="34" charset="-122"/>
                <a:ea typeface="微软雅黑" panose="020B0503020204020204" pitchFamily="34" charset="-122"/>
              </a:rPr>
              <a:t>用海伦公式求三角形面积</a:t>
            </a:r>
          </a:p>
          <a:p>
            <a:pPr>
              <a:lnSpc>
                <a:spcPct val="120000"/>
              </a:lnSpc>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s = </a:t>
            </a:r>
            <a:r>
              <a:rPr lang="en-US" altLang="zh-CN" sz="2000" dirty="0" err="1">
                <a:latin typeface="微软雅黑" panose="020B0503020204020204" pitchFamily="34" charset="-122"/>
                <a:ea typeface="微软雅黑" panose="020B0503020204020204" pitchFamily="34" charset="-122"/>
              </a:rPr>
              <a:t>sqrt</a:t>
            </a:r>
            <a:r>
              <a:rPr lang="en-US" altLang="zh-CN" sz="2000" dirty="0">
                <a:latin typeface="微软雅黑" panose="020B0503020204020204" pitchFamily="34" charset="-122"/>
                <a:ea typeface="微软雅黑" panose="020B0503020204020204" pitchFamily="34" charset="-122"/>
              </a:rPr>
              <a:t>(p*(p - A(1))*(p - A(2))*(p - A(3))); </a:t>
            </a:r>
          </a:p>
          <a:p>
            <a:pPr>
              <a:lnSpc>
                <a:spcPct val="120000"/>
              </a:lnSpc>
            </a:pP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disp</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该三角形面积为：</a:t>
            </a:r>
            <a:r>
              <a:rPr lang="en-US" altLang="zh-CN" sz="2000" dirty="0">
                <a:latin typeface="微软雅黑" panose="020B0503020204020204" pitchFamily="34" charset="-122"/>
                <a:ea typeface="微软雅黑" panose="020B0503020204020204" pitchFamily="34" charset="-122"/>
              </a:rPr>
              <a:t>' num2str(s)]);</a:t>
            </a:r>
          </a:p>
          <a:p>
            <a:pPr>
              <a:lnSpc>
                <a:spcPct val="120000"/>
              </a:lnSpc>
            </a:pPr>
            <a:r>
              <a:rPr lang="en-US" altLang="zh-CN" sz="2000" dirty="0">
                <a:latin typeface="微软雅黑" panose="020B0503020204020204" pitchFamily="34" charset="-122"/>
                <a:ea typeface="微软雅黑" panose="020B0503020204020204" pitchFamily="34" charset="-122"/>
              </a:rPr>
              <a:t>else</a:t>
            </a:r>
          </a:p>
          <a:p>
            <a:pPr>
              <a:lnSpc>
                <a:spcPct val="120000"/>
              </a:lnSpc>
            </a:pP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disp</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不能构成一个三角形。</a:t>
            </a:r>
            <a:r>
              <a:rPr lang="en-US" altLang="zh-CN" sz="2000" dirty="0">
                <a:latin typeface="微软雅黑" panose="020B0503020204020204" pitchFamily="34" charset="-122"/>
                <a:ea typeface="微软雅黑" panose="020B0503020204020204" pitchFamily="34" charset="-122"/>
              </a:rPr>
              <a:t>')</a:t>
            </a:r>
          </a:p>
          <a:p>
            <a:pPr>
              <a:lnSpc>
                <a:spcPct val="120000"/>
              </a:lnSpc>
            </a:pPr>
            <a:r>
              <a:rPr lang="en-US" altLang="zh-CN" sz="2000" dirty="0">
                <a:latin typeface="微软雅黑" panose="020B0503020204020204" pitchFamily="34" charset="-122"/>
                <a:ea typeface="微软雅黑" panose="020B0503020204020204" pitchFamily="34" charset="-122"/>
              </a:rPr>
              <a:t>end</a:t>
            </a:r>
          </a:p>
          <a:p>
            <a:r>
              <a:rPr lang="zh-CN" altLang="en-US" sz="2000" dirty="0">
                <a:solidFill>
                  <a:srgbClr val="0000FF"/>
                </a:solidFill>
                <a:latin typeface="微软雅黑" panose="020B0503020204020204" pitchFamily="34" charset="-122"/>
                <a:ea typeface="微软雅黑" panose="020B0503020204020204" pitchFamily="34" charset="-122"/>
              </a:rPr>
              <a:t>运行：</a:t>
            </a:r>
            <a:r>
              <a:rPr lang="zh-CN" altLang="en-US" sz="2000" dirty="0">
                <a:latin typeface="微软雅黑" panose="020B0503020204020204" pitchFamily="34" charset="-122"/>
                <a:ea typeface="微软雅黑" panose="020B0503020204020204" pitchFamily="34" charset="-122"/>
              </a:rPr>
              <a:t>请输入三角形的三条边：</a:t>
            </a:r>
            <a:r>
              <a:rPr lang="en-US" altLang="zh-CN" sz="2000" dirty="0">
                <a:latin typeface="微软雅黑" panose="020B0503020204020204" pitchFamily="34" charset="-122"/>
                <a:ea typeface="微软雅黑" panose="020B0503020204020204" pitchFamily="34" charset="-122"/>
              </a:rPr>
              <a:t>[4 5 6]</a:t>
            </a:r>
          </a:p>
          <a:p>
            <a:r>
              <a:rPr lang="en-US" altLang="zh-CN" sz="2000" dirty="0">
                <a:latin typeface="微软雅黑" panose="020B0503020204020204" pitchFamily="34" charset="-122"/>
                <a:ea typeface="微软雅黑" panose="020B0503020204020204" pitchFamily="34" charset="-122"/>
              </a:rPr>
              <a:t>                9.9216</a:t>
            </a:r>
          </a:p>
        </p:txBody>
      </p:sp>
      <p:sp>
        <p:nvSpPr>
          <p:cNvPr id="115716" name="Rectangle 6"/>
          <p:cNvSpPr>
            <a:spLocks noChangeArrowheads="1"/>
          </p:cNvSpPr>
          <p:nvPr/>
        </p:nvSpPr>
        <p:spPr bwMode="auto">
          <a:xfrm>
            <a:off x="468313" y="412750"/>
            <a:ext cx="8280400" cy="113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en-US" sz="2400" dirty="0">
                <a:solidFill>
                  <a:schemeClr val="bg2"/>
                </a:solidFill>
                <a:latin typeface="微软雅黑" panose="020B0503020204020204" pitchFamily="34" charset="-122"/>
                <a:ea typeface="微软雅黑" panose="020B0503020204020204" pitchFamily="34" charset="-122"/>
              </a:rPr>
              <a:t>【</a:t>
            </a:r>
            <a:r>
              <a:rPr lang="en-US" altLang="en-US" sz="2400" dirty="0">
                <a:solidFill>
                  <a:schemeClr val="hlink"/>
                </a:solidFill>
                <a:latin typeface="微软雅黑" panose="020B0503020204020204" pitchFamily="34" charset="-122"/>
                <a:ea typeface="微软雅黑" panose="020B0503020204020204" pitchFamily="34" charset="-122"/>
              </a:rPr>
              <a:t>例1-</a:t>
            </a:r>
            <a:r>
              <a:rPr lang="en-US" altLang="zh-CN" sz="2400" dirty="0">
                <a:solidFill>
                  <a:schemeClr val="hlink"/>
                </a:solidFill>
                <a:latin typeface="微软雅黑" panose="020B0503020204020204" pitchFamily="34" charset="-122"/>
                <a:ea typeface="微软雅黑" panose="020B0503020204020204" pitchFamily="34" charset="-122"/>
              </a:rPr>
              <a:t>1</a:t>
            </a:r>
            <a:r>
              <a:rPr lang="en-US" altLang="en-US"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交互式输入</a:t>
            </a:r>
            <a:r>
              <a:rPr lang="en-US" altLang="zh-CN" sz="2400" dirty="0">
                <a:solidFill>
                  <a:schemeClr val="bg2"/>
                </a:solidFill>
                <a:latin typeface="微软雅黑" panose="020B0503020204020204" pitchFamily="34" charset="-122"/>
                <a:ea typeface="微软雅黑" panose="020B0503020204020204" pitchFamily="34" charset="-122"/>
              </a:rPr>
              <a:t>3</a:t>
            </a:r>
            <a:r>
              <a:rPr lang="zh-CN" altLang="en-US" sz="2400" dirty="0">
                <a:solidFill>
                  <a:schemeClr val="bg2"/>
                </a:solidFill>
                <a:latin typeface="微软雅黑" panose="020B0503020204020204" pitchFamily="34" charset="-122"/>
                <a:ea typeface="微软雅黑" panose="020B0503020204020204" pitchFamily="34" charset="-122"/>
              </a:rPr>
              <a:t>个实数，判断以这</a:t>
            </a:r>
            <a:r>
              <a:rPr lang="en-US" altLang="zh-CN" sz="2400" dirty="0">
                <a:solidFill>
                  <a:schemeClr val="bg2"/>
                </a:solidFill>
                <a:latin typeface="微软雅黑" panose="020B0503020204020204" pitchFamily="34" charset="-122"/>
                <a:ea typeface="微软雅黑" panose="020B0503020204020204" pitchFamily="34" charset="-122"/>
              </a:rPr>
              <a:t>3</a:t>
            </a:r>
            <a:r>
              <a:rPr lang="zh-CN" altLang="en-US" sz="2400" dirty="0">
                <a:solidFill>
                  <a:schemeClr val="bg2"/>
                </a:solidFill>
                <a:latin typeface="微软雅黑" panose="020B0503020204020204" pitchFamily="34" charset="-122"/>
                <a:ea typeface="微软雅黑" panose="020B0503020204020204" pitchFamily="34" charset="-122"/>
              </a:rPr>
              <a:t>个数为边长能否构成三角形；若能构成三角形，利用海伦公式求其面积。</a:t>
            </a:r>
            <a:endParaRPr lang="en-US" altLang="en-US" sz="2400" dirty="0">
              <a:solidFill>
                <a:schemeClr val="bg2"/>
              </a:solidFill>
              <a:latin typeface="微软雅黑" panose="020B0503020204020204" pitchFamily="34" charset="-122"/>
              <a:ea typeface="微软雅黑" panose="020B0503020204020204" pitchFamily="34" charset="-122"/>
            </a:endParaRPr>
          </a:p>
        </p:txBody>
      </p:sp>
      <p:sp>
        <p:nvSpPr>
          <p:cNvPr id="2" name="日期占位符 1">
            <a:extLst>
              <a:ext uri="{FF2B5EF4-FFF2-40B4-BE49-F238E27FC236}">
                <a16:creationId xmlns:a16="http://schemas.microsoft.com/office/drawing/2014/main" id="{BA5D8A79-5242-4C5C-9A84-376ED3255C46}"/>
              </a:ext>
            </a:extLst>
          </p:cNvPr>
          <p:cNvSpPr>
            <a:spLocks noGrp="1"/>
          </p:cNvSpPr>
          <p:nvPr>
            <p:ph type="dt" sz="half" idx="10"/>
          </p:nvPr>
        </p:nvSpPr>
        <p:spPr/>
        <p:txBody>
          <a:bodyPr/>
          <a:lstStyle/>
          <a:p>
            <a:pPr>
              <a:defRPr/>
            </a:pPr>
            <a:fld id="{FD26BCA6-2993-4E1A-96EC-C73731388393}" type="datetime1">
              <a:rPr lang="zh-CN" altLang="en-US" smtClean="0"/>
              <a:t>2022/11/23</a:t>
            </a:fld>
            <a:endParaRPr lang="en-US" altLang="zh-CN"/>
          </a:p>
        </p:txBody>
      </p:sp>
      <p:sp>
        <p:nvSpPr>
          <p:cNvPr id="3" name="页脚占位符 2">
            <a:extLst>
              <a:ext uri="{FF2B5EF4-FFF2-40B4-BE49-F238E27FC236}">
                <a16:creationId xmlns:a16="http://schemas.microsoft.com/office/drawing/2014/main" id="{9864FF4E-792A-4A5D-B3C6-4BFFEB6DCDE5}"/>
              </a:ext>
            </a:extLst>
          </p:cNvPr>
          <p:cNvSpPr>
            <a:spLocks noGrp="1"/>
          </p:cNvSpPr>
          <p:nvPr>
            <p:ph type="ftr" sz="quarter" idx="11"/>
          </p:nvPr>
        </p:nvSpPr>
        <p:spPr/>
        <p:txBody>
          <a:bodyPr/>
          <a:lstStyle/>
          <a:p>
            <a:pPr>
              <a:defRPr/>
            </a:pPr>
            <a:r>
              <a:rPr lang="en-US" altLang="zh-CN"/>
              <a:t>© </a:t>
            </a:r>
            <a:r>
              <a:rPr lang="zh-CN" altLang="en-US"/>
              <a:t>谢中华</a:t>
            </a:r>
            <a:r>
              <a:rPr lang="en-US" altLang="zh-CN"/>
              <a:t>,  MATLAB</a:t>
            </a:r>
            <a:r>
              <a:rPr lang="zh-CN" altLang="en-US"/>
              <a:t>数学建模方法与应用</a:t>
            </a:r>
            <a:endParaRPr lang="en-US" altLang="zh-CN"/>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ChangeArrowheads="1"/>
          </p:cNvSpPr>
          <p:nvPr/>
        </p:nvSpPr>
        <p:spPr bwMode="auto">
          <a:xfrm>
            <a:off x="755650" y="981075"/>
            <a:ext cx="7848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dirty="0">
                <a:latin typeface="微软雅黑" panose="020B0503020204020204" pitchFamily="34" charset="-122"/>
                <a:ea typeface="微软雅黑" panose="020B0503020204020204" pitchFamily="34" charset="-122"/>
              </a:rPr>
              <a:t>   switch</a:t>
            </a:r>
            <a:r>
              <a:rPr lang="zh-CN" altLang="en-US" sz="2400" dirty="0">
                <a:latin typeface="微软雅黑" panose="020B0503020204020204" pitchFamily="34" charset="-122"/>
                <a:ea typeface="微软雅黑" panose="020B0503020204020204" pitchFamily="34" charset="-122"/>
              </a:rPr>
              <a:t>语句根据变量或表达式的取值不同，分别执行不同的语句。其格式为： </a:t>
            </a:r>
          </a:p>
        </p:txBody>
      </p:sp>
      <p:sp>
        <p:nvSpPr>
          <p:cNvPr id="116740" name="Rectangle 7"/>
          <p:cNvSpPr>
            <a:spLocks noChangeArrowheads="1"/>
          </p:cNvSpPr>
          <p:nvPr/>
        </p:nvSpPr>
        <p:spPr bwMode="auto">
          <a:xfrm>
            <a:off x="647700" y="450850"/>
            <a:ext cx="7740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en-US" altLang="zh-CN" sz="2400" dirty="0">
                <a:solidFill>
                  <a:schemeClr val="hlink"/>
                </a:solidFill>
                <a:latin typeface="微软雅黑" panose="020B0503020204020204" pitchFamily="34" charset="-122"/>
                <a:ea typeface="微软雅黑" panose="020B0503020204020204" pitchFamily="34" charset="-122"/>
              </a:rPr>
              <a:t>2.  switch/case</a:t>
            </a:r>
            <a:r>
              <a:rPr lang="zh-CN" altLang="en-US" sz="2400" dirty="0">
                <a:solidFill>
                  <a:schemeClr val="hlink"/>
                </a:solidFill>
                <a:latin typeface="微软雅黑" panose="020B0503020204020204" pitchFamily="34" charset="-122"/>
                <a:ea typeface="微软雅黑" panose="020B0503020204020204" pitchFamily="34" charset="-122"/>
              </a:rPr>
              <a:t>开关结构</a:t>
            </a:r>
          </a:p>
        </p:txBody>
      </p:sp>
      <p:sp>
        <p:nvSpPr>
          <p:cNvPr id="116741" name="Rectangle 8"/>
          <p:cNvSpPr>
            <a:spLocks noChangeArrowheads="1"/>
          </p:cNvSpPr>
          <p:nvPr/>
        </p:nvSpPr>
        <p:spPr bwMode="auto">
          <a:xfrm>
            <a:off x="1331913" y="1773238"/>
            <a:ext cx="5040312"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en-US" altLang="zh-CN" sz="2400" dirty="0">
                <a:solidFill>
                  <a:srgbClr val="0000FF"/>
                </a:solidFill>
                <a:latin typeface="微软雅黑" panose="020B0503020204020204" pitchFamily="34" charset="-122"/>
                <a:ea typeface="微软雅黑" panose="020B0503020204020204" pitchFamily="34" charset="-122"/>
              </a:rPr>
              <a:t>switch  </a:t>
            </a:r>
            <a:r>
              <a:rPr lang="zh-CN" altLang="en-US" sz="2400" dirty="0">
                <a:solidFill>
                  <a:srgbClr val="0000FF"/>
                </a:solidFill>
                <a:latin typeface="微软雅黑" panose="020B0503020204020204" pitchFamily="34" charset="-122"/>
                <a:ea typeface="微软雅黑" panose="020B0503020204020204" pitchFamily="34" charset="-122"/>
              </a:rPr>
              <a:t>表达式</a:t>
            </a:r>
          </a:p>
          <a:p>
            <a:pPr>
              <a:lnSpc>
                <a:spcPct val="120000"/>
              </a:lnSpc>
            </a:pPr>
            <a:r>
              <a:rPr lang="zh-CN" altLang="en-US" sz="2400" dirty="0">
                <a:solidFill>
                  <a:srgbClr val="0000FF"/>
                </a:solidFill>
                <a:latin typeface="微软雅黑" panose="020B0503020204020204" pitchFamily="34" charset="-122"/>
                <a:ea typeface="微软雅黑" panose="020B0503020204020204" pitchFamily="34" charset="-122"/>
              </a:rPr>
              <a:t>    </a:t>
            </a:r>
            <a:r>
              <a:rPr lang="en-US" altLang="zh-CN" sz="2400" dirty="0">
                <a:solidFill>
                  <a:srgbClr val="0000FF"/>
                </a:solidFill>
                <a:latin typeface="微软雅黑" panose="020B0503020204020204" pitchFamily="34" charset="-122"/>
                <a:ea typeface="微软雅黑" panose="020B0503020204020204" pitchFamily="34" charset="-122"/>
              </a:rPr>
              <a:t>case  </a:t>
            </a:r>
            <a:r>
              <a:rPr lang="zh-CN" altLang="en-US" sz="2400" dirty="0">
                <a:solidFill>
                  <a:srgbClr val="0000FF"/>
                </a:solidFill>
                <a:latin typeface="微软雅黑" panose="020B0503020204020204" pitchFamily="34" charset="-122"/>
                <a:ea typeface="微软雅黑" panose="020B0503020204020204" pitchFamily="34" charset="-122"/>
              </a:rPr>
              <a:t>值</a:t>
            </a:r>
            <a:r>
              <a:rPr lang="en-US" altLang="zh-CN" sz="2400" dirty="0">
                <a:solidFill>
                  <a:srgbClr val="0000FF"/>
                </a:solidFill>
                <a:latin typeface="微软雅黑" panose="020B0503020204020204" pitchFamily="34" charset="-122"/>
                <a:ea typeface="微软雅黑" panose="020B0503020204020204" pitchFamily="34" charset="-122"/>
              </a:rPr>
              <a:t>1</a:t>
            </a:r>
          </a:p>
          <a:p>
            <a:pPr>
              <a:lnSpc>
                <a:spcPct val="120000"/>
              </a:lnSpc>
            </a:pPr>
            <a:r>
              <a:rPr lang="zh-CN" altLang="en-US" sz="2400" dirty="0">
                <a:solidFill>
                  <a:srgbClr val="0000FF"/>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语句组</a:t>
            </a:r>
            <a:r>
              <a:rPr lang="en-US" altLang="zh-CN" sz="2400" dirty="0">
                <a:latin typeface="微软雅黑" panose="020B0503020204020204" pitchFamily="34" charset="-122"/>
                <a:ea typeface="微软雅黑" panose="020B0503020204020204" pitchFamily="34" charset="-122"/>
              </a:rPr>
              <a:t>1</a:t>
            </a:r>
          </a:p>
          <a:p>
            <a:pPr>
              <a:lnSpc>
                <a:spcPct val="120000"/>
              </a:lnSpc>
            </a:pPr>
            <a:r>
              <a:rPr lang="en-US" altLang="zh-CN" sz="2400" dirty="0">
                <a:solidFill>
                  <a:srgbClr val="0000FF"/>
                </a:solidFill>
                <a:latin typeface="微软雅黑" panose="020B0503020204020204" pitchFamily="34" charset="-122"/>
                <a:ea typeface="微软雅黑" panose="020B0503020204020204" pitchFamily="34" charset="-122"/>
              </a:rPr>
              <a:t>    case  </a:t>
            </a:r>
            <a:r>
              <a:rPr lang="zh-CN" altLang="en-US" sz="2400" dirty="0">
                <a:solidFill>
                  <a:srgbClr val="0000FF"/>
                </a:solidFill>
                <a:latin typeface="微软雅黑" panose="020B0503020204020204" pitchFamily="34" charset="-122"/>
                <a:ea typeface="微软雅黑" panose="020B0503020204020204" pitchFamily="34" charset="-122"/>
              </a:rPr>
              <a:t>值</a:t>
            </a:r>
            <a:r>
              <a:rPr lang="en-US" altLang="zh-CN" sz="2400" dirty="0">
                <a:solidFill>
                  <a:srgbClr val="0000FF"/>
                </a:solidFill>
                <a:latin typeface="微软雅黑" panose="020B0503020204020204" pitchFamily="34" charset="-122"/>
                <a:ea typeface="微软雅黑" panose="020B0503020204020204" pitchFamily="34" charset="-122"/>
              </a:rPr>
              <a:t>2</a:t>
            </a:r>
          </a:p>
          <a:p>
            <a:pPr>
              <a:lnSpc>
                <a:spcPct val="120000"/>
              </a:lnSpc>
            </a:pPr>
            <a:r>
              <a:rPr lang="zh-CN" altLang="en-US" sz="2400" dirty="0">
                <a:solidFill>
                  <a:srgbClr val="0000FF"/>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语句组</a:t>
            </a:r>
            <a:r>
              <a:rPr lang="en-US" altLang="zh-CN" sz="2400" dirty="0">
                <a:latin typeface="微软雅黑" panose="020B0503020204020204" pitchFamily="34" charset="-122"/>
                <a:ea typeface="微软雅黑" panose="020B0503020204020204" pitchFamily="34" charset="-122"/>
              </a:rPr>
              <a:t>2</a:t>
            </a:r>
          </a:p>
          <a:p>
            <a:pPr>
              <a:lnSpc>
                <a:spcPct val="120000"/>
              </a:lnSpc>
            </a:pPr>
            <a:r>
              <a:rPr lang="en-US" altLang="zh-CN" sz="2400" dirty="0">
                <a:solidFill>
                  <a:srgbClr val="0000FF"/>
                </a:solidFill>
                <a:latin typeface="微软雅黑" panose="020B0503020204020204" pitchFamily="34" charset="-122"/>
                <a:ea typeface="微软雅黑" panose="020B0503020204020204" pitchFamily="34" charset="-122"/>
              </a:rPr>
              <a:t>    ……</a:t>
            </a:r>
          </a:p>
          <a:p>
            <a:pPr>
              <a:lnSpc>
                <a:spcPct val="120000"/>
              </a:lnSpc>
            </a:pPr>
            <a:r>
              <a:rPr lang="en-US" altLang="zh-CN" sz="2400" dirty="0">
                <a:solidFill>
                  <a:srgbClr val="0000FF"/>
                </a:solidFill>
                <a:latin typeface="微软雅黑" panose="020B0503020204020204" pitchFamily="34" charset="-122"/>
                <a:ea typeface="微软雅黑" panose="020B0503020204020204" pitchFamily="34" charset="-122"/>
              </a:rPr>
              <a:t>    case  </a:t>
            </a:r>
            <a:r>
              <a:rPr lang="zh-CN" altLang="en-US" sz="2400" dirty="0">
                <a:solidFill>
                  <a:srgbClr val="0000FF"/>
                </a:solidFill>
                <a:latin typeface="微软雅黑" panose="020B0503020204020204" pitchFamily="34" charset="-122"/>
                <a:ea typeface="微软雅黑" panose="020B0503020204020204" pitchFamily="34" charset="-122"/>
              </a:rPr>
              <a:t>值</a:t>
            </a:r>
            <a:r>
              <a:rPr lang="en-US" altLang="zh-CN" sz="2400" dirty="0">
                <a:solidFill>
                  <a:srgbClr val="0000FF"/>
                </a:solidFill>
                <a:latin typeface="微软雅黑" panose="020B0503020204020204" pitchFamily="34" charset="-122"/>
                <a:ea typeface="微软雅黑" panose="020B0503020204020204" pitchFamily="34" charset="-122"/>
              </a:rPr>
              <a:t>m</a:t>
            </a:r>
          </a:p>
          <a:p>
            <a:pPr>
              <a:lnSpc>
                <a:spcPct val="120000"/>
              </a:lnSpc>
            </a:pPr>
            <a:r>
              <a:rPr lang="zh-CN" altLang="en-US" sz="2400" dirty="0">
                <a:solidFill>
                  <a:srgbClr val="0000FF"/>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语句组</a:t>
            </a:r>
            <a:r>
              <a:rPr lang="en-US" altLang="zh-CN" sz="2400" dirty="0">
                <a:latin typeface="微软雅黑" panose="020B0503020204020204" pitchFamily="34" charset="-122"/>
                <a:ea typeface="微软雅黑" panose="020B0503020204020204" pitchFamily="34" charset="-122"/>
              </a:rPr>
              <a:t>m</a:t>
            </a:r>
          </a:p>
          <a:p>
            <a:pPr>
              <a:lnSpc>
                <a:spcPct val="120000"/>
              </a:lnSpc>
            </a:pPr>
            <a:r>
              <a:rPr lang="en-US" altLang="zh-CN" sz="2400" dirty="0">
                <a:solidFill>
                  <a:srgbClr val="0000FF"/>
                </a:solidFill>
                <a:latin typeface="微软雅黑" panose="020B0503020204020204" pitchFamily="34" charset="-122"/>
                <a:ea typeface="微软雅黑" panose="020B0503020204020204" pitchFamily="34" charset="-122"/>
              </a:rPr>
              <a:t>    otherwise</a:t>
            </a:r>
          </a:p>
          <a:p>
            <a:pPr>
              <a:lnSpc>
                <a:spcPct val="120000"/>
              </a:lnSpc>
            </a:pPr>
            <a:r>
              <a:rPr lang="zh-CN" altLang="en-US" sz="2400" dirty="0">
                <a:solidFill>
                  <a:srgbClr val="0000FF"/>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语句组</a:t>
            </a:r>
            <a:r>
              <a:rPr lang="en-US" altLang="zh-CN" sz="2400" dirty="0">
                <a:latin typeface="微软雅黑" panose="020B0503020204020204" pitchFamily="34" charset="-122"/>
                <a:ea typeface="微软雅黑" panose="020B0503020204020204" pitchFamily="34" charset="-122"/>
              </a:rPr>
              <a:t>m+1</a:t>
            </a:r>
          </a:p>
          <a:p>
            <a:pPr>
              <a:lnSpc>
                <a:spcPct val="120000"/>
              </a:lnSpc>
            </a:pPr>
            <a:r>
              <a:rPr lang="en-US" altLang="zh-CN" sz="2400" dirty="0">
                <a:solidFill>
                  <a:srgbClr val="0000FF"/>
                </a:solidFill>
                <a:latin typeface="微软雅黑" panose="020B0503020204020204" pitchFamily="34" charset="-122"/>
                <a:ea typeface="微软雅黑" panose="020B0503020204020204" pitchFamily="34" charset="-122"/>
              </a:rPr>
              <a:t>end</a:t>
            </a:r>
          </a:p>
        </p:txBody>
      </p:sp>
      <p:sp>
        <p:nvSpPr>
          <p:cNvPr id="2" name="日期占位符 1">
            <a:extLst>
              <a:ext uri="{FF2B5EF4-FFF2-40B4-BE49-F238E27FC236}">
                <a16:creationId xmlns:a16="http://schemas.microsoft.com/office/drawing/2014/main" id="{4D57AC21-E689-4939-886D-199525F73828}"/>
              </a:ext>
            </a:extLst>
          </p:cNvPr>
          <p:cNvSpPr>
            <a:spLocks noGrp="1"/>
          </p:cNvSpPr>
          <p:nvPr>
            <p:ph type="dt" sz="half" idx="10"/>
          </p:nvPr>
        </p:nvSpPr>
        <p:spPr/>
        <p:txBody>
          <a:bodyPr/>
          <a:lstStyle/>
          <a:p>
            <a:pPr>
              <a:defRPr/>
            </a:pPr>
            <a:fld id="{970920CB-4529-49E5-BAD4-C41978AB6E5E}" type="datetime1">
              <a:rPr lang="zh-CN" altLang="en-US" smtClean="0"/>
              <a:t>2022/11/23</a:t>
            </a:fld>
            <a:endParaRPr lang="en-US" altLang="zh-CN"/>
          </a:p>
        </p:txBody>
      </p:sp>
      <p:sp>
        <p:nvSpPr>
          <p:cNvPr id="3" name="页脚占位符 2">
            <a:extLst>
              <a:ext uri="{FF2B5EF4-FFF2-40B4-BE49-F238E27FC236}">
                <a16:creationId xmlns:a16="http://schemas.microsoft.com/office/drawing/2014/main" id="{953CA8E7-844A-490A-9209-7D48AC4D5A2E}"/>
              </a:ext>
            </a:extLst>
          </p:cNvPr>
          <p:cNvSpPr>
            <a:spLocks noGrp="1"/>
          </p:cNvSpPr>
          <p:nvPr>
            <p:ph type="ftr" sz="quarter" idx="11"/>
          </p:nvPr>
        </p:nvSpPr>
        <p:spPr/>
        <p:txBody>
          <a:bodyPr/>
          <a:lstStyle/>
          <a:p>
            <a:pPr>
              <a:defRPr/>
            </a:pPr>
            <a:r>
              <a:rPr lang="en-US" altLang="zh-CN"/>
              <a:t>© </a:t>
            </a:r>
            <a:r>
              <a:rPr lang="zh-CN" altLang="en-US"/>
              <a:t>谢中华</a:t>
            </a:r>
            <a:r>
              <a:rPr lang="en-US" altLang="zh-CN"/>
              <a:t>,  MATLAB</a:t>
            </a:r>
            <a:r>
              <a:rPr lang="zh-CN" altLang="en-US"/>
              <a:t>数学建模方法与应用</a:t>
            </a:r>
            <a:endParaRPr lang="en-US" altLang="zh-CN"/>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6"/>
          <p:cNvSpPr>
            <a:spLocks noChangeArrowheads="1"/>
          </p:cNvSpPr>
          <p:nvPr/>
        </p:nvSpPr>
        <p:spPr bwMode="auto">
          <a:xfrm>
            <a:off x="468313" y="485775"/>
            <a:ext cx="8280400" cy="576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en-US" sz="2400" dirty="0">
                <a:solidFill>
                  <a:schemeClr val="bg2"/>
                </a:solidFill>
                <a:latin typeface="微软雅黑" panose="020B0503020204020204" pitchFamily="34" charset="-122"/>
                <a:ea typeface="微软雅黑" panose="020B0503020204020204" pitchFamily="34" charset="-122"/>
              </a:rPr>
              <a:t>【</a:t>
            </a:r>
            <a:r>
              <a:rPr lang="en-US" altLang="en-US" sz="2400" dirty="0">
                <a:solidFill>
                  <a:schemeClr val="hlink"/>
                </a:solidFill>
                <a:latin typeface="微软雅黑" panose="020B0503020204020204" pitchFamily="34" charset="-122"/>
                <a:ea typeface="微软雅黑" panose="020B0503020204020204" pitchFamily="34" charset="-122"/>
              </a:rPr>
              <a:t>例1-</a:t>
            </a:r>
            <a:r>
              <a:rPr lang="en-US" altLang="zh-CN" sz="2400" dirty="0">
                <a:solidFill>
                  <a:schemeClr val="hlink"/>
                </a:solidFill>
                <a:latin typeface="微软雅黑" panose="020B0503020204020204" pitchFamily="34" charset="-122"/>
                <a:ea typeface="微软雅黑" panose="020B0503020204020204" pitchFamily="34" charset="-122"/>
              </a:rPr>
              <a:t>2</a:t>
            </a:r>
            <a:r>
              <a:rPr lang="en-US" altLang="en-US"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根据变量 </a:t>
            </a:r>
            <a:r>
              <a:rPr lang="en-US" altLang="zh-CN" sz="2400" dirty="0" err="1">
                <a:solidFill>
                  <a:schemeClr val="bg2"/>
                </a:solidFill>
                <a:latin typeface="微软雅黑" panose="020B0503020204020204" pitchFamily="34" charset="-122"/>
                <a:ea typeface="微软雅黑" panose="020B0503020204020204" pitchFamily="34" charset="-122"/>
              </a:rPr>
              <a:t>num</a:t>
            </a:r>
            <a:r>
              <a:rPr lang="en-US" altLang="zh-CN" sz="2400" dirty="0">
                <a:solidFill>
                  <a:schemeClr val="bg2"/>
                </a:solidFill>
                <a:latin typeface="微软雅黑" panose="020B0503020204020204" pitchFamily="34" charset="-122"/>
                <a:ea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rPr>
              <a:t>的值来决定显示的内容。</a:t>
            </a:r>
            <a:endParaRPr lang="en-US" altLang="en-US" sz="2400" dirty="0">
              <a:solidFill>
                <a:schemeClr val="bg2"/>
              </a:solidFill>
              <a:latin typeface="微软雅黑" panose="020B0503020204020204" pitchFamily="34" charset="-122"/>
              <a:ea typeface="微软雅黑" panose="020B0503020204020204" pitchFamily="34" charset="-122"/>
            </a:endParaRPr>
          </a:p>
        </p:txBody>
      </p:sp>
      <p:sp>
        <p:nvSpPr>
          <p:cNvPr id="117764" name="Rectangle 7"/>
          <p:cNvSpPr>
            <a:spLocks noChangeArrowheads="1"/>
          </p:cNvSpPr>
          <p:nvPr/>
        </p:nvSpPr>
        <p:spPr bwMode="auto">
          <a:xfrm>
            <a:off x="827088" y="1325563"/>
            <a:ext cx="8135937"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en-US" altLang="zh-CN" sz="2400" dirty="0" err="1">
                <a:solidFill>
                  <a:schemeClr val="bg2"/>
                </a:solidFill>
                <a:latin typeface="微软雅黑" panose="020B0503020204020204" pitchFamily="34" charset="-122"/>
                <a:ea typeface="微软雅黑" panose="020B0503020204020204" pitchFamily="34" charset="-122"/>
              </a:rPr>
              <a:t>num</a:t>
            </a:r>
            <a:r>
              <a:rPr lang="en-US" altLang="zh-CN" sz="2400" dirty="0">
                <a:solidFill>
                  <a:schemeClr val="bg2"/>
                </a:solidFill>
                <a:latin typeface="微软雅黑" panose="020B0503020204020204" pitchFamily="34" charset="-122"/>
                <a:ea typeface="微软雅黑" panose="020B0503020204020204" pitchFamily="34" charset="-122"/>
              </a:rPr>
              <a:t>=input('</a:t>
            </a:r>
            <a:r>
              <a:rPr lang="zh-CN" altLang="en-US" sz="2400" dirty="0">
                <a:solidFill>
                  <a:schemeClr val="bg2"/>
                </a:solidFill>
                <a:latin typeface="微软雅黑" panose="020B0503020204020204" pitchFamily="34" charset="-122"/>
                <a:ea typeface="微软雅黑" panose="020B0503020204020204" pitchFamily="34" charset="-122"/>
              </a:rPr>
              <a:t>请输入一个数：</a:t>
            </a:r>
            <a:r>
              <a:rPr lang="en-US" altLang="zh-CN" sz="2400" dirty="0">
                <a:solidFill>
                  <a:schemeClr val="bg2"/>
                </a:solidFill>
                <a:latin typeface="微软雅黑" panose="020B0503020204020204" pitchFamily="34" charset="-122"/>
                <a:ea typeface="微软雅黑" panose="020B0503020204020204" pitchFamily="34" charset="-122"/>
              </a:rPr>
              <a:t>');    </a:t>
            </a:r>
            <a:r>
              <a:rPr lang="en-US" altLang="zh-CN" sz="2400" dirty="0">
                <a:solidFill>
                  <a:srgbClr val="33CC33"/>
                </a:solidFill>
                <a:latin typeface="微软雅黑" panose="020B0503020204020204" pitchFamily="34" charset="-122"/>
                <a:ea typeface="微软雅黑" panose="020B0503020204020204" pitchFamily="34" charset="-122"/>
              </a:rPr>
              <a:t>% </a:t>
            </a:r>
            <a:r>
              <a:rPr lang="zh-CN" altLang="en-US" sz="2400" dirty="0">
                <a:solidFill>
                  <a:srgbClr val="33CC33"/>
                </a:solidFill>
                <a:latin typeface="微软雅黑" panose="020B0503020204020204" pitchFamily="34" charset="-122"/>
                <a:ea typeface="微软雅黑" panose="020B0503020204020204" pitchFamily="34" charset="-122"/>
              </a:rPr>
              <a:t>交互式输入一个数</a:t>
            </a:r>
          </a:p>
          <a:p>
            <a:pPr>
              <a:lnSpc>
                <a:spcPct val="120000"/>
              </a:lnSpc>
            </a:pPr>
            <a:r>
              <a:rPr lang="en-US" altLang="zh-CN" sz="2400" dirty="0">
                <a:solidFill>
                  <a:schemeClr val="bg2"/>
                </a:solidFill>
                <a:latin typeface="微软雅黑" panose="020B0503020204020204" pitchFamily="34" charset="-122"/>
                <a:ea typeface="微软雅黑" panose="020B0503020204020204" pitchFamily="34" charset="-122"/>
              </a:rPr>
              <a:t>switch </a:t>
            </a:r>
            <a:r>
              <a:rPr lang="en-US" altLang="zh-CN" sz="2400" dirty="0" err="1">
                <a:solidFill>
                  <a:schemeClr val="bg2"/>
                </a:solidFill>
                <a:latin typeface="微软雅黑" panose="020B0503020204020204" pitchFamily="34" charset="-122"/>
                <a:ea typeface="微软雅黑" panose="020B0503020204020204" pitchFamily="34" charset="-122"/>
              </a:rPr>
              <a:t>num</a:t>
            </a:r>
            <a:r>
              <a:rPr lang="en-US" altLang="zh-CN" sz="2400" dirty="0">
                <a:solidFill>
                  <a:schemeClr val="bg2"/>
                </a:solidFill>
                <a:latin typeface="微软雅黑" panose="020B0503020204020204" pitchFamily="34" charset="-122"/>
                <a:ea typeface="微软雅黑" panose="020B0503020204020204" pitchFamily="34" charset="-122"/>
              </a:rPr>
              <a:t>    </a:t>
            </a:r>
            <a:r>
              <a:rPr lang="en-US" altLang="zh-CN" sz="2400" dirty="0">
                <a:solidFill>
                  <a:srgbClr val="33CC33"/>
                </a:solidFill>
                <a:latin typeface="微软雅黑" panose="020B0503020204020204" pitchFamily="34" charset="-122"/>
                <a:ea typeface="微软雅黑" panose="020B0503020204020204" pitchFamily="34" charset="-122"/>
              </a:rPr>
              <a:t>% </a:t>
            </a:r>
            <a:r>
              <a:rPr lang="zh-CN" altLang="en-US" sz="2400" dirty="0">
                <a:solidFill>
                  <a:srgbClr val="33CC33"/>
                </a:solidFill>
                <a:latin typeface="微软雅黑" panose="020B0503020204020204" pitchFamily="34" charset="-122"/>
                <a:ea typeface="微软雅黑" panose="020B0503020204020204" pitchFamily="34" charset="-122"/>
              </a:rPr>
              <a:t>根据</a:t>
            </a:r>
            <a:r>
              <a:rPr lang="en-US" altLang="zh-CN" sz="2400" dirty="0" err="1">
                <a:solidFill>
                  <a:srgbClr val="33CC33"/>
                </a:solidFill>
                <a:latin typeface="微软雅黑" panose="020B0503020204020204" pitchFamily="34" charset="-122"/>
                <a:ea typeface="微软雅黑" panose="020B0503020204020204" pitchFamily="34" charset="-122"/>
              </a:rPr>
              <a:t>num</a:t>
            </a:r>
            <a:r>
              <a:rPr lang="zh-CN" altLang="en-US" sz="2400" dirty="0">
                <a:solidFill>
                  <a:srgbClr val="33CC33"/>
                </a:solidFill>
                <a:latin typeface="微软雅黑" panose="020B0503020204020204" pitchFamily="34" charset="-122"/>
                <a:ea typeface="微软雅黑" panose="020B0503020204020204" pitchFamily="34" charset="-122"/>
              </a:rPr>
              <a:t>的不同取值显示不同的信息</a:t>
            </a:r>
          </a:p>
          <a:p>
            <a:pPr>
              <a:lnSpc>
                <a:spcPct val="120000"/>
              </a:lnSpc>
            </a:pPr>
            <a:r>
              <a:rPr lang="zh-CN" altLang="en-US" sz="2400" dirty="0">
                <a:solidFill>
                  <a:schemeClr val="bg2"/>
                </a:solidFill>
                <a:latin typeface="微软雅黑" panose="020B0503020204020204" pitchFamily="34" charset="-122"/>
                <a:ea typeface="微软雅黑" panose="020B0503020204020204" pitchFamily="34" charset="-122"/>
              </a:rPr>
              <a:t>    </a:t>
            </a:r>
            <a:r>
              <a:rPr lang="en-US" altLang="zh-CN" sz="2400" dirty="0">
                <a:solidFill>
                  <a:schemeClr val="bg2"/>
                </a:solidFill>
                <a:latin typeface="微软雅黑" panose="020B0503020204020204" pitchFamily="34" charset="-122"/>
                <a:ea typeface="微软雅黑" panose="020B0503020204020204" pitchFamily="34" charset="-122"/>
              </a:rPr>
              <a:t>case -1</a:t>
            </a:r>
          </a:p>
          <a:p>
            <a:pPr>
              <a:lnSpc>
                <a:spcPct val="120000"/>
              </a:lnSpc>
            </a:pPr>
            <a:r>
              <a:rPr lang="en-US" altLang="zh-CN" sz="2400" dirty="0">
                <a:solidFill>
                  <a:schemeClr val="bg2"/>
                </a:solidFill>
                <a:latin typeface="微软雅黑" panose="020B0503020204020204" pitchFamily="34" charset="-122"/>
                <a:ea typeface="微软雅黑" panose="020B0503020204020204" pitchFamily="34" charset="-122"/>
              </a:rPr>
              <a:t>        </a:t>
            </a:r>
            <a:r>
              <a:rPr lang="en-US" altLang="zh-CN" sz="2400" dirty="0" err="1">
                <a:solidFill>
                  <a:schemeClr val="bg2"/>
                </a:solidFill>
                <a:latin typeface="微软雅黑" panose="020B0503020204020204" pitchFamily="34" charset="-122"/>
                <a:ea typeface="微软雅黑" panose="020B0503020204020204" pitchFamily="34" charset="-122"/>
              </a:rPr>
              <a:t>disp</a:t>
            </a:r>
            <a:r>
              <a:rPr lang="en-US" altLang="zh-CN" sz="2400" dirty="0">
                <a:solidFill>
                  <a:schemeClr val="bg2"/>
                </a:solidFill>
                <a:latin typeface="微软雅黑" panose="020B0503020204020204" pitchFamily="34" charset="-122"/>
                <a:ea typeface="微软雅黑" panose="020B0503020204020204" pitchFamily="34" charset="-122"/>
              </a:rPr>
              <a:t>('I am a teacher.');</a:t>
            </a:r>
          </a:p>
          <a:p>
            <a:pPr>
              <a:lnSpc>
                <a:spcPct val="120000"/>
              </a:lnSpc>
            </a:pPr>
            <a:r>
              <a:rPr lang="en-US" altLang="zh-CN" sz="2400" dirty="0">
                <a:solidFill>
                  <a:schemeClr val="bg2"/>
                </a:solidFill>
                <a:latin typeface="微软雅黑" panose="020B0503020204020204" pitchFamily="34" charset="-122"/>
                <a:ea typeface="微软雅黑" panose="020B0503020204020204" pitchFamily="34" charset="-122"/>
              </a:rPr>
              <a:t>    case 0</a:t>
            </a:r>
          </a:p>
          <a:p>
            <a:pPr>
              <a:lnSpc>
                <a:spcPct val="120000"/>
              </a:lnSpc>
            </a:pPr>
            <a:r>
              <a:rPr lang="en-US" altLang="zh-CN" sz="2400" dirty="0">
                <a:solidFill>
                  <a:schemeClr val="bg2"/>
                </a:solidFill>
                <a:latin typeface="微软雅黑" panose="020B0503020204020204" pitchFamily="34" charset="-122"/>
                <a:ea typeface="微软雅黑" panose="020B0503020204020204" pitchFamily="34" charset="-122"/>
              </a:rPr>
              <a:t>        </a:t>
            </a:r>
            <a:r>
              <a:rPr lang="en-US" altLang="zh-CN" sz="2400" dirty="0" err="1">
                <a:solidFill>
                  <a:schemeClr val="bg2"/>
                </a:solidFill>
                <a:latin typeface="微软雅黑" panose="020B0503020204020204" pitchFamily="34" charset="-122"/>
                <a:ea typeface="微软雅黑" panose="020B0503020204020204" pitchFamily="34" charset="-122"/>
              </a:rPr>
              <a:t>disp</a:t>
            </a:r>
            <a:r>
              <a:rPr lang="en-US" altLang="zh-CN" sz="2400" dirty="0">
                <a:solidFill>
                  <a:schemeClr val="bg2"/>
                </a:solidFill>
                <a:latin typeface="微软雅黑" panose="020B0503020204020204" pitchFamily="34" charset="-122"/>
                <a:ea typeface="微软雅黑" panose="020B0503020204020204" pitchFamily="34" charset="-122"/>
              </a:rPr>
              <a:t>('I am a student.');</a:t>
            </a:r>
          </a:p>
          <a:p>
            <a:pPr>
              <a:lnSpc>
                <a:spcPct val="120000"/>
              </a:lnSpc>
            </a:pPr>
            <a:r>
              <a:rPr lang="en-US" altLang="zh-CN" sz="2400" dirty="0">
                <a:solidFill>
                  <a:schemeClr val="bg2"/>
                </a:solidFill>
                <a:latin typeface="微软雅黑" panose="020B0503020204020204" pitchFamily="34" charset="-122"/>
                <a:ea typeface="微软雅黑" panose="020B0503020204020204" pitchFamily="34" charset="-122"/>
              </a:rPr>
              <a:t>    case 1</a:t>
            </a:r>
          </a:p>
          <a:p>
            <a:pPr>
              <a:lnSpc>
                <a:spcPct val="120000"/>
              </a:lnSpc>
            </a:pPr>
            <a:r>
              <a:rPr lang="en-US" altLang="zh-CN" sz="2400" dirty="0">
                <a:solidFill>
                  <a:schemeClr val="bg2"/>
                </a:solidFill>
                <a:latin typeface="微软雅黑" panose="020B0503020204020204" pitchFamily="34" charset="-122"/>
                <a:ea typeface="微软雅黑" panose="020B0503020204020204" pitchFamily="34" charset="-122"/>
              </a:rPr>
              <a:t>        </a:t>
            </a:r>
            <a:r>
              <a:rPr lang="en-US" altLang="zh-CN" sz="2400" dirty="0" err="1">
                <a:solidFill>
                  <a:schemeClr val="bg2"/>
                </a:solidFill>
                <a:latin typeface="微软雅黑" panose="020B0503020204020204" pitchFamily="34" charset="-122"/>
                <a:ea typeface="微软雅黑" panose="020B0503020204020204" pitchFamily="34" charset="-122"/>
              </a:rPr>
              <a:t>disp</a:t>
            </a:r>
            <a:r>
              <a:rPr lang="en-US" altLang="zh-CN" sz="2400" dirty="0">
                <a:solidFill>
                  <a:schemeClr val="bg2"/>
                </a:solidFill>
                <a:latin typeface="微软雅黑" panose="020B0503020204020204" pitchFamily="34" charset="-122"/>
                <a:ea typeface="微软雅黑" panose="020B0503020204020204" pitchFamily="34" charset="-122"/>
              </a:rPr>
              <a:t>('You are a teacher.');</a:t>
            </a:r>
          </a:p>
          <a:p>
            <a:pPr>
              <a:lnSpc>
                <a:spcPct val="120000"/>
              </a:lnSpc>
            </a:pPr>
            <a:r>
              <a:rPr lang="en-US" altLang="zh-CN" sz="2400" dirty="0">
                <a:solidFill>
                  <a:schemeClr val="bg2"/>
                </a:solidFill>
                <a:latin typeface="微软雅黑" panose="020B0503020204020204" pitchFamily="34" charset="-122"/>
                <a:ea typeface="微软雅黑" panose="020B0503020204020204" pitchFamily="34" charset="-122"/>
              </a:rPr>
              <a:t>    otherwise</a:t>
            </a:r>
          </a:p>
          <a:p>
            <a:pPr>
              <a:lnSpc>
                <a:spcPct val="120000"/>
              </a:lnSpc>
            </a:pPr>
            <a:r>
              <a:rPr lang="en-US" altLang="zh-CN" sz="2400" dirty="0">
                <a:solidFill>
                  <a:schemeClr val="bg2"/>
                </a:solidFill>
                <a:latin typeface="微软雅黑" panose="020B0503020204020204" pitchFamily="34" charset="-122"/>
                <a:ea typeface="微软雅黑" panose="020B0503020204020204" pitchFamily="34" charset="-122"/>
              </a:rPr>
              <a:t>        </a:t>
            </a:r>
            <a:r>
              <a:rPr lang="en-US" altLang="zh-CN" sz="2400" dirty="0" err="1">
                <a:solidFill>
                  <a:schemeClr val="bg2"/>
                </a:solidFill>
                <a:latin typeface="微软雅黑" panose="020B0503020204020204" pitchFamily="34" charset="-122"/>
                <a:ea typeface="微软雅黑" panose="020B0503020204020204" pitchFamily="34" charset="-122"/>
              </a:rPr>
              <a:t>disp</a:t>
            </a:r>
            <a:r>
              <a:rPr lang="en-US" altLang="zh-CN" sz="2400" dirty="0">
                <a:solidFill>
                  <a:schemeClr val="bg2"/>
                </a:solidFill>
                <a:latin typeface="微软雅黑" panose="020B0503020204020204" pitchFamily="34" charset="-122"/>
                <a:ea typeface="微软雅黑" panose="020B0503020204020204" pitchFamily="34" charset="-122"/>
              </a:rPr>
              <a:t>('You are a student.');</a:t>
            </a:r>
          </a:p>
          <a:p>
            <a:pPr>
              <a:lnSpc>
                <a:spcPct val="120000"/>
              </a:lnSpc>
            </a:pPr>
            <a:r>
              <a:rPr lang="en-US" altLang="zh-CN" sz="2400" dirty="0">
                <a:solidFill>
                  <a:schemeClr val="bg2"/>
                </a:solidFill>
                <a:latin typeface="微软雅黑" panose="020B0503020204020204" pitchFamily="34" charset="-122"/>
                <a:ea typeface="微软雅黑" panose="020B0503020204020204" pitchFamily="34" charset="-122"/>
              </a:rPr>
              <a:t>end</a:t>
            </a:r>
          </a:p>
        </p:txBody>
      </p:sp>
      <p:sp>
        <p:nvSpPr>
          <p:cNvPr id="2" name="日期占位符 1">
            <a:extLst>
              <a:ext uri="{FF2B5EF4-FFF2-40B4-BE49-F238E27FC236}">
                <a16:creationId xmlns:a16="http://schemas.microsoft.com/office/drawing/2014/main" id="{1E707CDF-1863-49F0-8FBB-3C20756A9013}"/>
              </a:ext>
            </a:extLst>
          </p:cNvPr>
          <p:cNvSpPr>
            <a:spLocks noGrp="1"/>
          </p:cNvSpPr>
          <p:nvPr>
            <p:ph type="dt" sz="half" idx="10"/>
          </p:nvPr>
        </p:nvSpPr>
        <p:spPr/>
        <p:txBody>
          <a:bodyPr/>
          <a:lstStyle/>
          <a:p>
            <a:pPr>
              <a:defRPr/>
            </a:pPr>
            <a:fld id="{674C4803-02FA-4C5B-8BBD-A43B9045E320}" type="datetime1">
              <a:rPr lang="zh-CN" altLang="en-US" smtClean="0"/>
              <a:t>2022/11/23</a:t>
            </a:fld>
            <a:endParaRPr lang="en-US" altLang="zh-CN"/>
          </a:p>
        </p:txBody>
      </p:sp>
      <p:sp>
        <p:nvSpPr>
          <p:cNvPr id="3" name="页脚占位符 2">
            <a:extLst>
              <a:ext uri="{FF2B5EF4-FFF2-40B4-BE49-F238E27FC236}">
                <a16:creationId xmlns:a16="http://schemas.microsoft.com/office/drawing/2014/main" id="{0486ABD7-1747-44BD-B580-87F844FD8DC2}"/>
              </a:ext>
            </a:extLst>
          </p:cNvPr>
          <p:cNvSpPr>
            <a:spLocks noGrp="1"/>
          </p:cNvSpPr>
          <p:nvPr>
            <p:ph type="ftr" sz="quarter" idx="11"/>
          </p:nvPr>
        </p:nvSpPr>
        <p:spPr/>
        <p:txBody>
          <a:bodyPr/>
          <a:lstStyle/>
          <a:p>
            <a:pPr>
              <a:defRPr/>
            </a:pPr>
            <a:r>
              <a:rPr lang="en-US" altLang="zh-CN"/>
              <a:t>© </a:t>
            </a:r>
            <a:r>
              <a:rPr lang="zh-CN" altLang="en-US"/>
              <a:t>谢中华</a:t>
            </a:r>
            <a:r>
              <a:rPr lang="en-US" altLang="zh-CN"/>
              <a:t>,  MATLAB</a:t>
            </a:r>
            <a:r>
              <a:rPr lang="zh-CN" altLang="en-US"/>
              <a:t>数学建模方法与应用</a:t>
            </a:r>
            <a:endParaRPr lang="en-US" altLang="zh-CN"/>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7"/>
          <p:cNvSpPr>
            <a:spLocks noChangeArrowheads="1"/>
          </p:cNvSpPr>
          <p:nvPr/>
        </p:nvSpPr>
        <p:spPr bwMode="auto">
          <a:xfrm>
            <a:off x="373063" y="388938"/>
            <a:ext cx="53165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800">
                <a:latin typeface="微软雅黑" panose="020B0503020204020204" pitchFamily="34" charset="-122"/>
                <a:ea typeface="微软雅黑" panose="020B0503020204020204" pitchFamily="34" charset="-122"/>
              </a:rPr>
              <a:t>二、循环结构</a:t>
            </a:r>
          </a:p>
        </p:txBody>
      </p:sp>
      <p:sp>
        <p:nvSpPr>
          <p:cNvPr id="120836" name="Rectangle 8"/>
          <p:cNvSpPr>
            <a:spLocks noChangeArrowheads="1"/>
          </p:cNvSpPr>
          <p:nvPr/>
        </p:nvSpPr>
        <p:spPr bwMode="auto">
          <a:xfrm>
            <a:off x="539750" y="981075"/>
            <a:ext cx="7740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en-US" altLang="zh-CN" sz="2400">
                <a:solidFill>
                  <a:schemeClr val="hlink"/>
                </a:solidFill>
                <a:latin typeface="微软雅黑" panose="020B0503020204020204" pitchFamily="34" charset="-122"/>
                <a:ea typeface="微软雅黑" panose="020B0503020204020204" pitchFamily="34" charset="-122"/>
              </a:rPr>
              <a:t>1.  for </a:t>
            </a:r>
            <a:r>
              <a:rPr lang="zh-CN" altLang="en-US" sz="2400">
                <a:solidFill>
                  <a:schemeClr val="hlink"/>
                </a:solidFill>
                <a:latin typeface="微软雅黑" panose="020B0503020204020204" pitchFamily="34" charset="-122"/>
                <a:ea typeface="微软雅黑" panose="020B0503020204020204" pitchFamily="34" charset="-122"/>
              </a:rPr>
              <a:t>循环</a:t>
            </a:r>
          </a:p>
        </p:txBody>
      </p:sp>
      <p:sp>
        <p:nvSpPr>
          <p:cNvPr id="120837" name="Rectangle 9"/>
          <p:cNvSpPr>
            <a:spLocks noChangeArrowheads="1"/>
          </p:cNvSpPr>
          <p:nvPr/>
        </p:nvSpPr>
        <p:spPr bwMode="auto">
          <a:xfrm>
            <a:off x="971600" y="1412875"/>
            <a:ext cx="7453312" cy="272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2400" dirty="0">
                <a:solidFill>
                  <a:srgbClr val="0000FF"/>
                </a:solidFill>
                <a:latin typeface="微软雅黑" panose="020B0503020204020204" pitchFamily="34" charset="-122"/>
                <a:ea typeface="微软雅黑" panose="020B0503020204020204" pitchFamily="34" charset="-122"/>
              </a:rPr>
              <a:t>格式：</a:t>
            </a:r>
            <a:r>
              <a:rPr lang="zh-CN" altLang="en-US" sz="2400" dirty="0">
                <a:latin typeface="微软雅黑" panose="020B0503020204020204" pitchFamily="34" charset="-122"/>
                <a:ea typeface="微软雅黑" panose="020B0503020204020204" pitchFamily="34" charset="-122"/>
              </a:rPr>
              <a:t>   </a:t>
            </a:r>
            <a:r>
              <a:rPr lang="en-US" altLang="zh-CN" sz="2400" dirty="0">
                <a:solidFill>
                  <a:srgbClr val="0000FF"/>
                </a:solidFill>
                <a:latin typeface="微软雅黑" panose="020B0503020204020204" pitchFamily="34" charset="-122"/>
                <a:ea typeface="微软雅黑" panose="020B0503020204020204" pitchFamily="34" charset="-122"/>
              </a:rPr>
              <a:t>for</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循环变量</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表达式</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表达式</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表达式</a:t>
            </a:r>
            <a:r>
              <a:rPr lang="en-US" altLang="zh-CN" sz="2400" dirty="0">
                <a:latin typeface="微软雅黑" panose="020B0503020204020204" pitchFamily="34" charset="-122"/>
                <a:ea typeface="微软雅黑" panose="020B0503020204020204" pitchFamily="34" charset="-122"/>
              </a:rPr>
              <a:t>3</a:t>
            </a:r>
          </a:p>
          <a:p>
            <a:pPr>
              <a:lnSpc>
                <a:spcPct val="120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循环体语句</a:t>
            </a:r>
          </a:p>
          <a:p>
            <a:pPr>
              <a:lnSpc>
                <a:spcPct val="120000"/>
              </a:lnSpc>
            </a:pPr>
            <a:r>
              <a:rPr lang="zh-CN" altLang="en-US" sz="2400" dirty="0">
                <a:latin typeface="微软雅黑" panose="020B0503020204020204" pitchFamily="34" charset="-122"/>
                <a:ea typeface="微软雅黑" panose="020B0503020204020204" pitchFamily="34" charset="-122"/>
              </a:rPr>
              <a:t>             </a:t>
            </a:r>
            <a:r>
              <a:rPr lang="en-US" altLang="zh-CN" sz="2400" dirty="0">
                <a:solidFill>
                  <a:srgbClr val="0000FF"/>
                </a:solidFill>
                <a:latin typeface="微软雅黑" panose="020B0503020204020204" pitchFamily="34" charset="-122"/>
                <a:ea typeface="微软雅黑" panose="020B0503020204020204" pitchFamily="34" charset="-122"/>
              </a:rPr>
              <a:t>end</a:t>
            </a:r>
          </a:p>
          <a:p>
            <a:pPr>
              <a:lnSpc>
                <a:spcPct val="120000"/>
              </a:lnSpc>
            </a:pPr>
            <a:r>
              <a:rPr lang="zh-CN" altLang="en-US" sz="2400" dirty="0">
                <a:latin typeface="微软雅黑" panose="020B0503020204020204" pitchFamily="34" charset="-122"/>
                <a:ea typeface="微软雅黑" panose="020B0503020204020204" pitchFamily="34" charset="-122"/>
              </a:rPr>
              <a:t>注：其中表达式</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的值为循环变量的初值，表达式</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的值为步长，表达式</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的值为循环变量的终值。步长为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时，表达式</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可以省略。</a:t>
            </a:r>
          </a:p>
        </p:txBody>
      </p:sp>
      <p:sp>
        <p:nvSpPr>
          <p:cNvPr id="120838" name="Rectangle 10"/>
          <p:cNvSpPr>
            <a:spLocks noChangeArrowheads="1"/>
          </p:cNvSpPr>
          <p:nvPr/>
        </p:nvSpPr>
        <p:spPr bwMode="auto">
          <a:xfrm>
            <a:off x="971302" y="4724400"/>
            <a:ext cx="7777162"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2400" dirty="0">
                <a:solidFill>
                  <a:srgbClr val="0000FF"/>
                </a:solidFill>
                <a:latin typeface="微软雅黑" panose="020B0503020204020204" pitchFamily="34" charset="-122"/>
                <a:ea typeface="微软雅黑" panose="020B0503020204020204" pitchFamily="34" charset="-122"/>
              </a:rPr>
              <a:t>格式：</a:t>
            </a:r>
            <a:r>
              <a:rPr lang="zh-CN" altLang="en-US" sz="2400" dirty="0">
                <a:latin typeface="微软雅黑" panose="020B0503020204020204" pitchFamily="34" charset="-122"/>
                <a:ea typeface="微软雅黑" panose="020B0503020204020204" pitchFamily="34" charset="-122"/>
              </a:rPr>
              <a:t>   </a:t>
            </a:r>
            <a:r>
              <a:rPr lang="en-US" altLang="zh-CN" sz="2400" dirty="0">
                <a:solidFill>
                  <a:srgbClr val="0000FF"/>
                </a:solidFill>
                <a:latin typeface="微软雅黑" panose="020B0503020204020204" pitchFamily="34" charset="-122"/>
                <a:ea typeface="微软雅黑" panose="020B0503020204020204" pitchFamily="34" charset="-122"/>
              </a:rPr>
              <a:t>while</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条件</a:t>
            </a:r>
            <a:endParaRPr lang="en-US" altLang="zh-CN" sz="2400" dirty="0">
              <a:latin typeface="微软雅黑" panose="020B0503020204020204" pitchFamily="34" charset="-122"/>
              <a:ea typeface="微软雅黑" panose="020B0503020204020204" pitchFamily="34" charset="-122"/>
            </a:endParaRPr>
          </a:p>
          <a:p>
            <a:pPr>
              <a:lnSpc>
                <a:spcPct val="120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循环体语句</a:t>
            </a:r>
          </a:p>
          <a:p>
            <a:pPr>
              <a:lnSpc>
                <a:spcPct val="120000"/>
              </a:lnSpc>
            </a:pPr>
            <a:r>
              <a:rPr lang="zh-CN" altLang="en-US" sz="2400" dirty="0">
                <a:latin typeface="微软雅黑" panose="020B0503020204020204" pitchFamily="34" charset="-122"/>
                <a:ea typeface="微软雅黑" panose="020B0503020204020204" pitchFamily="34" charset="-122"/>
              </a:rPr>
              <a:t>             </a:t>
            </a:r>
            <a:r>
              <a:rPr lang="en-US" altLang="zh-CN" sz="2400" dirty="0">
                <a:solidFill>
                  <a:srgbClr val="0000FF"/>
                </a:solidFill>
                <a:latin typeface="微软雅黑" panose="020B0503020204020204" pitchFamily="34" charset="-122"/>
                <a:ea typeface="微软雅黑" panose="020B0503020204020204" pitchFamily="34" charset="-122"/>
              </a:rPr>
              <a:t>end</a:t>
            </a:r>
          </a:p>
        </p:txBody>
      </p:sp>
      <p:sp>
        <p:nvSpPr>
          <p:cNvPr id="120839" name="Rectangle 11"/>
          <p:cNvSpPr>
            <a:spLocks noChangeArrowheads="1"/>
          </p:cNvSpPr>
          <p:nvPr/>
        </p:nvSpPr>
        <p:spPr bwMode="auto">
          <a:xfrm>
            <a:off x="539750" y="4221163"/>
            <a:ext cx="7740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en-US" altLang="zh-CN" sz="2400">
                <a:solidFill>
                  <a:schemeClr val="hlink"/>
                </a:solidFill>
                <a:latin typeface="微软雅黑" panose="020B0503020204020204" pitchFamily="34" charset="-122"/>
                <a:ea typeface="微软雅黑" panose="020B0503020204020204" pitchFamily="34" charset="-122"/>
              </a:rPr>
              <a:t>2.  while</a:t>
            </a:r>
            <a:r>
              <a:rPr lang="zh-CN" altLang="en-US" sz="2400">
                <a:solidFill>
                  <a:schemeClr val="hlink"/>
                </a:solidFill>
                <a:latin typeface="微软雅黑" panose="020B0503020204020204" pitchFamily="34" charset="-122"/>
                <a:ea typeface="微软雅黑" panose="020B0503020204020204" pitchFamily="34" charset="-122"/>
              </a:rPr>
              <a:t>循环</a:t>
            </a:r>
          </a:p>
        </p:txBody>
      </p:sp>
      <p:sp>
        <p:nvSpPr>
          <p:cNvPr id="120840" name="Rectangle 12"/>
          <p:cNvSpPr>
            <a:spLocks noChangeArrowheads="1"/>
          </p:cNvSpPr>
          <p:nvPr/>
        </p:nvSpPr>
        <p:spPr bwMode="auto">
          <a:xfrm>
            <a:off x="539750" y="6067425"/>
            <a:ext cx="7740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en-US" altLang="zh-CN" sz="2400">
                <a:solidFill>
                  <a:schemeClr val="hlink"/>
                </a:solidFill>
                <a:latin typeface="微软雅黑" panose="020B0503020204020204" pitchFamily="34" charset="-122"/>
                <a:ea typeface="微软雅黑" panose="020B0503020204020204" pitchFamily="34" charset="-122"/>
              </a:rPr>
              <a:t>3.  </a:t>
            </a:r>
            <a:r>
              <a:rPr lang="zh-CN" altLang="en-US" sz="2400">
                <a:solidFill>
                  <a:schemeClr val="hlink"/>
                </a:solidFill>
                <a:latin typeface="微软雅黑" panose="020B0503020204020204" pitchFamily="34" charset="-122"/>
                <a:ea typeface="微软雅黑" panose="020B0503020204020204" pitchFamily="34" charset="-122"/>
              </a:rPr>
              <a:t>循环套嵌</a:t>
            </a:r>
          </a:p>
        </p:txBody>
      </p:sp>
      <p:sp>
        <p:nvSpPr>
          <p:cNvPr id="2" name="日期占位符 1">
            <a:extLst>
              <a:ext uri="{FF2B5EF4-FFF2-40B4-BE49-F238E27FC236}">
                <a16:creationId xmlns:a16="http://schemas.microsoft.com/office/drawing/2014/main" id="{3DD7F4A4-27BC-45B6-9BAB-27344935A12D}"/>
              </a:ext>
            </a:extLst>
          </p:cNvPr>
          <p:cNvSpPr>
            <a:spLocks noGrp="1"/>
          </p:cNvSpPr>
          <p:nvPr>
            <p:ph type="dt" sz="half" idx="10"/>
          </p:nvPr>
        </p:nvSpPr>
        <p:spPr/>
        <p:txBody>
          <a:bodyPr/>
          <a:lstStyle/>
          <a:p>
            <a:pPr>
              <a:defRPr/>
            </a:pPr>
            <a:fld id="{FFB70C3A-0E51-485B-AA50-716763B04DBB}" type="datetime1">
              <a:rPr lang="zh-CN" altLang="en-US" smtClean="0"/>
              <a:t>2022/11/23</a:t>
            </a:fld>
            <a:endParaRPr lang="en-US" altLang="zh-CN"/>
          </a:p>
        </p:txBody>
      </p:sp>
      <p:sp>
        <p:nvSpPr>
          <p:cNvPr id="3" name="页脚占位符 2">
            <a:extLst>
              <a:ext uri="{FF2B5EF4-FFF2-40B4-BE49-F238E27FC236}">
                <a16:creationId xmlns:a16="http://schemas.microsoft.com/office/drawing/2014/main" id="{EE719DE1-10AC-4EA1-9C2E-4ED7C53CFF1B}"/>
              </a:ext>
            </a:extLst>
          </p:cNvPr>
          <p:cNvSpPr>
            <a:spLocks noGrp="1"/>
          </p:cNvSpPr>
          <p:nvPr>
            <p:ph type="ftr" sz="quarter" idx="11"/>
          </p:nvPr>
        </p:nvSpPr>
        <p:spPr/>
        <p:txBody>
          <a:bodyPr/>
          <a:lstStyle/>
          <a:p>
            <a:pPr>
              <a:defRPr/>
            </a:pPr>
            <a:r>
              <a:rPr lang="en-US" altLang="zh-CN"/>
              <a:t>© </a:t>
            </a:r>
            <a:r>
              <a:rPr lang="zh-CN" altLang="en-US"/>
              <a:t>谢中华</a:t>
            </a:r>
            <a:r>
              <a:rPr lang="en-US" altLang="zh-CN"/>
              <a:t>,  MATLAB</a:t>
            </a:r>
            <a:r>
              <a:rPr lang="zh-CN" altLang="en-US"/>
              <a:t>数学建模方法与应用</a:t>
            </a:r>
            <a:endParaRPr lang="en-US" altLang="zh-CN"/>
          </a:p>
        </p:txBody>
      </p:sp>
    </p:spTree>
  </p:cSld>
  <p:clrMapOvr>
    <a:masterClrMapping/>
  </p:clrMapOvr>
  <p:transition>
    <p:wipe dir="r"/>
  </p:transition>
</p:sld>
</file>

<file path=ppt/theme/theme1.xml><?xml version="1.0" encoding="utf-8"?>
<a:theme xmlns:a="http://schemas.openxmlformats.org/drawingml/2006/main" name="默认设计模板">
  <a:themeElements>
    <a:clrScheme name="默认设计模板 8">
      <a:dk1>
        <a:srgbClr val="000000"/>
      </a:dk1>
      <a:lt1>
        <a:srgbClr val="000099"/>
      </a:lt1>
      <a:dk2>
        <a:srgbClr val="FFFF00"/>
      </a:dk2>
      <a:lt2>
        <a:srgbClr val="000000"/>
      </a:lt2>
      <a:accent1>
        <a:srgbClr val="FF9900"/>
      </a:accent1>
      <a:accent2>
        <a:srgbClr val="00FFFF"/>
      </a:accent2>
      <a:accent3>
        <a:srgbClr val="AAAACA"/>
      </a:accent3>
      <a:accent4>
        <a:srgbClr val="000000"/>
      </a:accent4>
      <a:accent5>
        <a:srgbClr val="FFCAAA"/>
      </a:accent5>
      <a:accent6>
        <a:srgbClr val="00E7E7"/>
      </a:accent6>
      <a:hlink>
        <a:srgbClr val="FF0000"/>
      </a:hlink>
      <a:folHlink>
        <a:srgbClr val="969696"/>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1" lang="zh-CN" altLang="en-US" sz="4000" b="0" i="0" u="none" strike="noStrike" cap="none" normalizeH="0" baseline="0" smtClean="0">
            <a:ln>
              <a:noFill/>
            </a:ln>
            <a:solidFill>
              <a:schemeClr val="tx1"/>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1" lang="zh-CN" altLang="en-US" sz="4000" b="0" i="0" u="none" strike="noStrike" cap="none" normalizeH="0" baseline="0" smtClean="0">
            <a:ln>
              <a:noFill/>
            </a:ln>
            <a:solidFill>
              <a:schemeClr val="tx1"/>
            </a:solidFill>
            <a:effectLst/>
            <a:latin typeface="Times New Roman" pitchFamily="18" charset="0"/>
            <a:ea typeface="楷体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默认设计模板 8">
        <a:dk1>
          <a:srgbClr val="000000"/>
        </a:dk1>
        <a:lt1>
          <a:srgbClr val="000099"/>
        </a:lt1>
        <a:dk2>
          <a:srgbClr val="FFFF00"/>
        </a:dk2>
        <a:lt2>
          <a:srgbClr val="000000"/>
        </a:lt2>
        <a:accent1>
          <a:srgbClr val="FF9900"/>
        </a:accent1>
        <a:accent2>
          <a:srgbClr val="00FFFF"/>
        </a:accent2>
        <a:accent3>
          <a:srgbClr val="AAAACA"/>
        </a:accent3>
        <a:accent4>
          <a:srgbClr val="000000"/>
        </a:accent4>
        <a:accent5>
          <a:srgbClr val="FFCAAA"/>
        </a:accent5>
        <a:accent6>
          <a:srgbClr val="00E7E7"/>
        </a:accent6>
        <a:hlink>
          <a:srgbClr val="FF0000"/>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2396</Words>
  <Application>Microsoft Office PowerPoint</Application>
  <PresentationFormat>全屏显示(4:3)</PresentationFormat>
  <Paragraphs>323</Paragraphs>
  <Slides>29</Slides>
  <Notes>2</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2</vt:i4>
      </vt:variant>
      <vt:variant>
        <vt:lpstr>幻灯片标题</vt:lpstr>
      </vt:variant>
      <vt:variant>
        <vt:i4>29</vt:i4>
      </vt:variant>
    </vt:vector>
  </HeadingPairs>
  <TitlesOfParts>
    <vt:vector size="36" baseType="lpstr">
      <vt:lpstr>微软雅黑</vt:lpstr>
      <vt:lpstr>Arial</vt:lpstr>
      <vt:lpstr>Times New Roman</vt:lpstr>
      <vt:lpstr>Wingdings</vt:lpstr>
      <vt:lpstr>默认设计模板</vt:lpstr>
      <vt:lpstr>剪辑</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cumt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Matlab程序设计</dc:title>
  <dc:creator>xiezhh</dc:creator>
  <cp:lastModifiedBy>谢 中华</cp:lastModifiedBy>
  <cp:revision>257</cp:revision>
  <dcterms:created xsi:type="dcterms:W3CDTF">2000-02-04T07:19:54Z</dcterms:created>
  <dcterms:modified xsi:type="dcterms:W3CDTF">2022-11-23T01:46:31Z</dcterms:modified>
</cp:coreProperties>
</file>