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789" r:id="rId2"/>
    <p:sldId id="574" r:id="rId3"/>
    <p:sldId id="534" r:id="rId4"/>
    <p:sldId id="631" r:id="rId5"/>
    <p:sldId id="634" r:id="rId6"/>
    <p:sldId id="772" r:id="rId7"/>
    <p:sldId id="735" r:id="rId8"/>
    <p:sldId id="635" r:id="rId9"/>
    <p:sldId id="734" r:id="rId10"/>
    <p:sldId id="638" r:id="rId11"/>
    <p:sldId id="773" r:id="rId12"/>
    <p:sldId id="649" r:id="rId13"/>
    <p:sldId id="775" r:id="rId14"/>
    <p:sldId id="774" r:id="rId15"/>
    <p:sldId id="642" r:id="rId16"/>
    <p:sldId id="650" r:id="rId17"/>
    <p:sldId id="777" r:id="rId18"/>
    <p:sldId id="778" r:id="rId19"/>
    <p:sldId id="776" r:id="rId20"/>
    <p:sldId id="790" r:id="rId21"/>
    <p:sldId id="660" r:id="rId22"/>
    <p:sldId id="661" r:id="rId23"/>
    <p:sldId id="782" r:id="rId24"/>
    <p:sldId id="783" r:id="rId25"/>
    <p:sldId id="784" r:id="rId26"/>
    <p:sldId id="662" r:id="rId27"/>
    <p:sldId id="786" r:id="rId28"/>
    <p:sldId id="787" r:id="rId29"/>
    <p:sldId id="785" r:id="rId30"/>
    <p:sldId id="663" r:id="rId31"/>
    <p:sldId id="788" r:id="rId32"/>
    <p:sldId id="62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CC33"/>
    <a:srgbClr val="008000"/>
    <a:srgbClr val="663300"/>
    <a:srgbClr val="009999"/>
    <a:srgbClr val="0066FF"/>
    <a:srgbClr val="CC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8158" autoAdjust="0"/>
  </p:normalViewPr>
  <p:slideViewPr>
    <p:cSldViewPr>
      <p:cViewPr varScale="1">
        <p:scale>
          <a:sx n="72" d="100"/>
          <a:sy n="72" d="100"/>
        </p:scale>
        <p:origin x="684" y="54"/>
      </p:cViewPr>
      <p:guideLst>
        <p:guide orient="horz" pos="1296"/>
        <p:guide pos="2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noProof="1" dirty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MATLAB</a:t>
            </a:r>
            <a:r>
              <a:rPr lang="zh-CN" altLang="en-US"/>
              <a:t>应用培训（谢中华主讲）</a:t>
            </a:r>
            <a:endParaRPr lang="en-US" altLang="zh-CN">
              <a:latin typeface="Calibri" pitchFamily="34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noProof="1" dirty="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MATLAB</a:t>
            </a:r>
            <a:r>
              <a:rPr lang="zh-CN" altLang="en-US"/>
              <a:t>基本操作</a:t>
            </a:r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69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sz="1200" noProof="1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noProof="1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sz="1200" noProof="1"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itchFamily="18" charset="0"/>
                <a:ea typeface="楷体_GB2312" pitchFamily="49" charset="-122"/>
              </a:defRPr>
            </a:lvl1pPr>
          </a:lstStyle>
          <a:p>
            <a:fld id="{F1A5778D-F45B-41DC-8FD4-BF7A5AB57C2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517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68013371-4721-4218-B055-A0994F8A62D9}" type="slidenum">
              <a:rPr lang="en-US" altLang="zh-CN" sz="1200">
                <a:ea typeface="仿宋_GB2312" pitchFamily="49" charset="-122"/>
              </a:rPr>
              <a:pPr algn="r" eaLnBrk="1" hangingPunct="1"/>
              <a:t>1</a:t>
            </a:fld>
            <a:endParaRPr lang="en-US" altLang="zh-CN" sz="1200">
              <a:ea typeface="仿宋_GB2312" pitchFamily="49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华文行楷，字号</a:t>
            </a:r>
            <a:r>
              <a:rPr lang="en-US" altLang="zh-CN"/>
              <a:t>88</a:t>
            </a:r>
            <a:r>
              <a:rPr lang="zh-CN" altLang="en-US"/>
              <a:t>，颜色红，位于每一章的第一节的最前面。　不使用动画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/>
            <a:fld id="{68013371-4721-4218-B055-A0994F8A62D9}" type="slidenum">
              <a:rPr lang="en-US" altLang="zh-CN" sz="1200">
                <a:ea typeface="仿宋_GB2312" pitchFamily="49" charset="-122"/>
              </a:rPr>
              <a:pPr algn="r" eaLnBrk="1" hangingPunct="1"/>
              <a:t>2</a:t>
            </a:fld>
            <a:endParaRPr lang="en-US" altLang="zh-CN" sz="1200">
              <a:ea typeface="仿宋_GB2312" pitchFamily="49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华文行楷，字号</a:t>
            </a:r>
            <a:r>
              <a:rPr lang="en-US" altLang="zh-CN"/>
              <a:t>88</a:t>
            </a:r>
            <a:r>
              <a:rPr lang="zh-CN" altLang="en-US"/>
              <a:t>，颜色红，位于每一章的第一节的最前面。　不使用动画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0CF9BAA0-242E-4C45-8E91-1B3EC767F5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7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1E7C134-5DB8-4472-B44A-2604F00B1B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3E7F807D-DC7B-4A1D-B9EA-FA648B6E3B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34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8F0869-632D-452C-AD92-CD1D216541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9666B7AB-A4E1-4323-A654-CC4C70951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6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599B4C75-444B-4818-A343-3C933C0501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82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E5DEA98A-068E-4B8E-BE2F-BDD4F7DE73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57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0960912A-356F-486C-9415-7694E4073F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C073B1A0-B809-46A7-8E12-EBB6C5C619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51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3E90709-06A2-4B45-8337-F58CEE13F0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66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653255-BF9B-42C3-A76F-45008285BD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BD14C06C-7A76-44C9-A1A9-1480DDA6FD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6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EB33BA-A228-446F-89F4-A5FF388D6F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BE5AAC36-A2A7-4A36-AA10-DE2C044DFB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80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5A8F14A-1998-4B5A-B4A5-62C4FAC65B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DF1151BB-06AF-4DC2-8E22-43E1D04C49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26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C39CFC91-96FD-43BC-B372-70CEC400A4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1125" y="6567488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31CC09-2130-4447-B12E-6A4C8317BDE8}" type="datetime1">
              <a:rPr lang="zh-CN" altLang="en-US" smtClean="0"/>
              <a:t>2022/11/23</a:t>
            </a:fld>
            <a:endParaRPr lang="en-US" altLang="zh-CN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9F4724B0-0998-41B7-A67B-78EA49A8ADD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15888" y="6565900"/>
            <a:ext cx="21336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3068B63-0F05-4A69-BCD8-F33BDE957843}" type="datetime1">
              <a:rPr kumimoji="0" lang="zh-CN" altLang="en-US" sz="1400">
                <a:latin typeface="Arial" charset="0"/>
                <a:ea typeface="+mn-ea"/>
              </a:rPr>
              <a:pPr>
                <a:defRPr/>
              </a:pPr>
              <a:t>2022/11/23</a:t>
            </a:fld>
            <a:endParaRPr kumimoji="0" lang="en-US" altLang="zh-CN" sz="1400" dirty="0">
              <a:latin typeface="Arial" charset="0"/>
              <a:ea typeface="+mn-ea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B1B52614-83A9-41B3-B036-A06420D941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8018" y="6580124"/>
            <a:ext cx="41994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lang="en-US" altLang="zh-CN" sz="1600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 algn="r">
              <a:spcBef>
                <a:spcPct val="50000"/>
              </a:spcBef>
            </a:pPr>
            <a:r>
              <a:rPr lang="en-US" altLang="zh-CN" dirty="0"/>
              <a:t>© </a:t>
            </a:r>
            <a:r>
              <a:rPr lang="zh-CN" altLang="en-US" dirty="0"/>
              <a:t>谢中华</a:t>
            </a:r>
            <a:r>
              <a:rPr lang="en-US" altLang="zh-CN" dirty="0"/>
              <a:t>,  MATLAB</a:t>
            </a:r>
            <a:r>
              <a:rPr lang="zh-CN" altLang="en-US" dirty="0"/>
              <a:t>数学建模与应用</a:t>
            </a: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BBE80640-762D-425A-AE9B-BBBB8032F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3138586-A845-482C-A393-9983E4670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0A8DB56C-5F04-4900-8F7E-A7C5215734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15869" y="181968"/>
            <a:ext cx="216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zh-CN" sz="1800" b="1" i="1" dirty="0">
                <a:latin typeface="Arial" charset="0"/>
                <a:ea typeface="宋体" pitchFamily="2" charset="-122"/>
              </a:rPr>
              <a:t>MATLAB</a:t>
            </a:r>
            <a:r>
              <a:rPr kumimoji="0" lang="zh-CN" altLang="en-US" sz="1800" b="1" i="1" dirty="0">
                <a:latin typeface="Arial" charset="0"/>
                <a:ea typeface="宋体" pitchFamily="2" charset="-122"/>
              </a:rPr>
              <a:t>数据管理</a:t>
            </a:r>
          </a:p>
        </p:txBody>
      </p:sp>
    </p:spTree>
    <p:extLst>
      <p:ext uri="{BB962C8B-B14F-4D97-AF65-F5344CB8AC3E}">
        <p14:creationId xmlns:p14="http://schemas.microsoft.com/office/powerpoint/2010/main" val="177340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ChangeArrowheads="1"/>
          </p:cNvSpPr>
          <p:nvPr/>
        </p:nvSpPr>
        <p:spPr bwMode="auto">
          <a:xfrm>
            <a:off x="500067" y="1597329"/>
            <a:ext cx="8248281" cy="3055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行头文件，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你可以选择跳过，读取后面的数据。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1.096975,    0.635914,    4.045800,    4.483729,    3.658162,    7.635046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6.278964,    7.719804,    9.328536,    9.727409,    1.920283,    1.388742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6.962663,    0.938200,    5.254044,    5.303442,    8.611398,    4.848533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这里还有两行文字说明和两行数据，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看你还有没有办法！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5.472155,    1.386244,    1.492940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8.142848,    2.435250,    9.292636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79389" y="543683"/>
            <a:ext cx="8750300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2-1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readmatrix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文件“两段数据与文字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其中包含以下内容：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1C11084-4533-4CFD-84F9-FA5023AD5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ChangeArrowheads="1"/>
          </p:cNvSpPr>
          <p:nvPr/>
        </p:nvSpPr>
        <p:spPr bwMode="auto">
          <a:xfrm>
            <a:off x="428061" y="1547922"/>
            <a:ext cx="8248281" cy="3385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&gt;&gt; data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readmatrix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两段数据与文字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.txt')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data =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    1.0970    0.6359    4.0458    4.4837    3.6582    7.6350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    6.2790    7.7198    9.3285    9.7274    1.9203    1.3887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    6.9627    0.9382    5.2540    5.3034    8.6114    4.8485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       NaN       NaN       NaN       NaN       NaN       NaN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       NaN       NaN       NaN       NaN       NaN       NaN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    5.4722    1.3862    1.4929       NaN       NaN       NaN</a:t>
            </a:r>
          </a:p>
          <a:p>
            <a:pPr>
              <a:lnSpc>
                <a:spcPct val="120000"/>
              </a:lnSpc>
            </a:pPr>
            <a:r>
              <a:rPr lang="fi-FI" altLang="zh-CN" sz="2000" dirty="0">
                <a:latin typeface="微软雅黑" pitchFamily="34" charset="-122"/>
                <a:ea typeface="微软雅黑" pitchFamily="34" charset="-122"/>
              </a:rPr>
              <a:t>    8.1428    2.4352    9.2926       NaN       NaN       NaN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79389" y="543683"/>
            <a:ext cx="8750300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2-1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readmatrix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文件“两段数据与文字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5F485A-B4F7-4D8E-A93C-89DA0CB40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5961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323441" y="1124808"/>
            <a:ext cx="6408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fopen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函数打开文件</a:t>
            </a:r>
          </a:p>
        </p:txBody>
      </p:sp>
      <p:sp>
        <p:nvSpPr>
          <p:cNvPr id="23556" name="Rectangle 56"/>
          <p:cNvSpPr>
            <a:spLocks noChangeArrowheads="1"/>
          </p:cNvSpPr>
          <p:nvPr/>
        </p:nvSpPr>
        <p:spPr bwMode="auto">
          <a:xfrm>
            <a:off x="715673" y="1557340"/>
            <a:ext cx="6232525" cy="9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调用格式：</a:t>
            </a:r>
            <a:endParaRPr lang="en-US" altLang="zh-CN" sz="22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fid = 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fopen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(filename, permission)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7D2BCD0-399F-46AA-B0AB-054D0C6A5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90" y="529582"/>
            <a:ext cx="8058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二、调用</a:t>
            </a:r>
            <a:r>
              <a:rPr lang="en-US" altLang="zh-CN" sz="28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数据文件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D65783-A100-4270-B418-AA4815EC9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11556"/>
              </p:ext>
            </p:extLst>
          </p:nvPr>
        </p:nvGraphicFramePr>
        <p:xfrm>
          <a:off x="545815" y="2619711"/>
          <a:ext cx="8058521" cy="392498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54029">
                  <a:extLst>
                    <a:ext uri="{9D8B030D-6E8A-4147-A177-3AD203B41FA5}">
                      <a16:colId xmlns:a16="http://schemas.microsoft.com/office/drawing/2014/main" val="1135618064"/>
                    </a:ext>
                  </a:extLst>
                </a:gridCol>
                <a:gridCol w="5904492">
                  <a:extLst>
                    <a:ext uri="{9D8B030D-6E8A-4147-A177-3AD203B41FA5}">
                      <a16:colId xmlns:a16="http://schemas.microsoft.com/office/drawing/2014/main" val="1760384259"/>
                    </a:ext>
                  </a:extLst>
                </a:gridCol>
              </a:tblGrid>
              <a:tr h="3303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打开方式（</a:t>
                      </a:r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permission</a:t>
                      </a: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</a:t>
                      </a: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18281"/>
                  </a:ext>
                </a:extLst>
              </a:tr>
              <a:tr h="3331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'rt'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以只读方式打开文件。这是默认情况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691279"/>
                  </a:ext>
                </a:extLst>
              </a:tr>
              <a:tr h="3331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'wt'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以写入方式打开文件，若文件不存在，则创建新文件并打开。原文件内容会被清除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99256"/>
                  </a:ext>
                </a:extLst>
              </a:tr>
              <a:tr h="3331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'at'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以写入方式打开文件或创建新文件。在原文件内容后续写新内容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144967"/>
                  </a:ext>
                </a:extLst>
              </a:tr>
              <a:tr h="3331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'r+t'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以同时支持读、写方式打开文件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465679"/>
                  </a:ext>
                </a:extLst>
              </a:tr>
              <a:tr h="3331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'w+t'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以同时支持读、写方式打开文件或创建新文件。原文件内容会被清除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93016"/>
                  </a:ext>
                </a:extLst>
              </a:tr>
              <a:tr h="33311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'a+t'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以同时支持读、写方式打开文件或创建新文件。在原文件内容后续写新内容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691558"/>
                  </a:ext>
                </a:extLst>
              </a:tr>
              <a:tr h="7043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'At'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以续写方式打开文件或创建新文件。写入过程中不自动刷新文件内容，适合于对磁带介质文件的操作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233258"/>
                  </a:ext>
                </a:extLst>
              </a:tr>
              <a:tr h="70436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'Wt'</a:t>
                      </a:r>
                      <a:endParaRPr lang="zh-CN" sz="14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以写入方式打开文件或创建新文件，原文件内容会被清除。写入过程中不自动刷新文件内容，适合于对磁带介质文件的操作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042952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B33E3A1-FBCA-4515-9602-A6C8872C6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323441" y="584939"/>
            <a:ext cx="6408739" cy="46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fclose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函数关闭文件</a:t>
            </a:r>
          </a:p>
        </p:txBody>
      </p:sp>
      <p:sp>
        <p:nvSpPr>
          <p:cNvPr id="23556" name="Rectangle 56"/>
          <p:cNvSpPr>
            <a:spLocks noChangeArrowheads="1"/>
          </p:cNvSpPr>
          <p:nvPr/>
        </p:nvSpPr>
        <p:spPr bwMode="auto">
          <a:xfrm>
            <a:off x="715673" y="1049448"/>
            <a:ext cx="6232525" cy="15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调用格式：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status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fclose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(fid)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status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fclose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('all')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311F03FD-FDD5-4E16-BF21-05140D58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73" y="2777592"/>
            <a:ext cx="7456627" cy="15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第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种调用用来关闭文件标识符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fid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指定的文件，第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种调用用来关闭所有被打开的文件。若操作成功，返回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status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0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，否则为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C730894-F98D-4BD6-B203-5CCC2E20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73529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323441" y="584939"/>
            <a:ext cx="6408739" cy="5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函数读取数据</a:t>
            </a:r>
          </a:p>
        </p:txBody>
      </p:sp>
      <p:sp>
        <p:nvSpPr>
          <p:cNvPr id="23556" name="Rectangle 56"/>
          <p:cNvSpPr>
            <a:spLocks noChangeArrowheads="1"/>
          </p:cNvSpPr>
          <p:nvPr/>
        </p:nvSpPr>
        <p:spPr bwMode="auto">
          <a:xfrm>
            <a:off x="500067" y="1124808"/>
            <a:ext cx="8320492" cy="365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调用格式：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C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textscan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(fid, 'format')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C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textscan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(fid, 'format', N)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C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textscan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(fid, 'format', param, value, …)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C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textscan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(fid, 'format', N, param, value, …)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C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textscan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(str, …)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[C, position]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textscan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(…)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1DF383-8248-4100-A9B9-E658F53D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50906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339886" y="591137"/>
            <a:ext cx="6464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函数支持的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format</a:t>
            </a: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5BDE70-AA75-4CD0-A326-7399E891C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22120"/>
              </p:ext>
            </p:extLst>
          </p:nvPr>
        </p:nvGraphicFramePr>
        <p:xfrm>
          <a:off x="395652" y="1268820"/>
          <a:ext cx="8496708" cy="4162312"/>
        </p:xfrm>
        <a:graphic>
          <a:graphicData uri="http://schemas.openxmlformats.org/drawingml/2006/table">
            <a:tbl>
              <a:tblPr firstRow="1" firstCol="1" bandRow="1"/>
              <a:tblGrid>
                <a:gridCol w="1206880">
                  <a:extLst>
                    <a:ext uri="{9D8B030D-6E8A-4147-A177-3AD203B41FA5}">
                      <a16:colId xmlns:a16="http://schemas.microsoft.com/office/drawing/2014/main" val="3347437726"/>
                    </a:ext>
                  </a:extLst>
                </a:gridCol>
                <a:gridCol w="7289828">
                  <a:extLst>
                    <a:ext uri="{9D8B030D-6E8A-4147-A177-3AD203B41FA5}">
                      <a16:colId xmlns:a16="http://schemas.microsoft.com/office/drawing/2014/main" val="3237154928"/>
                    </a:ext>
                  </a:extLst>
                </a:gridCol>
              </a:tblGrid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格式字符串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  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013382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普通字符串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忽略与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字符串相同的内容。例如</a:t>
                      </a:r>
                      <a:r>
                        <a:rPr lang="en-US" sz="15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xie%f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表示忽略字符串</a:t>
                      </a:r>
                      <a:r>
                        <a:rPr lang="en-US" sz="15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xie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，读取其后的浮点数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189063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%d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读取一个整数。例如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%5d</a:t>
                      </a: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指定读取的整数的宽度为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696177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%u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读取一个无符号整数。例如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%5u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指定读取的无符号整数的宽度为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40739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%f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读取一个浮点数。例如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%5.2f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指定浮点数宽度为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（小数点也算），有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位小数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43854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%s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读取一个包含空格或其他分隔符的字符串。例如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%10s</a:t>
                      </a: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表示读取长度为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437577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%q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读取一个双引号里的字符串，不包括引号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616094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%c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读取多个字符串，包括空格符。例如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%6c</a:t>
                      </a: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表示读取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59492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%[…]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读取包含方括号中字符的最长字符串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289894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%[^...]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读取不包含方括号中字符的非空最长字符串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12878"/>
                  </a:ext>
                </a:extLst>
              </a:tr>
              <a:tr h="3783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%*…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忽略与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号后字符相匹配的内容。例如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%*f</a:t>
                      </a: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表示忽略浮点数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983098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C9AC4B9-B56D-4B5C-80CA-9C700CF4F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571501" y="1660087"/>
            <a:ext cx="8104843" cy="428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序号	身高	体重	肺活量	肥胖程度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	168.4	74.2	4686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肥胖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	162.3	50.3	3275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较低体重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	177.1	63.8	3867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正常体重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	169.8	48.7	3327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营养不良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	174	71.5	2805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超重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	161.9	52.1	3625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较低体重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	178.3	53.8	3678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营养不良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	159.9	55.2	3007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正常体重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	162.1	57.7	2800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正常体重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	171.2	72.2	1609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肥胖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44013" y="554845"/>
            <a:ext cx="8748347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2-2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文件“体测成绩数据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.txt”,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其中包含以下内容：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4172A7E-36F9-4C47-B3B3-CBDDCD708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323647" y="1124808"/>
            <a:ext cx="8424701" cy="529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 fid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fopen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体测成绩数据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.txt');  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按指定格式读取数据，并将相同类型的连续列进行合并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 data1 =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fid,'%d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%f %f %d %s','HeaderLines',1,'CollectOutput',1) 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data1 =   [10x1 int32]    [10x2 double]    [10x1 int32]    {10x1 cell}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 data1{2}        %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查看读到的数据</a:t>
            </a:r>
          </a:p>
          <a:p>
            <a:pPr>
              <a:lnSpc>
                <a:spcPct val="125000"/>
              </a:lnSpc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ans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=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168.4000   74.2000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162.3000   50.3000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177.1000   63.8000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169.8000   48.7000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174.0000   71.5000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161.9000   52.1000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178.3000   53.8000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159.9000   55.2000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162.1000   57.7000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171.2000   72.2000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fclose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(fid);    %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关闭文件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44013" y="554845"/>
            <a:ext cx="874834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2-2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文件“体测成绩数据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86B9CC9-2322-4565-A3DE-6E74E5E02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28101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571501" y="1660087"/>
            <a:ext cx="8104843" cy="198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Name: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xiezh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Age: 18 Height: 170 Weight: 65 kg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Name: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molih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Age: 16 Height: 160 Weight: 52 kg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Name: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liaoj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Age: 15 Height: 160 Weight: 50 kg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Name: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lijun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Age: 20 Height: 175 Weight: 70 kg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Name: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xiagk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Age: 15 Height: 172 Weight: 56 kg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44013" y="554845"/>
            <a:ext cx="8748347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文件“教师信息数据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.txt”,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其中包含以下内容：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7078458-29F7-4F1E-9417-8F09ABD05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10166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395653" y="1196814"/>
            <a:ext cx="8280692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&gt;&gt; fid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fopen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教师信息数据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txt','r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');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&gt;&gt; A 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(fid, '%*s %s %*s %d %*s %d %*s %d %*s',...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'delimiter', ' ', 'CollectOutput',1)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fclose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(fid);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&gt;&gt; A{1,1}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&gt;&gt; A{1,2}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BD994-5C09-4E3A-A0A3-55695511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3" y="554845"/>
            <a:ext cx="8748347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textscan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文件“教师信息数据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5B303F3-97DE-4DF5-AAEB-CCF6C677F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473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755650" y="1125538"/>
            <a:ext cx="5976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</a:p>
        </p:txBody>
      </p:sp>
      <p:graphicFrame>
        <p:nvGraphicFramePr>
          <p:cNvPr id="2052" name="Object 11"/>
          <p:cNvGraphicFramePr>
            <a:graphicFrameLocks noChangeAspect="1"/>
          </p:cNvGraphicFramePr>
          <p:nvPr/>
        </p:nvGraphicFramePr>
        <p:xfrm>
          <a:off x="7002463" y="684213"/>
          <a:ext cx="19669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4006850" imgH="2857500" progId="">
                  <p:embed/>
                </p:oleObj>
              </mc:Choice>
              <mc:Fallback>
                <p:oleObj name="剪辑" r:id="rId3" imgW="4006850" imgH="2857500" progId="">
                  <p:embed/>
                  <p:pic>
                    <p:nvPicPr>
                      <p:cNvPr id="205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684213"/>
                        <a:ext cx="19669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66738" y="3813952"/>
            <a:ext cx="7696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谢中华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E-mail: xiezhh@tust.edu.cn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4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数学建模方法与应用</a:t>
            </a:r>
            <a:endParaRPr lang="en-US" altLang="zh-CN" sz="2400" b="1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23E62FA-02B3-4F0B-8EA4-13A9435D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8" name="Text Box 2"/>
          <p:cNvSpPr txBox="1">
            <a:spLocks noChangeArrowheads="1"/>
          </p:cNvSpPr>
          <p:nvPr/>
        </p:nvSpPr>
        <p:spPr bwMode="auto">
          <a:xfrm>
            <a:off x="267433" y="529582"/>
            <a:ext cx="7976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三、调用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fgetl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sscanf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数据文件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D3350DE-0147-4DDA-880F-1B1CB6D22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74149F1-463A-4F25-ACB1-2750CBBA1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0" y="1052802"/>
            <a:ext cx="8247712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2-4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fgetl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sscanf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函数逐行读取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文件“教师信息数据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.txt”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中的数值型数据。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AA4B417-C0C6-4AD1-85D1-DC9544571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52" y="2164903"/>
            <a:ext cx="8487386" cy="39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fid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fopen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教师信息数据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txt','r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');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k = 1;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while ~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feof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(fid)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fgetl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(fid);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忽略姓名字符串，读取该行中的整型数据（年龄、身高和体重）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data(k,:) =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sscanf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str,'Name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%*s Age: %d Height: %d Weight: %d kg')';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k = k + 1;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fclose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(fid);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data</a:t>
            </a:r>
          </a:p>
        </p:txBody>
      </p:sp>
    </p:spTree>
    <p:extLst>
      <p:ext uri="{BB962C8B-B14F-4D97-AF65-F5344CB8AC3E}">
        <p14:creationId xmlns:p14="http://schemas.microsoft.com/office/powerpoint/2010/main" val="93683554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6"/>
          <p:cNvSpPr>
            <a:spLocks noChangeArrowheads="1"/>
          </p:cNvSpPr>
          <p:nvPr/>
        </p:nvSpPr>
        <p:spPr bwMode="auto">
          <a:xfrm>
            <a:off x="971700" y="1196814"/>
            <a:ext cx="6735763" cy="10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0000FF"/>
              </a:buClr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调用格式：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lnSpc>
                <a:spcPct val="14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&gt;&gt; 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[num, txt, raw] = </a:t>
            </a:r>
            <a:r>
              <a:rPr lang="en-US" altLang="zh-CN" sz="20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xlsread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(filename, sheet, range)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822" name="组合 1"/>
          <p:cNvGrpSpPr/>
          <p:nvPr/>
        </p:nvGrpSpPr>
        <p:grpSpPr bwMode="auto">
          <a:xfrm>
            <a:off x="1656849" y="2329123"/>
            <a:ext cx="542830" cy="2426708"/>
            <a:chOff x="1764219" y="2283926"/>
            <a:chExt cx="543791" cy="3235705"/>
          </a:xfrm>
        </p:grpSpPr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764219" y="2694843"/>
              <a:ext cx="493315" cy="282478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Garamond" pitchFamily="18" charset="0"/>
                </a:rPr>
                <a:t>读取的数值型数据</a:t>
              </a:r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050706" y="2283926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07" name="Line 15"/>
            <p:cNvSpPr>
              <a:spLocks noChangeShapeType="1"/>
            </p:cNvSpPr>
            <p:nvPr/>
          </p:nvSpPr>
          <p:spPr bwMode="auto">
            <a:xfrm>
              <a:off x="1819776" y="2283927"/>
              <a:ext cx="488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4823" name="组合 9"/>
          <p:cNvGrpSpPr/>
          <p:nvPr/>
        </p:nvGrpSpPr>
        <p:grpSpPr bwMode="auto">
          <a:xfrm>
            <a:off x="2283290" y="2329122"/>
            <a:ext cx="492443" cy="2173094"/>
            <a:chOff x="1770580" y="2283917"/>
            <a:chExt cx="493313" cy="2899042"/>
          </a:xfrm>
        </p:grpSpPr>
        <p:sp>
          <p:nvSpPr>
            <p:cNvPr id="25609" name="Text Box 5"/>
            <p:cNvSpPr txBox="1">
              <a:spLocks noChangeArrowheads="1"/>
            </p:cNvSpPr>
            <p:nvPr/>
          </p:nvSpPr>
          <p:spPr bwMode="auto">
            <a:xfrm>
              <a:off x="1770580" y="2694595"/>
              <a:ext cx="493313" cy="248836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Garamond" pitchFamily="18" charset="0"/>
                </a:rPr>
                <a:t>读取的文本数据</a:t>
              </a:r>
            </a:p>
          </p:txBody>
        </p:sp>
        <p:sp>
          <p:nvSpPr>
            <p:cNvPr id="25610" name="Line 6"/>
            <p:cNvSpPr>
              <a:spLocks noChangeShapeType="1"/>
            </p:cNvSpPr>
            <p:nvPr/>
          </p:nvSpPr>
          <p:spPr bwMode="auto">
            <a:xfrm>
              <a:off x="2057063" y="2285795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11" name="Line 15"/>
            <p:cNvSpPr>
              <a:spLocks noChangeShapeType="1"/>
            </p:cNvSpPr>
            <p:nvPr/>
          </p:nvSpPr>
          <p:spPr bwMode="auto">
            <a:xfrm flipV="1">
              <a:off x="1843964" y="2283917"/>
              <a:ext cx="3685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4824" name="组合 13"/>
          <p:cNvGrpSpPr/>
          <p:nvPr/>
        </p:nvGrpSpPr>
        <p:grpSpPr bwMode="auto">
          <a:xfrm>
            <a:off x="2859338" y="2329122"/>
            <a:ext cx="492443" cy="2683820"/>
            <a:chOff x="1486644" y="2322497"/>
            <a:chExt cx="493078" cy="3577800"/>
          </a:xfrm>
        </p:grpSpPr>
        <p:sp>
          <p:nvSpPr>
            <p:cNvPr id="25613" name="Text Box 5"/>
            <p:cNvSpPr txBox="1">
              <a:spLocks noChangeArrowheads="1"/>
            </p:cNvSpPr>
            <p:nvPr/>
          </p:nvSpPr>
          <p:spPr bwMode="auto">
            <a:xfrm>
              <a:off x="1486644" y="2738447"/>
              <a:ext cx="493078" cy="316185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latin typeface="Garamond" pitchFamily="18" charset="0"/>
                </a:rPr>
                <a:t>未经处理的元胞数组</a:t>
              </a:r>
            </a:p>
          </p:txBody>
        </p:sp>
        <p:sp>
          <p:nvSpPr>
            <p:cNvPr id="25614" name="Line 6"/>
            <p:cNvSpPr>
              <a:spLocks noChangeShapeType="1"/>
            </p:cNvSpPr>
            <p:nvPr/>
          </p:nvSpPr>
          <p:spPr bwMode="auto">
            <a:xfrm>
              <a:off x="1734599" y="2324010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1572716" y="2322497"/>
              <a:ext cx="3519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4825" name="组合 17"/>
          <p:cNvGrpSpPr/>
          <p:nvPr/>
        </p:nvGrpSpPr>
        <p:grpSpPr bwMode="auto">
          <a:xfrm>
            <a:off x="4703141" y="2378335"/>
            <a:ext cx="876300" cy="1617148"/>
            <a:chOff x="1343253" y="2348881"/>
            <a:chExt cx="876928" cy="2156687"/>
          </a:xfrm>
        </p:grpSpPr>
        <p:sp>
          <p:nvSpPr>
            <p:cNvPr id="25617" name="Text Box 5"/>
            <p:cNvSpPr txBox="1">
              <a:spLocks noChangeArrowheads="1"/>
            </p:cNvSpPr>
            <p:nvPr/>
          </p:nvSpPr>
          <p:spPr bwMode="auto">
            <a:xfrm>
              <a:off x="1486926" y="2693550"/>
              <a:ext cx="492796" cy="181201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latin typeface="Garamond" pitchFamily="18" charset="0"/>
                </a:rPr>
                <a:t>目标文件名</a:t>
              </a:r>
            </a:p>
          </p:txBody>
        </p:sp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19" name="Line 15"/>
            <p:cNvSpPr>
              <a:spLocks noChangeShapeType="1"/>
            </p:cNvSpPr>
            <p:nvPr/>
          </p:nvSpPr>
          <p:spPr bwMode="auto">
            <a:xfrm>
              <a:off x="1343253" y="2348881"/>
              <a:ext cx="8769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4826" name="组合 21"/>
          <p:cNvGrpSpPr/>
          <p:nvPr/>
        </p:nvGrpSpPr>
        <p:grpSpPr bwMode="auto">
          <a:xfrm>
            <a:off x="5795342" y="2378336"/>
            <a:ext cx="636586" cy="2376567"/>
            <a:chOff x="1428093" y="2348881"/>
            <a:chExt cx="636462" cy="3171629"/>
          </a:xfrm>
        </p:grpSpPr>
        <p:sp>
          <p:nvSpPr>
            <p:cNvPr id="25621" name="Text Box 5"/>
            <p:cNvSpPr txBox="1">
              <a:spLocks noChangeArrowheads="1"/>
            </p:cNvSpPr>
            <p:nvPr/>
          </p:nvSpPr>
          <p:spPr bwMode="auto">
            <a:xfrm>
              <a:off x="1487381" y="2693244"/>
              <a:ext cx="492347" cy="282726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Garamond" pitchFamily="18" charset="0"/>
                </a:rPr>
                <a:t>工作表序号或名称</a:t>
              </a:r>
            </a:p>
          </p:txBody>
        </p:sp>
        <p:sp>
          <p:nvSpPr>
            <p:cNvPr id="25622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23" name="Line 15"/>
            <p:cNvSpPr>
              <a:spLocks noChangeShapeType="1"/>
            </p:cNvSpPr>
            <p:nvPr/>
          </p:nvSpPr>
          <p:spPr bwMode="auto">
            <a:xfrm>
              <a:off x="1428093" y="2348881"/>
              <a:ext cx="636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4827" name="组合 25"/>
          <p:cNvGrpSpPr/>
          <p:nvPr/>
        </p:nvGrpSpPr>
        <p:grpSpPr bwMode="auto">
          <a:xfrm>
            <a:off x="6671641" y="2378336"/>
            <a:ext cx="636586" cy="2376567"/>
            <a:chOff x="1428093" y="2348881"/>
            <a:chExt cx="636462" cy="3171629"/>
          </a:xfrm>
        </p:grpSpPr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1487387" y="2693244"/>
              <a:ext cx="492347" cy="282726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Garamond" pitchFamily="18" charset="0"/>
                </a:rPr>
                <a:t>读取的单元格区域</a:t>
              </a:r>
            </a:p>
          </p:txBody>
        </p:sp>
        <p:sp>
          <p:nvSpPr>
            <p:cNvPr id="25626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627" name="Line 15"/>
            <p:cNvSpPr>
              <a:spLocks noChangeShapeType="1"/>
            </p:cNvSpPr>
            <p:nvPr/>
          </p:nvSpPr>
          <p:spPr bwMode="auto">
            <a:xfrm>
              <a:off x="1428093" y="2348881"/>
              <a:ext cx="636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5628" name="Text Box 2"/>
          <p:cNvSpPr txBox="1">
            <a:spLocks noChangeArrowheads="1"/>
          </p:cNvSpPr>
          <p:nvPr/>
        </p:nvSpPr>
        <p:spPr bwMode="auto">
          <a:xfrm>
            <a:off x="267433" y="529582"/>
            <a:ext cx="7976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四、调用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xlsread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数据文件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D3350DE-0147-4DDA-880F-1B1CB6D22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174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500064" y="1772862"/>
            <a:ext cx="8069263" cy="288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2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第一种方式：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&gt;&gt; num = 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xlsread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概率统计成绩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.xls','A2:H4')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2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第二种方式：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&gt;&gt; num = 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xlsread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概率统计成绩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.xls',1,'A2:H4')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sz="2200" dirty="0">
                <a:solidFill>
                  <a:srgbClr val="33CC33"/>
                </a:solidFill>
                <a:latin typeface="微软雅黑" pitchFamily="34" charset="-122"/>
                <a:ea typeface="微软雅黑" pitchFamily="34" charset="-122"/>
              </a:rPr>
              <a:t>第三种方式：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&gt;&gt; num = 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xlsread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概率统计成绩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.xls','Sheet1','A2:H4')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428630" y="548760"/>
            <a:ext cx="8247712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2-5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xlsread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函数读取文件“概率统计成绩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个工作表中区域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A2:H4 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的数据。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F86FB7B-43E7-4BBC-87FE-2C22028E2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75777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6"/>
          <p:cNvSpPr>
            <a:spLocks noChangeArrowheads="1"/>
          </p:cNvSpPr>
          <p:nvPr/>
        </p:nvSpPr>
        <p:spPr bwMode="auto">
          <a:xfrm>
            <a:off x="971700" y="1196814"/>
            <a:ext cx="784865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调用格式：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T = readtable(filename)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T = readtable(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filename,Name,Value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</p:txBody>
      </p:sp>
      <p:sp>
        <p:nvSpPr>
          <p:cNvPr id="25628" name="Text Box 2"/>
          <p:cNvSpPr txBox="1">
            <a:spLocks noChangeArrowheads="1"/>
          </p:cNvSpPr>
          <p:nvPr/>
        </p:nvSpPr>
        <p:spPr bwMode="auto">
          <a:xfrm>
            <a:off x="267433" y="529582"/>
            <a:ext cx="7976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五、调用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readtable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函数创建数据表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E3838D4-A4AC-49E8-A21F-A3DE1139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38272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216019" y="1650816"/>
            <a:ext cx="8748347" cy="351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&gt;&gt; T = readtable('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学生信息数据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.txt','Delimiter',',','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ReadRowNames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',true)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 =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Age    Height    Weight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___    ______    ______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和平 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18     170       65   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谢润和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16     160       52   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韩宇浩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15     160       50   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金志文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20     175       70    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邓泽楷   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15     172       56 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44013" y="554845"/>
            <a:ext cx="8748347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2-6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readtable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函数读取文件“学生信息数据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中的数据，创建数据表。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A6423E2-3AE7-4BED-A49D-F4EA49B93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40592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323647" y="1556844"/>
            <a:ext cx="8424701" cy="421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T = readtable('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概率统计成绩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ReadRowNames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',true);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T.Properties.VariableNames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{'x1','x2','x3','x4','x5','x6','x7'}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 =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 x1          x2         x3      x4    x5    x6     x7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 _____    __________    _____    __    __    __    ____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1     60101    6.0101e+06    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陈亮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     21    42    63    '' 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2     60101    6.0101e+06    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李旭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     25    48    73    '' 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3     60101    6.0101e+06    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刘鹏飞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     0     0     0    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缺考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4     60101    6.0101e+06    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任时迁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    27    55    82    '' 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5     60101    6.0101e+06    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苏宏宇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    26    54    80    '' 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6     60101    6.0101e+06    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王海涛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    21    49    70    '' 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……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44013" y="554845"/>
            <a:ext cx="8748347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2-7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readtable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函数读取文件“概率统计成绩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中的数据，创建表格型数组。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31F7A13-005B-41A5-A63C-CE1642C5E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9670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8C2B2024-1B64-4027-B609-066AE3E1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326" y="620766"/>
            <a:ext cx="6611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第三节  把数据写入文件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5E30696-F31B-49EE-912A-83216E105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82" y="1700856"/>
            <a:ext cx="63769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中写数据到文件的常用函数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871986-F777-4E39-BE6B-692F33AD5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99978"/>
              </p:ext>
            </p:extLst>
          </p:nvPr>
        </p:nvGraphicFramePr>
        <p:xfrm>
          <a:off x="827688" y="2266601"/>
          <a:ext cx="6480540" cy="303455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24673">
                  <a:extLst>
                    <a:ext uri="{9D8B030D-6E8A-4147-A177-3AD203B41FA5}">
                      <a16:colId xmlns:a16="http://schemas.microsoft.com/office/drawing/2014/main" val="2933584306"/>
                    </a:ext>
                  </a:extLst>
                </a:gridCol>
                <a:gridCol w="4855867">
                  <a:extLst>
                    <a:ext uri="{9D8B030D-6E8A-4147-A177-3AD203B41FA5}">
                      <a16:colId xmlns:a16="http://schemas.microsoft.com/office/drawing/2014/main" val="2744024380"/>
                    </a:ext>
                  </a:extLst>
                </a:gridCol>
              </a:tblGrid>
              <a:tr h="502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</a:t>
                      </a:r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35204"/>
                  </a:ext>
                </a:extLst>
              </a:tr>
              <a:tr h="506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</a:t>
                      </a:r>
                      <a:endParaRPr lang="zh-CN" sz="2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将工作空间中的变量写入文件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48604"/>
                  </a:ext>
                </a:extLst>
              </a:tr>
              <a:tr h="506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dlmwrite</a:t>
                      </a:r>
                      <a:endParaRPr lang="zh-CN" sz="2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按指定格式将数据写入文本文件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87610"/>
                  </a:ext>
                </a:extLst>
              </a:tr>
              <a:tr h="506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fprintf</a:t>
                      </a:r>
                      <a:endParaRPr lang="zh-CN" sz="2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按指定格式把数据写入文件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225369"/>
                  </a:ext>
                </a:extLst>
              </a:tr>
              <a:tr h="506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xlswrite</a:t>
                      </a:r>
                      <a:endParaRPr lang="zh-CN" sz="2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把数据写入</a:t>
                      </a:r>
                      <a:r>
                        <a:rPr lang="en-US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sz="2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934114"/>
                  </a:ext>
                </a:extLst>
              </a:tr>
              <a:tr h="506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writetable</a:t>
                      </a:r>
                      <a:endParaRPr lang="zh-CN" sz="2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把表格数据写入文件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18828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63FE393-5AFC-4EE0-804B-14FCFA11E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6"/>
          <p:cNvSpPr>
            <a:spLocks noChangeArrowheads="1"/>
          </p:cNvSpPr>
          <p:nvPr/>
        </p:nvSpPr>
        <p:spPr bwMode="auto">
          <a:xfrm>
            <a:off x="971700" y="1196814"/>
            <a:ext cx="7848654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调用格式：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save(filename)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save(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filename,variables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save(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filename,variables,fmt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save(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filename,variables,version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save(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filename,variables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,'-append')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save filename variables</a:t>
            </a:r>
          </a:p>
        </p:txBody>
      </p:sp>
      <p:sp>
        <p:nvSpPr>
          <p:cNvPr id="25628" name="Text Box 2"/>
          <p:cNvSpPr txBox="1">
            <a:spLocks noChangeArrowheads="1"/>
          </p:cNvSpPr>
          <p:nvPr/>
        </p:nvSpPr>
        <p:spPr bwMode="auto">
          <a:xfrm>
            <a:off x="267433" y="529582"/>
            <a:ext cx="7976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一、调用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函数保存计算结果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8ECAD38-4941-4232-8A63-7570692F7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76165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323647" y="1556844"/>
            <a:ext cx="8424701" cy="46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x = 1:3;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y = [1 2 3;4 5 6;7 8 9];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S = struct('Name',{'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谢中华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xzh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'},'Age',{20,10});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ds = dataset('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XLSFile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','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概率统计成绩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save('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SaveDataToFile.mat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');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save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SaveDataToFile.mat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save('SaveDataToFile1.mat','y','S');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save SaveDataToFile1.mat   y   S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clear;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&gt;&gt; load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SaveDataToFile.mat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144013" y="554845"/>
            <a:ext cx="8748347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3-1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定义多个变量，调用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函数将它们写入二进制文件“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SaveDataToFile.mat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825B5D4-AF4F-4738-B049-6E4196BD6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2498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6"/>
          <p:cNvSpPr>
            <a:spLocks noChangeArrowheads="1"/>
          </p:cNvSpPr>
          <p:nvPr/>
        </p:nvSpPr>
        <p:spPr bwMode="auto">
          <a:xfrm>
            <a:off x="464085" y="1268820"/>
            <a:ext cx="7996239" cy="103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Clr>
                <a:srgbClr val="0000FF"/>
              </a:buClr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调用格式：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>
              <a:lnSpc>
                <a:spcPct val="140000"/>
              </a:lnSpc>
              <a:buClr>
                <a:srgbClr val="0000FF"/>
              </a:buClr>
            </a:pP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&gt;&gt; [status, message] = </a:t>
            </a:r>
            <a:r>
              <a:rPr lang="en-US" altLang="zh-CN" sz="2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xlswrite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(filename, M, sheet, range)</a:t>
            </a:r>
            <a:endParaRPr lang="zh-CN" altLang="en-US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870" name="组合 1"/>
          <p:cNvGrpSpPr/>
          <p:nvPr/>
        </p:nvGrpSpPr>
        <p:grpSpPr bwMode="auto">
          <a:xfrm>
            <a:off x="1257033" y="2348912"/>
            <a:ext cx="577851" cy="2304190"/>
            <a:chOff x="1475656" y="2348881"/>
            <a:chExt cx="577283" cy="3070953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1487774" y="2903971"/>
              <a:ext cx="491959" cy="2515863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写操作指示变量</a:t>
              </a: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5" name="Line 15"/>
            <p:cNvSpPr>
              <a:spLocks noChangeShapeType="1"/>
            </p:cNvSpPr>
            <p:nvPr/>
          </p:nvSpPr>
          <p:spPr bwMode="auto">
            <a:xfrm>
              <a:off x="1475656" y="2348881"/>
              <a:ext cx="5772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1" name="组合 9"/>
          <p:cNvGrpSpPr/>
          <p:nvPr/>
        </p:nvGrpSpPr>
        <p:grpSpPr bwMode="auto">
          <a:xfrm>
            <a:off x="5940114" y="2348911"/>
            <a:ext cx="492443" cy="2578963"/>
            <a:chOff x="1486654" y="2348881"/>
            <a:chExt cx="493078" cy="3436606"/>
          </a:xfrm>
        </p:grpSpPr>
        <p:sp>
          <p:nvSpPr>
            <p:cNvPr id="27657" name="Text Box 5"/>
            <p:cNvSpPr txBox="1">
              <a:spLocks noChangeArrowheads="1"/>
            </p:cNvSpPr>
            <p:nvPr/>
          </p:nvSpPr>
          <p:spPr bwMode="auto">
            <a:xfrm>
              <a:off x="1486654" y="2928257"/>
              <a:ext cx="493078" cy="285723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写入的的数据矩阵</a:t>
              </a:r>
            </a:p>
          </p:txBody>
        </p:sp>
        <p:sp>
          <p:nvSpPr>
            <p:cNvPr id="27658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9" name="Line 15"/>
            <p:cNvSpPr>
              <a:spLocks noChangeShapeType="1"/>
            </p:cNvSpPr>
            <p:nvPr/>
          </p:nvSpPr>
          <p:spPr bwMode="auto">
            <a:xfrm>
              <a:off x="1546444" y="2348881"/>
              <a:ext cx="4332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2" name="组合 13"/>
          <p:cNvGrpSpPr/>
          <p:nvPr/>
        </p:nvGrpSpPr>
        <p:grpSpPr bwMode="auto">
          <a:xfrm>
            <a:off x="2339709" y="2348911"/>
            <a:ext cx="588963" cy="2304191"/>
            <a:chOff x="1415263" y="2348881"/>
            <a:chExt cx="588898" cy="3071896"/>
          </a:xfrm>
        </p:grpSpPr>
        <p:sp>
          <p:nvSpPr>
            <p:cNvPr id="27661" name="Text Box 5"/>
            <p:cNvSpPr txBox="1">
              <a:spLocks noChangeArrowheads="1"/>
            </p:cNvSpPr>
            <p:nvPr/>
          </p:nvSpPr>
          <p:spPr bwMode="auto">
            <a:xfrm>
              <a:off x="1487344" y="2904143"/>
              <a:ext cx="492389" cy="251663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警告或错误信息</a:t>
              </a:r>
            </a:p>
          </p:txBody>
        </p:sp>
        <p:sp>
          <p:nvSpPr>
            <p:cNvPr id="27662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1415263" y="2348881"/>
              <a:ext cx="5888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3" name="组合 17"/>
          <p:cNvGrpSpPr/>
          <p:nvPr/>
        </p:nvGrpSpPr>
        <p:grpSpPr bwMode="auto">
          <a:xfrm>
            <a:off x="4990382" y="2348913"/>
            <a:ext cx="877888" cy="1806769"/>
            <a:chOff x="1343253" y="2348881"/>
            <a:chExt cx="876928" cy="2407149"/>
          </a:xfrm>
        </p:grpSpPr>
        <p:sp>
          <p:nvSpPr>
            <p:cNvPr id="27665" name="Text Box 5"/>
            <p:cNvSpPr txBox="1">
              <a:spLocks noChangeArrowheads="1"/>
            </p:cNvSpPr>
            <p:nvPr/>
          </p:nvSpPr>
          <p:spPr bwMode="auto">
            <a:xfrm>
              <a:off x="1487825" y="2924476"/>
              <a:ext cx="491904" cy="183155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目标文件名</a:t>
              </a:r>
            </a:p>
          </p:txBody>
        </p:sp>
        <p:sp>
          <p:nvSpPr>
            <p:cNvPr id="27666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67" name="Line 15"/>
            <p:cNvSpPr>
              <a:spLocks noChangeShapeType="1"/>
            </p:cNvSpPr>
            <p:nvPr/>
          </p:nvSpPr>
          <p:spPr bwMode="auto">
            <a:xfrm>
              <a:off x="1343253" y="2348881"/>
              <a:ext cx="8769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4" name="组合 21"/>
          <p:cNvGrpSpPr/>
          <p:nvPr/>
        </p:nvGrpSpPr>
        <p:grpSpPr bwMode="auto">
          <a:xfrm>
            <a:off x="6671642" y="2348912"/>
            <a:ext cx="636586" cy="2578962"/>
            <a:chOff x="1428093" y="2348881"/>
            <a:chExt cx="636462" cy="3439296"/>
          </a:xfrm>
        </p:grpSpPr>
        <p:sp>
          <p:nvSpPr>
            <p:cNvPr id="27669" name="Text Box 5"/>
            <p:cNvSpPr txBox="1">
              <a:spLocks noChangeArrowheads="1"/>
            </p:cNvSpPr>
            <p:nvPr/>
          </p:nvSpPr>
          <p:spPr bwMode="auto">
            <a:xfrm>
              <a:off x="1487384" y="2928709"/>
              <a:ext cx="492347" cy="28594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工作表序号或名称</a:t>
              </a:r>
            </a:p>
          </p:txBody>
        </p:sp>
        <p:sp>
          <p:nvSpPr>
            <p:cNvPr id="27670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71" name="Line 15"/>
            <p:cNvSpPr>
              <a:spLocks noChangeShapeType="1"/>
            </p:cNvSpPr>
            <p:nvPr/>
          </p:nvSpPr>
          <p:spPr bwMode="auto">
            <a:xfrm>
              <a:off x="1428093" y="2348881"/>
              <a:ext cx="636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75" name="组合 25"/>
          <p:cNvGrpSpPr/>
          <p:nvPr/>
        </p:nvGrpSpPr>
        <p:grpSpPr bwMode="auto">
          <a:xfrm>
            <a:off x="7463706" y="2348912"/>
            <a:ext cx="636588" cy="2578962"/>
            <a:chOff x="1428093" y="2348881"/>
            <a:chExt cx="636462" cy="3439296"/>
          </a:xfrm>
        </p:grpSpPr>
        <p:sp>
          <p:nvSpPr>
            <p:cNvPr id="27673" name="Text Box 5"/>
            <p:cNvSpPr txBox="1">
              <a:spLocks noChangeArrowheads="1"/>
            </p:cNvSpPr>
            <p:nvPr/>
          </p:nvSpPr>
          <p:spPr bwMode="auto">
            <a:xfrm>
              <a:off x="1487390" y="2928709"/>
              <a:ext cx="492346" cy="285946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hlink"/>
              </a:solidFill>
              <a:miter lim="800000"/>
            </a:ln>
          </p:spPr>
          <p:txBody>
            <a:bodyPr vert="eaVert"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写入的单元格区域</a:t>
              </a:r>
            </a:p>
          </p:txBody>
        </p:sp>
        <p:sp>
          <p:nvSpPr>
            <p:cNvPr id="27674" name="Line 6"/>
            <p:cNvSpPr>
              <a:spLocks noChangeShapeType="1"/>
            </p:cNvSpPr>
            <p:nvPr/>
          </p:nvSpPr>
          <p:spPr bwMode="auto">
            <a:xfrm>
              <a:off x="1734599" y="2364122"/>
              <a:ext cx="0" cy="504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75" name="Line 15"/>
            <p:cNvSpPr>
              <a:spLocks noChangeShapeType="1"/>
            </p:cNvSpPr>
            <p:nvPr/>
          </p:nvSpPr>
          <p:spPr bwMode="auto">
            <a:xfrm>
              <a:off x="1428093" y="2348881"/>
              <a:ext cx="6364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67433" y="620766"/>
            <a:ext cx="7996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二、调用</a:t>
            </a:r>
            <a:r>
              <a:rPr lang="en-US" altLang="zh-CN" sz="2800" b="1" dirty="0" err="1">
                <a:latin typeface="微软雅黑" pitchFamily="34" charset="-122"/>
                <a:ea typeface="微软雅黑" pitchFamily="34" charset="-122"/>
              </a:rPr>
              <a:t>xlswrite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函数把数据写入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29E38C7-E648-4146-9C2C-8214873E4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9908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2618" y="981075"/>
            <a:ext cx="3629025" cy="444500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0066" y="1571625"/>
            <a:ext cx="7456219" cy="158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利用数据导入向导导入数据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调用函数读取外部数据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把数据写入文件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F25E68-CD42-470C-8B0B-CEC7F716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500067" y="1916874"/>
            <a:ext cx="8353425" cy="9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&gt;&gt; x = rand(10);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&gt;&gt; [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s,t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xlswrite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('10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阶随机数矩阵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', x, 2, 'D6:M15')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323646" y="620766"/>
            <a:ext cx="8529846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3-2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生成一个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10×10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的随机数矩阵，将它写入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文件“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阶随机数矩阵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的第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个工作表的“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D6:M15”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区域。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603876B-D529-4A7D-81FC-3EF8B5E4B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500067" y="1916874"/>
            <a:ext cx="8353425" cy="146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&gt;&gt; x = {1,60101,6010101,'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陈亮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',63,'';2,60101,6010102,...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李旭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',73,'';3,60101, 6010103,'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刘鹏飞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',0,'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缺考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'}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&gt;&gt; 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xlswrite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测试数据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2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sz="2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', x, 'xiezhh', 'A3:F5')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323646" y="620766"/>
            <a:ext cx="8529846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3-3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定义一个元胞数组，将它写入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:“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测试数据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的自命名工作表的指定区域。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57723C0-7DCA-4F34-B3FA-E15D066AF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30679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6"/>
          <p:cNvSpPr>
            <a:spLocks noGrp="1" noChangeArrowheads="1"/>
          </p:cNvSpPr>
          <p:nvPr>
            <p:ph idx="1"/>
          </p:nvPr>
        </p:nvSpPr>
        <p:spPr>
          <a:xfrm>
            <a:off x="457200" y="2628904"/>
            <a:ext cx="8229600" cy="7286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zh-CN" sz="5000" i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       Thank You</a:t>
            </a:r>
            <a:endParaRPr lang="zh-CN" altLang="en-US" sz="5000" i="1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B2CC67-547F-4375-979D-5F75A8815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2"/>
          <p:cNvSpPr txBox="1">
            <a:spLocks noChangeArrowheads="1"/>
          </p:cNvSpPr>
          <p:nvPr/>
        </p:nvSpPr>
        <p:spPr bwMode="auto">
          <a:xfrm>
            <a:off x="1128326" y="620766"/>
            <a:ext cx="6611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第一节  利用数据导入向导导入数据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402F967-4F6E-4ADB-96B8-63E95C00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94" y="1916874"/>
            <a:ext cx="6611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单击MATLAB工作界面上的导入数据图标</a:t>
            </a:r>
            <a:endParaRPr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DCD6083-7153-47EC-B220-306F6FB1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37" y="1360152"/>
            <a:ext cx="6107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一、利用数据导入向导导入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TXT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CFA378-F6C4-403A-B550-4E3FB910845A}"/>
              </a:ext>
            </a:extLst>
          </p:cNvPr>
          <p:cNvGrpSpPr/>
          <p:nvPr/>
        </p:nvGrpSpPr>
        <p:grpSpPr>
          <a:xfrm>
            <a:off x="6135603" y="2091705"/>
            <a:ext cx="216000" cy="256988"/>
            <a:chOff x="6125328" y="843606"/>
            <a:chExt cx="216000" cy="25698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FD7333-1CC8-4AC9-BC28-A1E6DA22C5DF}"/>
                </a:ext>
              </a:extLst>
            </p:cNvPr>
            <p:cNvSpPr/>
            <p:nvPr/>
          </p:nvSpPr>
          <p:spPr>
            <a:xfrm>
              <a:off x="6125328" y="992594"/>
              <a:ext cx="216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1D747E-0444-46D1-A9B8-25839936AFE7}"/>
                </a:ext>
              </a:extLst>
            </p:cNvPr>
            <p:cNvSpPr/>
            <p:nvPr/>
          </p:nvSpPr>
          <p:spPr>
            <a:xfrm>
              <a:off x="6166406" y="1018440"/>
              <a:ext cx="123653" cy="511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下箭头 4">
              <a:extLst>
                <a:ext uri="{FF2B5EF4-FFF2-40B4-BE49-F238E27FC236}">
                  <a16:creationId xmlns:a16="http://schemas.microsoft.com/office/drawing/2014/main" id="{FEF9D2B8-579F-4B10-B184-13CA8704838A}"/>
                </a:ext>
              </a:extLst>
            </p:cNvPr>
            <p:cNvSpPr/>
            <p:nvPr/>
          </p:nvSpPr>
          <p:spPr>
            <a:xfrm>
              <a:off x="6143057" y="843606"/>
              <a:ext cx="157087" cy="180000"/>
            </a:xfrm>
            <a:prstGeom prst="downArrow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BB2BCA2D-E0D5-456B-ACEE-18D16A299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" y="2492922"/>
            <a:ext cx="6611938" cy="396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8101612-AEBF-475F-8B13-0A127B611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500067" y="1425686"/>
            <a:ext cx="8283575" cy="272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1-15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主要城市平均气温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(2006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单位：摄氏度											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城  市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北  京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-1.9  -0.9   8.0  13.5  20.4  25.9  25.9  26.4  21.8  16.1  6.7  -1.0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天  津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-2.7  -1.4   7.5  13.2  20.3  26.4  25.9  26.4  21.3  16.2  6.5  -1.7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石家庄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-0.9   1.6  10.3  15.1  21.3  27.4  27.0  25.9  21.8  17.8  8.0   0.4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太  原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-3.6  -0.4   6.8  14.5  19.1  23.2  25.7  23.1  17.4  13.4  4.4  -2.5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60326" y="548760"/>
            <a:ext cx="908367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1-1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用数据导入向导读取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数据文件“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2006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平均气温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.txt”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8ADED5F-49D8-4103-8413-116E7BBF0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6AE364E-C94D-45E9-A468-30D9863F1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94" y="978038"/>
            <a:ext cx="6611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单击MATLAB工作界面上的导入数据图标</a:t>
            </a:r>
            <a:endParaRPr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355D634-7C0D-49C6-9D6A-059425CC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6" y="421316"/>
            <a:ext cx="6984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二、利用数据导入向导导入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Excel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文件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A12BE5-4C13-41E4-9641-42C2854A8288}"/>
              </a:ext>
            </a:extLst>
          </p:cNvPr>
          <p:cNvGrpSpPr/>
          <p:nvPr/>
        </p:nvGrpSpPr>
        <p:grpSpPr>
          <a:xfrm>
            <a:off x="6135603" y="1152869"/>
            <a:ext cx="216000" cy="256988"/>
            <a:chOff x="6125328" y="843606"/>
            <a:chExt cx="216000" cy="2569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64CB2F4-DE4A-4252-A29A-E7FEEA4A8977}"/>
                </a:ext>
              </a:extLst>
            </p:cNvPr>
            <p:cNvSpPr/>
            <p:nvPr/>
          </p:nvSpPr>
          <p:spPr>
            <a:xfrm>
              <a:off x="6125328" y="992594"/>
              <a:ext cx="216000" cy="1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6025D2-583A-4562-A10C-CF30724D0ECF}"/>
                </a:ext>
              </a:extLst>
            </p:cNvPr>
            <p:cNvSpPr/>
            <p:nvPr/>
          </p:nvSpPr>
          <p:spPr>
            <a:xfrm>
              <a:off x="6166406" y="1018440"/>
              <a:ext cx="123653" cy="511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4">
              <a:extLst>
                <a:ext uri="{FF2B5EF4-FFF2-40B4-BE49-F238E27FC236}">
                  <a16:creationId xmlns:a16="http://schemas.microsoft.com/office/drawing/2014/main" id="{B052F411-C5C1-4681-A20B-C0ACAA62A8C4}"/>
                </a:ext>
              </a:extLst>
            </p:cNvPr>
            <p:cNvSpPr/>
            <p:nvPr/>
          </p:nvSpPr>
          <p:spPr>
            <a:xfrm>
              <a:off x="6143057" y="843606"/>
              <a:ext cx="157087" cy="180000"/>
            </a:xfrm>
            <a:prstGeom prst="downArrow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2" descr="F:\我的书稿\MATLAB数学建模方法与应用\插图\4.1-4.TIF">
            <a:extLst>
              <a:ext uri="{FF2B5EF4-FFF2-40B4-BE49-F238E27FC236}">
                <a16:creationId xmlns:a16="http://schemas.microsoft.com/office/drawing/2014/main" id="{5273002C-CA70-44EF-A3B8-D4748B74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19" y="1680339"/>
            <a:ext cx="7278687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1183A-864D-495B-94FC-96259BAD2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21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57192" y="506553"/>
            <a:ext cx="8535168" cy="10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文件“概率统计成绩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24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xls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中的数据导入到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工作空间。文件中的数据格式如下图所示。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2" y="1772862"/>
            <a:ext cx="7880402" cy="352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959CDB0-C605-4AA9-AC17-35BF5073A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74133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658" y="1319997"/>
            <a:ext cx="6376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中读取数据文件的常用函数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349E553-8B05-4EBD-82A7-2822D69EE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326" y="620766"/>
            <a:ext cx="6611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第二节  调用函数读取外部数据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A9F541-8D04-4B94-B40A-01F0DBA1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51951"/>
              </p:ext>
            </p:extLst>
          </p:nvPr>
        </p:nvGraphicFramePr>
        <p:xfrm>
          <a:off x="539664" y="1844868"/>
          <a:ext cx="8208684" cy="453637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64552">
                  <a:extLst>
                    <a:ext uri="{9D8B030D-6E8A-4147-A177-3AD203B41FA5}">
                      <a16:colId xmlns:a16="http://schemas.microsoft.com/office/drawing/2014/main" val="370071641"/>
                    </a:ext>
                  </a:extLst>
                </a:gridCol>
                <a:gridCol w="3139374">
                  <a:extLst>
                    <a:ext uri="{9D8B030D-6E8A-4147-A177-3AD203B41FA5}">
                      <a16:colId xmlns:a16="http://schemas.microsoft.com/office/drawing/2014/main" val="2756457756"/>
                    </a:ext>
                  </a:extLst>
                </a:gridCol>
                <a:gridCol w="883756">
                  <a:extLst>
                    <a:ext uri="{9D8B030D-6E8A-4147-A177-3AD203B41FA5}">
                      <a16:colId xmlns:a16="http://schemas.microsoft.com/office/drawing/2014/main" val="98648611"/>
                    </a:ext>
                  </a:extLst>
                </a:gridCol>
                <a:gridCol w="3221002">
                  <a:extLst>
                    <a:ext uri="{9D8B030D-6E8A-4147-A177-3AD203B41FA5}">
                      <a16:colId xmlns:a16="http://schemas.microsoft.com/office/drawing/2014/main" val="3992521785"/>
                    </a:ext>
                  </a:extLst>
                </a:gridCol>
              </a:tblGrid>
              <a:tr h="48792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00777"/>
                  </a:ext>
                </a:extLst>
              </a:tr>
              <a:tr h="4919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load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从文本文件导入数据到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MATLAB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工作空间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fopen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打开文件，获取打开文件的信息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092455"/>
                  </a:ext>
                </a:extLst>
              </a:tr>
              <a:tr h="1040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importdata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从文本文件或特殊格式二进制文件（如图片，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avi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视频等）读取数据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fclose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关掉一个或多个打开的文件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46840"/>
                  </a:ext>
                </a:extLst>
              </a:tr>
              <a:tr h="4919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readmatrix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文件中读取数据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fgets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读取文件中的下一行，包括换行符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116937"/>
                  </a:ext>
                </a:extLst>
              </a:tr>
              <a:tr h="10402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readtable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读取外部数据，创建表格型数组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fgetl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fgets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函数，读取文件中的下一行，不包括换行符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180971"/>
                  </a:ext>
                </a:extLst>
              </a:tr>
              <a:tr h="4919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sscanf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按指定格式从字符串中读取数据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fscanf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按指定格式从文本文件中读取数据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05007"/>
                  </a:ext>
                </a:extLst>
              </a:tr>
              <a:tr h="4919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xlsread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Excel</a:t>
                      </a:r>
                      <a:r>
                        <a:rPr lang="zh-CN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文件中读取数据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textscan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按指定格式从文本文件或字符串中读取数据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58136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6633271-4402-41B6-8A8E-D2DA12BF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4"/>
          <p:cNvSpPr txBox="1">
            <a:spLocks noChangeArrowheads="1"/>
          </p:cNvSpPr>
          <p:nvPr/>
        </p:nvSpPr>
        <p:spPr bwMode="auto">
          <a:xfrm>
            <a:off x="257790" y="529582"/>
            <a:ext cx="8058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一、调用</a:t>
            </a:r>
            <a:r>
              <a:rPr lang="en-US" altLang="zh-CN" sz="28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readmatrix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函数读取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数据文件</a:t>
            </a:r>
          </a:p>
        </p:txBody>
      </p:sp>
      <p:sp>
        <p:nvSpPr>
          <p:cNvPr id="8" name="Rectangle 56"/>
          <p:cNvSpPr>
            <a:spLocks noChangeArrowheads="1"/>
          </p:cNvSpPr>
          <p:nvPr/>
        </p:nvSpPr>
        <p:spPr bwMode="auto">
          <a:xfrm>
            <a:off x="536576" y="1124808"/>
            <a:ext cx="7246939" cy="210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调用格式：</a:t>
            </a:r>
            <a:endParaRPr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A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readmatrix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(filename)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A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readmatrix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filename,opts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&gt;&gt; A = 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readmatrix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(___,</a:t>
            </a:r>
            <a:r>
              <a:rPr lang="en-US" altLang="zh-CN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Name,Value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)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2A750B9-7DB9-4347-9B94-4371920B2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zh-CN"/>
              <a:t>© </a:t>
            </a:r>
            <a:r>
              <a:rPr lang="zh-CN" altLang="en-US"/>
              <a:t>谢中华</a:t>
            </a:r>
            <a:r>
              <a:rPr lang="en-US" altLang="zh-CN"/>
              <a:t>,  MATLAB</a:t>
            </a:r>
            <a:r>
              <a:rPr lang="zh-CN" altLang="en-US"/>
              <a:t>数学建模与应用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86601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FFFF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0000"/>
      </a:hlink>
      <a:folHlink>
        <a:srgbClr val="919191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2859</Words>
  <Application>Microsoft Office PowerPoint</Application>
  <PresentationFormat>全屏显示(4:3)</PresentationFormat>
  <Paragraphs>320</Paragraphs>
  <Slides>32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微软雅黑</vt:lpstr>
      <vt:lpstr>Arial</vt:lpstr>
      <vt:lpstr>Calibri</vt:lpstr>
      <vt:lpstr>Calibri Light</vt:lpstr>
      <vt:lpstr>Garamond</vt:lpstr>
      <vt:lpstr>Times New Roman</vt:lpstr>
      <vt:lpstr>Wingdings</vt:lpstr>
      <vt:lpstr>Office 主题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Matlab基本操作</dc:title>
  <dc:creator>xiezhh</dc:creator>
  <cp:lastModifiedBy>谢 中华</cp:lastModifiedBy>
  <cp:revision>441</cp:revision>
  <dcterms:created xsi:type="dcterms:W3CDTF">2000-02-04T07:19:00Z</dcterms:created>
  <dcterms:modified xsi:type="dcterms:W3CDTF">2022-11-23T02:01:00Z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