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3"/>
  </p:notesMasterIdLst>
  <p:handoutMasterIdLst>
    <p:handoutMasterId r:id="rId144"/>
  </p:handoutMasterIdLst>
  <p:sldIdLst>
    <p:sldId id="1026" r:id="rId2"/>
    <p:sldId id="626" r:id="rId3"/>
    <p:sldId id="534" r:id="rId4"/>
    <p:sldId id="885" r:id="rId5"/>
    <p:sldId id="967" r:id="rId6"/>
    <p:sldId id="968" r:id="rId7"/>
    <p:sldId id="969" r:id="rId8"/>
    <p:sldId id="893" r:id="rId9"/>
    <p:sldId id="936" r:id="rId10"/>
    <p:sldId id="894" r:id="rId11"/>
    <p:sldId id="935" r:id="rId12"/>
    <p:sldId id="897" r:id="rId13"/>
    <p:sldId id="898" r:id="rId14"/>
    <p:sldId id="899" r:id="rId15"/>
    <p:sldId id="938" r:id="rId16"/>
    <p:sldId id="1027" r:id="rId17"/>
    <p:sldId id="970" r:id="rId18"/>
    <p:sldId id="886" r:id="rId19"/>
    <p:sldId id="888" r:id="rId20"/>
    <p:sldId id="889" r:id="rId21"/>
    <p:sldId id="906" r:id="rId22"/>
    <p:sldId id="907" r:id="rId23"/>
    <p:sldId id="934" r:id="rId24"/>
    <p:sldId id="933" r:id="rId25"/>
    <p:sldId id="910" r:id="rId26"/>
    <p:sldId id="911" r:id="rId27"/>
    <p:sldId id="920" r:id="rId28"/>
    <p:sldId id="921" r:id="rId29"/>
    <p:sldId id="922" r:id="rId30"/>
    <p:sldId id="924" r:id="rId31"/>
    <p:sldId id="972" r:id="rId32"/>
    <p:sldId id="925" r:id="rId33"/>
    <p:sldId id="927" r:id="rId34"/>
    <p:sldId id="928" r:id="rId35"/>
    <p:sldId id="929" r:id="rId36"/>
    <p:sldId id="971" r:id="rId37"/>
    <p:sldId id="942" r:id="rId38"/>
    <p:sldId id="943" r:id="rId39"/>
    <p:sldId id="944" r:id="rId40"/>
    <p:sldId id="945" r:id="rId41"/>
    <p:sldId id="973" r:id="rId42"/>
    <p:sldId id="974" r:id="rId43"/>
    <p:sldId id="975" r:id="rId44"/>
    <p:sldId id="976" r:id="rId45"/>
    <p:sldId id="977" r:id="rId46"/>
    <p:sldId id="978" r:id="rId47"/>
    <p:sldId id="979" r:id="rId48"/>
    <p:sldId id="980" r:id="rId49"/>
    <p:sldId id="981" r:id="rId50"/>
    <p:sldId id="982" r:id="rId51"/>
    <p:sldId id="983" r:id="rId52"/>
    <p:sldId id="984" r:id="rId53"/>
    <p:sldId id="985" r:id="rId54"/>
    <p:sldId id="986" r:id="rId55"/>
    <p:sldId id="987" r:id="rId56"/>
    <p:sldId id="988" r:id="rId57"/>
    <p:sldId id="989" r:id="rId58"/>
    <p:sldId id="990" r:id="rId59"/>
    <p:sldId id="991" r:id="rId60"/>
    <p:sldId id="992" r:id="rId61"/>
    <p:sldId id="993" r:id="rId62"/>
    <p:sldId id="994" r:id="rId63"/>
    <p:sldId id="995" r:id="rId64"/>
    <p:sldId id="996" r:id="rId65"/>
    <p:sldId id="997" r:id="rId66"/>
    <p:sldId id="998" r:id="rId67"/>
    <p:sldId id="999" r:id="rId68"/>
    <p:sldId id="1000" r:id="rId69"/>
    <p:sldId id="1001" r:id="rId70"/>
    <p:sldId id="1002" r:id="rId71"/>
    <p:sldId id="1003" r:id="rId72"/>
    <p:sldId id="1004" r:id="rId73"/>
    <p:sldId id="1005" r:id="rId74"/>
    <p:sldId id="1006" r:id="rId75"/>
    <p:sldId id="1007" r:id="rId76"/>
    <p:sldId id="892" r:id="rId77"/>
    <p:sldId id="946" r:id="rId78"/>
    <p:sldId id="896" r:id="rId79"/>
    <p:sldId id="947" r:id="rId80"/>
    <p:sldId id="1008" r:id="rId81"/>
    <p:sldId id="948" r:id="rId82"/>
    <p:sldId id="900" r:id="rId83"/>
    <p:sldId id="902" r:id="rId84"/>
    <p:sldId id="950" r:id="rId85"/>
    <p:sldId id="1009" r:id="rId86"/>
    <p:sldId id="1010" r:id="rId87"/>
    <p:sldId id="1011" r:id="rId88"/>
    <p:sldId id="1012" r:id="rId89"/>
    <p:sldId id="1013" r:id="rId90"/>
    <p:sldId id="1014" r:id="rId91"/>
    <p:sldId id="1015" r:id="rId92"/>
    <p:sldId id="1016" r:id="rId93"/>
    <p:sldId id="1017" r:id="rId94"/>
    <p:sldId id="1018" r:id="rId95"/>
    <p:sldId id="1019" r:id="rId96"/>
    <p:sldId id="1020" r:id="rId97"/>
    <p:sldId id="1021" r:id="rId98"/>
    <p:sldId id="1022" r:id="rId99"/>
    <p:sldId id="951" r:id="rId100"/>
    <p:sldId id="952" r:id="rId101"/>
    <p:sldId id="1023" r:id="rId102"/>
    <p:sldId id="939" r:id="rId103"/>
    <p:sldId id="1028" r:id="rId104"/>
    <p:sldId id="1029" r:id="rId105"/>
    <p:sldId id="915" r:id="rId106"/>
    <p:sldId id="918" r:id="rId107"/>
    <p:sldId id="956" r:id="rId108"/>
    <p:sldId id="923" r:id="rId109"/>
    <p:sldId id="957" r:id="rId110"/>
    <p:sldId id="958" r:id="rId111"/>
    <p:sldId id="926" r:id="rId112"/>
    <p:sldId id="959" r:id="rId113"/>
    <p:sldId id="960" r:id="rId114"/>
    <p:sldId id="1024" r:id="rId115"/>
    <p:sldId id="963" r:id="rId116"/>
    <p:sldId id="964" r:id="rId117"/>
    <p:sldId id="1025" r:id="rId118"/>
    <p:sldId id="679" r:id="rId119"/>
    <p:sldId id="1030" r:id="rId120"/>
    <p:sldId id="1031" r:id="rId121"/>
    <p:sldId id="1032" r:id="rId122"/>
    <p:sldId id="1033" r:id="rId123"/>
    <p:sldId id="1034" r:id="rId124"/>
    <p:sldId id="1035" r:id="rId125"/>
    <p:sldId id="953" r:id="rId126"/>
    <p:sldId id="954" r:id="rId127"/>
    <p:sldId id="955" r:id="rId128"/>
    <p:sldId id="1040" r:id="rId129"/>
    <p:sldId id="1039" r:id="rId130"/>
    <p:sldId id="1036" r:id="rId131"/>
    <p:sldId id="1037" r:id="rId132"/>
    <p:sldId id="1038" r:id="rId133"/>
    <p:sldId id="1041" r:id="rId134"/>
    <p:sldId id="770" r:id="rId135"/>
    <p:sldId id="771" r:id="rId136"/>
    <p:sldId id="772" r:id="rId137"/>
    <p:sldId id="773" r:id="rId138"/>
    <p:sldId id="1042" r:id="rId139"/>
    <p:sldId id="774" r:id="rId140"/>
    <p:sldId id="775" r:id="rId141"/>
    <p:sldId id="628" r:id="rId142"/>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129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33"/>
    <a:srgbClr val="008000"/>
    <a:srgbClr val="663300"/>
    <a:srgbClr val="009999"/>
    <a:srgbClr val="0066FF"/>
    <a:srgbClr val="CCFF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8158" autoAdjust="0"/>
  </p:normalViewPr>
  <p:slideViewPr>
    <p:cSldViewPr>
      <p:cViewPr varScale="1">
        <p:scale>
          <a:sx n="72" d="100"/>
          <a:sy n="72" d="100"/>
        </p:scale>
        <p:origin x="1428" y="72"/>
      </p:cViewPr>
      <p:guideLst>
        <p:guide orient="horz" pos="12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a:defRPr/>
            </a:pPr>
            <a:r>
              <a:rPr lang="en-US" altLang="zh-CN" dirty="0">
                <a:latin typeface="微软雅黑" panose="020B0503020204020204" pitchFamily="34" charset="-122"/>
                <a:ea typeface="微软雅黑" panose="020B0503020204020204" pitchFamily="34" charset="-122"/>
              </a:rPr>
              <a:t>MATLAB</a:t>
            </a:r>
            <a:r>
              <a:rPr lang="zh-CN" altLang="en-US" dirty="0">
                <a:latin typeface="微软雅黑" panose="020B0503020204020204" pitchFamily="34" charset="-122"/>
                <a:ea typeface="微软雅黑" panose="020B0503020204020204" pitchFamily="34" charset="-122"/>
              </a:rPr>
              <a:t>应用培训（谢中华主讲）</a:t>
            </a:r>
            <a:endParaRPr lang="en-US" altLang="zh-CN" dirty="0">
              <a:latin typeface="微软雅黑" panose="020B0503020204020204" pitchFamily="34" charset="-122"/>
              <a:ea typeface="微软雅黑" panose="020B0503020204020204" pitchFamily="34" charset="-122"/>
            </a:endParaRPr>
          </a:p>
        </p:txBody>
      </p:sp>
      <p:sp>
        <p:nvSpPr>
          <p:cNvPr id="962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r>
              <a:rPr lang="en-US" altLang="zh-CN" dirty="0">
                <a:latin typeface="微软雅黑" panose="020B0503020204020204" pitchFamily="34" charset="-122"/>
                <a:ea typeface="微软雅黑" panose="020B0503020204020204" pitchFamily="34" charset="-122"/>
              </a:rPr>
              <a:t>MATLAB</a:t>
            </a:r>
            <a:r>
              <a:rPr lang="zh-CN" altLang="en-US" dirty="0">
                <a:latin typeface="微软雅黑" panose="020B0503020204020204" pitchFamily="34" charset="-122"/>
                <a:ea typeface="微软雅黑" panose="020B0503020204020204" pitchFamily="34" charset="-122"/>
              </a:rPr>
              <a:t>基本操作</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42692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微软雅黑" panose="020B0503020204020204" pitchFamily="34" charset="-122"/>
                <a:ea typeface="仿宋_GB2312" pitchFamily="49" charset="-122"/>
              </a:defRPr>
            </a:lvl1pPr>
          </a:lstStyle>
          <a:p>
            <a:pPr>
              <a:defRPr/>
            </a:pPr>
            <a:endParaRPr lang="en-US" altLang="zh-CN" dirty="0"/>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微软雅黑" panose="020B0503020204020204" pitchFamily="34" charset="-122"/>
                <a:ea typeface="仿宋_GB2312" pitchFamily="49" charset="-122"/>
              </a:defRPr>
            </a:lvl1pPr>
          </a:lstStyle>
          <a:p>
            <a:pPr>
              <a:defRPr/>
            </a:pPr>
            <a:endParaRPr lang="en-US" altLang="zh-CN" dirty="0"/>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微软雅黑" panose="020B0503020204020204" pitchFamily="34" charset="-122"/>
                <a:ea typeface="仿宋_GB2312" pitchFamily="49" charset="-122"/>
              </a:defRPr>
            </a:lvl1pPr>
          </a:lstStyle>
          <a:p>
            <a:pPr>
              <a:defRPr/>
            </a:pPr>
            <a:endParaRPr lang="en-US" altLang="zh-CN" dirty="0"/>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微软雅黑" panose="020B0503020204020204" pitchFamily="34" charset="-122"/>
                <a:ea typeface="仿宋_GB2312" pitchFamily="49" charset="-122"/>
              </a:defRPr>
            </a:lvl1pPr>
          </a:lstStyle>
          <a:p>
            <a:pPr>
              <a:defRPr/>
            </a:pPr>
            <a:fld id="{9372979F-55EB-453E-8A40-61B8ED8E89AA}" type="slidenum">
              <a:rPr lang="en-US" altLang="zh-CN" smtClean="0"/>
              <a:pPr>
                <a:defRPr/>
              </a:pPr>
              <a:t>‹#›</a:t>
            </a:fld>
            <a:endParaRPr lang="en-US" altLang="zh-CN" dirty="0"/>
          </a:p>
        </p:txBody>
      </p:sp>
    </p:spTree>
    <p:extLst>
      <p:ext uri="{BB962C8B-B14F-4D97-AF65-F5344CB8AC3E}">
        <p14:creationId xmlns:p14="http://schemas.microsoft.com/office/powerpoint/2010/main" val="25113789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2D74372-D885-4ED9-B031-212AA0E0F9F2}" type="slidenum">
              <a:rPr lang="zh-CN" altLang="en-US">
                <a:solidFill>
                  <a:prstClr val="black"/>
                </a:solidFill>
                <a:ea typeface="微软雅黑" panose="020B0503020204020204" pitchFamily="34" charset="-122"/>
              </a:rPr>
              <a:pPr eaLnBrk="1" hangingPunct="1"/>
              <a:t>2</a:t>
            </a:fld>
            <a:endParaRPr lang="zh-CN" altLang="en-US" dirty="0">
              <a:solidFill>
                <a:prstClr val="black"/>
              </a:solidFill>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72979F-55EB-453E-8A40-61B8ED8E89AA}" type="slidenum">
              <a:rPr lang="en-US" altLang="zh-CN" smtClean="0"/>
              <a:pPr>
                <a:defRPr/>
              </a:pPr>
              <a:t>4</a:t>
            </a:fld>
            <a:endParaRPr lang="en-US" altLang="zh-CN" dirty="0"/>
          </a:p>
        </p:txBody>
      </p:sp>
    </p:spTree>
    <p:extLst>
      <p:ext uri="{BB962C8B-B14F-4D97-AF65-F5344CB8AC3E}">
        <p14:creationId xmlns:p14="http://schemas.microsoft.com/office/powerpoint/2010/main" val="112231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72979F-55EB-453E-8A40-61B8ED8E89AA}" type="slidenum">
              <a:rPr lang="en-US" altLang="zh-CN" smtClean="0"/>
              <a:pPr>
                <a:defRPr/>
              </a:pPr>
              <a:t>5</a:t>
            </a:fld>
            <a:endParaRPr lang="en-US" altLang="zh-CN" dirty="0"/>
          </a:p>
        </p:txBody>
      </p:sp>
    </p:spTree>
    <p:extLst>
      <p:ext uri="{BB962C8B-B14F-4D97-AF65-F5344CB8AC3E}">
        <p14:creationId xmlns:p14="http://schemas.microsoft.com/office/powerpoint/2010/main" val="3192485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72979F-55EB-453E-8A40-61B8ED8E89AA}" type="slidenum">
              <a:rPr lang="en-US" altLang="zh-CN" smtClean="0"/>
              <a:pPr>
                <a:defRPr/>
              </a:pPr>
              <a:t>6</a:t>
            </a:fld>
            <a:endParaRPr lang="en-US" altLang="zh-CN" dirty="0"/>
          </a:p>
        </p:txBody>
      </p:sp>
    </p:spTree>
    <p:extLst>
      <p:ext uri="{BB962C8B-B14F-4D97-AF65-F5344CB8AC3E}">
        <p14:creationId xmlns:p14="http://schemas.microsoft.com/office/powerpoint/2010/main" val="419600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72979F-55EB-453E-8A40-61B8ED8E89AA}" type="slidenum">
              <a:rPr lang="en-US" altLang="zh-CN" smtClean="0"/>
              <a:pPr>
                <a:defRPr/>
              </a:pPr>
              <a:t>7</a:t>
            </a:fld>
            <a:endParaRPr lang="en-US" altLang="zh-CN" dirty="0"/>
          </a:p>
        </p:txBody>
      </p:sp>
    </p:spTree>
    <p:extLst>
      <p:ext uri="{BB962C8B-B14F-4D97-AF65-F5344CB8AC3E}">
        <p14:creationId xmlns:p14="http://schemas.microsoft.com/office/powerpoint/2010/main" val="4046689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72979F-55EB-453E-8A40-61B8ED8E89AA}" type="slidenum">
              <a:rPr lang="en-US" altLang="zh-CN" smtClean="0"/>
              <a:pPr>
                <a:defRPr/>
              </a:pPr>
              <a:t>22</a:t>
            </a:fld>
            <a:endParaRPr lang="en-US" altLang="zh-CN" dirty="0"/>
          </a:p>
        </p:txBody>
      </p:sp>
    </p:spTree>
    <p:extLst>
      <p:ext uri="{BB962C8B-B14F-4D97-AF65-F5344CB8AC3E}">
        <p14:creationId xmlns:p14="http://schemas.microsoft.com/office/powerpoint/2010/main" val="365987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43000" y="685800"/>
            <a:ext cx="4572000" cy="3429000"/>
          </a:xfrm>
        </p:spPr>
      </p:sp>
      <p:sp>
        <p:nvSpPr>
          <p:cNvPr id="12291" name="Rectangle 3"/>
          <p:cNvSpPr>
            <a:spLocks noGrp="1" noRot="1" noChangeArrowheads="1"/>
          </p:cNvSpPr>
          <p:nvPr>
            <p:ph type="body" idx="1"/>
          </p:nvPr>
        </p:nvSpPr>
        <p:spPr/>
        <p:txBody>
          <a:bodyPr/>
          <a:lstStyle/>
          <a:p>
            <a:r>
              <a:rPr lang="zh-CN" altLang="en-US"/>
              <a:t>蚁群算法主要有以下三个特点：</a:t>
            </a:r>
          </a:p>
          <a:p>
            <a:pPr lvl="2"/>
            <a:r>
              <a:rPr lang="zh-CN" altLang="en-US"/>
              <a:t>正反馈，使得该算法可以较快的发现较好解。</a:t>
            </a:r>
          </a:p>
          <a:p>
            <a:pPr lvl="2"/>
            <a:r>
              <a:rPr lang="zh-CN" altLang="en-US"/>
              <a:t>分布式，易于并行实现。</a:t>
            </a:r>
          </a:p>
          <a:p>
            <a:pPr lvl="2"/>
            <a:r>
              <a:rPr lang="zh-CN" altLang="en-US"/>
              <a:t>启发式搜索，反映了搜索中的先验性、确定性因素的强度。</a:t>
            </a:r>
          </a:p>
          <a:p>
            <a:pPr lvl="2"/>
            <a:r>
              <a:rPr lang="zh-CN" altLang="en-US"/>
              <a:t>鲁棒性强，不易受某个个体影响。</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lvl1pPr>
              <a:defRPr/>
            </a:lvl1pPr>
          </a:lstStyle>
          <a:p>
            <a:pPr>
              <a:defRPr/>
            </a:pPr>
            <a:fld id="{70BA5A11-5248-4EAB-88E6-C87C7B79383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10483BDD-E53E-4C8E-9C5B-FDEE48240D8A}"/>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72BAB7AE-4D8A-407E-89A0-81194A841867}"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8AD1BFB9-57E8-4618-ACD5-8F871D1ACACF}"/>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937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A00AD88C-1855-4251-BECB-7E8206CB5E3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AB247B6E-7BA0-4BA2-9DE1-E1424D27A41F}"/>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62F5B4CC-6A84-4956-B4A6-87F1F2566D5B}"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73D8A26B-7DDC-4DBE-828D-5BA1836598F1}"/>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9214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F3A47D35-692A-4FA7-8735-466311B67EA5}"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6026ED3D-2ABB-4AD7-9118-B5DD6CB7578B}"/>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54984ECC-D319-4C60-96D6-D325E3CA95A4}"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5DF2367F-6B99-45CC-8CA3-AF0D19A0DF0D}"/>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540396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19100" y="169865"/>
            <a:ext cx="6967538" cy="795337"/>
          </a:xfrm>
        </p:spPr>
        <p:txBody>
          <a:bodyPr/>
          <a:lstStyle/>
          <a:p>
            <a:r>
              <a:rPr lang="zh-CN" altLang="en-US"/>
              <a:t>单击此处编辑母版标题样式</a:t>
            </a:r>
          </a:p>
        </p:txBody>
      </p:sp>
      <p:sp>
        <p:nvSpPr>
          <p:cNvPr id="3" name="文本占位符 2"/>
          <p:cNvSpPr>
            <a:spLocks noGrp="1"/>
          </p:cNvSpPr>
          <p:nvPr>
            <p:ph type="body" sz="half" idx="1"/>
          </p:nvPr>
        </p:nvSpPr>
        <p:spPr>
          <a:xfrm>
            <a:off x="419102" y="1416049"/>
            <a:ext cx="3971925" cy="517525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43426" y="1416053"/>
            <a:ext cx="3971925" cy="2511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43426" y="4079878"/>
            <a:ext cx="3971925" cy="2511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2"/>
          </p:nvPr>
        </p:nvSpPr>
        <p:spPr>
          <a:xfrm>
            <a:off x="6457950" y="6356352"/>
            <a:ext cx="2057400" cy="365125"/>
          </a:xfrm>
        </p:spPr>
        <p:txBody>
          <a:bodyPr/>
          <a:lstStyle>
            <a:lvl1pPr>
              <a:defRPr/>
            </a:lvl1pPr>
          </a:lstStyle>
          <a:p>
            <a:fld id="{AF1485E9-147C-4902-8D1E-84B75708DEB8}" type="slidenum">
              <a:rPr lang="zh-CN" altLang="en-US"/>
              <a:pPr/>
              <a:t>‹#›</a:t>
            </a:fld>
            <a:endParaRPr lang="en-US" altLang="zh-CN"/>
          </a:p>
        </p:txBody>
      </p:sp>
      <p:sp>
        <p:nvSpPr>
          <p:cNvPr id="9" name="Date Placeholder 3">
            <a:extLst>
              <a:ext uri="{FF2B5EF4-FFF2-40B4-BE49-F238E27FC236}">
                <a16:creationId xmlns:a16="http://schemas.microsoft.com/office/drawing/2014/main" id="{95418D72-1BC8-40AC-8B29-9B6A49384F87}"/>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B61C9F41-BB4A-4C8B-AB8D-F5AFDB39869A}" type="datetime1">
              <a:rPr lang="zh-CN" altLang="en-US" smtClean="0"/>
              <a:t>2022/11/23</a:t>
            </a:fld>
            <a:endParaRPr lang="zh-CN" altLang="en-US"/>
          </a:p>
        </p:txBody>
      </p:sp>
      <p:sp>
        <p:nvSpPr>
          <p:cNvPr id="11" name="Footer Placeholder 4">
            <a:extLst>
              <a:ext uri="{FF2B5EF4-FFF2-40B4-BE49-F238E27FC236}">
                <a16:creationId xmlns:a16="http://schemas.microsoft.com/office/drawing/2014/main" id="{C2229B0A-C991-4432-9018-9543100232B8}"/>
              </a:ext>
            </a:extLst>
          </p:cNvPr>
          <p:cNvSpPr>
            <a:spLocks noGrp="1"/>
          </p:cNvSpPr>
          <p:nvPr>
            <p:ph type="ftr" sz="quarter" idx="14"/>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16230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A55D1328-D65F-409B-B303-983C41502B56}"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621DC53E-1BB0-4240-9C2C-452864518C8D}"/>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2BCBD61F-79A5-4A6E-B18F-285488B93007}"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0369AE27-9A09-481B-8BFE-F8CE7C0CBE83}"/>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48175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CD367508-AC01-4C1D-A86D-BBA5639201B8}"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55BF541B-7AF2-4B88-98C7-A87AFAA3071C}"/>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E1BEE359-56F6-473B-809B-AD2D66B43DF1}"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7DD91388-6D24-4540-9629-1B85FBAA483C}"/>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61130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12"/>
          </p:nvPr>
        </p:nvSpPr>
        <p:spPr/>
        <p:txBody>
          <a:bodyPr/>
          <a:lstStyle>
            <a:lvl1pPr>
              <a:defRPr/>
            </a:lvl1pPr>
          </a:lstStyle>
          <a:p>
            <a:pPr>
              <a:defRPr/>
            </a:pPr>
            <a:fld id="{448CE8AB-C65F-468C-B987-A7386C01D95B}"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Date Placeholder 3">
            <a:extLst>
              <a:ext uri="{FF2B5EF4-FFF2-40B4-BE49-F238E27FC236}">
                <a16:creationId xmlns:a16="http://schemas.microsoft.com/office/drawing/2014/main" id="{0FFF81F0-DD22-4F9C-B650-42B40D00C311}"/>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5EA71E0C-AF57-42A1-B3B0-7144FE106B17}"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C1DBBAE8-7190-4BEB-A3CD-141137366A61}"/>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7656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5"/>
          <p:cNvSpPr>
            <a:spLocks noGrp="1"/>
          </p:cNvSpPr>
          <p:nvPr>
            <p:ph type="sldNum" sz="quarter" idx="12"/>
          </p:nvPr>
        </p:nvSpPr>
        <p:spPr/>
        <p:txBody>
          <a:bodyPr/>
          <a:lstStyle>
            <a:lvl1pPr>
              <a:defRPr/>
            </a:lvl1pPr>
          </a:lstStyle>
          <a:p>
            <a:pPr>
              <a:defRPr/>
            </a:pPr>
            <a:fld id="{43C1A555-A0E2-48E3-8227-897239751FB9}"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10" name="Date Placeholder 3">
            <a:extLst>
              <a:ext uri="{FF2B5EF4-FFF2-40B4-BE49-F238E27FC236}">
                <a16:creationId xmlns:a16="http://schemas.microsoft.com/office/drawing/2014/main" id="{263481C9-3F08-4036-9C01-6307C5E691AC}"/>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74FD0E37-484E-4396-9BE6-E724252FC395}" type="datetime1">
              <a:rPr lang="zh-CN" altLang="en-US" smtClean="0"/>
              <a:t>2022/11/23</a:t>
            </a:fld>
            <a:endParaRPr lang="zh-CN" altLang="en-US"/>
          </a:p>
        </p:txBody>
      </p:sp>
      <p:sp>
        <p:nvSpPr>
          <p:cNvPr id="12" name="Footer Placeholder 4">
            <a:extLst>
              <a:ext uri="{FF2B5EF4-FFF2-40B4-BE49-F238E27FC236}">
                <a16:creationId xmlns:a16="http://schemas.microsoft.com/office/drawing/2014/main" id="{4C86A50B-BF0E-4EA8-95AA-601D6AA0AE4A}"/>
              </a:ext>
            </a:extLst>
          </p:cNvPr>
          <p:cNvSpPr>
            <a:spLocks noGrp="1"/>
          </p:cNvSpPr>
          <p:nvPr>
            <p:ph type="ftr" sz="quarter" idx="14"/>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50889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p:cNvSpPr>
            <a:spLocks noGrp="1"/>
          </p:cNvSpPr>
          <p:nvPr>
            <p:ph type="sldNum" sz="quarter" idx="12"/>
          </p:nvPr>
        </p:nvSpPr>
        <p:spPr/>
        <p:txBody>
          <a:bodyPr/>
          <a:lstStyle>
            <a:lvl1pPr>
              <a:defRPr/>
            </a:lvl1pPr>
          </a:lstStyle>
          <a:p>
            <a:pPr>
              <a:defRPr/>
            </a:pPr>
            <a:fld id="{2B2824D4-BA47-4685-B7A0-E274EB4B1A1D}"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6" name="Date Placeholder 3">
            <a:extLst>
              <a:ext uri="{FF2B5EF4-FFF2-40B4-BE49-F238E27FC236}">
                <a16:creationId xmlns:a16="http://schemas.microsoft.com/office/drawing/2014/main" id="{88AE9AB4-67C8-4C5C-BFCE-C343E5243C86}"/>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A7D8E517-A340-4042-92D2-3F6F7FE0036D}" type="datetime1">
              <a:rPr lang="zh-CN" altLang="en-US" smtClean="0"/>
              <a:t>2022/11/23</a:t>
            </a:fld>
            <a:endParaRPr lang="zh-CN" altLang="en-US"/>
          </a:p>
        </p:txBody>
      </p:sp>
      <p:sp>
        <p:nvSpPr>
          <p:cNvPr id="8" name="Footer Placeholder 4">
            <a:extLst>
              <a:ext uri="{FF2B5EF4-FFF2-40B4-BE49-F238E27FC236}">
                <a16:creationId xmlns:a16="http://schemas.microsoft.com/office/drawing/2014/main" id="{1A5E6968-B18A-42DD-AD90-3851C240A53F}"/>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5295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a:lvl1pPr>
          </a:lstStyle>
          <a:p>
            <a:pPr>
              <a:defRPr/>
            </a:pPr>
            <a:fld id="{FBE986BD-770D-4EEB-8610-3566A54C6B3A}"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5" name="Date Placeholder 3">
            <a:extLst>
              <a:ext uri="{FF2B5EF4-FFF2-40B4-BE49-F238E27FC236}">
                <a16:creationId xmlns:a16="http://schemas.microsoft.com/office/drawing/2014/main" id="{52EFD684-2BCA-45EB-9FE0-171C7FABE51A}"/>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3D5C35C4-2621-408C-864D-92F46AB9129C}" type="datetime1">
              <a:rPr lang="zh-CN" altLang="en-US" smtClean="0"/>
              <a:t>2022/11/23</a:t>
            </a:fld>
            <a:endParaRPr lang="zh-CN" altLang="en-US"/>
          </a:p>
        </p:txBody>
      </p:sp>
      <p:sp>
        <p:nvSpPr>
          <p:cNvPr id="7" name="Footer Placeholder 4">
            <a:extLst>
              <a:ext uri="{FF2B5EF4-FFF2-40B4-BE49-F238E27FC236}">
                <a16:creationId xmlns:a16="http://schemas.microsoft.com/office/drawing/2014/main" id="{5A72438A-8511-4AA3-A98F-04285CE7FEE8}"/>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7171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vl1pPr>
          </a:lstStyle>
          <a:p>
            <a:pPr>
              <a:defRPr/>
            </a:pPr>
            <a:fld id="{46A6F37A-1E9D-4F7A-AA4C-E930B1204DEF}"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Date Placeholder 3">
            <a:extLst>
              <a:ext uri="{FF2B5EF4-FFF2-40B4-BE49-F238E27FC236}">
                <a16:creationId xmlns:a16="http://schemas.microsoft.com/office/drawing/2014/main" id="{7FD29554-8124-4D87-A794-23E77E043B20}"/>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8538DA54-CC3F-413F-83BA-EE158E8C8F4F}"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2A84356C-E68C-46CC-BB7E-AD40D5783BBD}"/>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1043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vl1pPr>
          </a:lstStyle>
          <a:p>
            <a:pPr>
              <a:defRPr/>
            </a:pPr>
            <a:fld id="{60E332B4-A193-4FC8-9335-D14B8B01DC4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Date Placeholder 3">
            <a:extLst>
              <a:ext uri="{FF2B5EF4-FFF2-40B4-BE49-F238E27FC236}">
                <a16:creationId xmlns:a16="http://schemas.microsoft.com/office/drawing/2014/main" id="{EA3FEAA5-13B3-4FFD-B976-DF67D0EDA717}"/>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9D2ABF53-021B-4526-9808-6F3132B89119}"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D62D8584-5E7C-4015-A602-B433AC9078B8}"/>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6686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6000" r="-6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516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457200" y="1600201"/>
            <a:ext cx="82296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102BA1EA-BD04-4866-B834-DD8A36749601}" type="slidenum">
              <a:rPr kumimoji="0" lang="zh-CN" altLang="en-US" smtClean="0">
                <a:solidFill>
                  <a:prstClr val="black">
                    <a:tint val="75000"/>
                  </a:prstClr>
                </a:solidFill>
              </a:rPr>
              <a:pPr>
                <a:defRPr/>
              </a:pPr>
              <a:t>‹#›</a:t>
            </a:fld>
            <a:endParaRPr kumimoji="0" lang="zh-CN" altLang="en-US" dirty="0">
              <a:solidFill>
                <a:prstClr val="black">
                  <a:tint val="75000"/>
                </a:prstClr>
              </a:solidFill>
            </a:endParaRPr>
          </a:p>
        </p:txBody>
      </p:sp>
      <p:sp>
        <p:nvSpPr>
          <p:cNvPr id="9" name="Text Box 29">
            <a:extLst>
              <a:ext uri="{FF2B5EF4-FFF2-40B4-BE49-F238E27FC236}">
                <a16:creationId xmlns:a16="http://schemas.microsoft.com/office/drawing/2014/main" id="{AD28B258-9418-4B7F-8F54-430C77724691}"/>
              </a:ext>
            </a:extLst>
          </p:cNvPr>
          <p:cNvSpPr txBox="1">
            <a:spLocks noChangeArrowheads="1"/>
          </p:cNvSpPr>
          <p:nvPr userDrawn="1"/>
        </p:nvSpPr>
        <p:spPr bwMode="auto">
          <a:xfrm>
            <a:off x="6444208" y="181968"/>
            <a:ext cx="2376611" cy="369332"/>
          </a:xfrm>
          <a:prstGeom prst="rect">
            <a:avLst/>
          </a:prstGeom>
          <a:noFill/>
          <a:ln w="9525">
            <a:noFill/>
            <a:miter lim="800000"/>
            <a:headEnd/>
            <a:tailEnd/>
          </a:ln>
          <a:effectLst/>
        </p:spPr>
        <p:txBody>
          <a:bodyPr wrap="square">
            <a:spAutoFit/>
          </a:bodyPr>
          <a:lstStyle/>
          <a:p>
            <a:pPr>
              <a:spcBef>
                <a:spcPct val="50000"/>
              </a:spcBef>
              <a:defRPr/>
            </a:pPr>
            <a:r>
              <a:rPr kumimoji="0" lang="zh-CN" altLang="en-US" sz="1800" b="1" i="1" dirty="0">
                <a:latin typeface="Arial" charset="0"/>
                <a:ea typeface="宋体" pitchFamily="2" charset="-122"/>
              </a:rPr>
              <a:t>常用优化建模方法</a:t>
            </a:r>
          </a:p>
        </p:txBody>
      </p:sp>
      <p:sp>
        <p:nvSpPr>
          <p:cNvPr id="10" name="Date Placeholder 3">
            <a:extLst>
              <a:ext uri="{FF2B5EF4-FFF2-40B4-BE49-F238E27FC236}">
                <a16:creationId xmlns:a16="http://schemas.microsoft.com/office/drawing/2014/main" id="{A1FD796E-D628-47F5-A222-13805FAD7E26}"/>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34D850F1-3784-4D42-99DC-73343580E784}" type="datetime1">
              <a:rPr lang="zh-CN" altLang="en-US" smtClean="0"/>
              <a:t>2022/11/23</a:t>
            </a:fld>
            <a:endParaRPr lang="zh-CN" altLang="en-US"/>
          </a:p>
        </p:txBody>
      </p:sp>
      <p:sp>
        <p:nvSpPr>
          <p:cNvPr id="11" name="Footer Placeholder 4">
            <a:extLst>
              <a:ext uri="{FF2B5EF4-FFF2-40B4-BE49-F238E27FC236}">
                <a16:creationId xmlns:a16="http://schemas.microsoft.com/office/drawing/2014/main" id="{99265F8D-F439-4BF1-9259-E81C084E2EFD}"/>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4186177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p:txStyles>
    <p:title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b="0" kern="12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800" b="0"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400" b="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000" b="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000" b="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oleObject" Target="../embeddings/oleObject188.bin"/><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image" Target="../media/image191.jpeg"/><Relationship Id="rId1" Type="http://schemas.openxmlformats.org/officeDocument/2006/relationships/slideLayout" Target="../slideLayouts/slideLayout2.xml"/><Relationship Id="rId5" Type="http://schemas.openxmlformats.org/officeDocument/2006/relationships/image" Target="../media/image194.jpeg"/><Relationship Id="rId4" Type="http://schemas.openxmlformats.org/officeDocument/2006/relationships/image" Target="../media/image193.jpeg"/></Relationships>
</file>

<file path=ppt/slides/_rels/slide106.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96.wmf"/><Relationship Id="rId7" Type="http://schemas.openxmlformats.org/officeDocument/2006/relationships/image" Target="../media/image198.wmf"/><Relationship Id="rId2" Type="http://schemas.openxmlformats.org/officeDocument/2006/relationships/oleObject" Target="../embeddings/oleObject189.bin"/><Relationship Id="rId1" Type="http://schemas.openxmlformats.org/officeDocument/2006/relationships/slideLayout" Target="../slideLayouts/slideLayout12.xml"/><Relationship Id="rId6" Type="http://schemas.openxmlformats.org/officeDocument/2006/relationships/oleObject" Target="../embeddings/oleObject191.bin"/><Relationship Id="rId5" Type="http://schemas.openxmlformats.org/officeDocument/2006/relationships/image" Target="../media/image197.wmf"/><Relationship Id="rId4" Type="http://schemas.openxmlformats.org/officeDocument/2006/relationships/oleObject" Target="../embeddings/oleObject19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195.bin"/><Relationship Id="rId13" Type="http://schemas.openxmlformats.org/officeDocument/2006/relationships/image" Target="../media/image205.wmf"/><Relationship Id="rId3" Type="http://schemas.openxmlformats.org/officeDocument/2006/relationships/image" Target="../media/image200.wmf"/><Relationship Id="rId7" Type="http://schemas.openxmlformats.org/officeDocument/2006/relationships/image" Target="../media/image202.wmf"/><Relationship Id="rId12" Type="http://schemas.openxmlformats.org/officeDocument/2006/relationships/oleObject" Target="../embeddings/oleObject197.bin"/><Relationship Id="rId2" Type="http://schemas.openxmlformats.org/officeDocument/2006/relationships/oleObject" Target="../embeddings/oleObject192.bin"/><Relationship Id="rId1" Type="http://schemas.openxmlformats.org/officeDocument/2006/relationships/slideLayout" Target="../slideLayouts/slideLayout12.xml"/><Relationship Id="rId6" Type="http://schemas.openxmlformats.org/officeDocument/2006/relationships/oleObject" Target="../embeddings/oleObject194.bin"/><Relationship Id="rId11" Type="http://schemas.openxmlformats.org/officeDocument/2006/relationships/image" Target="../media/image204.wmf"/><Relationship Id="rId5" Type="http://schemas.openxmlformats.org/officeDocument/2006/relationships/image" Target="../media/image201.wmf"/><Relationship Id="rId10" Type="http://schemas.openxmlformats.org/officeDocument/2006/relationships/oleObject" Target="../embeddings/oleObject196.bin"/><Relationship Id="rId4" Type="http://schemas.openxmlformats.org/officeDocument/2006/relationships/oleObject" Target="../embeddings/oleObject193.bin"/><Relationship Id="rId9" Type="http://schemas.openxmlformats.org/officeDocument/2006/relationships/image" Target="../media/image203.wmf"/></Relationships>
</file>

<file path=ppt/slides/_rels/slide111.x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oleObject" Target="../embeddings/oleObject198.bin"/><Relationship Id="rId1" Type="http://schemas.openxmlformats.org/officeDocument/2006/relationships/slideLayout" Target="../slideLayouts/slideLayout12.xml"/><Relationship Id="rId4" Type="http://schemas.openxmlformats.org/officeDocument/2006/relationships/image" Target="../media/image199.png"/></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202.bin"/><Relationship Id="rId13" Type="http://schemas.openxmlformats.org/officeDocument/2006/relationships/image" Target="../media/image212.wmf"/><Relationship Id="rId3" Type="http://schemas.openxmlformats.org/officeDocument/2006/relationships/image" Target="../media/image207.wmf"/><Relationship Id="rId7" Type="http://schemas.openxmlformats.org/officeDocument/2006/relationships/image" Target="../media/image209.wmf"/><Relationship Id="rId12" Type="http://schemas.openxmlformats.org/officeDocument/2006/relationships/oleObject" Target="../embeddings/oleObject204.bin"/><Relationship Id="rId2" Type="http://schemas.openxmlformats.org/officeDocument/2006/relationships/oleObject" Target="../embeddings/oleObject199.bin"/><Relationship Id="rId1" Type="http://schemas.openxmlformats.org/officeDocument/2006/relationships/slideLayout" Target="../slideLayouts/slideLayout12.xml"/><Relationship Id="rId6" Type="http://schemas.openxmlformats.org/officeDocument/2006/relationships/oleObject" Target="../embeddings/oleObject201.bin"/><Relationship Id="rId11" Type="http://schemas.openxmlformats.org/officeDocument/2006/relationships/image" Target="../media/image211.wmf"/><Relationship Id="rId5" Type="http://schemas.openxmlformats.org/officeDocument/2006/relationships/image" Target="../media/image208.wmf"/><Relationship Id="rId10" Type="http://schemas.openxmlformats.org/officeDocument/2006/relationships/oleObject" Target="../embeddings/oleObject203.bin"/><Relationship Id="rId4" Type="http://schemas.openxmlformats.org/officeDocument/2006/relationships/oleObject" Target="../embeddings/oleObject200.bin"/><Relationship Id="rId9" Type="http://schemas.openxmlformats.org/officeDocument/2006/relationships/image" Target="../media/image210.wmf"/></Relationships>
</file>

<file path=ppt/slides/_rels/slide113.x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oleObject" Target="../embeddings/oleObject205.bin"/><Relationship Id="rId1" Type="http://schemas.openxmlformats.org/officeDocument/2006/relationships/slideLayout" Target="../slideLayouts/slideLayout12.xml"/><Relationship Id="rId4" Type="http://schemas.openxmlformats.org/officeDocument/2006/relationships/image" Target="../media/image19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213.em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3" Type="http://schemas.openxmlformats.org/officeDocument/2006/relationships/image" Target="../media/image221.wmf"/><Relationship Id="rId18" Type="http://schemas.openxmlformats.org/officeDocument/2006/relationships/oleObject" Target="../embeddings/oleObject214.bin"/><Relationship Id="rId26" Type="http://schemas.openxmlformats.org/officeDocument/2006/relationships/oleObject" Target="../embeddings/oleObject218.bin"/><Relationship Id="rId39" Type="http://schemas.openxmlformats.org/officeDocument/2006/relationships/image" Target="../media/image234.wmf"/><Relationship Id="rId21" Type="http://schemas.openxmlformats.org/officeDocument/2006/relationships/image" Target="../media/image225.wmf"/><Relationship Id="rId34" Type="http://schemas.openxmlformats.org/officeDocument/2006/relationships/oleObject" Target="../embeddings/oleObject222.bin"/><Relationship Id="rId42" Type="http://schemas.openxmlformats.org/officeDocument/2006/relationships/oleObject" Target="../embeddings/oleObject226.bin"/><Relationship Id="rId47" Type="http://schemas.openxmlformats.org/officeDocument/2006/relationships/image" Target="../media/image238.wmf"/><Relationship Id="rId50" Type="http://schemas.openxmlformats.org/officeDocument/2006/relationships/oleObject" Target="../embeddings/oleObject230.bin"/><Relationship Id="rId55" Type="http://schemas.openxmlformats.org/officeDocument/2006/relationships/image" Target="../media/image242.wmf"/><Relationship Id="rId7" Type="http://schemas.openxmlformats.org/officeDocument/2006/relationships/image" Target="../media/image218.wmf"/><Relationship Id="rId12" Type="http://schemas.openxmlformats.org/officeDocument/2006/relationships/oleObject" Target="../embeddings/oleObject211.bin"/><Relationship Id="rId17" Type="http://schemas.openxmlformats.org/officeDocument/2006/relationships/image" Target="../media/image223.wmf"/><Relationship Id="rId25" Type="http://schemas.openxmlformats.org/officeDocument/2006/relationships/image" Target="../media/image227.wmf"/><Relationship Id="rId33" Type="http://schemas.openxmlformats.org/officeDocument/2006/relationships/image" Target="../media/image231.wmf"/><Relationship Id="rId38" Type="http://schemas.openxmlformats.org/officeDocument/2006/relationships/oleObject" Target="../embeddings/oleObject224.bin"/><Relationship Id="rId46" Type="http://schemas.openxmlformats.org/officeDocument/2006/relationships/oleObject" Target="../embeddings/oleObject228.bin"/><Relationship Id="rId2" Type="http://schemas.openxmlformats.org/officeDocument/2006/relationships/oleObject" Target="../embeddings/oleObject206.bin"/><Relationship Id="rId16" Type="http://schemas.openxmlformats.org/officeDocument/2006/relationships/oleObject" Target="../embeddings/oleObject213.bin"/><Relationship Id="rId20" Type="http://schemas.openxmlformats.org/officeDocument/2006/relationships/oleObject" Target="../embeddings/oleObject215.bin"/><Relationship Id="rId29" Type="http://schemas.openxmlformats.org/officeDocument/2006/relationships/image" Target="../media/image229.wmf"/><Relationship Id="rId41" Type="http://schemas.openxmlformats.org/officeDocument/2006/relationships/image" Target="../media/image235.wmf"/><Relationship Id="rId54" Type="http://schemas.openxmlformats.org/officeDocument/2006/relationships/oleObject" Target="../embeddings/oleObject232.bin"/><Relationship Id="rId1" Type="http://schemas.openxmlformats.org/officeDocument/2006/relationships/slideLayout" Target="../slideLayouts/slideLayout7.xml"/><Relationship Id="rId6" Type="http://schemas.openxmlformats.org/officeDocument/2006/relationships/oleObject" Target="../embeddings/oleObject208.bin"/><Relationship Id="rId11" Type="http://schemas.openxmlformats.org/officeDocument/2006/relationships/image" Target="../media/image220.wmf"/><Relationship Id="rId24" Type="http://schemas.openxmlformats.org/officeDocument/2006/relationships/oleObject" Target="../embeddings/oleObject217.bin"/><Relationship Id="rId32" Type="http://schemas.openxmlformats.org/officeDocument/2006/relationships/oleObject" Target="../embeddings/oleObject221.bin"/><Relationship Id="rId37" Type="http://schemas.openxmlformats.org/officeDocument/2006/relationships/image" Target="../media/image233.wmf"/><Relationship Id="rId40" Type="http://schemas.openxmlformats.org/officeDocument/2006/relationships/oleObject" Target="../embeddings/oleObject225.bin"/><Relationship Id="rId45" Type="http://schemas.openxmlformats.org/officeDocument/2006/relationships/image" Target="../media/image237.wmf"/><Relationship Id="rId53" Type="http://schemas.openxmlformats.org/officeDocument/2006/relationships/image" Target="../media/image241.wmf"/><Relationship Id="rId5" Type="http://schemas.openxmlformats.org/officeDocument/2006/relationships/image" Target="../media/image217.wmf"/><Relationship Id="rId15" Type="http://schemas.openxmlformats.org/officeDocument/2006/relationships/image" Target="../media/image222.wmf"/><Relationship Id="rId23" Type="http://schemas.openxmlformats.org/officeDocument/2006/relationships/image" Target="../media/image226.wmf"/><Relationship Id="rId28" Type="http://schemas.openxmlformats.org/officeDocument/2006/relationships/oleObject" Target="../embeddings/oleObject219.bin"/><Relationship Id="rId36" Type="http://schemas.openxmlformats.org/officeDocument/2006/relationships/oleObject" Target="../embeddings/oleObject223.bin"/><Relationship Id="rId49" Type="http://schemas.openxmlformats.org/officeDocument/2006/relationships/image" Target="../media/image239.wmf"/><Relationship Id="rId10" Type="http://schemas.openxmlformats.org/officeDocument/2006/relationships/oleObject" Target="../embeddings/oleObject210.bin"/><Relationship Id="rId19" Type="http://schemas.openxmlformats.org/officeDocument/2006/relationships/image" Target="../media/image224.wmf"/><Relationship Id="rId31" Type="http://schemas.openxmlformats.org/officeDocument/2006/relationships/image" Target="../media/image230.wmf"/><Relationship Id="rId44" Type="http://schemas.openxmlformats.org/officeDocument/2006/relationships/oleObject" Target="../embeddings/oleObject227.bin"/><Relationship Id="rId52" Type="http://schemas.openxmlformats.org/officeDocument/2006/relationships/oleObject" Target="../embeddings/oleObject231.bin"/><Relationship Id="rId4" Type="http://schemas.openxmlformats.org/officeDocument/2006/relationships/oleObject" Target="../embeddings/oleObject207.bin"/><Relationship Id="rId9" Type="http://schemas.openxmlformats.org/officeDocument/2006/relationships/image" Target="../media/image219.wmf"/><Relationship Id="rId14" Type="http://schemas.openxmlformats.org/officeDocument/2006/relationships/oleObject" Target="../embeddings/oleObject212.bin"/><Relationship Id="rId22" Type="http://schemas.openxmlformats.org/officeDocument/2006/relationships/oleObject" Target="../embeddings/oleObject216.bin"/><Relationship Id="rId27" Type="http://schemas.openxmlformats.org/officeDocument/2006/relationships/image" Target="../media/image228.wmf"/><Relationship Id="rId30" Type="http://schemas.openxmlformats.org/officeDocument/2006/relationships/oleObject" Target="../embeddings/oleObject220.bin"/><Relationship Id="rId35" Type="http://schemas.openxmlformats.org/officeDocument/2006/relationships/image" Target="../media/image232.wmf"/><Relationship Id="rId43" Type="http://schemas.openxmlformats.org/officeDocument/2006/relationships/image" Target="../media/image236.wmf"/><Relationship Id="rId48" Type="http://schemas.openxmlformats.org/officeDocument/2006/relationships/oleObject" Target="../embeddings/oleObject229.bin"/><Relationship Id="rId8" Type="http://schemas.openxmlformats.org/officeDocument/2006/relationships/oleObject" Target="../embeddings/oleObject209.bin"/><Relationship Id="rId51" Type="http://schemas.openxmlformats.org/officeDocument/2006/relationships/image" Target="../media/image240.wmf"/><Relationship Id="rId3" Type="http://schemas.openxmlformats.org/officeDocument/2006/relationships/image" Target="../media/image216.wmf"/></Relationships>
</file>

<file path=ppt/slides/_rels/slide122.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image" Target="../media/image243.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oleObject" Target="../embeddings/oleObject233.bin"/><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oleObject" Target="../embeddings/oleObject234.bin"/><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oleObject" Target="../embeddings/oleObject235.bin"/><Relationship Id="rId1" Type="http://schemas.openxmlformats.org/officeDocument/2006/relationships/slideLayout" Target="../slideLayouts/slideLayout7.xml"/><Relationship Id="rId5" Type="http://schemas.openxmlformats.org/officeDocument/2006/relationships/image" Target="../media/image248.wmf"/><Relationship Id="rId4" Type="http://schemas.openxmlformats.org/officeDocument/2006/relationships/oleObject" Target="../embeddings/oleObject236.bin"/></Relationships>
</file>

<file path=ppt/slides/_rels/slide126.x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oleObject" Target="../embeddings/oleObject237.bin"/><Relationship Id="rId1" Type="http://schemas.openxmlformats.org/officeDocument/2006/relationships/slideLayout" Target="../slideLayouts/slideLayout7.xml"/><Relationship Id="rId5" Type="http://schemas.openxmlformats.org/officeDocument/2006/relationships/image" Target="../media/image250.wmf"/><Relationship Id="rId4" Type="http://schemas.openxmlformats.org/officeDocument/2006/relationships/oleObject" Target="../embeddings/oleObject238.bin"/></Relationships>
</file>

<file path=ppt/slides/_rels/slide127.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51.wmf"/><Relationship Id="rId7" Type="http://schemas.openxmlformats.org/officeDocument/2006/relationships/oleObject" Target="../embeddings/oleObject241.bin"/><Relationship Id="rId2" Type="http://schemas.openxmlformats.org/officeDocument/2006/relationships/oleObject" Target="../embeddings/oleObject239.bin"/><Relationship Id="rId1" Type="http://schemas.openxmlformats.org/officeDocument/2006/relationships/slideLayout" Target="../slideLayouts/slideLayout7.xml"/><Relationship Id="rId6" Type="http://schemas.openxmlformats.org/officeDocument/2006/relationships/image" Target="../media/image253.emf"/><Relationship Id="rId5" Type="http://schemas.openxmlformats.org/officeDocument/2006/relationships/image" Target="../media/image252.wmf"/><Relationship Id="rId4" Type="http://schemas.openxmlformats.org/officeDocument/2006/relationships/oleObject" Target="../embeddings/oleObject240.bin"/></Relationships>
</file>

<file path=ppt/slides/_rels/slide128.x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oleObject" Target="../embeddings/oleObject242.bin"/><Relationship Id="rId1" Type="http://schemas.openxmlformats.org/officeDocument/2006/relationships/slideLayout" Target="../slideLayouts/slideLayout7.xml"/><Relationship Id="rId5" Type="http://schemas.openxmlformats.org/officeDocument/2006/relationships/image" Target="../media/image256.wmf"/><Relationship Id="rId4" Type="http://schemas.openxmlformats.org/officeDocument/2006/relationships/oleObject" Target="../embeddings/oleObject243.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257.wmf"/><Relationship Id="rId7" Type="http://schemas.openxmlformats.org/officeDocument/2006/relationships/image" Target="../media/image259.wmf"/><Relationship Id="rId2" Type="http://schemas.openxmlformats.org/officeDocument/2006/relationships/oleObject" Target="../embeddings/oleObject244.bin"/><Relationship Id="rId1" Type="http://schemas.openxmlformats.org/officeDocument/2006/relationships/slideLayout" Target="../slideLayouts/slideLayout7.xml"/><Relationship Id="rId6" Type="http://schemas.openxmlformats.org/officeDocument/2006/relationships/oleObject" Target="../embeddings/oleObject246.bin"/><Relationship Id="rId5" Type="http://schemas.openxmlformats.org/officeDocument/2006/relationships/image" Target="../media/image258.wmf"/><Relationship Id="rId4" Type="http://schemas.openxmlformats.org/officeDocument/2006/relationships/oleObject" Target="../embeddings/oleObject245.bin"/></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8" Type="http://schemas.openxmlformats.org/officeDocument/2006/relationships/oleObject" Target="../embeddings/oleObject250.bin"/><Relationship Id="rId13" Type="http://schemas.openxmlformats.org/officeDocument/2006/relationships/image" Target="../media/image265.wmf"/><Relationship Id="rId18" Type="http://schemas.openxmlformats.org/officeDocument/2006/relationships/oleObject" Target="../embeddings/oleObject255.bin"/><Relationship Id="rId3" Type="http://schemas.openxmlformats.org/officeDocument/2006/relationships/image" Target="../media/image260.wmf"/><Relationship Id="rId21" Type="http://schemas.openxmlformats.org/officeDocument/2006/relationships/image" Target="../media/image269.wmf"/><Relationship Id="rId7" Type="http://schemas.openxmlformats.org/officeDocument/2006/relationships/image" Target="../media/image262.wmf"/><Relationship Id="rId12" Type="http://schemas.openxmlformats.org/officeDocument/2006/relationships/oleObject" Target="../embeddings/oleObject252.bin"/><Relationship Id="rId17" Type="http://schemas.openxmlformats.org/officeDocument/2006/relationships/image" Target="../media/image267.wmf"/><Relationship Id="rId2" Type="http://schemas.openxmlformats.org/officeDocument/2006/relationships/oleObject" Target="../embeddings/oleObject247.bin"/><Relationship Id="rId16" Type="http://schemas.openxmlformats.org/officeDocument/2006/relationships/oleObject" Target="../embeddings/oleObject254.bin"/><Relationship Id="rId20" Type="http://schemas.openxmlformats.org/officeDocument/2006/relationships/oleObject" Target="../embeddings/oleObject256.bin"/><Relationship Id="rId1" Type="http://schemas.openxmlformats.org/officeDocument/2006/relationships/slideLayout" Target="../slideLayouts/slideLayout2.xml"/><Relationship Id="rId6" Type="http://schemas.openxmlformats.org/officeDocument/2006/relationships/oleObject" Target="../embeddings/oleObject249.bin"/><Relationship Id="rId11" Type="http://schemas.openxmlformats.org/officeDocument/2006/relationships/image" Target="../media/image264.wmf"/><Relationship Id="rId5" Type="http://schemas.openxmlformats.org/officeDocument/2006/relationships/image" Target="../media/image261.wmf"/><Relationship Id="rId15" Type="http://schemas.openxmlformats.org/officeDocument/2006/relationships/image" Target="../media/image266.wmf"/><Relationship Id="rId10" Type="http://schemas.openxmlformats.org/officeDocument/2006/relationships/oleObject" Target="../embeddings/oleObject251.bin"/><Relationship Id="rId19" Type="http://schemas.openxmlformats.org/officeDocument/2006/relationships/image" Target="../media/image268.wmf"/><Relationship Id="rId4" Type="http://schemas.openxmlformats.org/officeDocument/2006/relationships/oleObject" Target="../embeddings/oleObject248.bin"/><Relationship Id="rId9" Type="http://schemas.openxmlformats.org/officeDocument/2006/relationships/image" Target="../media/image263.wmf"/><Relationship Id="rId14" Type="http://schemas.openxmlformats.org/officeDocument/2006/relationships/oleObject" Target="../embeddings/oleObject253.bin"/></Relationships>
</file>

<file path=ppt/slides/_rels/slide136.xml.rels><?xml version="1.0" encoding="UTF-8" standalone="yes"?>
<Relationships xmlns="http://schemas.openxmlformats.org/package/2006/relationships"><Relationship Id="rId8" Type="http://schemas.openxmlformats.org/officeDocument/2006/relationships/oleObject" Target="../embeddings/oleObject259.bin"/><Relationship Id="rId13" Type="http://schemas.openxmlformats.org/officeDocument/2006/relationships/image" Target="../media/image274.wmf"/><Relationship Id="rId3" Type="http://schemas.openxmlformats.org/officeDocument/2006/relationships/image" Target="../media/image268.wmf"/><Relationship Id="rId7" Type="http://schemas.openxmlformats.org/officeDocument/2006/relationships/image" Target="../media/image271.wmf"/><Relationship Id="rId12" Type="http://schemas.openxmlformats.org/officeDocument/2006/relationships/oleObject" Target="../embeddings/oleObject261.bin"/><Relationship Id="rId2" Type="http://schemas.openxmlformats.org/officeDocument/2006/relationships/oleObject" Target="../embeddings/oleObject255.bin"/><Relationship Id="rId1" Type="http://schemas.openxmlformats.org/officeDocument/2006/relationships/slideLayout" Target="../slideLayouts/slideLayout2.xml"/><Relationship Id="rId6" Type="http://schemas.openxmlformats.org/officeDocument/2006/relationships/oleObject" Target="../embeddings/oleObject258.bin"/><Relationship Id="rId11" Type="http://schemas.openxmlformats.org/officeDocument/2006/relationships/image" Target="../media/image273.wmf"/><Relationship Id="rId5" Type="http://schemas.openxmlformats.org/officeDocument/2006/relationships/image" Target="../media/image270.wmf"/><Relationship Id="rId15" Type="http://schemas.openxmlformats.org/officeDocument/2006/relationships/image" Target="../media/image275.wmf"/><Relationship Id="rId10" Type="http://schemas.openxmlformats.org/officeDocument/2006/relationships/oleObject" Target="../embeddings/oleObject260.bin"/><Relationship Id="rId4" Type="http://schemas.openxmlformats.org/officeDocument/2006/relationships/oleObject" Target="../embeddings/oleObject257.bin"/><Relationship Id="rId9" Type="http://schemas.openxmlformats.org/officeDocument/2006/relationships/image" Target="../media/image272.wmf"/><Relationship Id="rId14" Type="http://schemas.openxmlformats.org/officeDocument/2006/relationships/oleObject" Target="../embeddings/oleObject262.bin"/></Relationships>
</file>

<file path=ppt/slides/_rels/slide137.xml.rels><?xml version="1.0" encoding="UTF-8" standalone="yes"?>
<Relationships xmlns="http://schemas.openxmlformats.org/package/2006/relationships"><Relationship Id="rId8" Type="http://schemas.openxmlformats.org/officeDocument/2006/relationships/oleObject" Target="../embeddings/oleObject265.bin"/><Relationship Id="rId3" Type="http://schemas.openxmlformats.org/officeDocument/2006/relationships/image" Target="../media/image276.wmf"/><Relationship Id="rId7" Type="http://schemas.openxmlformats.org/officeDocument/2006/relationships/image" Target="../media/image277.wmf"/><Relationship Id="rId2" Type="http://schemas.openxmlformats.org/officeDocument/2006/relationships/oleObject" Target="../embeddings/oleObject263.bin"/><Relationship Id="rId1" Type="http://schemas.openxmlformats.org/officeDocument/2006/relationships/slideLayout" Target="../slideLayouts/slideLayout2.xml"/><Relationship Id="rId6" Type="http://schemas.openxmlformats.org/officeDocument/2006/relationships/oleObject" Target="../embeddings/oleObject264.bin"/><Relationship Id="rId5" Type="http://schemas.openxmlformats.org/officeDocument/2006/relationships/image" Target="../media/image268.wmf"/><Relationship Id="rId4" Type="http://schemas.openxmlformats.org/officeDocument/2006/relationships/oleObject" Target="../embeddings/oleObject255.bin"/><Relationship Id="rId9" Type="http://schemas.openxmlformats.org/officeDocument/2006/relationships/image" Target="../media/image278.w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79.em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2.bin"/><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11" Type="http://schemas.openxmlformats.org/officeDocument/2006/relationships/image" Target="../media/image12.wmf"/><Relationship Id="rId5" Type="http://schemas.openxmlformats.org/officeDocument/2006/relationships/image" Target="../media/image16.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8.bin"/><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12.w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3.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0.wmf"/><Relationship Id="rId18" Type="http://schemas.openxmlformats.org/officeDocument/2006/relationships/oleObject" Target="../embeddings/oleObject32.bin"/><Relationship Id="rId3" Type="http://schemas.openxmlformats.org/officeDocument/2006/relationships/image" Target="../media/image25.wmf"/><Relationship Id="rId21" Type="http://schemas.openxmlformats.org/officeDocument/2006/relationships/image" Target="../media/image34.wmf"/><Relationship Id="rId7" Type="http://schemas.openxmlformats.org/officeDocument/2006/relationships/image" Target="../media/image27.wmf"/><Relationship Id="rId12" Type="http://schemas.openxmlformats.org/officeDocument/2006/relationships/oleObject" Target="../embeddings/oleObject29.bin"/><Relationship Id="rId17" Type="http://schemas.openxmlformats.org/officeDocument/2006/relationships/image" Target="../media/image32.wmf"/><Relationship Id="rId2" Type="http://schemas.openxmlformats.org/officeDocument/2006/relationships/oleObject" Target="../embeddings/oleObject24.bin"/><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slideLayout" Target="../slideLayouts/slideLayout7.xml"/><Relationship Id="rId6" Type="http://schemas.openxmlformats.org/officeDocument/2006/relationships/oleObject" Target="../embeddings/oleObject26.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23" Type="http://schemas.openxmlformats.org/officeDocument/2006/relationships/image" Target="../media/image35.wmf"/><Relationship Id="rId10" Type="http://schemas.openxmlformats.org/officeDocument/2006/relationships/oleObject" Target="../embeddings/oleObject28.bin"/><Relationship Id="rId19" Type="http://schemas.openxmlformats.org/officeDocument/2006/relationships/image" Target="../media/image33.wmf"/><Relationship Id="rId4" Type="http://schemas.openxmlformats.org/officeDocument/2006/relationships/oleObject" Target="../embeddings/oleObject25.bin"/><Relationship Id="rId9" Type="http://schemas.openxmlformats.org/officeDocument/2006/relationships/image" Target="../media/image28.wmf"/><Relationship Id="rId14" Type="http://schemas.openxmlformats.org/officeDocument/2006/relationships/oleObject" Target="../embeddings/oleObject30.bin"/><Relationship Id="rId22" Type="http://schemas.openxmlformats.org/officeDocument/2006/relationships/oleObject" Target="../embeddings/oleObject34.bin"/></Relationships>
</file>

<file path=ppt/slides/_rels/slide3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5.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37.wmf"/><Relationship Id="rId7" Type="http://schemas.openxmlformats.org/officeDocument/2006/relationships/image" Target="../media/image12.wmf"/><Relationship Id="rId2"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oleObject" Target="../embeddings/oleObject38.bin"/><Relationship Id="rId5" Type="http://schemas.openxmlformats.org/officeDocument/2006/relationships/image" Target="../media/image38.wmf"/><Relationship Id="rId4" Type="http://schemas.openxmlformats.org/officeDocument/2006/relationships/oleObject" Target="../embeddings/oleObject37.bin"/><Relationship Id="rId9" Type="http://schemas.openxmlformats.org/officeDocument/2006/relationships/image" Target="../media/image3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42.bin"/><Relationship Id="rId5" Type="http://schemas.openxmlformats.org/officeDocument/2006/relationships/image" Target="../media/image41.wmf"/><Relationship Id="rId4" Type="http://schemas.openxmlformats.org/officeDocument/2006/relationships/oleObject" Target="../embeddings/oleObject4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oleObject" Target="../embeddings/oleObject45.bin"/><Relationship Id="rId5" Type="http://schemas.openxmlformats.org/officeDocument/2006/relationships/image" Target="../media/image44.wmf"/><Relationship Id="rId4" Type="http://schemas.openxmlformats.org/officeDocument/2006/relationships/oleObject" Target="../embeddings/oleObject44.bin"/></Relationships>
</file>

<file path=ppt/slides/_rels/slide4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6.bin"/><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4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47.bin"/><Relationship Id="rId1" Type="http://schemas.openxmlformats.org/officeDocument/2006/relationships/slideLayout" Target="../slideLayouts/slideLayout7.xml"/><Relationship Id="rId6" Type="http://schemas.openxmlformats.org/officeDocument/2006/relationships/image" Target="../media/image51.wmf"/><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4.wmf"/><Relationship Id="rId12" Type="http://schemas.openxmlformats.org/officeDocument/2006/relationships/oleObject" Target="../embeddings/oleObject55.bin"/><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52.bin"/><Relationship Id="rId11" Type="http://schemas.openxmlformats.org/officeDocument/2006/relationships/image" Target="../media/image56.wmf"/><Relationship Id="rId5" Type="http://schemas.openxmlformats.org/officeDocument/2006/relationships/image" Target="../media/image53.wmf"/><Relationship Id="rId15" Type="http://schemas.openxmlformats.org/officeDocument/2006/relationships/image" Target="../media/image58.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5.wmf"/><Relationship Id="rId14" Type="http://schemas.openxmlformats.org/officeDocument/2006/relationships/oleObject" Target="../embeddings/oleObject56.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57.bin"/><Relationship Id="rId1" Type="http://schemas.openxmlformats.org/officeDocument/2006/relationships/slideLayout" Target="../slideLayouts/slideLayout7.xml"/><Relationship Id="rId6" Type="http://schemas.openxmlformats.org/officeDocument/2006/relationships/oleObject" Target="../embeddings/oleObject59.bin"/><Relationship Id="rId5" Type="http://schemas.openxmlformats.org/officeDocument/2006/relationships/image" Target="../media/image60.wmf"/><Relationship Id="rId4" Type="http://schemas.openxmlformats.org/officeDocument/2006/relationships/oleObject" Target="../embeddings/oleObject58.bin"/><Relationship Id="rId9" Type="http://schemas.openxmlformats.org/officeDocument/2006/relationships/image" Target="../media/image58.wmf"/></Relationships>
</file>

<file path=ppt/slides/_rels/slide46.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4.emf"/><Relationship Id="rId2" Type="http://schemas.openxmlformats.org/officeDocument/2006/relationships/oleObject" Target="../embeddings/oleObject61.bin"/><Relationship Id="rId1" Type="http://schemas.openxmlformats.org/officeDocument/2006/relationships/slideLayout" Target="../slideLayouts/slideLayout7.xml"/><Relationship Id="rId6" Type="http://schemas.openxmlformats.org/officeDocument/2006/relationships/image" Target="../media/image63.emf"/><Relationship Id="rId5" Type="http://schemas.openxmlformats.org/officeDocument/2006/relationships/image" Target="../media/image62.wmf"/><Relationship Id="rId4" Type="http://schemas.openxmlformats.org/officeDocument/2006/relationships/oleObject" Target="../embeddings/oleObject62.bin"/></Relationships>
</file>

<file path=ppt/slides/_rels/slide47.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5.wmf"/><Relationship Id="rId7" Type="http://schemas.openxmlformats.org/officeDocument/2006/relationships/oleObject" Target="../embeddings/oleObject66.bin"/><Relationship Id="rId2" Type="http://schemas.openxmlformats.org/officeDocument/2006/relationships/oleObject" Target="../embeddings/oleObject63.bin"/><Relationship Id="rId1" Type="http://schemas.openxmlformats.org/officeDocument/2006/relationships/slideLayout" Target="../slideLayouts/slideLayout7.xml"/><Relationship Id="rId6" Type="http://schemas.openxmlformats.org/officeDocument/2006/relationships/oleObject" Target="../embeddings/oleObject65.bin"/><Relationship Id="rId5" Type="http://schemas.openxmlformats.org/officeDocument/2006/relationships/image" Target="../media/image66.wmf"/><Relationship Id="rId4" Type="http://schemas.openxmlformats.org/officeDocument/2006/relationships/oleObject" Target="../embeddings/oleObject64.bin"/></Relationships>
</file>

<file path=ppt/slides/_rels/slide48.x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48.emf"/><Relationship Id="rId2" Type="http://schemas.openxmlformats.org/officeDocument/2006/relationships/oleObject" Target="../embeddings/oleObject67.bin"/><Relationship Id="rId1" Type="http://schemas.openxmlformats.org/officeDocument/2006/relationships/slideLayout" Target="../slideLayouts/slideLayout7.xml"/><Relationship Id="rId6" Type="http://schemas.openxmlformats.org/officeDocument/2006/relationships/image" Target="../media/image47.emf"/><Relationship Id="rId5" Type="http://schemas.openxmlformats.org/officeDocument/2006/relationships/image" Target="../media/image69.wmf"/><Relationship Id="rId4" Type="http://schemas.openxmlformats.org/officeDocument/2006/relationships/oleObject" Target="../embeddings/oleObject68.bin"/></Relationships>
</file>

<file path=ppt/slides/_rels/slide49.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70.wmf"/><Relationship Id="rId7" Type="http://schemas.openxmlformats.org/officeDocument/2006/relationships/oleObject" Target="../embeddings/oleObject72.bin"/><Relationship Id="rId2" Type="http://schemas.openxmlformats.org/officeDocument/2006/relationships/oleObject" Target="../embeddings/oleObject69.bin"/><Relationship Id="rId1" Type="http://schemas.openxmlformats.org/officeDocument/2006/relationships/slideLayout" Target="../slideLayouts/slideLayout7.xml"/><Relationship Id="rId6" Type="http://schemas.openxmlformats.org/officeDocument/2006/relationships/oleObject" Target="../embeddings/oleObject71.bin"/><Relationship Id="rId5" Type="http://schemas.openxmlformats.org/officeDocument/2006/relationships/image" Target="../media/image71.wmf"/><Relationship Id="rId4" Type="http://schemas.openxmlformats.org/officeDocument/2006/relationships/oleObject" Target="../embeddings/oleObject70.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48.emf"/><Relationship Id="rId2"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image" Target="../media/image47.emf"/><Relationship Id="rId5" Type="http://schemas.openxmlformats.org/officeDocument/2006/relationships/image" Target="../media/image74.wmf"/><Relationship Id="rId4" Type="http://schemas.openxmlformats.org/officeDocument/2006/relationships/oleObject" Target="../embeddings/oleObject74.bin"/></Relationships>
</file>

<file path=ppt/slides/_rels/slide5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5.wmf"/><Relationship Id="rId7" Type="http://schemas.openxmlformats.org/officeDocument/2006/relationships/oleObject" Target="../embeddings/oleObject78.bin"/><Relationship Id="rId2" Type="http://schemas.openxmlformats.org/officeDocument/2006/relationships/oleObject" Target="../embeddings/oleObject75.bin"/><Relationship Id="rId1" Type="http://schemas.openxmlformats.org/officeDocument/2006/relationships/slideLayout" Target="../slideLayouts/slideLayout7.xml"/><Relationship Id="rId6" Type="http://schemas.openxmlformats.org/officeDocument/2006/relationships/oleObject" Target="../embeddings/oleObject77.bin"/><Relationship Id="rId5" Type="http://schemas.openxmlformats.org/officeDocument/2006/relationships/image" Target="../media/image76.wmf"/><Relationship Id="rId4" Type="http://schemas.openxmlformats.org/officeDocument/2006/relationships/oleObject" Target="../embeddings/oleObject76.bin"/></Relationships>
</file>

<file path=ppt/slides/_rels/slide52.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oleObject" Target="../embeddings/oleObject79.bin"/><Relationship Id="rId1" Type="http://schemas.openxmlformats.org/officeDocument/2006/relationships/slideLayout" Target="../slideLayouts/slideLayout7.xml"/><Relationship Id="rId4" Type="http://schemas.openxmlformats.org/officeDocument/2006/relationships/image" Target="../media/image48.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1.wmf"/><Relationship Id="rId12" Type="http://schemas.openxmlformats.org/officeDocument/2006/relationships/oleObject" Target="../embeddings/oleObject85.bin"/><Relationship Id="rId2"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oleObject" Target="../embeddings/oleObject82.bin"/><Relationship Id="rId11" Type="http://schemas.openxmlformats.org/officeDocument/2006/relationships/image" Target="../media/image83.wmf"/><Relationship Id="rId5" Type="http://schemas.openxmlformats.org/officeDocument/2006/relationships/image" Target="../media/image80.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2.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image" Target="../media/image85.wmf"/><Relationship Id="rId7" Type="http://schemas.openxmlformats.org/officeDocument/2006/relationships/image" Target="../media/image87.wmf"/><Relationship Id="rId2" Type="http://schemas.openxmlformats.org/officeDocument/2006/relationships/oleObject" Target="../embeddings/oleObject86.bin"/><Relationship Id="rId1" Type="http://schemas.openxmlformats.org/officeDocument/2006/relationships/slideLayout" Target="../slideLayouts/slideLayout7.xml"/><Relationship Id="rId6" Type="http://schemas.openxmlformats.org/officeDocument/2006/relationships/oleObject" Target="../embeddings/oleObject88.bin"/><Relationship Id="rId5" Type="http://schemas.openxmlformats.org/officeDocument/2006/relationships/image" Target="../media/image86.wmf"/><Relationship Id="rId4" Type="http://schemas.openxmlformats.org/officeDocument/2006/relationships/oleObject" Target="../embeddings/oleObject87.bin"/><Relationship Id="rId9" Type="http://schemas.openxmlformats.org/officeDocument/2006/relationships/image" Target="../media/image8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90.wmf"/><Relationship Id="rId7" Type="http://schemas.openxmlformats.org/officeDocument/2006/relationships/image" Target="../media/image92.wmf"/><Relationship Id="rId2" Type="http://schemas.openxmlformats.org/officeDocument/2006/relationships/oleObject" Target="../embeddings/oleObject90.bin"/><Relationship Id="rId1" Type="http://schemas.openxmlformats.org/officeDocument/2006/relationships/slideLayout" Target="../slideLayouts/slideLayout7.xml"/><Relationship Id="rId6" Type="http://schemas.openxmlformats.org/officeDocument/2006/relationships/oleObject" Target="../embeddings/oleObject92.bin"/><Relationship Id="rId5" Type="http://schemas.openxmlformats.org/officeDocument/2006/relationships/image" Target="../media/image91.wmf"/><Relationship Id="rId4" Type="http://schemas.openxmlformats.org/officeDocument/2006/relationships/oleObject" Target="../embeddings/oleObject91.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98.wmf"/><Relationship Id="rId18" Type="http://schemas.openxmlformats.org/officeDocument/2006/relationships/oleObject" Target="../embeddings/oleObject101.bin"/><Relationship Id="rId3" Type="http://schemas.openxmlformats.org/officeDocument/2006/relationships/image" Target="../media/image93.wmf"/><Relationship Id="rId7" Type="http://schemas.openxmlformats.org/officeDocument/2006/relationships/image" Target="../media/image95.wmf"/><Relationship Id="rId12" Type="http://schemas.openxmlformats.org/officeDocument/2006/relationships/oleObject" Target="../embeddings/oleObject98.bin"/><Relationship Id="rId17" Type="http://schemas.openxmlformats.org/officeDocument/2006/relationships/image" Target="../media/image100.wmf"/><Relationship Id="rId2" Type="http://schemas.openxmlformats.org/officeDocument/2006/relationships/oleObject" Target="../embeddings/oleObject93.bin"/><Relationship Id="rId16"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oleObject" Target="../embeddings/oleObject95.bin"/><Relationship Id="rId11" Type="http://schemas.openxmlformats.org/officeDocument/2006/relationships/image" Target="../media/image97.wmf"/><Relationship Id="rId5" Type="http://schemas.openxmlformats.org/officeDocument/2006/relationships/image" Target="../media/image94.wmf"/><Relationship Id="rId15" Type="http://schemas.openxmlformats.org/officeDocument/2006/relationships/image" Target="../media/image99.wmf"/><Relationship Id="rId10" Type="http://schemas.openxmlformats.org/officeDocument/2006/relationships/oleObject" Target="../embeddings/oleObject97.bin"/><Relationship Id="rId19" Type="http://schemas.openxmlformats.org/officeDocument/2006/relationships/image" Target="../media/image101.wmf"/><Relationship Id="rId4" Type="http://schemas.openxmlformats.org/officeDocument/2006/relationships/oleObject" Target="../embeddings/oleObject94.bin"/><Relationship Id="rId9" Type="http://schemas.openxmlformats.org/officeDocument/2006/relationships/image" Target="../media/image96.wmf"/><Relationship Id="rId14" Type="http://schemas.openxmlformats.org/officeDocument/2006/relationships/oleObject" Target="../embeddings/oleObject99.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oleObject" Target="../embeddings/oleObject102.bin"/><Relationship Id="rId1" Type="http://schemas.openxmlformats.org/officeDocument/2006/relationships/slideLayout" Target="../slideLayouts/slideLayout7.xml"/><Relationship Id="rId5" Type="http://schemas.openxmlformats.org/officeDocument/2006/relationships/image" Target="../media/image94.wmf"/><Relationship Id="rId4" Type="http://schemas.openxmlformats.org/officeDocument/2006/relationships/oleObject" Target="../embeddings/oleObject103.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91.wmf"/><Relationship Id="rId18" Type="http://schemas.openxmlformats.org/officeDocument/2006/relationships/oleObject" Target="../embeddings/oleObject112.bin"/><Relationship Id="rId26" Type="http://schemas.openxmlformats.org/officeDocument/2006/relationships/oleObject" Target="../embeddings/oleObject116.bin"/><Relationship Id="rId3" Type="http://schemas.openxmlformats.org/officeDocument/2006/relationships/image" Target="../media/image103.wmf"/><Relationship Id="rId21" Type="http://schemas.openxmlformats.org/officeDocument/2006/relationships/image" Target="../media/image109.wmf"/><Relationship Id="rId7" Type="http://schemas.openxmlformats.org/officeDocument/2006/relationships/image" Target="../media/image105.wmf"/><Relationship Id="rId12" Type="http://schemas.openxmlformats.org/officeDocument/2006/relationships/oleObject" Target="../embeddings/oleObject109.bin"/><Relationship Id="rId17" Type="http://schemas.openxmlformats.org/officeDocument/2006/relationships/image" Target="../media/image107.wmf"/><Relationship Id="rId25" Type="http://schemas.openxmlformats.org/officeDocument/2006/relationships/image" Target="../media/image111.wmf"/><Relationship Id="rId2" Type="http://schemas.openxmlformats.org/officeDocument/2006/relationships/oleObject" Target="../embeddings/oleObject104.bin"/><Relationship Id="rId16" Type="http://schemas.openxmlformats.org/officeDocument/2006/relationships/oleObject" Target="../embeddings/oleObject111.bin"/><Relationship Id="rId20" Type="http://schemas.openxmlformats.org/officeDocument/2006/relationships/oleObject" Target="../embeddings/oleObject113.bin"/><Relationship Id="rId1" Type="http://schemas.openxmlformats.org/officeDocument/2006/relationships/slideLayout" Target="../slideLayouts/slideLayout7.xml"/><Relationship Id="rId6" Type="http://schemas.openxmlformats.org/officeDocument/2006/relationships/oleObject" Target="../embeddings/oleObject106.bin"/><Relationship Id="rId11" Type="http://schemas.openxmlformats.org/officeDocument/2006/relationships/image" Target="../media/image90.wmf"/><Relationship Id="rId24" Type="http://schemas.openxmlformats.org/officeDocument/2006/relationships/oleObject" Target="../embeddings/oleObject115.bin"/><Relationship Id="rId5" Type="http://schemas.openxmlformats.org/officeDocument/2006/relationships/image" Target="../media/image104.wmf"/><Relationship Id="rId15" Type="http://schemas.openxmlformats.org/officeDocument/2006/relationships/image" Target="../media/image92.wmf"/><Relationship Id="rId23" Type="http://schemas.openxmlformats.org/officeDocument/2006/relationships/image" Target="../media/image110.wmf"/><Relationship Id="rId10" Type="http://schemas.openxmlformats.org/officeDocument/2006/relationships/oleObject" Target="../embeddings/oleObject108.bin"/><Relationship Id="rId19" Type="http://schemas.openxmlformats.org/officeDocument/2006/relationships/image" Target="../media/image108.wmf"/><Relationship Id="rId4" Type="http://schemas.openxmlformats.org/officeDocument/2006/relationships/oleObject" Target="../embeddings/oleObject105.bin"/><Relationship Id="rId9" Type="http://schemas.openxmlformats.org/officeDocument/2006/relationships/image" Target="../media/image106.wmf"/><Relationship Id="rId14" Type="http://schemas.openxmlformats.org/officeDocument/2006/relationships/oleObject" Target="../embeddings/oleObject110.bin"/><Relationship Id="rId22" Type="http://schemas.openxmlformats.org/officeDocument/2006/relationships/oleObject" Target="../embeddings/oleObject114.bin"/><Relationship Id="rId27" Type="http://schemas.openxmlformats.org/officeDocument/2006/relationships/image" Target="../media/image112.wmf"/></Relationships>
</file>

<file path=ppt/slides/_rels/slide62.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19.wmf"/><Relationship Id="rId12" Type="http://schemas.openxmlformats.org/officeDocument/2006/relationships/oleObject" Target="../embeddings/oleObject122.bin"/><Relationship Id="rId2" Type="http://schemas.openxmlformats.org/officeDocument/2006/relationships/oleObject" Target="../embeddings/oleObject117.bin"/><Relationship Id="rId1" Type="http://schemas.openxmlformats.org/officeDocument/2006/relationships/slideLayout" Target="../slideLayouts/slideLayout7.xml"/><Relationship Id="rId6" Type="http://schemas.openxmlformats.org/officeDocument/2006/relationships/oleObject" Target="../embeddings/oleObject119.bin"/><Relationship Id="rId11" Type="http://schemas.openxmlformats.org/officeDocument/2006/relationships/image" Target="../media/image121.wmf"/><Relationship Id="rId5" Type="http://schemas.openxmlformats.org/officeDocument/2006/relationships/image" Target="../media/image118.w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20.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5.wmf"/><Relationship Id="rId12" Type="http://schemas.openxmlformats.org/officeDocument/2006/relationships/oleObject" Target="../embeddings/oleObject128.bin"/><Relationship Id="rId2" Type="http://schemas.openxmlformats.org/officeDocument/2006/relationships/oleObject" Target="../embeddings/oleObject123.bin"/><Relationship Id="rId1" Type="http://schemas.openxmlformats.org/officeDocument/2006/relationships/slideLayout" Target="../slideLayouts/slideLayout7.xml"/><Relationship Id="rId6" Type="http://schemas.openxmlformats.org/officeDocument/2006/relationships/oleObject" Target="../embeddings/oleObject125.bin"/><Relationship Id="rId11" Type="http://schemas.openxmlformats.org/officeDocument/2006/relationships/image" Target="../media/image127.wmf"/><Relationship Id="rId5" Type="http://schemas.openxmlformats.org/officeDocument/2006/relationships/image" Target="../media/image124.wmf"/><Relationship Id="rId10" Type="http://schemas.openxmlformats.org/officeDocument/2006/relationships/oleObject" Target="../embeddings/oleObject127.bin"/><Relationship Id="rId4" Type="http://schemas.openxmlformats.org/officeDocument/2006/relationships/oleObject" Target="../embeddings/oleObject124.bin"/><Relationship Id="rId9" Type="http://schemas.openxmlformats.org/officeDocument/2006/relationships/image" Target="../media/image126.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image" Target="../media/image134.wmf"/><Relationship Id="rId18" Type="http://schemas.openxmlformats.org/officeDocument/2006/relationships/oleObject" Target="../embeddings/oleObject137.bin"/><Relationship Id="rId3" Type="http://schemas.openxmlformats.org/officeDocument/2006/relationships/image" Target="../media/image129.wmf"/><Relationship Id="rId7" Type="http://schemas.openxmlformats.org/officeDocument/2006/relationships/image" Target="../media/image131.wmf"/><Relationship Id="rId12" Type="http://schemas.openxmlformats.org/officeDocument/2006/relationships/oleObject" Target="../embeddings/oleObject134.bin"/><Relationship Id="rId17" Type="http://schemas.openxmlformats.org/officeDocument/2006/relationships/image" Target="../media/image136.wmf"/><Relationship Id="rId2" Type="http://schemas.openxmlformats.org/officeDocument/2006/relationships/oleObject" Target="../embeddings/oleObject129.bin"/><Relationship Id="rId16" Type="http://schemas.openxmlformats.org/officeDocument/2006/relationships/oleObject" Target="../embeddings/oleObject136.bin"/><Relationship Id="rId1" Type="http://schemas.openxmlformats.org/officeDocument/2006/relationships/slideLayout" Target="../slideLayouts/slideLayout7.xml"/><Relationship Id="rId6" Type="http://schemas.openxmlformats.org/officeDocument/2006/relationships/oleObject" Target="../embeddings/oleObject131.bin"/><Relationship Id="rId11" Type="http://schemas.openxmlformats.org/officeDocument/2006/relationships/image" Target="../media/image133.wmf"/><Relationship Id="rId5" Type="http://schemas.openxmlformats.org/officeDocument/2006/relationships/image" Target="../media/image130.wmf"/><Relationship Id="rId15" Type="http://schemas.openxmlformats.org/officeDocument/2006/relationships/image" Target="../media/image135.wmf"/><Relationship Id="rId10" Type="http://schemas.openxmlformats.org/officeDocument/2006/relationships/oleObject" Target="../embeddings/oleObject133.bin"/><Relationship Id="rId19" Type="http://schemas.openxmlformats.org/officeDocument/2006/relationships/image" Target="../media/image137.wmf"/><Relationship Id="rId4" Type="http://schemas.openxmlformats.org/officeDocument/2006/relationships/oleObject" Target="../embeddings/oleObject130.bin"/><Relationship Id="rId9" Type="http://schemas.openxmlformats.org/officeDocument/2006/relationships/image" Target="../media/image132.wmf"/><Relationship Id="rId14" Type="http://schemas.openxmlformats.org/officeDocument/2006/relationships/oleObject" Target="../embeddings/oleObject135.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image" Target="../media/image138.wmf"/><Relationship Id="rId7" Type="http://schemas.openxmlformats.org/officeDocument/2006/relationships/image" Target="../media/image140.wmf"/><Relationship Id="rId2" Type="http://schemas.openxmlformats.org/officeDocument/2006/relationships/oleObject" Target="../embeddings/oleObject138.bin"/><Relationship Id="rId1" Type="http://schemas.openxmlformats.org/officeDocument/2006/relationships/slideLayout" Target="../slideLayouts/slideLayout7.xml"/><Relationship Id="rId6" Type="http://schemas.openxmlformats.org/officeDocument/2006/relationships/oleObject" Target="../embeddings/oleObject140.bin"/><Relationship Id="rId5" Type="http://schemas.openxmlformats.org/officeDocument/2006/relationships/image" Target="../media/image139.wmf"/><Relationship Id="rId10" Type="http://schemas.openxmlformats.org/officeDocument/2006/relationships/image" Target="../media/image142.emf"/><Relationship Id="rId4" Type="http://schemas.openxmlformats.org/officeDocument/2006/relationships/oleObject" Target="../embeddings/oleObject139.bin"/><Relationship Id="rId9" Type="http://schemas.openxmlformats.org/officeDocument/2006/relationships/image" Target="../media/image141.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image" Target="../media/image138.wmf"/><Relationship Id="rId7" Type="http://schemas.openxmlformats.org/officeDocument/2006/relationships/image" Target="../media/image144.wmf"/><Relationship Id="rId2" Type="http://schemas.openxmlformats.org/officeDocument/2006/relationships/oleObject" Target="../embeddings/oleObject142.bin"/><Relationship Id="rId1" Type="http://schemas.openxmlformats.org/officeDocument/2006/relationships/slideLayout" Target="../slideLayouts/slideLayout7.xml"/><Relationship Id="rId6" Type="http://schemas.openxmlformats.org/officeDocument/2006/relationships/oleObject" Target="../embeddings/oleObject144.bin"/><Relationship Id="rId5" Type="http://schemas.openxmlformats.org/officeDocument/2006/relationships/image" Target="../media/image143.wmf"/><Relationship Id="rId4" Type="http://schemas.openxmlformats.org/officeDocument/2006/relationships/oleObject" Target="../embeddings/oleObject143.bin"/><Relationship Id="rId9" Type="http://schemas.openxmlformats.org/officeDocument/2006/relationships/image" Target="../media/image145.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image" Target="../media/image146.emf"/><Relationship Id="rId1" Type="http://schemas.openxmlformats.org/officeDocument/2006/relationships/slideLayout" Target="../slideLayouts/slideLayout7.xml"/><Relationship Id="rId6" Type="http://schemas.openxmlformats.org/officeDocument/2006/relationships/image" Target="../media/image148.wmf"/><Relationship Id="rId5" Type="http://schemas.openxmlformats.org/officeDocument/2006/relationships/oleObject" Target="../embeddings/oleObject147.bin"/><Relationship Id="rId4" Type="http://schemas.openxmlformats.org/officeDocument/2006/relationships/image" Target="../media/image147.wmf"/></Relationships>
</file>

<file path=ppt/slides/_rels/slide76.xml.rels><?xml version="1.0" encoding="UTF-8" standalone="yes"?>
<Relationships xmlns="http://schemas.openxmlformats.org/package/2006/relationships"><Relationship Id="rId2" Type="http://schemas.openxmlformats.org/officeDocument/2006/relationships/image" Target="../media/image149.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oleObject" Target="../embeddings/oleObject148.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oleObject" Target="../embeddings/oleObject149.bin"/><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oleObject" Target="../embeddings/oleObject150.bin"/><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oleObject" Target="../embeddings/oleObject151.bin"/><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image" Target="../media/image154.emf"/><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oleObject" Target="../embeddings/oleObject153.bin"/><Relationship Id="rId1" Type="http://schemas.openxmlformats.org/officeDocument/2006/relationships/slideLayout" Target="../slideLayouts/slideLayout7.xml"/><Relationship Id="rId5" Type="http://schemas.openxmlformats.org/officeDocument/2006/relationships/image" Target="../media/image156.wmf"/><Relationship Id="rId4" Type="http://schemas.openxmlformats.org/officeDocument/2006/relationships/oleObject" Target="../embeddings/oleObject154.bin"/></Relationships>
</file>

<file path=ppt/slides/_rels/slide88.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158.bin"/><Relationship Id="rId13" Type="http://schemas.openxmlformats.org/officeDocument/2006/relationships/image" Target="../media/image163.wmf"/><Relationship Id="rId18" Type="http://schemas.openxmlformats.org/officeDocument/2006/relationships/oleObject" Target="../embeddings/oleObject163.bin"/><Relationship Id="rId26" Type="http://schemas.openxmlformats.org/officeDocument/2006/relationships/image" Target="../media/image169.wmf"/><Relationship Id="rId3" Type="http://schemas.openxmlformats.org/officeDocument/2006/relationships/image" Target="../media/image158.wmf"/><Relationship Id="rId21" Type="http://schemas.openxmlformats.org/officeDocument/2006/relationships/image" Target="../media/image167.wmf"/><Relationship Id="rId7" Type="http://schemas.openxmlformats.org/officeDocument/2006/relationships/image" Target="../media/image160.wmf"/><Relationship Id="rId12" Type="http://schemas.openxmlformats.org/officeDocument/2006/relationships/oleObject" Target="../embeddings/oleObject160.bin"/><Relationship Id="rId17" Type="http://schemas.openxmlformats.org/officeDocument/2006/relationships/image" Target="../media/image165.wmf"/><Relationship Id="rId25" Type="http://schemas.openxmlformats.org/officeDocument/2006/relationships/oleObject" Target="../embeddings/oleObject167.bin"/><Relationship Id="rId2" Type="http://schemas.openxmlformats.org/officeDocument/2006/relationships/oleObject" Target="../embeddings/oleObject155.bin"/><Relationship Id="rId16" Type="http://schemas.openxmlformats.org/officeDocument/2006/relationships/oleObject" Target="../embeddings/oleObject162.bin"/><Relationship Id="rId20" Type="http://schemas.openxmlformats.org/officeDocument/2006/relationships/oleObject" Target="../embeddings/oleObject164.bin"/><Relationship Id="rId1" Type="http://schemas.openxmlformats.org/officeDocument/2006/relationships/slideLayout" Target="../slideLayouts/slideLayout7.xml"/><Relationship Id="rId6" Type="http://schemas.openxmlformats.org/officeDocument/2006/relationships/oleObject" Target="../embeddings/oleObject157.bin"/><Relationship Id="rId11" Type="http://schemas.openxmlformats.org/officeDocument/2006/relationships/image" Target="../media/image162.wmf"/><Relationship Id="rId24" Type="http://schemas.openxmlformats.org/officeDocument/2006/relationships/image" Target="../media/image168.wmf"/><Relationship Id="rId5" Type="http://schemas.openxmlformats.org/officeDocument/2006/relationships/image" Target="../media/image159.wmf"/><Relationship Id="rId15" Type="http://schemas.openxmlformats.org/officeDocument/2006/relationships/image" Target="../media/image164.wmf"/><Relationship Id="rId23" Type="http://schemas.openxmlformats.org/officeDocument/2006/relationships/oleObject" Target="../embeddings/oleObject166.bin"/><Relationship Id="rId10" Type="http://schemas.openxmlformats.org/officeDocument/2006/relationships/oleObject" Target="../embeddings/oleObject159.bin"/><Relationship Id="rId19" Type="http://schemas.openxmlformats.org/officeDocument/2006/relationships/image" Target="../media/image166.wmf"/><Relationship Id="rId4" Type="http://schemas.openxmlformats.org/officeDocument/2006/relationships/oleObject" Target="../embeddings/oleObject156.bin"/><Relationship Id="rId9" Type="http://schemas.openxmlformats.org/officeDocument/2006/relationships/image" Target="../media/image161.wmf"/><Relationship Id="rId14" Type="http://schemas.openxmlformats.org/officeDocument/2006/relationships/oleObject" Target="../embeddings/oleObject161.bin"/><Relationship Id="rId22" Type="http://schemas.openxmlformats.org/officeDocument/2006/relationships/oleObject" Target="../embeddings/oleObject165.bin"/></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oleObject" Target="../embeddings/oleObject168.bin"/><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52.bin"/><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image" Target="../media/image172.wmf"/><Relationship Id="rId7" Type="http://schemas.openxmlformats.org/officeDocument/2006/relationships/image" Target="../media/image174.wmf"/><Relationship Id="rId2" Type="http://schemas.openxmlformats.org/officeDocument/2006/relationships/oleObject" Target="../embeddings/oleObject169.bin"/><Relationship Id="rId1" Type="http://schemas.openxmlformats.org/officeDocument/2006/relationships/slideLayout" Target="../slideLayouts/slideLayout7.xml"/><Relationship Id="rId6" Type="http://schemas.openxmlformats.org/officeDocument/2006/relationships/oleObject" Target="../embeddings/oleObject171.bin"/><Relationship Id="rId5" Type="http://schemas.openxmlformats.org/officeDocument/2006/relationships/image" Target="../media/image173.wmf"/><Relationship Id="rId4" Type="http://schemas.openxmlformats.org/officeDocument/2006/relationships/oleObject" Target="../embeddings/oleObject170.bin"/><Relationship Id="rId9" Type="http://schemas.openxmlformats.org/officeDocument/2006/relationships/image" Target="../media/image175.w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image" Target="../media/image181.wmf"/><Relationship Id="rId18" Type="http://schemas.openxmlformats.org/officeDocument/2006/relationships/oleObject" Target="../embeddings/oleObject181.bin"/><Relationship Id="rId3" Type="http://schemas.openxmlformats.org/officeDocument/2006/relationships/image" Target="../media/image176.wmf"/><Relationship Id="rId7" Type="http://schemas.openxmlformats.org/officeDocument/2006/relationships/image" Target="../media/image178.wmf"/><Relationship Id="rId12" Type="http://schemas.openxmlformats.org/officeDocument/2006/relationships/oleObject" Target="../embeddings/oleObject178.bin"/><Relationship Id="rId17" Type="http://schemas.openxmlformats.org/officeDocument/2006/relationships/image" Target="../media/image183.wmf"/><Relationship Id="rId2" Type="http://schemas.openxmlformats.org/officeDocument/2006/relationships/oleObject" Target="../embeddings/oleObject173.bin"/><Relationship Id="rId16" Type="http://schemas.openxmlformats.org/officeDocument/2006/relationships/oleObject" Target="../embeddings/oleObject180.bin"/><Relationship Id="rId1" Type="http://schemas.openxmlformats.org/officeDocument/2006/relationships/slideLayout" Target="../slideLayouts/slideLayout7.xml"/><Relationship Id="rId6" Type="http://schemas.openxmlformats.org/officeDocument/2006/relationships/oleObject" Target="../embeddings/oleObject175.bin"/><Relationship Id="rId11" Type="http://schemas.openxmlformats.org/officeDocument/2006/relationships/image" Target="../media/image180.wmf"/><Relationship Id="rId5" Type="http://schemas.openxmlformats.org/officeDocument/2006/relationships/image" Target="../media/image177.wmf"/><Relationship Id="rId15" Type="http://schemas.openxmlformats.org/officeDocument/2006/relationships/image" Target="../media/image182.wmf"/><Relationship Id="rId10" Type="http://schemas.openxmlformats.org/officeDocument/2006/relationships/oleObject" Target="../embeddings/oleObject177.bin"/><Relationship Id="rId19" Type="http://schemas.openxmlformats.org/officeDocument/2006/relationships/image" Target="../media/image184.wmf"/><Relationship Id="rId4" Type="http://schemas.openxmlformats.org/officeDocument/2006/relationships/oleObject" Target="../embeddings/oleObject174.bin"/><Relationship Id="rId9" Type="http://schemas.openxmlformats.org/officeDocument/2006/relationships/image" Target="../media/image179.wmf"/><Relationship Id="rId14" Type="http://schemas.openxmlformats.org/officeDocument/2006/relationships/oleObject" Target="../embeddings/oleObject179.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185.bin"/><Relationship Id="rId3" Type="http://schemas.openxmlformats.org/officeDocument/2006/relationships/image" Target="../media/image177.wmf"/><Relationship Id="rId7" Type="http://schemas.openxmlformats.org/officeDocument/2006/relationships/image" Target="../media/image186.wmf"/><Relationship Id="rId2" Type="http://schemas.openxmlformats.org/officeDocument/2006/relationships/oleObject" Target="../embeddings/oleObject182.bin"/><Relationship Id="rId1" Type="http://schemas.openxmlformats.org/officeDocument/2006/relationships/slideLayout" Target="../slideLayouts/slideLayout7.xml"/><Relationship Id="rId6" Type="http://schemas.openxmlformats.org/officeDocument/2006/relationships/oleObject" Target="../embeddings/oleObject184.bin"/><Relationship Id="rId5" Type="http://schemas.openxmlformats.org/officeDocument/2006/relationships/image" Target="../media/image185.wmf"/><Relationship Id="rId4" Type="http://schemas.openxmlformats.org/officeDocument/2006/relationships/oleObject" Target="../embeddings/oleObject183.bin"/><Relationship Id="rId9" Type="http://schemas.openxmlformats.org/officeDocument/2006/relationships/image" Target="../media/image178.wmf"/></Relationships>
</file>

<file path=ppt/slides/_rels/slide97.x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oleObject" Target="../embeddings/oleObject186.bin"/><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52.bin"/><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oleObject" Target="../embeddings/oleObject187.bin"/><Relationship Id="rId1" Type="http://schemas.openxmlformats.org/officeDocument/2006/relationships/slideLayout" Target="../slideLayouts/slideLayout7.xml"/><Relationship Id="rId4" Type="http://schemas.openxmlformats.org/officeDocument/2006/relationships/image" Target="../media/image188.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20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40868" y="620688"/>
            <a:ext cx="66353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二、</a:t>
            </a:r>
            <a:r>
              <a:rPr lang="en-US" altLang="zh-CN" sz="2400" b="1" dirty="0" err="1">
                <a:solidFill>
                  <a:schemeClr val="bg2"/>
                </a:solidFill>
                <a:latin typeface="微软雅黑" panose="020B0503020204020204" pitchFamily="34" charset="-122"/>
                <a:ea typeface="微软雅黑" panose="020B0503020204020204" pitchFamily="34" charset="-122"/>
              </a:rPr>
              <a:t>linprog</a:t>
            </a:r>
            <a:r>
              <a:rPr lang="zh-CN" altLang="en-US" sz="2400" b="1" dirty="0">
                <a:solidFill>
                  <a:schemeClr val="bg2"/>
                </a:solidFill>
                <a:latin typeface="微软雅黑" panose="020B0503020204020204" pitchFamily="34" charset="-122"/>
                <a:ea typeface="微软雅黑" panose="020B0503020204020204" pitchFamily="34" charset="-122"/>
              </a:rPr>
              <a:t>和</a:t>
            </a:r>
            <a:r>
              <a:rPr lang="en-US" altLang="zh-CN" sz="2400" b="1" dirty="0" err="1">
                <a:solidFill>
                  <a:schemeClr val="bg2"/>
                </a:solidFill>
                <a:latin typeface="微软雅黑" panose="020B0503020204020204" pitchFamily="34" charset="-122"/>
                <a:ea typeface="微软雅黑" panose="020B0503020204020204" pitchFamily="34" charset="-122"/>
              </a:rPr>
              <a:t>intlinprog</a:t>
            </a:r>
            <a:r>
              <a:rPr lang="zh-CN" altLang="en-US" sz="2400" b="1" dirty="0">
                <a:solidFill>
                  <a:schemeClr val="bg2"/>
                </a:solidFill>
                <a:latin typeface="微软雅黑" panose="020B0503020204020204" pitchFamily="34" charset="-122"/>
                <a:ea typeface="微软雅黑" panose="020B0503020204020204" pitchFamily="34" charset="-122"/>
              </a:rPr>
              <a:t>函数的用法</a:t>
            </a:r>
          </a:p>
        </p:txBody>
      </p:sp>
      <p:sp>
        <p:nvSpPr>
          <p:cNvPr id="50" name="Rectangle 3"/>
          <p:cNvSpPr>
            <a:spLocks noChangeArrowheads="1"/>
          </p:cNvSpPr>
          <p:nvPr/>
        </p:nvSpPr>
        <p:spPr bwMode="auto">
          <a:xfrm>
            <a:off x="325040" y="2284030"/>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en-US" altLang="zh-CN" sz="2400" dirty="0" err="1">
                <a:solidFill>
                  <a:srgbClr val="FF0000"/>
                </a:solidFill>
                <a:latin typeface="微软雅黑" panose="020B0503020204020204" pitchFamily="34" charset="-122"/>
                <a:ea typeface="微软雅黑" panose="020B0503020204020204" pitchFamily="34" charset="-122"/>
              </a:rPr>
              <a:t>linprog</a:t>
            </a:r>
            <a:r>
              <a:rPr lang="zh-CN" altLang="en-US" sz="2400" dirty="0">
                <a:solidFill>
                  <a:srgbClr val="FF0000"/>
                </a:solidFill>
                <a:latin typeface="微软雅黑" panose="020B0503020204020204" pitchFamily="34" charset="-122"/>
                <a:ea typeface="微软雅黑" panose="020B0503020204020204" pitchFamily="34" charset="-122"/>
              </a:rPr>
              <a:t>函数</a:t>
            </a:r>
          </a:p>
        </p:txBody>
      </p:sp>
      <p:sp>
        <p:nvSpPr>
          <p:cNvPr id="28" name="Rectangle 56"/>
          <p:cNvSpPr>
            <a:spLocks noChangeArrowheads="1"/>
          </p:cNvSpPr>
          <p:nvPr/>
        </p:nvSpPr>
        <p:spPr bwMode="auto">
          <a:xfrm>
            <a:off x="360362" y="2855982"/>
            <a:ext cx="8820150"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40000"/>
              </a:lnSpc>
              <a:buClr>
                <a:srgbClr val="0000FF"/>
              </a:buClr>
              <a:buFont typeface="Wingdings" pitchFamily="2" charset="2"/>
              <a:buChar char="Ø"/>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[x,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fval</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linprog</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(f,    A,    b,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Aeq</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beq</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lb,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ub</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x0,  options)</a:t>
            </a:r>
            <a:endParaRPr lang="zh-CN" altLang="en-US" sz="2000" dirty="0">
              <a:solidFill>
                <a:schemeClr val="bg2"/>
              </a:solidFill>
              <a:latin typeface="微软雅黑" panose="020B0503020204020204" pitchFamily="34" charset="-122"/>
              <a:ea typeface="微软雅黑" panose="020B0503020204020204" pitchFamily="34" charset="-122"/>
            </a:endParaRPr>
          </a:p>
        </p:txBody>
      </p:sp>
      <p:grpSp>
        <p:nvGrpSpPr>
          <p:cNvPr id="29" name="组合 1"/>
          <p:cNvGrpSpPr>
            <a:grpSpLocks/>
          </p:cNvGrpSpPr>
          <p:nvPr/>
        </p:nvGrpSpPr>
        <p:grpSpPr bwMode="auto">
          <a:xfrm>
            <a:off x="720529" y="3286990"/>
            <a:ext cx="492443" cy="1136721"/>
            <a:chOff x="1486967" y="2348880"/>
            <a:chExt cx="492761" cy="1516883"/>
          </a:xfrm>
        </p:grpSpPr>
        <p:sp>
          <p:nvSpPr>
            <p:cNvPr id="30" name="Text Box 5"/>
            <p:cNvSpPr txBox="1">
              <a:spLocks noChangeArrowheads="1"/>
            </p:cNvSpPr>
            <p:nvPr/>
          </p:nvSpPr>
          <p:spPr bwMode="auto">
            <a:xfrm>
              <a:off x="1486967" y="2715780"/>
              <a:ext cx="492761" cy="11499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最优解</a:t>
              </a:r>
            </a:p>
          </p:txBody>
        </p:sp>
        <p:sp>
          <p:nvSpPr>
            <p:cNvPr id="31"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32"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33" name="组合 29"/>
          <p:cNvGrpSpPr>
            <a:grpSpLocks/>
          </p:cNvGrpSpPr>
          <p:nvPr/>
        </p:nvGrpSpPr>
        <p:grpSpPr bwMode="auto">
          <a:xfrm>
            <a:off x="1309491" y="3286990"/>
            <a:ext cx="492443" cy="1136722"/>
            <a:chOff x="1488554" y="2348880"/>
            <a:chExt cx="491177" cy="1516884"/>
          </a:xfrm>
        </p:grpSpPr>
        <p:sp>
          <p:nvSpPr>
            <p:cNvPr id="34" name="Text Box 5"/>
            <p:cNvSpPr txBox="1">
              <a:spLocks noChangeArrowheads="1"/>
            </p:cNvSpPr>
            <p:nvPr/>
          </p:nvSpPr>
          <p:spPr bwMode="auto">
            <a:xfrm>
              <a:off x="1488554" y="2715781"/>
              <a:ext cx="491177" cy="11499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最优值</a:t>
              </a:r>
            </a:p>
          </p:txBody>
        </p:sp>
        <p:sp>
          <p:nvSpPr>
            <p:cNvPr id="35"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37" name="组合 2"/>
          <p:cNvGrpSpPr>
            <a:grpSpLocks/>
          </p:cNvGrpSpPr>
          <p:nvPr/>
        </p:nvGrpSpPr>
        <p:grpSpPr bwMode="auto">
          <a:xfrm>
            <a:off x="2664745" y="3286989"/>
            <a:ext cx="545618" cy="2950323"/>
            <a:chOff x="2829052" y="1871294"/>
            <a:chExt cx="545102" cy="3933692"/>
          </a:xfrm>
        </p:grpSpPr>
        <p:sp>
          <p:nvSpPr>
            <p:cNvPr id="38" name="Text Box 5"/>
            <p:cNvSpPr txBox="1">
              <a:spLocks noChangeArrowheads="1"/>
            </p:cNvSpPr>
            <p:nvPr/>
          </p:nvSpPr>
          <p:spPr bwMode="auto">
            <a:xfrm>
              <a:off x="2829052" y="2262200"/>
              <a:ext cx="491977" cy="3542786"/>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目标函数中系数值向量</a:t>
              </a:r>
            </a:p>
          </p:txBody>
        </p:sp>
        <p:sp>
          <p:nvSpPr>
            <p:cNvPr id="39" name="Line 6"/>
            <p:cNvSpPr>
              <a:spLocks noChangeShapeType="1"/>
            </p:cNvSpPr>
            <p:nvPr/>
          </p:nvSpPr>
          <p:spPr bwMode="auto">
            <a:xfrm flipH="1">
              <a:off x="3090312" y="1886536"/>
              <a:ext cx="144835" cy="5127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40" name="Line 15"/>
            <p:cNvSpPr>
              <a:spLocks noChangeShapeType="1"/>
            </p:cNvSpPr>
            <p:nvPr/>
          </p:nvSpPr>
          <p:spPr bwMode="auto">
            <a:xfrm>
              <a:off x="3086154"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41" name="组合 38"/>
          <p:cNvGrpSpPr>
            <a:grpSpLocks/>
          </p:cNvGrpSpPr>
          <p:nvPr/>
        </p:nvGrpSpPr>
        <p:grpSpPr bwMode="auto">
          <a:xfrm>
            <a:off x="3262440" y="3289370"/>
            <a:ext cx="492443" cy="2687614"/>
            <a:chOff x="2987519" y="1871294"/>
            <a:chExt cx="492761" cy="3583811"/>
          </a:xfrm>
        </p:grpSpPr>
        <p:sp>
          <p:nvSpPr>
            <p:cNvPr id="42" name="Text Box 5"/>
            <p:cNvSpPr txBox="1">
              <a:spLocks noChangeArrowheads="1"/>
            </p:cNvSpPr>
            <p:nvPr/>
          </p:nvSpPr>
          <p:spPr bwMode="auto">
            <a:xfrm>
              <a:off x="2987519" y="2253938"/>
              <a:ext cx="492761" cy="320116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不等式约束系数矩阵</a:t>
              </a:r>
            </a:p>
          </p:txBody>
        </p:sp>
        <p:sp>
          <p:nvSpPr>
            <p:cNvPr id="43"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44"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45" name="组合 42"/>
          <p:cNvGrpSpPr>
            <a:grpSpLocks/>
          </p:cNvGrpSpPr>
          <p:nvPr/>
        </p:nvGrpSpPr>
        <p:grpSpPr bwMode="auto">
          <a:xfrm>
            <a:off x="3838702" y="3289370"/>
            <a:ext cx="492443" cy="2687614"/>
            <a:chOff x="2987521" y="1871294"/>
            <a:chExt cx="492761" cy="3583811"/>
          </a:xfrm>
        </p:grpSpPr>
        <p:sp>
          <p:nvSpPr>
            <p:cNvPr id="46" name="Text Box 5"/>
            <p:cNvSpPr txBox="1">
              <a:spLocks noChangeArrowheads="1"/>
            </p:cNvSpPr>
            <p:nvPr/>
          </p:nvSpPr>
          <p:spPr bwMode="auto">
            <a:xfrm>
              <a:off x="2987521" y="2253938"/>
              <a:ext cx="492761" cy="320116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不等式约束常数向量</a:t>
              </a:r>
            </a:p>
          </p:txBody>
        </p:sp>
        <p:sp>
          <p:nvSpPr>
            <p:cNvPr id="47"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48"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49" name="组合 47"/>
          <p:cNvGrpSpPr>
            <a:grpSpLocks/>
          </p:cNvGrpSpPr>
          <p:nvPr/>
        </p:nvGrpSpPr>
        <p:grpSpPr bwMode="auto">
          <a:xfrm>
            <a:off x="4414965" y="3289369"/>
            <a:ext cx="492443" cy="2430496"/>
            <a:chOff x="2987524" y="1871294"/>
            <a:chExt cx="492761" cy="3240625"/>
          </a:xfrm>
        </p:grpSpPr>
        <p:sp>
          <p:nvSpPr>
            <p:cNvPr id="51" name="Text Box 5"/>
            <p:cNvSpPr txBox="1">
              <a:spLocks noChangeArrowheads="1"/>
            </p:cNvSpPr>
            <p:nvPr/>
          </p:nvSpPr>
          <p:spPr bwMode="auto">
            <a:xfrm>
              <a:off x="2987524" y="2253048"/>
              <a:ext cx="492761" cy="2858871"/>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等式约束系数矩阵</a:t>
              </a:r>
            </a:p>
          </p:txBody>
        </p:sp>
        <p:sp>
          <p:nvSpPr>
            <p:cNvPr id="53"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54"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55" name="组合 51"/>
          <p:cNvGrpSpPr>
            <a:grpSpLocks/>
          </p:cNvGrpSpPr>
          <p:nvPr/>
        </p:nvGrpSpPr>
        <p:grpSpPr bwMode="auto">
          <a:xfrm>
            <a:off x="4991228" y="3289370"/>
            <a:ext cx="492443" cy="2430494"/>
            <a:chOff x="2987522" y="1871294"/>
            <a:chExt cx="492761" cy="3239868"/>
          </a:xfrm>
        </p:grpSpPr>
        <p:sp>
          <p:nvSpPr>
            <p:cNvPr id="56" name="Text Box 5"/>
            <p:cNvSpPr txBox="1">
              <a:spLocks noChangeArrowheads="1"/>
            </p:cNvSpPr>
            <p:nvPr/>
          </p:nvSpPr>
          <p:spPr bwMode="auto">
            <a:xfrm>
              <a:off x="2987522" y="2252957"/>
              <a:ext cx="492761" cy="2858205"/>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等式约束常数向量</a:t>
              </a:r>
            </a:p>
          </p:txBody>
        </p:sp>
        <p:sp>
          <p:nvSpPr>
            <p:cNvPr id="57"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58"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59" name="组合 55"/>
          <p:cNvGrpSpPr>
            <a:grpSpLocks/>
          </p:cNvGrpSpPr>
          <p:nvPr/>
        </p:nvGrpSpPr>
        <p:grpSpPr bwMode="auto">
          <a:xfrm>
            <a:off x="5545065" y="3289369"/>
            <a:ext cx="492443" cy="1658956"/>
            <a:chOff x="2987526" y="1871294"/>
            <a:chExt cx="492761" cy="2210720"/>
          </a:xfrm>
        </p:grpSpPr>
        <p:sp>
          <p:nvSpPr>
            <p:cNvPr id="60" name="Text Box 5"/>
            <p:cNvSpPr txBox="1">
              <a:spLocks noChangeArrowheads="1"/>
            </p:cNvSpPr>
            <p:nvPr/>
          </p:nvSpPr>
          <p:spPr bwMode="auto">
            <a:xfrm>
              <a:off x="2987526" y="2250046"/>
              <a:ext cx="492761" cy="1831968"/>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可行域下界</a:t>
              </a:r>
            </a:p>
          </p:txBody>
        </p:sp>
        <p:sp>
          <p:nvSpPr>
            <p:cNvPr id="61"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62"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63" name="组合 59"/>
          <p:cNvGrpSpPr>
            <a:grpSpLocks/>
          </p:cNvGrpSpPr>
          <p:nvPr/>
        </p:nvGrpSpPr>
        <p:grpSpPr bwMode="auto">
          <a:xfrm>
            <a:off x="6121129" y="3289369"/>
            <a:ext cx="492443" cy="1658956"/>
            <a:chOff x="2989113" y="1871294"/>
            <a:chExt cx="491177" cy="2210726"/>
          </a:xfrm>
        </p:grpSpPr>
        <p:sp>
          <p:nvSpPr>
            <p:cNvPr id="64" name="Text Box 5"/>
            <p:cNvSpPr txBox="1">
              <a:spLocks noChangeArrowheads="1"/>
            </p:cNvSpPr>
            <p:nvPr/>
          </p:nvSpPr>
          <p:spPr bwMode="auto">
            <a:xfrm>
              <a:off x="2989113" y="2250047"/>
              <a:ext cx="491177" cy="183197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可行域上界</a:t>
              </a:r>
            </a:p>
          </p:txBody>
        </p:sp>
        <p:sp>
          <p:nvSpPr>
            <p:cNvPr id="65"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66"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67" name="组合 63"/>
          <p:cNvGrpSpPr>
            <a:grpSpLocks/>
          </p:cNvGrpSpPr>
          <p:nvPr/>
        </p:nvGrpSpPr>
        <p:grpSpPr bwMode="auto">
          <a:xfrm>
            <a:off x="6697193" y="3289369"/>
            <a:ext cx="492443" cy="1658956"/>
            <a:chOff x="2987523" y="1871294"/>
            <a:chExt cx="492761" cy="2210643"/>
          </a:xfrm>
        </p:grpSpPr>
        <p:sp>
          <p:nvSpPr>
            <p:cNvPr id="68" name="Text Box 5"/>
            <p:cNvSpPr txBox="1">
              <a:spLocks noChangeArrowheads="1"/>
            </p:cNvSpPr>
            <p:nvPr/>
          </p:nvSpPr>
          <p:spPr bwMode="auto">
            <a:xfrm>
              <a:off x="2987523" y="2250033"/>
              <a:ext cx="492761" cy="183190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初始迭代点</a:t>
              </a:r>
            </a:p>
          </p:txBody>
        </p:sp>
        <p:sp>
          <p:nvSpPr>
            <p:cNvPr id="69"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70"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71" name="组合 67"/>
          <p:cNvGrpSpPr>
            <a:grpSpLocks/>
          </p:cNvGrpSpPr>
          <p:nvPr/>
        </p:nvGrpSpPr>
        <p:grpSpPr bwMode="auto">
          <a:xfrm>
            <a:off x="7303790" y="3289369"/>
            <a:ext cx="617537" cy="1926440"/>
            <a:chOff x="2931062" y="1871295"/>
            <a:chExt cx="617598" cy="2567783"/>
          </a:xfrm>
        </p:grpSpPr>
        <p:sp>
          <p:nvSpPr>
            <p:cNvPr id="72" name="Text Box 5"/>
            <p:cNvSpPr txBox="1">
              <a:spLocks noChangeArrowheads="1"/>
            </p:cNvSpPr>
            <p:nvPr/>
          </p:nvSpPr>
          <p:spPr bwMode="auto">
            <a:xfrm>
              <a:off x="2987792" y="2264804"/>
              <a:ext cx="492492" cy="217427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优化参数设置</a:t>
              </a:r>
            </a:p>
          </p:txBody>
        </p:sp>
        <p:sp>
          <p:nvSpPr>
            <p:cNvPr id="73"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2931062" y="1871295"/>
              <a:ext cx="61759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sp>
        <p:nvSpPr>
          <p:cNvPr id="4" name="日期占位符 3">
            <a:extLst>
              <a:ext uri="{FF2B5EF4-FFF2-40B4-BE49-F238E27FC236}">
                <a16:creationId xmlns:a16="http://schemas.microsoft.com/office/drawing/2014/main" id="{93E89F14-1B2C-4D51-9F00-75755B3C3AD7}"/>
              </a:ext>
            </a:extLst>
          </p:cNvPr>
          <p:cNvSpPr>
            <a:spLocks noGrp="1"/>
          </p:cNvSpPr>
          <p:nvPr>
            <p:ph type="dt" sz="half" idx="2"/>
          </p:nvPr>
        </p:nvSpPr>
        <p:spPr/>
        <p:txBody>
          <a:bodyPr/>
          <a:lstStyle/>
          <a:p>
            <a:pPr>
              <a:defRPr/>
            </a:pPr>
            <a:fld id="{B44A1C11-9567-4B15-9A64-073065F6C92A}" type="datetime1">
              <a:rPr lang="zh-CN" altLang="en-US" smtClean="0"/>
              <a:t>2022/11/23</a:t>
            </a:fld>
            <a:endParaRPr lang="zh-CN" altLang="en-US"/>
          </a:p>
        </p:txBody>
      </p:sp>
      <p:sp>
        <p:nvSpPr>
          <p:cNvPr id="52" name="Rectangle 56">
            <a:extLst>
              <a:ext uri="{FF2B5EF4-FFF2-40B4-BE49-F238E27FC236}">
                <a16:creationId xmlns:a16="http://schemas.microsoft.com/office/drawing/2014/main" id="{02B14461-17FD-4220-8129-ACD3A389E52F}"/>
              </a:ext>
            </a:extLst>
          </p:cNvPr>
          <p:cNvSpPr>
            <a:spLocks noChangeArrowheads="1"/>
          </p:cNvSpPr>
          <p:nvPr/>
        </p:nvSpPr>
        <p:spPr bwMode="auto">
          <a:xfrm>
            <a:off x="683568" y="1196752"/>
            <a:ext cx="8136904"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MATLAB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中提供了</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linprog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和</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intlinprog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函数，分别用来求解线性规划和混合整数线性规划</a:t>
            </a:r>
          </a:p>
        </p:txBody>
      </p:sp>
      <p:sp>
        <p:nvSpPr>
          <p:cNvPr id="2" name="页脚占位符 1">
            <a:extLst>
              <a:ext uri="{FF2B5EF4-FFF2-40B4-BE49-F238E27FC236}">
                <a16:creationId xmlns:a16="http://schemas.microsoft.com/office/drawing/2014/main" id="{17EFAFA5-9662-4B21-BB4F-F4A3DBEB7D2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52862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par>
                                <p:cTn id="13" presetID="22" presetClass="entr" presetSubtype="1"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par>
                                <p:cTn id="16" presetID="22" presetClass="entr" presetSubtype="1"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par>
                                <p:cTn id="19" presetID="22" presetClass="entr" presetSubtype="1"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par>
                                <p:cTn id="22" presetID="22" presetClass="entr" presetSubtype="1"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up)">
                                      <p:cBhvr>
                                        <p:cTn id="24" dur="500"/>
                                        <p:tgtEl>
                                          <p:spTgt spid="45"/>
                                        </p:tgtEl>
                                      </p:cBhvr>
                                    </p:animEffect>
                                  </p:childTnLst>
                                </p:cTn>
                              </p:par>
                              <p:par>
                                <p:cTn id="25" presetID="22" presetClass="entr" presetSubtype="1"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up)">
                                      <p:cBhvr>
                                        <p:cTn id="27" dur="500"/>
                                        <p:tgtEl>
                                          <p:spTgt spid="49"/>
                                        </p:tgtEl>
                                      </p:cBhvr>
                                    </p:animEffect>
                                  </p:childTnLst>
                                </p:cTn>
                              </p:par>
                              <p:par>
                                <p:cTn id="28" presetID="22" presetClass="entr" presetSubtype="1"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up)">
                                      <p:cBhvr>
                                        <p:cTn id="30" dur="500"/>
                                        <p:tgtEl>
                                          <p:spTgt spid="55"/>
                                        </p:tgtEl>
                                      </p:cBhvr>
                                    </p:animEffect>
                                  </p:childTnLst>
                                </p:cTn>
                              </p:par>
                              <p:par>
                                <p:cTn id="31" presetID="22" presetClass="entr" presetSubtype="1"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up)">
                                      <p:cBhvr>
                                        <p:cTn id="33" dur="500"/>
                                        <p:tgtEl>
                                          <p:spTgt spid="59"/>
                                        </p:tgtEl>
                                      </p:cBhvr>
                                    </p:animEffect>
                                  </p:childTnLst>
                                </p:cTn>
                              </p:par>
                              <p:par>
                                <p:cTn id="34" presetID="22" presetClass="entr" presetSubtype="1"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up)">
                                      <p:cBhvr>
                                        <p:cTn id="36" dur="500"/>
                                        <p:tgtEl>
                                          <p:spTgt spid="63"/>
                                        </p:tgtEl>
                                      </p:cBhvr>
                                    </p:animEffect>
                                  </p:childTnLst>
                                </p:cTn>
                              </p:par>
                              <p:par>
                                <p:cTn id="37" presetID="22" presetClass="entr" presetSubtype="1"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up)">
                                      <p:cBhvr>
                                        <p:cTn id="39" dur="500"/>
                                        <p:tgtEl>
                                          <p:spTgt spid="67"/>
                                        </p:tgtEl>
                                      </p:cBhvr>
                                    </p:animEffect>
                                  </p:childTnLst>
                                </p:cTn>
                              </p:par>
                              <p:par>
                                <p:cTn id="40" presetID="22" presetClass="entr" presetSubtype="1" fill="hold"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wipe(up)">
                                      <p:cBhvr>
                                        <p:cTn id="4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4213" y="980728"/>
            <a:ext cx="8280276" cy="55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微软雅黑" pitchFamily="34" charset="-122"/>
                <a:ea typeface="微软雅黑" pitchFamily="34" charset="-122"/>
              </a:rPr>
              <a:t>&gt;&gt; </a:t>
            </a:r>
            <a:r>
              <a:rPr lang="nl-NL" altLang="zh-CN" sz="2000" dirty="0">
                <a:latin typeface="微软雅黑" pitchFamily="34" charset="-122"/>
                <a:ea typeface="微软雅黑" pitchFamily="34" charset="-122"/>
              </a:rPr>
              <a:t>rng(2);  % </a:t>
            </a:r>
            <a:r>
              <a:rPr lang="zh-CN" altLang="en-US" sz="2000" dirty="0">
                <a:latin typeface="微软雅黑" pitchFamily="34" charset="-122"/>
                <a:ea typeface="微软雅黑" pitchFamily="34" charset="-122"/>
              </a:rPr>
              <a:t>控制随机数生成器</a:t>
            </a:r>
          </a:p>
          <a:p>
            <a:pPr>
              <a:lnSpc>
                <a:spcPct val="150000"/>
              </a:lnSpc>
            </a:pPr>
            <a:r>
              <a:rPr lang="nl-NL"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定义目标函数</a:t>
            </a:r>
          </a:p>
          <a:p>
            <a:pPr>
              <a:lnSpc>
                <a:spcPct val="150000"/>
              </a:lnSpc>
            </a:pPr>
            <a:r>
              <a:rPr lang="nl-NL" altLang="zh-CN" sz="2000" dirty="0">
                <a:latin typeface="微软雅黑" pitchFamily="34" charset="-122"/>
                <a:ea typeface="微软雅黑" pitchFamily="34" charset="-122"/>
              </a:rPr>
              <a:t>&gt;&gt; fun0 = @(x)</a:t>
            </a:r>
            <a:r>
              <a:rPr lang="en-US" altLang="zh-CN" sz="2000" dirty="0">
                <a:latin typeface="微软雅黑" pitchFamily="34" charset="-122"/>
                <a:ea typeface="微软雅黑" pitchFamily="34" charset="-122"/>
              </a:rPr>
              <a:t>-(</a:t>
            </a:r>
            <a:r>
              <a:rPr lang="nl-NL" altLang="zh-CN" sz="2000" dirty="0">
                <a:latin typeface="微软雅黑" pitchFamily="34" charset="-122"/>
                <a:ea typeface="微软雅黑" pitchFamily="34" charset="-122"/>
              </a:rPr>
              <a:t>1+x(1)*sin(4*pi*x(1))</a:t>
            </a:r>
            <a:r>
              <a:rPr lang="en-US" altLang="zh-CN" sz="2000" dirty="0">
                <a:latin typeface="微软雅黑" pitchFamily="34" charset="-122"/>
                <a:ea typeface="微软雅黑" pitchFamily="34" charset="-122"/>
              </a:rPr>
              <a:t>+</a:t>
            </a:r>
            <a:r>
              <a:rPr lang="nl-NL" altLang="zh-CN" sz="2000" dirty="0">
                <a:latin typeface="微软雅黑" pitchFamily="34" charset="-122"/>
                <a:ea typeface="微软雅黑" pitchFamily="34" charset="-122"/>
              </a:rPr>
              <a:t>x(2)*sin(4*pi*x(2))+...</a:t>
            </a:r>
          </a:p>
          <a:p>
            <a:pPr>
              <a:lnSpc>
                <a:spcPct val="150000"/>
              </a:lnSpc>
            </a:pPr>
            <a:r>
              <a:rPr lang="nl-NL" altLang="zh-CN" sz="2000" dirty="0">
                <a:latin typeface="微软雅黑" pitchFamily="34" charset="-122"/>
                <a:ea typeface="微软雅黑" pitchFamily="34" charset="-122"/>
              </a:rPr>
              <a:t>       sin(6*sqrt(x(1)^2+x(2)^2))/(6*sqrt(x(1)^2+x(2)^2+10^(-16))));</a:t>
            </a:r>
          </a:p>
          <a:p>
            <a:pPr>
              <a:lnSpc>
                <a:spcPct val="150000"/>
              </a:lnSpc>
            </a:pPr>
            <a:r>
              <a:rPr lang="en-US" altLang="zh-CN" sz="2000" dirty="0">
                <a:latin typeface="微软雅黑" pitchFamily="34" charset="-122"/>
                <a:ea typeface="微软雅黑" pitchFamily="34" charset="-122"/>
              </a:rPr>
              <a:t>&gt;&gt; </a:t>
            </a:r>
            <a:r>
              <a:rPr lang="nl-NL" altLang="zh-CN" sz="2000" dirty="0">
                <a:latin typeface="微软雅黑" pitchFamily="34" charset="-122"/>
                <a:ea typeface="微软雅黑" pitchFamily="34" charset="-122"/>
              </a:rPr>
              <a:t>x0 = rand(1,2);</a:t>
            </a:r>
          </a:p>
          <a:p>
            <a:pPr>
              <a:lnSpc>
                <a:spcPct val="150000"/>
              </a:lnSpc>
            </a:pPr>
            <a:r>
              <a:rPr lang="nl-NL" altLang="zh-CN" sz="2000" dirty="0">
                <a:latin typeface="微软雅黑" pitchFamily="34" charset="-122"/>
                <a:ea typeface="微软雅黑" pitchFamily="34" charset="-122"/>
              </a:rPr>
              <a:t>&gt;&gt; lb = [-1,-1];</a:t>
            </a:r>
          </a:p>
          <a:p>
            <a:pPr>
              <a:lnSpc>
                <a:spcPct val="150000"/>
              </a:lnSpc>
            </a:pPr>
            <a:r>
              <a:rPr lang="nl-NL" altLang="zh-CN" sz="2000" dirty="0">
                <a:latin typeface="微软雅黑" pitchFamily="34" charset="-122"/>
                <a:ea typeface="微软雅黑" pitchFamily="34" charset="-122"/>
              </a:rPr>
              <a:t>&gt;&gt; ub = [1,1];</a:t>
            </a:r>
          </a:p>
          <a:p>
            <a:pPr>
              <a:lnSpc>
                <a:spcPct val="150000"/>
              </a:lnSpc>
            </a:pPr>
            <a:r>
              <a:rPr lang="nl-NL" altLang="zh-CN" sz="2000" dirty="0">
                <a:latin typeface="微软雅黑" pitchFamily="34" charset="-122"/>
                <a:ea typeface="微软雅黑" pitchFamily="34" charset="-122"/>
              </a:rPr>
              <a:t>&gt;&gt; A = []; b = []; Aeq = []; beq = [];</a:t>
            </a:r>
          </a:p>
          <a:p>
            <a:pPr>
              <a:lnSpc>
                <a:spcPct val="150000"/>
              </a:lnSpc>
            </a:pPr>
            <a:r>
              <a:rPr lang="nl-NL" altLang="zh-CN" sz="2000" dirty="0">
                <a:latin typeface="微软雅黑" pitchFamily="34" charset="-122"/>
                <a:ea typeface="微软雅黑" pitchFamily="34" charset="-122"/>
              </a:rPr>
              <a:t>&gt;&gt; [x1,f1] = fmincon(fun1,x0,A,b,Aeq,beq,lb,ub) % </a:t>
            </a:r>
            <a:r>
              <a:rPr lang="zh-CN" altLang="en-US" sz="2000" dirty="0">
                <a:latin typeface="微软雅黑" pitchFamily="34" charset="-122"/>
                <a:ea typeface="微软雅黑" pitchFamily="34" charset="-122"/>
              </a:rPr>
              <a:t>传统解法</a:t>
            </a:r>
          </a:p>
          <a:p>
            <a:pPr>
              <a:lnSpc>
                <a:spcPct val="150000"/>
              </a:lnSpc>
            </a:pPr>
            <a:r>
              <a:rPr lang="en-US" altLang="zh-CN" sz="2000" dirty="0">
                <a:latin typeface="微软雅黑" pitchFamily="34" charset="-122"/>
                <a:ea typeface="微软雅黑" pitchFamily="34" charset="-122"/>
              </a:rPr>
              <a:t>&gt;&gt; [</a:t>
            </a:r>
            <a:r>
              <a:rPr lang="nl-NL" altLang="zh-CN" sz="2000" dirty="0">
                <a:latin typeface="微软雅黑" pitchFamily="34" charset="-122"/>
                <a:ea typeface="微软雅黑" pitchFamily="34" charset="-122"/>
              </a:rPr>
              <a:t>x2,f2] = ga(fun1,2,A,b,Aeq,beq,lb,ub)            % </a:t>
            </a:r>
            <a:r>
              <a:rPr lang="zh-CN" altLang="en-US" sz="2000" dirty="0">
                <a:latin typeface="微软雅黑" pitchFamily="34" charset="-122"/>
                <a:ea typeface="微软雅黑" pitchFamily="34" charset="-122"/>
              </a:rPr>
              <a:t>遗传算法</a:t>
            </a:r>
          </a:p>
          <a:p>
            <a:pPr>
              <a:lnSpc>
                <a:spcPct val="150000"/>
              </a:lnSpc>
            </a:pPr>
            <a:r>
              <a:rPr lang="en-US" altLang="zh-CN" sz="2000" dirty="0">
                <a:latin typeface="微软雅黑" pitchFamily="34" charset="-122"/>
                <a:ea typeface="微软雅黑" pitchFamily="34" charset="-122"/>
              </a:rPr>
              <a:t>&gt;&gt; [</a:t>
            </a:r>
            <a:r>
              <a:rPr lang="nl-NL" altLang="zh-CN" sz="2000" dirty="0">
                <a:latin typeface="微软雅黑" pitchFamily="34" charset="-122"/>
                <a:ea typeface="微软雅黑" pitchFamily="34" charset="-122"/>
              </a:rPr>
              <a:t>x3,f3] = simulannealbnd(fun1,x0,lb,ub)         % </a:t>
            </a:r>
            <a:r>
              <a:rPr lang="zh-CN" altLang="en-US" sz="2000" dirty="0">
                <a:latin typeface="微软雅黑" pitchFamily="34" charset="-122"/>
                <a:ea typeface="微软雅黑" pitchFamily="34" charset="-122"/>
              </a:rPr>
              <a:t>模拟退火算法</a:t>
            </a:r>
          </a:p>
          <a:p>
            <a:pPr>
              <a:lnSpc>
                <a:spcPct val="150000"/>
              </a:lnSpc>
            </a:pPr>
            <a:r>
              <a:rPr lang="en-US" altLang="zh-CN" sz="2000" dirty="0">
                <a:latin typeface="微软雅黑" pitchFamily="34" charset="-122"/>
                <a:ea typeface="微软雅黑" pitchFamily="34" charset="-122"/>
              </a:rPr>
              <a:t>&gt;&gt; [</a:t>
            </a:r>
            <a:r>
              <a:rPr lang="nl-NL" altLang="zh-CN" sz="2000" dirty="0">
                <a:latin typeface="微软雅黑" pitchFamily="34" charset="-122"/>
                <a:ea typeface="微软雅黑" pitchFamily="34" charset="-122"/>
              </a:rPr>
              <a:t>x4,f4] = particleswarm(fun1,2,lb,ub)              % </a:t>
            </a:r>
            <a:r>
              <a:rPr lang="zh-CN" altLang="en-US" sz="2000" dirty="0">
                <a:latin typeface="微软雅黑" pitchFamily="34" charset="-122"/>
                <a:ea typeface="微软雅黑" pitchFamily="34" charset="-122"/>
              </a:rPr>
              <a:t>粒子群算法</a:t>
            </a:r>
            <a:endParaRPr lang="en-US" altLang="zh-CN" sz="2000" dirty="0">
              <a:solidFill>
                <a:srgbClr val="0000FF"/>
              </a:solidFill>
              <a:latin typeface="微软雅黑" pitchFamily="34" charset="-122"/>
              <a:ea typeface="微软雅黑" pitchFamily="34" charset="-122"/>
            </a:endParaRPr>
          </a:p>
        </p:txBody>
      </p:sp>
      <p:sp>
        <p:nvSpPr>
          <p:cNvPr id="27651" name="Rectangle 56"/>
          <p:cNvSpPr>
            <a:spLocks noChangeArrowheads="1"/>
          </p:cNvSpPr>
          <p:nvPr/>
        </p:nvSpPr>
        <p:spPr bwMode="auto">
          <a:xfrm>
            <a:off x="251521" y="427371"/>
            <a:ext cx="2519363"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40000"/>
              </a:lnSpc>
              <a:spcBef>
                <a:spcPct val="0"/>
              </a:spcBef>
              <a:buFont typeface="Wingdings" pitchFamily="2" charset="2"/>
              <a:buChar char="Ø"/>
            </a:pPr>
            <a:r>
              <a:rPr lang="zh-CN" altLang="en-US" sz="2400" dirty="0">
                <a:solidFill>
                  <a:schemeClr val="hlink"/>
                </a:solidFill>
                <a:latin typeface="微软雅黑" pitchFamily="34" charset="-122"/>
                <a:ea typeface="微软雅黑" pitchFamily="34" charset="-122"/>
                <a:sym typeface="Wingdings" pitchFamily="2" charset="2"/>
              </a:rPr>
              <a:t>  求解代码：</a:t>
            </a:r>
          </a:p>
        </p:txBody>
      </p:sp>
      <p:sp>
        <p:nvSpPr>
          <p:cNvPr id="2" name="日期占位符 1">
            <a:extLst>
              <a:ext uri="{FF2B5EF4-FFF2-40B4-BE49-F238E27FC236}">
                <a16:creationId xmlns:a16="http://schemas.microsoft.com/office/drawing/2014/main" id="{841B3B54-5F11-43FD-9DDE-AB0FAAD77CDE}"/>
              </a:ext>
            </a:extLst>
          </p:cNvPr>
          <p:cNvSpPr>
            <a:spLocks noGrp="1"/>
          </p:cNvSpPr>
          <p:nvPr>
            <p:ph type="dt" sz="half" idx="2"/>
          </p:nvPr>
        </p:nvSpPr>
        <p:spPr/>
        <p:txBody>
          <a:bodyPr/>
          <a:lstStyle/>
          <a:p>
            <a:pPr>
              <a:defRPr/>
            </a:pPr>
            <a:fld id="{B84105FB-329F-476B-9BD6-E8720F0F0E18}" type="datetime1">
              <a:rPr lang="zh-CN" altLang="en-US" smtClean="0"/>
              <a:t>2022/11/23</a:t>
            </a:fld>
            <a:endParaRPr lang="zh-CN" altLang="en-US"/>
          </a:p>
        </p:txBody>
      </p:sp>
      <p:sp>
        <p:nvSpPr>
          <p:cNvPr id="4" name="页脚占位符 3">
            <a:extLst>
              <a:ext uri="{FF2B5EF4-FFF2-40B4-BE49-F238E27FC236}">
                <a16:creationId xmlns:a16="http://schemas.microsoft.com/office/drawing/2014/main" id="{327D0318-4174-44EC-B44C-C831162EC2A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716251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51521" y="980728"/>
            <a:ext cx="8712968" cy="560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2000" dirty="0">
                <a:latin typeface="微软雅黑" pitchFamily="34" charset="-122"/>
                <a:ea typeface="微软雅黑" pitchFamily="34" charset="-122"/>
              </a:rPr>
              <a:t>&gt;&gt; [X,Y] = </a:t>
            </a:r>
            <a:r>
              <a:rPr lang="en-US" altLang="zh-CN" sz="2000" dirty="0" err="1">
                <a:latin typeface="微软雅黑" pitchFamily="34" charset="-122"/>
                <a:ea typeface="微软雅黑" pitchFamily="34" charset="-122"/>
              </a:rPr>
              <a:t>meshgrid</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linspace</a:t>
            </a:r>
            <a:r>
              <a:rPr lang="en-US" altLang="zh-CN" sz="2000" dirty="0">
                <a:latin typeface="微软雅黑" pitchFamily="34" charset="-122"/>
                <a:ea typeface="微软雅黑" pitchFamily="34" charset="-122"/>
              </a:rPr>
              <a:t>(-1,1,200));  % </a:t>
            </a:r>
            <a:r>
              <a:rPr lang="zh-CN" altLang="en-US" sz="2000" dirty="0">
                <a:latin typeface="微软雅黑" pitchFamily="34" charset="-122"/>
                <a:ea typeface="微软雅黑" pitchFamily="34" charset="-122"/>
              </a:rPr>
              <a:t>定义网格数据</a:t>
            </a:r>
          </a:p>
          <a:p>
            <a:pPr>
              <a:lnSpc>
                <a:spcPct val="120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重新定义函数</a:t>
            </a:r>
          </a:p>
          <a:p>
            <a:pPr>
              <a:lnSpc>
                <a:spcPct val="120000"/>
              </a:lnSpc>
            </a:pPr>
            <a:r>
              <a:rPr lang="en-US" altLang="zh-CN" sz="2000" dirty="0">
                <a:latin typeface="微软雅黑" pitchFamily="34" charset="-122"/>
                <a:ea typeface="微软雅黑" pitchFamily="34" charset="-122"/>
              </a:rPr>
              <a:t>&gt;&gt; fun2 = @(</a:t>
            </a:r>
            <a:r>
              <a:rPr lang="en-US" altLang="zh-CN" sz="2000" dirty="0" err="1">
                <a:latin typeface="微软雅黑" pitchFamily="34" charset="-122"/>
                <a:ea typeface="微软雅黑" pitchFamily="34" charset="-122"/>
              </a:rPr>
              <a:t>x,y</a:t>
            </a:r>
            <a:r>
              <a:rPr lang="en-US" altLang="zh-CN" sz="2000" dirty="0">
                <a:latin typeface="微软雅黑" pitchFamily="34" charset="-122"/>
                <a:ea typeface="微软雅黑" pitchFamily="34" charset="-122"/>
              </a:rPr>
              <a:t>)1+x.*sin(4*pi*x)+y.*sin(4*pi*y)+...</a:t>
            </a:r>
          </a:p>
          <a:p>
            <a:pPr>
              <a:lnSpc>
                <a:spcPct val="120000"/>
              </a:lnSpc>
            </a:pPr>
            <a:r>
              <a:rPr lang="en-US" altLang="zh-CN" sz="2000" dirty="0">
                <a:latin typeface="微软雅黑" pitchFamily="34" charset="-122"/>
                <a:ea typeface="微软雅黑" pitchFamily="34" charset="-122"/>
              </a:rPr>
              <a:t>    sin(6*sqrt(x.^2+y.^2))./(6*sqrt(x.^2+y.^2+10^(-16)));</a:t>
            </a:r>
          </a:p>
          <a:p>
            <a:pPr>
              <a:lnSpc>
                <a:spcPct val="120000"/>
              </a:lnSpc>
            </a:pPr>
            <a:r>
              <a:rPr lang="en-US" altLang="zh-CN" sz="2000" dirty="0">
                <a:latin typeface="微软雅黑" pitchFamily="34" charset="-122"/>
                <a:ea typeface="微软雅黑" pitchFamily="34" charset="-122"/>
              </a:rPr>
              <a:t>&gt;&gt; Z = fun2(X,Y);  % </a:t>
            </a:r>
            <a:r>
              <a:rPr lang="zh-CN" altLang="en-US" sz="2000" dirty="0">
                <a:latin typeface="微软雅黑" pitchFamily="34" charset="-122"/>
                <a:ea typeface="微软雅黑" pitchFamily="34" charset="-122"/>
              </a:rPr>
              <a:t>计算网格点处函数值</a:t>
            </a:r>
          </a:p>
          <a:p>
            <a:pPr>
              <a:lnSpc>
                <a:spcPct val="120000"/>
              </a:lnSpc>
            </a:pPr>
            <a:r>
              <a:rPr lang="en-US" altLang="zh-CN" sz="2000" dirty="0">
                <a:latin typeface="微软雅黑" pitchFamily="34" charset="-122"/>
                <a:ea typeface="微软雅黑" pitchFamily="34" charset="-122"/>
              </a:rPr>
              <a:t>&gt;&gt; surf(X,Y,Z);  % </a:t>
            </a:r>
            <a:r>
              <a:rPr lang="zh-CN" altLang="en-US" sz="2000" dirty="0">
                <a:latin typeface="微软雅黑" pitchFamily="34" charset="-122"/>
                <a:ea typeface="微软雅黑" pitchFamily="34" charset="-122"/>
              </a:rPr>
              <a:t>绘制曲面</a:t>
            </a:r>
          </a:p>
          <a:p>
            <a:pPr>
              <a:lnSpc>
                <a:spcPct val="120000"/>
              </a:lnSpc>
            </a:pPr>
            <a:r>
              <a:rPr lang="en-US" altLang="zh-CN" sz="2000" dirty="0">
                <a:latin typeface="微软雅黑" pitchFamily="34" charset="-122"/>
                <a:ea typeface="微软雅黑" pitchFamily="34" charset="-122"/>
              </a:rPr>
              <a:t>&gt;&gt; shading </a:t>
            </a:r>
            <a:r>
              <a:rPr lang="en-US" altLang="zh-CN" sz="2000" dirty="0" err="1">
                <a:latin typeface="微软雅黑" pitchFamily="34" charset="-122"/>
                <a:ea typeface="微软雅黑" pitchFamily="34" charset="-122"/>
              </a:rPr>
              <a:t>interp</a:t>
            </a: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插值染色</a:t>
            </a:r>
          </a:p>
          <a:p>
            <a:pPr>
              <a:lnSpc>
                <a:spcPct val="120000"/>
              </a:lnSpc>
            </a:pPr>
            <a:r>
              <a:rPr lang="en-US" altLang="zh-CN" sz="2000" dirty="0">
                <a:latin typeface="微软雅黑" pitchFamily="34" charset="-122"/>
                <a:ea typeface="微软雅黑" pitchFamily="34" charset="-122"/>
              </a:rPr>
              <a:t>&gt;&gt; </a:t>
            </a:r>
            <a:r>
              <a:rPr lang="en-US" altLang="zh-CN" sz="2000" dirty="0" err="1">
                <a:latin typeface="微软雅黑" pitchFamily="34" charset="-122"/>
                <a:ea typeface="微软雅黑" pitchFamily="34" charset="-122"/>
              </a:rPr>
              <a:t>camlight</a:t>
            </a: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添加光源</a:t>
            </a:r>
          </a:p>
          <a:p>
            <a:pPr>
              <a:lnSpc>
                <a:spcPct val="120000"/>
              </a:lnSpc>
            </a:pPr>
            <a:r>
              <a:rPr lang="en-US" altLang="zh-CN" sz="2000" dirty="0">
                <a:latin typeface="微软雅黑" pitchFamily="34" charset="-122"/>
                <a:ea typeface="微软雅黑" pitchFamily="34" charset="-122"/>
              </a:rPr>
              <a:t>&gt;&gt; hold on;</a:t>
            </a:r>
          </a:p>
          <a:p>
            <a:pPr>
              <a:lnSpc>
                <a:spcPct val="120000"/>
              </a:lnSpc>
            </a:pPr>
            <a:r>
              <a:rPr lang="en-US" altLang="zh-CN" sz="2000" dirty="0">
                <a:latin typeface="微软雅黑" pitchFamily="34" charset="-122"/>
                <a:ea typeface="微软雅黑" pitchFamily="34" charset="-122"/>
              </a:rPr>
              <a:t>&gt;&gt; h1 = plot3(x1(1),x1(2),fun2(x1(1),x1(2)),'r*'); % </a:t>
            </a:r>
            <a:r>
              <a:rPr lang="zh-CN" altLang="en-US" sz="2000" dirty="0">
                <a:latin typeface="微软雅黑" pitchFamily="34" charset="-122"/>
                <a:ea typeface="微软雅黑" pitchFamily="34" charset="-122"/>
              </a:rPr>
              <a:t>红色星号</a:t>
            </a:r>
          </a:p>
          <a:p>
            <a:pPr>
              <a:lnSpc>
                <a:spcPct val="120000"/>
              </a:lnSpc>
            </a:pPr>
            <a:r>
              <a:rPr lang="en-US" altLang="zh-CN" sz="2000" dirty="0">
                <a:latin typeface="微软雅黑" pitchFamily="34" charset="-122"/>
                <a:ea typeface="微软雅黑" pitchFamily="34" charset="-122"/>
              </a:rPr>
              <a:t>&gt;&gt; h2 = plot3(x2(1),x2(2),fun2(x2(1),x2(2)),'</a:t>
            </a:r>
            <a:r>
              <a:rPr lang="en-US" altLang="zh-CN" sz="2000" dirty="0" err="1">
                <a:latin typeface="微软雅黑" pitchFamily="34" charset="-122"/>
                <a:ea typeface="微软雅黑" pitchFamily="34" charset="-122"/>
              </a:rPr>
              <a:t>rp</a:t>
            </a: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红色五角星</a:t>
            </a:r>
          </a:p>
          <a:p>
            <a:pPr>
              <a:lnSpc>
                <a:spcPct val="120000"/>
              </a:lnSpc>
            </a:pPr>
            <a:r>
              <a:rPr lang="en-US" altLang="zh-CN" sz="2000" dirty="0">
                <a:latin typeface="微软雅黑" pitchFamily="34" charset="-122"/>
                <a:ea typeface="微软雅黑" pitchFamily="34" charset="-122"/>
              </a:rPr>
              <a:t>&gt;&gt; h3 = plot3(x3(1),x3(2),fun2(x3(1),x3(2)),'r&gt;'); % </a:t>
            </a:r>
            <a:r>
              <a:rPr lang="zh-CN" altLang="en-US" sz="2000" dirty="0">
                <a:latin typeface="微软雅黑" pitchFamily="34" charset="-122"/>
                <a:ea typeface="微软雅黑" pitchFamily="34" charset="-122"/>
              </a:rPr>
              <a:t>红色三角</a:t>
            </a:r>
          </a:p>
          <a:p>
            <a:pPr>
              <a:lnSpc>
                <a:spcPct val="120000"/>
              </a:lnSpc>
            </a:pPr>
            <a:r>
              <a:rPr lang="en-US" altLang="zh-CN" sz="2000" dirty="0">
                <a:latin typeface="微软雅黑" pitchFamily="34" charset="-122"/>
                <a:ea typeface="微软雅黑" pitchFamily="34" charset="-122"/>
              </a:rPr>
              <a:t>&gt;&gt; h4 = plot3(x4(1),x4(2),fun2(x4(1),x4(2)),'</a:t>
            </a:r>
            <a:r>
              <a:rPr lang="en-US" altLang="zh-CN" sz="2000" dirty="0" err="1">
                <a:latin typeface="微软雅黑" pitchFamily="34" charset="-122"/>
                <a:ea typeface="微软雅黑" pitchFamily="34" charset="-122"/>
              </a:rPr>
              <a:t>ro</a:t>
            </a: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红色三角</a:t>
            </a:r>
          </a:p>
          <a:p>
            <a:pPr>
              <a:lnSpc>
                <a:spcPct val="120000"/>
              </a:lnSpc>
            </a:pPr>
            <a:r>
              <a:rPr lang="en-US" altLang="zh-CN" sz="2000" dirty="0">
                <a:latin typeface="微软雅黑" pitchFamily="34" charset="-122"/>
                <a:ea typeface="微软雅黑" pitchFamily="34" charset="-122"/>
              </a:rPr>
              <a:t>&gt;&gt; legend([h1,h2,h3,h4],{'</a:t>
            </a:r>
            <a:r>
              <a:rPr lang="zh-CN" altLang="en-US" sz="2000" dirty="0">
                <a:latin typeface="微软雅黑" pitchFamily="34" charset="-122"/>
                <a:ea typeface="微软雅黑" pitchFamily="34" charset="-122"/>
              </a:rPr>
              <a:t>内点法</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遗传算法</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模拟退火算法</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粒子群算法</a:t>
            </a:r>
            <a:r>
              <a:rPr lang="en-US" altLang="zh-CN" sz="2000" dirty="0">
                <a:latin typeface="微软雅黑" pitchFamily="34" charset="-122"/>
                <a:ea typeface="微软雅黑" pitchFamily="34" charset="-122"/>
              </a:rPr>
              <a:t>'})</a:t>
            </a:r>
          </a:p>
          <a:p>
            <a:pPr>
              <a:lnSpc>
                <a:spcPct val="120000"/>
              </a:lnSpc>
            </a:pPr>
            <a:r>
              <a:rPr lang="en-US" altLang="zh-CN" sz="2000" dirty="0">
                <a:latin typeface="微软雅黑" pitchFamily="34" charset="-122"/>
                <a:ea typeface="微软雅黑" pitchFamily="34" charset="-122"/>
              </a:rPr>
              <a:t>&gt;&gt; </a:t>
            </a:r>
            <a:r>
              <a:rPr lang="en-US" altLang="zh-CN" sz="2000" dirty="0" err="1">
                <a:latin typeface="微软雅黑" pitchFamily="34" charset="-122"/>
                <a:ea typeface="微软雅黑" pitchFamily="34" charset="-122"/>
              </a:rPr>
              <a:t>xlabel</a:t>
            </a:r>
            <a:r>
              <a:rPr lang="en-US" altLang="zh-CN" sz="2000" dirty="0">
                <a:latin typeface="微软雅黑" pitchFamily="34" charset="-122"/>
                <a:ea typeface="微软雅黑" pitchFamily="34" charset="-122"/>
              </a:rPr>
              <a:t>('x');</a:t>
            </a:r>
            <a:r>
              <a:rPr lang="en-US" altLang="zh-CN" sz="2000" dirty="0" err="1">
                <a:latin typeface="微软雅黑" pitchFamily="34" charset="-122"/>
                <a:ea typeface="微软雅黑" pitchFamily="34" charset="-122"/>
              </a:rPr>
              <a:t>ylabel</a:t>
            </a:r>
            <a:r>
              <a:rPr lang="en-US" altLang="zh-CN" sz="2000" dirty="0">
                <a:latin typeface="微软雅黑" pitchFamily="34" charset="-122"/>
                <a:ea typeface="微软雅黑" pitchFamily="34" charset="-122"/>
              </a:rPr>
              <a:t>('y');</a:t>
            </a:r>
            <a:r>
              <a:rPr lang="en-US" altLang="zh-CN" sz="2000" dirty="0" err="1">
                <a:latin typeface="微软雅黑" pitchFamily="34" charset="-122"/>
                <a:ea typeface="微软雅黑" pitchFamily="34" charset="-122"/>
              </a:rPr>
              <a:t>zlabel</a:t>
            </a:r>
            <a:r>
              <a:rPr lang="en-US" altLang="zh-CN" sz="2000" dirty="0">
                <a:latin typeface="微软雅黑" pitchFamily="34" charset="-122"/>
                <a:ea typeface="微软雅黑" pitchFamily="34" charset="-122"/>
              </a:rPr>
              <a:t>('z');</a:t>
            </a:r>
            <a:endParaRPr lang="en-US" altLang="zh-CN" sz="2000" dirty="0">
              <a:solidFill>
                <a:srgbClr val="0000FF"/>
              </a:solidFill>
              <a:latin typeface="微软雅黑" pitchFamily="34" charset="-122"/>
              <a:ea typeface="微软雅黑" pitchFamily="34" charset="-122"/>
            </a:endParaRPr>
          </a:p>
        </p:txBody>
      </p:sp>
      <p:sp>
        <p:nvSpPr>
          <p:cNvPr id="27651" name="Rectangle 56"/>
          <p:cNvSpPr>
            <a:spLocks noChangeArrowheads="1"/>
          </p:cNvSpPr>
          <p:nvPr/>
        </p:nvSpPr>
        <p:spPr bwMode="auto">
          <a:xfrm>
            <a:off x="251521" y="427371"/>
            <a:ext cx="2519363"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40000"/>
              </a:lnSpc>
              <a:spcBef>
                <a:spcPct val="0"/>
              </a:spcBef>
              <a:buFont typeface="Wingdings" pitchFamily="2" charset="2"/>
              <a:buChar char="Ø"/>
            </a:pPr>
            <a:r>
              <a:rPr lang="zh-CN" altLang="en-US" sz="2400" dirty="0">
                <a:solidFill>
                  <a:schemeClr val="hlink"/>
                </a:solidFill>
                <a:latin typeface="微软雅黑" pitchFamily="34" charset="-122"/>
                <a:ea typeface="微软雅黑" pitchFamily="34" charset="-122"/>
                <a:sym typeface="Wingdings" pitchFamily="2" charset="2"/>
              </a:rPr>
              <a:t>  结果可视化：</a:t>
            </a:r>
          </a:p>
        </p:txBody>
      </p:sp>
      <p:sp>
        <p:nvSpPr>
          <p:cNvPr id="2" name="日期占位符 1">
            <a:extLst>
              <a:ext uri="{FF2B5EF4-FFF2-40B4-BE49-F238E27FC236}">
                <a16:creationId xmlns:a16="http://schemas.microsoft.com/office/drawing/2014/main" id="{841B3B54-5F11-43FD-9DDE-AB0FAAD77CDE}"/>
              </a:ext>
            </a:extLst>
          </p:cNvPr>
          <p:cNvSpPr>
            <a:spLocks noGrp="1"/>
          </p:cNvSpPr>
          <p:nvPr>
            <p:ph type="dt" sz="half" idx="2"/>
          </p:nvPr>
        </p:nvSpPr>
        <p:spPr/>
        <p:txBody>
          <a:bodyPr/>
          <a:lstStyle/>
          <a:p>
            <a:pPr>
              <a:defRPr/>
            </a:pPr>
            <a:fld id="{4129EB55-3321-4394-8132-FE94620B9B13}" type="datetime1">
              <a:rPr lang="zh-CN" altLang="en-US" smtClean="0"/>
              <a:t>2022/11/23</a:t>
            </a:fld>
            <a:endParaRPr lang="zh-CN" altLang="en-US"/>
          </a:p>
        </p:txBody>
      </p:sp>
      <p:sp>
        <p:nvSpPr>
          <p:cNvPr id="4" name="页脚占位符 3">
            <a:extLst>
              <a:ext uri="{FF2B5EF4-FFF2-40B4-BE49-F238E27FC236}">
                <a16:creationId xmlns:a16="http://schemas.microsoft.com/office/drawing/2014/main" id="{A2E8CEC0-F4A9-4D07-A20A-2F6D266DD2F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330135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6">
            <a:extLst>
              <a:ext uri="{FF2B5EF4-FFF2-40B4-BE49-F238E27FC236}">
                <a16:creationId xmlns:a16="http://schemas.microsoft.com/office/drawing/2014/main" id="{C81CBA95-9F46-4D70-8BA7-B5A91776143F}"/>
              </a:ext>
            </a:extLst>
          </p:cNvPr>
          <p:cNvSpPr>
            <a:spLocks noGrp="1"/>
          </p:cNvSpPr>
          <p:nvPr>
            <p:ph type="dt" sz="half" idx="2"/>
          </p:nvPr>
        </p:nvSpPr>
        <p:spPr/>
        <p:txBody>
          <a:bodyPr/>
          <a:lstStyle/>
          <a:p>
            <a:pPr>
              <a:defRPr/>
            </a:pPr>
            <a:fld id="{F0202FAB-1E5F-4BE7-99D5-04286735D57A}" type="datetime1">
              <a:rPr lang="zh-CN" altLang="en-US" smtClean="0"/>
              <a:t>2022/11/23</a:t>
            </a:fld>
            <a:endParaRPr lang="zh-CN" altLang="en-US"/>
          </a:p>
        </p:txBody>
      </p:sp>
      <p:sp>
        <p:nvSpPr>
          <p:cNvPr id="11" name="Rectangle 56">
            <a:extLst>
              <a:ext uri="{FF2B5EF4-FFF2-40B4-BE49-F238E27FC236}">
                <a16:creationId xmlns:a16="http://schemas.microsoft.com/office/drawing/2014/main" id="{B6393DFB-FD05-4886-87D4-28E311980898}"/>
              </a:ext>
            </a:extLst>
          </p:cNvPr>
          <p:cNvSpPr>
            <a:spLocks noChangeArrowheads="1"/>
          </p:cNvSpPr>
          <p:nvPr/>
        </p:nvSpPr>
        <p:spPr bwMode="auto">
          <a:xfrm>
            <a:off x="251521" y="427371"/>
            <a:ext cx="2519363"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40000"/>
              </a:lnSpc>
              <a:spcBef>
                <a:spcPct val="0"/>
              </a:spcBef>
              <a:buFont typeface="Wingdings" pitchFamily="2" charset="2"/>
              <a:buChar char="Ø"/>
            </a:pPr>
            <a:r>
              <a:rPr lang="zh-CN" altLang="en-US" sz="2400" dirty="0">
                <a:solidFill>
                  <a:schemeClr val="hlink"/>
                </a:solidFill>
                <a:latin typeface="微软雅黑" pitchFamily="34" charset="-122"/>
                <a:ea typeface="微软雅黑" pitchFamily="34" charset="-122"/>
                <a:sym typeface="Wingdings" pitchFamily="2" charset="2"/>
              </a:rPr>
              <a:t>  结果图：</a:t>
            </a:r>
          </a:p>
        </p:txBody>
      </p:sp>
      <p:pic>
        <p:nvPicPr>
          <p:cNvPr id="163842" name="Picture 2">
            <a:extLst>
              <a:ext uri="{FF2B5EF4-FFF2-40B4-BE49-F238E27FC236}">
                <a16:creationId xmlns:a16="http://schemas.microsoft.com/office/drawing/2014/main" id="{447CD8CF-02CC-4319-8679-043F6479C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21" t="4762" r="6026" b="2856"/>
          <a:stretch>
            <a:fillRect/>
          </a:stretch>
        </p:blipFill>
        <p:spPr bwMode="auto">
          <a:xfrm>
            <a:off x="827584" y="1344166"/>
            <a:ext cx="7555351" cy="467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B5250158-BE0E-4D66-B1A1-C877A95E9F6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0636608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79388" y="548680"/>
            <a:ext cx="8750300" cy="227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2400" dirty="0">
                <a:solidFill>
                  <a:schemeClr val="bg2"/>
                </a:solidFill>
                <a:latin typeface="微软雅黑" pitchFamily="34" charset="-122"/>
                <a:ea typeface="微软雅黑" pitchFamily="34" charset="-122"/>
              </a:rPr>
              <a:t>【</a:t>
            </a:r>
            <a:r>
              <a:rPr lang="zh-CN" altLang="en-US" sz="2400" dirty="0">
                <a:solidFill>
                  <a:schemeClr val="hlink"/>
                </a:solidFill>
                <a:latin typeface="微软雅黑" pitchFamily="34" charset="-122"/>
                <a:ea typeface="微软雅黑" pitchFamily="34" charset="-122"/>
              </a:rPr>
              <a:t>例</a:t>
            </a:r>
            <a:r>
              <a:rPr lang="en-US" altLang="zh-CN" sz="2400" dirty="0">
                <a:solidFill>
                  <a:schemeClr val="hlink"/>
                </a:solidFill>
                <a:latin typeface="微软雅黑" pitchFamily="34" charset="-122"/>
                <a:ea typeface="微软雅黑" pitchFamily="34" charset="-122"/>
              </a:rPr>
              <a:t>6-6</a:t>
            </a:r>
            <a:r>
              <a:rPr lang="en-US" altLang="zh-CN" sz="2400" dirty="0">
                <a:solidFill>
                  <a:schemeClr val="bg2"/>
                </a:solidFill>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球场灯光照明问题</a:t>
            </a:r>
            <a:r>
              <a:rPr lang="zh-CN" altLang="en-US" sz="2400" dirty="0">
                <a:solidFill>
                  <a:schemeClr val="bg2"/>
                </a:solidFill>
                <a:latin typeface="微软雅黑" pitchFamily="34" charset="-122"/>
                <a:ea typeface="微软雅黑" pitchFamily="34" charset="-122"/>
              </a:rPr>
              <a:t>。在一个边长为</a:t>
            </a:r>
            <a:r>
              <a:rPr lang="en-US" altLang="zh-CN" sz="2400" dirty="0">
                <a:solidFill>
                  <a:schemeClr val="bg2"/>
                </a:solidFill>
                <a:latin typeface="微软雅黑" pitchFamily="34" charset="-122"/>
                <a:ea typeface="微软雅黑" pitchFamily="34" charset="-122"/>
              </a:rPr>
              <a:t>20m</a:t>
            </a:r>
            <a:r>
              <a:rPr lang="zh-CN" altLang="en-US" sz="2400" dirty="0">
                <a:solidFill>
                  <a:schemeClr val="bg2"/>
                </a:solidFill>
                <a:latin typeface="微软雅黑" pitchFamily="34" charset="-122"/>
                <a:ea typeface="微软雅黑" pitchFamily="34" charset="-122"/>
              </a:rPr>
              <a:t>的正方形球场的四个角安装</a:t>
            </a:r>
            <a:r>
              <a:rPr lang="en-US" altLang="zh-CN" sz="2400" dirty="0">
                <a:solidFill>
                  <a:schemeClr val="bg2"/>
                </a:solidFill>
                <a:latin typeface="微软雅黑" pitchFamily="34" charset="-122"/>
                <a:ea typeface="微软雅黑" pitchFamily="34" charset="-122"/>
              </a:rPr>
              <a:t>4</a:t>
            </a:r>
            <a:r>
              <a:rPr lang="zh-CN" altLang="en-US" sz="2400" dirty="0">
                <a:solidFill>
                  <a:schemeClr val="bg2"/>
                </a:solidFill>
                <a:latin typeface="微软雅黑" pitchFamily="34" charset="-122"/>
                <a:ea typeface="微软雅黑" pitchFamily="34" charset="-122"/>
              </a:rPr>
              <a:t>盏功率均为</a:t>
            </a:r>
            <a:r>
              <a:rPr lang="en-US" altLang="zh-CN" sz="2400" dirty="0">
                <a:solidFill>
                  <a:schemeClr val="bg2"/>
                </a:solidFill>
                <a:latin typeface="微软雅黑" pitchFamily="34" charset="-122"/>
                <a:ea typeface="微软雅黑" pitchFamily="34" charset="-122"/>
              </a:rPr>
              <a:t>1kW</a:t>
            </a:r>
            <a:r>
              <a:rPr lang="zh-CN" altLang="en-US" sz="2400" dirty="0">
                <a:solidFill>
                  <a:schemeClr val="bg2"/>
                </a:solidFill>
                <a:latin typeface="微软雅黑" pitchFamily="34" charset="-122"/>
                <a:ea typeface="微软雅黑" pitchFamily="34" charset="-122"/>
              </a:rPr>
              <a:t>的照明灯，它们离地面的高度分别为</a:t>
            </a:r>
            <a:r>
              <a:rPr lang="en-US" altLang="zh-CN" sz="2400" dirty="0">
                <a:solidFill>
                  <a:schemeClr val="bg2"/>
                </a:solidFill>
                <a:latin typeface="微软雅黑" pitchFamily="34" charset="-122"/>
                <a:ea typeface="微软雅黑" pitchFamily="34" charset="-122"/>
              </a:rPr>
              <a:t>7m</a:t>
            </a:r>
            <a:r>
              <a:rPr lang="zh-CN" altLang="en-US" sz="2400" dirty="0">
                <a:solidFill>
                  <a:schemeClr val="bg2"/>
                </a:solidFill>
                <a:latin typeface="微软雅黑" pitchFamily="34" charset="-122"/>
                <a:ea typeface="微软雅黑" pitchFamily="34" charset="-122"/>
              </a:rPr>
              <a:t>、</a:t>
            </a:r>
            <a:r>
              <a:rPr lang="en-US" altLang="zh-CN" sz="2400" dirty="0">
                <a:solidFill>
                  <a:schemeClr val="bg2"/>
                </a:solidFill>
                <a:latin typeface="微软雅黑" pitchFamily="34" charset="-122"/>
                <a:ea typeface="微软雅黑" pitchFamily="34" charset="-122"/>
              </a:rPr>
              <a:t>9m</a:t>
            </a:r>
            <a:r>
              <a:rPr lang="zh-CN" altLang="en-US" sz="2400" dirty="0">
                <a:solidFill>
                  <a:schemeClr val="bg2"/>
                </a:solidFill>
                <a:latin typeface="微软雅黑" pitchFamily="34" charset="-122"/>
                <a:ea typeface="微软雅黑" pitchFamily="34" charset="-122"/>
              </a:rPr>
              <a:t>、</a:t>
            </a:r>
            <a:r>
              <a:rPr lang="en-US" altLang="zh-CN" sz="2400" dirty="0">
                <a:solidFill>
                  <a:schemeClr val="bg2"/>
                </a:solidFill>
                <a:latin typeface="微软雅黑" pitchFamily="34" charset="-122"/>
                <a:ea typeface="微软雅黑" pitchFamily="34" charset="-122"/>
              </a:rPr>
              <a:t>8m</a:t>
            </a:r>
            <a:r>
              <a:rPr lang="zh-CN" altLang="en-US" sz="2400" dirty="0">
                <a:solidFill>
                  <a:schemeClr val="bg2"/>
                </a:solidFill>
                <a:latin typeface="微软雅黑" pitchFamily="34" charset="-122"/>
                <a:ea typeface="微软雅黑" pitchFamily="34" charset="-122"/>
              </a:rPr>
              <a:t>和</a:t>
            </a:r>
            <a:r>
              <a:rPr lang="en-US" altLang="zh-CN" sz="2400" dirty="0">
                <a:solidFill>
                  <a:schemeClr val="bg2"/>
                </a:solidFill>
                <a:latin typeface="微软雅黑" pitchFamily="34" charset="-122"/>
                <a:ea typeface="微软雅黑" pitchFamily="34" charset="-122"/>
              </a:rPr>
              <a:t>10m</a:t>
            </a:r>
            <a:r>
              <a:rPr lang="zh-CN" altLang="en-US" sz="2400" dirty="0">
                <a:solidFill>
                  <a:schemeClr val="bg2"/>
                </a:solidFill>
                <a:latin typeface="微软雅黑" pitchFamily="34" charset="-122"/>
                <a:ea typeface="微软雅黑" pitchFamily="34" charset="-122"/>
              </a:rPr>
              <a:t>。在漆黑的夜晚，当</a:t>
            </a:r>
            <a:r>
              <a:rPr lang="en-US" altLang="zh-CN" sz="2400" dirty="0">
                <a:solidFill>
                  <a:schemeClr val="bg2"/>
                </a:solidFill>
                <a:latin typeface="微软雅黑" pitchFamily="34" charset="-122"/>
                <a:ea typeface="微软雅黑" pitchFamily="34" charset="-122"/>
              </a:rPr>
              <a:t>4</a:t>
            </a:r>
            <a:r>
              <a:rPr lang="zh-CN" altLang="en-US" sz="2400" dirty="0">
                <a:solidFill>
                  <a:schemeClr val="bg2"/>
                </a:solidFill>
                <a:latin typeface="微软雅黑" pitchFamily="34" charset="-122"/>
                <a:ea typeface="微软雅黑" pitchFamily="34" charset="-122"/>
              </a:rPr>
              <a:t>盏灯同时开启时，球场内不同地点的亮度是不一样的，试建立数学模型，计算球场内最暗的点和最亮的点的位置。</a:t>
            </a:r>
          </a:p>
        </p:txBody>
      </p:sp>
      <p:sp>
        <p:nvSpPr>
          <p:cNvPr id="2" name="日期占位符 1">
            <a:extLst>
              <a:ext uri="{FF2B5EF4-FFF2-40B4-BE49-F238E27FC236}">
                <a16:creationId xmlns:a16="http://schemas.microsoft.com/office/drawing/2014/main" id="{E26C9876-E4F1-4D17-8BF9-D0D2472B31F3}"/>
              </a:ext>
            </a:extLst>
          </p:cNvPr>
          <p:cNvSpPr>
            <a:spLocks noGrp="1"/>
          </p:cNvSpPr>
          <p:nvPr>
            <p:ph type="dt" sz="half" idx="2"/>
          </p:nvPr>
        </p:nvSpPr>
        <p:spPr/>
        <p:txBody>
          <a:bodyPr/>
          <a:lstStyle/>
          <a:p>
            <a:pPr>
              <a:defRPr/>
            </a:pPr>
            <a:fld id="{ED2CC13E-54E9-4F79-84DB-CBF4280C122C}" type="datetime1">
              <a:rPr lang="zh-CN" altLang="en-US" smtClean="0"/>
              <a:t>2022/11/23</a:t>
            </a:fld>
            <a:endParaRPr lang="zh-CN" altLang="en-US"/>
          </a:p>
        </p:txBody>
      </p:sp>
      <p:sp>
        <p:nvSpPr>
          <p:cNvPr id="7" name="Text Box 4">
            <a:extLst>
              <a:ext uri="{FF2B5EF4-FFF2-40B4-BE49-F238E27FC236}">
                <a16:creationId xmlns:a16="http://schemas.microsoft.com/office/drawing/2014/main" id="{A75CA0D2-2F60-46FA-8C6F-89DC4D8AE429}"/>
              </a:ext>
            </a:extLst>
          </p:cNvPr>
          <p:cNvSpPr txBox="1">
            <a:spLocks noChangeArrowheads="1"/>
          </p:cNvSpPr>
          <p:nvPr/>
        </p:nvSpPr>
        <p:spPr bwMode="auto">
          <a:xfrm>
            <a:off x="467544" y="2924944"/>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模型建立</a:t>
            </a:r>
          </a:p>
        </p:txBody>
      </p:sp>
      <p:sp>
        <p:nvSpPr>
          <p:cNvPr id="8" name="Rectangle 56">
            <a:extLst>
              <a:ext uri="{FF2B5EF4-FFF2-40B4-BE49-F238E27FC236}">
                <a16:creationId xmlns:a16="http://schemas.microsoft.com/office/drawing/2014/main" id="{1100949D-1E22-42FA-8876-E79CC730E5B2}"/>
              </a:ext>
            </a:extLst>
          </p:cNvPr>
          <p:cNvSpPr>
            <a:spLocks noChangeArrowheads="1"/>
          </p:cNvSpPr>
          <p:nvPr/>
        </p:nvSpPr>
        <p:spPr bwMode="auto">
          <a:xfrm>
            <a:off x="539552" y="3438699"/>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sym typeface="Wingdings" pitchFamily="2" charset="2"/>
              </a:rPr>
              <a:t>基于</a:t>
            </a:r>
            <a:r>
              <a:rPr lang="en-US" altLang="zh-CN" sz="2200" dirty="0">
                <a:latin typeface="微软雅黑" pitchFamily="34" charset="-122"/>
                <a:ea typeface="微软雅黑" pitchFamily="34" charset="-122"/>
                <a:sym typeface="Wingdings" pitchFamily="2" charset="2"/>
              </a:rPr>
              <a:t>6.5.1</a:t>
            </a:r>
            <a:r>
              <a:rPr lang="zh-CN" altLang="en-US" sz="2200" dirty="0">
                <a:latin typeface="微软雅黑" pitchFamily="34" charset="-122"/>
                <a:ea typeface="微软雅黑" pitchFamily="34" charset="-122"/>
                <a:sym typeface="Wingdings" pitchFamily="2" charset="2"/>
              </a:rPr>
              <a:t>节的分析可建立如下非线性优化模型</a:t>
            </a:r>
            <a:endParaRPr lang="en-US" altLang="zh-CN" sz="2200" dirty="0">
              <a:latin typeface="微软雅黑" pitchFamily="34" charset="-122"/>
              <a:ea typeface="微软雅黑" pitchFamily="34" charset="-122"/>
              <a:sym typeface="Wingdings" pitchFamily="2" charset="2"/>
            </a:endParaRPr>
          </a:p>
        </p:txBody>
      </p:sp>
      <p:graphicFrame>
        <p:nvGraphicFramePr>
          <p:cNvPr id="3" name="对象 2">
            <a:extLst>
              <a:ext uri="{FF2B5EF4-FFF2-40B4-BE49-F238E27FC236}">
                <a16:creationId xmlns:a16="http://schemas.microsoft.com/office/drawing/2014/main" id="{669B6071-44E8-4D4E-A531-FED3F8A56998}"/>
              </a:ext>
            </a:extLst>
          </p:cNvPr>
          <p:cNvGraphicFramePr>
            <a:graphicFrameLocks noChangeAspect="1"/>
          </p:cNvGraphicFramePr>
          <p:nvPr>
            <p:extLst>
              <p:ext uri="{D42A27DB-BD31-4B8C-83A1-F6EECF244321}">
                <p14:modId xmlns:p14="http://schemas.microsoft.com/office/powerpoint/2010/main" val="3714679282"/>
              </p:ext>
            </p:extLst>
          </p:nvPr>
        </p:nvGraphicFramePr>
        <p:xfrm>
          <a:off x="683568" y="4024466"/>
          <a:ext cx="7182163" cy="2140837"/>
        </p:xfrm>
        <a:graphic>
          <a:graphicData uri="http://schemas.openxmlformats.org/presentationml/2006/ole">
            <mc:AlternateContent xmlns:mc="http://schemas.openxmlformats.org/markup-compatibility/2006">
              <mc:Choice xmlns:v="urn:schemas-microsoft-com:vml" Requires="v">
                <p:oleObj name="Equation" r:id="rId2" imgW="3962160" imgH="1180800" progId="Equation.DSMT4">
                  <p:embed/>
                </p:oleObj>
              </mc:Choice>
              <mc:Fallback>
                <p:oleObj name="Equation" r:id="rId2" imgW="3962160" imgH="1180800" progId="Equation.DSMT4">
                  <p:embed/>
                  <p:pic>
                    <p:nvPicPr>
                      <p:cNvPr id="0" name=""/>
                      <p:cNvPicPr/>
                      <p:nvPr/>
                    </p:nvPicPr>
                    <p:blipFill>
                      <a:blip r:embed="rId3"/>
                      <a:stretch>
                        <a:fillRect/>
                      </a:stretch>
                    </p:blipFill>
                    <p:spPr>
                      <a:xfrm>
                        <a:off x="683568" y="4024466"/>
                        <a:ext cx="7182163" cy="2140837"/>
                      </a:xfrm>
                      <a:prstGeom prst="rect">
                        <a:avLst/>
                      </a:prstGeom>
                    </p:spPr>
                  </p:pic>
                </p:oleObj>
              </mc:Fallback>
            </mc:AlternateContent>
          </a:graphicData>
        </a:graphic>
      </p:graphicFrame>
      <p:sp>
        <p:nvSpPr>
          <p:cNvPr id="4" name="页脚占位符 3">
            <a:extLst>
              <a:ext uri="{FF2B5EF4-FFF2-40B4-BE49-F238E27FC236}">
                <a16:creationId xmlns:a16="http://schemas.microsoft.com/office/drawing/2014/main" id="{6697D000-64E6-4758-A62A-F9AA27FA23E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856834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4213" y="980728"/>
            <a:ext cx="8280276" cy="373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微软雅黑" pitchFamily="34" charset="-122"/>
                <a:ea typeface="微软雅黑" pitchFamily="34" charset="-122"/>
              </a:rPr>
              <a:t>&gt;&gt; </a:t>
            </a:r>
            <a:r>
              <a:rPr lang="nl-NL" altLang="zh-CN" sz="2000" dirty="0">
                <a:latin typeface="微软雅黑" pitchFamily="34" charset="-122"/>
                <a:ea typeface="微软雅黑" pitchFamily="34" charset="-122"/>
              </a:rPr>
              <a:t>h = [7,9,8,10];</a:t>
            </a:r>
          </a:p>
          <a:p>
            <a:pPr>
              <a:lnSpc>
                <a:spcPct val="150000"/>
              </a:lnSpc>
            </a:pPr>
            <a:r>
              <a:rPr lang="nl-NL" altLang="zh-CN" sz="2000" dirty="0">
                <a:latin typeface="微软雅黑" pitchFamily="34" charset="-122"/>
                <a:ea typeface="微软雅黑" pitchFamily="34" charset="-122"/>
              </a:rPr>
              <a:t>&gt;&gt; v = [0,0; 20,0; 20,20; 0,20]';</a:t>
            </a:r>
          </a:p>
          <a:p>
            <a:pPr>
              <a:lnSpc>
                <a:spcPct val="150000"/>
              </a:lnSpc>
            </a:pPr>
            <a:r>
              <a:rPr lang="nl-NL" altLang="zh-CN" sz="2000" dirty="0">
                <a:latin typeface="微软雅黑" pitchFamily="34" charset="-122"/>
                <a:ea typeface="微软雅黑" pitchFamily="34" charset="-122"/>
              </a:rPr>
              <a:t>&gt;&gt; ObjFun = @(x)sum(h./sqrt((h.^2 + sum((x(:)-v).^2)).^3));</a:t>
            </a:r>
          </a:p>
          <a:p>
            <a:pPr>
              <a:lnSpc>
                <a:spcPct val="150000"/>
              </a:lnSpc>
            </a:pPr>
            <a:r>
              <a:rPr lang="nl-NL" altLang="zh-CN" sz="2000" dirty="0">
                <a:latin typeface="微软雅黑" pitchFamily="34" charset="-122"/>
                <a:ea typeface="微软雅黑" pitchFamily="34" charset="-122"/>
              </a:rPr>
              <a:t>&gt;&gt; lb = [0,0];  ub = [20,20];</a:t>
            </a:r>
          </a:p>
          <a:p>
            <a:pPr>
              <a:lnSpc>
                <a:spcPct val="150000"/>
              </a:lnSpc>
            </a:pPr>
            <a:r>
              <a:rPr lang="nl-NL" altLang="zh-CN" sz="2000" dirty="0">
                <a:latin typeface="微软雅黑" pitchFamily="34" charset="-122"/>
                <a:ea typeface="微软雅黑" pitchFamily="34" charset="-122"/>
              </a:rPr>
              <a:t>&gt;&gt; [x,fval] = particleswarm(ObjFun,2,lb,ub)</a:t>
            </a:r>
          </a:p>
          <a:p>
            <a:pPr>
              <a:lnSpc>
                <a:spcPct val="150000"/>
              </a:lnSpc>
            </a:pPr>
            <a:endParaRPr lang="nl-NL" altLang="zh-CN" sz="2000" dirty="0">
              <a:latin typeface="微软雅黑" pitchFamily="34" charset="-122"/>
              <a:ea typeface="微软雅黑" pitchFamily="34" charset="-122"/>
            </a:endParaRPr>
          </a:p>
          <a:p>
            <a:pPr>
              <a:lnSpc>
                <a:spcPct val="150000"/>
              </a:lnSpc>
            </a:pPr>
            <a:r>
              <a:rPr lang="nl-NL" altLang="zh-CN" sz="2000" dirty="0">
                <a:latin typeface="微软雅黑" pitchFamily="34" charset="-122"/>
                <a:ea typeface="微软雅黑" pitchFamily="34" charset="-122"/>
              </a:rPr>
              <a:t>&gt;&gt; ObjFun2 = @(x)-ObjFun(x);</a:t>
            </a:r>
          </a:p>
          <a:p>
            <a:pPr>
              <a:lnSpc>
                <a:spcPct val="150000"/>
              </a:lnSpc>
            </a:pPr>
            <a:r>
              <a:rPr lang="nl-NL" altLang="zh-CN" sz="2000" dirty="0">
                <a:latin typeface="微软雅黑" pitchFamily="34" charset="-122"/>
                <a:ea typeface="微软雅黑" pitchFamily="34" charset="-122"/>
              </a:rPr>
              <a:t>&gt;&gt; [x2,fval2] = ga(ObjFun2,2,[],[],[],[],lb,ub)</a:t>
            </a:r>
            <a:endParaRPr lang="en-US" altLang="zh-CN" sz="2000" dirty="0">
              <a:solidFill>
                <a:srgbClr val="0000FF"/>
              </a:solidFill>
              <a:latin typeface="微软雅黑" pitchFamily="34" charset="-122"/>
              <a:ea typeface="微软雅黑" pitchFamily="34" charset="-122"/>
            </a:endParaRPr>
          </a:p>
        </p:txBody>
      </p:sp>
      <p:sp>
        <p:nvSpPr>
          <p:cNvPr id="27651" name="Rectangle 56"/>
          <p:cNvSpPr>
            <a:spLocks noChangeArrowheads="1"/>
          </p:cNvSpPr>
          <p:nvPr/>
        </p:nvSpPr>
        <p:spPr bwMode="auto">
          <a:xfrm>
            <a:off x="251521" y="427371"/>
            <a:ext cx="2519363"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40000"/>
              </a:lnSpc>
              <a:spcBef>
                <a:spcPct val="0"/>
              </a:spcBef>
            </a:pPr>
            <a:r>
              <a:rPr lang="en-US" altLang="zh-CN" sz="2400" dirty="0">
                <a:solidFill>
                  <a:schemeClr val="hlink"/>
                </a:solidFill>
                <a:latin typeface="微软雅黑" pitchFamily="34" charset="-122"/>
                <a:ea typeface="微软雅黑" pitchFamily="34" charset="-122"/>
                <a:sym typeface="Wingdings" pitchFamily="2" charset="2"/>
              </a:rPr>
              <a:t>2.</a:t>
            </a:r>
            <a:r>
              <a:rPr lang="zh-CN" altLang="en-US" sz="2400" dirty="0">
                <a:solidFill>
                  <a:schemeClr val="hlink"/>
                </a:solidFill>
                <a:latin typeface="微软雅黑" pitchFamily="34" charset="-122"/>
                <a:ea typeface="微软雅黑" pitchFamily="34" charset="-122"/>
                <a:sym typeface="Wingdings" pitchFamily="2" charset="2"/>
              </a:rPr>
              <a:t>  模型求解</a:t>
            </a:r>
          </a:p>
        </p:txBody>
      </p:sp>
      <p:sp>
        <p:nvSpPr>
          <p:cNvPr id="2" name="日期占位符 1">
            <a:extLst>
              <a:ext uri="{FF2B5EF4-FFF2-40B4-BE49-F238E27FC236}">
                <a16:creationId xmlns:a16="http://schemas.microsoft.com/office/drawing/2014/main" id="{841B3B54-5F11-43FD-9DDE-AB0FAAD77CDE}"/>
              </a:ext>
            </a:extLst>
          </p:cNvPr>
          <p:cNvSpPr>
            <a:spLocks noGrp="1"/>
          </p:cNvSpPr>
          <p:nvPr>
            <p:ph type="dt" sz="half" idx="2"/>
          </p:nvPr>
        </p:nvSpPr>
        <p:spPr/>
        <p:txBody>
          <a:bodyPr/>
          <a:lstStyle/>
          <a:p>
            <a:pPr>
              <a:defRPr/>
            </a:pPr>
            <a:fld id="{C0123332-1A5D-4871-9E8B-7C5F1C7CBDBE}" type="datetime1">
              <a:rPr lang="zh-CN" altLang="en-US" smtClean="0"/>
              <a:t>2022/11/23</a:t>
            </a:fld>
            <a:endParaRPr lang="zh-CN" altLang="en-US"/>
          </a:p>
        </p:txBody>
      </p:sp>
      <p:sp>
        <p:nvSpPr>
          <p:cNvPr id="6" name="Rectangle 56">
            <a:extLst>
              <a:ext uri="{FF2B5EF4-FFF2-40B4-BE49-F238E27FC236}">
                <a16:creationId xmlns:a16="http://schemas.microsoft.com/office/drawing/2014/main" id="{6EFE085E-4929-4448-AAD0-AAE32428D00A}"/>
              </a:ext>
            </a:extLst>
          </p:cNvPr>
          <p:cNvSpPr>
            <a:spLocks noChangeArrowheads="1"/>
          </p:cNvSpPr>
          <p:nvPr/>
        </p:nvSpPr>
        <p:spPr bwMode="auto">
          <a:xfrm>
            <a:off x="611561" y="4797152"/>
            <a:ext cx="8208912"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b="1" dirty="0">
                <a:solidFill>
                  <a:srgbClr val="0000FF"/>
                </a:solidFill>
                <a:latin typeface="微软雅黑" panose="020B0503020204020204" pitchFamily="34" charset="-122"/>
                <a:ea typeface="微软雅黑" panose="020B0503020204020204" pitchFamily="34" charset="-122"/>
                <a:sym typeface="Wingdings" pitchFamily="2" charset="2"/>
              </a:rPr>
              <a:t>结果：</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球场内点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(9.8191,10.2451)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处最暗，其照度值为</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0.0075</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(0.1041,0.1048)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处最亮，其照度值为</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0.0225.</a:t>
            </a:r>
          </a:p>
        </p:txBody>
      </p:sp>
      <p:sp>
        <p:nvSpPr>
          <p:cNvPr id="4" name="页脚占位符 3">
            <a:extLst>
              <a:ext uri="{FF2B5EF4-FFF2-40B4-BE49-F238E27FC236}">
                <a16:creationId xmlns:a16="http://schemas.microsoft.com/office/drawing/2014/main" id="{B373716F-422E-42F2-B076-83E178DA464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6943952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74848" y="1052736"/>
            <a:ext cx="8229600" cy="504056"/>
          </a:xfrm>
        </p:spPr>
        <p:txBody>
          <a:bodyPr/>
          <a:lstStyle/>
          <a:p>
            <a:pPr algn="l"/>
            <a:r>
              <a:rPr lang="en-US" altLang="zh-CN" sz="2400" dirty="0">
                <a:solidFill>
                  <a:srgbClr val="FF0000"/>
                </a:solidFill>
                <a:latin typeface="微软雅黑" pitchFamily="34" charset="-122"/>
              </a:rPr>
              <a:t>1.  </a:t>
            </a:r>
            <a:r>
              <a:rPr lang="zh-CN" altLang="en-US" sz="2400" dirty="0">
                <a:solidFill>
                  <a:srgbClr val="FF0000"/>
                </a:solidFill>
                <a:latin typeface="微软雅黑" pitchFamily="34" charset="-122"/>
              </a:rPr>
              <a:t>群智能算法概述</a:t>
            </a:r>
          </a:p>
        </p:txBody>
      </p:sp>
      <p:sp>
        <p:nvSpPr>
          <p:cNvPr id="6147" name="Rectangle 3"/>
          <p:cNvSpPr>
            <a:spLocks noGrp="1" noChangeArrowheads="1"/>
          </p:cNvSpPr>
          <p:nvPr>
            <p:ph type="body" idx="1"/>
          </p:nvPr>
        </p:nvSpPr>
        <p:spPr>
          <a:xfrm>
            <a:off x="313654" y="1649100"/>
            <a:ext cx="8229600" cy="1902059"/>
          </a:xfrm>
        </p:spPr>
        <p:txBody>
          <a:bodyPr>
            <a:spAutoFit/>
          </a:bodyPr>
          <a:lstStyle/>
          <a:p>
            <a:pPr>
              <a:buClr>
                <a:srgbClr val="33CC33"/>
              </a:buClr>
              <a:buFont typeface="Wingdings" pitchFamily="2" charset="2"/>
              <a:buChar char=""/>
            </a:pPr>
            <a:r>
              <a:rPr lang="zh-CN" altLang="en-US" sz="2400" dirty="0">
                <a:latin typeface="微软雅黑" pitchFamily="34" charset="-122"/>
              </a:rPr>
              <a:t> 人工智能涉及许多仿生学的内容</a:t>
            </a:r>
            <a:endParaRPr lang="en-US" altLang="zh-CN" sz="2400" dirty="0">
              <a:latin typeface="微软雅黑" pitchFamily="34" charset="-122"/>
            </a:endParaRPr>
          </a:p>
          <a:p>
            <a:pPr>
              <a:buClr>
                <a:srgbClr val="33CC33"/>
              </a:buClr>
              <a:buFont typeface="Wingdings" pitchFamily="2" charset="2"/>
              <a:buChar char=""/>
            </a:pPr>
            <a:r>
              <a:rPr lang="zh-CN" altLang="en-US" sz="2400" dirty="0">
                <a:latin typeface="微软雅黑" pitchFamily="34" charset="-122"/>
              </a:rPr>
              <a:t> 群智能：</a:t>
            </a:r>
          </a:p>
          <a:p>
            <a:pPr lvl="2"/>
            <a:r>
              <a:rPr lang="zh-CN" altLang="en-US" sz="1800" dirty="0">
                <a:latin typeface="微软雅黑" pitchFamily="34" charset="-122"/>
              </a:rPr>
              <a:t>一类分散自组织个体的集体智能行为的总称</a:t>
            </a:r>
            <a:endParaRPr lang="en-US" altLang="zh-CN" sz="1800" dirty="0">
              <a:latin typeface="微软雅黑" pitchFamily="34" charset="-122"/>
            </a:endParaRPr>
          </a:p>
          <a:p>
            <a:pPr lvl="2"/>
            <a:r>
              <a:rPr lang="zh-CN" altLang="en-US" sz="1800" dirty="0">
                <a:latin typeface="微软雅黑" pitchFamily="34" charset="-122"/>
              </a:rPr>
              <a:t>受到自然界群居动物行为的启发</a:t>
            </a:r>
          </a:p>
          <a:p>
            <a:pPr lvl="2"/>
            <a:r>
              <a:rPr lang="zh-CN" altLang="en-US" sz="1800" dirty="0">
                <a:latin typeface="微软雅黑" pitchFamily="34" charset="-122"/>
              </a:rPr>
              <a:t>群：蚁群、鸟群、鱼群、细菌群、蜂群等等</a:t>
            </a:r>
            <a:endParaRPr lang="zh-CN" altLang="en-US" sz="2400" dirty="0">
              <a:latin typeface="微软雅黑" pitchFamily="34" charset="-122"/>
            </a:endParaRPr>
          </a:p>
        </p:txBody>
      </p:sp>
      <p:pic>
        <p:nvPicPr>
          <p:cNvPr id="6148" name="Picture 4" descr="蚁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217" y="4879677"/>
            <a:ext cx="3025775" cy="157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鸟群"/>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869160"/>
            <a:ext cx="3008312" cy="163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descr="鱼群"/>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910061"/>
            <a:ext cx="23241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img.caijing.com.cn/2012-03-05/111724954.jpg">
            <a:extLst>
              <a:ext uri="{FF2B5EF4-FFF2-40B4-BE49-F238E27FC236}">
                <a16:creationId xmlns:a16="http://schemas.microsoft.com/office/drawing/2014/main" id="{D524D571-CC3B-4D95-B42C-BF96B20E5F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980728"/>
            <a:ext cx="2324100" cy="1704189"/>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a:extLst>
              <a:ext uri="{FF2B5EF4-FFF2-40B4-BE49-F238E27FC236}">
                <a16:creationId xmlns:a16="http://schemas.microsoft.com/office/drawing/2014/main" id="{A0AA07E4-9D4C-4DD5-B93A-313A58B16457}"/>
              </a:ext>
            </a:extLst>
          </p:cNvPr>
          <p:cNvSpPr>
            <a:spLocks noGrp="1"/>
          </p:cNvSpPr>
          <p:nvPr>
            <p:ph type="dt" sz="half" idx="2"/>
          </p:nvPr>
        </p:nvSpPr>
        <p:spPr/>
        <p:txBody>
          <a:bodyPr/>
          <a:lstStyle/>
          <a:p>
            <a:pPr>
              <a:defRPr/>
            </a:pPr>
            <a:fld id="{A421FA52-7966-44CA-83B8-274F8BFB96E2}" type="datetime1">
              <a:rPr lang="zh-CN" altLang="en-US" smtClean="0"/>
              <a:t>2022/11/23</a:t>
            </a:fld>
            <a:endParaRPr lang="zh-CN" altLang="en-US"/>
          </a:p>
        </p:txBody>
      </p:sp>
      <p:sp>
        <p:nvSpPr>
          <p:cNvPr id="11" name="Text Box 4">
            <a:extLst>
              <a:ext uri="{FF2B5EF4-FFF2-40B4-BE49-F238E27FC236}">
                <a16:creationId xmlns:a16="http://schemas.microsoft.com/office/drawing/2014/main" id="{88C47375-7BB1-4DEE-A7CF-F62FADBD7097}"/>
              </a:ext>
            </a:extLst>
          </p:cNvPr>
          <p:cNvSpPr txBox="1">
            <a:spLocks noChangeArrowheads="1"/>
          </p:cNvSpPr>
          <p:nvPr/>
        </p:nvSpPr>
        <p:spPr bwMode="auto">
          <a:xfrm>
            <a:off x="323528" y="476672"/>
            <a:ext cx="5968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zh-CN" altLang="en-US" sz="2800" b="1" dirty="0">
                <a:solidFill>
                  <a:schemeClr val="bg2"/>
                </a:solidFill>
                <a:latin typeface="微软雅黑" pitchFamily="34" charset="-122"/>
                <a:ea typeface="微软雅黑" pitchFamily="34" charset="-122"/>
              </a:rPr>
              <a:t>四、蚁群算法</a:t>
            </a:r>
          </a:p>
        </p:txBody>
      </p:sp>
      <p:sp>
        <p:nvSpPr>
          <p:cNvPr id="12" name="Rectangle 3">
            <a:extLst>
              <a:ext uri="{FF2B5EF4-FFF2-40B4-BE49-F238E27FC236}">
                <a16:creationId xmlns:a16="http://schemas.microsoft.com/office/drawing/2014/main" id="{1587DAC4-224D-40A8-B0DD-F3CD9ACF4304}"/>
              </a:ext>
            </a:extLst>
          </p:cNvPr>
          <p:cNvSpPr txBox="1">
            <a:spLocks noChangeArrowheads="1"/>
          </p:cNvSpPr>
          <p:nvPr/>
        </p:nvSpPr>
        <p:spPr bwMode="auto">
          <a:xfrm>
            <a:off x="323528" y="3429000"/>
            <a:ext cx="822960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0" kern="12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800" b="0"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400" b="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000" b="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000" b="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Clr>
                <a:srgbClr val="33CC33"/>
              </a:buClr>
              <a:buFont typeface="Wingdings" pitchFamily="2" charset="2"/>
              <a:buChar char="v"/>
            </a:pPr>
            <a:r>
              <a:rPr kumimoji="0" lang="zh-CN" altLang="en-US" sz="2400" dirty="0"/>
              <a:t> 经典的群智能算法：</a:t>
            </a:r>
          </a:p>
          <a:p>
            <a:pPr lvl="2">
              <a:lnSpc>
                <a:spcPct val="150000"/>
              </a:lnSpc>
              <a:spcBef>
                <a:spcPts val="0"/>
              </a:spcBef>
            </a:pPr>
            <a:r>
              <a:rPr kumimoji="0" lang="zh-CN" altLang="en-US" sz="1800" dirty="0"/>
              <a:t>蚁群算法（蚂蚁觅食）</a:t>
            </a:r>
          </a:p>
          <a:p>
            <a:pPr lvl="2">
              <a:lnSpc>
                <a:spcPct val="150000"/>
              </a:lnSpc>
              <a:spcBef>
                <a:spcPts val="0"/>
              </a:spcBef>
            </a:pPr>
            <a:r>
              <a:rPr kumimoji="0" lang="zh-CN" altLang="en-US" sz="1800" dirty="0"/>
              <a:t>粒子群算法（鸟觅食）</a:t>
            </a:r>
          </a:p>
          <a:p>
            <a:pPr lvl="2">
              <a:lnSpc>
                <a:spcPct val="150000"/>
              </a:lnSpc>
              <a:spcBef>
                <a:spcPts val="0"/>
              </a:spcBef>
            </a:pPr>
            <a:r>
              <a:rPr kumimoji="0" lang="zh-CN" altLang="en-US" sz="1800" dirty="0"/>
              <a:t>人工蜂群算法（蜜蜂觅食）</a:t>
            </a:r>
          </a:p>
        </p:txBody>
      </p:sp>
      <p:sp>
        <p:nvSpPr>
          <p:cNvPr id="4" name="页脚占位符 3">
            <a:extLst>
              <a:ext uri="{FF2B5EF4-FFF2-40B4-BE49-F238E27FC236}">
                <a16:creationId xmlns:a16="http://schemas.microsoft.com/office/drawing/2014/main" id="{BBBA3FFC-5C90-4DA5-B770-D074DA8BEA5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1944458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23528" y="559569"/>
            <a:ext cx="8229600" cy="565175"/>
          </a:xfrm>
        </p:spPr>
        <p:txBody>
          <a:bodyPr/>
          <a:lstStyle/>
          <a:p>
            <a:pPr algn="l"/>
            <a:r>
              <a:rPr lang="en-US" altLang="zh-CN" sz="2400" dirty="0">
                <a:solidFill>
                  <a:srgbClr val="FF0000"/>
                </a:solidFill>
              </a:rPr>
              <a:t>2.  </a:t>
            </a:r>
            <a:r>
              <a:rPr lang="zh-CN" altLang="en-US" sz="2400" dirty="0">
                <a:solidFill>
                  <a:srgbClr val="FF0000"/>
                </a:solidFill>
              </a:rPr>
              <a:t>蚁群算法简述</a:t>
            </a:r>
          </a:p>
        </p:txBody>
      </p:sp>
      <p:sp>
        <p:nvSpPr>
          <p:cNvPr id="11267" name="Rectangle 3"/>
          <p:cNvSpPr>
            <a:spLocks noGrp="1" noChangeArrowheads="1"/>
          </p:cNvSpPr>
          <p:nvPr>
            <p:ph type="body" idx="1"/>
          </p:nvPr>
        </p:nvSpPr>
        <p:spPr>
          <a:xfrm>
            <a:off x="419099" y="1268759"/>
            <a:ext cx="5607279" cy="3881438"/>
          </a:xfrm>
        </p:spPr>
        <p:txBody>
          <a:bodyPr/>
          <a:lstStyle/>
          <a:p>
            <a:pPr>
              <a:lnSpc>
                <a:spcPct val="150000"/>
              </a:lnSpc>
              <a:buClr>
                <a:srgbClr val="33CC33"/>
              </a:buClr>
              <a:buFont typeface="Wingdings" pitchFamily="2" charset="2"/>
              <a:buChar char="v"/>
            </a:pPr>
            <a:r>
              <a:rPr lang="zh-CN" altLang="en-US" sz="2400" dirty="0">
                <a:latin typeface="微软雅黑" pitchFamily="34" charset="-122"/>
              </a:rPr>
              <a:t>蚁群算法：</a:t>
            </a:r>
          </a:p>
          <a:p>
            <a:pPr lvl="2">
              <a:lnSpc>
                <a:spcPct val="150000"/>
              </a:lnSpc>
            </a:pPr>
            <a:r>
              <a:rPr lang="en-US" altLang="zh-CN" sz="2200" dirty="0">
                <a:latin typeface="微软雅黑" pitchFamily="34" charset="-122"/>
              </a:rPr>
              <a:t>1992</a:t>
            </a:r>
            <a:r>
              <a:rPr lang="zh-CN" altLang="en-US" sz="2200" dirty="0">
                <a:latin typeface="微软雅黑" pitchFamily="34" charset="-122"/>
              </a:rPr>
              <a:t>年由意大利学者多里戈提出</a:t>
            </a:r>
          </a:p>
          <a:p>
            <a:pPr lvl="2">
              <a:lnSpc>
                <a:spcPct val="150000"/>
              </a:lnSpc>
            </a:pPr>
            <a:r>
              <a:rPr lang="zh-CN" altLang="en-US" sz="2200" dirty="0">
                <a:latin typeface="微软雅黑" pitchFamily="34" charset="-122"/>
              </a:rPr>
              <a:t>模拟蚂蚁觅食过程中找到最佳路径的行为</a:t>
            </a:r>
          </a:p>
          <a:p>
            <a:pPr lvl="2">
              <a:lnSpc>
                <a:spcPct val="150000"/>
              </a:lnSpc>
            </a:pPr>
            <a:r>
              <a:rPr lang="zh-CN" altLang="en-US" sz="2200" dirty="0">
                <a:latin typeface="微软雅黑" pitchFamily="34" charset="-122"/>
              </a:rPr>
              <a:t>一种新型的优化算法，可用于求解</a:t>
            </a:r>
            <a:r>
              <a:rPr lang="en-US" altLang="zh-CN" sz="2200" dirty="0">
                <a:latin typeface="微软雅黑" pitchFamily="34" charset="-122"/>
              </a:rPr>
              <a:t>NP</a:t>
            </a:r>
            <a:r>
              <a:rPr lang="zh-CN" altLang="en-US" sz="2200" dirty="0">
                <a:latin typeface="微软雅黑" pitchFamily="34" charset="-122"/>
              </a:rPr>
              <a:t>难问题</a:t>
            </a:r>
          </a:p>
          <a:p>
            <a:pPr>
              <a:lnSpc>
                <a:spcPct val="150000"/>
              </a:lnSpc>
            </a:pPr>
            <a:endParaRPr lang="zh-CN" altLang="en-US" sz="2400" dirty="0">
              <a:latin typeface="微软雅黑" pitchFamily="34" charset="-122"/>
            </a:endParaRP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556792"/>
            <a:ext cx="2745147" cy="367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4A462F79-2695-4C04-A4BD-5BC91062B6C1}"/>
              </a:ext>
            </a:extLst>
          </p:cNvPr>
          <p:cNvSpPr>
            <a:spLocks noGrp="1"/>
          </p:cNvSpPr>
          <p:nvPr>
            <p:ph type="dt" sz="half" idx="2"/>
          </p:nvPr>
        </p:nvSpPr>
        <p:spPr/>
        <p:txBody>
          <a:bodyPr/>
          <a:lstStyle/>
          <a:p>
            <a:pPr>
              <a:defRPr/>
            </a:pPr>
            <a:fld id="{96098E48-52FA-4A06-996C-E58363FBF4CF}" type="datetime1">
              <a:rPr lang="zh-CN" altLang="en-US" smtClean="0"/>
              <a:t>2022/11/23</a:t>
            </a:fld>
            <a:endParaRPr lang="zh-CN" altLang="en-US"/>
          </a:p>
        </p:txBody>
      </p:sp>
      <p:sp>
        <p:nvSpPr>
          <p:cNvPr id="4" name="页脚占位符 3">
            <a:extLst>
              <a:ext uri="{FF2B5EF4-FFF2-40B4-BE49-F238E27FC236}">
                <a16:creationId xmlns:a16="http://schemas.microsoft.com/office/drawing/2014/main" id="{5D8A21B4-312D-4BA3-99B2-4E2189A07CA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466955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597024" y="1196752"/>
            <a:ext cx="7935416" cy="3351046"/>
          </a:xfrm>
        </p:spPr>
        <p:txBody>
          <a:bodyPr wrap="square">
            <a:spAutoFit/>
          </a:bodyPr>
          <a:lstStyle/>
          <a:p>
            <a:pPr marL="0" indent="0">
              <a:lnSpc>
                <a:spcPct val="150000"/>
              </a:lnSpc>
              <a:spcBef>
                <a:spcPts val="0"/>
              </a:spcBef>
              <a:buClr>
                <a:srgbClr val="33CC33"/>
              </a:buClr>
              <a:buNone/>
            </a:pPr>
            <a:r>
              <a:rPr lang="zh-CN" altLang="en-US" sz="2400" dirty="0">
                <a:solidFill>
                  <a:srgbClr val="0000FF"/>
                </a:solidFill>
                <a:latin typeface="微软雅黑" pitchFamily="34" charset="-122"/>
              </a:rPr>
              <a:t>旅行商问题</a:t>
            </a:r>
            <a:r>
              <a:rPr lang="en-US" altLang="zh-CN" sz="2400" dirty="0">
                <a:latin typeface="微软雅黑" pitchFamily="34" charset="-122"/>
              </a:rPr>
              <a:t>(Traveling Salesman Problem</a:t>
            </a:r>
            <a:r>
              <a:rPr lang="zh-CN" altLang="en-US" sz="2400" dirty="0">
                <a:latin typeface="微软雅黑" pitchFamily="34" charset="-122"/>
              </a:rPr>
              <a:t>，简记为</a:t>
            </a:r>
            <a:r>
              <a:rPr lang="en-US" altLang="zh-CN" sz="2400" dirty="0">
                <a:latin typeface="微软雅黑" pitchFamily="34" charset="-122"/>
              </a:rPr>
              <a:t>TSP)</a:t>
            </a:r>
            <a:r>
              <a:rPr lang="zh-CN" altLang="en-US" sz="2400" dirty="0">
                <a:latin typeface="微软雅黑" pitchFamily="34" charset="-122"/>
              </a:rPr>
              <a:t>是一个经典的组合优化问题。经典的</a:t>
            </a:r>
            <a:r>
              <a:rPr lang="en-US" altLang="zh-CN" sz="2400" dirty="0">
                <a:latin typeface="微软雅黑" pitchFamily="34" charset="-122"/>
              </a:rPr>
              <a:t>TSP</a:t>
            </a:r>
            <a:r>
              <a:rPr lang="zh-CN" altLang="en-US" sz="2400" dirty="0">
                <a:latin typeface="微软雅黑" pitchFamily="34" charset="-122"/>
              </a:rPr>
              <a:t>可以描述为：一个商品推销员要去若干个城市推销商品，该推销员从一个城市出发，需要经过所有城市后，回到出发地，中途不能再次回到已经访问过的城市。应如何选择行进路线，以使总的行程最短。</a:t>
            </a:r>
            <a:endParaRPr lang="zh-CN" altLang="en-US" sz="1800" dirty="0">
              <a:latin typeface="微软雅黑" pitchFamily="34" charset="-122"/>
            </a:endParaRPr>
          </a:p>
        </p:txBody>
      </p:sp>
      <p:sp>
        <p:nvSpPr>
          <p:cNvPr id="2" name="日期占位符 1">
            <a:extLst>
              <a:ext uri="{FF2B5EF4-FFF2-40B4-BE49-F238E27FC236}">
                <a16:creationId xmlns:a16="http://schemas.microsoft.com/office/drawing/2014/main" id="{94455ABD-4326-4715-9D58-C97CC66C1D0E}"/>
              </a:ext>
            </a:extLst>
          </p:cNvPr>
          <p:cNvSpPr>
            <a:spLocks noGrp="1"/>
          </p:cNvSpPr>
          <p:nvPr>
            <p:ph type="dt" sz="half" idx="2"/>
          </p:nvPr>
        </p:nvSpPr>
        <p:spPr/>
        <p:txBody>
          <a:bodyPr/>
          <a:lstStyle/>
          <a:p>
            <a:pPr>
              <a:defRPr/>
            </a:pPr>
            <a:fld id="{029533F9-77E4-4717-8351-F3588BD56743}" type="datetime1">
              <a:rPr lang="zh-CN" altLang="en-US" smtClean="0"/>
              <a:t>2022/11/23</a:t>
            </a:fld>
            <a:endParaRPr lang="zh-CN" altLang="en-US"/>
          </a:p>
        </p:txBody>
      </p:sp>
      <p:sp>
        <p:nvSpPr>
          <p:cNvPr id="7" name="Rectangle 2">
            <a:extLst>
              <a:ext uri="{FF2B5EF4-FFF2-40B4-BE49-F238E27FC236}">
                <a16:creationId xmlns:a16="http://schemas.microsoft.com/office/drawing/2014/main" id="{2A01F1A1-BE03-4D28-98DC-C7A0ACDCC605}"/>
              </a:ext>
            </a:extLst>
          </p:cNvPr>
          <p:cNvSpPr>
            <a:spLocks noGrp="1" noChangeArrowheads="1"/>
          </p:cNvSpPr>
          <p:nvPr>
            <p:ph type="title"/>
          </p:nvPr>
        </p:nvSpPr>
        <p:spPr>
          <a:xfrm>
            <a:off x="323528" y="559569"/>
            <a:ext cx="8229600" cy="565175"/>
          </a:xfrm>
        </p:spPr>
        <p:txBody>
          <a:bodyPr/>
          <a:lstStyle/>
          <a:p>
            <a:pPr algn="l"/>
            <a:r>
              <a:rPr lang="en-US" altLang="zh-CN" sz="2400" dirty="0">
                <a:solidFill>
                  <a:srgbClr val="FF0000"/>
                </a:solidFill>
              </a:rPr>
              <a:t>3.  </a:t>
            </a:r>
            <a:r>
              <a:rPr lang="zh-CN" altLang="en-US" sz="2400" dirty="0">
                <a:solidFill>
                  <a:srgbClr val="FF0000"/>
                </a:solidFill>
              </a:rPr>
              <a:t>用蚁群算法求解</a:t>
            </a:r>
            <a:r>
              <a:rPr lang="en-US" altLang="zh-CN" sz="2400" dirty="0">
                <a:solidFill>
                  <a:srgbClr val="FF0000"/>
                </a:solidFill>
              </a:rPr>
              <a:t>TSP</a:t>
            </a:r>
            <a:r>
              <a:rPr lang="zh-CN" altLang="en-US" sz="2400" dirty="0">
                <a:solidFill>
                  <a:srgbClr val="FF0000"/>
                </a:solidFill>
              </a:rPr>
              <a:t>问题</a:t>
            </a:r>
          </a:p>
        </p:txBody>
      </p:sp>
      <p:sp>
        <p:nvSpPr>
          <p:cNvPr id="4" name="页脚占位符 3">
            <a:extLst>
              <a:ext uri="{FF2B5EF4-FFF2-40B4-BE49-F238E27FC236}">
                <a16:creationId xmlns:a16="http://schemas.microsoft.com/office/drawing/2014/main" id="{A403FF98-C6DB-4535-A732-9CE8A319E04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2785355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81000" y="1628800"/>
            <a:ext cx="8096250" cy="3881438"/>
          </a:xfrm>
        </p:spPr>
        <p:txBody>
          <a:bodyPr/>
          <a:lstStyle/>
          <a:p>
            <a:r>
              <a:rPr lang="zh-CN" altLang="en-US" sz="2400" dirty="0"/>
              <a:t>蚁群算法步骤：</a:t>
            </a:r>
          </a:p>
        </p:txBody>
      </p:sp>
      <p:sp>
        <p:nvSpPr>
          <p:cNvPr id="30724" name="流程图: 可选过程 4"/>
          <p:cNvSpPr>
            <a:spLocks noChangeArrowheads="1"/>
          </p:cNvSpPr>
          <p:nvPr/>
        </p:nvSpPr>
        <p:spPr bwMode="auto">
          <a:xfrm>
            <a:off x="547688" y="2250307"/>
            <a:ext cx="1357312" cy="750094"/>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800" b="1">
                <a:solidFill>
                  <a:srgbClr val="FFFF00"/>
                </a:solidFill>
                <a:latin typeface="微软雅黑" pitchFamily="34" charset="-122"/>
                <a:ea typeface="微软雅黑" pitchFamily="34" charset="-122"/>
                <a:sym typeface="楷体" pitchFamily="49" charset="-122"/>
              </a:rPr>
              <a:t>初始化</a:t>
            </a:r>
            <a:endParaRPr lang="zh-CN" altLang="en-US" sz="1800" b="1">
              <a:solidFill>
                <a:srgbClr val="FFFF00"/>
              </a:solidFill>
              <a:latin typeface="微软雅黑" pitchFamily="34" charset="-122"/>
              <a:ea typeface="微软雅黑" pitchFamily="34" charset="-122"/>
            </a:endParaRPr>
          </a:p>
        </p:txBody>
      </p:sp>
      <p:sp>
        <p:nvSpPr>
          <p:cNvPr id="30725" name="流程图: 可选过程 5"/>
          <p:cNvSpPr>
            <a:spLocks noChangeArrowheads="1"/>
          </p:cNvSpPr>
          <p:nvPr/>
        </p:nvSpPr>
        <p:spPr bwMode="auto">
          <a:xfrm>
            <a:off x="2244729" y="2241973"/>
            <a:ext cx="1357313" cy="750094"/>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800" b="1">
                <a:solidFill>
                  <a:srgbClr val="FFFF00"/>
                </a:solidFill>
                <a:latin typeface="微软雅黑" pitchFamily="34" charset="-122"/>
                <a:ea typeface="微软雅黑" pitchFamily="34" charset="-122"/>
                <a:sym typeface="楷体" pitchFamily="49" charset="-122"/>
              </a:rPr>
              <a:t>确定行走方向</a:t>
            </a:r>
            <a:endParaRPr lang="zh-CN" altLang="en-US" sz="1800" b="1">
              <a:solidFill>
                <a:srgbClr val="FFFF00"/>
              </a:solidFill>
              <a:latin typeface="微软雅黑" pitchFamily="34" charset="-122"/>
              <a:ea typeface="微软雅黑" pitchFamily="34" charset="-122"/>
            </a:endParaRPr>
          </a:p>
        </p:txBody>
      </p:sp>
      <p:sp>
        <p:nvSpPr>
          <p:cNvPr id="30726" name="流程图: 可选过程 6"/>
          <p:cNvSpPr>
            <a:spLocks noChangeArrowheads="1"/>
          </p:cNvSpPr>
          <p:nvPr/>
        </p:nvSpPr>
        <p:spPr bwMode="auto">
          <a:xfrm>
            <a:off x="3922713" y="2241973"/>
            <a:ext cx="1357312" cy="750094"/>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800" b="1">
                <a:solidFill>
                  <a:srgbClr val="FFFF00"/>
                </a:solidFill>
                <a:latin typeface="微软雅黑" pitchFamily="34" charset="-122"/>
                <a:ea typeface="微软雅黑" pitchFamily="34" charset="-122"/>
                <a:sym typeface="楷体" pitchFamily="49" charset="-122"/>
              </a:rPr>
              <a:t>更新禁忌表</a:t>
            </a:r>
            <a:endParaRPr lang="zh-CN" altLang="en-US" sz="1800" b="1">
              <a:solidFill>
                <a:srgbClr val="FFFF00"/>
              </a:solidFill>
              <a:latin typeface="微软雅黑" pitchFamily="34" charset="-122"/>
              <a:ea typeface="微软雅黑" pitchFamily="34" charset="-122"/>
            </a:endParaRPr>
          </a:p>
        </p:txBody>
      </p:sp>
      <p:sp>
        <p:nvSpPr>
          <p:cNvPr id="30727" name="流程图: 可选过程 8"/>
          <p:cNvSpPr>
            <a:spLocks noChangeArrowheads="1"/>
          </p:cNvSpPr>
          <p:nvPr/>
        </p:nvSpPr>
        <p:spPr bwMode="auto">
          <a:xfrm>
            <a:off x="5600700" y="2241973"/>
            <a:ext cx="1358900" cy="750094"/>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800" b="1">
                <a:solidFill>
                  <a:srgbClr val="FFFF00"/>
                </a:solidFill>
                <a:latin typeface="微软雅黑" pitchFamily="34" charset="-122"/>
                <a:ea typeface="微软雅黑" pitchFamily="34" charset="-122"/>
                <a:sym typeface="楷体" pitchFamily="49" charset="-122"/>
              </a:rPr>
              <a:t>求信息素增量</a:t>
            </a:r>
            <a:endParaRPr lang="zh-CN" altLang="en-US" sz="1800" b="1">
              <a:solidFill>
                <a:srgbClr val="FFFF00"/>
              </a:solidFill>
              <a:latin typeface="微软雅黑" pitchFamily="34" charset="-122"/>
              <a:ea typeface="微软雅黑" pitchFamily="34" charset="-122"/>
            </a:endParaRPr>
          </a:p>
        </p:txBody>
      </p:sp>
      <p:sp>
        <p:nvSpPr>
          <p:cNvPr id="30728" name="TextBox 9"/>
          <p:cNvSpPr>
            <a:spLocks noChangeArrowheads="1"/>
          </p:cNvSpPr>
          <p:nvPr/>
        </p:nvSpPr>
        <p:spPr bwMode="auto">
          <a:xfrm>
            <a:off x="636591" y="3152800"/>
            <a:ext cx="1214437"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800" dirty="0">
                <a:latin typeface="微软雅黑" pitchFamily="34" charset="-122"/>
                <a:ea typeface="微软雅黑" pitchFamily="34" charset="-122"/>
                <a:sym typeface="楷体" pitchFamily="49" charset="-122"/>
              </a:rPr>
              <a:t>将</a:t>
            </a:r>
            <a:r>
              <a:rPr lang="en-US" altLang="zh-CN" sz="1800" dirty="0">
                <a:latin typeface="微软雅黑" pitchFamily="34" charset="-122"/>
                <a:ea typeface="微软雅黑" pitchFamily="34" charset="-122"/>
                <a:sym typeface="楷体" pitchFamily="49" charset="-122"/>
              </a:rPr>
              <a:t>m</a:t>
            </a:r>
            <a:r>
              <a:rPr lang="zh-CN" altLang="en-US" sz="1800" dirty="0">
                <a:latin typeface="微软雅黑" pitchFamily="34" charset="-122"/>
                <a:ea typeface="微软雅黑" pitchFamily="34" charset="-122"/>
                <a:sym typeface="楷体" pitchFamily="49" charset="-122"/>
              </a:rPr>
              <a:t>只蚂蚁随机放置。</a:t>
            </a:r>
          </a:p>
          <a:p>
            <a:pPr>
              <a:lnSpc>
                <a:spcPct val="130000"/>
              </a:lnSpc>
            </a:pPr>
            <a:r>
              <a:rPr lang="zh-CN" altLang="en-US" sz="1800" dirty="0">
                <a:latin typeface="微软雅黑" pitchFamily="34" charset="-122"/>
                <a:ea typeface="微软雅黑" pitchFamily="34" charset="-122"/>
                <a:sym typeface="楷体" pitchFamily="49" charset="-122"/>
              </a:rPr>
              <a:t>设定信息素初始值</a:t>
            </a:r>
          </a:p>
        </p:txBody>
      </p:sp>
      <p:sp>
        <p:nvSpPr>
          <p:cNvPr id="30729" name="TextBox 10"/>
          <p:cNvSpPr>
            <a:spLocks noChangeArrowheads="1"/>
          </p:cNvSpPr>
          <p:nvPr/>
        </p:nvSpPr>
        <p:spPr bwMode="auto">
          <a:xfrm>
            <a:off x="3962403" y="3164709"/>
            <a:ext cx="128587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800" dirty="0">
                <a:latin typeface="微软雅黑" pitchFamily="34" charset="-122"/>
                <a:ea typeface="微软雅黑" pitchFamily="34" charset="-122"/>
                <a:sym typeface="楷体" pitchFamily="49" charset="-122"/>
              </a:rPr>
              <a:t>将访问过的城市添加到禁忌表。</a:t>
            </a:r>
            <a:endParaRPr lang="zh-CN" altLang="en-US" sz="1800" dirty="0">
              <a:latin typeface="微软雅黑" pitchFamily="34" charset="-122"/>
              <a:ea typeface="微软雅黑" pitchFamily="34" charset="-122"/>
              <a:sym typeface="Trebuchet MS" pitchFamily="34" charset="0"/>
            </a:endParaRPr>
          </a:p>
        </p:txBody>
      </p:sp>
      <p:sp>
        <p:nvSpPr>
          <p:cNvPr id="30730" name="TextBox 11"/>
          <p:cNvSpPr>
            <a:spLocks noChangeArrowheads="1"/>
          </p:cNvSpPr>
          <p:nvPr/>
        </p:nvSpPr>
        <p:spPr bwMode="auto">
          <a:xfrm>
            <a:off x="2286004" y="3164709"/>
            <a:ext cx="1357313"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800" dirty="0">
                <a:latin typeface="微软雅黑" pitchFamily="34" charset="-122"/>
                <a:ea typeface="微软雅黑" pitchFamily="34" charset="-122"/>
                <a:sym typeface="楷体" pitchFamily="49" charset="-122"/>
              </a:rPr>
              <a:t>根据转移概率公式选择下一访问地点。</a:t>
            </a:r>
            <a:endParaRPr lang="zh-CN" altLang="en-US" sz="1800" dirty="0">
              <a:latin typeface="微软雅黑" pitchFamily="34" charset="-122"/>
              <a:ea typeface="微软雅黑" pitchFamily="34" charset="-122"/>
              <a:sym typeface="Trebuchet MS" pitchFamily="34" charset="0"/>
            </a:endParaRPr>
          </a:p>
        </p:txBody>
      </p:sp>
      <p:sp>
        <p:nvSpPr>
          <p:cNvPr id="30731" name="流程图: 可选过程 12"/>
          <p:cNvSpPr>
            <a:spLocks noChangeArrowheads="1"/>
          </p:cNvSpPr>
          <p:nvPr/>
        </p:nvSpPr>
        <p:spPr bwMode="auto">
          <a:xfrm>
            <a:off x="7280279" y="2241973"/>
            <a:ext cx="1357313" cy="750094"/>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800" b="1">
                <a:solidFill>
                  <a:srgbClr val="FFFF00"/>
                </a:solidFill>
                <a:latin typeface="微软雅黑" pitchFamily="34" charset="-122"/>
                <a:ea typeface="微软雅黑" pitchFamily="34" charset="-122"/>
                <a:sym typeface="楷体" pitchFamily="49" charset="-122"/>
              </a:rPr>
              <a:t>判断终止条件</a:t>
            </a:r>
            <a:endParaRPr lang="zh-CN" altLang="en-US" sz="1800" b="1">
              <a:solidFill>
                <a:srgbClr val="FFFF00"/>
              </a:solidFill>
              <a:latin typeface="微软雅黑" pitchFamily="34" charset="-122"/>
              <a:ea typeface="微软雅黑" pitchFamily="34" charset="-122"/>
            </a:endParaRPr>
          </a:p>
        </p:txBody>
      </p:sp>
      <p:sp>
        <p:nvSpPr>
          <p:cNvPr id="30732" name="燕尾形 14"/>
          <p:cNvSpPr>
            <a:spLocks noChangeArrowheads="1"/>
          </p:cNvSpPr>
          <p:nvPr/>
        </p:nvSpPr>
        <p:spPr bwMode="auto">
          <a:xfrm>
            <a:off x="1935163" y="2509864"/>
            <a:ext cx="285750" cy="214313"/>
          </a:xfrm>
          <a:prstGeom prst="chevron">
            <a:avLst>
              <a:gd name="adj" fmla="val 50000"/>
            </a:avLst>
          </a:prstGeom>
          <a:solidFill>
            <a:srgbClr val="EEFFC0"/>
          </a:solidFill>
          <a:ln w="25400">
            <a:solidFill>
              <a:schemeClr val="tx1"/>
            </a:solidFill>
            <a:miter lim="800000"/>
            <a:headEnd/>
            <a:tailEnd/>
          </a:ln>
        </p:spPr>
        <p:txBody>
          <a:bodyPr anchor="ctr"/>
          <a:lstStyle/>
          <a:p>
            <a:pPr algn="ctr"/>
            <a:endParaRPr lang="zh-CN" altLang="en-US" sz="1800" b="1">
              <a:latin typeface="微软雅黑" pitchFamily="34" charset="-122"/>
              <a:ea typeface="微软雅黑" pitchFamily="34" charset="-122"/>
            </a:endParaRPr>
          </a:p>
        </p:txBody>
      </p:sp>
      <p:sp>
        <p:nvSpPr>
          <p:cNvPr id="30733" name="燕尾形 15"/>
          <p:cNvSpPr>
            <a:spLocks noChangeArrowheads="1"/>
          </p:cNvSpPr>
          <p:nvPr/>
        </p:nvSpPr>
        <p:spPr bwMode="auto">
          <a:xfrm>
            <a:off x="3611563" y="2509864"/>
            <a:ext cx="285750" cy="214313"/>
          </a:xfrm>
          <a:prstGeom prst="chevron">
            <a:avLst>
              <a:gd name="adj" fmla="val 50000"/>
            </a:avLst>
          </a:prstGeom>
          <a:solidFill>
            <a:srgbClr val="EEFFC0"/>
          </a:solidFill>
          <a:ln w="25400">
            <a:solidFill>
              <a:schemeClr val="tx1"/>
            </a:solidFill>
            <a:miter lim="800000"/>
            <a:headEnd/>
            <a:tailEnd/>
          </a:ln>
        </p:spPr>
        <p:txBody>
          <a:bodyPr anchor="ctr"/>
          <a:lstStyle/>
          <a:p>
            <a:pPr algn="ctr"/>
            <a:endParaRPr lang="zh-CN" altLang="en-US" sz="1800" b="1">
              <a:latin typeface="微软雅黑" pitchFamily="34" charset="-122"/>
              <a:ea typeface="微软雅黑" pitchFamily="34" charset="-122"/>
            </a:endParaRPr>
          </a:p>
        </p:txBody>
      </p:sp>
      <p:sp>
        <p:nvSpPr>
          <p:cNvPr id="30734" name="燕尾形 16"/>
          <p:cNvSpPr>
            <a:spLocks noChangeArrowheads="1"/>
          </p:cNvSpPr>
          <p:nvPr/>
        </p:nvSpPr>
        <p:spPr bwMode="auto">
          <a:xfrm>
            <a:off x="5287963" y="2509864"/>
            <a:ext cx="285750" cy="214313"/>
          </a:xfrm>
          <a:prstGeom prst="chevron">
            <a:avLst>
              <a:gd name="adj" fmla="val 50000"/>
            </a:avLst>
          </a:prstGeom>
          <a:solidFill>
            <a:srgbClr val="EEFFC0"/>
          </a:solidFill>
          <a:ln w="25400">
            <a:solidFill>
              <a:schemeClr val="tx1"/>
            </a:solidFill>
            <a:miter lim="800000"/>
            <a:headEnd/>
            <a:tailEnd/>
          </a:ln>
        </p:spPr>
        <p:txBody>
          <a:bodyPr anchor="ctr"/>
          <a:lstStyle/>
          <a:p>
            <a:pPr algn="ctr"/>
            <a:endParaRPr lang="zh-CN" altLang="en-US" sz="1800" b="1">
              <a:latin typeface="微软雅黑" pitchFamily="34" charset="-122"/>
              <a:ea typeface="微软雅黑" pitchFamily="34" charset="-122"/>
            </a:endParaRPr>
          </a:p>
        </p:txBody>
      </p:sp>
      <p:sp>
        <p:nvSpPr>
          <p:cNvPr id="30735" name="燕尾形 17"/>
          <p:cNvSpPr>
            <a:spLocks noChangeArrowheads="1"/>
          </p:cNvSpPr>
          <p:nvPr/>
        </p:nvSpPr>
        <p:spPr bwMode="auto">
          <a:xfrm>
            <a:off x="6965950" y="2509864"/>
            <a:ext cx="285750" cy="214313"/>
          </a:xfrm>
          <a:prstGeom prst="chevron">
            <a:avLst>
              <a:gd name="adj" fmla="val 50000"/>
            </a:avLst>
          </a:prstGeom>
          <a:solidFill>
            <a:srgbClr val="EEFFC0"/>
          </a:solidFill>
          <a:ln w="25400">
            <a:solidFill>
              <a:schemeClr val="tx1"/>
            </a:solidFill>
            <a:miter lim="800000"/>
            <a:headEnd/>
            <a:tailEnd/>
          </a:ln>
        </p:spPr>
        <p:txBody>
          <a:bodyPr anchor="ctr"/>
          <a:lstStyle/>
          <a:p>
            <a:pPr algn="ctr"/>
            <a:endParaRPr lang="zh-CN" altLang="en-US" sz="1800" b="1">
              <a:latin typeface="微软雅黑" pitchFamily="34" charset="-122"/>
              <a:ea typeface="微软雅黑" pitchFamily="34" charset="-122"/>
            </a:endParaRPr>
          </a:p>
        </p:txBody>
      </p:sp>
      <p:sp>
        <p:nvSpPr>
          <p:cNvPr id="30736" name="TextBox 18"/>
          <p:cNvSpPr>
            <a:spLocks noChangeArrowheads="1"/>
          </p:cNvSpPr>
          <p:nvPr/>
        </p:nvSpPr>
        <p:spPr bwMode="auto">
          <a:xfrm>
            <a:off x="5726117" y="3152800"/>
            <a:ext cx="1285875"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800" dirty="0">
                <a:latin typeface="微软雅黑" pitchFamily="34" charset="-122"/>
                <a:ea typeface="微软雅黑" pitchFamily="34" charset="-122"/>
                <a:sym typeface="楷体" pitchFamily="49" charset="-122"/>
              </a:rPr>
              <a:t>每只蚂蚁周游玩一周之后，计算每条边上信息素增量。</a:t>
            </a:r>
            <a:endParaRPr lang="zh-CN" altLang="en-US" sz="1800" dirty="0">
              <a:latin typeface="微软雅黑" pitchFamily="34" charset="-122"/>
              <a:ea typeface="微软雅黑" pitchFamily="34" charset="-122"/>
            </a:endParaRPr>
          </a:p>
        </p:txBody>
      </p:sp>
      <p:sp>
        <p:nvSpPr>
          <p:cNvPr id="30737" name="TextBox 19"/>
          <p:cNvSpPr>
            <a:spLocks noChangeArrowheads="1"/>
          </p:cNvSpPr>
          <p:nvPr/>
        </p:nvSpPr>
        <p:spPr bwMode="auto">
          <a:xfrm>
            <a:off x="7423150" y="3152802"/>
            <a:ext cx="1214438"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800" dirty="0">
                <a:latin typeface="微软雅黑" pitchFamily="34" charset="-122"/>
                <a:ea typeface="微软雅黑" pitchFamily="34" charset="-122"/>
                <a:sym typeface="楷体" pitchFamily="49" charset="-122"/>
              </a:rPr>
              <a:t>当算法满足终止条件时，算法结束。</a:t>
            </a:r>
            <a:endParaRPr lang="zh-CN" altLang="en-US" sz="1800" dirty="0">
              <a:latin typeface="微软雅黑" pitchFamily="34" charset="-122"/>
              <a:ea typeface="微软雅黑" pitchFamily="34" charset="-122"/>
            </a:endParaRPr>
          </a:p>
        </p:txBody>
      </p:sp>
      <p:sp>
        <p:nvSpPr>
          <p:cNvPr id="2" name="日期占位符 1">
            <a:extLst>
              <a:ext uri="{FF2B5EF4-FFF2-40B4-BE49-F238E27FC236}">
                <a16:creationId xmlns:a16="http://schemas.microsoft.com/office/drawing/2014/main" id="{2F951AD9-1B3B-443E-82CA-0A699AF92702}"/>
              </a:ext>
            </a:extLst>
          </p:cNvPr>
          <p:cNvSpPr>
            <a:spLocks noGrp="1"/>
          </p:cNvSpPr>
          <p:nvPr>
            <p:ph type="dt" sz="half" idx="2"/>
          </p:nvPr>
        </p:nvSpPr>
        <p:spPr/>
        <p:txBody>
          <a:bodyPr/>
          <a:lstStyle/>
          <a:p>
            <a:pPr>
              <a:defRPr/>
            </a:pPr>
            <a:fld id="{73328ABE-D85F-454B-8644-59D80EB34968}" type="datetime1">
              <a:rPr lang="zh-CN" altLang="en-US" smtClean="0"/>
              <a:t>2022/11/23</a:t>
            </a:fld>
            <a:endParaRPr lang="zh-CN" altLang="en-US"/>
          </a:p>
        </p:txBody>
      </p:sp>
      <p:sp>
        <p:nvSpPr>
          <p:cNvPr id="21" name="Rectangle 2">
            <a:extLst>
              <a:ext uri="{FF2B5EF4-FFF2-40B4-BE49-F238E27FC236}">
                <a16:creationId xmlns:a16="http://schemas.microsoft.com/office/drawing/2014/main" id="{FFC7D986-60A1-430C-AD99-365176DF25B3}"/>
              </a:ext>
            </a:extLst>
          </p:cNvPr>
          <p:cNvSpPr>
            <a:spLocks noGrp="1" noChangeArrowheads="1"/>
          </p:cNvSpPr>
          <p:nvPr>
            <p:ph type="title"/>
          </p:nvPr>
        </p:nvSpPr>
        <p:spPr>
          <a:xfrm>
            <a:off x="323528" y="559569"/>
            <a:ext cx="8229600" cy="565175"/>
          </a:xfrm>
        </p:spPr>
        <p:txBody>
          <a:bodyPr/>
          <a:lstStyle/>
          <a:p>
            <a:pPr algn="l"/>
            <a:r>
              <a:rPr lang="en-US" altLang="zh-CN" sz="2400" dirty="0">
                <a:solidFill>
                  <a:srgbClr val="FF0000"/>
                </a:solidFill>
              </a:rPr>
              <a:t>3.  </a:t>
            </a:r>
            <a:r>
              <a:rPr lang="zh-CN" altLang="en-US" sz="2400" dirty="0">
                <a:solidFill>
                  <a:srgbClr val="FF0000"/>
                </a:solidFill>
              </a:rPr>
              <a:t>用蚁群算法求解</a:t>
            </a:r>
            <a:r>
              <a:rPr lang="en-US" altLang="zh-CN" sz="2400" dirty="0">
                <a:solidFill>
                  <a:srgbClr val="FF0000"/>
                </a:solidFill>
              </a:rPr>
              <a:t>TSP</a:t>
            </a:r>
            <a:r>
              <a:rPr lang="zh-CN" altLang="en-US" sz="2400" dirty="0">
                <a:solidFill>
                  <a:srgbClr val="FF0000"/>
                </a:solidFill>
              </a:rPr>
              <a:t>问题</a:t>
            </a:r>
          </a:p>
        </p:txBody>
      </p:sp>
      <p:sp>
        <p:nvSpPr>
          <p:cNvPr id="4" name="页脚占位符 3">
            <a:extLst>
              <a:ext uri="{FF2B5EF4-FFF2-40B4-BE49-F238E27FC236}">
                <a16:creationId xmlns:a16="http://schemas.microsoft.com/office/drawing/2014/main" id="{B6D67E0A-E217-4B04-B646-88935EED090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5569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0728"/>
                                        </p:tgtEl>
                                        <p:attrNameLst>
                                          <p:attrName>style.visibility</p:attrName>
                                        </p:attrNameLst>
                                      </p:cBhvr>
                                      <p:to>
                                        <p:strVal val="visible"/>
                                      </p:to>
                                    </p:set>
                                    <p:anim calcmode="lin" valueType="num">
                                      <p:cBhvr>
                                        <p:cTn id="7" dur="1000" fill="hold"/>
                                        <p:tgtEl>
                                          <p:spTgt spid="30728"/>
                                        </p:tgtEl>
                                        <p:attrNameLst>
                                          <p:attrName>ppt_x</p:attrName>
                                        </p:attrNameLst>
                                      </p:cBhvr>
                                      <p:tavLst>
                                        <p:tav tm="0">
                                          <p:val>
                                            <p:strVal val="#ppt_x-.2"/>
                                          </p:val>
                                        </p:tav>
                                        <p:tav tm="100000">
                                          <p:val>
                                            <p:strVal val="#ppt_x"/>
                                          </p:val>
                                        </p:tav>
                                      </p:tavLst>
                                    </p:anim>
                                    <p:anim calcmode="lin" valueType="num">
                                      <p:cBhvr>
                                        <p:cTn id="8" dur="1000" fill="hold"/>
                                        <p:tgtEl>
                                          <p:spTgt spid="30728"/>
                                        </p:tgtEl>
                                        <p:attrNameLst>
                                          <p:attrName>ppt_y</p:attrName>
                                        </p:attrNameLst>
                                      </p:cBhvr>
                                      <p:tavLst>
                                        <p:tav tm="0">
                                          <p:val>
                                            <p:strVal val="#ppt_y"/>
                                          </p:val>
                                        </p:tav>
                                        <p:tav tm="100000">
                                          <p:val>
                                            <p:strVal val="#ppt_y"/>
                                          </p:val>
                                        </p:tav>
                                      </p:tavLst>
                                    </p:anim>
                                    <p:animEffect prLst="gradientSize: 0.1">
                                      <p:cBhvr>
                                        <p:cTn id="9" dur="1000"/>
                                        <p:tgtEl>
                                          <p:spTgt spid="3072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0724"/>
                                        </p:tgtEl>
                                        <p:attrNameLst>
                                          <p:attrName>style.visibility</p:attrName>
                                        </p:attrNameLst>
                                      </p:cBhvr>
                                      <p:to>
                                        <p:strVal val="visible"/>
                                      </p:to>
                                    </p:set>
                                    <p:anim calcmode="lin" valueType="num">
                                      <p:cBhvr>
                                        <p:cTn id="12" dur="1000" fill="hold"/>
                                        <p:tgtEl>
                                          <p:spTgt spid="30724"/>
                                        </p:tgtEl>
                                        <p:attrNameLst>
                                          <p:attrName>ppt_x</p:attrName>
                                        </p:attrNameLst>
                                      </p:cBhvr>
                                      <p:tavLst>
                                        <p:tav tm="0">
                                          <p:val>
                                            <p:strVal val="#ppt_x-.2"/>
                                          </p:val>
                                        </p:tav>
                                        <p:tav tm="100000">
                                          <p:val>
                                            <p:strVal val="#ppt_x"/>
                                          </p:val>
                                        </p:tav>
                                      </p:tavLst>
                                    </p:anim>
                                    <p:anim calcmode="lin" valueType="num">
                                      <p:cBhvr>
                                        <p:cTn id="13" dur="1000" fill="hold"/>
                                        <p:tgtEl>
                                          <p:spTgt spid="30724"/>
                                        </p:tgtEl>
                                        <p:attrNameLst>
                                          <p:attrName>ppt_y</p:attrName>
                                        </p:attrNameLst>
                                      </p:cBhvr>
                                      <p:tavLst>
                                        <p:tav tm="0">
                                          <p:val>
                                            <p:strVal val="#ppt_y"/>
                                          </p:val>
                                        </p:tav>
                                        <p:tav tm="100000">
                                          <p:val>
                                            <p:strVal val="#ppt_y"/>
                                          </p:val>
                                        </p:tav>
                                      </p:tavLst>
                                    </p:anim>
                                    <p:animEffect prLst="gradientSize: 0.1">
                                      <p:cBhvr>
                                        <p:cTn id="14" dur="1000"/>
                                        <p:tgtEl>
                                          <p:spTgt spid="3072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30732"/>
                                        </p:tgtEl>
                                        <p:attrNameLst>
                                          <p:attrName>style.visibility</p:attrName>
                                        </p:attrNameLst>
                                      </p:cBhvr>
                                      <p:to>
                                        <p:strVal val="visible"/>
                                      </p:to>
                                    </p:set>
                                    <p:anim calcmode="lin" valueType="num">
                                      <p:cBhvr>
                                        <p:cTn id="19" dur="1000" fill="hold"/>
                                        <p:tgtEl>
                                          <p:spTgt spid="30732"/>
                                        </p:tgtEl>
                                        <p:attrNameLst>
                                          <p:attrName>ppt_x</p:attrName>
                                        </p:attrNameLst>
                                      </p:cBhvr>
                                      <p:tavLst>
                                        <p:tav tm="0">
                                          <p:val>
                                            <p:strVal val="#ppt_x-.2"/>
                                          </p:val>
                                        </p:tav>
                                        <p:tav tm="100000">
                                          <p:val>
                                            <p:strVal val="#ppt_x"/>
                                          </p:val>
                                        </p:tav>
                                      </p:tavLst>
                                    </p:anim>
                                    <p:anim calcmode="lin" valueType="num">
                                      <p:cBhvr>
                                        <p:cTn id="20" dur="1000" fill="hold"/>
                                        <p:tgtEl>
                                          <p:spTgt spid="30732"/>
                                        </p:tgtEl>
                                        <p:attrNameLst>
                                          <p:attrName>ppt_y</p:attrName>
                                        </p:attrNameLst>
                                      </p:cBhvr>
                                      <p:tavLst>
                                        <p:tav tm="0">
                                          <p:val>
                                            <p:strVal val="#ppt_y"/>
                                          </p:val>
                                        </p:tav>
                                        <p:tav tm="100000">
                                          <p:val>
                                            <p:strVal val="#ppt_y"/>
                                          </p:val>
                                        </p:tav>
                                      </p:tavLst>
                                    </p:anim>
                                    <p:animEffect prLst="gradientSize: 0.1">
                                      <p:cBhvr>
                                        <p:cTn id="21" dur="1000"/>
                                        <p:tgtEl>
                                          <p:spTgt spid="30732"/>
                                        </p:tgtEl>
                                      </p:cBhvr>
                                    </p:animEffect>
                                  </p:childTnLst>
                                </p:cTn>
                              </p:par>
                              <p:par>
                                <p:cTn id="22" presetID="29" presetClass="entr" presetSubtype="0" fill="hold" nodeType="withEffect">
                                  <p:stCondLst>
                                    <p:cond delay="0"/>
                                  </p:stCondLst>
                                  <p:childTnLst>
                                    <p:set>
                                      <p:cBhvr>
                                        <p:cTn id="23" dur="1" fill="hold">
                                          <p:stCondLst>
                                            <p:cond delay="0"/>
                                          </p:stCondLst>
                                        </p:cTn>
                                        <p:tgtEl>
                                          <p:spTgt spid="30725"/>
                                        </p:tgtEl>
                                        <p:attrNameLst>
                                          <p:attrName>style.visibility</p:attrName>
                                        </p:attrNameLst>
                                      </p:cBhvr>
                                      <p:to>
                                        <p:strVal val="visible"/>
                                      </p:to>
                                    </p:set>
                                    <p:anim calcmode="lin" valueType="num">
                                      <p:cBhvr>
                                        <p:cTn id="24" dur="1000" fill="hold"/>
                                        <p:tgtEl>
                                          <p:spTgt spid="30725"/>
                                        </p:tgtEl>
                                        <p:attrNameLst>
                                          <p:attrName>ppt_x</p:attrName>
                                        </p:attrNameLst>
                                      </p:cBhvr>
                                      <p:tavLst>
                                        <p:tav tm="0">
                                          <p:val>
                                            <p:strVal val="#ppt_x-.2"/>
                                          </p:val>
                                        </p:tav>
                                        <p:tav tm="100000">
                                          <p:val>
                                            <p:strVal val="#ppt_x"/>
                                          </p:val>
                                        </p:tav>
                                      </p:tavLst>
                                    </p:anim>
                                    <p:anim calcmode="lin" valueType="num">
                                      <p:cBhvr>
                                        <p:cTn id="25" dur="1000" fill="hold"/>
                                        <p:tgtEl>
                                          <p:spTgt spid="30725"/>
                                        </p:tgtEl>
                                        <p:attrNameLst>
                                          <p:attrName>ppt_y</p:attrName>
                                        </p:attrNameLst>
                                      </p:cBhvr>
                                      <p:tavLst>
                                        <p:tav tm="0">
                                          <p:val>
                                            <p:strVal val="#ppt_y"/>
                                          </p:val>
                                        </p:tav>
                                        <p:tav tm="100000">
                                          <p:val>
                                            <p:strVal val="#ppt_y"/>
                                          </p:val>
                                        </p:tav>
                                      </p:tavLst>
                                    </p:anim>
                                    <p:animEffect prLst="gradientSize: 0.1">
                                      <p:cBhvr>
                                        <p:cTn id="26" dur="1000"/>
                                        <p:tgtEl>
                                          <p:spTgt spid="30725"/>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30730"/>
                                        </p:tgtEl>
                                        <p:attrNameLst>
                                          <p:attrName>style.visibility</p:attrName>
                                        </p:attrNameLst>
                                      </p:cBhvr>
                                      <p:to>
                                        <p:strVal val="visible"/>
                                      </p:to>
                                    </p:set>
                                    <p:anim calcmode="lin" valueType="num">
                                      <p:cBhvr>
                                        <p:cTn id="29" dur="1000" fill="hold"/>
                                        <p:tgtEl>
                                          <p:spTgt spid="30730"/>
                                        </p:tgtEl>
                                        <p:attrNameLst>
                                          <p:attrName>ppt_x</p:attrName>
                                        </p:attrNameLst>
                                      </p:cBhvr>
                                      <p:tavLst>
                                        <p:tav tm="0">
                                          <p:val>
                                            <p:strVal val="#ppt_x-.2"/>
                                          </p:val>
                                        </p:tav>
                                        <p:tav tm="100000">
                                          <p:val>
                                            <p:strVal val="#ppt_x"/>
                                          </p:val>
                                        </p:tav>
                                      </p:tavLst>
                                    </p:anim>
                                    <p:anim calcmode="lin" valueType="num">
                                      <p:cBhvr>
                                        <p:cTn id="30" dur="1000" fill="hold"/>
                                        <p:tgtEl>
                                          <p:spTgt spid="3073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07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30733"/>
                                        </p:tgtEl>
                                        <p:attrNameLst>
                                          <p:attrName>style.visibility</p:attrName>
                                        </p:attrNameLst>
                                      </p:cBhvr>
                                      <p:to>
                                        <p:strVal val="visible"/>
                                      </p:to>
                                    </p:set>
                                    <p:anim calcmode="lin" valueType="num">
                                      <p:cBhvr>
                                        <p:cTn id="36" dur="1000" fill="hold"/>
                                        <p:tgtEl>
                                          <p:spTgt spid="30733"/>
                                        </p:tgtEl>
                                        <p:attrNameLst>
                                          <p:attrName>ppt_x</p:attrName>
                                        </p:attrNameLst>
                                      </p:cBhvr>
                                      <p:tavLst>
                                        <p:tav tm="0">
                                          <p:val>
                                            <p:strVal val="#ppt_x-.2"/>
                                          </p:val>
                                        </p:tav>
                                        <p:tav tm="100000">
                                          <p:val>
                                            <p:strVal val="#ppt_x"/>
                                          </p:val>
                                        </p:tav>
                                      </p:tavLst>
                                    </p:anim>
                                    <p:anim calcmode="lin" valueType="num">
                                      <p:cBhvr>
                                        <p:cTn id="37" dur="1000" fill="hold"/>
                                        <p:tgtEl>
                                          <p:spTgt spid="30733"/>
                                        </p:tgtEl>
                                        <p:attrNameLst>
                                          <p:attrName>ppt_y</p:attrName>
                                        </p:attrNameLst>
                                      </p:cBhvr>
                                      <p:tavLst>
                                        <p:tav tm="0">
                                          <p:val>
                                            <p:strVal val="#ppt_y"/>
                                          </p:val>
                                        </p:tav>
                                        <p:tav tm="100000">
                                          <p:val>
                                            <p:strVal val="#ppt_y"/>
                                          </p:val>
                                        </p:tav>
                                      </p:tavLst>
                                    </p:anim>
                                    <p:animEffect prLst="gradientSize: 0.1">
                                      <p:cBhvr>
                                        <p:cTn id="38" dur="1000"/>
                                        <p:tgtEl>
                                          <p:spTgt spid="30733"/>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30726"/>
                                        </p:tgtEl>
                                        <p:attrNameLst>
                                          <p:attrName>style.visibility</p:attrName>
                                        </p:attrNameLst>
                                      </p:cBhvr>
                                      <p:to>
                                        <p:strVal val="visible"/>
                                      </p:to>
                                    </p:set>
                                    <p:anim calcmode="lin" valueType="num">
                                      <p:cBhvr>
                                        <p:cTn id="41" dur="1000" fill="hold"/>
                                        <p:tgtEl>
                                          <p:spTgt spid="30726"/>
                                        </p:tgtEl>
                                        <p:attrNameLst>
                                          <p:attrName>ppt_x</p:attrName>
                                        </p:attrNameLst>
                                      </p:cBhvr>
                                      <p:tavLst>
                                        <p:tav tm="0">
                                          <p:val>
                                            <p:strVal val="#ppt_x-.2"/>
                                          </p:val>
                                        </p:tav>
                                        <p:tav tm="100000">
                                          <p:val>
                                            <p:strVal val="#ppt_x"/>
                                          </p:val>
                                        </p:tav>
                                      </p:tavLst>
                                    </p:anim>
                                    <p:anim calcmode="lin" valueType="num">
                                      <p:cBhvr>
                                        <p:cTn id="42" dur="1000" fill="hold"/>
                                        <p:tgtEl>
                                          <p:spTgt spid="30726"/>
                                        </p:tgtEl>
                                        <p:attrNameLst>
                                          <p:attrName>ppt_y</p:attrName>
                                        </p:attrNameLst>
                                      </p:cBhvr>
                                      <p:tavLst>
                                        <p:tav tm="0">
                                          <p:val>
                                            <p:strVal val="#ppt_y"/>
                                          </p:val>
                                        </p:tav>
                                        <p:tav tm="100000">
                                          <p:val>
                                            <p:strVal val="#ppt_y"/>
                                          </p:val>
                                        </p:tav>
                                      </p:tavLst>
                                    </p:anim>
                                    <p:animEffect prLst="gradientSize: 0.1">
                                      <p:cBhvr>
                                        <p:cTn id="43" dur="1000"/>
                                        <p:tgtEl>
                                          <p:spTgt spid="30726"/>
                                        </p:tgtEl>
                                      </p:cBhvr>
                                    </p:animEffect>
                                  </p:childTnLst>
                                </p:cTn>
                              </p:par>
                              <p:par>
                                <p:cTn id="44" presetID="29" presetClass="entr" presetSubtype="0" fill="hold" nodeType="withEffect">
                                  <p:stCondLst>
                                    <p:cond delay="0"/>
                                  </p:stCondLst>
                                  <p:childTnLst>
                                    <p:set>
                                      <p:cBhvr>
                                        <p:cTn id="45" dur="1" fill="hold">
                                          <p:stCondLst>
                                            <p:cond delay="0"/>
                                          </p:stCondLst>
                                        </p:cTn>
                                        <p:tgtEl>
                                          <p:spTgt spid="30729">
                                            <p:txEl>
                                              <p:pRg st="0" end="0"/>
                                            </p:txEl>
                                          </p:spTgt>
                                        </p:tgtEl>
                                        <p:attrNameLst>
                                          <p:attrName>style.visibility</p:attrName>
                                        </p:attrNameLst>
                                      </p:cBhvr>
                                      <p:to>
                                        <p:strVal val="visible"/>
                                      </p:to>
                                    </p:set>
                                    <p:anim calcmode="lin" valueType="num">
                                      <p:cBhvr>
                                        <p:cTn id="46" dur="1000" fill="hold"/>
                                        <p:tgtEl>
                                          <p:spTgt spid="30729">
                                            <p:txEl>
                                              <p:pRg st="0" end="0"/>
                                            </p:txEl>
                                          </p:spTgt>
                                        </p:tgtEl>
                                        <p:attrNameLst>
                                          <p:attrName>ppt_x</p:attrName>
                                        </p:attrNameLst>
                                      </p:cBhvr>
                                      <p:tavLst>
                                        <p:tav tm="0">
                                          <p:val>
                                            <p:strVal val="#ppt_x-.2"/>
                                          </p:val>
                                        </p:tav>
                                        <p:tav tm="100000">
                                          <p:val>
                                            <p:strVal val="#ppt_x"/>
                                          </p:val>
                                        </p:tav>
                                      </p:tavLst>
                                    </p:anim>
                                    <p:anim calcmode="lin" valueType="num">
                                      <p:cBhvr>
                                        <p:cTn id="47" dur="1000" fill="hold"/>
                                        <p:tgtEl>
                                          <p:spTgt spid="3072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0729">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9" presetClass="entr" presetSubtype="0" fill="hold" grpId="0" nodeType="clickEffect">
                                  <p:stCondLst>
                                    <p:cond delay="0"/>
                                  </p:stCondLst>
                                  <p:childTnLst>
                                    <p:set>
                                      <p:cBhvr>
                                        <p:cTn id="52" dur="1" fill="hold">
                                          <p:stCondLst>
                                            <p:cond delay="0"/>
                                          </p:stCondLst>
                                        </p:cTn>
                                        <p:tgtEl>
                                          <p:spTgt spid="30727"/>
                                        </p:tgtEl>
                                        <p:attrNameLst>
                                          <p:attrName>style.visibility</p:attrName>
                                        </p:attrNameLst>
                                      </p:cBhvr>
                                      <p:to>
                                        <p:strVal val="visible"/>
                                      </p:to>
                                    </p:set>
                                    <p:anim calcmode="lin" valueType="num">
                                      <p:cBhvr>
                                        <p:cTn id="53" dur="1000" fill="hold"/>
                                        <p:tgtEl>
                                          <p:spTgt spid="30727"/>
                                        </p:tgtEl>
                                        <p:attrNameLst>
                                          <p:attrName>ppt_x</p:attrName>
                                        </p:attrNameLst>
                                      </p:cBhvr>
                                      <p:tavLst>
                                        <p:tav tm="0">
                                          <p:val>
                                            <p:strVal val="#ppt_x-.2"/>
                                          </p:val>
                                        </p:tav>
                                        <p:tav tm="100000">
                                          <p:val>
                                            <p:strVal val="#ppt_x"/>
                                          </p:val>
                                        </p:tav>
                                      </p:tavLst>
                                    </p:anim>
                                    <p:anim calcmode="lin" valueType="num">
                                      <p:cBhvr>
                                        <p:cTn id="54" dur="1000" fill="hold"/>
                                        <p:tgtEl>
                                          <p:spTgt spid="30727"/>
                                        </p:tgtEl>
                                        <p:attrNameLst>
                                          <p:attrName>ppt_y</p:attrName>
                                        </p:attrNameLst>
                                      </p:cBhvr>
                                      <p:tavLst>
                                        <p:tav tm="0">
                                          <p:val>
                                            <p:strVal val="#ppt_y"/>
                                          </p:val>
                                        </p:tav>
                                        <p:tav tm="100000">
                                          <p:val>
                                            <p:strVal val="#ppt_y"/>
                                          </p:val>
                                        </p:tav>
                                      </p:tavLst>
                                    </p:anim>
                                    <p:animEffect prLst="gradientSize: 0.1">
                                      <p:cBhvr>
                                        <p:cTn id="55" dur="1000"/>
                                        <p:tgtEl>
                                          <p:spTgt spid="30727"/>
                                        </p:tgtEl>
                                      </p:cBhvr>
                                    </p:animEffect>
                                  </p:childTnLst>
                                </p:cTn>
                              </p:par>
                              <p:par>
                                <p:cTn id="56" presetID="29" presetClass="entr" presetSubtype="0" fill="hold" grpId="0" nodeType="withEffect">
                                  <p:stCondLst>
                                    <p:cond delay="0"/>
                                  </p:stCondLst>
                                  <p:childTnLst>
                                    <p:set>
                                      <p:cBhvr>
                                        <p:cTn id="57" dur="1" fill="hold">
                                          <p:stCondLst>
                                            <p:cond delay="0"/>
                                          </p:stCondLst>
                                        </p:cTn>
                                        <p:tgtEl>
                                          <p:spTgt spid="30734"/>
                                        </p:tgtEl>
                                        <p:attrNameLst>
                                          <p:attrName>style.visibility</p:attrName>
                                        </p:attrNameLst>
                                      </p:cBhvr>
                                      <p:to>
                                        <p:strVal val="visible"/>
                                      </p:to>
                                    </p:set>
                                    <p:anim calcmode="lin" valueType="num">
                                      <p:cBhvr>
                                        <p:cTn id="58" dur="1000" fill="hold"/>
                                        <p:tgtEl>
                                          <p:spTgt spid="30734"/>
                                        </p:tgtEl>
                                        <p:attrNameLst>
                                          <p:attrName>ppt_x</p:attrName>
                                        </p:attrNameLst>
                                      </p:cBhvr>
                                      <p:tavLst>
                                        <p:tav tm="0">
                                          <p:val>
                                            <p:strVal val="#ppt_x-.2"/>
                                          </p:val>
                                        </p:tav>
                                        <p:tav tm="100000">
                                          <p:val>
                                            <p:strVal val="#ppt_x"/>
                                          </p:val>
                                        </p:tav>
                                      </p:tavLst>
                                    </p:anim>
                                    <p:anim calcmode="lin" valueType="num">
                                      <p:cBhvr>
                                        <p:cTn id="59" dur="1000" fill="hold"/>
                                        <p:tgtEl>
                                          <p:spTgt spid="30734"/>
                                        </p:tgtEl>
                                        <p:attrNameLst>
                                          <p:attrName>ppt_y</p:attrName>
                                        </p:attrNameLst>
                                      </p:cBhvr>
                                      <p:tavLst>
                                        <p:tav tm="0">
                                          <p:val>
                                            <p:strVal val="#ppt_y"/>
                                          </p:val>
                                        </p:tav>
                                        <p:tav tm="100000">
                                          <p:val>
                                            <p:strVal val="#ppt_y"/>
                                          </p:val>
                                        </p:tav>
                                      </p:tavLst>
                                    </p:anim>
                                    <p:animEffect prLst="gradientSize: 0.1">
                                      <p:cBhvr>
                                        <p:cTn id="60" dur="1000"/>
                                        <p:tgtEl>
                                          <p:spTgt spid="30734"/>
                                        </p:tgtEl>
                                      </p:cBhvr>
                                    </p:animEffect>
                                  </p:childTnLst>
                                </p:cTn>
                              </p:par>
                              <p:par>
                                <p:cTn id="61" presetID="29" presetClass="entr" presetSubtype="0" fill="hold" grpId="0" nodeType="withEffect">
                                  <p:stCondLst>
                                    <p:cond delay="0"/>
                                  </p:stCondLst>
                                  <p:childTnLst>
                                    <p:set>
                                      <p:cBhvr>
                                        <p:cTn id="62" dur="1" fill="hold">
                                          <p:stCondLst>
                                            <p:cond delay="0"/>
                                          </p:stCondLst>
                                        </p:cTn>
                                        <p:tgtEl>
                                          <p:spTgt spid="30736"/>
                                        </p:tgtEl>
                                        <p:attrNameLst>
                                          <p:attrName>style.visibility</p:attrName>
                                        </p:attrNameLst>
                                      </p:cBhvr>
                                      <p:to>
                                        <p:strVal val="visible"/>
                                      </p:to>
                                    </p:set>
                                    <p:anim calcmode="lin" valueType="num">
                                      <p:cBhvr>
                                        <p:cTn id="63" dur="1000" fill="hold"/>
                                        <p:tgtEl>
                                          <p:spTgt spid="30736"/>
                                        </p:tgtEl>
                                        <p:attrNameLst>
                                          <p:attrName>ppt_x</p:attrName>
                                        </p:attrNameLst>
                                      </p:cBhvr>
                                      <p:tavLst>
                                        <p:tav tm="0">
                                          <p:val>
                                            <p:strVal val="#ppt_x-.2"/>
                                          </p:val>
                                        </p:tav>
                                        <p:tav tm="100000">
                                          <p:val>
                                            <p:strVal val="#ppt_x"/>
                                          </p:val>
                                        </p:tav>
                                      </p:tavLst>
                                    </p:anim>
                                    <p:anim calcmode="lin" valueType="num">
                                      <p:cBhvr>
                                        <p:cTn id="64" dur="1000" fill="hold"/>
                                        <p:tgtEl>
                                          <p:spTgt spid="30736"/>
                                        </p:tgtEl>
                                        <p:attrNameLst>
                                          <p:attrName>ppt_y</p:attrName>
                                        </p:attrNameLst>
                                      </p:cBhvr>
                                      <p:tavLst>
                                        <p:tav tm="0">
                                          <p:val>
                                            <p:strVal val="#ppt_y"/>
                                          </p:val>
                                        </p:tav>
                                        <p:tav tm="100000">
                                          <p:val>
                                            <p:strVal val="#ppt_y"/>
                                          </p:val>
                                        </p:tav>
                                      </p:tavLst>
                                    </p:anim>
                                    <p:animEffect prLst="gradientSize: 0.1">
                                      <p:cBhvr>
                                        <p:cTn id="65" dur="1000"/>
                                        <p:tgtEl>
                                          <p:spTgt spid="3073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30735"/>
                                        </p:tgtEl>
                                        <p:attrNameLst>
                                          <p:attrName>style.visibility</p:attrName>
                                        </p:attrNameLst>
                                      </p:cBhvr>
                                      <p:to>
                                        <p:strVal val="visible"/>
                                      </p:to>
                                    </p:set>
                                    <p:anim calcmode="lin" valueType="num">
                                      <p:cBhvr>
                                        <p:cTn id="70" dur="1000" fill="hold"/>
                                        <p:tgtEl>
                                          <p:spTgt spid="30735"/>
                                        </p:tgtEl>
                                        <p:attrNameLst>
                                          <p:attrName>ppt_x</p:attrName>
                                        </p:attrNameLst>
                                      </p:cBhvr>
                                      <p:tavLst>
                                        <p:tav tm="0">
                                          <p:val>
                                            <p:strVal val="#ppt_x-.2"/>
                                          </p:val>
                                        </p:tav>
                                        <p:tav tm="100000">
                                          <p:val>
                                            <p:strVal val="#ppt_x"/>
                                          </p:val>
                                        </p:tav>
                                      </p:tavLst>
                                    </p:anim>
                                    <p:anim calcmode="lin" valueType="num">
                                      <p:cBhvr>
                                        <p:cTn id="71" dur="1000" fill="hold"/>
                                        <p:tgtEl>
                                          <p:spTgt spid="30735"/>
                                        </p:tgtEl>
                                        <p:attrNameLst>
                                          <p:attrName>ppt_y</p:attrName>
                                        </p:attrNameLst>
                                      </p:cBhvr>
                                      <p:tavLst>
                                        <p:tav tm="0">
                                          <p:val>
                                            <p:strVal val="#ppt_y"/>
                                          </p:val>
                                        </p:tav>
                                        <p:tav tm="100000">
                                          <p:val>
                                            <p:strVal val="#ppt_y"/>
                                          </p:val>
                                        </p:tav>
                                      </p:tavLst>
                                    </p:anim>
                                    <p:animEffect prLst="gradientSize: 0.1">
                                      <p:cBhvr>
                                        <p:cTn id="72" dur="1000"/>
                                        <p:tgtEl>
                                          <p:spTgt spid="30735"/>
                                        </p:tgtEl>
                                      </p:cBhvr>
                                    </p:animEffect>
                                  </p:childTnLst>
                                </p:cTn>
                              </p:par>
                              <p:par>
                                <p:cTn id="73" presetID="29" presetClass="entr" presetSubtype="0" fill="hold" grpId="0" nodeType="withEffect">
                                  <p:stCondLst>
                                    <p:cond delay="0"/>
                                  </p:stCondLst>
                                  <p:childTnLst>
                                    <p:set>
                                      <p:cBhvr>
                                        <p:cTn id="74" dur="1" fill="hold">
                                          <p:stCondLst>
                                            <p:cond delay="0"/>
                                          </p:stCondLst>
                                        </p:cTn>
                                        <p:tgtEl>
                                          <p:spTgt spid="30731"/>
                                        </p:tgtEl>
                                        <p:attrNameLst>
                                          <p:attrName>style.visibility</p:attrName>
                                        </p:attrNameLst>
                                      </p:cBhvr>
                                      <p:to>
                                        <p:strVal val="visible"/>
                                      </p:to>
                                    </p:set>
                                    <p:anim calcmode="lin" valueType="num">
                                      <p:cBhvr>
                                        <p:cTn id="75" dur="1000" fill="hold"/>
                                        <p:tgtEl>
                                          <p:spTgt spid="30731"/>
                                        </p:tgtEl>
                                        <p:attrNameLst>
                                          <p:attrName>ppt_x</p:attrName>
                                        </p:attrNameLst>
                                      </p:cBhvr>
                                      <p:tavLst>
                                        <p:tav tm="0">
                                          <p:val>
                                            <p:strVal val="#ppt_x-.2"/>
                                          </p:val>
                                        </p:tav>
                                        <p:tav tm="100000">
                                          <p:val>
                                            <p:strVal val="#ppt_x"/>
                                          </p:val>
                                        </p:tav>
                                      </p:tavLst>
                                    </p:anim>
                                    <p:anim calcmode="lin" valueType="num">
                                      <p:cBhvr>
                                        <p:cTn id="76" dur="1000" fill="hold"/>
                                        <p:tgtEl>
                                          <p:spTgt spid="30731"/>
                                        </p:tgtEl>
                                        <p:attrNameLst>
                                          <p:attrName>ppt_y</p:attrName>
                                        </p:attrNameLst>
                                      </p:cBhvr>
                                      <p:tavLst>
                                        <p:tav tm="0">
                                          <p:val>
                                            <p:strVal val="#ppt_y"/>
                                          </p:val>
                                        </p:tav>
                                        <p:tav tm="100000">
                                          <p:val>
                                            <p:strVal val="#ppt_y"/>
                                          </p:val>
                                        </p:tav>
                                      </p:tavLst>
                                    </p:anim>
                                    <p:animEffect prLst="gradientSize: 0.1">
                                      <p:cBhvr>
                                        <p:cTn id="77" dur="1000"/>
                                        <p:tgtEl>
                                          <p:spTgt spid="30731"/>
                                        </p:tgtEl>
                                      </p:cBhvr>
                                    </p:animEffect>
                                  </p:childTnLst>
                                </p:cTn>
                              </p:par>
                              <p:par>
                                <p:cTn id="78" presetID="29" presetClass="entr" presetSubtype="0" fill="hold" grpId="0" nodeType="withEffect">
                                  <p:stCondLst>
                                    <p:cond delay="0"/>
                                  </p:stCondLst>
                                  <p:childTnLst>
                                    <p:set>
                                      <p:cBhvr>
                                        <p:cTn id="79" dur="1" fill="hold">
                                          <p:stCondLst>
                                            <p:cond delay="0"/>
                                          </p:stCondLst>
                                        </p:cTn>
                                        <p:tgtEl>
                                          <p:spTgt spid="30737"/>
                                        </p:tgtEl>
                                        <p:attrNameLst>
                                          <p:attrName>style.visibility</p:attrName>
                                        </p:attrNameLst>
                                      </p:cBhvr>
                                      <p:to>
                                        <p:strVal val="visible"/>
                                      </p:to>
                                    </p:set>
                                    <p:anim calcmode="lin" valueType="num">
                                      <p:cBhvr>
                                        <p:cTn id="80" dur="1000" fill="hold"/>
                                        <p:tgtEl>
                                          <p:spTgt spid="30737"/>
                                        </p:tgtEl>
                                        <p:attrNameLst>
                                          <p:attrName>ppt_x</p:attrName>
                                        </p:attrNameLst>
                                      </p:cBhvr>
                                      <p:tavLst>
                                        <p:tav tm="0">
                                          <p:val>
                                            <p:strVal val="#ppt_x-.2"/>
                                          </p:val>
                                        </p:tav>
                                        <p:tav tm="100000">
                                          <p:val>
                                            <p:strVal val="#ppt_x"/>
                                          </p:val>
                                        </p:tav>
                                      </p:tavLst>
                                    </p:anim>
                                    <p:anim calcmode="lin" valueType="num">
                                      <p:cBhvr>
                                        <p:cTn id="81" dur="1000" fill="hold"/>
                                        <p:tgtEl>
                                          <p:spTgt spid="30737"/>
                                        </p:tgtEl>
                                        <p:attrNameLst>
                                          <p:attrName>ppt_y</p:attrName>
                                        </p:attrNameLst>
                                      </p:cBhvr>
                                      <p:tavLst>
                                        <p:tav tm="0">
                                          <p:val>
                                            <p:strVal val="#ppt_y"/>
                                          </p:val>
                                        </p:tav>
                                        <p:tav tm="100000">
                                          <p:val>
                                            <p:strVal val="#ppt_y"/>
                                          </p:val>
                                        </p:tav>
                                      </p:tavLst>
                                    </p:anim>
                                    <p:animEffect prLst="gradientSize: 0.1">
                                      <p:cBhvr>
                                        <p:cTn id="82" dur="1000"/>
                                        <p:tgtEl>
                                          <p:spTgt spid="30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ldLvl="0" animBg="1" autoUpdateAnimBg="0"/>
      <p:bldP spid="30726" grpId="0" bldLvl="0" animBg="1" autoUpdateAnimBg="0"/>
      <p:bldP spid="30727" grpId="0" bldLvl="0" animBg="1" autoUpdateAnimBg="0"/>
      <p:bldP spid="30728" grpId="0" bldLvl="0" autoUpdateAnimBg="0"/>
      <p:bldP spid="30730" grpId="0" autoUpdateAnimBg="0"/>
      <p:bldP spid="30731" grpId="0" bldLvl="0" animBg="1" autoUpdateAnimBg="0"/>
      <p:bldP spid="30732" grpId="0" bldLvl="0" animBg="1" autoUpdateAnimBg="0"/>
      <p:bldP spid="30733" grpId="0" bldLvl="0" animBg="1" autoUpdateAnimBg="0"/>
      <p:bldP spid="30734" grpId="0" bldLvl="0" animBg="1" autoUpdateAnimBg="0"/>
      <p:bldP spid="30735" grpId="0" bldLvl="0" animBg="1" autoUpdateAnimBg="0"/>
      <p:bldP spid="30736" grpId="0" bldLvl="0" autoUpdateAnimBg="0"/>
      <p:bldP spid="30737" grpId="0" bldLvl="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6" name="Object 4"/>
          <p:cNvGraphicFramePr>
            <a:graphicFrameLocks noGrp="1" noChangeAspect="1"/>
          </p:cNvGraphicFramePr>
          <p:nvPr>
            <p:ph sz="quarter" idx="2"/>
          </p:nvPr>
        </p:nvGraphicFramePr>
        <p:xfrm>
          <a:off x="6472238" y="2780112"/>
          <a:ext cx="114300" cy="161925"/>
        </p:xfrm>
        <a:graphic>
          <a:graphicData uri="http://schemas.openxmlformats.org/presentationml/2006/ole">
            <mc:AlternateContent xmlns:mc="http://schemas.openxmlformats.org/markup-compatibility/2006">
              <mc:Choice xmlns:v="urn:schemas-microsoft-com:vml" Requires="v">
                <p:oleObj r:id="rId2" imgW="114300" imgH="215900" progId="Equation.3">
                  <p:embed/>
                </p:oleObj>
              </mc:Choice>
              <mc:Fallback>
                <p:oleObj r:id="rId2" imgW="114300" imgH="215900" progId="Equation.3">
                  <p:embed/>
                  <p:pic>
                    <p:nvPicPr>
                      <p:cNvPr id="18436"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238" y="2780112"/>
                        <a:ext cx="114300"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 name="流程图: 可选过程 4"/>
          <p:cNvSpPr>
            <a:spLocks noChangeArrowheads="1"/>
          </p:cNvSpPr>
          <p:nvPr/>
        </p:nvSpPr>
        <p:spPr bwMode="auto">
          <a:xfrm>
            <a:off x="571503" y="5629523"/>
            <a:ext cx="1357313" cy="535781"/>
          </a:xfrm>
          <a:prstGeom prst="flowChartAlternateProcess">
            <a:avLst/>
          </a:prstGeom>
          <a:solidFill>
            <a:srgbClr val="FFC000"/>
          </a:solidFill>
          <a:ln w="25400">
            <a:solidFill>
              <a:srgbClr val="E9FAC8"/>
            </a:solidFill>
            <a:miter lim="800000"/>
            <a:headEnd/>
            <a:tailEnd/>
          </a:ln>
        </p:spPr>
        <p:txBody>
          <a:bodyPr anchor="ctr"/>
          <a:lstStyle/>
          <a:p>
            <a:pPr algn="ctr"/>
            <a:r>
              <a:rPr lang="zh-CN" altLang="en-US" sz="1600" b="1">
                <a:solidFill>
                  <a:schemeClr val="bg1"/>
                </a:solidFill>
                <a:latin typeface="微软雅黑" pitchFamily="34" charset="-122"/>
                <a:ea typeface="微软雅黑" pitchFamily="34" charset="-122"/>
                <a:sym typeface="楷体" pitchFamily="49" charset="-122"/>
              </a:rPr>
              <a:t>初始化</a:t>
            </a:r>
          </a:p>
        </p:txBody>
      </p:sp>
      <p:sp>
        <p:nvSpPr>
          <p:cNvPr id="18438" name="流程图: 可选过程 5"/>
          <p:cNvSpPr>
            <a:spLocks noChangeArrowheads="1"/>
          </p:cNvSpPr>
          <p:nvPr/>
        </p:nvSpPr>
        <p:spPr bwMode="auto">
          <a:xfrm>
            <a:off x="3900488" y="5629523"/>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更新禁忌表</a:t>
            </a:r>
          </a:p>
        </p:txBody>
      </p:sp>
      <p:sp>
        <p:nvSpPr>
          <p:cNvPr id="18439" name="流程图: 可选过程 6"/>
          <p:cNvSpPr>
            <a:spLocks noChangeArrowheads="1"/>
          </p:cNvSpPr>
          <p:nvPr/>
        </p:nvSpPr>
        <p:spPr bwMode="auto">
          <a:xfrm>
            <a:off x="2224088" y="5629523"/>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确定行走方向</a:t>
            </a:r>
          </a:p>
        </p:txBody>
      </p:sp>
      <p:sp>
        <p:nvSpPr>
          <p:cNvPr id="18440" name="流程图: 可选过程 8"/>
          <p:cNvSpPr>
            <a:spLocks noChangeArrowheads="1"/>
          </p:cNvSpPr>
          <p:nvPr/>
        </p:nvSpPr>
        <p:spPr bwMode="auto">
          <a:xfrm>
            <a:off x="5607050" y="5629523"/>
            <a:ext cx="1358900"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求信息素增量</a:t>
            </a:r>
          </a:p>
        </p:txBody>
      </p:sp>
      <p:sp>
        <p:nvSpPr>
          <p:cNvPr id="18441" name="流程图: 可选过程 9"/>
          <p:cNvSpPr>
            <a:spLocks noChangeArrowheads="1"/>
          </p:cNvSpPr>
          <p:nvPr/>
        </p:nvSpPr>
        <p:spPr bwMode="auto">
          <a:xfrm>
            <a:off x="7286629" y="5629523"/>
            <a:ext cx="1357313"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a:solidFill>
                  <a:srgbClr val="FFFF00"/>
                </a:solidFill>
                <a:latin typeface="微软雅黑" pitchFamily="34" charset="-122"/>
                <a:ea typeface="微软雅黑" pitchFamily="34" charset="-122"/>
                <a:sym typeface="楷体" pitchFamily="49" charset="-122"/>
              </a:rPr>
              <a:t>判断终止条件</a:t>
            </a:r>
          </a:p>
        </p:txBody>
      </p:sp>
      <p:sp>
        <p:nvSpPr>
          <p:cNvPr id="18442" name="燕尾形 10"/>
          <p:cNvSpPr>
            <a:spLocks noChangeArrowheads="1"/>
          </p:cNvSpPr>
          <p:nvPr/>
        </p:nvSpPr>
        <p:spPr bwMode="auto">
          <a:xfrm>
            <a:off x="19415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18443" name="燕尾形 11"/>
          <p:cNvSpPr>
            <a:spLocks noChangeArrowheads="1"/>
          </p:cNvSpPr>
          <p:nvPr/>
        </p:nvSpPr>
        <p:spPr bwMode="auto">
          <a:xfrm>
            <a:off x="36179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18444" name="燕尾形 12"/>
          <p:cNvSpPr>
            <a:spLocks noChangeArrowheads="1"/>
          </p:cNvSpPr>
          <p:nvPr/>
        </p:nvSpPr>
        <p:spPr bwMode="auto">
          <a:xfrm>
            <a:off x="52943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18445" name="燕尾形 13"/>
          <p:cNvSpPr>
            <a:spLocks noChangeArrowheads="1"/>
          </p:cNvSpPr>
          <p:nvPr/>
        </p:nvSpPr>
        <p:spPr bwMode="auto">
          <a:xfrm>
            <a:off x="6972300"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grpSp>
        <p:nvGrpSpPr>
          <p:cNvPr id="6" name="组合 5">
            <a:extLst>
              <a:ext uri="{FF2B5EF4-FFF2-40B4-BE49-F238E27FC236}">
                <a16:creationId xmlns:a16="http://schemas.microsoft.com/office/drawing/2014/main" id="{947A56F8-7EC5-4530-8203-5DAF15607070}"/>
              </a:ext>
            </a:extLst>
          </p:cNvPr>
          <p:cNvGrpSpPr/>
          <p:nvPr/>
        </p:nvGrpSpPr>
        <p:grpSpPr>
          <a:xfrm>
            <a:off x="755576" y="1717655"/>
            <a:ext cx="4345633" cy="3079497"/>
            <a:chOff x="730423" y="1717655"/>
            <a:chExt cx="4345633" cy="3079497"/>
          </a:xfrm>
        </p:grpSpPr>
        <p:sp>
          <p:nvSpPr>
            <p:cNvPr id="22" name="Rectangle 2">
              <a:extLst>
                <a:ext uri="{FF2B5EF4-FFF2-40B4-BE49-F238E27FC236}">
                  <a16:creationId xmlns:a16="http://schemas.microsoft.com/office/drawing/2014/main" id="{8BC3D80A-14E3-41D2-AEB9-BAD5FD66C1F4}"/>
                </a:ext>
              </a:extLst>
            </p:cNvPr>
            <p:cNvSpPr txBox="1">
              <a:spLocks noChangeArrowheads="1"/>
            </p:cNvSpPr>
            <p:nvPr/>
          </p:nvSpPr>
          <p:spPr bwMode="auto">
            <a:xfrm>
              <a:off x="730423" y="1717655"/>
              <a:ext cx="4298781" cy="307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lnSpc>
                  <a:spcPct val="150000"/>
                </a:lnSpc>
                <a:buClr>
                  <a:srgbClr val="0000FF"/>
                </a:buClr>
              </a:pPr>
              <a:r>
                <a:rPr kumimoji="0" lang="zh-CN" altLang="en-US" sz="2200" dirty="0">
                  <a:latin typeface="微软雅黑" pitchFamily="34" charset="-122"/>
                </a:rPr>
                <a:t>设置时间</a:t>
              </a:r>
              <a:r>
                <a:rPr kumimoji="0" lang="en-US" altLang="zh-CN" sz="2200" dirty="0">
                  <a:latin typeface="微软雅黑" pitchFamily="34" charset="-122"/>
                </a:rPr>
                <a:t>t=0</a:t>
              </a:r>
            </a:p>
            <a:p>
              <a:pPr algn="l">
                <a:lnSpc>
                  <a:spcPct val="150000"/>
                </a:lnSpc>
                <a:buClr>
                  <a:srgbClr val="0000FF"/>
                </a:buClr>
              </a:pPr>
              <a:r>
                <a:rPr kumimoji="0" lang="zh-CN" altLang="en-US" sz="2200" dirty="0">
                  <a:latin typeface="微软雅黑" pitchFamily="34" charset="-122"/>
                </a:rPr>
                <a:t>设置迭代次数</a:t>
              </a:r>
              <a:r>
                <a:rPr kumimoji="0" lang="en-US" altLang="zh-CN" sz="2200" dirty="0">
                  <a:latin typeface="微软雅黑" pitchFamily="34" charset="-122"/>
                </a:rPr>
                <a:t>NC=1</a:t>
              </a:r>
              <a:r>
                <a:rPr kumimoji="0" lang="zh-CN" altLang="en-US" sz="2200" dirty="0">
                  <a:latin typeface="微软雅黑" pitchFamily="34" charset="-122"/>
                </a:rPr>
                <a:t>，</a:t>
              </a:r>
            </a:p>
            <a:p>
              <a:pPr algn="l">
                <a:lnSpc>
                  <a:spcPct val="150000"/>
                </a:lnSpc>
                <a:buClr>
                  <a:srgbClr val="0000FF"/>
                </a:buClr>
              </a:pPr>
              <a:r>
                <a:rPr kumimoji="0" lang="zh-CN" altLang="en-US" sz="2200" dirty="0">
                  <a:latin typeface="微软雅黑" pitchFamily="34" charset="-122"/>
                </a:rPr>
                <a:t>设置最大迭代次数</a:t>
              </a:r>
            </a:p>
            <a:p>
              <a:pPr algn="l">
                <a:lnSpc>
                  <a:spcPct val="150000"/>
                </a:lnSpc>
                <a:buClr>
                  <a:srgbClr val="0000FF"/>
                </a:buClr>
              </a:pPr>
              <a:r>
                <a:rPr kumimoji="0" lang="zh-CN" altLang="en-US" sz="2200" dirty="0">
                  <a:latin typeface="微软雅黑" pitchFamily="34" charset="-122"/>
                </a:rPr>
                <a:t>设置蚂蚁数</a:t>
              </a:r>
              <a:r>
                <a:rPr kumimoji="0" lang="en-US" altLang="zh-CN" sz="2200" dirty="0">
                  <a:latin typeface="微软雅黑" pitchFamily="34" charset="-122"/>
                </a:rPr>
                <a:t>k=1</a:t>
              </a:r>
            </a:p>
            <a:p>
              <a:pPr algn="l">
                <a:lnSpc>
                  <a:spcPct val="150000"/>
                </a:lnSpc>
                <a:buClr>
                  <a:srgbClr val="0000FF"/>
                </a:buClr>
              </a:pPr>
              <a:r>
                <a:rPr kumimoji="0" lang="zh-CN" altLang="en-US" sz="2200" dirty="0">
                  <a:latin typeface="微软雅黑" pitchFamily="34" charset="-122"/>
                </a:rPr>
                <a:t>每条边上信息素浓度相同</a:t>
              </a:r>
            </a:p>
            <a:p>
              <a:pPr algn="l">
                <a:lnSpc>
                  <a:spcPct val="150000"/>
                </a:lnSpc>
                <a:buClr>
                  <a:srgbClr val="0000FF"/>
                </a:buClr>
              </a:pPr>
              <a:r>
                <a:rPr kumimoji="0" lang="zh-CN" altLang="en-US" sz="2200" dirty="0">
                  <a:latin typeface="微软雅黑" pitchFamily="34" charset="-122"/>
                </a:rPr>
                <a:t>将</a:t>
              </a:r>
              <a:r>
                <a:rPr kumimoji="0" lang="en-US" altLang="zh-CN" sz="2200" dirty="0">
                  <a:latin typeface="微软雅黑" pitchFamily="34" charset="-122"/>
                </a:rPr>
                <a:t>m</a:t>
              </a:r>
              <a:r>
                <a:rPr kumimoji="0" lang="zh-CN" altLang="en-US" sz="2200" dirty="0">
                  <a:latin typeface="微软雅黑" pitchFamily="34" charset="-122"/>
                </a:rPr>
                <a:t>只蚂蚁随机放到</a:t>
              </a:r>
              <a:r>
                <a:rPr kumimoji="0" lang="en-US" altLang="zh-CN" sz="2200" dirty="0">
                  <a:latin typeface="微软雅黑" pitchFamily="34" charset="-122"/>
                </a:rPr>
                <a:t>n</a:t>
              </a:r>
              <a:r>
                <a:rPr kumimoji="0" lang="zh-CN" altLang="en-US" sz="2200" dirty="0">
                  <a:latin typeface="微软雅黑" pitchFamily="34" charset="-122"/>
                </a:rPr>
                <a:t>个城市</a:t>
              </a:r>
            </a:p>
          </p:txBody>
        </p:sp>
        <p:graphicFrame>
          <p:nvGraphicFramePr>
            <p:cNvPr id="18447" name="Object 15"/>
            <p:cNvGraphicFramePr>
              <a:graphicFrameLocks noChangeAspect="1"/>
            </p:cNvGraphicFramePr>
            <p:nvPr>
              <p:extLst>
                <p:ext uri="{D42A27DB-BD31-4B8C-83A1-F6EECF244321}">
                  <p14:modId xmlns:p14="http://schemas.microsoft.com/office/powerpoint/2010/main" val="2997213238"/>
                </p:ext>
              </p:extLst>
            </p:nvPr>
          </p:nvGraphicFramePr>
          <p:xfrm>
            <a:off x="3963218" y="3930582"/>
            <a:ext cx="1112838" cy="322262"/>
          </p:xfrm>
          <a:graphic>
            <a:graphicData uri="http://schemas.openxmlformats.org/presentationml/2006/ole">
              <mc:AlternateContent xmlns:mc="http://schemas.openxmlformats.org/markup-compatibility/2006">
                <mc:Choice xmlns:v="urn:schemas-microsoft-com:vml" Requires="v">
                  <p:oleObj name="Equation" r:id="rId4" imgW="622080" imgH="241200" progId="Equation.DSMT4">
                    <p:embed/>
                  </p:oleObj>
                </mc:Choice>
                <mc:Fallback>
                  <p:oleObj name="Equation" r:id="rId4" imgW="622080" imgH="241200" progId="Equation.DSMT4">
                    <p:embed/>
                    <p:pic>
                      <p:nvPicPr>
                        <p:cNvPr id="18447" name="Object 15"/>
                        <p:cNvPicPr>
                          <a:picLocks noChangeAspect="1" noChangeArrowheads="1"/>
                        </p:cNvPicPr>
                        <p:nvPr/>
                      </p:nvPicPr>
                      <p:blipFill>
                        <a:blip r:embed="rId5"/>
                        <a:srcRect/>
                        <a:stretch>
                          <a:fillRect/>
                        </a:stretch>
                      </p:blipFill>
                      <p:spPr bwMode="auto">
                        <a:xfrm>
                          <a:off x="3963218" y="3930582"/>
                          <a:ext cx="1112838" cy="3222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8" name="Object 16"/>
            <p:cNvGraphicFramePr>
              <a:graphicFrameLocks noChangeAspect="1"/>
            </p:cNvGraphicFramePr>
            <p:nvPr>
              <p:extLst>
                <p:ext uri="{D42A27DB-BD31-4B8C-83A1-F6EECF244321}">
                  <p14:modId xmlns:p14="http://schemas.microsoft.com/office/powerpoint/2010/main" val="1437284272"/>
                </p:ext>
              </p:extLst>
            </p:nvPr>
          </p:nvGraphicFramePr>
          <p:xfrm>
            <a:off x="3085728" y="2924944"/>
            <a:ext cx="838200" cy="342900"/>
          </p:xfrm>
          <a:graphic>
            <a:graphicData uri="http://schemas.openxmlformats.org/presentationml/2006/ole">
              <mc:AlternateContent xmlns:mc="http://schemas.openxmlformats.org/markup-compatibility/2006">
                <mc:Choice xmlns:v="urn:schemas-microsoft-com:vml" Requires="v">
                  <p:oleObj name="Equation" r:id="rId6" imgW="419464" imgH="228799" progId="Equation.DSMT4">
                    <p:embed/>
                  </p:oleObj>
                </mc:Choice>
                <mc:Fallback>
                  <p:oleObj name="Equation" r:id="rId6" imgW="419464" imgH="228799" progId="Equation.DSMT4">
                    <p:embed/>
                    <p:pic>
                      <p:nvPicPr>
                        <p:cNvPr id="18448"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5728" y="2924944"/>
                          <a:ext cx="838200" cy="3429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9" name="Picture 14" descr="蚁群算法流程图"/>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8897" y="950121"/>
            <a:ext cx="3711575" cy="390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5A89D849-FCEC-404B-9846-CEA056BB53DF}"/>
              </a:ext>
            </a:extLst>
          </p:cNvPr>
          <p:cNvSpPr>
            <a:spLocks noGrp="1"/>
          </p:cNvSpPr>
          <p:nvPr>
            <p:ph type="dt" sz="half" idx="13"/>
          </p:nvPr>
        </p:nvSpPr>
        <p:spPr/>
        <p:txBody>
          <a:bodyPr/>
          <a:lstStyle/>
          <a:p>
            <a:pPr>
              <a:defRPr/>
            </a:pPr>
            <a:fld id="{6B4D2AA8-9BBC-4A0F-AC63-B927C12DDD1D}" type="datetime1">
              <a:rPr lang="zh-CN" altLang="en-US" smtClean="0"/>
              <a:t>2022/11/23</a:t>
            </a:fld>
            <a:endParaRPr lang="zh-CN" altLang="en-US"/>
          </a:p>
        </p:txBody>
      </p:sp>
      <p:sp>
        <p:nvSpPr>
          <p:cNvPr id="20" name="Rectangle 2">
            <a:extLst>
              <a:ext uri="{FF2B5EF4-FFF2-40B4-BE49-F238E27FC236}">
                <a16:creationId xmlns:a16="http://schemas.microsoft.com/office/drawing/2014/main" id="{789A6D4B-77D8-4A49-96EA-29BFC5041EA6}"/>
              </a:ext>
            </a:extLst>
          </p:cNvPr>
          <p:cNvSpPr>
            <a:spLocks noGrp="1" noChangeArrowheads="1"/>
          </p:cNvSpPr>
          <p:nvPr>
            <p:ph type="title"/>
          </p:nvPr>
        </p:nvSpPr>
        <p:spPr>
          <a:xfrm>
            <a:off x="323528" y="559569"/>
            <a:ext cx="8229600" cy="565175"/>
          </a:xfrm>
        </p:spPr>
        <p:txBody>
          <a:bodyPr/>
          <a:lstStyle/>
          <a:p>
            <a:pPr algn="l"/>
            <a:r>
              <a:rPr lang="en-US" altLang="zh-CN" sz="2400" dirty="0">
                <a:solidFill>
                  <a:srgbClr val="FF0000"/>
                </a:solidFill>
              </a:rPr>
              <a:t>3.  </a:t>
            </a:r>
            <a:r>
              <a:rPr lang="zh-CN" altLang="en-US" sz="2400" dirty="0">
                <a:solidFill>
                  <a:srgbClr val="FF0000"/>
                </a:solidFill>
              </a:rPr>
              <a:t>用蚁群算法求解</a:t>
            </a:r>
            <a:r>
              <a:rPr lang="en-US" altLang="zh-CN" sz="2400" dirty="0">
                <a:solidFill>
                  <a:srgbClr val="FF0000"/>
                </a:solidFill>
              </a:rPr>
              <a:t>TSP</a:t>
            </a:r>
            <a:r>
              <a:rPr lang="zh-CN" altLang="en-US" sz="2400" dirty="0">
                <a:solidFill>
                  <a:srgbClr val="FF0000"/>
                </a:solidFill>
              </a:rPr>
              <a:t>问题</a:t>
            </a:r>
          </a:p>
        </p:txBody>
      </p:sp>
      <p:sp>
        <p:nvSpPr>
          <p:cNvPr id="21" name="Rectangle 2">
            <a:extLst>
              <a:ext uri="{FF2B5EF4-FFF2-40B4-BE49-F238E27FC236}">
                <a16:creationId xmlns:a16="http://schemas.microsoft.com/office/drawing/2014/main" id="{A86FB05A-273C-4A2D-8598-87E6765E3B64}"/>
              </a:ext>
            </a:extLst>
          </p:cNvPr>
          <p:cNvSpPr txBox="1">
            <a:spLocks noChangeArrowheads="1"/>
          </p:cNvSpPr>
          <p:nvPr/>
        </p:nvSpPr>
        <p:spPr bwMode="auto">
          <a:xfrm>
            <a:off x="374848" y="1196752"/>
            <a:ext cx="82296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342900" indent="-342900" algn="l">
              <a:buClr>
                <a:srgbClr val="0000FF"/>
              </a:buClr>
              <a:buFont typeface="Wingdings" panose="05000000000000000000" pitchFamily="2" charset="2"/>
              <a:buChar char="Ø"/>
            </a:pPr>
            <a:r>
              <a:rPr kumimoji="0" lang="en-US" altLang="zh-CN" sz="2400" dirty="0">
                <a:solidFill>
                  <a:srgbClr val="0000FF"/>
                </a:solidFill>
                <a:latin typeface="微软雅黑" pitchFamily="34" charset="-122"/>
              </a:rPr>
              <a:t> </a:t>
            </a:r>
            <a:r>
              <a:rPr kumimoji="0" lang="zh-CN" altLang="en-US" sz="2400" dirty="0">
                <a:solidFill>
                  <a:srgbClr val="0000FF"/>
                </a:solidFill>
                <a:latin typeface="微软雅黑" pitchFamily="34" charset="-122"/>
              </a:rPr>
              <a:t>初始化参数</a:t>
            </a:r>
          </a:p>
        </p:txBody>
      </p:sp>
      <p:sp>
        <p:nvSpPr>
          <p:cNvPr id="4" name="页脚占位符 3">
            <a:extLst>
              <a:ext uri="{FF2B5EF4-FFF2-40B4-BE49-F238E27FC236}">
                <a16:creationId xmlns:a16="http://schemas.microsoft.com/office/drawing/2014/main" id="{21D95BC3-0C09-47AB-B574-4F2A5BD69162}"/>
              </a:ext>
            </a:extLst>
          </p:cNvPr>
          <p:cNvSpPr>
            <a:spLocks noGrp="1"/>
          </p:cNvSpPr>
          <p:nvPr>
            <p:ph type="ftr" sz="quarter" idx="14"/>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86732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a:spLocks noChangeArrowheads="1"/>
          </p:cNvSpPr>
          <p:nvPr/>
        </p:nvSpPr>
        <p:spPr bwMode="auto">
          <a:xfrm>
            <a:off x="253032" y="112474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en-US" altLang="zh-CN" sz="2400" dirty="0" err="1">
                <a:solidFill>
                  <a:srgbClr val="FF0000"/>
                </a:solidFill>
                <a:latin typeface="微软雅黑" panose="020B0503020204020204" pitchFamily="34" charset="-122"/>
                <a:ea typeface="微软雅黑" panose="020B0503020204020204" pitchFamily="34" charset="-122"/>
              </a:rPr>
              <a:t>intlinprog</a:t>
            </a:r>
            <a:r>
              <a:rPr lang="zh-CN" altLang="en-US" sz="2400" dirty="0">
                <a:solidFill>
                  <a:srgbClr val="FF0000"/>
                </a:solidFill>
                <a:latin typeface="微软雅黑" panose="020B0503020204020204" pitchFamily="34" charset="-122"/>
                <a:ea typeface="微软雅黑" panose="020B0503020204020204" pitchFamily="34" charset="-122"/>
              </a:rPr>
              <a:t>函数</a:t>
            </a:r>
          </a:p>
        </p:txBody>
      </p:sp>
      <p:sp>
        <p:nvSpPr>
          <p:cNvPr id="28" name="Rectangle 56"/>
          <p:cNvSpPr>
            <a:spLocks noChangeArrowheads="1"/>
          </p:cNvSpPr>
          <p:nvPr/>
        </p:nvSpPr>
        <p:spPr bwMode="auto">
          <a:xfrm>
            <a:off x="288354" y="1696696"/>
            <a:ext cx="8820150"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40000"/>
              </a:lnSpc>
              <a:buClr>
                <a:srgbClr val="0000FF"/>
              </a:buClr>
              <a:buFont typeface="Wingdings" pitchFamily="2" charset="2"/>
              <a:buChar char="Ø"/>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[x,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fval</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intlinprog</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(f,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intcon</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A,  b,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Aeq</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beq</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lb,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ub</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options)</a:t>
            </a:r>
            <a:endParaRPr lang="zh-CN" altLang="en-US" sz="2000" dirty="0">
              <a:solidFill>
                <a:schemeClr val="bg2"/>
              </a:solidFill>
              <a:latin typeface="微软雅黑" panose="020B0503020204020204" pitchFamily="34" charset="-122"/>
              <a:ea typeface="微软雅黑" panose="020B0503020204020204" pitchFamily="34" charset="-122"/>
            </a:endParaRPr>
          </a:p>
        </p:txBody>
      </p:sp>
      <p:grpSp>
        <p:nvGrpSpPr>
          <p:cNvPr id="29" name="组合 1"/>
          <p:cNvGrpSpPr>
            <a:grpSpLocks/>
          </p:cNvGrpSpPr>
          <p:nvPr/>
        </p:nvGrpSpPr>
        <p:grpSpPr bwMode="auto">
          <a:xfrm>
            <a:off x="648521" y="2127704"/>
            <a:ext cx="492443" cy="1136721"/>
            <a:chOff x="1486967" y="2348880"/>
            <a:chExt cx="492761" cy="1516883"/>
          </a:xfrm>
        </p:grpSpPr>
        <p:sp>
          <p:nvSpPr>
            <p:cNvPr id="30" name="Text Box 5"/>
            <p:cNvSpPr txBox="1">
              <a:spLocks noChangeArrowheads="1"/>
            </p:cNvSpPr>
            <p:nvPr/>
          </p:nvSpPr>
          <p:spPr bwMode="auto">
            <a:xfrm>
              <a:off x="1486967" y="2715780"/>
              <a:ext cx="492761" cy="11499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最优解</a:t>
              </a:r>
            </a:p>
          </p:txBody>
        </p:sp>
        <p:sp>
          <p:nvSpPr>
            <p:cNvPr id="31"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32"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33" name="组合 29"/>
          <p:cNvGrpSpPr>
            <a:grpSpLocks/>
          </p:cNvGrpSpPr>
          <p:nvPr/>
        </p:nvGrpSpPr>
        <p:grpSpPr bwMode="auto">
          <a:xfrm>
            <a:off x="1237483" y="2127704"/>
            <a:ext cx="492443" cy="1136722"/>
            <a:chOff x="1488554" y="2348880"/>
            <a:chExt cx="491177" cy="1516884"/>
          </a:xfrm>
        </p:grpSpPr>
        <p:sp>
          <p:nvSpPr>
            <p:cNvPr id="34" name="Text Box 5"/>
            <p:cNvSpPr txBox="1">
              <a:spLocks noChangeArrowheads="1"/>
            </p:cNvSpPr>
            <p:nvPr/>
          </p:nvSpPr>
          <p:spPr bwMode="auto">
            <a:xfrm>
              <a:off x="1488554" y="2715781"/>
              <a:ext cx="491177" cy="11499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最优值</a:t>
              </a:r>
            </a:p>
          </p:txBody>
        </p:sp>
        <p:sp>
          <p:nvSpPr>
            <p:cNvPr id="35"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37" name="组合 2"/>
          <p:cNvGrpSpPr>
            <a:grpSpLocks/>
          </p:cNvGrpSpPr>
          <p:nvPr/>
        </p:nvGrpSpPr>
        <p:grpSpPr bwMode="auto">
          <a:xfrm>
            <a:off x="2820378" y="2127703"/>
            <a:ext cx="636456" cy="2929775"/>
            <a:chOff x="3703935" y="1898690"/>
            <a:chExt cx="635854" cy="3906296"/>
          </a:xfrm>
        </p:grpSpPr>
        <p:sp>
          <p:nvSpPr>
            <p:cNvPr id="38" name="Text Box 5"/>
            <p:cNvSpPr txBox="1">
              <a:spLocks noChangeArrowheads="1"/>
            </p:cNvSpPr>
            <p:nvPr/>
          </p:nvSpPr>
          <p:spPr bwMode="auto">
            <a:xfrm>
              <a:off x="3703935" y="2262199"/>
              <a:ext cx="491977" cy="354278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目标函数中系数值向量</a:t>
              </a:r>
            </a:p>
          </p:txBody>
        </p:sp>
        <p:sp>
          <p:nvSpPr>
            <p:cNvPr id="39" name="Line 6"/>
            <p:cNvSpPr>
              <a:spLocks noChangeShapeType="1"/>
            </p:cNvSpPr>
            <p:nvPr/>
          </p:nvSpPr>
          <p:spPr bwMode="auto">
            <a:xfrm flipH="1">
              <a:off x="3949920" y="1898690"/>
              <a:ext cx="245866" cy="3635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40" name="Line 15"/>
            <p:cNvSpPr>
              <a:spLocks noChangeShapeType="1"/>
            </p:cNvSpPr>
            <p:nvPr/>
          </p:nvSpPr>
          <p:spPr bwMode="auto">
            <a:xfrm>
              <a:off x="4051789" y="1898690"/>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41" name="组合 38"/>
          <p:cNvGrpSpPr>
            <a:grpSpLocks/>
          </p:cNvGrpSpPr>
          <p:nvPr/>
        </p:nvGrpSpPr>
        <p:grpSpPr bwMode="auto">
          <a:xfrm>
            <a:off x="4188522" y="2127702"/>
            <a:ext cx="564449" cy="2669448"/>
            <a:chOff x="2987519" y="1868118"/>
            <a:chExt cx="564814" cy="3559587"/>
          </a:xfrm>
        </p:grpSpPr>
        <p:sp>
          <p:nvSpPr>
            <p:cNvPr id="42" name="Text Box 5"/>
            <p:cNvSpPr txBox="1">
              <a:spLocks noChangeArrowheads="1"/>
            </p:cNvSpPr>
            <p:nvPr/>
          </p:nvSpPr>
          <p:spPr bwMode="auto">
            <a:xfrm>
              <a:off x="2987519" y="2226539"/>
              <a:ext cx="492761" cy="3201166"/>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不等式约束系数矩阵</a:t>
              </a:r>
            </a:p>
          </p:txBody>
        </p:sp>
        <p:sp>
          <p:nvSpPr>
            <p:cNvPr id="43" name="Line 6"/>
            <p:cNvSpPr>
              <a:spLocks noChangeShapeType="1"/>
            </p:cNvSpPr>
            <p:nvPr/>
          </p:nvSpPr>
          <p:spPr bwMode="auto">
            <a:xfrm flipH="1">
              <a:off x="3235147" y="1868118"/>
              <a:ext cx="173186" cy="52324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44" name="Line 15"/>
            <p:cNvSpPr>
              <a:spLocks noChangeShapeType="1"/>
            </p:cNvSpPr>
            <p:nvPr/>
          </p:nvSpPr>
          <p:spPr bwMode="auto">
            <a:xfrm>
              <a:off x="3264333"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45" name="组合 42"/>
          <p:cNvGrpSpPr>
            <a:grpSpLocks/>
          </p:cNvGrpSpPr>
          <p:nvPr/>
        </p:nvGrpSpPr>
        <p:grpSpPr bwMode="auto">
          <a:xfrm>
            <a:off x="4764590" y="2130085"/>
            <a:ext cx="492443" cy="2667067"/>
            <a:chOff x="2987521" y="1871294"/>
            <a:chExt cx="492761" cy="3556413"/>
          </a:xfrm>
        </p:grpSpPr>
        <p:sp>
          <p:nvSpPr>
            <p:cNvPr id="46" name="Text Box 5"/>
            <p:cNvSpPr txBox="1">
              <a:spLocks noChangeArrowheads="1"/>
            </p:cNvSpPr>
            <p:nvPr/>
          </p:nvSpPr>
          <p:spPr bwMode="auto">
            <a:xfrm>
              <a:off x="2987521" y="2226540"/>
              <a:ext cx="492761" cy="320116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不等式约束常数向量</a:t>
              </a:r>
            </a:p>
          </p:txBody>
        </p:sp>
        <p:sp>
          <p:nvSpPr>
            <p:cNvPr id="47"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48"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49" name="组合 47"/>
          <p:cNvGrpSpPr>
            <a:grpSpLocks/>
          </p:cNvGrpSpPr>
          <p:nvPr/>
        </p:nvGrpSpPr>
        <p:grpSpPr bwMode="auto">
          <a:xfrm>
            <a:off x="5340654" y="2130083"/>
            <a:ext cx="492443" cy="2409948"/>
            <a:chOff x="2987524" y="1871294"/>
            <a:chExt cx="492761" cy="3213228"/>
          </a:xfrm>
        </p:grpSpPr>
        <p:sp>
          <p:nvSpPr>
            <p:cNvPr id="51" name="Text Box 5"/>
            <p:cNvSpPr txBox="1">
              <a:spLocks noChangeArrowheads="1"/>
            </p:cNvSpPr>
            <p:nvPr/>
          </p:nvSpPr>
          <p:spPr bwMode="auto">
            <a:xfrm>
              <a:off x="2987524" y="2225651"/>
              <a:ext cx="492761" cy="2858871"/>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等式约束系数矩阵</a:t>
              </a:r>
            </a:p>
          </p:txBody>
        </p:sp>
        <p:sp>
          <p:nvSpPr>
            <p:cNvPr id="53"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54"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55" name="组合 51"/>
          <p:cNvGrpSpPr>
            <a:grpSpLocks/>
          </p:cNvGrpSpPr>
          <p:nvPr/>
        </p:nvGrpSpPr>
        <p:grpSpPr bwMode="auto">
          <a:xfrm>
            <a:off x="5905105" y="2130084"/>
            <a:ext cx="492443" cy="2409946"/>
            <a:chOff x="2987522" y="1871294"/>
            <a:chExt cx="492761" cy="3212478"/>
          </a:xfrm>
        </p:grpSpPr>
        <p:sp>
          <p:nvSpPr>
            <p:cNvPr id="56" name="Text Box 5"/>
            <p:cNvSpPr txBox="1">
              <a:spLocks noChangeArrowheads="1"/>
            </p:cNvSpPr>
            <p:nvPr/>
          </p:nvSpPr>
          <p:spPr bwMode="auto">
            <a:xfrm>
              <a:off x="2987522" y="2225566"/>
              <a:ext cx="492761" cy="2858206"/>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等式约束常数向量</a:t>
              </a:r>
            </a:p>
          </p:txBody>
        </p:sp>
        <p:sp>
          <p:nvSpPr>
            <p:cNvPr id="57"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58"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59" name="组合 55"/>
          <p:cNvGrpSpPr>
            <a:grpSpLocks/>
          </p:cNvGrpSpPr>
          <p:nvPr/>
        </p:nvGrpSpPr>
        <p:grpSpPr bwMode="auto">
          <a:xfrm>
            <a:off x="6481169" y="2130083"/>
            <a:ext cx="492443" cy="1638408"/>
            <a:chOff x="2987526" y="1871294"/>
            <a:chExt cx="492761" cy="2183338"/>
          </a:xfrm>
        </p:grpSpPr>
        <p:sp>
          <p:nvSpPr>
            <p:cNvPr id="60" name="Text Box 5"/>
            <p:cNvSpPr txBox="1">
              <a:spLocks noChangeArrowheads="1"/>
            </p:cNvSpPr>
            <p:nvPr/>
          </p:nvSpPr>
          <p:spPr bwMode="auto">
            <a:xfrm>
              <a:off x="2987526" y="2222664"/>
              <a:ext cx="492761" cy="1831968"/>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可行域下界</a:t>
              </a:r>
            </a:p>
          </p:txBody>
        </p:sp>
        <p:sp>
          <p:nvSpPr>
            <p:cNvPr id="61"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62"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63" name="组合 59"/>
          <p:cNvGrpSpPr>
            <a:grpSpLocks/>
          </p:cNvGrpSpPr>
          <p:nvPr/>
        </p:nvGrpSpPr>
        <p:grpSpPr bwMode="auto">
          <a:xfrm>
            <a:off x="7057233" y="2130083"/>
            <a:ext cx="492443" cy="1638408"/>
            <a:chOff x="2989113" y="1871294"/>
            <a:chExt cx="491177" cy="2183344"/>
          </a:xfrm>
        </p:grpSpPr>
        <p:sp>
          <p:nvSpPr>
            <p:cNvPr id="64" name="Text Box 5"/>
            <p:cNvSpPr txBox="1">
              <a:spLocks noChangeArrowheads="1"/>
            </p:cNvSpPr>
            <p:nvPr/>
          </p:nvSpPr>
          <p:spPr bwMode="auto">
            <a:xfrm>
              <a:off x="2989113" y="2222665"/>
              <a:ext cx="491177" cy="183197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可行域上界</a:t>
              </a:r>
            </a:p>
          </p:txBody>
        </p:sp>
        <p:sp>
          <p:nvSpPr>
            <p:cNvPr id="65"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66"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67" name="组合 63"/>
          <p:cNvGrpSpPr>
            <a:grpSpLocks/>
          </p:cNvGrpSpPr>
          <p:nvPr/>
        </p:nvGrpSpPr>
        <p:grpSpPr bwMode="auto">
          <a:xfrm>
            <a:off x="3468455" y="2127703"/>
            <a:ext cx="720066" cy="2669448"/>
            <a:chOff x="3791737" y="1868122"/>
            <a:chExt cx="720528" cy="3557174"/>
          </a:xfrm>
        </p:grpSpPr>
        <p:sp>
          <p:nvSpPr>
            <p:cNvPr id="68" name="Text Box 5"/>
            <p:cNvSpPr txBox="1">
              <a:spLocks noChangeArrowheads="1"/>
            </p:cNvSpPr>
            <p:nvPr/>
          </p:nvSpPr>
          <p:spPr bwMode="auto">
            <a:xfrm>
              <a:off x="3791737" y="2226300"/>
              <a:ext cx="492759" cy="3198996"/>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整数变量序号值向量</a:t>
              </a:r>
            </a:p>
          </p:txBody>
        </p:sp>
        <p:sp>
          <p:nvSpPr>
            <p:cNvPr id="69" name="Line 6"/>
            <p:cNvSpPr>
              <a:spLocks noChangeShapeType="1"/>
            </p:cNvSpPr>
            <p:nvPr/>
          </p:nvSpPr>
          <p:spPr bwMode="auto">
            <a:xfrm flipH="1">
              <a:off x="4038103" y="1871296"/>
              <a:ext cx="180243" cy="3513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70" name="Line 15"/>
            <p:cNvSpPr>
              <a:spLocks noChangeShapeType="1"/>
            </p:cNvSpPr>
            <p:nvPr/>
          </p:nvSpPr>
          <p:spPr bwMode="auto">
            <a:xfrm flipV="1">
              <a:off x="3924429" y="1868122"/>
              <a:ext cx="587836" cy="31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71" name="组合 67"/>
          <p:cNvGrpSpPr>
            <a:grpSpLocks/>
          </p:cNvGrpSpPr>
          <p:nvPr/>
        </p:nvGrpSpPr>
        <p:grpSpPr bwMode="auto">
          <a:xfrm>
            <a:off x="7621682" y="2130083"/>
            <a:ext cx="617537" cy="1895618"/>
            <a:chOff x="2931062" y="1871295"/>
            <a:chExt cx="617598" cy="2526700"/>
          </a:xfrm>
        </p:grpSpPr>
        <p:sp>
          <p:nvSpPr>
            <p:cNvPr id="72" name="Text Box 5"/>
            <p:cNvSpPr txBox="1">
              <a:spLocks noChangeArrowheads="1"/>
            </p:cNvSpPr>
            <p:nvPr/>
          </p:nvSpPr>
          <p:spPr bwMode="auto">
            <a:xfrm>
              <a:off x="2987792" y="2223721"/>
              <a:ext cx="492492" cy="217427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优化参数设置</a:t>
              </a:r>
            </a:p>
          </p:txBody>
        </p:sp>
        <p:sp>
          <p:nvSpPr>
            <p:cNvPr id="73"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2931062" y="1871295"/>
              <a:ext cx="61759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sp>
        <p:nvSpPr>
          <p:cNvPr id="4" name="日期占位符 3">
            <a:extLst>
              <a:ext uri="{FF2B5EF4-FFF2-40B4-BE49-F238E27FC236}">
                <a16:creationId xmlns:a16="http://schemas.microsoft.com/office/drawing/2014/main" id="{324C9822-4B7C-4A1A-9ADD-EDC77E8ABA2E}"/>
              </a:ext>
            </a:extLst>
          </p:cNvPr>
          <p:cNvSpPr>
            <a:spLocks noGrp="1"/>
          </p:cNvSpPr>
          <p:nvPr>
            <p:ph type="dt" sz="half" idx="2"/>
          </p:nvPr>
        </p:nvSpPr>
        <p:spPr/>
        <p:txBody>
          <a:bodyPr/>
          <a:lstStyle/>
          <a:p>
            <a:pPr>
              <a:defRPr/>
            </a:pPr>
            <a:fld id="{46603BA3-1234-412A-831E-A788D30FBBC1}" type="datetime1">
              <a:rPr lang="zh-CN" altLang="en-US" smtClean="0"/>
              <a:t>2022/11/23</a:t>
            </a:fld>
            <a:endParaRPr lang="zh-CN" altLang="en-US"/>
          </a:p>
        </p:txBody>
      </p:sp>
      <p:sp>
        <p:nvSpPr>
          <p:cNvPr id="52" name="Text Box 4">
            <a:extLst>
              <a:ext uri="{FF2B5EF4-FFF2-40B4-BE49-F238E27FC236}">
                <a16:creationId xmlns:a16="http://schemas.microsoft.com/office/drawing/2014/main" id="{632A9FB2-DEE8-4FFB-A325-8B7E8DED34A3}"/>
              </a:ext>
            </a:extLst>
          </p:cNvPr>
          <p:cNvSpPr txBox="1">
            <a:spLocks noChangeArrowheads="1"/>
          </p:cNvSpPr>
          <p:nvPr/>
        </p:nvSpPr>
        <p:spPr bwMode="auto">
          <a:xfrm>
            <a:off x="240868" y="620688"/>
            <a:ext cx="66353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二、</a:t>
            </a:r>
            <a:r>
              <a:rPr lang="en-US" altLang="zh-CN" sz="2400" b="1" dirty="0" err="1">
                <a:solidFill>
                  <a:schemeClr val="bg2"/>
                </a:solidFill>
                <a:latin typeface="微软雅黑" panose="020B0503020204020204" pitchFamily="34" charset="-122"/>
                <a:ea typeface="微软雅黑" panose="020B0503020204020204" pitchFamily="34" charset="-122"/>
              </a:rPr>
              <a:t>linprog</a:t>
            </a:r>
            <a:r>
              <a:rPr lang="zh-CN" altLang="en-US" sz="2400" b="1" dirty="0">
                <a:solidFill>
                  <a:schemeClr val="bg2"/>
                </a:solidFill>
                <a:latin typeface="微软雅黑" panose="020B0503020204020204" pitchFamily="34" charset="-122"/>
                <a:ea typeface="微软雅黑" panose="020B0503020204020204" pitchFamily="34" charset="-122"/>
              </a:rPr>
              <a:t>和</a:t>
            </a:r>
            <a:r>
              <a:rPr lang="en-US" altLang="zh-CN" sz="2400" b="1" dirty="0" err="1">
                <a:solidFill>
                  <a:schemeClr val="bg2"/>
                </a:solidFill>
                <a:latin typeface="微软雅黑" panose="020B0503020204020204" pitchFamily="34" charset="-122"/>
                <a:ea typeface="微软雅黑" panose="020B0503020204020204" pitchFamily="34" charset="-122"/>
              </a:rPr>
              <a:t>intlinprog</a:t>
            </a:r>
            <a:r>
              <a:rPr lang="zh-CN" altLang="en-US" sz="2400" b="1" dirty="0">
                <a:solidFill>
                  <a:schemeClr val="bg2"/>
                </a:solidFill>
                <a:latin typeface="微软雅黑" panose="020B0503020204020204" pitchFamily="34" charset="-122"/>
                <a:ea typeface="微软雅黑" panose="020B0503020204020204" pitchFamily="34" charset="-122"/>
              </a:rPr>
              <a:t>函数的用法</a:t>
            </a:r>
          </a:p>
        </p:txBody>
      </p:sp>
      <p:sp>
        <p:nvSpPr>
          <p:cNvPr id="2" name="页脚占位符 1">
            <a:extLst>
              <a:ext uri="{FF2B5EF4-FFF2-40B4-BE49-F238E27FC236}">
                <a16:creationId xmlns:a16="http://schemas.microsoft.com/office/drawing/2014/main" id="{CE3DD638-C75B-483C-AAF2-4867305EBF8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37257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par>
                                <p:cTn id="13" presetID="22" presetClass="entr" presetSubtype="1"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par>
                                <p:cTn id="16" presetID="22" presetClass="entr" presetSubtype="1"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par>
                                <p:cTn id="19" presetID="22" presetClass="entr" presetSubtype="1"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par>
                                <p:cTn id="22" presetID="22" presetClass="entr" presetSubtype="1"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up)">
                                      <p:cBhvr>
                                        <p:cTn id="24" dur="500"/>
                                        <p:tgtEl>
                                          <p:spTgt spid="45"/>
                                        </p:tgtEl>
                                      </p:cBhvr>
                                    </p:animEffect>
                                  </p:childTnLst>
                                </p:cTn>
                              </p:par>
                              <p:par>
                                <p:cTn id="25" presetID="22" presetClass="entr" presetSubtype="1"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up)">
                                      <p:cBhvr>
                                        <p:cTn id="27" dur="500"/>
                                        <p:tgtEl>
                                          <p:spTgt spid="49"/>
                                        </p:tgtEl>
                                      </p:cBhvr>
                                    </p:animEffect>
                                  </p:childTnLst>
                                </p:cTn>
                              </p:par>
                              <p:par>
                                <p:cTn id="28" presetID="22" presetClass="entr" presetSubtype="1"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up)">
                                      <p:cBhvr>
                                        <p:cTn id="30" dur="500"/>
                                        <p:tgtEl>
                                          <p:spTgt spid="55"/>
                                        </p:tgtEl>
                                      </p:cBhvr>
                                    </p:animEffect>
                                  </p:childTnLst>
                                </p:cTn>
                              </p:par>
                              <p:par>
                                <p:cTn id="31" presetID="22" presetClass="entr" presetSubtype="1"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up)">
                                      <p:cBhvr>
                                        <p:cTn id="33" dur="500"/>
                                        <p:tgtEl>
                                          <p:spTgt spid="59"/>
                                        </p:tgtEl>
                                      </p:cBhvr>
                                    </p:animEffect>
                                  </p:childTnLst>
                                </p:cTn>
                              </p:par>
                              <p:par>
                                <p:cTn id="34" presetID="22" presetClass="entr" presetSubtype="1"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up)">
                                      <p:cBhvr>
                                        <p:cTn id="36" dur="500"/>
                                        <p:tgtEl>
                                          <p:spTgt spid="63"/>
                                        </p:tgtEl>
                                      </p:cBhvr>
                                    </p:animEffect>
                                  </p:childTnLst>
                                </p:cTn>
                              </p:par>
                              <p:par>
                                <p:cTn id="37" presetID="22" presetClass="entr" presetSubtype="1"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up)">
                                      <p:cBhvr>
                                        <p:cTn id="39" dur="500"/>
                                        <p:tgtEl>
                                          <p:spTgt spid="67"/>
                                        </p:tgtEl>
                                      </p:cBhvr>
                                    </p:animEffect>
                                  </p:childTnLst>
                                </p:cTn>
                              </p:par>
                              <p:par>
                                <p:cTn id="40" presetID="22" presetClass="entr" presetSubtype="1" fill="hold"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wipe(up)">
                                      <p:cBhvr>
                                        <p:cTn id="4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流程图: 可选过程 4"/>
          <p:cNvSpPr>
            <a:spLocks noChangeArrowheads="1"/>
          </p:cNvSpPr>
          <p:nvPr/>
        </p:nvSpPr>
        <p:spPr bwMode="auto">
          <a:xfrm>
            <a:off x="547688" y="5629523"/>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初始化</a:t>
            </a:r>
          </a:p>
        </p:txBody>
      </p:sp>
      <p:sp>
        <p:nvSpPr>
          <p:cNvPr id="19462" name="流程图: 可选过程 5"/>
          <p:cNvSpPr>
            <a:spLocks noChangeArrowheads="1"/>
          </p:cNvSpPr>
          <p:nvPr/>
        </p:nvSpPr>
        <p:spPr bwMode="auto">
          <a:xfrm>
            <a:off x="3900488" y="5629523"/>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a:solidFill>
                  <a:srgbClr val="FFFF00"/>
                </a:solidFill>
                <a:latin typeface="微软雅黑" pitchFamily="34" charset="-122"/>
                <a:ea typeface="微软雅黑" pitchFamily="34" charset="-122"/>
                <a:sym typeface="楷体" pitchFamily="49" charset="-122"/>
              </a:rPr>
              <a:t>更新禁忌表</a:t>
            </a:r>
          </a:p>
        </p:txBody>
      </p:sp>
      <p:sp>
        <p:nvSpPr>
          <p:cNvPr id="19463" name="流程图: 可选过程 6"/>
          <p:cNvSpPr>
            <a:spLocks noChangeArrowheads="1"/>
          </p:cNvSpPr>
          <p:nvPr/>
        </p:nvSpPr>
        <p:spPr bwMode="auto">
          <a:xfrm>
            <a:off x="2224088" y="5608091"/>
            <a:ext cx="1357312" cy="535781"/>
          </a:xfrm>
          <a:prstGeom prst="flowChartAlternateProcess">
            <a:avLst/>
          </a:prstGeom>
          <a:solidFill>
            <a:srgbClr val="FFC000"/>
          </a:solidFill>
          <a:ln w="25400">
            <a:solidFill>
              <a:srgbClr val="E9FAC8"/>
            </a:solidFill>
            <a:miter lim="800000"/>
            <a:headEnd/>
            <a:tailEnd/>
          </a:ln>
        </p:spPr>
        <p:txBody>
          <a:bodyPr anchor="ctr"/>
          <a:lstStyle/>
          <a:p>
            <a:pPr algn="ctr"/>
            <a:r>
              <a:rPr lang="zh-CN" altLang="en-US" sz="1600" b="1">
                <a:solidFill>
                  <a:schemeClr val="bg1"/>
                </a:solidFill>
                <a:latin typeface="微软雅黑" pitchFamily="34" charset="-122"/>
                <a:ea typeface="微软雅黑" pitchFamily="34" charset="-122"/>
                <a:sym typeface="楷体" pitchFamily="49" charset="-122"/>
              </a:rPr>
              <a:t>确定行走方向</a:t>
            </a:r>
          </a:p>
        </p:txBody>
      </p:sp>
      <p:sp>
        <p:nvSpPr>
          <p:cNvPr id="19464" name="流程图: 可选过程 8"/>
          <p:cNvSpPr>
            <a:spLocks noChangeArrowheads="1"/>
          </p:cNvSpPr>
          <p:nvPr/>
        </p:nvSpPr>
        <p:spPr bwMode="auto">
          <a:xfrm>
            <a:off x="5607050" y="5629523"/>
            <a:ext cx="1358900"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求信息素增量</a:t>
            </a:r>
          </a:p>
        </p:txBody>
      </p:sp>
      <p:sp>
        <p:nvSpPr>
          <p:cNvPr id="19465" name="流程图: 可选过程 9"/>
          <p:cNvSpPr>
            <a:spLocks noChangeArrowheads="1"/>
          </p:cNvSpPr>
          <p:nvPr/>
        </p:nvSpPr>
        <p:spPr bwMode="auto">
          <a:xfrm>
            <a:off x="7286629" y="5629523"/>
            <a:ext cx="1357313"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a:solidFill>
                  <a:srgbClr val="FFFF00"/>
                </a:solidFill>
                <a:latin typeface="微软雅黑" pitchFamily="34" charset="-122"/>
                <a:ea typeface="微软雅黑" pitchFamily="34" charset="-122"/>
                <a:sym typeface="楷体" pitchFamily="49" charset="-122"/>
              </a:rPr>
              <a:t>判断终止准则</a:t>
            </a:r>
          </a:p>
        </p:txBody>
      </p:sp>
      <p:sp>
        <p:nvSpPr>
          <p:cNvPr id="19466" name="燕尾形 10"/>
          <p:cNvSpPr>
            <a:spLocks noChangeArrowheads="1"/>
          </p:cNvSpPr>
          <p:nvPr/>
        </p:nvSpPr>
        <p:spPr bwMode="auto">
          <a:xfrm>
            <a:off x="19415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19467" name="燕尾形 11"/>
          <p:cNvSpPr>
            <a:spLocks noChangeArrowheads="1"/>
          </p:cNvSpPr>
          <p:nvPr/>
        </p:nvSpPr>
        <p:spPr bwMode="auto">
          <a:xfrm>
            <a:off x="36179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19468" name="燕尾形 12"/>
          <p:cNvSpPr>
            <a:spLocks noChangeArrowheads="1"/>
          </p:cNvSpPr>
          <p:nvPr/>
        </p:nvSpPr>
        <p:spPr bwMode="auto">
          <a:xfrm>
            <a:off x="52943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19469" name="燕尾形 13"/>
          <p:cNvSpPr>
            <a:spLocks noChangeArrowheads="1"/>
          </p:cNvSpPr>
          <p:nvPr/>
        </p:nvSpPr>
        <p:spPr bwMode="auto">
          <a:xfrm>
            <a:off x="6972300"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56099269"/>
              </p:ext>
            </p:extLst>
          </p:nvPr>
        </p:nvGraphicFramePr>
        <p:xfrm>
          <a:off x="755576" y="2498522"/>
          <a:ext cx="4104456" cy="1218510"/>
        </p:xfrm>
        <a:graphic>
          <a:graphicData uri="http://schemas.openxmlformats.org/presentationml/2006/ole">
            <mc:AlternateContent xmlns:mc="http://schemas.openxmlformats.org/markup-compatibility/2006">
              <mc:Choice xmlns:v="urn:schemas-microsoft-com:vml" Requires="v">
                <p:oleObj name="Equation" r:id="rId2" imgW="2628900" imgH="863600" progId="">
                  <p:embed/>
                </p:oleObj>
              </mc:Choice>
              <mc:Fallback>
                <p:oleObj name="Equation" r:id="rId2" imgW="2628900" imgH="863600" progId="">
                  <p:embed/>
                  <p:pic>
                    <p:nvPicPr>
                      <p:cNvPr id="3"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98522"/>
                        <a:ext cx="4104456" cy="1218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
            <a:extLst>
              <a:ext uri="{FF2B5EF4-FFF2-40B4-BE49-F238E27FC236}">
                <a16:creationId xmlns:a16="http://schemas.microsoft.com/office/drawing/2014/main" id="{871CF3E3-3296-4619-A649-2B45BC244E65}"/>
              </a:ext>
            </a:extLst>
          </p:cNvPr>
          <p:cNvGrpSpPr/>
          <p:nvPr/>
        </p:nvGrpSpPr>
        <p:grpSpPr>
          <a:xfrm>
            <a:off x="5040560" y="2067843"/>
            <a:ext cx="2406452" cy="509451"/>
            <a:chOff x="5307012" y="627534"/>
            <a:chExt cx="2406452" cy="509451"/>
          </a:xfrm>
        </p:grpSpPr>
        <p:graphicFrame>
          <p:nvGraphicFramePr>
            <p:cNvPr id="19" name="对象 18">
              <a:extLst>
                <a:ext uri="{FF2B5EF4-FFF2-40B4-BE49-F238E27FC236}">
                  <a16:creationId xmlns:a16="http://schemas.microsoft.com/office/drawing/2014/main" id="{DBB4BA3C-21B6-480A-9A77-180C89DF1707}"/>
                </a:ext>
              </a:extLst>
            </p:cNvPr>
            <p:cNvGraphicFramePr>
              <a:graphicFrameLocks noChangeAspect="1"/>
            </p:cNvGraphicFramePr>
            <p:nvPr/>
          </p:nvGraphicFramePr>
          <p:xfrm>
            <a:off x="5307012" y="698835"/>
            <a:ext cx="300038" cy="438150"/>
          </p:xfrm>
          <a:graphic>
            <a:graphicData uri="http://schemas.openxmlformats.org/presentationml/2006/ole">
              <mc:AlternateContent xmlns:mc="http://schemas.openxmlformats.org/markup-compatibility/2006">
                <mc:Choice xmlns:v="urn:schemas-microsoft-com:vml" Requires="v">
                  <p:oleObj name="Equation" r:id="rId4" imgW="164880" imgH="241200" progId="Equation.DSMT4">
                    <p:embed/>
                  </p:oleObj>
                </mc:Choice>
                <mc:Fallback>
                  <p:oleObj name="Equation" r:id="rId4" imgW="164880" imgH="241200" progId="Equation.DSMT4">
                    <p:embed/>
                    <p:pic>
                      <p:nvPicPr>
                        <p:cNvPr id="19" name="对象 18">
                          <a:extLst>
                            <a:ext uri="{FF2B5EF4-FFF2-40B4-BE49-F238E27FC236}">
                              <a16:creationId xmlns:a16="http://schemas.microsoft.com/office/drawing/2014/main" id="{DBB4BA3C-21B6-480A-9A77-180C89DF1707}"/>
                            </a:ext>
                          </a:extLst>
                        </p:cNvPr>
                        <p:cNvPicPr>
                          <a:picLocks noChangeAspect="1" noChangeArrowheads="1"/>
                        </p:cNvPicPr>
                        <p:nvPr/>
                      </p:nvPicPr>
                      <p:blipFill>
                        <a:blip r:embed="rId5"/>
                        <a:srcRect/>
                        <a:stretch>
                          <a:fillRect/>
                        </a:stretch>
                      </p:blipFill>
                      <p:spPr bwMode="auto">
                        <a:xfrm>
                          <a:off x="5307012" y="698835"/>
                          <a:ext cx="30003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
              <a:extLst>
                <a:ext uri="{FF2B5EF4-FFF2-40B4-BE49-F238E27FC236}">
                  <a16:creationId xmlns:a16="http://schemas.microsoft.com/office/drawing/2014/main" id="{ED50A56E-C756-4AA7-901A-7354F5D83C97}"/>
                </a:ext>
              </a:extLst>
            </p:cNvPr>
            <p:cNvSpPr>
              <a:spLocks noChangeArrowheads="1"/>
            </p:cNvSpPr>
            <p:nvPr/>
          </p:nvSpPr>
          <p:spPr bwMode="auto">
            <a:xfrm>
              <a:off x="5508104" y="627534"/>
              <a:ext cx="220536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1800" dirty="0">
                  <a:solidFill>
                    <a:schemeClr val="bg2"/>
                  </a:solidFill>
                  <a:latin typeface="微软雅黑" pitchFamily="34" charset="-122"/>
                  <a:ea typeface="微软雅黑" pitchFamily="34" charset="-122"/>
                </a:rPr>
                <a:t>：边</a:t>
              </a:r>
              <a:r>
                <a:rPr lang="en-US" altLang="zh-CN" sz="1800" dirty="0">
                  <a:solidFill>
                    <a:schemeClr val="bg2"/>
                  </a:solidFill>
                  <a:latin typeface="微软雅黑" pitchFamily="34" charset="-122"/>
                  <a:ea typeface="微软雅黑" pitchFamily="34" charset="-122"/>
                </a:rPr>
                <a:t>(</a:t>
              </a:r>
              <a:r>
                <a:rPr lang="en-US" altLang="zh-CN" sz="1800" dirty="0" err="1">
                  <a:solidFill>
                    <a:schemeClr val="bg2"/>
                  </a:solidFill>
                  <a:latin typeface="微软雅黑" pitchFamily="34" charset="-122"/>
                  <a:ea typeface="微软雅黑" pitchFamily="34" charset="-122"/>
                </a:rPr>
                <a:t>i,j</a:t>
              </a:r>
              <a:r>
                <a:rPr lang="en-US" altLang="zh-CN" sz="1800" dirty="0">
                  <a:solidFill>
                    <a:schemeClr val="bg2"/>
                  </a:solidFill>
                  <a:latin typeface="微软雅黑" pitchFamily="34" charset="-122"/>
                  <a:ea typeface="微软雅黑" pitchFamily="34" charset="-122"/>
                </a:rPr>
                <a:t>)</a:t>
              </a:r>
              <a:r>
                <a:rPr lang="zh-CN" altLang="en-US" sz="1800" dirty="0">
                  <a:solidFill>
                    <a:schemeClr val="bg2"/>
                  </a:solidFill>
                  <a:latin typeface="微软雅黑" pitchFamily="34" charset="-122"/>
                  <a:ea typeface="微软雅黑" pitchFamily="34" charset="-122"/>
                </a:rPr>
                <a:t>上的信息素</a:t>
              </a:r>
            </a:p>
          </p:txBody>
        </p:sp>
      </p:grpSp>
      <p:grpSp>
        <p:nvGrpSpPr>
          <p:cNvPr id="8" name="组合 7">
            <a:extLst>
              <a:ext uri="{FF2B5EF4-FFF2-40B4-BE49-F238E27FC236}">
                <a16:creationId xmlns:a16="http://schemas.microsoft.com/office/drawing/2014/main" id="{DA1A1B53-9873-44EB-AE96-BD66C9D87F29}"/>
              </a:ext>
            </a:extLst>
          </p:cNvPr>
          <p:cNvGrpSpPr/>
          <p:nvPr/>
        </p:nvGrpSpPr>
        <p:grpSpPr>
          <a:xfrm>
            <a:off x="5040560" y="2571899"/>
            <a:ext cx="3588394" cy="1289905"/>
            <a:chOff x="5292080" y="1131590"/>
            <a:chExt cx="3588394" cy="1289905"/>
          </a:xfrm>
        </p:grpSpPr>
        <p:graphicFrame>
          <p:nvGraphicFramePr>
            <p:cNvPr id="20" name="对象 19">
              <a:extLst>
                <a:ext uri="{FF2B5EF4-FFF2-40B4-BE49-F238E27FC236}">
                  <a16:creationId xmlns:a16="http://schemas.microsoft.com/office/drawing/2014/main" id="{D7A45CA7-5A7B-4853-B3D1-8E0359F1B596}"/>
                </a:ext>
              </a:extLst>
            </p:cNvPr>
            <p:cNvGraphicFramePr>
              <a:graphicFrameLocks noChangeAspect="1"/>
            </p:cNvGraphicFramePr>
            <p:nvPr/>
          </p:nvGraphicFramePr>
          <p:xfrm>
            <a:off x="5292080" y="1220788"/>
            <a:ext cx="954088" cy="385762"/>
          </p:xfrm>
          <a:graphic>
            <a:graphicData uri="http://schemas.openxmlformats.org/presentationml/2006/ole">
              <mc:AlternateContent xmlns:mc="http://schemas.openxmlformats.org/markup-compatibility/2006">
                <mc:Choice xmlns:v="urn:schemas-microsoft-com:vml" Requires="v">
                  <p:oleObj name="Equation" r:id="rId6" imgW="596880" imgH="241200" progId="Equation.DSMT4">
                    <p:embed/>
                  </p:oleObj>
                </mc:Choice>
                <mc:Fallback>
                  <p:oleObj name="Equation" r:id="rId6" imgW="596880" imgH="241200" progId="Equation.DSMT4">
                    <p:embed/>
                    <p:pic>
                      <p:nvPicPr>
                        <p:cNvPr id="20" name="对象 19">
                          <a:extLst>
                            <a:ext uri="{FF2B5EF4-FFF2-40B4-BE49-F238E27FC236}">
                              <a16:creationId xmlns:a16="http://schemas.microsoft.com/office/drawing/2014/main" id="{D7A45CA7-5A7B-4853-B3D1-8E0359F1B596}"/>
                            </a:ext>
                          </a:extLst>
                        </p:cNvPr>
                        <p:cNvPicPr>
                          <a:picLocks noChangeAspect="1" noChangeArrowheads="1"/>
                        </p:cNvPicPr>
                        <p:nvPr/>
                      </p:nvPicPr>
                      <p:blipFill>
                        <a:blip r:embed="rId7"/>
                        <a:srcRect/>
                        <a:stretch>
                          <a:fillRect/>
                        </a:stretch>
                      </p:blipFill>
                      <p:spPr bwMode="auto">
                        <a:xfrm>
                          <a:off x="5292080" y="1220788"/>
                          <a:ext cx="954088" cy="385762"/>
                        </a:xfrm>
                        <a:prstGeom prst="rect">
                          <a:avLst/>
                        </a:prstGeom>
                        <a:noFill/>
                      </p:spPr>
                    </p:pic>
                  </p:oleObj>
                </mc:Fallback>
              </mc:AlternateContent>
            </a:graphicData>
          </a:graphic>
        </p:graphicFrame>
        <p:sp>
          <p:nvSpPr>
            <p:cNvPr id="23" name="Rectangle 3">
              <a:extLst>
                <a:ext uri="{FF2B5EF4-FFF2-40B4-BE49-F238E27FC236}">
                  <a16:creationId xmlns:a16="http://schemas.microsoft.com/office/drawing/2014/main" id="{9984D0A8-D4F1-41C2-9E49-2D5BB87007D7}"/>
                </a:ext>
              </a:extLst>
            </p:cNvPr>
            <p:cNvSpPr>
              <a:spLocks noChangeArrowheads="1"/>
            </p:cNvSpPr>
            <p:nvPr/>
          </p:nvSpPr>
          <p:spPr bwMode="auto">
            <a:xfrm>
              <a:off x="5508104" y="1131590"/>
              <a:ext cx="3372370"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1800" dirty="0">
                  <a:solidFill>
                    <a:schemeClr val="bg2"/>
                  </a:solidFill>
                  <a:latin typeface="微软雅黑" pitchFamily="34" charset="-122"/>
                  <a:ea typeface="微软雅黑" pitchFamily="34" charset="-122"/>
                </a:rPr>
                <a:t>         ：启发式因子（能见度），反映蚂蚁由城市</a:t>
              </a:r>
              <a:r>
                <a:rPr lang="en-US" altLang="zh-CN" sz="1800" dirty="0" err="1">
                  <a:solidFill>
                    <a:schemeClr val="bg2"/>
                  </a:solidFill>
                  <a:latin typeface="微软雅黑" pitchFamily="34" charset="-122"/>
                  <a:ea typeface="微软雅黑" pitchFamily="34" charset="-122"/>
                </a:rPr>
                <a:t>i</a:t>
              </a:r>
              <a:r>
                <a:rPr lang="en-US" altLang="zh-CN" sz="1800" i="1" dirty="0">
                  <a:solidFill>
                    <a:schemeClr val="bg2"/>
                  </a:solidFill>
                  <a:latin typeface="微软雅黑" pitchFamily="34" charset="-122"/>
                  <a:ea typeface="微软雅黑" pitchFamily="34" charset="-122"/>
                </a:rPr>
                <a:t> </a:t>
              </a:r>
              <a:r>
                <a:rPr lang="zh-CN" altLang="en-US" sz="1800" dirty="0">
                  <a:solidFill>
                    <a:schemeClr val="bg2"/>
                  </a:solidFill>
                  <a:latin typeface="微软雅黑" pitchFamily="34" charset="-122"/>
                  <a:ea typeface="微软雅黑" pitchFamily="34" charset="-122"/>
                </a:rPr>
                <a:t>转移到城市𝑗的启发程度</a:t>
              </a:r>
            </a:p>
          </p:txBody>
        </p:sp>
      </p:grpSp>
      <p:grpSp>
        <p:nvGrpSpPr>
          <p:cNvPr id="29" name="组合 28">
            <a:extLst>
              <a:ext uri="{FF2B5EF4-FFF2-40B4-BE49-F238E27FC236}">
                <a16:creationId xmlns:a16="http://schemas.microsoft.com/office/drawing/2014/main" id="{C045F232-9F87-4A02-A73C-DC142739C3BF}"/>
              </a:ext>
            </a:extLst>
          </p:cNvPr>
          <p:cNvGrpSpPr/>
          <p:nvPr/>
        </p:nvGrpSpPr>
        <p:grpSpPr>
          <a:xfrm>
            <a:off x="5030094" y="3848855"/>
            <a:ext cx="3362327" cy="510022"/>
            <a:chOff x="5296545" y="627534"/>
            <a:chExt cx="3362327" cy="510022"/>
          </a:xfrm>
        </p:grpSpPr>
        <p:graphicFrame>
          <p:nvGraphicFramePr>
            <p:cNvPr id="30" name="对象 29">
              <a:extLst>
                <a:ext uri="{FF2B5EF4-FFF2-40B4-BE49-F238E27FC236}">
                  <a16:creationId xmlns:a16="http://schemas.microsoft.com/office/drawing/2014/main" id="{AA21B7AB-23E2-486C-B67B-EA75952E3EDB}"/>
                </a:ext>
              </a:extLst>
            </p:cNvPr>
            <p:cNvGraphicFramePr>
              <a:graphicFrameLocks noChangeAspect="1"/>
            </p:cNvGraphicFramePr>
            <p:nvPr/>
          </p:nvGraphicFramePr>
          <p:xfrm>
            <a:off x="5296545" y="699406"/>
            <a:ext cx="323850" cy="438150"/>
          </p:xfrm>
          <a:graphic>
            <a:graphicData uri="http://schemas.openxmlformats.org/presentationml/2006/ole">
              <mc:AlternateContent xmlns:mc="http://schemas.openxmlformats.org/markup-compatibility/2006">
                <mc:Choice xmlns:v="urn:schemas-microsoft-com:vml" Requires="v">
                  <p:oleObj name="Equation" r:id="rId8" imgW="177480" imgH="241200" progId="Equation.DSMT4">
                    <p:embed/>
                  </p:oleObj>
                </mc:Choice>
                <mc:Fallback>
                  <p:oleObj name="Equation" r:id="rId8" imgW="177480" imgH="241200" progId="Equation.DSMT4">
                    <p:embed/>
                    <p:pic>
                      <p:nvPicPr>
                        <p:cNvPr id="30" name="对象 29">
                          <a:extLst>
                            <a:ext uri="{FF2B5EF4-FFF2-40B4-BE49-F238E27FC236}">
                              <a16:creationId xmlns:a16="http://schemas.microsoft.com/office/drawing/2014/main" id="{AA21B7AB-23E2-486C-B67B-EA75952E3EDB}"/>
                            </a:ext>
                          </a:extLst>
                        </p:cNvPr>
                        <p:cNvPicPr>
                          <a:picLocks noChangeAspect="1" noChangeArrowheads="1"/>
                        </p:cNvPicPr>
                        <p:nvPr/>
                      </p:nvPicPr>
                      <p:blipFill>
                        <a:blip r:embed="rId9"/>
                        <a:srcRect/>
                        <a:stretch>
                          <a:fillRect/>
                        </a:stretch>
                      </p:blipFill>
                      <p:spPr bwMode="auto">
                        <a:xfrm>
                          <a:off x="5296545" y="699406"/>
                          <a:ext cx="3238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
              <a:extLst>
                <a:ext uri="{FF2B5EF4-FFF2-40B4-BE49-F238E27FC236}">
                  <a16:creationId xmlns:a16="http://schemas.microsoft.com/office/drawing/2014/main" id="{4F0D33C7-3F81-4CAA-9A65-60B00AA33118}"/>
                </a:ext>
              </a:extLst>
            </p:cNvPr>
            <p:cNvSpPr>
              <a:spLocks noChangeArrowheads="1"/>
            </p:cNvSpPr>
            <p:nvPr/>
          </p:nvSpPr>
          <p:spPr bwMode="auto">
            <a:xfrm>
              <a:off x="5508103" y="627534"/>
              <a:ext cx="3150769"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1800" dirty="0">
                  <a:solidFill>
                    <a:schemeClr val="bg2"/>
                  </a:solidFill>
                  <a:latin typeface="微软雅黑" pitchFamily="34" charset="-122"/>
                  <a:ea typeface="微软雅黑" pitchFamily="34" charset="-122"/>
                </a:rPr>
                <a:t>：城市</a:t>
              </a:r>
              <a:r>
                <a:rPr lang="en-US" altLang="zh-CN" sz="1800" dirty="0">
                  <a:solidFill>
                    <a:schemeClr val="bg2"/>
                  </a:solidFill>
                  <a:latin typeface="微软雅黑" pitchFamily="34" charset="-122"/>
                  <a:ea typeface="微软雅黑" pitchFamily="34" charset="-122"/>
                </a:rPr>
                <a:t>(</a:t>
              </a:r>
              <a:r>
                <a:rPr lang="en-US" altLang="zh-CN" sz="1800" dirty="0" err="1">
                  <a:solidFill>
                    <a:schemeClr val="bg2"/>
                  </a:solidFill>
                  <a:latin typeface="微软雅黑" pitchFamily="34" charset="-122"/>
                  <a:ea typeface="微软雅黑" pitchFamily="34" charset="-122"/>
                </a:rPr>
                <a:t>i,j</a:t>
              </a:r>
              <a:r>
                <a:rPr lang="en-US" altLang="zh-CN" sz="1800" dirty="0">
                  <a:solidFill>
                    <a:schemeClr val="bg2"/>
                  </a:solidFill>
                  <a:latin typeface="微软雅黑" pitchFamily="34" charset="-122"/>
                  <a:ea typeface="微软雅黑" pitchFamily="34" charset="-122"/>
                </a:rPr>
                <a:t>)</a:t>
              </a:r>
              <a:r>
                <a:rPr lang="zh-CN" altLang="en-US" sz="1800" dirty="0">
                  <a:solidFill>
                    <a:schemeClr val="bg2"/>
                  </a:solidFill>
                  <a:latin typeface="微软雅黑" pitchFamily="34" charset="-122"/>
                  <a:ea typeface="微软雅黑" pitchFamily="34" charset="-122"/>
                </a:rPr>
                <a:t>之间的距离</a:t>
              </a:r>
            </a:p>
          </p:txBody>
        </p:sp>
      </p:grpSp>
      <p:grpSp>
        <p:nvGrpSpPr>
          <p:cNvPr id="32" name="组合 31">
            <a:extLst>
              <a:ext uri="{FF2B5EF4-FFF2-40B4-BE49-F238E27FC236}">
                <a16:creationId xmlns:a16="http://schemas.microsoft.com/office/drawing/2014/main" id="{C5BCDA97-F38D-4135-B575-D1640FBB9A20}"/>
              </a:ext>
            </a:extLst>
          </p:cNvPr>
          <p:cNvGrpSpPr/>
          <p:nvPr/>
        </p:nvGrpSpPr>
        <p:grpSpPr>
          <a:xfrm>
            <a:off x="5043334" y="4352340"/>
            <a:ext cx="3561058" cy="458908"/>
            <a:chOff x="5319415" y="627534"/>
            <a:chExt cx="3561058" cy="458908"/>
          </a:xfrm>
        </p:grpSpPr>
        <p:graphicFrame>
          <p:nvGraphicFramePr>
            <p:cNvPr id="33" name="对象 32">
              <a:extLst>
                <a:ext uri="{FF2B5EF4-FFF2-40B4-BE49-F238E27FC236}">
                  <a16:creationId xmlns:a16="http://schemas.microsoft.com/office/drawing/2014/main" id="{A12B34E0-82AF-4400-85F4-CAD757ECD6D1}"/>
                </a:ext>
              </a:extLst>
            </p:cNvPr>
            <p:cNvGraphicFramePr>
              <a:graphicFrameLocks noChangeAspect="1"/>
            </p:cNvGraphicFramePr>
            <p:nvPr/>
          </p:nvGraphicFramePr>
          <p:xfrm>
            <a:off x="5319415" y="791233"/>
            <a:ext cx="277813" cy="252413"/>
          </p:xfrm>
          <a:graphic>
            <a:graphicData uri="http://schemas.openxmlformats.org/presentationml/2006/ole">
              <mc:AlternateContent xmlns:mc="http://schemas.openxmlformats.org/markup-compatibility/2006">
                <mc:Choice xmlns:v="urn:schemas-microsoft-com:vml" Requires="v">
                  <p:oleObj name="Equation" r:id="rId10" imgW="152280" imgH="139680" progId="Equation.DSMT4">
                    <p:embed/>
                  </p:oleObj>
                </mc:Choice>
                <mc:Fallback>
                  <p:oleObj name="Equation" r:id="rId10" imgW="152280" imgH="139680" progId="Equation.DSMT4">
                    <p:embed/>
                    <p:pic>
                      <p:nvPicPr>
                        <p:cNvPr id="33" name="对象 32">
                          <a:extLst>
                            <a:ext uri="{FF2B5EF4-FFF2-40B4-BE49-F238E27FC236}">
                              <a16:creationId xmlns:a16="http://schemas.microsoft.com/office/drawing/2014/main" id="{A12B34E0-82AF-4400-85F4-CAD757ECD6D1}"/>
                            </a:ext>
                          </a:extLst>
                        </p:cNvPr>
                        <p:cNvPicPr>
                          <a:picLocks noChangeAspect="1" noChangeArrowheads="1"/>
                        </p:cNvPicPr>
                        <p:nvPr/>
                      </p:nvPicPr>
                      <p:blipFill>
                        <a:blip r:embed="rId11"/>
                        <a:srcRect/>
                        <a:stretch>
                          <a:fillRect/>
                        </a:stretch>
                      </p:blipFill>
                      <p:spPr bwMode="auto">
                        <a:xfrm>
                          <a:off x="5319415" y="791233"/>
                          <a:ext cx="277813"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3">
              <a:extLst>
                <a:ext uri="{FF2B5EF4-FFF2-40B4-BE49-F238E27FC236}">
                  <a16:creationId xmlns:a16="http://schemas.microsoft.com/office/drawing/2014/main" id="{01DB7ABB-F04C-4BE7-87C6-E392230056D2}"/>
                </a:ext>
              </a:extLst>
            </p:cNvPr>
            <p:cNvSpPr>
              <a:spLocks noChangeArrowheads="1"/>
            </p:cNvSpPr>
            <p:nvPr/>
          </p:nvSpPr>
          <p:spPr bwMode="auto">
            <a:xfrm>
              <a:off x="5508103" y="627534"/>
              <a:ext cx="337237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1800" dirty="0">
                  <a:solidFill>
                    <a:schemeClr val="bg2"/>
                  </a:solidFill>
                  <a:latin typeface="微软雅黑" pitchFamily="34" charset="-122"/>
                  <a:ea typeface="微软雅黑" pitchFamily="34" charset="-122"/>
                </a:rPr>
                <a:t>：表征信息素重要程度的参数</a:t>
              </a:r>
            </a:p>
          </p:txBody>
        </p:sp>
      </p:grpSp>
      <p:grpSp>
        <p:nvGrpSpPr>
          <p:cNvPr id="35" name="组合 34">
            <a:extLst>
              <a:ext uri="{FF2B5EF4-FFF2-40B4-BE49-F238E27FC236}">
                <a16:creationId xmlns:a16="http://schemas.microsoft.com/office/drawing/2014/main" id="{75F8FA4B-8B71-4CB4-83D6-623F13446797}"/>
              </a:ext>
            </a:extLst>
          </p:cNvPr>
          <p:cNvGrpSpPr/>
          <p:nvPr/>
        </p:nvGrpSpPr>
        <p:grpSpPr>
          <a:xfrm>
            <a:off x="5039636" y="4835502"/>
            <a:ext cx="3822700" cy="472700"/>
            <a:chOff x="5319341" y="627534"/>
            <a:chExt cx="3822700" cy="472700"/>
          </a:xfrm>
        </p:grpSpPr>
        <p:graphicFrame>
          <p:nvGraphicFramePr>
            <p:cNvPr id="36" name="对象 35">
              <a:extLst>
                <a:ext uri="{FF2B5EF4-FFF2-40B4-BE49-F238E27FC236}">
                  <a16:creationId xmlns:a16="http://schemas.microsoft.com/office/drawing/2014/main" id="{A971E9DF-5A71-4465-8C62-769C88BEFA2D}"/>
                </a:ext>
              </a:extLst>
            </p:cNvPr>
            <p:cNvGraphicFramePr>
              <a:graphicFrameLocks noChangeAspect="1"/>
            </p:cNvGraphicFramePr>
            <p:nvPr/>
          </p:nvGraphicFramePr>
          <p:xfrm>
            <a:off x="5319341" y="733521"/>
            <a:ext cx="277813" cy="366713"/>
          </p:xfrm>
          <a:graphic>
            <a:graphicData uri="http://schemas.openxmlformats.org/presentationml/2006/ole">
              <mc:AlternateContent xmlns:mc="http://schemas.openxmlformats.org/markup-compatibility/2006">
                <mc:Choice xmlns:v="urn:schemas-microsoft-com:vml" Requires="v">
                  <p:oleObj name="Equation" r:id="rId12" imgW="152280" imgH="203040" progId="Equation.DSMT4">
                    <p:embed/>
                  </p:oleObj>
                </mc:Choice>
                <mc:Fallback>
                  <p:oleObj name="Equation" r:id="rId12" imgW="152280" imgH="203040" progId="Equation.DSMT4">
                    <p:embed/>
                    <p:pic>
                      <p:nvPicPr>
                        <p:cNvPr id="36" name="对象 35">
                          <a:extLst>
                            <a:ext uri="{FF2B5EF4-FFF2-40B4-BE49-F238E27FC236}">
                              <a16:creationId xmlns:a16="http://schemas.microsoft.com/office/drawing/2014/main" id="{A971E9DF-5A71-4465-8C62-769C88BEFA2D}"/>
                            </a:ext>
                          </a:extLst>
                        </p:cNvPr>
                        <p:cNvPicPr>
                          <a:picLocks noChangeAspect="1" noChangeArrowheads="1"/>
                        </p:cNvPicPr>
                        <p:nvPr/>
                      </p:nvPicPr>
                      <p:blipFill>
                        <a:blip r:embed="rId13"/>
                        <a:srcRect/>
                        <a:stretch>
                          <a:fillRect/>
                        </a:stretch>
                      </p:blipFill>
                      <p:spPr bwMode="auto">
                        <a:xfrm>
                          <a:off x="5319341" y="733521"/>
                          <a:ext cx="277813"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
              <a:extLst>
                <a:ext uri="{FF2B5EF4-FFF2-40B4-BE49-F238E27FC236}">
                  <a16:creationId xmlns:a16="http://schemas.microsoft.com/office/drawing/2014/main" id="{480C7534-A745-48EA-9D67-9006D5EDFE86}"/>
                </a:ext>
              </a:extLst>
            </p:cNvPr>
            <p:cNvSpPr>
              <a:spLocks noChangeArrowheads="1"/>
            </p:cNvSpPr>
            <p:nvPr/>
          </p:nvSpPr>
          <p:spPr bwMode="auto">
            <a:xfrm>
              <a:off x="5508103" y="627534"/>
              <a:ext cx="363393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1800" dirty="0">
                  <a:solidFill>
                    <a:schemeClr val="bg2"/>
                  </a:solidFill>
                  <a:latin typeface="微软雅黑" pitchFamily="34" charset="-122"/>
                  <a:ea typeface="微软雅黑" pitchFamily="34" charset="-122"/>
                </a:rPr>
                <a:t>：表征启发式因子重要程度的参数</a:t>
              </a:r>
            </a:p>
          </p:txBody>
        </p:sp>
      </p:grpSp>
      <p:sp>
        <p:nvSpPr>
          <p:cNvPr id="4" name="日期占位符 3">
            <a:extLst>
              <a:ext uri="{FF2B5EF4-FFF2-40B4-BE49-F238E27FC236}">
                <a16:creationId xmlns:a16="http://schemas.microsoft.com/office/drawing/2014/main" id="{B5CE8D41-1EC0-43E2-BADA-7391557F47EB}"/>
              </a:ext>
            </a:extLst>
          </p:cNvPr>
          <p:cNvSpPr>
            <a:spLocks noGrp="1"/>
          </p:cNvSpPr>
          <p:nvPr>
            <p:ph type="dt" sz="half" idx="13"/>
          </p:nvPr>
        </p:nvSpPr>
        <p:spPr/>
        <p:txBody>
          <a:bodyPr/>
          <a:lstStyle/>
          <a:p>
            <a:pPr>
              <a:defRPr/>
            </a:pPr>
            <a:fld id="{A2E563C6-0524-45F2-A7D4-F4D1C9EE5048}" type="datetime1">
              <a:rPr lang="zh-CN" altLang="en-US" smtClean="0"/>
              <a:t>2022/11/23</a:t>
            </a:fld>
            <a:endParaRPr lang="zh-CN" altLang="en-US"/>
          </a:p>
        </p:txBody>
      </p:sp>
      <p:sp>
        <p:nvSpPr>
          <p:cNvPr id="38" name="Rectangle 2">
            <a:extLst>
              <a:ext uri="{FF2B5EF4-FFF2-40B4-BE49-F238E27FC236}">
                <a16:creationId xmlns:a16="http://schemas.microsoft.com/office/drawing/2014/main" id="{E85B5F24-4E54-4F67-B7EA-C8A82C7A3E2B}"/>
              </a:ext>
            </a:extLst>
          </p:cNvPr>
          <p:cNvSpPr>
            <a:spLocks noGrp="1" noChangeArrowheads="1"/>
          </p:cNvSpPr>
          <p:nvPr>
            <p:ph type="title"/>
          </p:nvPr>
        </p:nvSpPr>
        <p:spPr>
          <a:xfrm>
            <a:off x="323528" y="559569"/>
            <a:ext cx="8229600" cy="565175"/>
          </a:xfrm>
        </p:spPr>
        <p:txBody>
          <a:bodyPr/>
          <a:lstStyle/>
          <a:p>
            <a:pPr algn="l"/>
            <a:r>
              <a:rPr lang="en-US" altLang="zh-CN" sz="2400" dirty="0">
                <a:solidFill>
                  <a:srgbClr val="FF0000"/>
                </a:solidFill>
              </a:rPr>
              <a:t>3.  </a:t>
            </a:r>
            <a:r>
              <a:rPr lang="zh-CN" altLang="en-US" sz="2400" dirty="0">
                <a:solidFill>
                  <a:srgbClr val="FF0000"/>
                </a:solidFill>
              </a:rPr>
              <a:t>用蚁群算法求解</a:t>
            </a:r>
            <a:r>
              <a:rPr lang="en-US" altLang="zh-CN" sz="2400" dirty="0">
                <a:solidFill>
                  <a:srgbClr val="FF0000"/>
                </a:solidFill>
              </a:rPr>
              <a:t>TSP</a:t>
            </a:r>
            <a:r>
              <a:rPr lang="zh-CN" altLang="en-US" sz="2400" dirty="0">
                <a:solidFill>
                  <a:srgbClr val="FF0000"/>
                </a:solidFill>
              </a:rPr>
              <a:t>问题</a:t>
            </a:r>
          </a:p>
        </p:txBody>
      </p:sp>
      <p:sp>
        <p:nvSpPr>
          <p:cNvPr id="39" name="Rectangle 2">
            <a:extLst>
              <a:ext uri="{FF2B5EF4-FFF2-40B4-BE49-F238E27FC236}">
                <a16:creationId xmlns:a16="http://schemas.microsoft.com/office/drawing/2014/main" id="{14B8D3D0-47CB-4358-955A-28BEE360FF55}"/>
              </a:ext>
            </a:extLst>
          </p:cNvPr>
          <p:cNvSpPr txBox="1">
            <a:spLocks noChangeArrowheads="1"/>
          </p:cNvSpPr>
          <p:nvPr/>
        </p:nvSpPr>
        <p:spPr bwMode="auto">
          <a:xfrm>
            <a:off x="374848" y="1196752"/>
            <a:ext cx="82296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342900" indent="-342900" algn="l">
              <a:buClr>
                <a:srgbClr val="0000FF"/>
              </a:buClr>
              <a:buFont typeface="Wingdings" panose="05000000000000000000" pitchFamily="2" charset="2"/>
              <a:buChar char="Ø"/>
            </a:pPr>
            <a:r>
              <a:rPr kumimoji="0" lang="en-US" altLang="zh-CN" sz="2400" dirty="0">
                <a:solidFill>
                  <a:srgbClr val="0000FF"/>
                </a:solidFill>
                <a:latin typeface="微软雅黑" pitchFamily="34" charset="-122"/>
              </a:rPr>
              <a:t> </a:t>
            </a:r>
            <a:r>
              <a:rPr kumimoji="0" lang="zh-CN" altLang="en-US" sz="2400" dirty="0">
                <a:solidFill>
                  <a:srgbClr val="0000FF"/>
                </a:solidFill>
                <a:latin typeface="微软雅黑" pitchFamily="34" charset="-122"/>
              </a:rPr>
              <a:t>确定行走方向</a:t>
            </a:r>
          </a:p>
        </p:txBody>
      </p:sp>
      <p:sp>
        <p:nvSpPr>
          <p:cNvPr id="40" name="Rectangle 2">
            <a:extLst>
              <a:ext uri="{FF2B5EF4-FFF2-40B4-BE49-F238E27FC236}">
                <a16:creationId xmlns:a16="http://schemas.microsoft.com/office/drawing/2014/main" id="{B1446CA1-05E9-4E83-9F10-47BDE8275A3A}"/>
              </a:ext>
            </a:extLst>
          </p:cNvPr>
          <p:cNvSpPr txBox="1">
            <a:spLocks noChangeArrowheads="1"/>
          </p:cNvSpPr>
          <p:nvPr/>
        </p:nvSpPr>
        <p:spPr bwMode="auto">
          <a:xfrm>
            <a:off x="827584" y="1866019"/>
            <a:ext cx="37079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buClr>
                <a:srgbClr val="0000FF"/>
              </a:buClr>
            </a:pPr>
            <a:r>
              <a:rPr kumimoji="0" lang="zh-CN" altLang="en-US" sz="2400" dirty="0">
                <a:latin typeface="微软雅黑" pitchFamily="34" charset="-122"/>
              </a:rPr>
              <a:t>计算从 </a:t>
            </a:r>
            <a:r>
              <a:rPr kumimoji="0" lang="en-US" altLang="zh-CN" sz="2400" dirty="0" err="1">
                <a:latin typeface="微软雅黑" pitchFamily="34" charset="-122"/>
              </a:rPr>
              <a:t>i</a:t>
            </a:r>
            <a:r>
              <a:rPr kumimoji="0" lang="en-US" altLang="zh-CN" sz="2400" dirty="0">
                <a:latin typeface="微软雅黑" pitchFamily="34" charset="-122"/>
              </a:rPr>
              <a:t> </a:t>
            </a:r>
            <a:r>
              <a:rPr kumimoji="0" lang="zh-CN" altLang="en-US" sz="2400" dirty="0">
                <a:latin typeface="微软雅黑" pitchFamily="34" charset="-122"/>
              </a:rPr>
              <a:t>到 </a:t>
            </a:r>
            <a:r>
              <a:rPr kumimoji="0" lang="en-US" altLang="zh-CN" sz="2400" dirty="0">
                <a:latin typeface="微软雅黑" pitchFamily="34" charset="-122"/>
              </a:rPr>
              <a:t>j </a:t>
            </a:r>
            <a:r>
              <a:rPr kumimoji="0" lang="zh-CN" altLang="en-US" sz="2400" dirty="0">
                <a:latin typeface="微软雅黑" pitchFamily="34" charset="-122"/>
              </a:rPr>
              <a:t>的转移概率</a:t>
            </a:r>
          </a:p>
        </p:txBody>
      </p:sp>
      <p:sp>
        <p:nvSpPr>
          <p:cNvPr id="6" name="页脚占位符 5">
            <a:extLst>
              <a:ext uri="{FF2B5EF4-FFF2-40B4-BE49-F238E27FC236}">
                <a16:creationId xmlns:a16="http://schemas.microsoft.com/office/drawing/2014/main" id="{2939F32F-1F64-42A3-A7BC-CDA484CF7D0B}"/>
              </a:ext>
            </a:extLst>
          </p:cNvPr>
          <p:cNvSpPr>
            <a:spLocks noGrp="1"/>
          </p:cNvSpPr>
          <p:nvPr>
            <p:ph type="ftr" sz="quarter" idx="14"/>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2000087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4" name="Object 4"/>
          <p:cNvGraphicFramePr>
            <a:graphicFrameLocks noGrp="1" noChangeAspect="1"/>
          </p:cNvGraphicFramePr>
          <p:nvPr>
            <p:ph sz="quarter" idx="2"/>
            <p:extLst>
              <p:ext uri="{D42A27DB-BD31-4B8C-83A1-F6EECF244321}">
                <p14:modId xmlns:p14="http://schemas.microsoft.com/office/powerpoint/2010/main" val="2061118565"/>
              </p:ext>
            </p:extLst>
          </p:nvPr>
        </p:nvGraphicFramePr>
        <p:xfrm>
          <a:off x="6472238" y="3579194"/>
          <a:ext cx="114300" cy="161925"/>
        </p:xfrm>
        <a:graphic>
          <a:graphicData uri="http://schemas.openxmlformats.org/presentationml/2006/ole">
            <mc:AlternateContent xmlns:mc="http://schemas.openxmlformats.org/markup-compatibility/2006">
              <mc:Choice xmlns:v="urn:schemas-microsoft-com:vml" Requires="v">
                <p:oleObj r:id="rId2" imgW="114300" imgH="215900" progId="Equation.3">
                  <p:embed/>
                </p:oleObj>
              </mc:Choice>
              <mc:Fallback>
                <p:oleObj r:id="rId2" imgW="114300" imgH="215900" progId="Equation.3">
                  <p:embed/>
                  <p:pic>
                    <p:nvPicPr>
                      <p:cNvPr id="2048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238" y="3579194"/>
                        <a:ext cx="114300"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5" name="流程图: 可选过程 4"/>
          <p:cNvSpPr>
            <a:spLocks noChangeArrowheads="1"/>
          </p:cNvSpPr>
          <p:nvPr/>
        </p:nvSpPr>
        <p:spPr bwMode="auto">
          <a:xfrm>
            <a:off x="547688" y="5629523"/>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a:solidFill>
                  <a:srgbClr val="FFFF00"/>
                </a:solidFill>
                <a:latin typeface="微软雅黑" pitchFamily="34" charset="-122"/>
                <a:ea typeface="微软雅黑" pitchFamily="34" charset="-122"/>
                <a:sym typeface="楷体" pitchFamily="49" charset="-122"/>
              </a:rPr>
              <a:t>初始化</a:t>
            </a:r>
          </a:p>
        </p:txBody>
      </p:sp>
      <p:sp>
        <p:nvSpPr>
          <p:cNvPr id="20486" name="流程图: 可选过程 5"/>
          <p:cNvSpPr>
            <a:spLocks noChangeArrowheads="1"/>
          </p:cNvSpPr>
          <p:nvPr/>
        </p:nvSpPr>
        <p:spPr bwMode="auto">
          <a:xfrm>
            <a:off x="3900488" y="5629523"/>
            <a:ext cx="1357312" cy="535781"/>
          </a:xfrm>
          <a:prstGeom prst="flowChartAlternateProcess">
            <a:avLst/>
          </a:prstGeom>
          <a:solidFill>
            <a:srgbClr val="FFC000"/>
          </a:solidFill>
          <a:ln w="25400">
            <a:solidFill>
              <a:srgbClr val="E9FAC8"/>
            </a:solidFill>
            <a:miter lim="800000"/>
            <a:headEnd/>
            <a:tailEnd/>
          </a:ln>
        </p:spPr>
        <p:txBody>
          <a:bodyPr anchor="ctr"/>
          <a:lstStyle/>
          <a:p>
            <a:pPr algn="ctr"/>
            <a:r>
              <a:rPr lang="zh-CN" altLang="en-US" sz="1600" b="1">
                <a:solidFill>
                  <a:schemeClr val="bg1"/>
                </a:solidFill>
                <a:latin typeface="微软雅黑" pitchFamily="34" charset="-122"/>
                <a:ea typeface="微软雅黑" pitchFamily="34" charset="-122"/>
                <a:sym typeface="楷体" pitchFamily="49" charset="-122"/>
              </a:rPr>
              <a:t>更新禁忌表</a:t>
            </a:r>
          </a:p>
        </p:txBody>
      </p:sp>
      <p:sp>
        <p:nvSpPr>
          <p:cNvPr id="20487" name="流程图: 可选过程 6"/>
          <p:cNvSpPr>
            <a:spLocks noChangeArrowheads="1"/>
          </p:cNvSpPr>
          <p:nvPr/>
        </p:nvSpPr>
        <p:spPr bwMode="auto">
          <a:xfrm>
            <a:off x="2224088" y="5629523"/>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确定行走方向</a:t>
            </a:r>
          </a:p>
        </p:txBody>
      </p:sp>
      <p:sp>
        <p:nvSpPr>
          <p:cNvPr id="20488" name="流程图: 可选过程 8"/>
          <p:cNvSpPr>
            <a:spLocks noChangeArrowheads="1"/>
          </p:cNvSpPr>
          <p:nvPr/>
        </p:nvSpPr>
        <p:spPr bwMode="auto">
          <a:xfrm>
            <a:off x="5607050" y="5629523"/>
            <a:ext cx="1358900"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求信息素增量</a:t>
            </a:r>
          </a:p>
        </p:txBody>
      </p:sp>
      <p:sp>
        <p:nvSpPr>
          <p:cNvPr id="20489" name="流程图: 可选过程 9"/>
          <p:cNvSpPr>
            <a:spLocks noChangeArrowheads="1"/>
          </p:cNvSpPr>
          <p:nvPr/>
        </p:nvSpPr>
        <p:spPr bwMode="auto">
          <a:xfrm>
            <a:off x="7286629" y="5629523"/>
            <a:ext cx="1357313"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判断终止准则</a:t>
            </a:r>
          </a:p>
        </p:txBody>
      </p:sp>
      <p:sp>
        <p:nvSpPr>
          <p:cNvPr id="20490" name="燕尾形 10"/>
          <p:cNvSpPr>
            <a:spLocks noChangeArrowheads="1"/>
          </p:cNvSpPr>
          <p:nvPr/>
        </p:nvSpPr>
        <p:spPr bwMode="auto">
          <a:xfrm>
            <a:off x="19415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0491" name="燕尾形 11"/>
          <p:cNvSpPr>
            <a:spLocks noChangeArrowheads="1"/>
          </p:cNvSpPr>
          <p:nvPr/>
        </p:nvSpPr>
        <p:spPr bwMode="auto">
          <a:xfrm>
            <a:off x="36179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0492" name="燕尾形 12"/>
          <p:cNvSpPr>
            <a:spLocks noChangeArrowheads="1"/>
          </p:cNvSpPr>
          <p:nvPr/>
        </p:nvSpPr>
        <p:spPr bwMode="auto">
          <a:xfrm>
            <a:off x="52943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0493" name="燕尾形 13"/>
          <p:cNvSpPr>
            <a:spLocks noChangeArrowheads="1"/>
          </p:cNvSpPr>
          <p:nvPr/>
        </p:nvSpPr>
        <p:spPr bwMode="auto">
          <a:xfrm>
            <a:off x="6972300"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pic>
        <p:nvPicPr>
          <p:cNvPr id="20494" name="Picture 14" descr="蚁群算法流程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4" y="1052736"/>
            <a:ext cx="3711575" cy="390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D1DD3C61-245B-4194-9F53-50ADA74CD38D}"/>
              </a:ext>
            </a:extLst>
          </p:cNvPr>
          <p:cNvSpPr>
            <a:spLocks noGrp="1"/>
          </p:cNvSpPr>
          <p:nvPr>
            <p:ph type="dt" sz="half" idx="13"/>
          </p:nvPr>
        </p:nvSpPr>
        <p:spPr/>
        <p:txBody>
          <a:bodyPr/>
          <a:lstStyle/>
          <a:p>
            <a:pPr>
              <a:defRPr/>
            </a:pPr>
            <a:fld id="{8F61603E-2129-4510-9698-7022A30E667A}" type="datetime1">
              <a:rPr lang="zh-CN" altLang="en-US" smtClean="0"/>
              <a:t>2022/11/23</a:t>
            </a:fld>
            <a:endParaRPr lang="zh-CN" altLang="en-US"/>
          </a:p>
        </p:txBody>
      </p:sp>
      <p:sp>
        <p:nvSpPr>
          <p:cNvPr id="18" name="Rectangle 2">
            <a:extLst>
              <a:ext uri="{FF2B5EF4-FFF2-40B4-BE49-F238E27FC236}">
                <a16:creationId xmlns:a16="http://schemas.microsoft.com/office/drawing/2014/main" id="{58A24ABA-C138-4166-951D-F9A0F7829E2A}"/>
              </a:ext>
            </a:extLst>
          </p:cNvPr>
          <p:cNvSpPr>
            <a:spLocks noGrp="1" noChangeArrowheads="1"/>
          </p:cNvSpPr>
          <p:nvPr>
            <p:ph type="title"/>
          </p:nvPr>
        </p:nvSpPr>
        <p:spPr>
          <a:xfrm>
            <a:off x="323528" y="559569"/>
            <a:ext cx="8229600" cy="565175"/>
          </a:xfrm>
        </p:spPr>
        <p:txBody>
          <a:bodyPr/>
          <a:lstStyle/>
          <a:p>
            <a:pPr algn="l"/>
            <a:r>
              <a:rPr lang="en-US" altLang="zh-CN" sz="2400" dirty="0">
                <a:solidFill>
                  <a:srgbClr val="FF0000"/>
                </a:solidFill>
              </a:rPr>
              <a:t>3.  </a:t>
            </a:r>
            <a:r>
              <a:rPr lang="zh-CN" altLang="en-US" sz="2400" dirty="0">
                <a:solidFill>
                  <a:srgbClr val="FF0000"/>
                </a:solidFill>
              </a:rPr>
              <a:t>用蚁群算法求解</a:t>
            </a:r>
            <a:r>
              <a:rPr lang="en-US" altLang="zh-CN" sz="2400" dirty="0">
                <a:solidFill>
                  <a:srgbClr val="FF0000"/>
                </a:solidFill>
              </a:rPr>
              <a:t>TSP</a:t>
            </a:r>
            <a:r>
              <a:rPr lang="zh-CN" altLang="en-US" sz="2400" dirty="0">
                <a:solidFill>
                  <a:srgbClr val="FF0000"/>
                </a:solidFill>
              </a:rPr>
              <a:t>问题</a:t>
            </a:r>
          </a:p>
        </p:txBody>
      </p:sp>
      <p:sp>
        <p:nvSpPr>
          <p:cNvPr id="19" name="Rectangle 2">
            <a:extLst>
              <a:ext uri="{FF2B5EF4-FFF2-40B4-BE49-F238E27FC236}">
                <a16:creationId xmlns:a16="http://schemas.microsoft.com/office/drawing/2014/main" id="{684DE4C9-1425-4195-8E78-7CA90EEC77EB}"/>
              </a:ext>
            </a:extLst>
          </p:cNvPr>
          <p:cNvSpPr txBox="1">
            <a:spLocks noChangeArrowheads="1"/>
          </p:cNvSpPr>
          <p:nvPr/>
        </p:nvSpPr>
        <p:spPr bwMode="auto">
          <a:xfrm>
            <a:off x="374848" y="1196752"/>
            <a:ext cx="82296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342900" indent="-342900" algn="l">
              <a:buClr>
                <a:srgbClr val="0000FF"/>
              </a:buClr>
              <a:buFont typeface="Wingdings" panose="05000000000000000000" pitchFamily="2" charset="2"/>
              <a:buChar char="Ø"/>
            </a:pPr>
            <a:r>
              <a:rPr kumimoji="0" lang="en-US" altLang="zh-CN" sz="2400" dirty="0">
                <a:solidFill>
                  <a:srgbClr val="0000FF"/>
                </a:solidFill>
                <a:latin typeface="微软雅黑" pitchFamily="34" charset="-122"/>
              </a:rPr>
              <a:t> </a:t>
            </a:r>
            <a:r>
              <a:rPr kumimoji="0" lang="zh-CN" altLang="en-US" sz="2400" dirty="0">
                <a:solidFill>
                  <a:srgbClr val="0000FF"/>
                </a:solidFill>
                <a:latin typeface="微软雅黑" pitchFamily="34" charset="-122"/>
              </a:rPr>
              <a:t>更新禁忌表</a:t>
            </a:r>
          </a:p>
        </p:txBody>
      </p:sp>
      <p:sp>
        <p:nvSpPr>
          <p:cNvPr id="20" name="Rectangle 2">
            <a:extLst>
              <a:ext uri="{FF2B5EF4-FFF2-40B4-BE49-F238E27FC236}">
                <a16:creationId xmlns:a16="http://schemas.microsoft.com/office/drawing/2014/main" id="{AC19D3A1-AB39-44A4-9491-C81541F48024}"/>
              </a:ext>
            </a:extLst>
          </p:cNvPr>
          <p:cNvSpPr txBox="1">
            <a:spLocks noChangeArrowheads="1"/>
          </p:cNvSpPr>
          <p:nvPr/>
        </p:nvSpPr>
        <p:spPr bwMode="auto">
          <a:xfrm>
            <a:off x="827584" y="1844824"/>
            <a:ext cx="3888432" cy="20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lnSpc>
                <a:spcPct val="150000"/>
              </a:lnSpc>
              <a:buClr>
                <a:srgbClr val="0000FF"/>
              </a:buClr>
            </a:pPr>
            <a:r>
              <a:rPr kumimoji="0" lang="zh-CN" altLang="en-US" sz="2200" dirty="0">
                <a:latin typeface="微软雅黑" pitchFamily="34" charset="-122"/>
              </a:rPr>
              <a:t>将访问过的城市加入禁忌表</a:t>
            </a:r>
          </a:p>
          <a:p>
            <a:pPr algn="l">
              <a:lnSpc>
                <a:spcPct val="150000"/>
              </a:lnSpc>
              <a:buClr>
                <a:srgbClr val="0000FF"/>
              </a:buClr>
            </a:pPr>
            <a:r>
              <a:rPr kumimoji="0" lang="zh-CN" altLang="en-US" sz="2200" dirty="0">
                <a:latin typeface="微软雅黑" pitchFamily="34" charset="-122"/>
              </a:rPr>
              <a:t>禁忌表：作用是防止蚂蚁走重复的路径，走过一个城市，就把它的编号加入到禁忌表。</a:t>
            </a:r>
          </a:p>
        </p:txBody>
      </p:sp>
      <p:sp>
        <p:nvSpPr>
          <p:cNvPr id="4" name="页脚占位符 3">
            <a:extLst>
              <a:ext uri="{FF2B5EF4-FFF2-40B4-BE49-F238E27FC236}">
                <a16:creationId xmlns:a16="http://schemas.microsoft.com/office/drawing/2014/main" id="{DECB5ED5-03FC-4E37-A7A7-C7F35ACB9412}"/>
              </a:ext>
            </a:extLst>
          </p:cNvPr>
          <p:cNvSpPr>
            <a:spLocks noGrp="1"/>
          </p:cNvSpPr>
          <p:nvPr>
            <p:ph type="ftr" sz="quarter" idx="14"/>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471056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流程图: 可选过程 4"/>
          <p:cNvSpPr>
            <a:spLocks noChangeArrowheads="1"/>
          </p:cNvSpPr>
          <p:nvPr/>
        </p:nvSpPr>
        <p:spPr bwMode="auto">
          <a:xfrm>
            <a:off x="547688" y="5629523"/>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初始化</a:t>
            </a:r>
          </a:p>
        </p:txBody>
      </p:sp>
      <p:sp>
        <p:nvSpPr>
          <p:cNvPr id="21510" name="流程图: 可选过程 5"/>
          <p:cNvSpPr>
            <a:spLocks noChangeArrowheads="1"/>
          </p:cNvSpPr>
          <p:nvPr/>
        </p:nvSpPr>
        <p:spPr bwMode="auto">
          <a:xfrm>
            <a:off x="3900488" y="5629523"/>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a:solidFill>
                  <a:srgbClr val="FFFF00"/>
                </a:solidFill>
                <a:latin typeface="微软雅黑" pitchFamily="34" charset="-122"/>
                <a:ea typeface="微软雅黑" pitchFamily="34" charset="-122"/>
                <a:sym typeface="楷体" pitchFamily="49" charset="-122"/>
              </a:rPr>
              <a:t>更新禁忌表</a:t>
            </a:r>
          </a:p>
        </p:txBody>
      </p:sp>
      <p:sp>
        <p:nvSpPr>
          <p:cNvPr id="21511" name="流程图: 可选过程 6"/>
          <p:cNvSpPr>
            <a:spLocks noChangeArrowheads="1"/>
          </p:cNvSpPr>
          <p:nvPr/>
        </p:nvSpPr>
        <p:spPr bwMode="auto">
          <a:xfrm>
            <a:off x="2224088" y="5629523"/>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确定行走方向</a:t>
            </a:r>
          </a:p>
        </p:txBody>
      </p:sp>
      <p:sp>
        <p:nvSpPr>
          <p:cNvPr id="21512" name="流程图: 可选过程 8"/>
          <p:cNvSpPr>
            <a:spLocks noChangeArrowheads="1"/>
          </p:cNvSpPr>
          <p:nvPr/>
        </p:nvSpPr>
        <p:spPr bwMode="auto">
          <a:xfrm>
            <a:off x="5575300" y="5608091"/>
            <a:ext cx="1358900" cy="535781"/>
          </a:xfrm>
          <a:prstGeom prst="flowChartAlternateProcess">
            <a:avLst/>
          </a:prstGeom>
          <a:solidFill>
            <a:srgbClr val="FFC000"/>
          </a:solidFill>
          <a:ln w="25400">
            <a:solidFill>
              <a:srgbClr val="E9FAC8"/>
            </a:solidFill>
            <a:miter lim="800000"/>
            <a:headEnd/>
            <a:tailEnd/>
          </a:ln>
        </p:spPr>
        <p:txBody>
          <a:bodyPr anchor="ctr"/>
          <a:lstStyle/>
          <a:p>
            <a:pPr algn="ctr"/>
            <a:r>
              <a:rPr lang="zh-CN" altLang="en-US" sz="1600" b="1">
                <a:solidFill>
                  <a:schemeClr val="bg1"/>
                </a:solidFill>
                <a:latin typeface="微软雅黑" pitchFamily="34" charset="-122"/>
                <a:ea typeface="微软雅黑" pitchFamily="34" charset="-122"/>
                <a:sym typeface="楷体" pitchFamily="49" charset="-122"/>
              </a:rPr>
              <a:t>求信息素增量</a:t>
            </a:r>
          </a:p>
        </p:txBody>
      </p:sp>
      <p:sp>
        <p:nvSpPr>
          <p:cNvPr id="21513" name="流程图: 可选过程 9"/>
          <p:cNvSpPr>
            <a:spLocks noChangeArrowheads="1"/>
          </p:cNvSpPr>
          <p:nvPr/>
        </p:nvSpPr>
        <p:spPr bwMode="auto">
          <a:xfrm>
            <a:off x="7286629" y="5629523"/>
            <a:ext cx="1357313"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判断终止准则</a:t>
            </a:r>
          </a:p>
        </p:txBody>
      </p:sp>
      <p:sp>
        <p:nvSpPr>
          <p:cNvPr id="21514" name="燕尾形 10"/>
          <p:cNvSpPr>
            <a:spLocks noChangeArrowheads="1"/>
          </p:cNvSpPr>
          <p:nvPr/>
        </p:nvSpPr>
        <p:spPr bwMode="auto">
          <a:xfrm>
            <a:off x="19415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1515" name="燕尾形 11"/>
          <p:cNvSpPr>
            <a:spLocks noChangeArrowheads="1"/>
          </p:cNvSpPr>
          <p:nvPr/>
        </p:nvSpPr>
        <p:spPr bwMode="auto">
          <a:xfrm>
            <a:off x="36179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1516" name="燕尾形 12"/>
          <p:cNvSpPr>
            <a:spLocks noChangeArrowheads="1"/>
          </p:cNvSpPr>
          <p:nvPr/>
        </p:nvSpPr>
        <p:spPr bwMode="auto">
          <a:xfrm>
            <a:off x="5294313"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1517" name="燕尾形 13"/>
          <p:cNvSpPr>
            <a:spLocks noChangeArrowheads="1"/>
          </p:cNvSpPr>
          <p:nvPr/>
        </p:nvSpPr>
        <p:spPr bwMode="auto">
          <a:xfrm>
            <a:off x="6972300" y="5790255"/>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1521" name="AutoShape 17"/>
          <p:cNvSpPr>
            <a:spLocks noChangeArrowheads="1"/>
          </p:cNvSpPr>
          <p:nvPr/>
        </p:nvSpPr>
        <p:spPr bwMode="auto">
          <a:xfrm>
            <a:off x="273968" y="3878188"/>
            <a:ext cx="2209800" cy="342900"/>
          </a:xfrm>
          <a:prstGeom prst="wedgeRoundRectCallout">
            <a:avLst>
              <a:gd name="adj1" fmla="val -1750"/>
              <a:gd name="adj2" fmla="val -118430"/>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dirty="0"/>
              <a:t>每条边的信息素增量</a:t>
            </a:r>
          </a:p>
        </p:txBody>
      </p:sp>
      <p:graphicFrame>
        <p:nvGraphicFramePr>
          <p:cNvPr id="3" name="对象 2"/>
          <p:cNvGraphicFramePr>
            <a:graphicFrameLocks noChangeAspect="1"/>
          </p:cNvGraphicFramePr>
          <p:nvPr>
            <p:extLst>
              <p:ext uri="{D42A27DB-BD31-4B8C-83A1-F6EECF244321}">
                <p14:modId xmlns:p14="http://schemas.microsoft.com/office/powerpoint/2010/main" val="153725810"/>
              </p:ext>
            </p:extLst>
          </p:nvPr>
        </p:nvGraphicFramePr>
        <p:xfrm>
          <a:off x="971601" y="2551683"/>
          <a:ext cx="3254375" cy="1246188"/>
        </p:xfrm>
        <a:graphic>
          <a:graphicData uri="http://schemas.openxmlformats.org/presentationml/2006/ole">
            <mc:AlternateContent xmlns:mc="http://schemas.openxmlformats.org/markup-compatibility/2006">
              <mc:Choice xmlns:v="urn:schemas-microsoft-com:vml" Requires="v">
                <p:oleObj name="Equation" r:id="rId2" imgW="1790640" imgH="685800" progId="Equation.DSMT4">
                  <p:embed/>
                </p:oleObj>
              </mc:Choice>
              <mc:Fallback>
                <p:oleObj name="Equation" r:id="rId2" imgW="1790640" imgH="685800" progId="Equation.DSMT4">
                  <p:embed/>
                  <p:pic>
                    <p:nvPicPr>
                      <p:cNvPr id="3" name="对象 2"/>
                      <p:cNvPicPr>
                        <a:picLocks noChangeAspect="1" noChangeArrowheads="1"/>
                      </p:cNvPicPr>
                      <p:nvPr/>
                    </p:nvPicPr>
                    <p:blipFill>
                      <a:blip r:embed="rId3"/>
                      <a:srcRect/>
                      <a:stretch>
                        <a:fillRect/>
                      </a:stretch>
                    </p:blipFill>
                    <p:spPr bwMode="auto">
                      <a:xfrm>
                        <a:off x="971601" y="2551683"/>
                        <a:ext cx="3254375" cy="124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组合 19">
            <a:extLst>
              <a:ext uri="{FF2B5EF4-FFF2-40B4-BE49-F238E27FC236}">
                <a16:creationId xmlns:a16="http://schemas.microsoft.com/office/drawing/2014/main" id="{48CFD99C-6763-4303-981C-F7A23AFBE79A}"/>
              </a:ext>
            </a:extLst>
          </p:cNvPr>
          <p:cNvGrpSpPr/>
          <p:nvPr/>
        </p:nvGrpSpPr>
        <p:grpSpPr>
          <a:xfrm>
            <a:off x="4593760" y="1484784"/>
            <a:ext cx="2406699" cy="458908"/>
            <a:chOff x="5306765" y="627534"/>
            <a:chExt cx="2406699" cy="458908"/>
          </a:xfrm>
        </p:grpSpPr>
        <p:graphicFrame>
          <p:nvGraphicFramePr>
            <p:cNvPr id="21" name="对象 20">
              <a:extLst>
                <a:ext uri="{FF2B5EF4-FFF2-40B4-BE49-F238E27FC236}">
                  <a16:creationId xmlns:a16="http://schemas.microsoft.com/office/drawing/2014/main" id="{3E79E1B3-B74A-480B-B99E-142D1DD5976E}"/>
                </a:ext>
              </a:extLst>
            </p:cNvPr>
            <p:cNvGraphicFramePr>
              <a:graphicFrameLocks noChangeAspect="1"/>
            </p:cNvGraphicFramePr>
            <p:nvPr/>
          </p:nvGraphicFramePr>
          <p:xfrm>
            <a:off x="5306765" y="790575"/>
            <a:ext cx="300037" cy="254000"/>
          </p:xfrm>
          <a:graphic>
            <a:graphicData uri="http://schemas.openxmlformats.org/presentationml/2006/ole">
              <mc:AlternateContent xmlns:mc="http://schemas.openxmlformats.org/markup-compatibility/2006">
                <mc:Choice xmlns:v="urn:schemas-microsoft-com:vml" Requires="v">
                  <p:oleObj name="Equation" r:id="rId4" imgW="164880" imgH="139680" progId="Equation.DSMT4">
                    <p:embed/>
                  </p:oleObj>
                </mc:Choice>
                <mc:Fallback>
                  <p:oleObj name="Equation" r:id="rId4" imgW="164880" imgH="139680" progId="Equation.DSMT4">
                    <p:embed/>
                    <p:pic>
                      <p:nvPicPr>
                        <p:cNvPr id="21" name="对象 20">
                          <a:extLst>
                            <a:ext uri="{FF2B5EF4-FFF2-40B4-BE49-F238E27FC236}">
                              <a16:creationId xmlns:a16="http://schemas.microsoft.com/office/drawing/2014/main" id="{3E79E1B3-B74A-480B-B99E-142D1DD5976E}"/>
                            </a:ext>
                          </a:extLst>
                        </p:cNvPr>
                        <p:cNvPicPr>
                          <a:picLocks noChangeAspect="1" noChangeArrowheads="1"/>
                        </p:cNvPicPr>
                        <p:nvPr/>
                      </p:nvPicPr>
                      <p:blipFill>
                        <a:blip r:embed="rId5"/>
                        <a:srcRect/>
                        <a:stretch>
                          <a:fillRect/>
                        </a:stretch>
                      </p:blipFill>
                      <p:spPr bwMode="auto">
                        <a:xfrm>
                          <a:off x="5306765" y="790575"/>
                          <a:ext cx="300037"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
              <a:extLst>
                <a:ext uri="{FF2B5EF4-FFF2-40B4-BE49-F238E27FC236}">
                  <a16:creationId xmlns:a16="http://schemas.microsoft.com/office/drawing/2014/main" id="{577D6CA9-3130-413D-AF64-59319D6DEBA9}"/>
                </a:ext>
              </a:extLst>
            </p:cNvPr>
            <p:cNvSpPr>
              <a:spLocks noChangeArrowheads="1"/>
            </p:cNvSpPr>
            <p:nvPr/>
          </p:nvSpPr>
          <p:spPr bwMode="auto">
            <a:xfrm>
              <a:off x="5508104" y="627534"/>
              <a:ext cx="220536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1800" dirty="0">
                  <a:solidFill>
                    <a:schemeClr val="bg2"/>
                  </a:solidFill>
                  <a:latin typeface="微软雅黑" pitchFamily="34" charset="-122"/>
                  <a:ea typeface="微软雅黑" pitchFamily="34" charset="-122"/>
                </a:rPr>
                <a:t>：蚂蚁数量</a:t>
              </a:r>
            </a:p>
          </p:txBody>
        </p:sp>
      </p:grpSp>
      <p:grpSp>
        <p:nvGrpSpPr>
          <p:cNvPr id="23" name="组合 22">
            <a:extLst>
              <a:ext uri="{FF2B5EF4-FFF2-40B4-BE49-F238E27FC236}">
                <a16:creationId xmlns:a16="http://schemas.microsoft.com/office/drawing/2014/main" id="{1FFAFB80-CB02-43C4-B78F-5454EC3EBB55}"/>
              </a:ext>
            </a:extLst>
          </p:cNvPr>
          <p:cNvGrpSpPr/>
          <p:nvPr/>
        </p:nvGrpSpPr>
        <p:grpSpPr>
          <a:xfrm>
            <a:off x="4604202" y="1889972"/>
            <a:ext cx="2396256" cy="458908"/>
            <a:chOff x="5317208" y="627534"/>
            <a:chExt cx="2396256" cy="458908"/>
          </a:xfrm>
        </p:grpSpPr>
        <p:graphicFrame>
          <p:nvGraphicFramePr>
            <p:cNvPr id="24" name="对象 23">
              <a:extLst>
                <a:ext uri="{FF2B5EF4-FFF2-40B4-BE49-F238E27FC236}">
                  <a16:creationId xmlns:a16="http://schemas.microsoft.com/office/drawing/2014/main" id="{E295073C-FA88-437E-9500-89A8B1AFAFAD}"/>
                </a:ext>
              </a:extLst>
            </p:cNvPr>
            <p:cNvGraphicFramePr>
              <a:graphicFrameLocks noChangeAspect="1"/>
            </p:cNvGraphicFramePr>
            <p:nvPr/>
          </p:nvGraphicFramePr>
          <p:xfrm>
            <a:off x="5317208" y="767975"/>
            <a:ext cx="277812" cy="300037"/>
          </p:xfrm>
          <a:graphic>
            <a:graphicData uri="http://schemas.openxmlformats.org/presentationml/2006/ole">
              <mc:AlternateContent xmlns:mc="http://schemas.openxmlformats.org/markup-compatibility/2006">
                <mc:Choice xmlns:v="urn:schemas-microsoft-com:vml" Requires="v">
                  <p:oleObj name="Equation" r:id="rId6" imgW="152280" imgH="164880" progId="Equation.DSMT4">
                    <p:embed/>
                  </p:oleObj>
                </mc:Choice>
                <mc:Fallback>
                  <p:oleObj name="Equation" r:id="rId6" imgW="152280" imgH="164880" progId="Equation.DSMT4">
                    <p:embed/>
                    <p:pic>
                      <p:nvPicPr>
                        <p:cNvPr id="24" name="对象 23">
                          <a:extLst>
                            <a:ext uri="{FF2B5EF4-FFF2-40B4-BE49-F238E27FC236}">
                              <a16:creationId xmlns:a16="http://schemas.microsoft.com/office/drawing/2014/main" id="{E295073C-FA88-437E-9500-89A8B1AFAFAD}"/>
                            </a:ext>
                          </a:extLst>
                        </p:cNvPr>
                        <p:cNvPicPr>
                          <a:picLocks noChangeAspect="1" noChangeArrowheads="1"/>
                        </p:cNvPicPr>
                        <p:nvPr/>
                      </p:nvPicPr>
                      <p:blipFill>
                        <a:blip r:embed="rId7"/>
                        <a:srcRect/>
                        <a:stretch>
                          <a:fillRect/>
                        </a:stretch>
                      </p:blipFill>
                      <p:spPr bwMode="auto">
                        <a:xfrm>
                          <a:off x="5317208" y="767975"/>
                          <a:ext cx="277812"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3">
              <a:extLst>
                <a:ext uri="{FF2B5EF4-FFF2-40B4-BE49-F238E27FC236}">
                  <a16:creationId xmlns:a16="http://schemas.microsoft.com/office/drawing/2014/main" id="{D2B72128-212C-424C-9CAD-14B7FBADAB06}"/>
                </a:ext>
              </a:extLst>
            </p:cNvPr>
            <p:cNvSpPr>
              <a:spLocks noChangeArrowheads="1"/>
            </p:cNvSpPr>
            <p:nvPr/>
          </p:nvSpPr>
          <p:spPr bwMode="auto">
            <a:xfrm>
              <a:off x="5508104" y="627534"/>
              <a:ext cx="220536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1800" dirty="0">
                  <a:solidFill>
                    <a:schemeClr val="bg2"/>
                  </a:solidFill>
                  <a:latin typeface="微软雅黑" pitchFamily="34" charset="-122"/>
                  <a:ea typeface="微软雅黑" pitchFamily="34" charset="-122"/>
                </a:rPr>
                <a:t>：信息素蒸发系数</a:t>
              </a:r>
            </a:p>
          </p:txBody>
        </p:sp>
      </p:grpSp>
      <p:graphicFrame>
        <p:nvGraphicFramePr>
          <p:cNvPr id="26" name="对象 25">
            <a:extLst>
              <a:ext uri="{FF2B5EF4-FFF2-40B4-BE49-F238E27FC236}">
                <a16:creationId xmlns:a16="http://schemas.microsoft.com/office/drawing/2014/main" id="{3616C333-F08E-4DA6-9E27-EC6BFC3C48A7}"/>
              </a:ext>
            </a:extLst>
          </p:cNvPr>
          <p:cNvGraphicFramePr>
            <a:graphicFrameLocks noChangeAspect="1"/>
          </p:cNvGraphicFramePr>
          <p:nvPr>
            <p:extLst>
              <p:ext uri="{D42A27DB-BD31-4B8C-83A1-F6EECF244321}">
                <p14:modId xmlns:p14="http://schemas.microsoft.com/office/powerpoint/2010/main" val="1982230"/>
              </p:ext>
            </p:extLst>
          </p:nvPr>
        </p:nvGraphicFramePr>
        <p:xfrm>
          <a:off x="4583237" y="2342458"/>
          <a:ext cx="4349409" cy="891282"/>
        </p:xfrm>
        <a:graphic>
          <a:graphicData uri="http://schemas.openxmlformats.org/presentationml/2006/ole">
            <mc:AlternateContent xmlns:mc="http://schemas.openxmlformats.org/markup-compatibility/2006">
              <mc:Choice xmlns:v="urn:schemas-microsoft-com:vml" Requires="v">
                <p:oleObj name="Equation" r:id="rId8" imgW="3327120" imgH="685800" progId="Equation.DSMT4">
                  <p:embed/>
                </p:oleObj>
              </mc:Choice>
              <mc:Fallback>
                <p:oleObj name="Equation" r:id="rId8" imgW="3327120" imgH="685800" progId="Equation.DSMT4">
                  <p:embed/>
                  <p:pic>
                    <p:nvPicPr>
                      <p:cNvPr id="26" name="对象 25">
                        <a:extLst>
                          <a:ext uri="{FF2B5EF4-FFF2-40B4-BE49-F238E27FC236}">
                            <a16:creationId xmlns:a16="http://schemas.microsoft.com/office/drawing/2014/main" id="{3616C333-F08E-4DA6-9E27-EC6BFC3C48A7}"/>
                          </a:ext>
                        </a:extLst>
                      </p:cNvPr>
                      <p:cNvPicPr>
                        <a:picLocks noChangeAspect="1" noChangeArrowheads="1"/>
                      </p:cNvPicPr>
                      <p:nvPr/>
                    </p:nvPicPr>
                    <p:blipFill>
                      <a:blip r:embed="rId9"/>
                      <a:srcRect/>
                      <a:stretch>
                        <a:fillRect/>
                      </a:stretch>
                    </p:blipFill>
                    <p:spPr bwMode="auto">
                      <a:xfrm>
                        <a:off x="4583237" y="2342458"/>
                        <a:ext cx="4349409" cy="891282"/>
                      </a:xfrm>
                      <a:prstGeom prst="rect">
                        <a:avLst/>
                      </a:prstGeom>
                      <a:noFill/>
                    </p:spPr>
                  </p:pic>
                </p:oleObj>
              </mc:Fallback>
            </mc:AlternateContent>
          </a:graphicData>
        </a:graphic>
      </p:graphicFrame>
      <p:grpSp>
        <p:nvGrpSpPr>
          <p:cNvPr id="28" name="组合 27">
            <a:extLst>
              <a:ext uri="{FF2B5EF4-FFF2-40B4-BE49-F238E27FC236}">
                <a16:creationId xmlns:a16="http://schemas.microsoft.com/office/drawing/2014/main" id="{12C75BDD-BFC0-460F-81EE-F9D8CC18A9F1}"/>
              </a:ext>
            </a:extLst>
          </p:cNvPr>
          <p:cNvGrpSpPr/>
          <p:nvPr/>
        </p:nvGrpSpPr>
        <p:grpSpPr>
          <a:xfrm>
            <a:off x="4594225" y="3258124"/>
            <a:ext cx="3517402" cy="475676"/>
            <a:chOff x="5317754" y="627534"/>
            <a:chExt cx="3517402" cy="475676"/>
          </a:xfrm>
        </p:grpSpPr>
        <p:graphicFrame>
          <p:nvGraphicFramePr>
            <p:cNvPr id="29" name="对象 28">
              <a:extLst>
                <a:ext uri="{FF2B5EF4-FFF2-40B4-BE49-F238E27FC236}">
                  <a16:creationId xmlns:a16="http://schemas.microsoft.com/office/drawing/2014/main" id="{F4623284-16B0-47BF-9095-8209EDB17A63}"/>
                </a:ext>
              </a:extLst>
            </p:cNvPr>
            <p:cNvGraphicFramePr>
              <a:graphicFrameLocks noChangeAspect="1"/>
            </p:cNvGraphicFramePr>
            <p:nvPr/>
          </p:nvGraphicFramePr>
          <p:xfrm>
            <a:off x="5317754" y="733323"/>
            <a:ext cx="276225" cy="369887"/>
          </p:xfrm>
          <a:graphic>
            <a:graphicData uri="http://schemas.openxmlformats.org/presentationml/2006/ole">
              <mc:AlternateContent xmlns:mc="http://schemas.openxmlformats.org/markup-compatibility/2006">
                <mc:Choice xmlns:v="urn:schemas-microsoft-com:vml" Requires="v">
                  <p:oleObj name="Equation" r:id="rId10" imgW="152280" imgH="203040" progId="Equation.DSMT4">
                    <p:embed/>
                  </p:oleObj>
                </mc:Choice>
                <mc:Fallback>
                  <p:oleObj name="Equation" r:id="rId10" imgW="152280" imgH="203040" progId="Equation.DSMT4">
                    <p:embed/>
                    <p:pic>
                      <p:nvPicPr>
                        <p:cNvPr id="29" name="对象 28">
                          <a:extLst>
                            <a:ext uri="{FF2B5EF4-FFF2-40B4-BE49-F238E27FC236}">
                              <a16:creationId xmlns:a16="http://schemas.microsoft.com/office/drawing/2014/main" id="{F4623284-16B0-47BF-9095-8209EDB17A63}"/>
                            </a:ext>
                          </a:extLst>
                        </p:cNvPr>
                        <p:cNvPicPr>
                          <a:picLocks noChangeAspect="1" noChangeArrowheads="1"/>
                        </p:cNvPicPr>
                        <p:nvPr/>
                      </p:nvPicPr>
                      <p:blipFill>
                        <a:blip r:embed="rId11"/>
                        <a:srcRect/>
                        <a:stretch>
                          <a:fillRect/>
                        </a:stretch>
                      </p:blipFill>
                      <p:spPr bwMode="auto">
                        <a:xfrm>
                          <a:off x="5317754" y="733323"/>
                          <a:ext cx="276225"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3">
              <a:extLst>
                <a:ext uri="{FF2B5EF4-FFF2-40B4-BE49-F238E27FC236}">
                  <a16:creationId xmlns:a16="http://schemas.microsoft.com/office/drawing/2014/main" id="{3F7D0FFB-0D5C-412A-8882-2854287C0469}"/>
                </a:ext>
              </a:extLst>
            </p:cNvPr>
            <p:cNvSpPr>
              <a:spLocks noChangeArrowheads="1"/>
            </p:cNvSpPr>
            <p:nvPr/>
          </p:nvSpPr>
          <p:spPr bwMode="auto">
            <a:xfrm>
              <a:off x="5508103" y="627534"/>
              <a:ext cx="3327053"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1800" dirty="0">
                  <a:solidFill>
                    <a:schemeClr val="bg2"/>
                  </a:solidFill>
                  <a:latin typeface="微软雅黑" pitchFamily="34" charset="-122"/>
                  <a:ea typeface="微软雅黑" pitchFamily="34" charset="-122"/>
                </a:rPr>
                <a:t>：信息素增加强度系数</a:t>
              </a:r>
            </a:p>
          </p:txBody>
        </p:sp>
      </p:grpSp>
      <p:grpSp>
        <p:nvGrpSpPr>
          <p:cNvPr id="32" name="组合 31">
            <a:extLst>
              <a:ext uri="{FF2B5EF4-FFF2-40B4-BE49-F238E27FC236}">
                <a16:creationId xmlns:a16="http://schemas.microsoft.com/office/drawing/2014/main" id="{53BD4F13-B2E2-4355-B4CB-B59D14B9B543}"/>
              </a:ext>
            </a:extLst>
          </p:cNvPr>
          <p:cNvGrpSpPr/>
          <p:nvPr/>
        </p:nvGrpSpPr>
        <p:grpSpPr>
          <a:xfrm>
            <a:off x="4572000" y="3717032"/>
            <a:ext cx="4184500" cy="499368"/>
            <a:chOff x="5295528" y="627534"/>
            <a:chExt cx="4184500" cy="499368"/>
          </a:xfrm>
        </p:grpSpPr>
        <p:graphicFrame>
          <p:nvGraphicFramePr>
            <p:cNvPr id="33" name="对象 32">
              <a:extLst>
                <a:ext uri="{FF2B5EF4-FFF2-40B4-BE49-F238E27FC236}">
                  <a16:creationId xmlns:a16="http://schemas.microsoft.com/office/drawing/2014/main" id="{C9F7D42E-2249-453D-8832-4AE81F1C8C16}"/>
                </a:ext>
              </a:extLst>
            </p:cNvPr>
            <p:cNvGraphicFramePr>
              <a:graphicFrameLocks noChangeAspect="1"/>
            </p:cNvGraphicFramePr>
            <p:nvPr/>
          </p:nvGraphicFramePr>
          <p:xfrm>
            <a:off x="5295528" y="710977"/>
            <a:ext cx="322262" cy="415925"/>
          </p:xfrm>
          <a:graphic>
            <a:graphicData uri="http://schemas.openxmlformats.org/presentationml/2006/ole">
              <mc:AlternateContent xmlns:mc="http://schemas.openxmlformats.org/markup-compatibility/2006">
                <mc:Choice xmlns:v="urn:schemas-microsoft-com:vml" Requires="v">
                  <p:oleObj name="Equation" r:id="rId12" imgW="177480" imgH="228600" progId="Equation.DSMT4">
                    <p:embed/>
                  </p:oleObj>
                </mc:Choice>
                <mc:Fallback>
                  <p:oleObj name="Equation" r:id="rId12" imgW="177480" imgH="228600" progId="Equation.DSMT4">
                    <p:embed/>
                    <p:pic>
                      <p:nvPicPr>
                        <p:cNvPr id="33" name="对象 32">
                          <a:extLst>
                            <a:ext uri="{FF2B5EF4-FFF2-40B4-BE49-F238E27FC236}">
                              <a16:creationId xmlns:a16="http://schemas.microsoft.com/office/drawing/2014/main" id="{C9F7D42E-2249-453D-8832-4AE81F1C8C16}"/>
                            </a:ext>
                          </a:extLst>
                        </p:cNvPr>
                        <p:cNvPicPr>
                          <a:picLocks noChangeAspect="1" noChangeArrowheads="1"/>
                        </p:cNvPicPr>
                        <p:nvPr/>
                      </p:nvPicPr>
                      <p:blipFill>
                        <a:blip r:embed="rId13"/>
                        <a:srcRect/>
                        <a:stretch>
                          <a:fillRect/>
                        </a:stretch>
                      </p:blipFill>
                      <p:spPr bwMode="auto">
                        <a:xfrm>
                          <a:off x="5295528" y="710977"/>
                          <a:ext cx="32226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3">
              <a:extLst>
                <a:ext uri="{FF2B5EF4-FFF2-40B4-BE49-F238E27FC236}">
                  <a16:creationId xmlns:a16="http://schemas.microsoft.com/office/drawing/2014/main" id="{EA44A2E8-05E0-4EC5-A878-3C6A1F52AAA8}"/>
                </a:ext>
              </a:extLst>
            </p:cNvPr>
            <p:cNvSpPr>
              <a:spLocks noChangeArrowheads="1"/>
            </p:cNvSpPr>
            <p:nvPr/>
          </p:nvSpPr>
          <p:spPr bwMode="auto">
            <a:xfrm>
              <a:off x="5508103" y="627534"/>
              <a:ext cx="3971925"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1800" dirty="0">
                  <a:solidFill>
                    <a:schemeClr val="bg2"/>
                  </a:solidFill>
                  <a:latin typeface="微软雅黑" pitchFamily="34" charset="-122"/>
                  <a:ea typeface="微软雅黑" pitchFamily="34" charset="-122"/>
                </a:rPr>
                <a:t>：蚂蚁</a:t>
              </a:r>
              <a:r>
                <a:rPr lang="en-US" altLang="zh-CN" sz="1800" dirty="0">
                  <a:solidFill>
                    <a:schemeClr val="bg2"/>
                  </a:solidFill>
                  <a:latin typeface="微软雅黑" pitchFamily="34" charset="-122"/>
                  <a:ea typeface="微软雅黑" pitchFamily="34" charset="-122"/>
                </a:rPr>
                <a:t>k</a:t>
              </a:r>
              <a:r>
                <a:rPr lang="zh-CN" altLang="en-US" sz="1800" dirty="0">
                  <a:solidFill>
                    <a:schemeClr val="bg2"/>
                  </a:solidFill>
                  <a:latin typeface="微软雅黑" pitchFamily="34" charset="-122"/>
                  <a:ea typeface="微软雅黑" pitchFamily="34" charset="-122"/>
                </a:rPr>
                <a:t>在本次周游中所走路径的长度</a:t>
              </a:r>
            </a:p>
          </p:txBody>
        </p:sp>
      </p:grpSp>
      <p:sp>
        <p:nvSpPr>
          <p:cNvPr id="2" name="日期占位符 1">
            <a:extLst>
              <a:ext uri="{FF2B5EF4-FFF2-40B4-BE49-F238E27FC236}">
                <a16:creationId xmlns:a16="http://schemas.microsoft.com/office/drawing/2014/main" id="{28E2C247-CF89-42D3-953B-0D5F69693276}"/>
              </a:ext>
            </a:extLst>
          </p:cNvPr>
          <p:cNvSpPr>
            <a:spLocks noGrp="1"/>
          </p:cNvSpPr>
          <p:nvPr>
            <p:ph type="dt" sz="half" idx="13"/>
          </p:nvPr>
        </p:nvSpPr>
        <p:spPr/>
        <p:txBody>
          <a:bodyPr/>
          <a:lstStyle/>
          <a:p>
            <a:pPr>
              <a:defRPr/>
            </a:pPr>
            <a:fld id="{61F51A28-6E65-4F93-B252-96CCDFE6F13A}" type="datetime1">
              <a:rPr lang="zh-CN" altLang="en-US" smtClean="0"/>
              <a:t>2022/11/23</a:t>
            </a:fld>
            <a:endParaRPr lang="zh-CN" altLang="en-US"/>
          </a:p>
        </p:txBody>
      </p:sp>
      <p:sp>
        <p:nvSpPr>
          <p:cNvPr id="31" name="Rectangle 2">
            <a:extLst>
              <a:ext uri="{FF2B5EF4-FFF2-40B4-BE49-F238E27FC236}">
                <a16:creationId xmlns:a16="http://schemas.microsoft.com/office/drawing/2014/main" id="{44D50CDA-A4EF-4CF2-842B-7A1032E662F2}"/>
              </a:ext>
            </a:extLst>
          </p:cNvPr>
          <p:cNvSpPr>
            <a:spLocks noGrp="1" noChangeArrowheads="1"/>
          </p:cNvSpPr>
          <p:nvPr>
            <p:ph type="title"/>
          </p:nvPr>
        </p:nvSpPr>
        <p:spPr>
          <a:xfrm>
            <a:off x="323528" y="559569"/>
            <a:ext cx="8229600" cy="565175"/>
          </a:xfrm>
        </p:spPr>
        <p:txBody>
          <a:bodyPr/>
          <a:lstStyle/>
          <a:p>
            <a:pPr algn="l"/>
            <a:r>
              <a:rPr lang="en-US" altLang="zh-CN" sz="2400" dirty="0">
                <a:solidFill>
                  <a:srgbClr val="FF0000"/>
                </a:solidFill>
              </a:rPr>
              <a:t>3.  </a:t>
            </a:r>
            <a:r>
              <a:rPr lang="zh-CN" altLang="en-US" sz="2400" dirty="0">
                <a:solidFill>
                  <a:srgbClr val="FF0000"/>
                </a:solidFill>
              </a:rPr>
              <a:t>用蚁群算法求解</a:t>
            </a:r>
            <a:r>
              <a:rPr lang="en-US" altLang="zh-CN" sz="2400" dirty="0">
                <a:solidFill>
                  <a:srgbClr val="FF0000"/>
                </a:solidFill>
              </a:rPr>
              <a:t>TSP</a:t>
            </a:r>
            <a:r>
              <a:rPr lang="zh-CN" altLang="en-US" sz="2400" dirty="0">
                <a:solidFill>
                  <a:srgbClr val="FF0000"/>
                </a:solidFill>
              </a:rPr>
              <a:t>问题</a:t>
            </a:r>
          </a:p>
        </p:txBody>
      </p:sp>
      <p:sp>
        <p:nvSpPr>
          <p:cNvPr id="35" name="Rectangle 2">
            <a:extLst>
              <a:ext uri="{FF2B5EF4-FFF2-40B4-BE49-F238E27FC236}">
                <a16:creationId xmlns:a16="http://schemas.microsoft.com/office/drawing/2014/main" id="{7A30F147-467B-439C-8812-C64143F5CF02}"/>
              </a:ext>
            </a:extLst>
          </p:cNvPr>
          <p:cNvSpPr txBox="1">
            <a:spLocks noChangeArrowheads="1"/>
          </p:cNvSpPr>
          <p:nvPr/>
        </p:nvSpPr>
        <p:spPr bwMode="auto">
          <a:xfrm>
            <a:off x="374848" y="1196752"/>
            <a:ext cx="82296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342900" indent="-342900" algn="l">
              <a:buClr>
                <a:srgbClr val="0000FF"/>
              </a:buClr>
              <a:buFont typeface="Wingdings" panose="05000000000000000000" pitchFamily="2" charset="2"/>
              <a:buChar char="Ø"/>
            </a:pPr>
            <a:r>
              <a:rPr kumimoji="0" lang="en-US" altLang="zh-CN" sz="2400" dirty="0">
                <a:solidFill>
                  <a:srgbClr val="0000FF"/>
                </a:solidFill>
                <a:latin typeface="微软雅黑" pitchFamily="34" charset="-122"/>
              </a:rPr>
              <a:t> </a:t>
            </a:r>
            <a:r>
              <a:rPr kumimoji="0" lang="zh-CN" altLang="en-US" sz="2400" dirty="0">
                <a:solidFill>
                  <a:srgbClr val="0000FF"/>
                </a:solidFill>
                <a:latin typeface="微软雅黑" pitchFamily="34" charset="-122"/>
              </a:rPr>
              <a:t>求信息素增量</a:t>
            </a:r>
          </a:p>
        </p:txBody>
      </p:sp>
      <p:sp>
        <p:nvSpPr>
          <p:cNvPr id="36" name="Rectangle 2">
            <a:extLst>
              <a:ext uri="{FF2B5EF4-FFF2-40B4-BE49-F238E27FC236}">
                <a16:creationId xmlns:a16="http://schemas.microsoft.com/office/drawing/2014/main" id="{CCFF4C10-CC95-4A90-9B6F-26233EA7B247}"/>
              </a:ext>
            </a:extLst>
          </p:cNvPr>
          <p:cNvSpPr txBox="1">
            <a:spLocks noChangeArrowheads="1"/>
          </p:cNvSpPr>
          <p:nvPr/>
        </p:nvSpPr>
        <p:spPr bwMode="auto">
          <a:xfrm>
            <a:off x="827584" y="1844824"/>
            <a:ext cx="3888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rgbClr val="FF0000"/>
                </a:solidFill>
                <a:latin typeface="+mj-lt"/>
                <a:ea typeface="微软雅黑" panose="020B0503020204020204" pitchFamily="34" charset="-122"/>
                <a:cs typeface="+mj-cs"/>
              </a:defRPr>
            </a:lvl1pPr>
            <a:lvl2pPr algn="ctr" eaLnBrk="0" hangingPunct="0">
              <a:defRPr sz="4400">
                <a:latin typeface="Calibri" pitchFamily="34" charset="0"/>
                <a:ea typeface="宋体" charset="-122"/>
              </a:defRPr>
            </a:lvl2pPr>
            <a:lvl3pPr algn="ctr" eaLnBrk="0" hangingPunct="0">
              <a:defRPr sz="4400">
                <a:latin typeface="Calibri" pitchFamily="34" charset="0"/>
                <a:ea typeface="宋体" charset="-122"/>
              </a:defRPr>
            </a:lvl3pPr>
            <a:lvl4pPr algn="ctr" eaLnBrk="0" hangingPunct="0">
              <a:defRPr sz="4400">
                <a:latin typeface="Calibri" pitchFamily="34" charset="0"/>
                <a:ea typeface="宋体" charset="-122"/>
              </a:defRPr>
            </a:lvl4pPr>
            <a:lvl5pPr algn="ctr" eaLnBrk="0" hangingPunct="0">
              <a:defRPr sz="4400">
                <a:latin typeface="Calibri" pitchFamily="34" charset="0"/>
                <a:ea typeface="宋体" charset="-122"/>
              </a:defRPr>
            </a:lvl5pPr>
            <a:lvl6pPr marL="457200" algn="ctr" fontAlgn="base">
              <a:spcBef>
                <a:spcPct val="0"/>
              </a:spcBef>
              <a:spcAft>
                <a:spcPct val="0"/>
              </a:spcAft>
              <a:defRPr sz="4400">
                <a:latin typeface="Calibri" pitchFamily="34" charset="0"/>
                <a:ea typeface="宋体" charset="-122"/>
              </a:defRPr>
            </a:lvl6pPr>
            <a:lvl7pPr marL="914400" algn="ctr" fontAlgn="base">
              <a:spcBef>
                <a:spcPct val="0"/>
              </a:spcBef>
              <a:spcAft>
                <a:spcPct val="0"/>
              </a:spcAft>
              <a:defRPr sz="4400">
                <a:latin typeface="Calibri" pitchFamily="34" charset="0"/>
                <a:ea typeface="宋体" charset="-122"/>
              </a:defRPr>
            </a:lvl7pPr>
            <a:lvl8pPr marL="1371600" algn="ctr" fontAlgn="base">
              <a:spcBef>
                <a:spcPct val="0"/>
              </a:spcBef>
              <a:spcAft>
                <a:spcPct val="0"/>
              </a:spcAft>
              <a:defRPr sz="4400">
                <a:latin typeface="Calibri" pitchFamily="34" charset="0"/>
                <a:ea typeface="宋体" charset="-122"/>
              </a:defRPr>
            </a:lvl8pPr>
            <a:lvl9pPr marL="1828800" algn="ctr" fontAlgn="base">
              <a:spcBef>
                <a:spcPct val="0"/>
              </a:spcBef>
              <a:spcAft>
                <a:spcPct val="0"/>
              </a:spcAft>
              <a:defRPr sz="4400">
                <a:latin typeface="Calibri" pitchFamily="34" charset="0"/>
                <a:ea typeface="宋体" charset="-122"/>
              </a:defRPr>
            </a:lvl9pPr>
          </a:lstStyle>
          <a:p>
            <a:r>
              <a:rPr lang="zh-CN" altLang="en-US" dirty="0">
                <a:solidFill>
                  <a:schemeClr val="tx1"/>
                </a:solidFill>
              </a:rPr>
              <a:t>更新每条支路上信息素</a:t>
            </a:r>
          </a:p>
        </p:txBody>
      </p:sp>
      <p:sp>
        <p:nvSpPr>
          <p:cNvPr id="5" name="页脚占位符 4">
            <a:extLst>
              <a:ext uri="{FF2B5EF4-FFF2-40B4-BE49-F238E27FC236}">
                <a16:creationId xmlns:a16="http://schemas.microsoft.com/office/drawing/2014/main" id="{4E8ADD4F-8A03-40FC-80DC-277C6BCE6B96}"/>
              </a:ext>
            </a:extLst>
          </p:cNvPr>
          <p:cNvSpPr>
            <a:spLocks noGrp="1"/>
          </p:cNvSpPr>
          <p:nvPr>
            <p:ph type="ftr" sz="quarter" idx="14"/>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7384282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2" name="Object 4"/>
          <p:cNvGraphicFramePr>
            <a:graphicFrameLocks noGrp="1" noChangeAspect="1"/>
          </p:cNvGraphicFramePr>
          <p:nvPr>
            <p:ph sz="quarter" idx="2"/>
          </p:nvPr>
        </p:nvGraphicFramePr>
        <p:xfrm>
          <a:off x="6472238" y="2780112"/>
          <a:ext cx="114300" cy="161925"/>
        </p:xfrm>
        <a:graphic>
          <a:graphicData uri="http://schemas.openxmlformats.org/presentationml/2006/ole">
            <mc:AlternateContent xmlns:mc="http://schemas.openxmlformats.org/markup-compatibility/2006">
              <mc:Choice xmlns:v="urn:schemas-microsoft-com:vml" Requires="v">
                <p:oleObj r:id="rId2" imgW="114300" imgH="215900" progId="Equation.3">
                  <p:embed/>
                </p:oleObj>
              </mc:Choice>
              <mc:Fallback>
                <p:oleObj r:id="rId2" imgW="114300" imgH="215900" progId="Equation.3">
                  <p:embed/>
                  <p:pic>
                    <p:nvPicPr>
                      <p:cNvPr id="22532"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238" y="2780112"/>
                        <a:ext cx="114300"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3" name="流程图: 可选过程 4"/>
          <p:cNvSpPr>
            <a:spLocks noChangeArrowheads="1"/>
          </p:cNvSpPr>
          <p:nvPr/>
        </p:nvSpPr>
        <p:spPr bwMode="auto">
          <a:xfrm>
            <a:off x="547688" y="5637176"/>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初始化</a:t>
            </a:r>
          </a:p>
        </p:txBody>
      </p:sp>
      <p:sp>
        <p:nvSpPr>
          <p:cNvPr id="22534" name="流程图: 可选过程 5"/>
          <p:cNvSpPr>
            <a:spLocks noChangeArrowheads="1"/>
          </p:cNvSpPr>
          <p:nvPr/>
        </p:nvSpPr>
        <p:spPr bwMode="auto">
          <a:xfrm>
            <a:off x="3900488" y="5637176"/>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更新禁忌表</a:t>
            </a:r>
          </a:p>
        </p:txBody>
      </p:sp>
      <p:sp>
        <p:nvSpPr>
          <p:cNvPr id="22535" name="流程图: 可选过程 6"/>
          <p:cNvSpPr>
            <a:spLocks noChangeArrowheads="1"/>
          </p:cNvSpPr>
          <p:nvPr/>
        </p:nvSpPr>
        <p:spPr bwMode="auto">
          <a:xfrm>
            <a:off x="2224088" y="5637176"/>
            <a:ext cx="1357312"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确定行走方向</a:t>
            </a:r>
          </a:p>
        </p:txBody>
      </p:sp>
      <p:sp>
        <p:nvSpPr>
          <p:cNvPr id="22536" name="流程图: 可选过程 8"/>
          <p:cNvSpPr>
            <a:spLocks noChangeArrowheads="1"/>
          </p:cNvSpPr>
          <p:nvPr/>
        </p:nvSpPr>
        <p:spPr bwMode="auto">
          <a:xfrm>
            <a:off x="5575300" y="5615744"/>
            <a:ext cx="1358900" cy="535781"/>
          </a:xfrm>
          <a:prstGeom prst="flowChartAlternateProcess">
            <a:avLst/>
          </a:prstGeom>
          <a:solidFill>
            <a:srgbClr val="00CC99"/>
          </a:solidFill>
          <a:ln w="25400">
            <a:solidFill>
              <a:srgbClr val="E9FAC8"/>
            </a:solidFill>
            <a:miter lim="800000"/>
            <a:headEnd/>
            <a:tailEnd/>
          </a:ln>
        </p:spPr>
        <p:txBody>
          <a:bodyPr anchor="ctr"/>
          <a:lstStyle/>
          <a:p>
            <a:pPr algn="ctr"/>
            <a:r>
              <a:rPr lang="zh-CN" altLang="en-US" sz="1600" b="1" dirty="0">
                <a:solidFill>
                  <a:srgbClr val="FFFF00"/>
                </a:solidFill>
                <a:latin typeface="微软雅黑" pitchFamily="34" charset="-122"/>
                <a:ea typeface="微软雅黑" pitchFamily="34" charset="-122"/>
                <a:sym typeface="楷体" pitchFamily="49" charset="-122"/>
              </a:rPr>
              <a:t>求信息素增量</a:t>
            </a:r>
          </a:p>
        </p:txBody>
      </p:sp>
      <p:sp>
        <p:nvSpPr>
          <p:cNvPr id="22537" name="流程图: 可选过程 9"/>
          <p:cNvSpPr>
            <a:spLocks noChangeArrowheads="1"/>
          </p:cNvSpPr>
          <p:nvPr/>
        </p:nvSpPr>
        <p:spPr bwMode="auto">
          <a:xfrm>
            <a:off x="7286629" y="5637176"/>
            <a:ext cx="1357313" cy="535781"/>
          </a:xfrm>
          <a:prstGeom prst="flowChartAlternateProcess">
            <a:avLst/>
          </a:prstGeom>
          <a:solidFill>
            <a:srgbClr val="FFC000"/>
          </a:solidFill>
          <a:ln w="25400">
            <a:solidFill>
              <a:srgbClr val="E9FAC8"/>
            </a:solidFill>
            <a:miter lim="800000"/>
            <a:headEnd/>
            <a:tailEnd/>
          </a:ln>
        </p:spPr>
        <p:txBody>
          <a:bodyPr anchor="ctr"/>
          <a:lstStyle/>
          <a:p>
            <a:pPr algn="ctr"/>
            <a:r>
              <a:rPr lang="zh-CN" altLang="en-US" sz="1600" b="1">
                <a:solidFill>
                  <a:schemeClr val="bg1"/>
                </a:solidFill>
                <a:latin typeface="微软雅黑" pitchFamily="34" charset="-122"/>
                <a:ea typeface="微软雅黑" pitchFamily="34" charset="-122"/>
                <a:sym typeface="楷体" pitchFamily="49" charset="-122"/>
              </a:rPr>
              <a:t>判断终止准则</a:t>
            </a:r>
          </a:p>
        </p:txBody>
      </p:sp>
      <p:sp>
        <p:nvSpPr>
          <p:cNvPr id="22538" name="燕尾形 10"/>
          <p:cNvSpPr>
            <a:spLocks noChangeArrowheads="1"/>
          </p:cNvSpPr>
          <p:nvPr/>
        </p:nvSpPr>
        <p:spPr bwMode="auto">
          <a:xfrm>
            <a:off x="1941513" y="5797908"/>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2539" name="燕尾形 11"/>
          <p:cNvSpPr>
            <a:spLocks noChangeArrowheads="1"/>
          </p:cNvSpPr>
          <p:nvPr/>
        </p:nvSpPr>
        <p:spPr bwMode="auto">
          <a:xfrm>
            <a:off x="3617913" y="5797908"/>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2540" name="燕尾形 12"/>
          <p:cNvSpPr>
            <a:spLocks noChangeArrowheads="1"/>
          </p:cNvSpPr>
          <p:nvPr/>
        </p:nvSpPr>
        <p:spPr bwMode="auto">
          <a:xfrm>
            <a:off x="5294313" y="5797908"/>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sp>
        <p:nvSpPr>
          <p:cNvPr id="22541" name="燕尾形 13"/>
          <p:cNvSpPr>
            <a:spLocks noChangeArrowheads="1"/>
          </p:cNvSpPr>
          <p:nvPr/>
        </p:nvSpPr>
        <p:spPr bwMode="auto">
          <a:xfrm>
            <a:off x="6972300" y="5797908"/>
            <a:ext cx="285750" cy="153590"/>
          </a:xfrm>
          <a:prstGeom prst="chevron">
            <a:avLst>
              <a:gd name="adj" fmla="val 49768"/>
            </a:avLst>
          </a:prstGeom>
          <a:solidFill>
            <a:srgbClr val="EEFFC0"/>
          </a:solidFill>
          <a:ln w="25400">
            <a:solidFill>
              <a:schemeClr val="tx1"/>
            </a:solidFill>
            <a:miter lim="800000"/>
            <a:headEnd/>
            <a:tailEnd/>
          </a:ln>
        </p:spPr>
        <p:txBody>
          <a:bodyPr anchor="ctr"/>
          <a:lstStyle/>
          <a:p>
            <a:pPr algn="ctr"/>
            <a:endParaRPr lang="zh-CN" altLang="en-US" sz="1600">
              <a:latin typeface="微软雅黑" pitchFamily="34" charset="-122"/>
              <a:ea typeface="微软雅黑" pitchFamily="34" charset="-122"/>
            </a:endParaRPr>
          </a:p>
        </p:txBody>
      </p:sp>
      <p:pic>
        <p:nvPicPr>
          <p:cNvPr id="22542" name="Picture 14" descr="蚁群算法流程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4" y="950121"/>
            <a:ext cx="3711575" cy="390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AAF9BC4F-CDB1-413B-8A62-00693EDF6335}"/>
              </a:ext>
            </a:extLst>
          </p:cNvPr>
          <p:cNvSpPr>
            <a:spLocks noGrp="1"/>
          </p:cNvSpPr>
          <p:nvPr>
            <p:ph type="dt" sz="half" idx="13"/>
          </p:nvPr>
        </p:nvSpPr>
        <p:spPr/>
        <p:txBody>
          <a:bodyPr/>
          <a:lstStyle/>
          <a:p>
            <a:pPr>
              <a:defRPr/>
            </a:pPr>
            <a:fld id="{6C19737E-F743-4880-AE8D-FD3EB4946BFE}" type="datetime1">
              <a:rPr lang="zh-CN" altLang="en-US" smtClean="0"/>
              <a:t>2022/11/23</a:t>
            </a:fld>
            <a:endParaRPr lang="zh-CN" altLang="en-US"/>
          </a:p>
        </p:txBody>
      </p:sp>
      <p:sp>
        <p:nvSpPr>
          <p:cNvPr id="18" name="Rectangle 2">
            <a:extLst>
              <a:ext uri="{FF2B5EF4-FFF2-40B4-BE49-F238E27FC236}">
                <a16:creationId xmlns:a16="http://schemas.microsoft.com/office/drawing/2014/main" id="{EB7AE93D-D876-49F5-9B33-D44D95BE9D41}"/>
              </a:ext>
            </a:extLst>
          </p:cNvPr>
          <p:cNvSpPr>
            <a:spLocks noGrp="1" noChangeArrowheads="1"/>
          </p:cNvSpPr>
          <p:nvPr>
            <p:ph type="title"/>
          </p:nvPr>
        </p:nvSpPr>
        <p:spPr>
          <a:xfrm>
            <a:off x="323528" y="559569"/>
            <a:ext cx="8229600" cy="565175"/>
          </a:xfrm>
        </p:spPr>
        <p:txBody>
          <a:bodyPr/>
          <a:lstStyle/>
          <a:p>
            <a:pPr algn="l"/>
            <a:r>
              <a:rPr lang="en-US" altLang="zh-CN" sz="2400" dirty="0">
                <a:solidFill>
                  <a:srgbClr val="FF0000"/>
                </a:solidFill>
              </a:rPr>
              <a:t>3.  </a:t>
            </a:r>
            <a:r>
              <a:rPr lang="zh-CN" altLang="en-US" sz="2400" dirty="0">
                <a:solidFill>
                  <a:srgbClr val="FF0000"/>
                </a:solidFill>
              </a:rPr>
              <a:t>用蚁群算法求解</a:t>
            </a:r>
            <a:r>
              <a:rPr lang="en-US" altLang="zh-CN" sz="2400" dirty="0">
                <a:solidFill>
                  <a:srgbClr val="FF0000"/>
                </a:solidFill>
              </a:rPr>
              <a:t>TSP</a:t>
            </a:r>
            <a:r>
              <a:rPr lang="zh-CN" altLang="en-US" sz="2400" dirty="0">
                <a:solidFill>
                  <a:srgbClr val="FF0000"/>
                </a:solidFill>
              </a:rPr>
              <a:t>问题</a:t>
            </a:r>
          </a:p>
        </p:txBody>
      </p:sp>
      <p:sp>
        <p:nvSpPr>
          <p:cNvPr id="19" name="Rectangle 2">
            <a:extLst>
              <a:ext uri="{FF2B5EF4-FFF2-40B4-BE49-F238E27FC236}">
                <a16:creationId xmlns:a16="http://schemas.microsoft.com/office/drawing/2014/main" id="{2C4B0420-4028-4B1D-8F91-14A4D6BA07C2}"/>
              </a:ext>
            </a:extLst>
          </p:cNvPr>
          <p:cNvSpPr txBox="1">
            <a:spLocks noChangeArrowheads="1"/>
          </p:cNvSpPr>
          <p:nvPr/>
        </p:nvSpPr>
        <p:spPr bwMode="auto">
          <a:xfrm>
            <a:off x="374848" y="1196752"/>
            <a:ext cx="82296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342900" indent="-342900" algn="l">
              <a:buClr>
                <a:srgbClr val="0000FF"/>
              </a:buClr>
              <a:buFont typeface="Wingdings" panose="05000000000000000000" pitchFamily="2" charset="2"/>
              <a:buChar char="Ø"/>
            </a:pPr>
            <a:r>
              <a:rPr kumimoji="0" lang="zh-CN" altLang="en-US" sz="2400" dirty="0">
                <a:solidFill>
                  <a:srgbClr val="0000FF"/>
                </a:solidFill>
                <a:latin typeface="微软雅黑" pitchFamily="34" charset="-122"/>
              </a:rPr>
              <a:t> 判断终止准则</a:t>
            </a:r>
          </a:p>
        </p:txBody>
      </p:sp>
      <p:sp>
        <p:nvSpPr>
          <p:cNvPr id="20" name="Rectangle 2">
            <a:extLst>
              <a:ext uri="{FF2B5EF4-FFF2-40B4-BE49-F238E27FC236}">
                <a16:creationId xmlns:a16="http://schemas.microsoft.com/office/drawing/2014/main" id="{23B3CCBD-9B19-4B2C-850E-D2B5AD07DA85}"/>
              </a:ext>
            </a:extLst>
          </p:cNvPr>
          <p:cNvSpPr txBox="1">
            <a:spLocks noChangeArrowheads="1"/>
          </p:cNvSpPr>
          <p:nvPr/>
        </p:nvSpPr>
        <p:spPr bwMode="auto">
          <a:xfrm>
            <a:off x="827584" y="1789244"/>
            <a:ext cx="3888432" cy="1695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eaLnBrk="0" hangingPunct="0">
              <a:defRPr sz="2400">
                <a:solidFill>
                  <a:srgbClr val="FF0000"/>
                </a:solidFill>
                <a:latin typeface="+mj-lt"/>
                <a:ea typeface="微软雅黑" panose="020B0503020204020204" pitchFamily="34" charset="-122"/>
                <a:cs typeface="+mj-cs"/>
              </a:defRPr>
            </a:lvl1pPr>
            <a:lvl2pPr algn="ctr" eaLnBrk="0" hangingPunct="0">
              <a:defRPr sz="4400">
                <a:latin typeface="Calibri" pitchFamily="34" charset="0"/>
                <a:ea typeface="宋体" charset="-122"/>
              </a:defRPr>
            </a:lvl2pPr>
            <a:lvl3pPr algn="ctr" eaLnBrk="0" hangingPunct="0">
              <a:defRPr sz="4400">
                <a:latin typeface="Calibri" pitchFamily="34" charset="0"/>
                <a:ea typeface="宋体" charset="-122"/>
              </a:defRPr>
            </a:lvl3pPr>
            <a:lvl4pPr algn="ctr" eaLnBrk="0" hangingPunct="0">
              <a:defRPr sz="4400">
                <a:latin typeface="Calibri" pitchFamily="34" charset="0"/>
                <a:ea typeface="宋体" charset="-122"/>
              </a:defRPr>
            </a:lvl4pPr>
            <a:lvl5pPr algn="ctr" eaLnBrk="0" hangingPunct="0">
              <a:defRPr sz="4400">
                <a:latin typeface="Calibri" pitchFamily="34" charset="0"/>
                <a:ea typeface="宋体" charset="-122"/>
              </a:defRPr>
            </a:lvl5pPr>
            <a:lvl6pPr marL="457200" algn="ctr" fontAlgn="base">
              <a:spcBef>
                <a:spcPct val="0"/>
              </a:spcBef>
              <a:spcAft>
                <a:spcPct val="0"/>
              </a:spcAft>
              <a:defRPr sz="4400">
                <a:latin typeface="Calibri" pitchFamily="34" charset="0"/>
                <a:ea typeface="宋体" charset="-122"/>
              </a:defRPr>
            </a:lvl6pPr>
            <a:lvl7pPr marL="914400" algn="ctr" fontAlgn="base">
              <a:spcBef>
                <a:spcPct val="0"/>
              </a:spcBef>
              <a:spcAft>
                <a:spcPct val="0"/>
              </a:spcAft>
              <a:defRPr sz="4400">
                <a:latin typeface="Calibri" pitchFamily="34" charset="0"/>
                <a:ea typeface="宋体" charset="-122"/>
              </a:defRPr>
            </a:lvl7pPr>
            <a:lvl8pPr marL="1371600" algn="ctr" fontAlgn="base">
              <a:spcBef>
                <a:spcPct val="0"/>
              </a:spcBef>
              <a:spcAft>
                <a:spcPct val="0"/>
              </a:spcAft>
              <a:defRPr sz="4400">
                <a:latin typeface="Calibri" pitchFamily="34" charset="0"/>
                <a:ea typeface="宋体" charset="-122"/>
              </a:defRPr>
            </a:lvl8pPr>
            <a:lvl9pPr marL="1828800" algn="ctr" fontAlgn="base">
              <a:spcBef>
                <a:spcPct val="0"/>
              </a:spcBef>
              <a:spcAft>
                <a:spcPct val="0"/>
              </a:spcAft>
              <a:defRPr sz="4400">
                <a:latin typeface="Calibri" pitchFamily="34" charset="0"/>
                <a:ea typeface="宋体" charset="-122"/>
              </a:defRPr>
            </a:lvl9pPr>
          </a:lstStyle>
          <a:p>
            <a:pPr>
              <a:lnSpc>
                <a:spcPct val="150000"/>
              </a:lnSpc>
            </a:pPr>
            <a:r>
              <a:rPr lang="zh-CN" altLang="en-US" dirty="0">
                <a:solidFill>
                  <a:schemeClr val="tx1"/>
                </a:solidFill>
              </a:rPr>
              <a:t>判断迭代次数是否是达到预先设置的</a:t>
            </a:r>
            <a:r>
              <a:rPr lang="en-US" altLang="zh-CN" dirty="0" err="1">
                <a:solidFill>
                  <a:schemeClr val="tx1"/>
                </a:solidFill>
              </a:rPr>
              <a:t>NCmax</a:t>
            </a:r>
            <a:r>
              <a:rPr lang="zh-CN" altLang="en-US" dirty="0">
                <a:solidFill>
                  <a:schemeClr val="tx1"/>
                </a:solidFill>
              </a:rPr>
              <a:t>，若没有则继续迭代，否则输出结果。</a:t>
            </a:r>
          </a:p>
        </p:txBody>
      </p:sp>
      <p:sp>
        <p:nvSpPr>
          <p:cNvPr id="4" name="页脚占位符 3">
            <a:extLst>
              <a:ext uri="{FF2B5EF4-FFF2-40B4-BE49-F238E27FC236}">
                <a16:creationId xmlns:a16="http://schemas.microsoft.com/office/drawing/2014/main" id="{661ED8E5-E5AF-4E51-B978-4B5A6F6406E3}"/>
              </a:ext>
            </a:extLst>
          </p:cNvPr>
          <p:cNvSpPr>
            <a:spLocks noGrp="1"/>
          </p:cNvSpPr>
          <p:nvPr>
            <p:ph type="ftr" sz="quarter" idx="14"/>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8182939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69032" y="1196752"/>
            <a:ext cx="7719392" cy="2243050"/>
          </a:xfrm>
        </p:spPr>
        <p:txBody>
          <a:bodyPr wrap="square">
            <a:spAutoFit/>
          </a:bodyPr>
          <a:lstStyle/>
          <a:p>
            <a:pPr marL="0" indent="0">
              <a:lnSpc>
                <a:spcPct val="150000"/>
              </a:lnSpc>
              <a:spcBef>
                <a:spcPts val="0"/>
              </a:spcBef>
              <a:buClr>
                <a:srgbClr val="33CC33"/>
              </a:buClr>
              <a:buNone/>
            </a:pPr>
            <a:r>
              <a:rPr lang="en-US" altLang="zh-CN" sz="2400" dirty="0">
                <a:latin typeface="微软雅黑" pitchFamily="34" charset="-122"/>
              </a:rPr>
              <a:t>MATLAB</a:t>
            </a:r>
            <a:r>
              <a:rPr lang="zh-CN" altLang="en-US" sz="2400" dirty="0">
                <a:latin typeface="微软雅黑" pitchFamily="34" charset="-122"/>
              </a:rPr>
              <a:t>中没有提供蚁群算法相关的函数，笔者根据蚁群算法的原理，编写了用于求解</a:t>
            </a:r>
            <a:r>
              <a:rPr lang="en-US" altLang="zh-CN" sz="2400" dirty="0">
                <a:latin typeface="微软雅黑" pitchFamily="34" charset="-122"/>
              </a:rPr>
              <a:t>TSP</a:t>
            </a:r>
            <a:r>
              <a:rPr lang="zh-CN" altLang="en-US" sz="2400" dirty="0">
                <a:latin typeface="微软雅黑" pitchFamily="34" charset="-122"/>
              </a:rPr>
              <a:t>问题的</a:t>
            </a:r>
            <a:r>
              <a:rPr lang="en-US" altLang="zh-CN" sz="2400" dirty="0">
                <a:latin typeface="微软雅黑" pitchFamily="34" charset="-122"/>
              </a:rPr>
              <a:t>MATLAB</a:t>
            </a:r>
            <a:r>
              <a:rPr lang="zh-CN" altLang="en-US" sz="2400" dirty="0">
                <a:latin typeface="微软雅黑" pitchFamily="34" charset="-122"/>
              </a:rPr>
              <a:t>函数（</a:t>
            </a:r>
            <a:r>
              <a:rPr lang="en-US" altLang="zh-CN" sz="2400" dirty="0" err="1">
                <a:latin typeface="微软雅黑" pitchFamily="34" charset="-122"/>
              </a:rPr>
              <a:t>acotsp.m</a:t>
            </a:r>
            <a:r>
              <a:rPr lang="zh-CN" altLang="en-US" sz="2400" dirty="0">
                <a:latin typeface="微软雅黑" pitchFamily="34" charset="-122"/>
              </a:rPr>
              <a:t>），其源码参见</a:t>
            </a:r>
            <a:r>
              <a:rPr lang="en-US" altLang="zh-CN" sz="2400" dirty="0">
                <a:latin typeface="微软雅黑" pitchFamily="34" charset="-122"/>
              </a:rPr>
              <a:t>《MATLAB</a:t>
            </a:r>
            <a:r>
              <a:rPr lang="zh-CN" altLang="en-US" sz="2400" dirty="0">
                <a:latin typeface="微软雅黑" pitchFamily="34" charset="-122"/>
              </a:rPr>
              <a:t>数学建模方法与应用</a:t>
            </a:r>
            <a:r>
              <a:rPr lang="en-US" altLang="zh-CN" sz="2400" dirty="0">
                <a:latin typeface="微软雅黑" pitchFamily="34" charset="-122"/>
              </a:rPr>
              <a:t>》</a:t>
            </a:r>
            <a:r>
              <a:rPr lang="zh-CN" altLang="en-US" sz="2400" dirty="0">
                <a:latin typeface="微软雅黑" pitchFamily="34" charset="-122"/>
              </a:rPr>
              <a:t>配套资源。</a:t>
            </a:r>
            <a:endParaRPr lang="zh-CN" altLang="en-US" sz="1800" dirty="0">
              <a:latin typeface="微软雅黑" pitchFamily="34" charset="-122"/>
            </a:endParaRPr>
          </a:p>
        </p:txBody>
      </p:sp>
      <p:sp>
        <p:nvSpPr>
          <p:cNvPr id="2" name="日期占位符 1">
            <a:extLst>
              <a:ext uri="{FF2B5EF4-FFF2-40B4-BE49-F238E27FC236}">
                <a16:creationId xmlns:a16="http://schemas.microsoft.com/office/drawing/2014/main" id="{94455ABD-4326-4715-9D58-C97CC66C1D0E}"/>
              </a:ext>
            </a:extLst>
          </p:cNvPr>
          <p:cNvSpPr>
            <a:spLocks noGrp="1"/>
          </p:cNvSpPr>
          <p:nvPr>
            <p:ph type="dt" sz="half" idx="2"/>
          </p:nvPr>
        </p:nvSpPr>
        <p:spPr/>
        <p:txBody>
          <a:bodyPr/>
          <a:lstStyle/>
          <a:p>
            <a:pPr>
              <a:defRPr/>
            </a:pPr>
            <a:fld id="{A25B72F0-E49A-4B83-8E23-B0C6B84BFDCF}" type="datetime1">
              <a:rPr lang="zh-CN" altLang="en-US" smtClean="0"/>
              <a:t>2022/11/23</a:t>
            </a:fld>
            <a:endParaRPr lang="zh-CN" altLang="en-US"/>
          </a:p>
        </p:txBody>
      </p:sp>
      <p:sp>
        <p:nvSpPr>
          <p:cNvPr id="7" name="Rectangle 2">
            <a:extLst>
              <a:ext uri="{FF2B5EF4-FFF2-40B4-BE49-F238E27FC236}">
                <a16:creationId xmlns:a16="http://schemas.microsoft.com/office/drawing/2014/main" id="{2A01F1A1-BE03-4D28-98DC-C7A0ACDCC605}"/>
              </a:ext>
            </a:extLst>
          </p:cNvPr>
          <p:cNvSpPr>
            <a:spLocks noGrp="1" noChangeArrowheads="1"/>
          </p:cNvSpPr>
          <p:nvPr>
            <p:ph type="title"/>
          </p:nvPr>
        </p:nvSpPr>
        <p:spPr>
          <a:xfrm>
            <a:off x="323528" y="611324"/>
            <a:ext cx="8229600" cy="461665"/>
          </a:xfrm>
        </p:spPr>
        <p:txBody>
          <a:bodyPr>
            <a:spAutoFit/>
          </a:bodyPr>
          <a:lstStyle/>
          <a:p>
            <a:pPr algn="l"/>
            <a:r>
              <a:rPr lang="en-US" altLang="zh-CN" sz="2400" dirty="0">
                <a:solidFill>
                  <a:srgbClr val="FF0000"/>
                </a:solidFill>
              </a:rPr>
              <a:t>4.  </a:t>
            </a:r>
            <a:r>
              <a:rPr lang="zh-CN" altLang="en-US" sz="2400" dirty="0">
                <a:solidFill>
                  <a:srgbClr val="FF0000"/>
                </a:solidFill>
              </a:rPr>
              <a:t>蚁群算法求解</a:t>
            </a:r>
            <a:r>
              <a:rPr lang="en-US" altLang="zh-CN" sz="2400" dirty="0">
                <a:solidFill>
                  <a:srgbClr val="FF0000"/>
                </a:solidFill>
              </a:rPr>
              <a:t>TSP</a:t>
            </a:r>
            <a:r>
              <a:rPr lang="zh-CN" altLang="en-US" sz="2400" dirty="0">
                <a:solidFill>
                  <a:srgbClr val="FF0000"/>
                </a:solidFill>
              </a:rPr>
              <a:t>问题的程序实现</a:t>
            </a:r>
          </a:p>
        </p:txBody>
      </p:sp>
      <p:sp>
        <p:nvSpPr>
          <p:cNvPr id="4" name="页脚占位符 3">
            <a:extLst>
              <a:ext uri="{FF2B5EF4-FFF2-40B4-BE49-F238E27FC236}">
                <a16:creationId xmlns:a16="http://schemas.microsoft.com/office/drawing/2014/main" id="{E25F45D9-AAA5-4201-A5C7-B32F240626D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1109900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323528" y="836712"/>
            <a:ext cx="8497068"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solidFill>
                  <a:schemeClr val="bg2"/>
                </a:solidFill>
                <a:latin typeface="微软雅黑" pitchFamily="34" charset="-122"/>
                <a:ea typeface="微软雅黑" pitchFamily="34" charset="-122"/>
              </a:rPr>
              <a:t>【</a:t>
            </a:r>
            <a:r>
              <a:rPr lang="zh-CN" altLang="en-US" sz="2400" dirty="0">
                <a:solidFill>
                  <a:schemeClr val="hlink"/>
                </a:solidFill>
                <a:latin typeface="微软雅黑" pitchFamily="34" charset="-122"/>
                <a:ea typeface="微软雅黑" pitchFamily="34" charset="-122"/>
              </a:rPr>
              <a:t>例</a:t>
            </a:r>
            <a:r>
              <a:rPr lang="en-US" altLang="zh-CN" sz="2400" dirty="0">
                <a:solidFill>
                  <a:schemeClr val="hlink"/>
                </a:solidFill>
                <a:latin typeface="微软雅黑" pitchFamily="34" charset="-122"/>
                <a:ea typeface="微软雅黑" pitchFamily="34" charset="-122"/>
              </a:rPr>
              <a:t>6-7</a:t>
            </a:r>
            <a:r>
              <a:rPr lang="en-US" altLang="zh-CN" sz="2400" dirty="0">
                <a:solidFill>
                  <a:schemeClr val="bg2"/>
                </a:solidFill>
                <a:latin typeface="微软雅黑" pitchFamily="34" charset="-122"/>
                <a:ea typeface="微软雅黑" pitchFamily="34" charset="-122"/>
              </a:rPr>
              <a:t>】</a:t>
            </a:r>
            <a:r>
              <a:rPr lang="zh-CN" altLang="en-US" sz="2400" dirty="0">
                <a:solidFill>
                  <a:schemeClr val="bg2"/>
                </a:solidFill>
                <a:latin typeface="微软雅黑" pitchFamily="34" charset="-122"/>
                <a:ea typeface="微软雅黑" pitchFamily="34" charset="-122"/>
              </a:rPr>
              <a:t>旅行商问题（</a:t>
            </a:r>
            <a:r>
              <a:rPr lang="en-US" altLang="zh-CN" sz="2400" dirty="0">
                <a:solidFill>
                  <a:schemeClr val="bg2"/>
                </a:solidFill>
                <a:latin typeface="微软雅黑" pitchFamily="34" charset="-122"/>
                <a:ea typeface="微软雅黑" pitchFamily="34" charset="-122"/>
              </a:rPr>
              <a:t>TSP</a:t>
            </a:r>
            <a:r>
              <a:rPr lang="zh-CN" altLang="en-US" sz="2400" dirty="0">
                <a:solidFill>
                  <a:schemeClr val="bg2"/>
                </a:solidFill>
                <a:latin typeface="微软雅黑" pitchFamily="34" charset="-122"/>
                <a:ea typeface="微软雅黑" pitchFamily="34" charset="-122"/>
              </a:rPr>
              <a:t>）</a:t>
            </a:r>
            <a:r>
              <a:rPr lang="en-US" altLang="zh-CN" sz="2400" dirty="0">
                <a:solidFill>
                  <a:schemeClr val="bg2"/>
                </a:solidFill>
                <a:latin typeface="微软雅黑" pitchFamily="34" charset="-122"/>
                <a:ea typeface="微软雅黑" pitchFamily="34" charset="-122"/>
              </a:rPr>
              <a:t>:</a:t>
            </a:r>
          </a:p>
          <a:p>
            <a:pPr>
              <a:lnSpc>
                <a:spcPct val="150000"/>
              </a:lnSpc>
            </a:pPr>
            <a:r>
              <a:rPr lang="zh-CN" altLang="en-US" sz="2400" dirty="0">
                <a:solidFill>
                  <a:schemeClr val="bg2"/>
                </a:solidFill>
                <a:latin typeface="微软雅黑" pitchFamily="34" charset="-122"/>
                <a:ea typeface="微软雅黑" pitchFamily="34" charset="-122"/>
              </a:rPr>
              <a:t>有一个推销员，要到全国</a:t>
            </a:r>
            <a:r>
              <a:rPr lang="en-US" altLang="zh-CN" sz="2400" dirty="0">
                <a:solidFill>
                  <a:schemeClr val="bg2"/>
                </a:solidFill>
                <a:latin typeface="微软雅黑" pitchFamily="34" charset="-122"/>
                <a:ea typeface="微软雅黑" pitchFamily="34" charset="-122"/>
              </a:rPr>
              <a:t>34</a:t>
            </a:r>
            <a:r>
              <a:rPr lang="zh-CN" altLang="en-US" sz="2400" dirty="0">
                <a:solidFill>
                  <a:schemeClr val="bg2"/>
                </a:solidFill>
                <a:latin typeface="微软雅黑" pitchFamily="34" charset="-122"/>
                <a:ea typeface="微软雅黑" pitchFamily="34" charset="-122"/>
              </a:rPr>
              <a:t>个主要城市推销商品。要求是从某个城市出发，在访问过所有城市后回到出发地，求整个过程的最短路径。城市名称及经纬度坐标保存在文件“</a:t>
            </a:r>
            <a:r>
              <a:rPr lang="en-US" altLang="zh-CN" sz="2400" dirty="0">
                <a:solidFill>
                  <a:schemeClr val="bg2"/>
                </a:solidFill>
                <a:latin typeface="微软雅黑" pitchFamily="34" charset="-122"/>
                <a:ea typeface="微软雅黑" pitchFamily="34" charset="-122"/>
              </a:rPr>
              <a:t>TSP.xlsx”</a:t>
            </a:r>
            <a:r>
              <a:rPr lang="zh-CN" altLang="en-US" sz="2400" dirty="0">
                <a:solidFill>
                  <a:schemeClr val="bg2"/>
                </a:solidFill>
                <a:latin typeface="微软雅黑" pitchFamily="34" charset="-122"/>
                <a:ea typeface="微软雅黑" pitchFamily="34" charset="-122"/>
              </a:rPr>
              <a:t>中。</a:t>
            </a:r>
          </a:p>
        </p:txBody>
      </p:sp>
      <p:sp>
        <p:nvSpPr>
          <p:cNvPr id="2" name="日期占位符 1">
            <a:extLst>
              <a:ext uri="{FF2B5EF4-FFF2-40B4-BE49-F238E27FC236}">
                <a16:creationId xmlns:a16="http://schemas.microsoft.com/office/drawing/2014/main" id="{BA6150FC-064C-42BA-BC01-E3A7A805E2EA}"/>
              </a:ext>
            </a:extLst>
          </p:cNvPr>
          <p:cNvSpPr>
            <a:spLocks noGrp="1"/>
          </p:cNvSpPr>
          <p:nvPr>
            <p:ph type="dt" sz="half" idx="2"/>
          </p:nvPr>
        </p:nvSpPr>
        <p:spPr/>
        <p:txBody>
          <a:bodyPr/>
          <a:lstStyle/>
          <a:p>
            <a:pPr>
              <a:defRPr/>
            </a:pPr>
            <a:fld id="{6229F781-2BB4-44BA-885D-422208DE7571}"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171D7CCA-8B7A-40A9-A2B4-18C932F76C5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6493359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4213" y="1045831"/>
            <a:ext cx="7848600" cy="54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初始化参数</a:t>
            </a:r>
          </a:p>
          <a:p>
            <a:pPr>
              <a:lnSpc>
                <a:spcPct val="140000"/>
              </a:lnSpc>
            </a:pPr>
            <a:r>
              <a:rPr lang="en-US" altLang="zh-CN" sz="1800" dirty="0">
                <a:latin typeface="微软雅黑" pitchFamily="34" charset="-122"/>
                <a:ea typeface="微软雅黑" pitchFamily="34" charset="-122"/>
              </a:rPr>
              <a:t>&gt;&gt; m = 34; Alpha = 1; Beta = 5; Rho = 0.1; </a:t>
            </a:r>
            <a:r>
              <a:rPr lang="en-US" altLang="zh-CN" sz="1800" dirty="0" err="1">
                <a:latin typeface="微软雅黑" pitchFamily="34" charset="-122"/>
                <a:ea typeface="微软雅黑" pitchFamily="34" charset="-122"/>
              </a:rPr>
              <a:t>NC_max</a:t>
            </a:r>
            <a:r>
              <a:rPr lang="en-US" altLang="zh-CN" sz="1800" dirty="0">
                <a:latin typeface="微软雅黑" pitchFamily="34" charset="-122"/>
                <a:ea typeface="微软雅黑" pitchFamily="34" charset="-122"/>
              </a:rPr>
              <a:t> = 200; Q = 100;</a:t>
            </a:r>
          </a:p>
          <a:p>
            <a:pPr>
              <a:lnSpc>
                <a:spcPct val="140000"/>
              </a:lnSpc>
            </a:pPr>
            <a:r>
              <a:rPr lang="en-US" altLang="zh-CN" sz="1800" dirty="0">
                <a:latin typeface="微软雅黑" pitchFamily="34" charset="-122"/>
                <a:ea typeface="微软雅黑" pitchFamily="34" charset="-122"/>
              </a:rPr>
              <a:t>&gt;&gt; T = </a:t>
            </a:r>
            <a:r>
              <a:rPr lang="en-US" altLang="zh-CN" sz="1800" dirty="0" err="1">
                <a:latin typeface="微软雅黑" pitchFamily="34" charset="-122"/>
                <a:ea typeface="微软雅黑" pitchFamily="34" charset="-122"/>
              </a:rPr>
              <a:t>readtable</a:t>
            </a:r>
            <a:r>
              <a:rPr lang="en-US" altLang="zh-CN" sz="1800" dirty="0">
                <a:latin typeface="微软雅黑" pitchFamily="34" charset="-122"/>
                <a:ea typeface="微软雅黑" pitchFamily="34" charset="-122"/>
              </a:rPr>
              <a:t>('TSP.xlsx');   % </a:t>
            </a:r>
            <a:r>
              <a:rPr lang="zh-CN" altLang="en-US" sz="1800" dirty="0">
                <a:latin typeface="微软雅黑" pitchFamily="34" charset="-122"/>
                <a:ea typeface="微软雅黑" pitchFamily="34" charset="-122"/>
              </a:rPr>
              <a:t>读取城市坐标数据</a:t>
            </a:r>
          </a:p>
          <a:p>
            <a:pPr>
              <a:lnSpc>
                <a:spcPct val="140000"/>
              </a:lnSpc>
            </a:pPr>
            <a:r>
              <a:rPr lang="en-US" altLang="zh-CN" sz="1800" dirty="0">
                <a:latin typeface="微软雅黑" pitchFamily="34" charset="-122"/>
                <a:ea typeface="微软雅黑" pitchFamily="34" charset="-122"/>
              </a:rPr>
              <a:t>&gt;&gt; </a:t>
            </a:r>
            <a:r>
              <a:rPr lang="en-US" altLang="zh-CN" sz="1800" dirty="0" err="1">
                <a:latin typeface="微软雅黑" pitchFamily="34" charset="-122"/>
                <a:ea typeface="微软雅黑" pitchFamily="34" charset="-122"/>
              </a:rPr>
              <a:t>CityName</a:t>
            </a:r>
            <a:r>
              <a:rPr lang="en-US" altLang="zh-CN" sz="1800" dirty="0">
                <a:latin typeface="微软雅黑" pitchFamily="34" charset="-122"/>
                <a:ea typeface="微软雅黑" pitchFamily="34" charset="-122"/>
              </a:rPr>
              <a:t> = T.NAME;        % </a:t>
            </a:r>
            <a:r>
              <a:rPr lang="zh-CN" altLang="en-US" sz="1800" dirty="0">
                <a:latin typeface="微软雅黑" pitchFamily="34" charset="-122"/>
                <a:ea typeface="微软雅黑" pitchFamily="34" charset="-122"/>
              </a:rPr>
              <a:t>获取城市名称</a:t>
            </a:r>
          </a:p>
          <a:p>
            <a:pPr>
              <a:lnSpc>
                <a:spcPct val="140000"/>
              </a:lnSpc>
            </a:pPr>
            <a:r>
              <a:rPr lang="en-US" altLang="zh-CN" sz="1800" dirty="0">
                <a:latin typeface="微软雅黑" pitchFamily="34" charset="-122"/>
                <a:ea typeface="微软雅黑" pitchFamily="34" charset="-122"/>
              </a:rPr>
              <a:t>&gt;&gt; </a:t>
            </a:r>
            <a:r>
              <a:rPr lang="en-US" altLang="zh-CN" sz="1800" dirty="0" err="1">
                <a:latin typeface="微软雅黑" pitchFamily="34" charset="-122"/>
                <a:ea typeface="微软雅黑" pitchFamily="34" charset="-122"/>
              </a:rPr>
              <a:t>lat</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T.Lat</a:t>
            </a:r>
            <a:r>
              <a:rPr lang="en-US" altLang="zh-CN" sz="1800" dirty="0">
                <a:latin typeface="微软雅黑" pitchFamily="34" charset="-122"/>
                <a:ea typeface="微软雅黑" pitchFamily="34" charset="-122"/>
              </a:rPr>
              <a:t>;                         % </a:t>
            </a:r>
            <a:r>
              <a:rPr lang="zh-CN" altLang="en-US" sz="1800" dirty="0">
                <a:latin typeface="微软雅黑" pitchFamily="34" charset="-122"/>
                <a:ea typeface="微软雅黑" pitchFamily="34" charset="-122"/>
              </a:rPr>
              <a:t>获取城市纬度坐标</a:t>
            </a:r>
          </a:p>
          <a:p>
            <a:pPr>
              <a:lnSpc>
                <a:spcPct val="140000"/>
              </a:lnSpc>
            </a:pPr>
            <a:r>
              <a:rPr lang="en-US" altLang="zh-CN" sz="1800" dirty="0">
                <a:latin typeface="微软雅黑" pitchFamily="34" charset="-122"/>
                <a:ea typeface="微软雅黑" pitchFamily="34" charset="-122"/>
              </a:rPr>
              <a:t>&gt;&gt; </a:t>
            </a:r>
            <a:r>
              <a:rPr lang="en-US" altLang="zh-CN" sz="1800" dirty="0" err="1">
                <a:latin typeface="微软雅黑" pitchFamily="34" charset="-122"/>
                <a:ea typeface="微软雅黑" pitchFamily="34" charset="-122"/>
              </a:rPr>
              <a:t>lon</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T.Lon</a:t>
            </a:r>
            <a:r>
              <a:rPr lang="en-US" altLang="zh-CN" sz="1800" dirty="0">
                <a:latin typeface="微软雅黑" pitchFamily="34" charset="-122"/>
                <a:ea typeface="微软雅黑" pitchFamily="34" charset="-122"/>
              </a:rPr>
              <a:t>;                       % </a:t>
            </a:r>
            <a:r>
              <a:rPr lang="zh-CN" altLang="en-US" sz="1800" dirty="0">
                <a:latin typeface="微软雅黑" pitchFamily="34" charset="-122"/>
                <a:ea typeface="微软雅黑" pitchFamily="34" charset="-122"/>
              </a:rPr>
              <a:t>获取城市经度坐标</a:t>
            </a:r>
          </a:p>
          <a:p>
            <a:pPr>
              <a:lnSpc>
                <a:spcPct val="140000"/>
              </a:lnSpc>
            </a:pPr>
            <a:r>
              <a:rPr lang="en-US" altLang="zh-CN" sz="1800" dirty="0">
                <a:latin typeface="微软雅黑" pitchFamily="34" charset="-122"/>
                <a:ea typeface="微软雅黑" pitchFamily="34" charset="-122"/>
              </a:rPr>
              <a:t>&gt;&gt; C = [</a:t>
            </a:r>
            <a:r>
              <a:rPr lang="en-US" altLang="zh-CN" sz="1800" dirty="0" err="1">
                <a:latin typeface="微软雅黑" pitchFamily="34" charset="-122"/>
                <a:ea typeface="微软雅黑" pitchFamily="34" charset="-122"/>
              </a:rPr>
              <a:t>lon,lat</a:t>
            </a:r>
            <a:r>
              <a:rPr lang="en-US" altLang="zh-CN" sz="1800" dirty="0">
                <a:latin typeface="微软雅黑" pitchFamily="34" charset="-122"/>
                <a:ea typeface="微软雅黑" pitchFamily="34" charset="-122"/>
              </a:rPr>
              <a:t>];                      % </a:t>
            </a:r>
            <a:r>
              <a:rPr lang="zh-CN" altLang="en-US" sz="1800" dirty="0">
                <a:latin typeface="微软雅黑" pitchFamily="34" charset="-122"/>
                <a:ea typeface="微软雅黑" pitchFamily="34" charset="-122"/>
              </a:rPr>
              <a:t>城市经纬度坐标矩阵</a:t>
            </a:r>
          </a:p>
          <a:p>
            <a:pPr>
              <a:lnSpc>
                <a:spcPct val="140000"/>
              </a:lnSpc>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调用</a:t>
            </a:r>
            <a:r>
              <a:rPr lang="en-US" altLang="zh-CN" sz="1800" dirty="0" err="1">
                <a:latin typeface="微软雅黑" pitchFamily="34" charset="-122"/>
                <a:ea typeface="微软雅黑" pitchFamily="34" charset="-122"/>
              </a:rPr>
              <a:t>acotsp</a:t>
            </a:r>
            <a:r>
              <a:rPr lang="zh-CN" altLang="en-US" sz="1800" dirty="0">
                <a:latin typeface="微软雅黑" pitchFamily="34" charset="-122"/>
                <a:ea typeface="微软雅黑" pitchFamily="34" charset="-122"/>
              </a:rPr>
              <a:t>函数进行求解</a:t>
            </a:r>
          </a:p>
          <a:p>
            <a:pPr>
              <a:lnSpc>
                <a:spcPct val="140000"/>
              </a:lnSpc>
            </a:pPr>
            <a:r>
              <a:rPr lang="en-US" altLang="zh-CN" sz="1800" dirty="0">
                <a:latin typeface="微软雅黑" pitchFamily="34" charset="-122"/>
                <a:ea typeface="微软雅黑" pitchFamily="34" charset="-122"/>
              </a:rPr>
              <a:t>&gt;&gt; [</a:t>
            </a:r>
            <a:r>
              <a:rPr lang="en-US" altLang="zh-CN" sz="1800" dirty="0" err="1">
                <a:latin typeface="微软雅黑" pitchFamily="34" charset="-122"/>
                <a:ea typeface="微软雅黑" pitchFamily="34" charset="-122"/>
              </a:rPr>
              <a:t>Shortest_Route,SL</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acotsp</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C,NC_max,m,Alpha,Beta,Rho,Q</a:t>
            </a:r>
            <a:r>
              <a:rPr lang="en-US" altLang="zh-CN" sz="1800" dirty="0">
                <a:latin typeface="微软雅黑" pitchFamily="34" charset="-122"/>
                <a:ea typeface="微软雅黑" pitchFamily="34" charset="-122"/>
              </a:rPr>
              <a:t>);</a:t>
            </a:r>
          </a:p>
          <a:p>
            <a:pPr>
              <a:lnSpc>
                <a:spcPct val="140000"/>
              </a:lnSpc>
            </a:pPr>
            <a:r>
              <a:rPr lang="en-US" altLang="zh-CN" sz="1800" dirty="0">
                <a:latin typeface="微软雅黑" pitchFamily="34" charset="-122"/>
                <a:ea typeface="微软雅黑" pitchFamily="34" charset="-122"/>
              </a:rPr>
              <a:t>&gt;&gt; subplot(1,2,1)</a:t>
            </a:r>
          </a:p>
          <a:p>
            <a:pPr>
              <a:lnSpc>
                <a:spcPct val="140000"/>
              </a:lnSpc>
            </a:pPr>
            <a:r>
              <a:rPr lang="en-US" altLang="zh-CN" sz="1800" dirty="0">
                <a:latin typeface="微软雅黑" pitchFamily="34" charset="-122"/>
                <a:ea typeface="微软雅黑" pitchFamily="34" charset="-122"/>
              </a:rPr>
              <a:t>&gt;&gt; text(</a:t>
            </a:r>
            <a:r>
              <a:rPr lang="en-US" altLang="zh-CN" sz="1800" dirty="0" err="1">
                <a:latin typeface="微软雅黑" pitchFamily="34" charset="-122"/>
                <a:ea typeface="微软雅黑" pitchFamily="34" charset="-122"/>
              </a:rPr>
              <a:t>lon,lat,CityName</a:t>
            </a:r>
            <a:r>
              <a:rPr lang="en-US" altLang="zh-CN" sz="1800" dirty="0">
                <a:latin typeface="微软雅黑" pitchFamily="34" charset="-122"/>
                <a:ea typeface="微软雅黑" pitchFamily="34" charset="-122"/>
              </a:rPr>
              <a:t>);      % </a:t>
            </a:r>
            <a:r>
              <a:rPr lang="zh-CN" altLang="en-US" sz="1800" dirty="0">
                <a:latin typeface="微软雅黑" pitchFamily="34" charset="-122"/>
                <a:ea typeface="微软雅黑" pitchFamily="34" charset="-122"/>
              </a:rPr>
              <a:t>标记城市名称</a:t>
            </a:r>
          </a:p>
          <a:p>
            <a:pPr>
              <a:lnSpc>
                <a:spcPct val="140000"/>
              </a:lnSpc>
            </a:pPr>
            <a:r>
              <a:rPr lang="en-US" altLang="zh-CN" sz="1800" dirty="0">
                <a:latin typeface="微软雅黑" pitchFamily="34" charset="-122"/>
                <a:ea typeface="微软雅黑" pitchFamily="34" charset="-122"/>
              </a:rPr>
              <a:t>&gt;&gt; Str = </a:t>
            </a:r>
            <a:r>
              <a:rPr lang="en-US" altLang="zh-CN" sz="1800" dirty="0" err="1">
                <a:latin typeface="微软雅黑" pitchFamily="34" charset="-122"/>
                <a:ea typeface="微软雅黑" pitchFamily="34" charset="-122"/>
              </a:rPr>
              <a:t>CityName</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Shortest_Route</a:t>
            </a:r>
            <a:r>
              <a:rPr lang="en-US" altLang="zh-CN" sz="1800" dirty="0">
                <a:latin typeface="微软雅黑" pitchFamily="34" charset="-122"/>
                <a:ea typeface="微软雅黑" pitchFamily="34" charset="-122"/>
              </a:rPr>
              <a:t>); % </a:t>
            </a:r>
            <a:r>
              <a:rPr lang="zh-CN" altLang="en-US" sz="1800" dirty="0">
                <a:latin typeface="微软雅黑" pitchFamily="34" charset="-122"/>
                <a:ea typeface="微软雅黑" pitchFamily="34" charset="-122"/>
              </a:rPr>
              <a:t>返回最优路径</a:t>
            </a:r>
          </a:p>
          <a:p>
            <a:pPr>
              <a:lnSpc>
                <a:spcPct val="140000"/>
              </a:lnSpc>
            </a:pPr>
            <a:r>
              <a:rPr lang="en-US" altLang="zh-CN" sz="1800" dirty="0">
                <a:latin typeface="微软雅黑" pitchFamily="34" charset="-122"/>
                <a:ea typeface="微软雅黑" pitchFamily="34" charset="-122"/>
              </a:rPr>
              <a:t>&gt;&gt; </a:t>
            </a:r>
            <a:r>
              <a:rPr lang="en-US" altLang="zh-CN" sz="1800" dirty="0" err="1">
                <a:latin typeface="微软雅黑" pitchFamily="34" charset="-122"/>
                <a:ea typeface="微软雅黑" pitchFamily="34" charset="-122"/>
              </a:rPr>
              <a:t>cellfun</a:t>
            </a:r>
            <a:r>
              <a:rPr lang="en-US" altLang="zh-CN" sz="1800" dirty="0">
                <a:latin typeface="微软雅黑" pitchFamily="34" charset="-122"/>
                <a:ea typeface="微软雅黑" pitchFamily="34" charset="-122"/>
              </a:rPr>
              <a:t>(@(x)</a:t>
            </a:r>
            <a:r>
              <a:rPr lang="en-US" altLang="zh-CN" sz="1800" dirty="0" err="1">
                <a:latin typeface="微软雅黑" pitchFamily="34" charset="-122"/>
                <a:ea typeface="微软雅黑" pitchFamily="34" charset="-122"/>
              </a:rPr>
              <a:t>fprintf</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s→',x</a:t>
            </a:r>
            <a:r>
              <a:rPr lang="en-US" altLang="zh-CN" sz="1800" dirty="0">
                <a:latin typeface="微软雅黑" pitchFamily="34" charset="-122"/>
                <a:ea typeface="微软雅黑" pitchFamily="34" charset="-122"/>
              </a:rPr>
              <a:t>),Str)   % </a:t>
            </a:r>
            <a:r>
              <a:rPr lang="zh-CN" altLang="en-US" sz="1800" dirty="0">
                <a:latin typeface="微软雅黑" pitchFamily="34" charset="-122"/>
                <a:ea typeface="微软雅黑" pitchFamily="34" charset="-122"/>
              </a:rPr>
              <a:t>显示最优路径</a:t>
            </a:r>
          </a:p>
          <a:p>
            <a:pPr>
              <a:lnSpc>
                <a:spcPct val="140000"/>
              </a:lnSpc>
            </a:pPr>
            <a:r>
              <a:rPr lang="en-US" altLang="zh-CN" sz="1800" dirty="0">
                <a:latin typeface="微软雅黑" pitchFamily="34" charset="-122"/>
                <a:ea typeface="微软雅黑" pitchFamily="34" charset="-122"/>
              </a:rPr>
              <a:t>&gt;&gt; </a:t>
            </a:r>
            <a:r>
              <a:rPr lang="en-US" altLang="zh-CN" sz="1800" dirty="0" err="1">
                <a:latin typeface="微软雅黑" pitchFamily="34" charset="-122"/>
                <a:ea typeface="微软雅黑" pitchFamily="34" charset="-122"/>
              </a:rPr>
              <a:t>fprintf</a:t>
            </a:r>
            <a:r>
              <a:rPr lang="en-US" altLang="zh-CN" sz="1800" dirty="0">
                <a:latin typeface="微软雅黑" pitchFamily="34" charset="-122"/>
                <a:ea typeface="微软雅黑" pitchFamily="34" charset="-122"/>
              </a:rPr>
              <a:t>('\n')</a:t>
            </a:r>
          </a:p>
        </p:txBody>
      </p:sp>
      <p:sp>
        <p:nvSpPr>
          <p:cNvPr id="27651" name="Rectangle 56"/>
          <p:cNvSpPr>
            <a:spLocks noChangeArrowheads="1"/>
          </p:cNvSpPr>
          <p:nvPr/>
        </p:nvSpPr>
        <p:spPr bwMode="auto">
          <a:xfrm>
            <a:off x="251521" y="427371"/>
            <a:ext cx="2519363"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40000"/>
              </a:lnSpc>
              <a:spcBef>
                <a:spcPct val="0"/>
              </a:spcBef>
              <a:buFont typeface="Wingdings" pitchFamily="2" charset="2"/>
              <a:buChar char="Ø"/>
            </a:pPr>
            <a:r>
              <a:rPr lang="zh-CN" altLang="en-US" sz="2400" dirty="0">
                <a:solidFill>
                  <a:srgbClr val="0000FF"/>
                </a:solidFill>
                <a:latin typeface="微软雅黑" pitchFamily="34" charset="-122"/>
                <a:ea typeface="微软雅黑" pitchFamily="34" charset="-122"/>
                <a:sym typeface="Wingdings" pitchFamily="2" charset="2"/>
              </a:rPr>
              <a:t>  求解代码：</a:t>
            </a:r>
          </a:p>
        </p:txBody>
      </p:sp>
      <p:sp>
        <p:nvSpPr>
          <p:cNvPr id="2" name="日期占位符 1">
            <a:extLst>
              <a:ext uri="{FF2B5EF4-FFF2-40B4-BE49-F238E27FC236}">
                <a16:creationId xmlns:a16="http://schemas.microsoft.com/office/drawing/2014/main" id="{7AE2F6B8-19CF-4514-AC30-FD2AC33D6D5B}"/>
              </a:ext>
            </a:extLst>
          </p:cNvPr>
          <p:cNvSpPr>
            <a:spLocks noGrp="1"/>
          </p:cNvSpPr>
          <p:nvPr>
            <p:ph type="dt" sz="half" idx="2"/>
          </p:nvPr>
        </p:nvSpPr>
        <p:spPr/>
        <p:txBody>
          <a:bodyPr/>
          <a:lstStyle/>
          <a:p>
            <a:pPr>
              <a:defRPr/>
            </a:pPr>
            <a:fld id="{0848B4A4-3518-4947-B402-2C9084714209}" type="datetime1">
              <a:rPr lang="zh-CN" altLang="en-US" smtClean="0"/>
              <a:t>2022/11/23</a:t>
            </a:fld>
            <a:endParaRPr lang="zh-CN" altLang="en-US"/>
          </a:p>
        </p:txBody>
      </p:sp>
      <p:sp>
        <p:nvSpPr>
          <p:cNvPr id="4" name="页脚占位符 3">
            <a:extLst>
              <a:ext uri="{FF2B5EF4-FFF2-40B4-BE49-F238E27FC236}">
                <a16:creationId xmlns:a16="http://schemas.microsoft.com/office/drawing/2014/main" id="{A7D58F5D-6202-4E15-AABF-FB3FD62CF27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2427664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4213" y="1045831"/>
            <a:ext cx="7848600" cy="198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1800" dirty="0">
                <a:latin typeface="微软雅黑" pitchFamily="34" charset="-122"/>
                <a:ea typeface="微软雅黑" pitchFamily="34" charset="-122"/>
              </a:rPr>
              <a:t>本例求解的最优路径如下：</a:t>
            </a:r>
          </a:p>
          <a:p>
            <a:pPr>
              <a:lnSpc>
                <a:spcPct val="140000"/>
              </a:lnSpc>
            </a:pPr>
            <a:r>
              <a:rPr lang="zh-CN" altLang="en-US" sz="1800" dirty="0">
                <a:latin typeface="微软雅黑" pitchFamily="34" charset="-122"/>
                <a:ea typeface="微软雅黑" pitchFamily="34" charset="-122"/>
              </a:rPr>
              <a:t>乌鲁木齐→西宁→兰州→银川→西安→郑州→济南→石家庄→太原→呼和浩特→北京→天津→沈阳→长春→哈尔滨→上海→杭州→南京→合肥→武汉→长沙→南昌→福州→台北→香港→澳门→广州→海口→南宁→贵阳→重庆→成都→昆明→拉萨→乌鲁木齐，最优路径长度为</a:t>
            </a:r>
            <a:r>
              <a:rPr lang="en-US" altLang="zh-CN" sz="1800" dirty="0">
                <a:latin typeface="微软雅黑" pitchFamily="34" charset="-122"/>
                <a:ea typeface="微软雅黑" pitchFamily="34" charset="-122"/>
              </a:rPr>
              <a:t>156.7924</a:t>
            </a:r>
            <a:r>
              <a:rPr lang="zh-CN" altLang="en-US" sz="1800" dirty="0">
                <a:latin typeface="微软雅黑" pitchFamily="34" charset="-122"/>
                <a:ea typeface="微软雅黑" pitchFamily="34" charset="-122"/>
              </a:rPr>
              <a:t>。</a:t>
            </a:r>
          </a:p>
        </p:txBody>
      </p:sp>
      <p:sp>
        <p:nvSpPr>
          <p:cNvPr id="27651" name="Rectangle 56"/>
          <p:cNvSpPr>
            <a:spLocks noChangeArrowheads="1"/>
          </p:cNvSpPr>
          <p:nvPr/>
        </p:nvSpPr>
        <p:spPr bwMode="auto">
          <a:xfrm>
            <a:off x="251521" y="427371"/>
            <a:ext cx="2519363"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40000"/>
              </a:lnSpc>
              <a:spcBef>
                <a:spcPct val="0"/>
              </a:spcBef>
              <a:buFont typeface="Wingdings" pitchFamily="2" charset="2"/>
              <a:buChar char="Ø"/>
            </a:pPr>
            <a:r>
              <a:rPr lang="zh-CN" altLang="en-US" sz="2400" dirty="0">
                <a:solidFill>
                  <a:srgbClr val="0000FF"/>
                </a:solidFill>
                <a:latin typeface="微软雅黑" pitchFamily="34" charset="-122"/>
                <a:ea typeface="微软雅黑" pitchFamily="34" charset="-122"/>
                <a:sym typeface="Wingdings" pitchFamily="2" charset="2"/>
              </a:rPr>
              <a:t>  求解结果：</a:t>
            </a:r>
          </a:p>
        </p:txBody>
      </p:sp>
      <p:sp>
        <p:nvSpPr>
          <p:cNvPr id="2" name="日期占位符 1">
            <a:extLst>
              <a:ext uri="{FF2B5EF4-FFF2-40B4-BE49-F238E27FC236}">
                <a16:creationId xmlns:a16="http://schemas.microsoft.com/office/drawing/2014/main" id="{7AE2F6B8-19CF-4514-AC30-FD2AC33D6D5B}"/>
              </a:ext>
            </a:extLst>
          </p:cNvPr>
          <p:cNvSpPr>
            <a:spLocks noGrp="1"/>
          </p:cNvSpPr>
          <p:nvPr>
            <p:ph type="dt" sz="half" idx="2"/>
          </p:nvPr>
        </p:nvSpPr>
        <p:spPr/>
        <p:txBody>
          <a:bodyPr/>
          <a:lstStyle/>
          <a:p>
            <a:pPr>
              <a:defRPr/>
            </a:pPr>
            <a:fld id="{426D2A77-B536-42F2-A20C-E931EE5C8D7E}" type="datetime1">
              <a:rPr lang="zh-CN" altLang="en-US" smtClean="0"/>
              <a:t>2022/11/23</a:t>
            </a:fld>
            <a:endParaRPr lang="zh-CN" altLang="en-US"/>
          </a:p>
        </p:txBody>
      </p:sp>
      <p:pic>
        <p:nvPicPr>
          <p:cNvPr id="164866" name="Picture 2">
            <a:extLst>
              <a:ext uri="{FF2B5EF4-FFF2-40B4-BE49-F238E27FC236}">
                <a16:creationId xmlns:a16="http://schemas.microsoft.com/office/drawing/2014/main" id="{468F602A-C580-490D-B1AC-A4000095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63" t="1747" r="7796" b="3931"/>
          <a:stretch>
            <a:fillRect/>
          </a:stretch>
        </p:blipFill>
        <p:spPr bwMode="auto">
          <a:xfrm>
            <a:off x="1006704" y="3145022"/>
            <a:ext cx="6085576" cy="332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a:extLst>
              <a:ext uri="{FF2B5EF4-FFF2-40B4-BE49-F238E27FC236}">
                <a16:creationId xmlns:a16="http://schemas.microsoft.com/office/drawing/2014/main" id="{43E8C7EF-4005-4FF2-8F98-DDCDC18E1FD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559282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BC58F5A-0733-44E5-A3A2-A9C098864266}"/>
              </a:ext>
            </a:extLst>
          </p:cNvPr>
          <p:cNvSpPr>
            <a:spLocks noGrp="1"/>
          </p:cNvSpPr>
          <p:nvPr>
            <p:ph type="dt" sz="half" idx="10"/>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umimoji="0" sz="1400" kern="1200">
                <a:solidFill>
                  <a:schemeClr val="tx1"/>
                </a:solidFill>
                <a:latin typeface="Arial" charset="0"/>
                <a:ea typeface="微软雅黑" panose="020B0503020204020204" pitchFamily="34" charset="-122"/>
                <a:cs typeface="+mn-cs"/>
              </a:defRPr>
            </a:lvl1pPr>
            <a:lvl2pPr marL="4572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2pPr>
            <a:lvl3pPr marL="9144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3pPr>
            <a:lvl4pPr marL="13716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4pPr>
            <a:lvl5pPr marL="18288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9pPr>
          </a:lstStyle>
          <a:p>
            <a:pPr>
              <a:defRPr/>
            </a:pPr>
            <a:fld id="{59B1B8EA-8950-4EA4-83A7-CE9E08495FF3}" type="datetime1">
              <a:rPr lang="zh-CN" altLang="en-US" smtClean="0"/>
              <a:t>2022/11/23</a:t>
            </a:fld>
            <a:endParaRPr lang="en-US" altLang="zh-CN"/>
          </a:p>
        </p:txBody>
      </p:sp>
      <p:sp>
        <p:nvSpPr>
          <p:cNvPr id="4" name="Rectangle 5">
            <a:extLst>
              <a:ext uri="{FF2B5EF4-FFF2-40B4-BE49-F238E27FC236}">
                <a16:creationId xmlns:a16="http://schemas.microsoft.com/office/drawing/2014/main" id="{7C2B8132-DF9D-4E49-A985-DA5605107AE1}"/>
              </a:ext>
            </a:extLst>
          </p:cNvPr>
          <p:cNvSpPr>
            <a:spLocks noChangeArrowheads="1"/>
          </p:cNvSpPr>
          <p:nvPr/>
        </p:nvSpPr>
        <p:spPr bwMode="auto">
          <a:xfrm>
            <a:off x="395290" y="148478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sp>
        <p:nvSpPr>
          <p:cNvPr id="5" name="Rectangle 56">
            <a:extLst>
              <a:ext uri="{FF2B5EF4-FFF2-40B4-BE49-F238E27FC236}">
                <a16:creationId xmlns:a16="http://schemas.microsoft.com/office/drawing/2014/main" id="{C154037F-12E2-4209-A1AA-07FF6A4318D8}"/>
              </a:ext>
            </a:extLst>
          </p:cNvPr>
          <p:cNvSpPr>
            <a:spLocks noChangeArrowheads="1"/>
          </p:cNvSpPr>
          <p:nvPr/>
        </p:nvSpPr>
        <p:spPr bwMode="auto">
          <a:xfrm>
            <a:off x="683568" y="2017179"/>
            <a:ext cx="8064896" cy="43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000" dirty="0">
                <a:solidFill>
                  <a:schemeClr val="bg2"/>
                </a:solidFill>
                <a:latin typeface="微软雅黑" pitchFamily="34" charset="-122"/>
                <a:ea typeface="微软雅黑" pitchFamily="34" charset="-122"/>
                <a:sym typeface="Wingdings" pitchFamily="2" charset="2"/>
              </a:rPr>
              <a:t>【</a:t>
            </a:r>
            <a:r>
              <a:rPr lang="zh-CN" altLang="en-US" sz="2000" dirty="0">
                <a:solidFill>
                  <a:srgbClr val="FF0000"/>
                </a:solidFill>
                <a:latin typeface="微软雅黑" pitchFamily="34" charset="-122"/>
                <a:ea typeface="微软雅黑" pitchFamily="34" charset="-122"/>
                <a:sym typeface="Wingdings" pitchFamily="2" charset="2"/>
              </a:rPr>
              <a:t>例</a:t>
            </a:r>
            <a:r>
              <a:rPr lang="en-US" altLang="zh-CN" sz="2000" dirty="0">
                <a:solidFill>
                  <a:srgbClr val="FF0000"/>
                </a:solidFill>
                <a:latin typeface="微软雅黑" pitchFamily="34" charset="-122"/>
                <a:ea typeface="微软雅黑" pitchFamily="34" charset="-122"/>
                <a:sym typeface="Wingdings" pitchFamily="2" charset="2"/>
              </a:rPr>
              <a:t>7-1</a:t>
            </a:r>
            <a:r>
              <a:rPr lang="en-US" altLang="zh-CN" sz="2000" dirty="0">
                <a:solidFill>
                  <a:schemeClr val="bg2"/>
                </a:solidFill>
                <a:latin typeface="微软雅黑" pitchFamily="34" charset="-122"/>
                <a:ea typeface="微软雅黑" pitchFamily="34" charset="-122"/>
                <a:sym typeface="Wingdings" pitchFamily="2" charset="2"/>
              </a:rPr>
              <a:t>】</a:t>
            </a:r>
            <a:r>
              <a:rPr lang="zh-CN" altLang="en-US" sz="2000" dirty="0">
                <a:solidFill>
                  <a:schemeClr val="bg2"/>
                </a:solidFill>
                <a:latin typeface="微软雅黑" pitchFamily="34" charset="-122"/>
                <a:ea typeface="微软雅黑" pitchFamily="34" charset="-122"/>
                <a:sym typeface="Wingdings" pitchFamily="2" charset="2"/>
              </a:rPr>
              <a:t>东方服装集团考虑生产一种童衣系列。童衣产品将先运至分配中心，再由分配中心将产品运送至分销店。该集团有五家工厂均可生产这类童衣，有三家分配中心可以分配童衣产品，有四家分销店可以经营童衣产品。这些工厂和分配中心的年固定成本如表</a:t>
            </a:r>
            <a:r>
              <a:rPr lang="en-US" altLang="zh-CN" sz="2000" dirty="0">
                <a:solidFill>
                  <a:schemeClr val="bg2"/>
                </a:solidFill>
                <a:latin typeface="微软雅黑" pitchFamily="34" charset="-122"/>
                <a:ea typeface="微软雅黑" pitchFamily="34" charset="-122"/>
                <a:sym typeface="Wingdings" pitchFamily="2" charset="2"/>
              </a:rPr>
              <a:t>7-1</a:t>
            </a:r>
            <a:r>
              <a:rPr lang="zh-CN" altLang="en-US" sz="2000" dirty="0">
                <a:solidFill>
                  <a:schemeClr val="bg2"/>
                </a:solidFill>
                <a:latin typeface="微软雅黑" pitchFamily="34" charset="-122"/>
                <a:ea typeface="微软雅黑" pitchFamily="34" charset="-122"/>
                <a:sym typeface="Wingdings" pitchFamily="2" charset="2"/>
              </a:rPr>
              <a:t>所列，从各工厂至分配中心的运费与各工厂的生产能力如表</a:t>
            </a:r>
            <a:r>
              <a:rPr lang="en-US" altLang="zh-CN" sz="2000" dirty="0">
                <a:solidFill>
                  <a:schemeClr val="bg2"/>
                </a:solidFill>
                <a:latin typeface="微软雅黑" pitchFamily="34" charset="-122"/>
                <a:ea typeface="微软雅黑" pitchFamily="34" charset="-122"/>
                <a:sym typeface="Wingdings" pitchFamily="2" charset="2"/>
              </a:rPr>
              <a:t>7-2</a:t>
            </a:r>
            <a:r>
              <a:rPr lang="zh-CN" altLang="en-US" sz="2000" dirty="0">
                <a:solidFill>
                  <a:schemeClr val="bg2"/>
                </a:solidFill>
                <a:latin typeface="微软雅黑" pitchFamily="34" charset="-122"/>
                <a:ea typeface="微软雅黑" pitchFamily="34" charset="-122"/>
                <a:sym typeface="Wingdings" pitchFamily="2" charset="2"/>
              </a:rPr>
              <a:t>所列，从各分配中心至分销店的运费与分销店对童衣的需求量如表</a:t>
            </a:r>
            <a:r>
              <a:rPr lang="en-US" altLang="zh-CN" sz="2000" dirty="0">
                <a:solidFill>
                  <a:schemeClr val="bg2"/>
                </a:solidFill>
                <a:latin typeface="微软雅黑" pitchFamily="34" charset="-122"/>
                <a:ea typeface="微软雅黑" pitchFamily="34" charset="-122"/>
                <a:sym typeface="Wingdings" pitchFamily="2" charset="2"/>
              </a:rPr>
              <a:t>7-3</a:t>
            </a:r>
            <a:r>
              <a:rPr lang="zh-CN" altLang="en-US" sz="2000" dirty="0">
                <a:solidFill>
                  <a:schemeClr val="bg2"/>
                </a:solidFill>
                <a:latin typeface="微软雅黑" pitchFamily="34" charset="-122"/>
                <a:ea typeface="微软雅黑" pitchFamily="34" charset="-122"/>
                <a:sym typeface="Wingdings" pitchFamily="2" charset="2"/>
              </a:rPr>
              <a:t>所列。假定各分配中心的库存政策为“零库存”，即分配中心将从工厂得到的产品均分配给分销店，不留作库存。集团要设计一种童衣分配系统，在满足需求的前提下，确定使用哪些工厂与分配中心进行童衣的生产与分配，以使得总成本最小。</a:t>
            </a:r>
            <a:endParaRPr lang="en-US" altLang="zh-CN" sz="2000" dirty="0">
              <a:solidFill>
                <a:srgbClr val="FF0000"/>
              </a:solidFill>
              <a:latin typeface="微软雅黑" pitchFamily="34" charset="-122"/>
              <a:ea typeface="微软雅黑" pitchFamily="34" charset="-122"/>
              <a:sym typeface="Wingdings" pitchFamily="2" charset="2"/>
            </a:endParaRPr>
          </a:p>
        </p:txBody>
      </p:sp>
      <p:sp>
        <p:nvSpPr>
          <p:cNvPr id="6" name="Text Box 2">
            <a:extLst>
              <a:ext uri="{FF2B5EF4-FFF2-40B4-BE49-F238E27FC236}">
                <a16:creationId xmlns:a16="http://schemas.microsoft.com/office/drawing/2014/main" id="{75308CE6-6F11-4E41-A30A-C0D80F18AF95}"/>
              </a:ext>
            </a:extLst>
          </p:cNvPr>
          <p:cNvSpPr txBox="1">
            <a:spLocks noChangeArrowheads="1"/>
          </p:cNvSpPr>
          <p:nvPr/>
        </p:nvSpPr>
        <p:spPr bwMode="auto">
          <a:xfrm>
            <a:off x="611064" y="620688"/>
            <a:ext cx="7921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400" b="1" dirty="0">
                <a:latin typeface="微软雅黑" pitchFamily="34" charset="-122"/>
                <a:ea typeface="微软雅黑" pitchFamily="34" charset="-122"/>
              </a:rPr>
              <a:t>第七节  建模案例选讲</a:t>
            </a: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东方服装集团童衣配送问题</a:t>
            </a:r>
          </a:p>
        </p:txBody>
      </p:sp>
      <p:sp>
        <p:nvSpPr>
          <p:cNvPr id="3" name="页脚占位符 2">
            <a:extLst>
              <a:ext uri="{FF2B5EF4-FFF2-40B4-BE49-F238E27FC236}">
                <a16:creationId xmlns:a16="http://schemas.microsoft.com/office/drawing/2014/main" id="{BE56C39F-2C0B-4C60-A7C3-1A551CD0D87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8769122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EBEFA360-FD45-464E-B1D6-9BA2B63C591D}"/>
              </a:ext>
            </a:extLst>
          </p:cNvPr>
          <p:cNvSpPr>
            <a:spLocks noChangeArrowheads="1"/>
          </p:cNvSpPr>
          <p:nvPr/>
        </p:nvSpPr>
        <p:spPr bwMode="auto">
          <a:xfrm>
            <a:off x="567776" y="528006"/>
            <a:ext cx="633670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表</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7-1  </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工厂和分配中心的年固定成本</a:t>
            </a:r>
          </a:p>
        </p:txBody>
      </p:sp>
      <p:graphicFrame>
        <p:nvGraphicFramePr>
          <p:cNvPr id="6" name="表格 5">
            <a:extLst>
              <a:ext uri="{FF2B5EF4-FFF2-40B4-BE49-F238E27FC236}">
                <a16:creationId xmlns:a16="http://schemas.microsoft.com/office/drawing/2014/main" id="{59D13D64-DFCC-4F52-B926-8F960F9E1D9D}"/>
              </a:ext>
            </a:extLst>
          </p:cNvPr>
          <p:cNvGraphicFramePr>
            <a:graphicFrameLocks noGrp="1"/>
          </p:cNvGraphicFramePr>
          <p:nvPr/>
        </p:nvGraphicFramePr>
        <p:xfrm>
          <a:off x="351752" y="1196752"/>
          <a:ext cx="8181155" cy="792088"/>
        </p:xfrm>
        <a:graphic>
          <a:graphicData uri="http://schemas.openxmlformats.org/drawingml/2006/table">
            <a:tbl>
              <a:tblPr firstRow="1" firstCol="1" bandRow="1"/>
              <a:tblGrid>
                <a:gridCol w="1487483">
                  <a:extLst>
                    <a:ext uri="{9D8B030D-6E8A-4147-A177-3AD203B41FA5}">
                      <a16:colId xmlns:a16="http://schemas.microsoft.com/office/drawing/2014/main" val="3630552918"/>
                    </a:ext>
                  </a:extLst>
                </a:gridCol>
                <a:gridCol w="743741">
                  <a:extLst>
                    <a:ext uri="{9D8B030D-6E8A-4147-A177-3AD203B41FA5}">
                      <a16:colId xmlns:a16="http://schemas.microsoft.com/office/drawing/2014/main" val="84498977"/>
                    </a:ext>
                  </a:extLst>
                </a:gridCol>
                <a:gridCol w="667969">
                  <a:extLst>
                    <a:ext uri="{9D8B030D-6E8A-4147-A177-3AD203B41FA5}">
                      <a16:colId xmlns:a16="http://schemas.microsoft.com/office/drawing/2014/main" val="1542812806"/>
                    </a:ext>
                  </a:extLst>
                </a:gridCol>
                <a:gridCol w="670766">
                  <a:extLst>
                    <a:ext uri="{9D8B030D-6E8A-4147-A177-3AD203B41FA5}">
                      <a16:colId xmlns:a16="http://schemas.microsoft.com/office/drawing/2014/main" val="635834284"/>
                    </a:ext>
                  </a:extLst>
                </a:gridCol>
                <a:gridCol w="669367">
                  <a:extLst>
                    <a:ext uri="{9D8B030D-6E8A-4147-A177-3AD203B41FA5}">
                      <a16:colId xmlns:a16="http://schemas.microsoft.com/office/drawing/2014/main" val="1440588638"/>
                    </a:ext>
                  </a:extLst>
                </a:gridCol>
                <a:gridCol w="669367">
                  <a:extLst>
                    <a:ext uri="{9D8B030D-6E8A-4147-A177-3AD203B41FA5}">
                      <a16:colId xmlns:a16="http://schemas.microsoft.com/office/drawing/2014/main" val="764691650"/>
                    </a:ext>
                  </a:extLst>
                </a:gridCol>
                <a:gridCol w="1041238">
                  <a:extLst>
                    <a:ext uri="{9D8B030D-6E8A-4147-A177-3AD203B41FA5}">
                      <a16:colId xmlns:a16="http://schemas.microsoft.com/office/drawing/2014/main" val="2011607026"/>
                    </a:ext>
                  </a:extLst>
                </a:gridCol>
                <a:gridCol w="1115612">
                  <a:extLst>
                    <a:ext uri="{9D8B030D-6E8A-4147-A177-3AD203B41FA5}">
                      <a16:colId xmlns:a16="http://schemas.microsoft.com/office/drawing/2014/main" val="1715550423"/>
                    </a:ext>
                  </a:extLst>
                </a:gridCol>
                <a:gridCol w="1115612">
                  <a:extLst>
                    <a:ext uri="{9D8B030D-6E8A-4147-A177-3AD203B41FA5}">
                      <a16:colId xmlns:a16="http://schemas.microsoft.com/office/drawing/2014/main" val="3883585759"/>
                    </a:ext>
                  </a:extLst>
                </a:gridCol>
              </a:tblGrid>
              <a:tr h="396044">
                <a:tc>
                  <a:txBody>
                    <a:bodyPr/>
                    <a:lstStyle/>
                    <a:p>
                      <a:pPr algn="just">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单位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工厂</a:t>
                      </a: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工厂</a:t>
                      </a: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工厂</a:t>
                      </a:r>
                      <a:r>
                        <a:rPr lang="en-US" sz="1400" kern="100">
                          <a:effectLst/>
                          <a:latin typeface="等线" panose="02010600030101010101" pitchFamily="2" charset="-122"/>
                          <a:ea typeface="等线" panose="02010600030101010101" pitchFamily="2" charset="-122"/>
                          <a:cs typeface="Times New Roman" panose="02020603050405020304" pitchFamily="18" charset="0"/>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工厂</a:t>
                      </a:r>
                      <a:r>
                        <a:rPr lang="en-US" sz="1400" kern="100">
                          <a:effectLst/>
                          <a:latin typeface="等线" panose="02010600030101010101" pitchFamily="2" charset="-122"/>
                          <a:ea typeface="等线" panose="02010600030101010101" pitchFamily="2" charset="-122"/>
                          <a:cs typeface="Times New Roman" panose="02020603050405020304" pitchFamily="18" charset="0"/>
                        </a:rPr>
                        <a:t>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工厂</a:t>
                      </a:r>
                      <a:r>
                        <a:rPr lang="en-US" sz="1400" kern="100">
                          <a:effectLst/>
                          <a:latin typeface="等线" panose="02010600030101010101" pitchFamily="2" charset="-122"/>
                          <a:ea typeface="等线" panose="02010600030101010101" pitchFamily="2" charset="-122"/>
                          <a:cs typeface="Times New Roman" panose="02020603050405020304" pitchFamily="18" charset="0"/>
                        </a:rPr>
                        <a:t>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分配中心</a:t>
                      </a: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分配中心</a:t>
                      </a:r>
                      <a:r>
                        <a:rPr lang="en-US" sz="1400" kern="100">
                          <a:effectLst/>
                          <a:latin typeface="等线" panose="02010600030101010101" pitchFamily="2" charset="-122"/>
                          <a:ea typeface="等线" panose="02010600030101010101" pitchFamily="2" charset="-122"/>
                          <a:cs typeface="Times New Roman" panose="02020603050405020304" pitchFamily="18" charset="0"/>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分配中心</a:t>
                      </a: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3 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823770"/>
                  </a:ext>
                </a:extLst>
              </a:tr>
              <a:tr h="396044">
                <a:tc>
                  <a:txBody>
                    <a:bodyPr/>
                    <a:lstStyle/>
                    <a:p>
                      <a:pPr algn="just">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年固定成本</a:t>
                      </a:r>
                      <a:r>
                        <a:rPr lang="en-US" sz="1400" kern="100">
                          <a:effectLst/>
                          <a:latin typeface="等线" panose="02010600030101010101" pitchFamily="2" charset="-122"/>
                          <a:ea typeface="等线" panose="02010600030101010101" pitchFamily="2" charset="-122"/>
                          <a:cs typeface="Times New Roman" panose="02020603050405020304" pitchFamily="18" charset="0"/>
                        </a:rPr>
                        <a:t>(</a:t>
                      </a:r>
                      <a:r>
                        <a:rPr lang="zh-CN" sz="1400" kern="100">
                          <a:effectLst/>
                          <a:latin typeface="等线" panose="02010600030101010101" pitchFamily="2" charset="-122"/>
                          <a:ea typeface="等线" panose="02010600030101010101" pitchFamily="2" charset="-122"/>
                          <a:cs typeface="Times New Roman" panose="02020603050405020304" pitchFamily="18" charset="0"/>
                        </a:rPr>
                        <a:t>元</a:t>
                      </a:r>
                      <a:r>
                        <a:rPr lang="en-US" sz="1400" kern="100">
                          <a:effectLst/>
                          <a:latin typeface="等线" panose="02010600030101010101" pitchFamily="2" charset="-122"/>
                          <a:ea typeface="等线" panose="02010600030101010101" pitchFamily="2" charset="-122"/>
                          <a:cs typeface="Times New Roman" panose="02020603050405020304" pitchFamily="18" charset="0"/>
                        </a:rPr>
                        <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35000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45000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40000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42000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40000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40000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20000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60000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119734"/>
                  </a:ext>
                </a:extLst>
              </a:tr>
            </a:tbl>
          </a:graphicData>
        </a:graphic>
      </p:graphicFrame>
      <p:sp>
        <p:nvSpPr>
          <p:cNvPr id="7" name="Rectangle 56">
            <a:extLst>
              <a:ext uri="{FF2B5EF4-FFF2-40B4-BE49-F238E27FC236}">
                <a16:creationId xmlns:a16="http://schemas.microsoft.com/office/drawing/2014/main" id="{2C922EB4-D786-4AC7-A8C8-8FE22BB44464}"/>
              </a:ext>
            </a:extLst>
          </p:cNvPr>
          <p:cNvSpPr>
            <a:spLocks noChangeArrowheads="1"/>
          </p:cNvSpPr>
          <p:nvPr/>
        </p:nvSpPr>
        <p:spPr bwMode="auto">
          <a:xfrm>
            <a:off x="567776" y="2250113"/>
            <a:ext cx="7704856"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表</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7-2  </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各工厂运至分配中心的运输成本与生产能力</a:t>
            </a:r>
          </a:p>
        </p:txBody>
      </p:sp>
      <p:pic>
        <p:nvPicPr>
          <p:cNvPr id="8" name="图片 7">
            <a:extLst>
              <a:ext uri="{FF2B5EF4-FFF2-40B4-BE49-F238E27FC236}">
                <a16:creationId xmlns:a16="http://schemas.microsoft.com/office/drawing/2014/main" id="{12D105D8-03A2-489B-8735-CF81C946F45D}"/>
              </a:ext>
            </a:extLst>
          </p:cNvPr>
          <p:cNvPicPr>
            <a:picLocks noChangeAspect="1"/>
          </p:cNvPicPr>
          <p:nvPr/>
        </p:nvPicPr>
        <p:blipFill>
          <a:blip r:embed="rId2"/>
          <a:stretch>
            <a:fillRect/>
          </a:stretch>
        </p:blipFill>
        <p:spPr>
          <a:xfrm>
            <a:off x="323528" y="2970192"/>
            <a:ext cx="8209380" cy="3267120"/>
          </a:xfrm>
          <a:prstGeom prst="rect">
            <a:avLst/>
          </a:prstGeom>
        </p:spPr>
      </p:pic>
      <p:sp>
        <p:nvSpPr>
          <p:cNvPr id="10" name="日期占位符 9">
            <a:extLst>
              <a:ext uri="{FF2B5EF4-FFF2-40B4-BE49-F238E27FC236}">
                <a16:creationId xmlns:a16="http://schemas.microsoft.com/office/drawing/2014/main" id="{7F36BF77-9208-407A-9021-0C076E29CB32}"/>
              </a:ext>
            </a:extLst>
          </p:cNvPr>
          <p:cNvSpPr>
            <a:spLocks noGrp="1"/>
          </p:cNvSpPr>
          <p:nvPr>
            <p:ph type="dt" sz="half" idx="2"/>
          </p:nvPr>
        </p:nvSpPr>
        <p:spPr/>
        <p:txBody>
          <a:bodyPr/>
          <a:lstStyle/>
          <a:p>
            <a:pPr>
              <a:defRPr/>
            </a:pPr>
            <a:fld id="{1D0A63BA-FB0B-4B18-8AEC-0A43EC91004E}"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93B1D8FF-4995-42C2-87C7-B3B87DC20FF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97279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360040" y="620688"/>
            <a:ext cx="7308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dirty="0">
                <a:solidFill>
                  <a:schemeClr val="bg2"/>
                </a:solidFill>
                <a:latin typeface="微软雅黑" panose="020B0503020204020204" pitchFamily="34" charset="-122"/>
                <a:ea typeface="微软雅黑" panose="020B0503020204020204" pitchFamily="34" charset="-122"/>
              </a:rPr>
              <a:t>三、线性规划和混合整数线性规划的案例</a:t>
            </a:r>
          </a:p>
        </p:txBody>
      </p:sp>
      <p:sp>
        <p:nvSpPr>
          <p:cNvPr id="5124" name="Rectangle 3"/>
          <p:cNvSpPr>
            <a:spLocks noChangeArrowheads="1"/>
          </p:cNvSpPr>
          <p:nvPr/>
        </p:nvSpPr>
        <p:spPr bwMode="auto">
          <a:xfrm>
            <a:off x="432048" y="1215916"/>
            <a:ext cx="8244408"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2-1</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某厂生产</a:t>
            </a:r>
            <a:r>
              <a:rPr lang="en-US" altLang="zh-CN" sz="2400" dirty="0">
                <a:solidFill>
                  <a:schemeClr val="bg2"/>
                </a:solidFill>
                <a:latin typeface="微软雅黑" panose="020B0503020204020204" pitchFamily="34" charset="-122"/>
                <a:ea typeface="微软雅黑" panose="020B0503020204020204" pitchFamily="34" charset="-122"/>
              </a:rPr>
              <a:t>A,B,C</a:t>
            </a:r>
            <a:r>
              <a:rPr lang="zh-CN" altLang="en-US" sz="2400" dirty="0">
                <a:solidFill>
                  <a:schemeClr val="bg2"/>
                </a:solidFill>
                <a:latin typeface="微软雅黑" panose="020B0503020204020204" pitchFamily="34" charset="-122"/>
                <a:ea typeface="微软雅黑" panose="020B0503020204020204" pitchFamily="34" charset="-122"/>
              </a:rPr>
              <a:t> 三种产品，每种产品生产需经过三道工序：选料、提纯和调配。根据现有的生产条件，可确定各工序有效工时、单位产品耗用工时及利润如表所列。试问应如何安排各种产品的周产量，才能获得最大利润？</a:t>
            </a:r>
          </a:p>
        </p:txBody>
      </p:sp>
      <p:sp>
        <p:nvSpPr>
          <p:cNvPr id="4" name="日期占位符 3">
            <a:extLst>
              <a:ext uri="{FF2B5EF4-FFF2-40B4-BE49-F238E27FC236}">
                <a16:creationId xmlns:a16="http://schemas.microsoft.com/office/drawing/2014/main" id="{E76FE3F2-D19E-4CC3-9F9B-6CDA4BEC2D73}"/>
              </a:ext>
            </a:extLst>
          </p:cNvPr>
          <p:cNvSpPr>
            <a:spLocks noGrp="1"/>
          </p:cNvSpPr>
          <p:nvPr>
            <p:ph type="dt" sz="half" idx="2"/>
          </p:nvPr>
        </p:nvSpPr>
        <p:spPr/>
        <p:txBody>
          <a:bodyPr/>
          <a:lstStyle/>
          <a:p>
            <a:pPr>
              <a:defRPr/>
            </a:pPr>
            <a:fld id="{204B121B-1C14-4EA4-B85E-77155C8CFD2A}" type="datetime1">
              <a:rPr lang="zh-CN" altLang="en-US" smtClean="0"/>
              <a:t>2022/11/23</a:t>
            </a:fld>
            <a:endParaRPr lang="zh-CN" altLang="en-US"/>
          </a:p>
        </p:txBody>
      </p:sp>
      <p:graphicFrame>
        <p:nvGraphicFramePr>
          <p:cNvPr id="6" name="表格 5">
            <a:extLst>
              <a:ext uri="{FF2B5EF4-FFF2-40B4-BE49-F238E27FC236}">
                <a16:creationId xmlns:a16="http://schemas.microsoft.com/office/drawing/2014/main" id="{26312C93-2DA3-44CA-A9C5-E0841F5276F3}"/>
              </a:ext>
            </a:extLst>
          </p:cNvPr>
          <p:cNvGraphicFramePr>
            <a:graphicFrameLocks noGrp="1"/>
          </p:cNvGraphicFramePr>
          <p:nvPr>
            <p:extLst>
              <p:ext uri="{D42A27DB-BD31-4B8C-83A1-F6EECF244321}">
                <p14:modId xmlns:p14="http://schemas.microsoft.com/office/powerpoint/2010/main" val="2110184306"/>
              </p:ext>
            </p:extLst>
          </p:nvPr>
        </p:nvGraphicFramePr>
        <p:xfrm>
          <a:off x="611560" y="3446684"/>
          <a:ext cx="7920558" cy="2790630"/>
        </p:xfrm>
        <a:graphic>
          <a:graphicData uri="http://schemas.openxmlformats.org/drawingml/2006/table">
            <a:tbl>
              <a:tblPr firstRow="1" firstCol="1" bandRow="1"/>
              <a:tblGrid>
                <a:gridCol w="2014825">
                  <a:extLst>
                    <a:ext uri="{9D8B030D-6E8A-4147-A177-3AD203B41FA5}">
                      <a16:colId xmlns:a16="http://schemas.microsoft.com/office/drawing/2014/main" val="20000"/>
                    </a:ext>
                  </a:extLst>
                </a:gridCol>
                <a:gridCol w="1158024">
                  <a:extLst>
                    <a:ext uri="{9D8B030D-6E8A-4147-A177-3AD203B41FA5}">
                      <a16:colId xmlns:a16="http://schemas.microsoft.com/office/drawing/2014/main" val="20001"/>
                    </a:ext>
                  </a:extLst>
                </a:gridCol>
                <a:gridCol w="1200682">
                  <a:extLst>
                    <a:ext uri="{9D8B030D-6E8A-4147-A177-3AD203B41FA5}">
                      <a16:colId xmlns:a16="http://schemas.microsoft.com/office/drawing/2014/main" val="20002"/>
                    </a:ext>
                  </a:extLst>
                </a:gridCol>
                <a:gridCol w="1200682">
                  <a:extLst>
                    <a:ext uri="{9D8B030D-6E8A-4147-A177-3AD203B41FA5}">
                      <a16:colId xmlns:a16="http://schemas.microsoft.com/office/drawing/2014/main" val="20003"/>
                    </a:ext>
                  </a:extLst>
                </a:gridCol>
                <a:gridCol w="2346345">
                  <a:extLst>
                    <a:ext uri="{9D8B030D-6E8A-4147-A177-3AD203B41FA5}">
                      <a16:colId xmlns:a16="http://schemas.microsoft.com/office/drawing/2014/main" val="20004"/>
                    </a:ext>
                  </a:extLst>
                </a:gridCol>
              </a:tblGrid>
              <a:tr h="465105">
                <a:tc rowSpan="2">
                  <a:txBody>
                    <a:bodyPr/>
                    <a:lstStyle/>
                    <a:p>
                      <a:pPr algn="ctr">
                        <a:lnSpc>
                          <a:spcPct val="100000"/>
                        </a:lnSpc>
                        <a:spcAft>
                          <a:spcPts val="0"/>
                        </a:spcAft>
                      </a:pPr>
                      <a:r>
                        <a:rPr lang="zh-CN" sz="2000" b="0" kern="100" dirty="0">
                          <a:effectLst/>
                          <a:latin typeface="Calibri"/>
                          <a:ea typeface="微软雅黑" panose="020B0503020204020204" pitchFamily="34" charset="-122"/>
                          <a:cs typeface="Times New Roman"/>
                        </a:rPr>
                        <a:t>工</a:t>
                      </a:r>
                      <a:r>
                        <a:rPr lang="en-US" sz="2000" b="0" kern="100" dirty="0">
                          <a:effectLst/>
                          <a:latin typeface="Calibri"/>
                          <a:ea typeface="微软雅黑" panose="020B0503020204020204" pitchFamily="34" charset="-122"/>
                          <a:cs typeface="Times New Roman"/>
                        </a:rPr>
                        <a:t>  </a:t>
                      </a:r>
                      <a:r>
                        <a:rPr lang="zh-CN" sz="2000" b="0" kern="100" dirty="0">
                          <a:effectLst/>
                          <a:latin typeface="Calibri"/>
                          <a:ea typeface="微软雅黑" panose="020B0503020204020204" pitchFamily="34" charset="-122"/>
                          <a:cs typeface="Times New Roman"/>
                        </a:rPr>
                        <a:t>序</a:t>
                      </a: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0000"/>
                        </a:lnSpc>
                        <a:spcAft>
                          <a:spcPts val="0"/>
                        </a:spcAft>
                      </a:pPr>
                      <a:r>
                        <a:rPr lang="zh-CN" sz="2000" b="0" kern="100" dirty="0">
                          <a:effectLst/>
                          <a:latin typeface="Calibri"/>
                          <a:ea typeface="微软雅黑" panose="020B0503020204020204" pitchFamily="34" charset="-122"/>
                          <a:cs typeface="Times New Roman"/>
                        </a:rPr>
                        <a:t>单位产品耗用工时（</a:t>
                      </a:r>
                      <a:r>
                        <a:rPr lang="en-US" sz="2000" b="0" kern="100" dirty="0">
                          <a:effectLst/>
                          <a:latin typeface="Calibri"/>
                          <a:ea typeface="微软雅黑" panose="020B0503020204020204" pitchFamily="34" charset="-122"/>
                          <a:cs typeface="Times New Roman"/>
                        </a:rPr>
                        <a:t>h/kg</a:t>
                      </a:r>
                      <a:r>
                        <a:rPr lang="zh-CN" sz="2000" b="0" kern="100" dirty="0">
                          <a:effectLst/>
                          <a:latin typeface="Calibri"/>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a:lnSpc>
                          <a:spcPct val="100000"/>
                        </a:lnSpc>
                        <a:spcAft>
                          <a:spcPts val="0"/>
                        </a:spcAft>
                      </a:pPr>
                      <a:r>
                        <a:rPr lang="zh-CN" sz="2000" b="0" kern="100" dirty="0">
                          <a:effectLst/>
                          <a:latin typeface="Calibri"/>
                          <a:ea typeface="微软雅黑" panose="020B0503020204020204" pitchFamily="34" charset="-122"/>
                          <a:cs typeface="Times New Roman"/>
                        </a:rPr>
                        <a:t>每周有效工时（</a:t>
                      </a:r>
                      <a:r>
                        <a:rPr lang="en-US" sz="2000" b="0" kern="100" dirty="0">
                          <a:effectLst/>
                          <a:latin typeface="Calibri"/>
                          <a:ea typeface="微软雅黑" panose="020B0503020204020204" pitchFamily="34" charset="-122"/>
                          <a:cs typeface="Times New Roman"/>
                        </a:rPr>
                        <a:t>h</a:t>
                      </a:r>
                      <a:r>
                        <a:rPr lang="zh-CN" sz="2000" b="0" kern="100" dirty="0">
                          <a:effectLst/>
                          <a:latin typeface="Calibri"/>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5105">
                <a:tc vMerge="1">
                  <a:txBody>
                    <a:bodyPr/>
                    <a:lstStyle/>
                    <a:p>
                      <a:endParaRPr lang="zh-CN" altLang="en-US"/>
                    </a:p>
                  </a:txBody>
                  <a:tcPr/>
                </a:tc>
                <a:tc>
                  <a:txBody>
                    <a:bodyPr/>
                    <a:lstStyle/>
                    <a:p>
                      <a:pPr algn="ctr">
                        <a:lnSpc>
                          <a:spcPct val="100000"/>
                        </a:lnSpc>
                        <a:spcAft>
                          <a:spcPts val="0"/>
                        </a:spcAft>
                      </a:pPr>
                      <a:endParaRPr lang="en-US"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endParaRPr lang="en-US"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endParaRPr lang="en-US"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1"/>
                  </a:ext>
                </a:extLst>
              </a:tr>
              <a:tr h="465105">
                <a:tc>
                  <a:txBody>
                    <a:bodyPr/>
                    <a:lstStyle/>
                    <a:p>
                      <a:pPr algn="ctr">
                        <a:lnSpc>
                          <a:spcPct val="100000"/>
                        </a:lnSpc>
                        <a:spcAft>
                          <a:spcPts val="0"/>
                        </a:spcAft>
                      </a:pPr>
                      <a:r>
                        <a:rPr lang="zh-CN" sz="2000" b="0" kern="100" dirty="0">
                          <a:effectLst/>
                          <a:latin typeface="Calibri"/>
                          <a:ea typeface="微软雅黑" panose="020B0503020204020204" pitchFamily="34" charset="-122"/>
                          <a:cs typeface="Times New Roman"/>
                        </a:rPr>
                        <a:t>选料</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1.1</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1.2</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1.4</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4600</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65105">
                <a:tc>
                  <a:txBody>
                    <a:bodyPr/>
                    <a:lstStyle/>
                    <a:p>
                      <a:pPr algn="ctr">
                        <a:lnSpc>
                          <a:spcPct val="100000"/>
                        </a:lnSpc>
                        <a:spcAft>
                          <a:spcPts val="0"/>
                        </a:spcAft>
                      </a:pPr>
                      <a:r>
                        <a:rPr lang="zh-CN" sz="2000" b="0" kern="100" dirty="0">
                          <a:effectLst/>
                          <a:latin typeface="Calibri"/>
                          <a:ea typeface="微软雅黑" panose="020B0503020204020204" pitchFamily="34" charset="-122"/>
                          <a:cs typeface="Times New Roman"/>
                        </a:rPr>
                        <a:t>提纯</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0.5</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0.6</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0.6</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2100</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65105">
                <a:tc>
                  <a:txBody>
                    <a:bodyPr/>
                    <a:lstStyle/>
                    <a:p>
                      <a:pPr algn="ctr">
                        <a:lnSpc>
                          <a:spcPct val="100000"/>
                        </a:lnSpc>
                        <a:spcAft>
                          <a:spcPts val="0"/>
                        </a:spcAft>
                      </a:pPr>
                      <a:r>
                        <a:rPr lang="zh-CN" sz="2000" b="0" kern="100" dirty="0">
                          <a:effectLst/>
                          <a:latin typeface="Calibri"/>
                          <a:ea typeface="微软雅黑" panose="020B0503020204020204" pitchFamily="34" charset="-122"/>
                          <a:cs typeface="Times New Roman"/>
                        </a:rPr>
                        <a:t>调配</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0.7</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0.8</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0.6</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2500</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5105">
                <a:tc>
                  <a:txBody>
                    <a:bodyPr/>
                    <a:lstStyle/>
                    <a:p>
                      <a:pPr algn="ctr">
                        <a:lnSpc>
                          <a:spcPct val="100000"/>
                        </a:lnSpc>
                        <a:spcAft>
                          <a:spcPts val="0"/>
                        </a:spcAft>
                      </a:pPr>
                      <a:r>
                        <a:rPr lang="zh-CN" sz="2000" b="0" kern="100" dirty="0">
                          <a:effectLst/>
                          <a:latin typeface="Calibri"/>
                          <a:ea typeface="微软雅黑" panose="020B0503020204020204" pitchFamily="34" charset="-122"/>
                          <a:cs typeface="Times New Roman"/>
                        </a:rPr>
                        <a:t>利润（元</a:t>
                      </a:r>
                      <a:r>
                        <a:rPr lang="en-US" sz="2000" b="0" kern="100" dirty="0">
                          <a:effectLst/>
                          <a:latin typeface="Calibri"/>
                          <a:ea typeface="微软雅黑" panose="020B0503020204020204" pitchFamily="34" charset="-122"/>
                          <a:cs typeface="Times New Roman"/>
                        </a:rPr>
                        <a:t>/kg</a:t>
                      </a:r>
                      <a:r>
                        <a:rPr lang="zh-CN" sz="2000" b="0" kern="100" dirty="0">
                          <a:effectLst/>
                          <a:latin typeface="Calibri"/>
                          <a:ea typeface="微软雅黑" panose="020B0503020204020204" pitchFamily="34" charset="-122"/>
                          <a:cs typeface="Times New Roman"/>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12</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14</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13</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0" kern="100" dirty="0">
                          <a:effectLst/>
                          <a:latin typeface="Calibri"/>
                          <a:ea typeface="微软雅黑" panose="020B0503020204020204" pitchFamily="34" charset="-122"/>
                          <a:cs typeface="Times New Roman"/>
                        </a:rPr>
                        <a:t> </a:t>
                      </a:r>
                      <a:endParaRPr lang="zh-CN" sz="2000" b="0" kern="100" dirty="0">
                        <a:effectLst/>
                        <a:latin typeface="Calibri"/>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页脚占位符 1">
            <a:extLst>
              <a:ext uri="{FF2B5EF4-FFF2-40B4-BE49-F238E27FC236}">
                <a16:creationId xmlns:a16="http://schemas.microsoft.com/office/drawing/2014/main" id="{36FFB56E-7220-4872-AC2C-AA74316BEAB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633688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EE7FE55C-4621-4330-9930-8223680CD5BA}"/>
              </a:ext>
            </a:extLst>
          </p:cNvPr>
          <p:cNvSpPr>
            <a:spLocks noChangeArrowheads="1"/>
          </p:cNvSpPr>
          <p:nvPr/>
        </p:nvSpPr>
        <p:spPr bwMode="auto">
          <a:xfrm>
            <a:off x="683568" y="620688"/>
            <a:ext cx="771403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表</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7-3  </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从分配中心至分销店的对童衣的需求量</a:t>
            </a:r>
          </a:p>
        </p:txBody>
      </p:sp>
      <p:pic>
        <p:nvPicPr>
          <p:cNvPr id="5" name="图片 4">
            <a:extLst>
              <a:ext uri="{FF2B5EF4-FFF2-40B4-BE49-F238E27FC236}">
                <a16:creationId xmlns:a16="http://schemas.microsoft.com/office/drawing/2014/main" id="{88AF9E38-782C-4761-84B4-0576C4691B82}"/>
              </a:ext>
            </a:extLst>
          </p:cNvPr>
          <p:cNvPicPr>
            <a:picLocks noChangeAspect="1"/>
          </p:cNvPicPr>
          <p:nvPr/>
        </p:nvPicPr>
        <p:blipFill>
          <a:blip r:embed="rId2"/>
          <a:stretch>
            <a:fillRect/>
          </a:stretch>
        </p:blipFill>
        <p:spPr>
          <a:xfrm>
            <a:off x="538810" y="1396605"/>
            <a:ext cx="8233730" cy="2808311"/>
          </a:xfrm>
          <a:prstGeom prst="rect">
            <a:avLst/>
          </a:prstGeom>
        </p:spPr>
      </p:pic>
      <p:sp>
        <p:nvSpPr>
          <p:cNvPr id="8" name="日期占位符 7">
            <a:extLst>
              <a:ext uri="{FF2B5EF4-FFF2-40B4-BE49-F238E27FC236}">
                <a16:creationId xmlns:a16="http://schemas.microsoft.com/office/drawing/2014/main" id="{119E2789-265E-4C82-AA64-5381D4D468D0}"/>
              </a:ext>
            </a:extLst>
          </p:cNvPr>
          <p:cNvSpPr>
            <a:spLocks noGrp="1"/>
          </p:cNvSpPr>
          <p:nvPr>
            <p:ph type="dt" sz="half" idx="2"/>
          </p:nvPr>
        </p:nvSpPr>
        <p:spPr/>
        <p:txBody>
          <a:bodyPr/>
          <a:lstStyle/>
          <a:p>
            <a:pPr>
              <a:defRPr/>
            </a:pPr>
            <a:fld id="{EEF3C86F-5861-4708-8EE7-D47DBB148539}"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1ED3AAAD-5977-4805-A349-502A85BE618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5815706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467544" y="404664"/>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二、问题分析</a:t>
            </a:r>
          </a:p>
        </p:txBody>
      </p:sp>
      <p:grpSp>
        <p:nvGrpSpPr>
          <p:cNvPr id="53" name="组合 52">
            <a:extLst>
              <a:ext uri="{FF2B5EF4-FFF2-40B4-BE49-F238E27FC236}">
                <a16:creationId xmlns:a16="http://schemas.microsoft.com/office/drawing/2014/main" id="{91F1A9E1-4041-441D-8B5F-56C732239633}"/>
              </a:ext>
            </a:extLst>
          </p:cNvPr>
          <p:cNvGrpSpPr/>
          <p:nvPr/>
        </p:nvGrpSpPr>
        <p:grpSpPr>
          <a:xfrm>
            <a:off x="611560" y="2977207"/>
            <a:ext cx="7992888" cy="3476129"/>
            <a:chOff x="755576" y="967829"/>
            <a:chExt cx="7992888" cy="3476129"/>
          </a:xfrm>
        </p:grpSpPr>
        <p:sp>
          <p:nvSpPr>
            <p:cNvPr id="4" name="文本框 3">
              <a:extLst>
                <a:ext uri="{FF2B5EF4-FFF2-40B4-BE49-F238E27FC236}">
                  <a16:creationId xmlns:a16="http://schemas.microsoft.com/office/drawing/2014/main" id="{8C63B528-F5AC-4EE7-B053-E8FA1EB815B2}"/>
                </a:ext>
              </a:extLst>
            </p:cNvPr>
            <p:cNvSpPr txBox="1"/>
            <p:nvPr/>
          </p:nvSpPr>
          <p:spPr>
            <a:xfrm>
              <a:off x="755576" y="967829"/>
              <a:ext cx="100811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生产能力</a:t>
              </a:r>
            </a:p>
          </p:txBody>
        </p:sp>
        <p:sp>
          <p:nvSpPr>
            <p:cNvPr id="9" name="文本框 8">
              <a:extLst>
                <a:ext uri="{FF2B5EF4-FFF2-40B4-BE49-F238E27FC236}">
                  <a16:creationId xmlns:a16="http://schemas.microsoft.com/office/drawing/2014/main" id="{0939BC52-E030-4A15-BD26-3322B326E8DE}"/>
                </a:ext>
              </a:extLst>
            </p:cNvPr>
            <p:cNvSpPr txBox="1"/>
            <p:nvPr/>
          </p:nvSpPr>
          <p:spPr>
            <a:xfrm>
              <a:off x="755576" y="1399877"/>
              <a:ext cx="1008112"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300</a:t>
              </a:r>
              <a:endParaRPr lang="zh-CN" alt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A213CAE-3B75-4B64-8A85-82A8FEA9F81D}"/>
                </a:ext>
              </a:extLst>
            </p:cNvPr>
            <p:cNvSpPr txBox="1"/>
            <p:nvPr/>
          </p:nvSpPr>
          <p:spPr>
            <a:xfrm>
              <a:off x="755576" y="2028204"/>
              <a:ext cx="1008112"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200</a:t>
              </a:r>
              <a:endParaRPr lang="zh-CN" altLang="en-US" sz="1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18CE5A6-974B-47CC-8A5B-98D238A268FE}"/>
                </a:ext>
              </a:extLst>
            </p:cNvPr>
            <p:cNvSpPr txBox="1"/>
            <p:nvPr/>
          </p:nvSpPr>
          <p:spPr>
            <a:xfrm>
              <a:off x="755576" y="2696021"/>
              <a:ext cx="1008112"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300</a:t>
              </a:r>
              <a:endParaRPr lang="zh-CN" altLang="en-US" sz="14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1CE4E2AE-E999-4EF9-8F24-5D5B5C35B3A9}"/>
                </a:ext>
              </a:extLst>
            </p:cNvPr>
            <p:cNvSpPr txBox="1"/>
            <p:nvPr/>
          </p:nvSpPr>
          <p:spPr>
            <a:xfrm>
              <a:off x="755576" y="3344093"/>
              <a:ext cx="1008112"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200</a:t>
              </a:r>
              <a:endParaRPr lang="zh-CN" altLang="en-US" sz="14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9E775FA9-A5CB-4E45-892D-9395C4659009}"/>
                </a:ext>
              </a:extLst>
            </p:cNvPr>
            <p:cNvSpPr txBox="1"/>
            <p:nvPr/>
          </p:nvSpPr>
          <p:spPr>
            <a:xfrm>
              <a:off x="755576" y="4064173"/>
              <a:ext cx="1008112"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400</a:t>
              </a:r>
              <a:endParaRPr lang="zh-CN" altLang="en-US" sz="1400" dirty="0">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A3D58F6C-A1F5-4F60-AD02-C44DA81F37D4}"/>
                </a:ext>
              </a:extLst>
            </p:cNvPr>
            <p:cNvSpPr/>
            <p:nvPr/>
          </p:nvSpPr>
          <p:spPr bwMode="auto">
            <a:xfrm>
              <a:off x="1475656" y="1337878"/>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工厂</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1</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15" name="椭圆 14">
              <a:extLst>
                <a:ext uri="{FF2B5EF4-FFF2-40B4-BE49-F238E27FC236}">
                  <a16:creationId xmlns:a16="http://schemas.microsoft.com/office/drawing/2014/main" id="{E8C60742-2CB4-4EAD-AC73-9072B539C12F}"/>
                </a:ext>
              </a:extLst>
            </p:cNvPr>
            <p:cNvSpPr/>
            <p:nvPr/>
          </p:nvSpPr>
          <p:spPr bwMode="auto">
            <a:xfrm>
              <a:off x="1475656" y="1995686"/>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工厂</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2</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16" name="椭圆 15">
              <a:extLst>
                <a:ext uri="{FF2B5EF4-FFF2-40B4-BE49-F238E27FC236}">
                  <a16:creationId xmlns:a16="http://schemas.microsoft.com/office/drawing/2014/main" id="{131E5648-D9CA-4BFD-B9CA-9651CA4114F8}"/>
                </a:ext>
              </a:extLst>
            </p:cNvPr>
            <p:cNvSpPr/>
            <p:nvPr/>
          </p:nvSpPr>
          <p:spPr bwMode="auto">
            <a:xfrm>
              <a:off x="1475656" y="2643758"/>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工厂</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3</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17" name="椭圆 16">
              <a:extLst>
                <a:ext uri="{FF2B5EF4-FFF2-40B4-BE49-F238E27FC236}">
                  <a16:creationId xmlns:a16="http://schemas.microsoft.com/office/drawing/2014/main" id="{87F67948-C7C7-4C04-95A5-A632ED87D70C}"/>
                </a:ext>
              </a:extLst>
            </p:cNvPr>
            <p:cNvSpPr/>
            <p:nvPr/>
          </p:nvSpPr>
          <p:spPr bwMode="auto">
            <a:xfrm>
              <a:off x="1475656" y="3291830"/>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工厂</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4</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18" name="椭圆 17">
              <a:extLst>
                <a:ext uri="{FF2B5EF4-FFF2-40B4-BE49-F238E27FC236}">
                  <a16:creationId xmlns:a16="http://schemas.microsoft.com/office/drawing/2014/main" id="{DD43409A-7D10-4DFA-9A0A-309C89B4C309}"/>
                </a:ext>
              </a:extLst>
            </p:cNvPr>
            <p:cNvSpPr/>
            <p:nvPr/>
          </p:nvSpPr>
          <p:spPr bwMode="auto">
            <a:xfrm>
              <a:off x="1475656" y="4011910"/>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工厂</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5</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19" name="椭圆 18">
              <a:extLst>
                <a:ext uri="{FF2B5EF4-FFF2-40B4-BE49-F238E27FC236}">
                  <a16:creationId xmlns:a16="http://schemas.microsoft.com/office/drawing/2014/main" id="{6D11F3FF-9E2E-4C8E-B6A2-532F625B3267}"/>
                </a:ext>
              </a:extLst>
            </p:cNvPr>
            <p:cNvSpPr/>
            <p:nvPr/>
          </p:nvSpPr>
          <p:spPr bwMode="auto">
            <a:xfrm>
              <a:off x="4355976" y="1923678"/>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中心</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1</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20" name="椭圆 19">
              <a:extLst>
                <a:ext uri="{FF2B5EF4-FFF2-40B4-BE49-F238E27FC236}">
                  <a16:creationId xmlns:a16="http://schemas.microsoft.com/office/drawing/2014/main" id="{101AB7A3-888B-4078-8587-6F523E1B4D9F}"/>
                </a:ext>
              </a:extLst>
            </p:cNvPr>
            <p:cNvSpPr/>
            <p:nvPr/>
          </p:nvSpPr>
          <p:spPr bwMode="auto">
            <a:xfrm>
              <a:off x="4355976" y="2715766"/>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中心</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2</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21" name="椭圆 20">
              <a:extLst>
                <a:ext uri="{FF2B5EF4-FFF2-40B4-BE49-F238E27FC236}">
                  <a16:creationId xmlns:a16="http://schemas.microsoft.com/office/drawing/2014/main" id="{55C013AB-8E37-4583-8EDB-B80DF6E796D9}"/>
                </a:ext>
              </a:extLst>
            </p:cNvPr>
            <p:cNvSpPr/>
            <p:nvPr/>
          </p:nvSpPr>
          <p:spPr bwMode="auto">
            <a:xfrm>
              <a:off x="4355976" y="3543995"/>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中心</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3</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cxnSp>
          <p:nvCxnSpPr>
            <p:cNvPr id="7" name="直接箭头连接符 6">
              <a:extLst>
                <a:ext uri="{FF2B5EF4-FFF2-40B4-BE49-F238E27FC236}">
                  <a16:creationId xmlns:a16="http://schemas.microsoft.com/office/drawing/2014/main" id="{2B481370-DEA1-4131-9406-FEAA8244C00D}"/>
                </a:ext>
              </a:extLst>
            </p:cNvPr>
            <p:cNvCxnSpPr>
              <a:stCxn id="14" idx="6"/>
              <a:endCxn id="19" idx="2"/>
            </p:cNvCxnSpPr>
            <p:nvPr/>
          </p:nvCxnSpPr>
          <p:spPr>
            <a:xfrm>
              <a:off x="2339752" y="1535832"/>
              <a:ext cx="2016224" cy="5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825ECF8-0E7A-4AC0-8888-4771B88FF9F5}"/>
                </a:ext>
              </a:extLst>
            </p:cNvPr>
            <p:cNvCxnSpPr>
              <a:stCxn id="14" idx="6"/>
              <a:endCxn id="20" idx="2"/>
            </p:cNvCxnSpPr>
            <p:nvPr/>
          </p:nvCxnSpPr>
          <p:spPr>
            <a:xfrm>
              <a:off x="2339752" y="1535832"/>
              <a:ext cx="2016224" cy="1377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43C659C-253E-4634-988E-2FD5895CCE67}"/>
                </a:ext>
              </a:extLst>
            </p:cNvPr>
            <p:cNvCxnSpPr>
              <a:stCxn id="14" idx="6"/>
              <a:endCxn id="21" idx="2"/>
            </p:cNvCxnSpPr>
            <p:nvPr/>
          </p:nvCxnSpPr>
          <p:spPr>
            <a:xfrm>
              <a:off x="2339752" y="1535832"/>
              <a:ext cx="2016224" cy="2206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对象 26">
              <a:extLst>
                <a:ext uri="{FF2B5EF4-FFF2-40B4-BE49-F238E27FC236}">
                  <a16:creationId xmlns:a16="http://schemas.microsoft.com/office/drawing/2014/main" id="{7056288B-7606-42DA-AE12-176E36693981}"/>
                </a:ext>
              </a:extLst>
            </p:cNvPr>
            <p:cNvGraphicFramePr>
              <a:graphicFrameLocks noChangeAspect="1"/>
            </p:cNvGraphicFramePr>
            <p:nvPr/>
          </p:nvGraphicFramePr>
          <p:xfrm>
            <a:off x="2555776" y="1419622"/>
            <a:ext cx="338533" cy="206272"/>
          </p:xfrm>
          <a:graphic>
            <a:graphicData uri="http://schemas.openxmlformats.org/presentationml/2006/ole">
              <mc:AlternateContent xmlns:mc="http://schemas.openxmlformats.org/markup-compatibility/2006">
                <mc:Choice xmlns:v="urn:schemas-microsoft-com:vml" Requires="v">
                  <p:oleObj name="Equation" r:id="rId2" imgW="266400" imgH="177480" progId="Equation.DSMT4">
                    <p:embed/>
                  </p:oleObj>
                </mc:Choice>
                <mc:Fallback>
                  <p:oleObj name="Equation" r:id="rId2" imgW="266400" imgH="177480" progId="Equation.DSMT4">
                    <p:embed/>
                    <p:pic>
                      <p:nvPicPr>
                        <p:cNvPr id="27" name="对象 26">
                          <a:extLst>
                            <a:ext uri="{FF2B5EF4-FFF2-40B4-BE49-F238E27FC236}">
                              <a16:creationId xmlns:a16="http://schemas.microsoft.com/office/drawing/2014/main" id="{7056288B-7606-42DA-AE12-176E36693981}"/>
                            </a:ext>
                          </a:extLst>
                        </p:cNvPr>
                        <p:cNvPicPr>
                          <a:picLocks noChangeAspect="1" noChangeArrowheads="1"/>
                        </p:cNvPicPr>
                        <p:nvPr/>
                      </p:nvPicPr>
                      <p:blipFill>
                        <a:blip r:embed="rId3"/>
                        <a:srcRect/>
                        <a:stretch>
                          <a:fillRect/>
                        </a:stretch>
                      </p:blipFill>
                      <p:spPr bwMode="auto">
                        <a:xfrm>
                          <a:off x="2555776" y="1419622"/>
                          <a:ext cx="338533" cy="206272"/>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DE321B8E-E551-464E-9BB9-E12B7DA048E7}"/>
                </a:ext>
              </a:extLst>
            </p:cNvPr>
            <p:cNvGraphicFramePr>
              <a:graphicFrameLocks noChangeAspect="1"/>
            </p:cNvGraphicFramePr>
            <p:nvPr/>
          </p:nvGraphicFramePr>
          <p:xfrm>
            <a:off x="2930352" y="1789311"/>
            <a:ext cx="417512" cy="206375"/>
          </p:xfrm>
          <a:graphic>
            <a:graphicData uri="http://schemas.openxmlformats.org/presentationml/2006/ole">
              <mc:AlternateContent xmlns:mc="http://schemas.openxmlformats.org/markup-compatibility/2006">
                <mc:Choice xmlns:v="urn:schemas-microsoft-com:vml" Requires="v">
                  <p:oleObj name="Equation" r:id="rId4" imgW="330120" imgH="177480" progId="Equation.DSMT4">
                    <p:embed/>
                  </p:oleObj>
                </mc:Choice>
                <mc:Fallback>
                  <p:oleObj name="Equation" r:id="rId4" imgW="330120" imgH="177480" progId="Equation.DSMT4">
                    <p:embed/>
                    <p:pic>
                      <p:nvPicPr>
                        <p:cNvPr id="28" name="对象 27">
                          <a:extLst>
                            <a:ext uri="{FF2B5EF4-FFF2-40B4-BE49-F238E27FC236}">
                              <a16:creationId xmlns:a16="http://schemas.microsoft.com/office/drawing/2014/main" id="{DE321B8E-E551-464E-9BB9-E12B7DA048E7}"/>
                            </a:ext>
                          </a:extLst>
                        </p:cNvPr>
                        <p:cNvPicPr>
                          <a:picLocks noChangeAspect="1" noChangeArrowheads="1"/>
                        </p:cNvPicPr>
                        <p:nvPr/>
                      </p:nvPicPr>
                      <p:blipFill>
                        <a:blip r:embed="rId5"/>
                        <a:srcRect/>
                        <a:stretch>
                          <a:fillRect/>
                        </a:stretch>
                      </p:blipFill>
                      <p:spPr bwMode="auto">
                        <a:xfrm>
                          <a:off x="2930352" y="1789311"/>
                          <a:ext cx="417512" cy="206375"/>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87CCBE6C-811D-4183-BDA8-380240A74BA1}"/>
                </a:ext>
              </a:extLst>
            </p:cNvPr>
            <p:cNvGraphicFramePr>
              <a:graphicFrameLocks noChangeAspect="1"/>
            </p:cNvGraphicFramePr>
            <p:nvPr/>
          </p:nvGraphicFramePr>
          <p:xfrm>
            <a:off x="2208684" y="1707654"/>
            <a:ext cx="419100" cy="206375"/>
          </p:xfrm>
          <a:graphic>
            <a:graphicData uri="http://schemas.openxmlformats.org/presentationml/2006/ole">
              <mc:AlternateContent xmlns:mc="http://schemas.openxmlformats.org/markup-compatibility/2006">
                <mc:Choice xmlns:v="urn:schemas-microsoft-com:vml" Requires="v">
                  <p:oleObj name="Equation" r:id="rId6" imgW="330120" imgH="177480" progId="Equation.DSMT4">
                    <p:embed/>
                  </p:oleObj>
                </mc:Choice>
                <mc:Fallback>
                  <p:oleObj name="Equation" r:id="rId6" imgW="330120" imgH="177480" progId="Equation.DSMT4">
                    <p:embed/>
                    <p:pic>
                      <p:nvPicPr>
                        <p:cNvPr id="29" name="对象 28">
                          <a:extLst>
                            <a:ext uri="{FF2B5EF4-FFF2-40B4-BE49-F238E27FC236}">
                              <a16:creationId xmlns:a16="http://schemas.microsoft.com/office/drawing/2014/main" id="{87CCBE6C-811D-4183-BDA8-380240A74BA1}"/>
                            </a:ext>
                          </a:extLst>
                        </p:cNvPr>
                        <p:cNvPicPr>
                          <a:picLocks noChangeAspect="1" noChangeArrowheads="1"/>
                        </p:cNvPicPr>
                        <p:nvPr/>
                      </p:nvPicPr>
                      <p:blipFill>
                        <a:blip r:embed="rId7"/>
                        <a:srcRect/>
                        <a:stretch>
                          <a:fillRect/>
                        </a:stretch>
                      </p:blipFill>
                      <p:spPr bwMode="auto">
                        <a:xfrm>
                          <a:off x="2208684" y="1707654"/>
                          <a:ext cx="419100" cy="206375"/>
                        </a:xfrm>
                        <a:prstGeom prst="rect">
                          <a:avLst/>
                        </a:prstGeom>
                        <a:noFill/>
                      </p:spPr>
                    </p:pic>
                  </p:oleObj>
                </mc:Fallback>
              </mc:AlternateContent>
            </a:graphicData>
          </a:graphic>
        </p:graphicFrame>
        <p:cxnSp>
          <p:nvCxnSpPr>
            <p:cNvPr id="26" name="直接箭头连接符 25">
              <a:extLst>
                <a:ext uri="{FF2B5EF4-FFF2-40B4-BE49-F238E27FC236}">
                  <a16:creationId xmlns:a16="http://schemas.microsoft.com/office/drawing/2014/main" id="{83AD0D32-8EF9-48A7-AFAE-2EFD18FF8221}"/>
                </a:ext>
              </a:extLst>
            </p:cNvPr>
            <p:cNvCxnSpPr>
              <a:stCxn id="15" idx="6"/>
              <a:endCxn id="19" idx="2"/>
            </p:cNvCxnSpPr>
            <p:nvPr/>
          </p:nvCxnSpPr>
          <p:spPr>
            <a:xfrm flipV="1">
              <a:off x="2339752" y="2121632"/>
              <a:ext cx="201622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A5385DA-05E7-4DE5-927E-1C4BBEFB31CD}"/>
                </a:ext>
              </a:extLst>
            </p:cNvPr>
            <p:cNvCxnSpPr>
              <a:stCxn id="15" idx="6"/>
              <a:endCxn id="20" idx="2"/>
            </p:cNvCxnSpPr>
            <p:nvPr/>
          </p:nvCxnSpPr>
          <p:spPr>
            <a:xfrm>
              <a:off x="2339752" y="2193640"/>
              <a:ext cx="2016224"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45" name="直接箭头连接符 6144">
              <a:extLst>
                <a:ext uri="{FF2B5EF4-FFF2-40B4-BE49-F238E27FC236}">
                  <a16:creationId xmlns:a16="http://schemas.microsoft.com/office/drawing/2014/main" id="{7BD49CCC-EF3B-4F1E-9F4D-D32CE79BF84B}"/>
                </a:ext>
              </a:extLst>
            </p:cNvPr>
            <p:cNvCxnSpPr>
              <a:cxnSpLocks/>
              <a:stCxn id="15" idx="6"/>
              <a:endCxn id="21" idx="2"/>
            </p:cNvCxnSpPr>
            <p:nvPr/>
          </p:nvCxnSpPr>
          <p:spPr>
            <a:xfrm>
              <a:off x="2339752" y="2193640"/>
              <a:ext cx="2016224" cy="1548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对象 36">
              <a:extLst>
                <a:ext uri="{FF2B5EF4-FFF2-40B4-BE49-F238E27FC236}">
                  <a16:creationId xmlns:a16="http://schemas.microsoft.com/office/drawing/2014/main" id="{7D7C07DF-A67E-467A-BBE2-23A1B8171B4C}"/>
                </a:ext>
              </a:extLst>
            </p:cNvPr>
            <p:cNvGraphicFramePr>
              <a:graphicFrameLocks noChangeAspect="1"/>
            </p:cNvGraphicFramePr>
            <p:nvPr/>
          </p:nvGraphicFramePr>
          <p:xfrm>
            <a:off x="2451100" y="1997075"/>
            <a:ext cx="354013" cy="206375"/>
          </p:xfrm>
          <a:graphic>
            <a:graphicData uri="http://schemas.openxmlformats.org/presentationml/2006/ole">
              <mc:AlternateContent xmlns:mc="http://schemas.openxmlformats.org/markup-compatibility/2006">
                <mc:Choice xmlns:v="urn:schemas-microsoft-com:vml" Requires="v">
                  <p:oleObj name="Equation" r:id="rId8" imgW="279360" imgH="177480" progId="Equation.DSMT4">
                    <p:embed/>
                  </p:oleObj>
                </mc:Choice>
                <mc:Fallback>
                  <p:oleObj name="Equation" r:id="rId8" imgW="279360" imgH="177480" progId="Equation.DSMT4">
                    <p:embed/>
                    <p:pic>
                      <p:nvPicPr>
                        <p:cNvPr id="37" name="对象 36">
                          <a:extLst>
                            <a:ext uri="{FF2B5EF4-FFF2-40B4-BE49-F238E27FC236}">
                              <a16:creationId xmlns:a16="http://schemas.microsoft.com/office/drawing/2014/main" id="{7D7C07DF-A67E-467A-BBE2-23A1B8171B4C}"/>
                            </a:ext>
                          </a:extLst>
                        </p:cNvPr>
                        <p:cNvPicPr>
                          <a:picLocks noChangeAspect="1" noChangeArrowheads="1"/>
                        </p:cNvPicPr>
                        <p:nvPr/>
                      </p:nvPicPr>
                      <p:blipFill>
                        <a:blip r:embed="rId9"/>
                        <a:srcRect/>
                        <a:stretch>
                          <a:fillRect/>
                        </a:stretch>
                      </p:blipFill>
                      <p:spPr bwMode="auto">
                        <a:xfrm>
                          <a:off x="2451100" y="1997075"/>
                          <a:ext cx="354013" cy="206375"/>
                        </a:xfrm>
                        <a:prstGeom prst="rect">
                          <a:avLst/>
                        </a:prstGeom>
                        <a:noFill/>
                      </p:spPr>
                    </p:pic>
                  </p:oleObj>
                </mc:Fallback>
              </mc:AlternateContent>
            </a:graphicData>
          </a:graphic>
        </p:graphicFrame>
        <p:graphicFrame>
          <p:nvGraphicFramePr>
            <p:cNvPr id="38" name="对象 37">
              <a:extLst>
                <a:ext uri="{FF2B5EF4-FFF2-40B4-BE49-F238E27FC236}">
                  <a16:creationId xmlns:a16="http://schemas.microsoft.com/office/drawing/2014/main" id="{1725424A-221C-45FC-B8D4-BB2B7EEDB3A6}"/>
                </a:ext>
              </a:extLst>
            </p:cNvPr>
            <p:cNvGraphicFramePr>
              <a:graphicFrameLocks noChangeAspect="1"/>
            </p:cNvGraphicFramePr>
            <p:nvPr/>
          </p:nvGraphicFramePr>
          <p:xfrm>
            <a:off x="2710476" y="2246460"/>
            <a:ext cx="338533" cy="206272"/>
          </p:xfrm>
          <a:graphic>
            <a:graphicData uri="http://schemas.openxmlformats.org/presentationml/2006/ole">
              <mc:AlternateContent xmlns:mc="http://schemas.openxmlformats.org/markup-compatibility/2006">
                <mc:Choice xmlns:v="urn:schemas-microsoft-com:vml" Requires="v">
                  <p:oleObj name="Equation" r:id="rId10" imgW="266400" imgH="177480" progId="Equation.DSMT4">
                    <p:embed/>
                  </p:oleObj>
                </mc:Choice>
                <mc:Fallback>
                  <p:oleObj name="Equation" r:id="rId10" imgW="266400" imgH="177480" progId="Equation.DSMT4">
                    <p:embed/>
                    <p:pic>
                      <p:nvPicPr>
                        <p:cNvPr id="38" name="对象 37">
                          <a:extLst>
                            <a:ext uri="{FF2B5EF4-FFF2-40B4-BE49-F238E27FC236}">
                              <a16:creationId xmlns:a16="http://schemas.microsoft.com/office/drawing/2014/main" id="{1725424A-221C-45FC-B8D4-BB2B7EEDB3A6}"/>
                            </a:ext>
                          </a:extLst>
                        </p:cNvPr>
                        <p:cNvPicPr>
                          <a:picLocks noChangeAspect="1" noChangeArrowheads="1"/>
                        </p:cNvPicPr>
                        <p:nvPr/>
                      </p:nvPicPr>
                      <p:blipFill>
                        <a:blip r:embed="rId11"/>
                        <a:srcRect/>
                        <a:stretch>
                          <a:fillRect/>
                        </a:stretch>
                      </p:blipFill>
                      <p:spPr bwMode="auto">
                        <a:xfrm>
                          <a:off x="2710476" y="2246460"/>
                          <a:ext cx="338533" cy="206272"/>
                        </a:xfrm>
                        <a:prstGeom prst="rect">
                          <a:avLst/>
                        </a:prstGeom>
                        <a:noFill/>
                      </p:spPr>
                    </p:pic>
                  </p:oleObj>
                </mc:Fallback>
              </mc:AlternateContent>
            </a:graphicData>
          </a:graphic>
        </p:graphicFrame>
        <p:graphicFrame>
          <p:nvGraphicFramePr>
            <p:cNvPr id="39" name="对象 38">
              <a:extLst>
                <a:ext uri="{FF2B5EF4-FFF2-40B4-BE49-F238E27FC236}">
                  <a16:creationId xmlns:a16="http://schemas.microsoft.com/office/drawing/2014/main" id="{AD278A56-4BB8-46C9-A43C-6C43A439B4A6}"/>
                </a:ext>
              </a:extLst>
            </p:cNvPr>
            <p:cNvGraphicFramePr>
              <a:graphicFrameLocks noChangeAspect="1"/>
            </p:cNvGraphicFramePr>
            <p:nvPr/>
          </p:nvGraphicFramePr>
          <p:xfrm>
            <a:off x="2281238" y="2373313"/>
            <a:ext cx="354012" cy="206375"/>
          </p:xfrm>
          <a:graphic>
            <a:graphicData uri="http://schemas.openxmlformats.org/presentationml/2006/ole">
              <mc:AlternateContent xmlns:mc="http://schemas.openxmlformats.org/markup-compatibility/2006">
                <mc:Choice xmlns:v="urn:schemas-microsoft-com:vml" Requires="v">
                  <p:oleObj name="Equation" r:id="rId12" imgW="279360" imgH="177480" progId="Equation.DSMT4">
                    <p:embed/>
                  </p:oleObj>
                </mc:Choice>
                <mc:Fallback>
                  <p:oleObj name="Equation" r:id="rId12" imgW="279360" imgH="177480" progId="Equation.DSMT4">
                    <p:embed/>
                    <p:pic>
                      <p:nvPicPr>
                        <p:cNvPr id="39" name="对象 38">
                          <a:extLst>
                            <a:ext uri="{FF2B5EF4-FFF2-40B4-BE49-F238E27FC236}">
                              <a16:creationId xmlns:a16="http://schemas.microsoft.com/office/drawing/2014/main" id="{AD278A56-4BB8-46C9-A43C-6C43A439B4A6}"/>
                            </a:ext>
                          </a:extLst>
                        </p:cNvPr>
                        <p:cNvPicPr>
                          <a:picLocks noChangeAspect="1" noChangeArrowheads="1"/>
                        </p:cNvPicPr>
                        <p:nvPr/>
                      </p:nvPicPr>
                      <p:blipFill>
                        <a:blip r:embed="rId13"/>
                        <a:srcRect/>
                        <a:stretch>
                          <a:fillRect/>
                        </a:stretch>
                      </p:blipFill>
                      <p:spPr bwMode="auto">
                        <a:xfrm>
                          <a:off x="2281238" y="2373313"/>
                          <a:ext cx="354012" cy="206375"/>
                        </a:xfrm>
                        <a:prstGeom prst="rect">
                          <a:avLst/>
                        </a:prstGeom>
                        <a:noFill/>
                      </p:spPr>
                    </p:pic>
                  </p:oleObj>
                </mc:Fallback>
              </mc:AlternateContent>
            </a:graphicData>
          </a:graphic>
        </p:graphicFrame>
        <p:cxnSp>
          <p:nvCxnSpPr>
            <p:cNvPr id="6150" name="直接箭头连接符 6149">
              <a:extLst>
                <a:ext uri="{FF2B5EF4-FFF2-40B4-BE49-F238E27FC236}">
                  <a16:creationId xmlns:a16="http://schemas.microsoft.com/office/drawing/2014/main" id="{0A081EBC-4F5F-4858-B9EF-71A8F2C1D225}"/>
                </a:ext>
              </a:extLst>
            </p:cNvPr>
            <p:cNvCxnSpPr>
              <a:stCxn id="16" idx="6"/>
              <a:endCxn id="19" idx="2"/>
            </p:cNvCxnSpPr>
            <p:nvPr/>
          </p:nvCxnSpPr>
          <p:spPr>
            <a:xfrm flipV="1">
              <a:off x="2339752" y="2121632"/>
              <a:ext cx="2016224"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52" name="直接箭头连接符 6151">
              <a:extLst>
                <a:ext uri="{FF2B5EF4-FFF2-40B4-BE49-F238E27FC236}">
                  <a16:creationId xmlns:a16="http://schemas.microsoft.com/office/drawing/2014/main" id="{E3B76EFB-8FB5-4754-9CFF-F33E9307CF96}"/>
                </a:ext>
              </a:extLst>
            </p:cNvPr>
            <p:cNvCxnSpPr>
              <a:stCxn id="16" idx="6"/>
              <a:endCxn id="20" idx="2"/>
            </p:cNvCxnSpPr>
            <p:nvPr/>
          </p:nvCxnSpPr>
          <p:spPr>
            <a:xfrm>
              <a:off x="2339752" y="2841712"/>
              <a:ext cx="2016224"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54" name="直接箭头连接符 6153">
              <a:extLst>
                <a:ext uri="{FF2B5EF4-FFF2-40B4-BE49-F238E27FC236}">
                  <a16:creationId xmlns:a16="http://schemas.microsoft.com/office/drawing/2014/main" id="{788CD4E8-6CC4-4CDF-A5EA-413AB37B92B2}"/>
                </a:ext>
              </a:extLst>
            </p:cNvPr>
            <p:cNvCxnSpPr>
              <a:stCxn id="16" idx="6"/>
              <a:endCxn id="21" idx="2"/>
            </p:cNvCxnSpPr>
            <p:nvPr/>
          </p:nvCxnSpPr>
          <p:spPr>
            <a:xfrm>
              <a:off x="2339752" y="2841712"/>
              <a:ext cx="2016224" cy="900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对象 45">
              <a:extLst>
                <a:ext uri="{FF2B5EF4-FFF2-40B4-BE49-F238E27FC236}">
                  <a16:creationId xmlns:a16="http://schemas.microsoft.com/office/drawing/2014/main" id="{3F49C260-D453-4F49-9736-6C934E2FF787}"/>
                </a:ext>
              </a:extLst>
            </p:cNvPr>
            <p:cNvGraphicFramePr>
              <a:graphicFrameLocks noChangeAspect="1"/>
            </p:cNvGraphicFramePr>
            <p:nvPr/>
          </p:nvGraphicFramePr>
          <p:xfrm>
            <a:off x="2336800" y="2592388"/>
            <a:ext cx="338138" cy="206375"/>
          </p:xfrm>
          <a:graphic>
            <a:graphicData uri="http://schemas.openxmlformats.org/presentationml/2006/ole">
              <mc:AlternateContent xmlns:mc="http://schemas.openxmlformats.org/markup-compatibility/2006">
                <mc:Choice xmlns:v="urn:schemas-microsoft-com:vml" Requires="v">
                  <p:oleObj name="Equation" r:id="rId14" imgW="266400" imgH="177480" progId="Equation.DSMT4">
                    <p:embed/>
                  </p:oleObj>
                </mc:Choice>
                <mc:Fallback>
                  <p:oleObj name="Equation" r:id="rId14" imgW="266400" imgH="177480" progId="Equation.DSMT4">
                    <p:embed/>
                    <p:pic>
                      <p:nvPicPr>
                        <p:cNvPr id="46" name="对象 45">
                          <a:extLst>
                            <a:ext uri="{FF2B5EF4-FFF2-40B4-BE49-F238E27FC236}">
                              <a16:creationId xmlns:a16="http://schemas.microsoft.com/office/drawing/2014/main" id="{3F49C260-D453-4F49-9736-6C934E2FF787}"/>
                            </a:ext>
                          </a:extLst>
                        </p:cNvPr>
                        <p:cNvPicPr>
                          <a:picLocks noChangeAspect="1" noChangeArrowheads="1"/>
                        </p:cNvPicPr>
                        <p:nvPr/>
                      </p:nvPicPr>
                      <p:blipFill>
                        <a:blip r:embed="rId15"/>
                        <a:srcRect/>
                        <a:stretch>
                          <a:fillRect/>
                        </a:stretch>
                      </p:blipFill>
                      <p:spPr bwMode="auto">
                        <a:xfrm>
                          <a:off x="2336800" y="2592388"/>
                          <a:ext cx="338138" cy="206375"/>
                        </a:xfrm>
                        <a:prstGeom prst="rect">
                          <a:avLst/>
                        </a:prstGeom>
                        <a:noFill/>
                      </p:spPr>
                    </p:pic>
                  </p:oleObj>
                </mc:Fallback>
              </mc:AlternateContent>
            </a:graphicData>
          </a:graphic>
        </p:graphicFrame>
        <p:graphicFrame>
          <p:nvGraphicFramePr>
            <p:cNvPr id="47" name="对象 46">
              <a:extLst>
                <a:ext uri="{FF2B5EF4-FFF2-40B4-BE49-F238E27FC236}">
                  <a16:creationId xmlns:a16="http://schemas.microsoft.com/office/drawing/2014/main" id="{3163F8A6-1329-4394-ADC8-D5E57E47FB2B}"/>
                </a:ext>
              </a:extLst>
            </p:cNvPr>
            <p:cNvGraphicFramePr>
              <a:graphicFrameLocks noChangeAspect="1"/>
            </p:cNvGraphicFramePr>
            <p:nvPr/>
          </p:nvGraphicFramePr>
          <p:xfrm>
            <a:off x="2701925" y="2703513"/>
            <a:ext cx="355600" cy="206375"/>
          </p:xfrm>
          <a:graphic>
            <a:graphicData uri="http://schemas.openxmlformats.org/presentationml/2006/ole">
              <mc:AlternateContent xmlns:mc="http://schemas.openxmlformats.org/markup-compatibility/2006">
                <mc:Choice xmlns:v="urn:schemas-microsoft-com:vml" Requires="v">
                  <p:oleObj name="Equation" r:id="rId16" imgW="279360" imgH="177480" progId="Equation.DSMT4">
                    <p:embed/>
                  </p:oleObj>
                </mc:Choice>
                <mc:Fallback>
                  <p:oleObj name="Equation" r:id="rId16" imgW="279360" imgH="177480" progId="Equation.DSMT4">
                    <p:embed/>
                    <p:pic>
                      <p:nvPicPr>
                        <p:cNvPr id="47" name="对象 46">
                          <a:extLst>
                            <a:ext uri="{FF2B5EF4-FFF2-40B4-BE49-F238E27FC236}">
                              <a16:creationId xmlns:a16="http://schemas.microsoft.com/office/drawing/2014/main" id="{3163F8A6-1329-4394-ADC8-D5E57E47FB2B}"/>
                            </a:ext>
                          </a:extLst>
                        </p:cNvPr>
                        <p:cNvPicPr>
                          <a:picLocks noChangeAspect="1" noChangeArrowheads="1"/>
                        </p:cNvPicPr>
                        <p:nvPr/>
                      </p:nvPicPr>
                      <p:blipFill>
                        <a:blip r:embed="rId17"/>
                        <a:srcRect/>
                        <a:stretch>
                          <a:fillRect/>
                        </a:stretch>
                      </p:blipFill>
                      <p:spPr bwMode="auto">
                        <a:xfrm>
                          <a:off x="2701925" y="2703513"/>
                          <a:ext cx="355600" cy="206375"/>
                        </a:xfrm>
                        <a:prstGeom prst="rect">
                          <a:avLst/>
                        </a:prstGeom>
                        <a:noFill/>
                      </p:spPr>
                    </p:pic>
                  </p:oleObj>
                </mc:Fallback>
              </mc:AlternateContent>
            </a:graphicData>
          </a:graphic>
        </p:graphicFrame>
        <p:graphicFrame>
          <p:nvGraphicFramePr>
            <p:cNvPr id="48" name="对象 47">
              <a:extLst>
                <a:ext uri="{FF2B5EF4-FFF2-40B4-BE49-F238E27FC236}">
                  <a16:creationId xmlns:a16="http://schemas.microsoft.com/office/drawing/2014/main" id="{7A383453-0426-49D0-93A0-B60F60E873B5}"/>
                </a:ext>
              </a:extLst>
            </p:cNvPr>
            <p:cNvGraphicFramePr>
              <a:graphicFrameLocks noChangeAspect="1"/>
            </p:cNvGraphicFramePr>
            <p:nvPr/>
          </p:nvGraphicFramePr>
          <p:xfrm>
            <a:off x="2336800" y="2935288"/>
            <a:ext cx="338138" cy="206375"/>
          </p:xfrm>
          <a:graphic>
            <a:graphicData uri="http://schemas.openxmlformats.org/presentationml/2006/ole">
              <mc:AlternateContent xmlns:mc="http://schemas.openxmlformats.org/markup-compatibility/2006">
                <mc:Choice xmlns:v="urn:schemas-microsoft-com:vml" Requires="v">
                  <p:oleObj name="Equation" r:id="rId18" imgW="266400" imgH="177480" progId="Equation.DSMT4">
                    <p:embed/>
                  </p:oleObj>
                </mc:Choice>
                <mc:Fallback>
                  <p:oleObj name="Equation" r:id="rId18" imgW="266400" imgH="177480" progId="Equation.DSMT4">
                    <p:embed/>
                    <p:pic>
                      <p:nvPicPr>
                        <p:cNvPr id="48" name="对象 47">
                          <a:extLst>
                            <a:ext uri="{FF2B5EF4-FFF2-40B4-BE49-F238E27FC236}">
                              <a16:creationId xmlns:a16="http://schemas.microsoft.com/office/drawing/2014/main" id="{7A383453-0426-49D0-93A0-B60F60E873B5}"/>
                            </a:ext>
                          </a:extLst>
                        </p:cNvPr>
                        <p:cNvPicPr>
                          <a:picLocks noChangeAspect="1" noChangeArrowheads="1"/>
                        </p:cNvPicPr>
                        <p:nvPr/>
                      </p:nvPicPr>
                      <p:blipFill>
                        <a:blip r:embed="rId19"/>
                        <a:srcRect/>
                        <a:stretch>
                          <a:fillRect/>
                        </a:stretch>
                      </p:blipFill>
                      <p:spPr bwMode="auto">
                        <a:xfrm>
                          <a:off x="2336800" y="2935288"/>
                          <a:ext cx="338138" cy="206375"/>
                        </a:xfrm>
                        <a:prstGeom prst="rect">
                          <a:avLst/>
                        </a:prstGeom>
                        <a:noFill/>
                      </p:spPr>
                    </p:pic>
                  </p:oleObj>
                </mc:Fallback>
              </mc:AlternateContent>
            </a:graphicData>
          </a:graphic>
        </p:graphicFrame>
        <p:cxnSp>
          <p:nvCxnSpPr>
            <p:cNvPr id="6156" name="直接箭头连接符 6155">
              <a:extLst>
                <a:ext uri="{FF2B5EF4-FFF2-40B4-BE49-F238E27FC236}">
                  <a16:creationId xmlns:a16="http://schemas.microsoft.com/office/drawing/2014/main" id="{21F28F08-A89E-4CA1-B8B1-F7B4780DE378}"/>
                </a:ext>
              </a:extLst>
            </p:cNvPr>
            <p:cNvCxnSpPr>
              <a:stCxn id="17" idx="6"/>
              <a:endCxn id="19" idx="2"/>
            </p:cNvCxnSpPr>
            <p:nvPr/>
          </p:nvCxnSpPr>
          <p:spPr>
            <a:xfrm flipV="1">
              <a:off x="2339752" y="2121632"/>
              <a:ext cx="2016224" cy="1368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58" name="直接箭头连接符 6157">
              <a:extLst>
                <a:ext uri="{FF2B5EF4-FFF2-40B4-BE49-F238E27FC236}">
                  <a16:creationId xmlns:a16="http://schemas.microsoft.com/office/drawing/2014/main" id="{CE34953D-0E79-4394-ABC7-3C8C3C7FD8AE}"/>
                </a:ext>
              </a:extLst>
            </p:cNvPr>
            <p:cNvCxnSpPr>
              <a:stCxn id="17" idx="6"/>
              <a:endCxn id="20" idx="2"/>
            </p:cNvCxnSpPr>
            <p:nvPr/>
          </p:nvCxnSpPr>
          <p:spPr>
            <a:xfrm flipV="1">
              <a:off x="2339752" y="2913720"/>
              <a:ext cx="2016224" cy="576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60" name="直接箭头连接符 6159">
              <a:extLst>
                <a:ext uri="{FF2B5EF4-FFF2-40B4-BE49-F238E27FC236}">
                  <a16:creationId xmlns:a16="http://schemas.microsoft.com/office/drawing/2014/main" id="{372D96E2-BE69-43A2-B6F3-04FDF65651CC}"/>
                </a:ext>
              </a:extLst>
            </p:cNvPr>
            <p:cNvCxnSpPr>
              <a:stCxn id="17" idx="6"/>
              <a:endCxn id="21" idx="2"/>
            </p:cNvCxnSpPr>
            <p:nvPr/>
          </p:nvCxnSpPr>
          <p:spPr>
            <a:xfrm>
              <a:off x="2339752" y="3489784"/>
              <a:ext cx="2016224" cy="252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对象 54">
              <a:extLst>
                <a:ext uri="{FF2B5EF4-FFF2-40B4-BE49-F238E27FC236}">
                  <a16:creationId xmlns:a16="http://schemas.microsoft.com/office/drawing/2014/main" id="{ADC93349-9174-47CE-9248-63E30C70B2C9}"/>
                </a:ext>
              </a:extLst>
            </p:cNvPr>
            <p:cNvGraphicFramePr>
              <a:graphicFrameLocks noChangeAspect="1"/>
            </p:cNvGraphicFramePr>
            <p:nvPr/>
          </p:nvGraphicFramePr>
          <p:xfrm>
            <a:off x="2276475" y="3213100"/>
            <a:ext cx="338138" cy="206375"/>
          </p:xfrm>
          <a:graphic>
            <a:graphicData uri="http://schemas.openxmlformats.org/presentationml/2006/ole">
              <mc:AlternateContent xmlns:mc="http://schemas.openxmlformats.org/markup-compatibility/2006">
                <mc:Choice xmlns:v="urn:schemas-microsoft-com:vml" Requires="v">
                  <p:oleObj name="Equation" r:id="rId20" imgW="266400" imgH="177480" progId="Equation.DSMT4">
                    <p:embed/>
                  </p:oleObj>
                </mc:Choice>
                <mc:Fallback>
                  <p:oleObj name="Equation" r:id="rId20" imgW="266400" imgH="177480" progId="Equation.DSMT4">
                    <p:embed/>
                    <p:pic>
                      <p:nvPicPr>
                        <p:cNvPr id="55" name="对象 54">
                          <a:extLst>
                            <a:ext uri="{FF2B5EF4-FFF2-40B4-BE49-F238E27FC236}">
                              <a16:creationId xmlns:a16="http://schemas.microsoft.com/office/drawing/2014/main" id="{ADC93349-9174-47CE-9248-63E30C70B2C9}"/>
                            </a:ext>
                          </a:extLst>
                        </p:cNvPr>
                        <p:cNvPicPr>
                          <a:picLocks noChangeAspect="1" noChangeArrowheads="1"/>
                        </p:cNvPicPr>
                        <p:nvPr/>
                      </p:nvPicPr>
                      <p:blipFill>
                        <a:blip r:embed="rId21"/>
                        <a:srcRect/>
                        <a:stretch>
                          <a:fillRect/>
                        </a:stretch>
                      </p:blipFill>
                      <p:spPr bwMode="auto">
                        <a:xfrm>
                          <a:off x="2276475" y="3213100"/>
                          <a:ext cx="338138" cy="206375"/>
                        </a:xfrm>
                        <a:prstGeom prst="rect">
                          <a:avLst/>
                        </a:prstGeom>
                        <a:noFill/>
                      </p:spPr>
                    </p:pic>
                  </p:oleObj>
                </mc:Fallback>
              </mc:AlternateContent>
            </a:graphicData>
          </a:graphic>
        </p:graphicFrame>
        <p:graphicFrame>
          <p:nvGraphicFramePr>
            <p:cNvPr id="56" name="对象 55">
              <a:extLst>
                <a:ext uri="{FF2B5EF4-FFF2-40B4-BE49-F238E27FC236}">
                  <a16:creationId xmlns:a16="http://schemas.microsoft.com/office/drawing/2014/main" id="{EDAC76C6-5809-4A19-8019-CA86349CEFBF}"/>
                </a:ext>
              </a:extLst>
            </p:cNvPr>
            <p:cNvGraphicFramePr>
              <a:graphicFrameLocks noChangeAspect="1"/>
            </p:cNvGraphicFramePr>
            <p:nvPr/>
          </p:nvGraphicFramePr>
          <p:xfrm>
            <a:off x="2777828" y="3306763"/>
            <a:ext cx="354012" cy="206375"/>
          </p:xfrm>
          <a:graphic>
            <a:graphicData uri="http://schemas.openxmlformats.org/presentationml/2006/ole">
              <mc:AlternateContent xmlns:mc="http://schemas.openxmlformats.org/markup-compatibility/2006">
                <mc:Choice xmlns:v="urn:schemas-microsoft-com:vml" Requires="v">
                  <p:oleObj name="Equation" r:id="rId22" imgW="279360" imgH="177480" progId="Equation.DSMT4">
                    <p:embed/>
                  </p:oleObj>
                </mc:Choice>
                <mc:Fallback>
                  <p:oleObj name="Equation" r:id="rId22" imgW="279360" imgH="177480" progId="Equation.DSMT4">
                    <p:embed/>
                    <p:pic>
                      <p:nvPicPr>
                        <p:cNvPr id="56" name="对象 55">
                          <a:extLst>
                            <a:ext uri="{FF2B5EF4-FFF2-40B4-BE49-F238E27FC236}">
                              <a16:creationId xmlns:a16="http://schemas.microsoft.com/office/drawing/2014/main" id="{EDAC76C6-5809-4A19-8019-CA86349CEFBF}"/>
                            </a:ext>
                          </a:extLst>
                        </p:cNvPr>
                        <p:cNvPicPr>
                          <a:picLocks noChangeAspect="1" noChangeArrowheads="1"/>
                        </p:cNvPicPr>
                        <p:nvPr/>
                      </p:nvPicPr>
                      <p:blipFill>
                        <a:blip r:embed="rId23"/>
                        <a:srcRect/>
                        <a:stretch>
                          <a:fillRect/>
                        </a:stretch>
                      </p:blipFill>
                      <p:spPr bwMode="auto">
                        <a:xfrm>
                          <a:off x="2777828" y="3306763"/>
                          <a:ext cx="354012" cy="206375"/>
                        </a:xfrm>
                        <a:prstGeom prst="rect">
                          <a:avLst/>
                        </a:prstGeom>
                        <a:noFill/>
                      </p:spPr>
                    </p:pic>
                  </p:oleObj>
                </mc:Fallback>
              </mc:AlternateContent>
            </a:graphicData>
          </a:graphic>
        </p:graphicFrame>
        <p:graphicFrame>
          <p:nvGraphicFramePr>
            <p:cNvPr id="57" name="对象 56">
              <a:extLst>
                <a:ext uri="{FF2B5EF4-FFF2-40B4-BE49-F238E27FC236}">
                  <a16:creationId xmlns:a16="http://schemas.microsoft.com/office/drawing/2014/main" id="{A26954C0-FF6B-400A-8187-E6E165751F1C}"/>
                </a:ext>
              </a:extLst>
            </p:cNvPr>
            <p:cNvGraphicFramePr>
              <a:graphicFrameLocks noChangeAspect="1"/>
            </p:cNvGraphicFramePr>
            <p:nvPr/>
          </p:nvGraphicFramePr>
          <p:xfrm>
            <a:off x="2345780" y="3507854"/>
            <a:ext cx="354012" cy="206375"/>
          </p:xfrm>
          <a:graphic>
            <a:graphicData uri="http://schemas.openxmlformats.org/presentationml/2006/ole">
              <mc:AlternateContent xmlns:mc="http://schemas.openxmlformats.org/markup-compatibility/2006">
                <mc:Choice xmlns:v="urn:schemas-microsoft-com:vml" Requires="v">
                  <p:oleObj name="Equation" r:id="rId24" imgW="279360" imgH="177480" progId="Equation.DSMT4">
                    <p:embed/>
                  </p:oleObj>
                </mc:Choice>
                <mc:Fallback>
                  <p:oleObj name="Equation" r:id="rId24" imgW="279360" imgH="177480" progId="Equation.DSMT4">
                    <p:embed/>
                    <p:pic>
                      <p:nvPicPr>
                        <p:cNvPr id="57" name="对象 56">
                          <a:extLst>
                            <a:ext uri="{FF2B5EF4-FFF2-40B4-BE49-F238E27FC236}">
                              <a16:creationId xmlns:a16="http://schemas.microsoft.com/office/drawing/2014/main" id="{A26954C0-FF6B-400A-8187-E6E165751F1C}"/>
                            </a:ext>
                          </a:extLst>
                        </p:cNvPr>
                        <p:cNvPicPr>
                          <a:picLocks noChangeAspect="1" noChangeArrowheads="1"/>
                        </p:cNvPicPr>
                        <p:nvPr/>
                      </p:nvPicPr>
                      <p:blipFill>
                        <a:blip r:embed="rId25"/>
                        <a:srcRect/>
                        <a:stretch>
                          <a:fillRect/>
                        </a:stretch>
                      </p:blipFill>
                      <p:spPr bwMode="auto">
                        <a:xfrm>
                          <a:off x="2345780" y="3507854"/>
                          <a:ext cx="354012" cy="206375"/>
                        </a:xfrm>
                        <a:prstGeom prst="rect">
                          <a:avLst/>
                        </a:prstGeom>
                        <a:noFill/>
                      </p:spPr>
                    </p:pic>
                  </p:oleObj>
                </mc:Fallback>
              </mc:AlternateContent>
            </a:graphicData>
          </a:graphic>
        </p:graphicFrame>
        <p:cxnSp>
          <p:nvCxnSpPr>
            <p:cNvPr id="6162" name="直接箭头连接符 6161">
              <a:extLst>
                <a:ext uri="{FF2B5EF4-FFF2-40B4-BE49-F238E27FC236}">
                  <a16:creationId xmlns:a16="http://schemas.microsoft.com/office/drawing/2014/main" id="{46EAE8D9-BF84-4BD9-8657-5FDA7A643019}"/>
                </a:ext>
              </a:extLst>
            </p:cNvPr>
            <p:cNvCxnSpPr>
              <a:stCxn id="18" idx="6"/>
              <a:endCxn id="19" idx="2"/>
            </p:cNvCxnSpPr>
            <p:nvPr/>
          </p:nvCxnSpPr>
          <p:spPr>
            <a:xfrm flipV="1">
              <a:off x="2339752" y="2121632"/>
              <a:ext cx="2016224" cy="2088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64" name="直接箭头连接符 6163">
              <a:extLst>
                <a:ext uri="{FF2B5EF4-FFF2-40B4-BE49-F238E27FC236}">
                  <a16:creationId xmlns:a16="http://schemas.microsoft.com/office/drawing/2014/main" id="{D1E89496-D0BF-4AB2-BACA-7061D9AE7F51}"/>
                </a:ext>
              </a:extLst>
            </p:cNvPr>
            <p:cNvCxnSpPr>
              <a:stCxn id="18" idx="6"/>
              <a:endCxn id="20" idx="2"/>
            </p:cNvCxnSpPr>
            <p:nvPr/>
          </p:nvCxnSpPr>
          <p:spPr>
            <a:xfrm flipV="1">
              <a:off x="2339752" y="2913720"/>
              <a:ext cx="2016224" cy="1296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66" name="直接箭头连接符 6165">
              <a:extLst>
                <a:ext uri="{FF2B5EF4-FFF2-40B4-BE49-F238E27FC236}">
                  <a16:creationId xmlns:a16="http://schemas.microsoft.com/office/drawing/2014/main" id="{6A3A4B92-A733-4373-AC17-5F2AE250BE74}"/>
                </a:ext>
              </a:extLst>
            </p:cNvPr>
            <p:cNvCxnSpPr>
              <a:stCxn id="18" idx="6"/>
              <a:endCxn id="21" idx="2"/>
            </p:cNvCxnSpPr>
            <p:nvPr/>
          </p:nvCxnSpPr>
          <p:spPr>
            <a:xfrm flipV="1">
              <a:off x="2339752" y="3741949"/>
              <a:ext cx="2016224" cy="467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4" name="对象 63">
              <a:extLst>
                <a:ext uri="{FF2B5EF4-FFF2-40B4-BE49-F238E27FC236}">
                  <a16:creationId xmlns:a16="http://schemas.microsoft.com/office/drawing/2014/main" id="{58BDE30A-39E5-41AD-ADC6-97479A82E81A}"/>
                </a:ext>
              </a:extLst>
            </p:cNvPr>
            <p:cNvGraphicFramePr>
              <a:graphicFrameLocks noChangeAspect="1"/>
            </p:cNvGraphicFramePr>
            <p:nvPr/>
          </p:nvGraphicFramePr>
          <p:xfrm>
            <a:off x="2221582" y="3861345"/>
            <a:ext cx="354013" cy="206375"/>
          </p:xfrm>
          <a:graphic>
            <a:graphicData uri="http://schemas.openxmlformats.org/presentationml/2006/ole">
              <mc:AlternateContent xmlns:mc="http://schemas.openxmlformats.org/markup-compatibility/2006">
                <mc:Choice xmlns:v="urn:schemas-microsoft-com:vml" Requires="v">
                  <p:oleObj name="Equation" r:id="rId26" imgW="279360" imgH="177480" progId="Equation.DSMT4">
                    <p:embed/>
                  </p:oleObj>
                </mc:Choice>
                <mc:Fallback>
                  <p:oleObj name="Equation" r:id="rId26" imgW="279360" imgH="177480" progId="Equation.DSMT4">
                    <p:embed/>
                    <p:pic>
                      <p:nvPicPr>
                        <p:cNvPr id="64" name="对象 63">
                          <a:extLst>
                            <a:ext uri="{FF2B5EF4-FFF2-40B4-BE49-F238E27FC236}">
                              <a16:creationId xmlns:a16="http://schemas.microsoft.com/office/drawing/2014/main" id="{58BDE30A-39E5-41AD-ADC6-97479A82E81A}"/>
                            </a:ext>
                          </a:extLst>
                        </p:cNvPr>
                        <p:cNvPicPr>
                          <a:picLocks noChangeAspect="1" noChangeArrowheads="1"/>
                        </p:cNvPicPr>
                        <p:nvPr/>
                      </p:nvPicPr>
                      <p:blipFill>
                        <a:blip r:embed="rId27"/>
                        <a:srcRect/>
                        <a:stretch>
                          <a:fillRect/>
                        </a:stretch>
                      </p:blipFill>
                      <p:spPr bwMode="auto">
                        <a:xfrm>
                          <a:off x="2221582" y="3861345"/>
                          <a:ext cx="354013" cy="206375"/>
                        </a:xfrm>
                        <a:prstGeom prst="rect">
                          <a:avLst/>
                        </a:prstGeom>
                        <a:noFill/>
                      </p:spPr>
                    </p:pic>
                  </p:oleObj>
                </mc:Fallback>
              </mc:AlternateContent>
            </a:graphicData>
          </a:graphic>
        </p:graphicFrame>
        <p:graphicFrame>
          <p:nvGraphicFramePr>
            <p:cNvPr id="65" name="对象 64">
              <a:extLst>
                <a:ext uri="{FF2B5EF4-FFF2-40B4-BE49-F238E27FC236}">
                  <a16:creationId xmlns:a16="http://schemas.microsoft.com/office/drawing/2014/main" id="{FC2806B9-F7B7-4DFC-8D99-D7F10A84EBEE}"/>
                </a:ext>
              </a:extLst>
            </p:cNvPr>
            <p:cNvGraphicFramePr>
              <a:graphicFrameLocks noChangeAspect="1"/>
            </p:cNvGraphicFramePr>
            <p:nvPr/>
          </p:nvGraphicFramePr>
          <p:xfrm>
            <a:off x="2832100" y="3819525"/>
            <a:ext cx="354013" cy="206375"/>
          </p:xfrm>
          <a:graphic>
            <a:graphicData uri="http://schemas.openxmlformats.org/presentationml/2006/ole">
              <mc:AlternateContent xmlns:mc="http://schemas.openxmlformats.org/markup-compatibility/2006">
                <mc:Choice xmlns:v="urn:schemas-microsoft-com:vml" Requires="v">
                  <p:oleObj name="Equation" r:id="rId28" imgW="279360" imgH="177480" progId="Equation.DSMT4">
                    <p:embed/>
                  </p:oleObj>
                </mc:Choice>
                <mc:Fallback>
                  <p:oleObj name="Equation" r:id="rId28" imgW="279360" imgH="177480" progId="Equation.DSMT4">
                    <p:embed/>
                    <p:pic>
                      <p:nvPicPr>
                        <p:cNvPr id="65" name="对象 64">
                          <a:extLst>
                            <a:ext uri="{FF2B5EF4-FFF2-40B4-BE49-F238E27FC236}">
                              <a16:creationId xmlns:a16="http://schemas.microsoft.com/office/drawing/2014/main" id="{FC2806B9-F7B7-4DFC-8D99-D7F10A84EBEE}"/>
                            </a:ext>
                          </a:extLst>
                        </p:cNvPr>
                        <p:cNvPicPr>
                          <a:picLocks noChangeAspect="1" noChangeArrowheads="1"/>
                        </p:cNvPicPr>
                        <p:nvPr/>
                      </p:nvPicPr>
                      <p:blipFill>
                        <a:blip r:embed="rId29"/>
                        <a:srcRect/>
                        <a:stretch>
                          <a:fillRect/>
                        </a:stretch>
                      </p:blipFill>
                      <p:spPr bwMode="auto">
                        <a:xfrm>
                          <a:off x="2832100" y="3819525"/>
                          <a:ext cx="354013" cy="206375"/>
                        </a:xfrm>
                        <a:prstGeom prst="rect">
                          <a:avLst/>
                        </a:prstGeom>
                        <a:noFill/>
                      </p:spPr>
                    </p:pic>
                  </p:oleObj>
                </mc:Fallback>
              </mc:AlternateContent>
            </a:graphicData>
          </a:graphic>
        </p:graphicFrame>
        <p:graphicFrame>
          <p:nvGraphicFramePr>
            <p:cNvPr id="66" name="对象 65">
              <a:extLst>
                <a:ext uri="{FF2B5EF4-FFF2-40B4-BE49-F238E27FC236}">
                  <a16:creationId xmlns:a16="http://schemas.microsoft.com/office/drawing/2014/main" id="{8DC50D4A-23A8-4D1C-BE30-E2BE5135EE24}"/>
                </a:ext>
              </a:extLst>
            </p:cNvPr>
            <p:cNvGraphicFramePr>
              <a:graphicFrameLocks noChangeAspect="1"/>
            </p:cNvGraphicFramePr>
            <p:nvPr/>
          </p:nvGraphicFramePr>
          <p:xfrm>
            <a:off x="2484438" y="4154488"/>
            <a:ext cx="338137" cy="206375"/>
          </p:xfrm>
          <a:graphic>
            <a:graphicData uri="http://schemas.openxmlformats.org/presentationml/2006/ole">
              <mc:AlternateContent xmlns:mc="http://schemas.openxmlformats.org/markup-compatibility/2006">
                <mc:Choice xmlns:v="urn:schemas-microsoft-com:vml" Requires="v">
                  <p:oleObj name="Equation" r:id="rId30" imgW="266400" imgH="177480" progId="Equation.DSMT4">
                    <p:embed/>
                  </p:oleObj>
                </mc:Choice>
                <mc:Fallback>
                  <p:oleObj name="Equation" r:id="rId30" imgW="266400" imgH="177480" progId="Equation.DSMT4">
                    <p:embed/>
                    <p:pic>
                      <p:nvPicPr>
                        <p:cNvPr id="66" name="对象 65">
                          <a:extLst>
                            <a:ext uri="{FF2B5EF4-FFF2-40B4-BE49-F238E27FC236}">
                              <a16:creationId xmlns:a16="http://schemas.microsoft.com/office/drawing/2014/main" id="{8DC50D4A-23A8-4D1C-BE30-E2BE5135EE24}"/>
                            </a:ext>
                          </a:extLst>
                        </p:cNvPr>
                        <p:cNvPicPr>
                          <a:picLocks noChangeAspect="1" noChangeArrowheads="1"/>
                        </p:cNvPicPr>
                        <p:nvPr/>
                      </p:nvPicPr>
                      <p:blipFill>
                        <a:blip r:embed="rId31"/>
                        <a:srcRect/>
                        <a:stretch>
                          <a:fillRect/>
                        </a:stretch>
                      </p:blipFill>
                      <p:spPr bwMode="auto">
                        <a:xfrm>
                          <a:off x="2484438" y="4154488"/>
                          <a:ext cx="338137" cy="206375"/>
                        </a:xfrm>
                        <a:prstGeom prst="rect">
                          <a:avLst/>
                        </a:prstGeom>
                        <a:noFill/>
                      </p:spPr>
                    </p:pic>
                  </p:oleObj>
                </mc:Fallback>
              </mc:AlternateContent>
            </a:graphicData>
          </a:graphic>
        </p:graphicFrame>
        <p:sp>
          <p:nvSpPr>
            <p:cNvPr id="67" name="椭圆 66">
              <a:extLst>
                <a:ext uri="{FF2B5EF4-FFF2-40B4-BE49-F238E27FC236}">
                  <a16:creationId xmlns:a16="http://schemas.microsoft.com/office/drawing/2014/main" id="{0A5088B2-6942-42C8-9B70-5535B54906F9}"/>
                </a:ext>
              </a:extLst>
            </p:cNvPr>
            <p:cNvSpPr/>
            <p:nvPr/>
          </p:nvSpPr>
          <p:spPr bwMode="auto">
            <a:xfrm>
              <a:off x="7020272" y="1419622"/>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分销</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1</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68" name="椭圆 67">
              <a:extLst>
                <a:ext uri="{FF2B5EF4-FFF2-40B4-BE49-F238E27FC236}">
                  <a16:creationId xmlns:a16="http://schemas.microsoft.com/office/drawing/2014/main" id="{5C587B32-C829-4AFC-8469-30C511AE2A45}"/>
                </a:ext>
              </a:extLst>
            </p:cNvPr>
            <p:cNvSpPr/>
            <p:nvPr/>
          </p:nvSpPr>
          <p:spPr bwMode="auto">
            <a:xfrm>
              <a:off x="7020272" y="2319859"/>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分销</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2</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69" name="椭圆 68">
              <a:extLst>
                <a:ext uri="{FF2B5EF4-FFF2-40B4-BE49-F238E27FC236}">
                  <a16:creationId xmlns:a16="http://schemas.microsoft.com/office/drawing/2014/main" id="{4364A1CB-8B12-4299-876B-010E29ED48E2}"/>
                </a:ext>
              </a:extLst>
            </p:cNvPr>
            <p:cNvSpPr/>
            <p:nvPr/>
          </p:nvSpPr>
          <p:spPr bwMode="auto">
            <a:xfrm>
              <a:off x="7020272" y="3183955"/>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分销</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3</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70" name="椭圆 69">
              <a:extLst>
                <a:ext uri="{FF2B5EF4-FFF2-40B4-BE49-F238E27FC236}">
                  <a16:creationId xmlns:a16="http://schemas.microsoft.com/office/drawing/2014/main" id="{B54BEE77-781C-46D3-85C7-5F1DD271BE54}"/>
                </a:ext>
              </a:extLst>
            </p:cNvPr>
            <p:cNvSpPr/>
            <p:nvPr/>
          </p:nvSpPr>
          <p:spPr bwMode="auto">
            <a:xfrm>
              <a:off x="7020272" y="4048051"/>
              <a:ext cx="864096" cy="395907"/>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noAutofit/>
            </a:bodyPr>
            <a:lstStyle/>
            <a:p>
              <a:pPr algn="ctr">
                <a:lnSpc>
                  <a:spcPct val="140000"/>
                </a:lnSpc>
                <a:buClr>
                  <a:srgbClr val="0000FF"/>
                </a:buClr>
              </a:pPr>
              <a:r>
                <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rPr>
                <a:t>分销</a:t>
              </a:r>
              <a:r>
                <a:rPr lang="en-US" altLang="zh-CN" sz="1200" dirty="0">
                  <a:solidFill>
                    <a:schemeClr val="bg2"/>
                  </a:solidFill>
                  <a:latin typeface="微软雅黑" panose="020B0503020204020204" pitchFamily="34" charset="-122"/>
                  <a:ea typeface="微软雅黑" panose="020B0503020204020204" pitchFamily="34" charset="-122"/>
                  <a:sym typeface="Wingdings" pitchFamily="2" charset="2"/>
                </a:rPr>
                <a:t>4</a:t>
              </a:r>
              <a:endParaRPr lang="zh-CN" altLang="en-US" sz="1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cxnSp>
          <p:nvCxnSpPr>
            <p:cNvPr id="6168" name="直接箭头连接符 6167">
              <a:extLst>
                <a:ext uri="{FF2B5EF4-FFF2-40B4-BE49-F238E27FC236}">
                  <a16:creationId xmlns:a16="http://schemas.microsoft.com/office/drawing/2014/main" id="{FA888E6F-D765-4A02-BE97-69BF5688BCD6}"/>
                </a:ext>
              </a:extLst>
            </p:cNvPr>
            <p:cNvCxnSpPr>
              <a:stCxn id="19" idx="6"/>
              <a:endCxn id="67" idx="2"/>
            </p:cNvCxnSpPr>
            <p:nvPr/>
          </p:nvCxnSpPr>
          <p:spPr>
            <a:xfrm flipV="1">
              <a:off x="5220072" y="1617576"/>
              <a:ext cx="1800200"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70" name="直接箭头连接符 6169">
              <a:extLst>
                <a:ext uri="{FF2B5EF4-FFF2-40B4-BE49-F238E27FC236}">
                  <a16:creationId xmlns:a16="http://schemas.microsoft.com/office/drawing/2014/main" id="{90F0D1CE-332B-4E0C-B88E-E924D4F18EC9}"/>
                </a:ext>
              </a:extLst>
            </p:cNvPr>
            <p:cNvCxnSpPr>
              <a:stCxn id="19" idx="6"/>
              <a:endCxn id="68" idx="2"/>
            </p:cNvCxnSpPr>
            <p:nvPr/>
          </p:nvCxnSpPr>
          <p:spPr>
            <a:xfrm>
              <a:off x="5220072" y="2121632"/>
              <a:ext cx="1800200" cy="39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72" name="直接箭头连接符 6171">
              <a:extLst>
                <a:ext uri="{FF2B5EF4-FFF2-40B4-BE49-F238E27FC236}">
                  <a16:creationId xmlns:a16="http://schemas.microsoft.com/office/drawing/2014/main" id="{E0B9630B-306F-4580-980E-4BE92DBA059B}"/>
                </a:ext>
              </a:extLst>
            </p:cNvPr>
            <p:cNvCxnSpPr>
              <a:stCxn id="19" idx="6"/>
              <a:endCxn id="69" idx="2"/>
            </p:cNvCxnSpPr>
            <p:nvPr/>
          </p:nvCxnSpPr>
          <p:spPr>
            <a:xfrm>
              <a:off x="5220072" y="2121632"/>
              <a:ext cx="1800200" cy="1260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74" name="直接箭头连接符 6173">
              <a:extLst>
                <a:ext uri="{FF2B5EF4-FFF2-40B4-BE49-F238E27FC236}">
                  <a16:creationId xmlns:a16="http://schemas.microsoft.com/office/drawing/2014/main" id="{71516185-6922-46C6-9F5F-4C56875D3C54}"/>
                </a:ext>
              </a:extLst>
            </p:cNvPr>
            <p:cNvCxnSpPr>
              <a:stCxn id="19" idx="6"/>
              <a:endCxn id="70" idx="2"/>
            </p:cNvCxnSpPr>
            <p:nvPr/>
          </p:nvCxnSpPr>
          <p:spPr>
            <a:xfrm>
              <a:off x="5220072" y="2121632"/>
              <a:ext cx="1800200" cy="2124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9" name="对象 78">
              <a:extLst>
                <a:ext uri="{FF2B5EF4-FFF2-40B4-BE49-F238E27FC236}">
                  <a16:creationId xmlns:a16="http://schemas.microsoft.com/office/drawing/2014/main" id="{0C2CD296-B79C-436C-88CE-DB164E1D29EB}"/>
                </a:ext>
              </a:extLst>
            </p:cNvPr>
            <p:cNvGraphicFramePr>
              <a:graphicFrameLocks noChangeAspect="1"/>
            </p:cNvGraphicFramePr>
            <p:nvPr/>
          </p:nvGraphicFramePr>
          <p:xfrm>
            <a:off x="5403850" y="1795463"/>
            <a:ext cx="258763" cy="206375"/>
          </p:xfrm>
          <a:graphic>
            <a:graphicData uri="http://schemas.openxmlformats.org/presentationml/2006/ole">
              <mc:AlternateContent xmlns:mc="http://schemas.openxmlformats.org/markup-compatibility/2006">
                <mc:Choice xmlns:v="urn:schemas-microsoft-com:vml" Requires="v">
                  <p:oleObj name="Equation" r:id="rId32" imgW="203040" imgH="177480" progId="Equation.DSMT4">
                    <p:embed/>
                  </p:oleObj>
                </mc:Choice>
                <mc:Fallback>
                  <p:oleObj name="Equation" r:id="rId32" imgW="203040" imgH="177480" progId="Equation.DSMT4">
                    <p:embed/>
                    <p:pic>
                      <p:nvPicPr>
                        <p:cNvPr id="79" name="对象 78">
                          <a:extLst>
                            <a:ext uri="{FF2B5EF4-FFF2-40B4-BE49-F238E27FC236}">
                              <a16:creationId xmlns:a16="http://schemas.microsoft.com/office/drawing/2014/main" id="{0C2CD296-B79C-436C-88CE-DB164E1D29EB}"/>
                            </a:ext>
                          </a:extLst>
                        </p:cNvPr>
                        <p:cNvPicPr>
                          <a:picLocks noChangeAspect="1" noChangeArrowheads="1"/>
                        </p:cNvPicPr>
                        <p:nvPr/>
                      </p:nvPicPr>
                      <p:blipFill>
                        <a:blip r:embed="rId33"/>
                        <a:srcRect/>
                        <a:stretch>
                          <a:fillRect/>
                        </a:stretch>
                      </p:blipFill>
                      <p:spPr bwMode="auto">
                        <a:xfrm>
                          <a:off x="5403850" y="1795463"/>
                          <a:ext cx="258763" cy="206375"/>
                        </a:xfrm>
                        <a:prstGeom prst="rect">
                          <a:avLst/>
                        </a:prstGeom>
                        <a:noFill/>
                      </p:spPr>
                    </p:pic>
                  </p:oleObj>
                </mc:Fallback>
              </mc:AlternateContent>
            </a:graphicData>
          </a:graphic>
        </p:graphicFrame>
        <p:graphicFrame>
          <p:nvGraphicFramePr>
            <p:cNvPr id="80" name="对象 79">
              <a:extLst>
                <a:ext uri="{FF2B5EF4-FFF2-40B4-BE49-F238E27FC236}">
                  <a16:creationId xmlns:a16="http://schemas.microsoft.com/office/drawing/2014/main" id="{0CBAD997-2727-4997-8F48-57DD1A8B5086}"/>
                </a:ext>
              </a:extLst>
            </p:cNvPr>
            <p:cNvGraphicFramePr>
              <a:graphicFrameLocks noChangeAspect="1"/>
            </p:cNvGraphicFramePr>
            <p:nvPr/>
          </p:nvGraphicFramePr>
          <p:xfrm>
            <a:off x="5194796" y="2365375"/>
            <a:ext cx="241300" cy="206375"/>
          </p:xfrm>
          <a:graphic>
            <a:graphicData uri="http://schemas.openxmlformats.org/presentationml/2006/ole">
              <mc:AlternateContent xmlns:mc="http://schemas.openxmlformats.org/markup-compatibility/2006">
                <mc:Choice xmlns:v="urn:schemas-microsoft-com:vml" Requires="v">
                  <p:oleObj name="Equation" r:id="rId34" imgW="190440" imgH="177480" progId="Equation.DSMT4">
                    <p:embed/>
                  </p:oleObj>
                </mc:Choice>
                <mc:Fallback>
                  <p:oleObj name="Equation" r:id="rId34" imgW="190440" imgH="177480" progId="Equation.DSMT4">
                    <p:embed/>
                    <p:pic>
                      <p:nvPicPr>
                        <p:cNvPr id="80" name="对象 79">
                          <a:extLst>
                            <a:ext uri="{FF2B5EF4-FFF2-40B4-BE49-F238E27FC236}">
                              <a16:creationId xmlns:a16="http://schemas.microsoft.com/office/drawing/2014/main" id="{0CBAD997-2727-4997-8F48-57DD1A8B5086}"/>
                            </a:ext>
                          </a:extLst>
                        </p:cNvPr>
                        <p:cNvPicPr>
                          <a:picLocks noChangeAspect="1" noChangeArrowheads="1"/>
                        </p:cNvPicPr>
                        <p:nvPr/>
                      </p:nvPicPr>
                      <p:blipFill>
                        <a:blip r:embed="rId35"/>
                        <a:srcRect/>
                        <a:stretch>
                          <a:fillRect/>
                        </a:stretch>
                      </p:blipFill>
                      <p:spPr bwMode="auto">
                        <a:xfrm>
                          <a:off x="5194796" y="2365375"/>
                          <a:ext cx="241300" cy="206375"/>
                        </a:xfrm>
                        <a:prstGeom prst="rect">
                          <a:avLst/>
                        </a:prstGeom>
                        <a:noFill/>
                      </p:spPr>
                    </p:pic>
                  </p:oleObj>
                </mc:Fallback>
              </mc:AlternateContent>
            </a:graphicData>
          </a:graphic>
        </p:graphicFrame>
        <p:graphicFrame>
          <p:nvGraphicFramePr>
            <p:cNvPr id="81" name="对象 80">
              <a:extLst>
                <a:ext uri="{FF2B5EF4-FFF2-40B4-BE49-F238E27FC236}">
                  <a16:creationId xmlns:a16="http://schemas.microsoft.com/office/drawing/2014/main" id="{C5F63814-1E89-45C5-9590-2D5A44B4F2A3}"/>
                </a:ext>
              </a:extLst>
            </p:cNvPr>
            <p:cNvGraphicFramePr>
              <a:graphicFrameLocks noChangeAspect="1"/>
            </p:cNvGraphicFramePr>
            <p:nvPr/>
          </p:nvGraphicFramePr>
          <p:xfrm>
            <a:off x="5557838" y="2014538"/>
            <a:ext cx="241300" cy="206375"/>
          </p:xfrm>
          <a:graphic>
            <a:graphicData uri="http://schemas.openxmlformats.org/presentationml/2006/ole">
              <mc:AlternateContent xmlns:mc="http://schemas.openxmlformats.org/markup-compatibility/2006">
                <mc:Choice xmlns:v="urn:schemas-microsoft-com:vml" Requires="v">
                  <p:oleObj name="Equation" r:id="rId36" imgW="190440" imgH="177480" progId="Equation.DSMT4">
                    <p:embed/>
                  </p:oleObj>
                </mc:Choice>
                <mc:Fallback>
                  <p:oleObj name="Equation" r:id="rId36" imgW="190440" imgH="177480" progId="Equation.DSMT4">
                    <p:embed/>
                    <p:pic>
                      <p:nvPicPr>
                        <p:cNvPr id="81" name="对象 80">
                          <a:extLst>
                            <a:ext uri="{FF2B5EF4-FFF2-40B4-BE49-F238E27FC236}">
                              <a16:creationId xmlns:a16="http://schemas.microsoft.com/office/drawing/2014/main" id="{C5F63814-1E89-45C5-9590-2D5A44B4F2A3}"/>
                            </a:ext>
                          </a:extLst>
                        </p:cNvPr>
                        <p:cNvPicPr>
                          <a:picLocks noChangeAspect="1" noChangeArrowheads="1"/>
                        </p:cNvPicPr>
                        <p:nvPr/>
                      </p:nvPicPr>
                      <p:blipFill>
                        <a:blip r:embed="rId37"/>
                        <a:srcRect/>
                        <a:stretch>
                          <a:fillRect/>
                        </a:stretch>
                      </p:blipFill>
                      <p:spPr bwMode="auto">
                        <a:xfrm>
                          <a:off x="5557838" y="2014538"/>
                          <a:ext cx="241300" cy="206375"/>
                        </a:xfrm>
                        <a:prstGeom prst="rect">
                          <a:avLst/>
                        </a:prstGeom>
                        <a:noFill/>
                      </p:spPr>
                    </p:pic>
                  </p:oleObj>
                </mc:Fallback>
              </mc:AlternateContent>
            </a:graphicData>
          </a:graphic>
        </p:graphicFrame>
        <p:graphicFrame>
          <p:nvGraphicFramePr>
            <p:cNvPr id="82" name="对象 81">
              <a:extLst>
                <a:ext uri="{FF2B5EF4-FFF2-40B4-BE49-F238E27FC236}">
                  <a16:creationId xmlns:a16="http://schemas.microsoft.com/office/drawing/2014/main" id="{436FF052-430F-4DBD-8B96-B1DF791C435D}"/>
                </a:ext>
              </a:extLst>
            </p:cNvPr>
            <p:cNvGraphicFramePr>
              <a:graphicFrameLocks noChangeAspect="1"/>
            </p:cNvGraphicFramePr>
            <p:nvPr/>
          </p:nvGraphicFramePr>
          <p:xfrm>
            <a:off x="5595671" y="2241412"/>
            <a:ext cx="241300" cy="206375"/>
          </p:xfrm>
          <a:graphic>
            <a:graphicData uri="http://schemas.openxmlformats.org/presentationml/2006/ole">
              <mc:AlternateContent xmlns:mc="http://schemas.openxmlformats.org/markup-compatibility/2006">
                <mc:Choice xmlns:v="urn:schemas-microsoft-com:vml" Requires="v">
                  <p:oleObj name="Equation" r:id="rId38" imgW="190440" imgH="177480" progId="Equation.DSMT4">
                    <p:embed/>
                  </p:oleObj>
                </mc:Choice>
                <mc:Fallback>
                  <p:oleObj name="Equation" r:id="rId38" imgW="190440" imgH="177480" progId="Equation.DSMT4">
                    <p:embed/>
                    <p:pic>
                      <p:nvPicPr>
                        <p:cNvPr id="82" name="对象 81">
                          <a:extLst>
                            <a:ext uri="{FF2B5EF4-FFF2-40B4-BE49-F238E27FC236}">
                              <a16:creationId xmlns:a16="http://schemas.microsoft.com/office/drawing/2014/main" id="{436FF052-430F-4DBD-8B96-B1DF791C435D}"/>
                            </a:ext>
                          </a:extLst>
                        </p:cNvPr>
                        <p:cNvPicPr>
                          <a:picLocks noChangeAspect="1" noChangeArrowheads="1"/>
                        </p:cNvPicPr>
                        <p:nvPr/>
                      </p:nvPicPr>
                      <p:blipFill>
                        <a:blip r:embed="rId39"/>
                        <a:srcRect/>
                        <a:stretch>
                          <a:fillRect/>
                        </a:stretch>
                      </p:blipFill>
                      <p:spPr bwMode="auto">
                        <a:xfrm>
                          <a:off x="5595671" y="2241412"/>
                          <a:ext cx="241300" cy="206375"/>
                        </a:xfrm>
                        <a:prstGeom prst="rect">
                          <a:avLst/>
                        </a:prstGeom>
                        <a:noFill/>
                      </p:spPr>
                    </p:pic>
                  </p:oleObj>
                </mc:Fallback>
              </mc:AlternateContent>
            </a:graphicData>
          </a:graphic>
        </p:graphicFrame>
        <p:cxnSp>
          <p:nvCxnSpPr>
            <p:cNvPr id="32" name="直接箭头连接符 31">
              <a:extLst>
                <a:ext uri="{FF2B5EF4-FFF2-40B4-BE49-F238E27FC236}">
                  <a16:creationId xmlns:a16="http://schemas.microsoft.com/office/drawing/2014/main" id="{21B323C9-25BD-4B91-8CD3-DE4E7075DC94}"/>
                </a:ext>
              </a:extLst>
            </p:cNvPr>
            <p:cNvCxnSpPr>
              <a:stCxn id="20" idx="6"/>
              <a:endCxn id="67" idx="2"/>
            </p:cNvCxnSpPr>
            <p:nvPr/>
          </p:nvCxnSpPr>
          <p:spPr>
            <a:xfrm flipV="1">
              <a:off x="5220072" y="1617576"/>
              <a:ext cx="1800200" cy="1296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9CAC207B-F13C-4629-94CF-EF63139E51F3}"/>
                </a:ext>
              </a:extLst>
            </p:cNvPr>
            <p:cNvCxnSpPr>
              <a:stCxn id="20" idx="6"/>
              <a:endCxn id="68" idx="2"/>
            </p:cNvCxnSpPr>
            <p:nvPr/>
          </p:nvCxnSpPr>
          <p:spPr>
            <a:xfrm flipV="1">
              <a:off x="5220072" y="2517813"/>
              <a:ext cx="1800200" cy="395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8057997-6323-4361-8065-ABA5CA4DE66E}"/>
                </a:ext>
              </a:extLst>
            </p:cNvPr>
            <p:cNvCxnSpPr>
              <a:stCxn id="20" idx="6"/>
              <a:endCxn id="69" idx="2"/>
            </p:cNvCxnSpPr>
            <p:nvPr/>
          </p:nvCxnSpPr>
          <p:spPr>
            <a:xfrm>
              <a:off x="5220072" y="2913720"/>
              <a:ext cx="1800200" cy="468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59ADF936-7F60-455C-B850-3F4A1E1F9822}"/>
                </a:ext>
              </a:extLst>
            </p:cNvPr>
            <p:cNvCxnSpPr>
              <a:stCxn id="20" idx="6"/>
              <a:endCxn id="70" idx="2"/>
            </p:cNvCxnSpPr>
            <p:nvPr/>
          </p:nvCxnSpPr>
          <p:spPr>
            <a:xfrm>
              <a:off x="5220072" y="2913720"/>
              <a:ext cx="1800200" cy="1332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1" name="对象 90">
              <a:extLst>
                <a:ext uri="{FF2B5EF4-FFF2-40B4-BE49-F238E27FC236}">
                  <a16:creationId xmlns:a16="http://schemas.microsoft.com/office/drawing/2014/main" id="{0DDB3C4E-412A-45C3-AC38-08FB2E194A84}"/>
                </a:ext>
              </a:extLst>
            </p:cNvPr>
            <p:cNvGraphicFramePr>
              <a:graphicFrameLocks noChangeAspect="1"/>
            </p:cNvGraphicFramePr>
            <p:nvPr/>
          </p:nvGraphicFramePr>
          <p:xfrm>
            <a:off x="5177333" y="2653407"/>
            <a:ext cx="258763" cy="206375"/>
          </p:xfrm>
          <a:graphic>
            <a:graphicData uri="http://schemas.openxmlformats.org/presentationml/2006/ole">
              <mc:AlternateContent xmlns:mc="http://schemas.openxmlformats.org/markup-compatibility/2006">
                <mc:Choice xmlns:v="urn:schemas-microsoft-com:vml" Requires="v">
                  <p:oleObj name="Equation" r:id="rId40" imgW="203040" imgH="177480" progId="Equation.DSMT4">
                    <p:embed/>
                  </p:oleObj>
                </mc:Choice>
                <mc:Fallback>
                  <p:oleObj name="Equation" r:id="rId40" imgW="203040" imgH="177480" progId="Equation.DSMT4">
                    <p:embed/>
                    <p:pic>
                      <p:nvPicPr>
                        <p:cNvPr id="91" name="对象 90">
                          <a:extLst>
                            <a:ext uri="{FF2B5EF4-FFF2-40B4-BE49-F238E27FC236}">
                              <a16:creationId xmlns:a16="http://schemas.microsoft.com/office/drawing/2014/main" id="{0DDB3C4E-412A-45C3-AC38-08FB2E194A84}"/>
                            </a:ext>
                          </a:extLst>
                        </p:cNvPr>
                        <p:cNvPicPr>
                          <a:picLocks noChangeAspect="1" noChangeArrowheads="1"/>
                        </p:cNvPicPr>
                        <p:nvPr/>
                      </p:nvPicPr>
                      <p:blipFill>
                        <a:blip r:embed="rId41"/>
                        <a:srcRect/>
                        <a:stretch>
                          <a:fillRect/>
                        </a:stretch>
                      </p:blipFill>
                      <p:spPr bwMode="auto">
                        <a:xfrm>
                          <a:off x="5177333" y="2653407"/>
                          <a:ext cx="258763" cy="206375"/>
                        </a:xfrm>
                        <a:prstGeom prst="rect">
                          <a:avLst/>
                        </a:prstGeom>
                        <a:noFill/>
                      </p:spPr>
                    </p:pic>
                  </p:oleObj>
                </mc:Fallback>
              </mc:AlternateContent>
            </a:graphicData>
          </a:graphic>
        </p:graphicFrame>
        <p:graphicFrame>
          <p:nvGraphicFramePr>
            <p:cNvPr id="92" name="对象 91">
              <a:extLst>
                <a:ext uri="{FF2B5EF4-FFF2-40B4-BE49-F238E27FC236}">
                  <a16:creationId xmlns:a16="http://schemas.microsoft.com/office/drawing/2014/main" id="{40FF6D5A-EA5C-4B27-AB9A-591E8936C421}"/>
                </a:ext>
              </a:extLst>
            </p:cNvPr>
            <p:cNvGraphicFramePr>
              <a:graphicFrameLocks noChangeAspect="1"/>
            </p:cNvGraphicFramePr>
            <p:nvPr/>
          </p:nvGraphicFramePr>
          <p:xfrm>
            <a:off x="5220072" y="3014189"/>
            <a:ext cx="241300" cy="206375"/>
          </p:xfrm>
          <a:graphic>
            <a:graphicData uri="http://schemas.openxmlformats.org/presentationml/2006/ole">
              <mc:AlternateContent xmlns:mc="http://schemas.openxmlformats.org/markup-compatibility/2006">
                <mc:Choice xmlns:v="urn:schemas-microsoft-com:vml" Requires="v">
                  <p:oleObj name="Equation" r:id="rId42" imgW="190440" imgH="177480" progId="Equation.DSMT4">
                    <p:embed/>
                  </p:oleObj>
                </mc:Choice>
                <mc:Fallback>
                  <p:oleObj name="Equation" r:id="rId42" imgW="190440" imgH="177480" progId="Equation.DSMT4">
                    <p:embed/>
                    <p:pic>
                      <p:nvPicPr>
                        <p:cNvPr id="92" name="对象 91">
                          <a:extLst>
                            <a:ext uri="{FF2B5EF4-FFF2-40B4-BE49-F238E27FC236}">
                              <a16:creationId xmlns:a16="http://schemas.microsoft.com/office/drawing/2014/main" id="{40FF6D5A-EA5C-4B27-AB9A-591E8936C421}"/>
                            </a:ext>
                          </a:extLst>
                        </p:cNvPr>
                        <p:cNvPicPr>
                          <a:picLocks noChangeAspect="1" noChangeArrowheads="1"/>
                        </p:cNvPicPr>
                        <p:nvPr/>
                      </p:nvPicPr>
                      <p:blipFill>
                        <a:blip r:embed="rId43"/>
                        <a:srcRect/>
                        <a:stretch>
                          <a:fillRect/>
                        </a:stretch>
                      </p:blipFill>
                      <p:spPr bwMode="auto">
                        <a:xfrm>
                          <a:off x="5220072" y="3014189"/>
                          <a:ext cx="241300" cy="206375"/>
                        </a:xfrm>
                        <a:prstGeom prst="rect">
                          <a:avLst/>
                        </a:prstGeom>
                        <a:noFill/>
                      </p:spPr>
                    </p:pic>
                  </p:oleObj>
                </mc:Fallback>
              </mc:AlternateContent>
            </a:graphicData>
          </a:graphic>
        </p:graphicFrame>
        <p:graphicFrame>
          <p:nvGraphicFramePr>
            <p:cNvPr id="93" name="对象 92">
              <a:extLst>
                <a:ext uri="{FF2B5EF4-FFF2-40B4-BE49-F238E27FC236}">
                  <a16:creationId xmlns:a16="http://schemas.microsoft.com/office/drawing/2014/main" id="{403E576F-2D1B-4D77-94FF-6B4A7377E641}"/>
                </a:ext>
              </a:extLst>
            </p:cNvPr>
            <p:cNvGraphicFramePr>
              <a:graphicFrameLocks noChangeAspect="1"/>
            </p:cNvGraphicFramePr>
            <p:nvPr/>
          </p:nvGraphicFramePr>
          <p:xfrm>
            <a:off x="5477660" y="2663970"/>
            <a:ext cx="257175" cy="206375"/>
          </p:xfrm>
          <a:graphic>
            <a:graphicData uri="http://schemas.openxmlformats.org/presentationml/2006/ole">
              <mc:AlternateContent xmlns:mc="http://schemas.openxmlformats.org/markup-compatibility/2006">
                <mc:Choice xmlns:v="urn:schemas-microsoft-com:vml" Requires="v">
                  <p:oleObj name="Equation" r:id="rId44" imgW="203040" imgH="177480" progId="Equation.DSMT4">
                    <p:embed/>
                  </p:oleObj>
                </mc:Choice>
                <mc:Fallback>
                  <p:oleObj name="Equation" r:id="rId44" imgW="203040" imgH="177480" progId="Equation.DSMT4">
                    <p:embed/>
                    <p:pic>
                      <p:nvPicPr>
                        <p:cNvPr id="93" name="对象 92">
                          <a:extLst>
                            <a:ext uri="{FF2B5EF4-FFF2-40B4-BE49-F238E27FC236}">
                              <a16:creationId xmlns:a16="http://schemas.microsoft.com/office/drawing/2014/main" id="{403E576F-2D1B-4D77-94FF-6B4A7377E641}"/>
                            </a:ext>
                          </a:extLst>
                        </p:cNvPr>
                        <p:cNvPicPr>
                          <a:picLocks noChangeAspect="1" noChangeArrowheads="1"/>
                        </p:cNvPicPr>
                        <p:nvPr/>
                      </p:nvPicPr>
                      <p:blipFill>
                        <a:blip r:embed="rId45"/>
                        <a:srcRect/>
                        <a:stretch>
                          <a:fillRect/>
                        </a:stretch>
                      </p:blipFill>
                      <p:spPr bwMode="auto">
                        <a:xfrm>
                          <a:off x="5477660" y="2663970"/>
                          <a:ext cx="257175" cy="206375"/>
                        </a:xfrm>
                        <a:prstGeom prst="rect">
                          <a:avLst/>
                        </a:prstGeom>
                        <a:noFill/>
                      </p:spPr>
                    </p:pic>
                  </p:oleObj>
                </mc:Fallback>
              </mc:AlternateContent>
            </a:graphicData>
          </a:graphic>
        </p:graphicFrame>
        <p:graphicFrame>
          <p:nvGraphicFramePr>
            <p:cNvPr id="94" name="对象 93">
              <a:extLst>
                <a:ext uri="{FF2B5EF4-FFF2-40B4-BE49-F238E27FC236}">
                  <a16:creationId xmlns:a16="http://schemas.microsoft.com/office/drawing/2014/main" id="{3AABC3FD-4574-4B6B-87EB-298C9B0E9621}"/>
                </a:ext>
              </a:extLst>
            </p:cNvPr>
            <p:cNvGraphicFramePr>
              <a:graphicFrameLocks noChangeAspect="1"/>
            </p:cNvGraphicFramePr>
            <p:nvPr/>
          </p:nvGraphicFramePr>
          <p:xfrm>
            <a:off x="5546725" y="2848697"/>
            <a:ext cx="257175" cy="206375"/>
          </p:xfrm>
          <a:graphic>
            <a:graphicData uri="http://schemas.openxmlformats.org/presentationml/2006/ole">
              <mc:AlternateContent xmlns:mc="http://schemas.openxmlformats.org/markup-compatibility/2006">
                <mc:Choice xmlns:v="urn:schemas-microsoft-com:vml" Requires="v">
                  <p:oleObj name="Equation" r:id="rId46" imgW="203040" imgH="177480" progId="Equation.DSMT4">
                    <p:embed/>
                  </p:oleObj>
                </mc:Choice>
                <mc:Fallback>
                  <p:oleObj name="Equation" r:id="rId46" imgW="203040" imgH="177480" progId="Equation.DSMT4">
                    <p:embed/>
                    <p:pic>
                      <p:nvPicPr>
                        <p:cNvPr id="94" name="对象 93">
                          <a:extLst>
                            <a:ext uri="{FF2B5EF4-FFF2-40B4-BE49-F238E27FC236}">
                              <a16:creationId xmlns:a16="http://schemas.microsoft.com/office/drawing/2014/main" id="{3AABC3FD-4574-4B6B-87EB-298C9B0E9621}"/>
                            </a:ext>
                          </a:extLst>
                        </p:cNvPr>
                        <p:cNvPicPr>
                          <a:picLocks noChangeAspect="1" noChangeArrowheads="1"/>
                        </p:cNvPicPr>
                        <p:nvPr/>
                      </p:nvPicPr>
                      <p:blipFill>
                        <a:blip r:embed="rId47"/>
                        <a:srcRect/>
                        <a:stretch>
                          <a:fillRect/>
                        </a:stretch>
                      </p:blipFill>
                      <p:spPr bwMode="auto">
                        <a:xfrm>
                          <a:off x="5546725" y="2848697"/>
                          <a:ext cx="257175" cy="206375"/>
                        </a:xfrm>
                        <a:prstGeom prst="rect">
                          <a:avLst/>
                        </a:prstGeom>
                        <a:noFill/>
                      </p:spPr>
                    </p:pic>
                  </p:oleObj>
                </mc:Fallback>
              </mc:AlternateContent>
            </a:graphicData>
          </a:graphic>
        </p:graphicFrame>
        <p:cxnSp>
          <p:nvCxnSpPr>
            <p:cNvPr id="43" name="直接箭头连接符 42">
              <a:extLst>
                <a:ext uri="{FF2B5EF4-FFF2-40B4-BE49-F238E27FC236}">
                  <a16:creationId xmlns:a16="http://schemas.microsoft.com/office/drawing/2014/main" id="{EF19F26A-6B7A-4695-BCBD-D8CD69B8EC8C}"/>
                </a:ext>
              </a:extLst>
            </p:cNvPr>
            <p:cNvCxnSpPr>
              <a:stCxn id="21" idx="6"/>
              <a:endCxn id="67" idx="2"/>
            </p:cNvCxnSpPr>
            <p:nvPr/>
          </p:nvCxnSpPr>
          <p:spPr>
            <a:xfrm flipV="1">
              <a:off x="5220072" y="1617576"/>
              <a:ext cx="1800200" cy="2124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54B9C9E3-BE3C-4C73-A72F-C5242B27801C}"/>
                </a:ext>
              </a:extLst>
            </p:cNvPr>
            <p:cNvCxnSpPr>
              <a:stCxn id="21" idx="6"/>
              <a:endCxn id="68" idx="2"/>
            </p:cNvCxnSpPr>
            <p:nvPr/>
          </p:nvCxnSpPr>
          <p:spPr>
            <a:xfrm flipV="1">
              <a:off x="5220072" y="2517813"/>
              <a:ext cx="1800200" cy="1224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96730B98-5CE9-42EC-B67F-97BC5BE30E85}"/>
                </a:ext>
              </a:extLst>
            </p:cNvPr>
            <p:cNvCxnSpPr>
              <a:stCxn id="21" idx="6"/>
              <a:endCxn id="69" idx="2"/>
            </p:cNvCxnSpPr>
            <p:nvPr/>
          </p:nvCxnSpPr>
          <p:spPr>
            <a:xfrm flipV="1">
              <a:off x="5220072" y="3381909"/>
              <a:ext cx="1800200" cy="36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06709C6-A707-428A-ADF7-00BD549F8AC9}"/>
                </a:ext>
              </a:extLst>
            </p:cNvPr>
            <p:cNvCxnSpPr>
              <a:stCxn id="21" idx="6"/>
              <a:endCxn id="70" idx="2"/>
            </p:cNvCxnSpPr>
            <p:nvPr/>
          </p:nvCxnSpPr>
          <p:spPr>
            <a:xfrm>
              <a:off x="5220072" y="3741949"/>
              <a:ext cx="1800200"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3" name="对象 102">
              <a:extLst>
                <a:ext uri="{FF2B5EF4-FFF2-40B4-BE49-F238E27FC236}">
                  <a16:creationId xmlns:a16="http://schemas.microsoft.com/office/drawing/2014/main" id="{53ADD061-8B4B-4DED-8A43-A0D72C2B625E}"/>
                </a:ext>
              </a:extLst>
            </p:cNvPr>
            <p:cNvGraphicFramePr>
              <a:graphicFrameLocks noChangeAspect="1"/>
            </p:cNvGraphicFramePr>
            <p:nvPr/>
          </p:nvGraphicFramePr>
          <p:xfrm>
            <a:off x="5148263" y="3363913"/>
            <a:ext cx="241300" cy="206375"/>
          </p:xfrm>
          <a:graphic>
            <a:graphicData uri="http://schemas.openxmlformats.org/presentationml/2006/ole">
              <mc:AlternateContent xmlns:mc="http://schemas.openxmlformats.org/markup-compatibility/2006">
                <mc:Choice xmlns:v="urn:schemas-microsoft-com:vml" Requires="v">
                  <p:oleObj name="Equation" r:id="rId48" imgW="190440" imgH="177480" progId="Equation.DSMT4">
                    <p:embed/>
                  </p:oleObj>
                </mc:Choice>
                <mc:Fallback>
                  <p:oleObj name="Equation" r:id="rId48" imgW="190440" imgH="177480" progId="Equation.DSMT4">
                    <p:embed/>
                    <p:pic>
                      <p:nvPicPr>
                        <p:cNvPr id="103" name="对象 102">
                          <a:extLst>
                            <a:ext uri="{FF2B5EF4-FFF2-40B4-BE49-F238E27FC236}">
                              <a16:creationId xmlns:a16="http://schemas.microsoft.com/office/drawing/2014/main" id="{53ADD061-8B4B-4DED-8A43-A0D72C2B625E}"/>
                            </a:ext>
                          </a:extLst>
                        </p:cNvPr>
                        <p:cNvPicPr>
                          <a:picLocks noChangeAspect="1" noChangeArrowheads="1"/>
                        </p:cNvPicPr>
                        <p:nvPr/>
                      </p:nvPicPr>
                      <p:blipFill>
                        <a:blip r:embed="rId49"/>
                        <a:srcRect/>
                        <a:stretch>
                          <a:fillRect/>
                        </a:stretch>
                      </p:blipFill>
                      <p:spPr bwMode="auto">
                        <a:xfrm>
                          <a:off x="5148263" y="3363913"/>
                          <a:ext cx="241300" cy="206375"/>
                        </a:xfrm>
                        <a:prstGeom prst="rect">
                          <a:avLst/>
                        </a:prstGeom>
                        <a:noFill/>
                      </p:spPr>
                    </p:pic>
                  </p:oleObj>
                </mc:Fallback>
              </mc:AlternateContent>
            </a:graphicData>
          </a:graphic>
        </p:graphicFrame>
        <p:graphicFrame>
          <p:nvGraphicFramePr>
            <p:cNvPr id="104" name="对象 103">
              <a:extLst>
                <a:ext uri="{FF2B5EF4-FFF2-40B4-BE49-F238E27FC236}">
                  <a16:creationId xmlns:a16="http://schemas.microsoft.com/office/drawing/2014/main" id="{F2CDBE1F-BADE-466F-A851-1895A30B6729}"/>
                </a:ext>
              </a:extLst>
            </p:cNvPr>
            <p:cNvGraphicFramePr>
              <a:graphicFrameLocks noChangeAspect="1"/>
            </p:cNvGraphicFramePr>
            <p:nvPr/>
          </p:nvGraphicFramePr>
          <p:xfrm>
            <a:off x="5237163" y="3787775"/>
            <a:ext cx="257175" cy="206375"/>
          </p:xfrm>
          <a:graphic>
            <a:graphicData uri="http://schemas.openxmlformats.org/presentationml/2006/ole">
              <mc:AlternateContent xmlns:mc="http://schemas.openxmlformats.org/markup-compatibility/2006">
                <mc:Choice xmlns:v="urn:schemas-microsoft-com:vml" Requires="v">
                  <p:oleObj name="Equation" r:id="rId50" imgW="203040" imgH="177480" progId="Equation.DSMT4">
                    <p:embed/>
                  </p:oleObj>
                </mc:Choice>
                <mc:Fallback>
                  <p:oleObj name="Equation" r:id="rId50" imgW="203040" imgH="177480" progId="Equation.DSMT4">
                    <p:embed/>
                    <p:pic>
                      <p:nvPicPr>
                        <p:cNvPr id="104" name="对象 103">
                          <a:extLst>
                            <a:ext uri="{FF2B5EF4-FFF2-40B4-BE49-F238E27FC236}">
                              <a16:creationId xmlns:a16="http://schemas.microsoft.com/office/drawing/2014/main" id="{F2CDBE1F-BADE-466F-A851-1895A30B6729}"/>
                            </a:ext>
                          </a:extLst>
                        </p:cNvPr>
                        <p:cNvPicPr>
                          <a:picLocks noChangeAspect="1" noChangeArrowheads="1"/>
                        </p:cNvPicPr>
                        <p:nvPr/>
                      </p:nvPicPr>
                      <p:blipFill>
                        <a:blip r:embed="rId51"/>
                        <a:srcRect/>
                        <a:stretch>
                          <a:fillRect/>
                        </a:stretch>
                      </p:blipFill>
                      <p:spPr bwMode="auto">
                        <a:xfrm>
                          <a:off x="5237163" y="3787775"/>
                          <a:ext cx="257175" cy="206375"/>
                        </a:xfrm>
                        <a:prstGeom prst="rect">
                          <a:avLst/>
                        </a:prstGeom>
                        <a:noFill/>
                      </p:spPr>
                    </p:pic>
                  </p:oleObj>
                </mc:Fallback>
              </mc:AlternateContent>
            </a:graphicData>
          </a:graphic>
        </p:graphicFrame>
        <p:graphicFrame>
          <p:nvGraphicFramePr>
            <p:cNvPr id="105" name="对象 104">
              <a:extLst>
                <a:ext uri="{FF2B5EF4-FFF2-40B4-BE49-F238E27FC236}">
                  <a16:creationId xmlns:a16="http://schemas.microsoft.com/office/drawing/2014/main" id="{6E432313-0264-41D5-B113-97829AB9301E}"/>
                </a:ext>
              </a:extLst>
            </p:cNvPr>
            <p:cNvGraphicFramePr>
              <a:graphicFrameLocks noChangeAspect="1"/>
            </p:cNvGraphicFramePr>
            <p:nvPr/>
          </p:nvGraphicFramePr>
          <p:xfrm>
            <a:off x="5595671" y="3396702"/>
            <a:ext cx="241300" cy="206375"/>
          </p:xfrm>
          <a:graphic>
            <a:graphicData uri="http://schemas.openxmlformats.org/presentationml/2006/ole">
              <mc:AlternateContent xmlns:mc="http://schemas.openxmlformats.org/markup-compatibility/2006">
                <mc:Choice xmlns:v="urn:schemas-microsoft-com:vml" Requires="v">
                  <p:oleObj name="Equation" r:id="rId52" imgW="190440" imgH="177480" progId="Equation.DSMT4">
                    <p:embed/>
                  </p:oleObj>
                </mc:Choice>
                <mc:Fallback>
                  <p:oleObj name="Equation" r:id="rId52" imgW="190440" imgH="177480" progId="Equation.DSMT4">
                    <p:embed/>
                    <p:pic>
                      <p:nvPicPr>
                        <p:cNvPr id="105" name="对象 104">
                          <a:extLst>
                            <a:ext uri="{FF2B5EF4-FFF2-40B4-BE49-F238E27FC236}">
                              <a16:creationId xmlns:a16="http://schemas.microsoft.com/office/drawing/2014/main" id="{6E432313-0264-41D5-B113-97829AB9301E}"/>
                            </a:ext>
                          </a:extLst>
                        </p:cNvPr>
                        <p:cNvPicPr>
                          <a:picLocks noChangeAspect="1" noChangeArrowheads="1"/>
                        </p:cNvPicPr>
                        <p:nvPr/>
                      </p:nvPicPr>
                      <p:blipFill>
                        <a:blip r:embed="rId53"/>
                        <a:srcRect/>
                        <a:stretch>
                          <a:fillRect/>
                        </a:stretch>
                      </p:blipFill>
                      <p:spPr bwMode="auto">
                        <a:xfrm>
                          <a:off x="5595671" y="3396702"/>
                          <a:ext cx="241300" cy="206375"/>
                        </a:xfrm>
                        <a:prstGeom prst="rect">
                          <a:avLst/>
                        </a:prstGeom>
                        <a:noFill/>
                      </p:spPr>
                    </p:pic>
                  </p:oleObj>
                </mc:Fallback>
              </mc:AlternateContent>
            </a:graphicData>
          </a:graphic>
        </p:graphicFrame>
        <p:graphicFrame>
          <p:nvGraphicFramePr>
            <p:cNvPr id="106" name="对象 105">
              <a:extLst>
                <a:ext uri="{FF2B5EF4-FFF2-40B4-BE49-F238E27FC236}">
                  <a16:creationId xmlns:a16="http://schemas.microsoft.com/office/drawing/2014/main" id="{BCFFBB43-0A61-40D6-B674-C5A0365FAEC4}"/>
                </a:ext>
              </a:extLst>
            </p:cNvPr>
            <p:cNvGraphicFramePr>
              <a:graphicFrameLocks noChangeAspect="1"/>
            </p:cNvGraphicFramePr>
            <p:nvPr/>
          </p:nvGraphicFramePr>
          <p:xfrm>
            <a:off x="5675312" y="3612406"/>
            <a:ext cx="241300" cy="206375"/>
          </p:xfrm>
          <a:graphic>
            <a:graphicData uri="http://schemas.openxmlformats.org/presentationml/2006/ole">
              <mc:AlternateContent xmlns:mc="http://schemas.openxmlformats.org/markup-compatibility/2006">
                <mc:Choice xmlns:v="urn:schemas-microsoft-com:vml" Requires="v">
                  <p:oleObj name="Equation" r:id="rId54" imgW="190440" imgH="177480" progId="Equation.DSMT4">
                    <p:embed/>
                  </p:oleObj>
                </mc:Choice>
                <mc:Fallback>
                  <p:oleObj name="Equation" r:id="rId54" imgW="190440" imgH="177480" progId="Equation.DSMT4">
                    <p:embed/>
                    <p:pic>
                      <p:nvPicPr>
                        <p:cNvPr id="106" name="对象 105">
                          <a:extLst>
                            <a:ext uri="{FF2B5EF4-FFF2-40B4-BE49-F238E27FC236}">
                              <a16:creationId xmlns:a16="http://schemas.microsoft.com/office/drawing/2014/main" id="{BCFFBB43-0A61-40D6-B674-C5A0365FAEC4}"/>
                            </a:ext>
                          </a:extLst>
                        </p:cNvPr>
                        <p:cNvPicPr>
                          <a:picLocks noChangeAspect="1" noChangeArrowheads="1"/>
                        </p:cNvPicPr>
                        <p:nvPr/>
                      </p:nvPicPr>
                      <p:blipFill>
                        <a:blip r:embed="rId55"/>
                        <a:srcRect/>
                        <a:stretch>
                          <a:fillRect/>
                        </a:stretch>
                      </p:blipFill>
                      <p:spPr bwMode="auto">
                        <a:xfrm>
                          <a:off x="5675312" y="3612406"/>
                          <a:ext cx="241300" cy="206375"/>
                        </a:xfrm>
                        <a:prstGeom prst="rect">
                          <a:avLst/>
                        </a:prstGeom>
                        <a:noFill/>
                      </p:spPr>
                    </p:pic>
                  </p:oleObj>
                </mc:Fallback>
              </mc:AlternateContent>
            </a:graphicData>
          </a:graphic>
        </p:graphicFrame>
        <p:sp>
          <p:nvSpPr>
            <p:cNvPr id="107" name="文本框 106">
              <a:extLst>
                <a:ext uri="{FF2B5EF4-FFF2-40B4-BE49-F238E27FC236}">
                  <a16:creationId xmlns:a16="http://schemas.microsoft.com/office/drawing/2014/main" id="{8D206398-F6C9-454D-BE8A-1D0E1032986E}"/>
                </a:ext>
              </a:extLst>
            </p:cNvPr>
            <p:cNvSpPr txBox="1"/>
            <p:nvPr/>
          </p:nvSpPr>
          <p:spPr>
            <a:xfrm>
              <a:off x="7956376" y="1111845"/>
              <a:ext cx="792088"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需求量</a:t>
              </a:r>
            </a:p>
          </p:txBody>
        </p:sp>
        <p:sp>
          <p:nvSpPr>
            <p:cNvPr id="108" name="文本框 107">
              <a:extLst>
                <a:ext uri="{FF2B5EF4-FFF2-40B4-BE49-F238E27FC236}">
                  <a16:creationId xmlns:a16="http://schemas.microsoft.com/office/drawing/2014/main" id="{52A2FE6E-773B-41C5-8104-24E13A9B5D47}"/>
                </a:ext>
              </a:extLst>
            </p:cNvPr>
            <p:cNvSpPr txBox="1"/>
            <p:nvPr/>
          </p:nvSpPr>
          <p:spPr>
            <a:xfrm>
              <a:off x="7956376" y="1471885"/>
              <a:ext cx="648072"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200</a:t>
              </a:r>
              <a:endParaRPr lang="zh-CN" altLang="en-US" sz="1400" dirty="0">
                <a:latin typeface="微软雅黑" panose="020B0503020204020204" pitchFamily="34" charset="-122"/>
                <a:ea typeface="微软雅黑" panose="020B0503020204020204" pitchFamily="34" charset="-122"/>
              </a:endParaRPr>
            </a:p>
          </p:txBody>
        </p:sp>
        <p:sp>
          <p:nvSpPr>
            <p:cNvPr id="110" name="文本框 109">
              <a:extLst>
                <a:ext uri="{FF2B5EF4-FFF2-40B4-BE49-F238E27FC236}">
                  <a16:creationId xmlns:a16="http://schemas.microsoft.com/office/drawing/2014/main" id="{FFF91E9A-6AD7-4779-970C-BB118702C644}"/>
                </a:ext>
              </a:extLst>
            </p:cNvPr>
            <p:cNvSpPr txBox="1"/>
            <p:nvPr/>
          </p:nvSpPr>
          <p:spPr>
            <a:xfrm>
              <a:off x="7956376" y="2355726"/>
              <a:ext cx="648072"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300</a:t>
              </a:r>
              <a:endParaRPr lang="zh-CN" altLang="en-US" sz="1400" dirty="0">
                <a:latin typeface="微软雅黑" panose="020B0503020204020204" pitchFamily="34" charset="-122"/>
                <a:ea typeface="微软雅黑" panose="020B0503020204020204" pitchFamily="34" charset="-122"/>
              </a:endParaRPr>
            </a:p>
          </p:txBody>
        </p:sp>
        <p:sp>
          <p:nvSpPr>
            <p:cNvPr id="111" name="文本框 110">
              <a:extLst>
                <a:ext uri="{FF2B5EF4-FFF2-40B4-BE49-F238E27FC236}">
                  <a16:creationId xmlns:a16="http://schemas.microsoft.com/office/drawing/2014/main" id="{42937035-0E21-488A-B990-1FB2A29C4B94}"/>
                </a:ext>
              </a:extLst>
            </p:cNvPr>
            <p:cNvSpPr txBox="1"/>
            <p:nvPr/>
          </p:nvSpPr>
          <p:spPr>
            <a:xfrm>
              <a:off x="7956376" y="3219822"/>
              <a:ext cx="622796"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150</a:t>
              </a:r>
              <a:endParaRPr lang="zh-CN" altLang="en-US" sz="1400" dirty="0">
                <a:latin typeface="微软雅黑" panose="020B0503020204020204" pitchFamily="34" charset="-122"/>
                <a:ea typeface="微软雅黑" panose="020B0503020204020204" pitchFamily="34" charset="-122"/>
              </a:endParaRPr>
            </a:p>
          </p:txBody>
        </p:sp>
        <p:sp>
          <p:nvSpPr>
            <p:cNvPr id="112" name="文本框 111">
              <a:extLst>
                <a:ext uri="{FF2B5EF4-FFF2-40B4-BE49-F238E27FC236}">
                  <a16:creationId xmlns:a16="http://schemas.microsoft.com/office/drawing/2014/main" id="{5416576A-20AB-4243-BA41-0FDA596BF5A4}"/>
                </a:ext>
              </a:extLst>
            </p:cNvPr>
            <p:cNvSpPr txBox="1"/>
            <p:nvPr/>
          </p:nvSpPr>
          <p:spPr>
            <a:xfrm>
              <a:off x="7956376" y="4136181"/>
              <a:ext cx="622796"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250</a:t>
              </a:r>
              <a:endParaRPr lang="zh-CN" altLang="en-US" sz="1400" dirty="0">
                <a:latin typeface="微软雅黑" panose="020B0503020204020204" pitchFamily="34" charset="-122"/>
                <a:ea typeface="微软雅黑" panose="020B0503020204020204" pitchFamily="34" charset="-122"/>
              </a:endParaRPr>
            </a:p>
          </p:txBody>
        </p:sp>
      </p:grpSp>
      <p:sp>
        <p:nvSpPr>
          <p:cNvPr id="8" name="日期占位符 7">
            <a:extLst>
              <a:ext uri="{FF2B5EF4-FFF2-40B4-BE49-F238E27FC236}">
                <a16:creationId xmlns:a16="http://schemas.microsoft.com/office/drawing/2014/main" id="{CFEAD274-3204-467A-97C7-4257DCD89725}"/>
              </a:ext>
            </a:extLst>
          </p:cNvPr>
          <p:cNvSpPr>
            <a:spLocks noGrp="1"/>
          </p:cNvSpPr>
          <p:nvPr>
            <p:ph type="dt" sz="half" idx="2"/>
          </p:nvPr>
        </p:nvSpPr>
        <p:spPr/>
        <p:txBody>
          <a:bodyPr/>
          <a:lstStyle/>
          <a:p>
            <a:pPr>
              <a:defRPr/>
            </a:pPr>
            <a:fld id="{27B95710-A860-4FC6-8334-9D194DD2C4D0}" type="datetime1">
              <a:rPr lang="zh-CN" altLang="en-US" smtClean="0"/>
              <a:t>2022/11/23</a:t>
            </a:fld>
            <a:endParaRPr lang="zh-CN" altLang="en-US"/>
          </a:p>
        </p:txBody>
      </p:sp>
      <p:sp>
        <p:nvSpPr>
          <p:cNvPr id="84" name="Rectangle 56">
            <a:extLst>
              <a:ext uri="{FF2B5EF4-FFF2-40B4-BE49-F238E27FC236}">
                <a16:creationId xmlns:a16="http://schemas.microsoft.com/office/drawing/2014/main" id="{34CB201C-345D-4C93-9166-C59768B9DB75}"/>
              </a:ext>
            </a:extLst>
          </p:cNvPr>
          <p:cNvSpPr>
            <a:spLocks noChangeArrowheads="1"/>
          </p:cNvSpPr>
          <p:nvPr/>
        </p:nvSpPr>
        <p:spPr bwMode="auto">
          <a:xfrm>
            <a:off x="683568" y="980728"/>
            <a:ext cx="8064896" cy="198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1800" dirty="0">
                <a:solidFill>
                  <a:schemeClr val="bg2"/>
                </a:solidFill>
                <a:latin typeface="微软雅黑" pitchFamily="34" charset="-122"/>
                <a:ea typeface="微软雅黑" pitchFamily="34" charset="-122"/>
                <a:sym typeface="Wingdings" pitchFamily="2" charset="2"/>
              </a:rPr>
              <a:t>需要解决的问题：如何选择工厂和分配中心，如何确定从各工厂运至各分配中心的产品数量以及从分配中心运至分销店的产品数量，才能在满足需求的前提下，使得总成本最小。若用多个</a:t>
            </a:r>
            <a:r>
              <a:rPr lang="en-US" altLang="zh-CN" sz="1800" dirty="0">
                <a:solidFill>
                  <a:schemeClr val="bg2"/>
                </a:solidFill>
                <a:latin typeface="微软雅黑" pitchFamily="34" charset="-122"/>
                <a:ea typeface="微软雅黑" pitchFamily="34" charset="-122"/>
                <a:sym typeface="Wingdings" pitchFamily="2" charset="2"/>
              </a:rPr>
              <a:t>0-1</a:t>
            </a:r>
            <a:r>
              <a:rPr lang="zh-CN" altLang="en-US" sz="1800" dirty="0">
                <a:solidFill>
                  <a:schemeClr val="bg2"/>
                </a:solidFill>
                <a:latin typeface="微软雅黑" pitchFamily="34" charset="-122"/>
                <a:ea typeface="微软雅黑" pitchFamily="34" charset="-122"/>
                <a:sym typeface="Wingdings" pitchFamily="2" charset="2"/>
              </a:rPr>
              <a:t>变量表示工厂和分配中心的选择结果，用多个整型变量表示从各工厂运至各分配中心的产品数量，以及从各分配中心运至各分销店的产品数量，则可建立童衣配送问题的整数规划模型。</a:t>
            </a:r>
            <a:endParaRPr lang="en-US" altLang="zh-CN" sz="1800" dirty="0">
              <a:solidFill>
                <a:srgbClr val="FF0000"/>
              </a:solidFill>
              <a:latin typeface="微软雅黑" pitchFamily="34" charset="-122"/>
              <a:ea typeface="微软雅黑" pitchFamily="34" charset="-122"/>
              <a:sym typeface="Wingdings" pitchFamily="2" charset="2"/>
            </a:endParaRPr>
          </a:p>
        </p:txBody>
      </p:sp>
      <p:sp>
        <p:nvSpPr>
          <p:cNvPr id="3" name="页脚占位符 2">
            <a:extLst>
              <a:ext uri="{FF2B5EF4-FFF2-40B4-BE49-F238E27FC236}">
                <a16:creationId xmlns:a16="http://schemas.microsoft.com/office/drawing/2014/main" id="{2885D587-6721-494F-9FCB-5A41EE1DA8C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74839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251520" y="47667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三、符号约定</a:t>
            </a:r>
          </a:p>
        </p:txBody>
      </p:sp>
      <p:sp>
        <p:nvSpPr>
          <p:cNvPr id="12" name="日期占位符 11">
            <a:extLst>
              <a:ext uri="{FF2B5EF4-FFF2-40B4-BE49-F238E27FC236}">
                <a16:creationId xmlns:a16="http://schemas.microsoft.com/office/drawing/2014/main" id="{708075E6-6CE0-4EA8-A049-4AD85DF701C4}"/>
              </a:ext>
            </a:extLst>
          </p:cNvPr>
          <p:cNvSpPr>
            <a:spLocks noGrp="1"/>
          </p:cNvSpPr>
          <p:nvPr>
            <p:ph type="dt" sz="half" idx="2"/>
          </p:nvPr>
        </p:nvSpPr>
        <p:spPr/>
        <p:txBody>
          <a:bodyPr/>
          <a:lstStyle/>
          <a:p>
            <a:pPr>
              <a:defRPr/>
            </a:pPr>
            <a:fld id="{E114E87A-7F81-4D80-9963-ECAFAA7DA36D}" type="datetime1">
              <a:rPr lang="zh-CN" altLang="en-US" smtClean="0"/>
              <a:t>2022/11/23</a:t>
            </a:fld>
            <a:endParaRPr lang="zh-CN" altLang="en-US"/>
          </a:p>
        </p:txBody>
      </p:sp>
      <p:pic>
        <p:nvPicPr>
          <p:cNvPr id="6" name="图片 5">
            <a:extLst>
              <a:ext uri="{FF2B5EF4-FFF2-40B4-BE49-F238E27FC236}">
                <a16:creationId xmlns:a16="http://schemas.microsoft.com/office/drawing/2014/main" id="{1A241FDB-04B3-44AE-BDB9-C974747FCEAC}"/>
              </a:ext>
            </a:extLst>
          </p:cNvPr>
          <p:cNvPicPr>
            <a:picLocks noChangeAspect="1"/>
          </p:cNvPicPr>
          <p:nvPr/>
        </p:nvPicPr>
        <p:blipFill>
          <a:blip r:embed="rId2"/>
          <a:stretch>
            <a:fillRect/>
          </a:stretch>
        </p:blipFill>
        <p:spPr>
          <a:xfrm>
            <a:off x="395536" y="1006242"/>
            <a:ext cx="8517219" cy="2206734"/>
          </a:xfrm>
          <a:prstGeom prst="rect">
            <a:avLst/>
          </a:prstGeom>
        </p:spPr>
      </p:pic>
      <p:pic>
        <p:nvPicPr>
          <p:cNvPr id="166918" name="Picture 6">
            <a:extLst>
              <a:ext uri="{FF2B5EF4-FFF2-40B4-BE49-F238E27FC236}">
                <a16:creationId xmlns:a16="http://schemas.microsoft.com/office/drawing/2014/main" id="{51AB7421-342F-4454-BE5B-00FF7C66676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584" y="3228527"/>
            <a:ext cx="7488832" cy="331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D4762456-466B-45F5-B534-6258D33D4C1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7477838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286196" y="48871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四、模型建立</a:t>
            </a:r>
          </a:p>
        </p:txBody>
      </p:sp>
      <p:sp>
        <p:nvSpPr>
          <p:cNvPr id="84" name="Rectangle 3">
            <a:extLst>
              <a:ext uri="{FF2B5EF4-FFF2-40B4-BE49-F238E27FC236}">
                <a16:creationId xmlns:a16="http://schemas.microsoft.com/office/drawing/2014/main" id="{FCC751BB-9A21-455D-A3F4-27421A9A3B0E}"/>
              </a:ext>
            </a:extLst>
          </p:cNvPr>
          <p:cNvSpPr>
            <a:spLocks noChangeArrowheads="1"/>
          </p:cNvSpPr>
          <p:nvPr/>
        </p:nvSpPr>
        <p:spPr bwMode="auto">
          <a:xfrm>
            <a:off x="683642" y="1620833"/>
            <a:ext cx="7848798"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anose="020B0503020204020204" pitchFamily="34" charset="-122"/>
                <a:ea typeface="微软雅黑" panose="020B0503020204020204" pitchFamily="34" charset="-122"/>
              </a:rPr>
              <a:t>本问题的优化目标是总成本最小，总成本包括</a:t>
            </a:r>
            <a:r>
              <a:rPr lang="en-US" altLang="zh-CN" sz="2400" dirty="0">
                <a:solidFill>
                  <a:schemeClr val="bg2"/>
                </a:solidFill>
                <a:latin typeface="微软雅黑" panose="020B0503020204020204" pitchFamily="34" charset="-122"/>
                <a:ea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rPr>
              <a:t>部分：从各工厂运至分配中心的运输费用，从各分配中心运至分销店的运输费用，所使用工厂的固定成本，所使用的分配中心的固定成本。</a:t>
            </a:r>
          </a:p>
        </p:txBody>
      </p:sp>
      <p:graphicFrame>
        <p:nvGraphicFramePr>
          <p:cNvPr id="7" name="对象 6">
            <a:extLst>
              <a:ext uri="{FF2B5EF4-FFF2-40B4-BE49-F238E27FC236}">
                <a16:creationId xmlns:a16="http://schemas.microsoft.com/office/drawing/2014/main" id="{D9334B5C-AC27-42E9-B032-C27F9628EDA2}"/>
              </a:ext>
            </a:extLst>
          </p:cNvPr>
          <p:cNvGraphicFramePr>
            <a:graphicFrameLocks noChangeAspect="1"/>
          </p:cNvGraphicFramePr>
          <p:nvPr/>
        </p:nvGraphicFramePr>
        <p:xfrm>
          <a:off x="799232" y="3892698"/>
          <a:ext cx="6869112" cy="2560638"/>
        </p:xfrm>
        <a:graphic>
          <a:graphicData uri="http://schemas.openxmlformats.org/presentationml/2006/ole">
            <mc:AlternateContent xmlns:mc="http://schemas.openxmlformats.org/markup-compatibility/2006">
              <mc:Choice xmlns:v="urn:schemas-microsoft-com:vml" Requires="v">
                <p:oleObj name="Equation" r:id="rId2" imgW="3974760" imgH="1396800" progId="Equation.DSMT4">
                  <p:embed/>
                </p:oleObj>
              </mc:Choice>
              <mc:Fallback>
                <p:oleObj name="Equation" r:id="rId2" imgW="3974760" imgH="1396800" progId="Equation.DSMT4">
                  <p:embed/>
                  <p:pic>
                    <p:nvPicPr>
                      <p:cNvPr id="7" name="对象 6">
                        <a:extLst>
                          <a:ext uri="{FF2B5EF4-FFF2-40B4-BE49-F238E27FC236}">
                            <a16:creationId xmlns:a16="http://schemas.microsoft.com/office/drawing/2014/main" id="{D9334B5C-AC27-42E9-B032-C27F9628EDA2}"/>
                          </a:ext>
                        </a:extLst>
                      </p:cNvPr>
                      <p:cNvPicPr>
                        <a:picLocks noChangeAspect="1" noChangeArrowheads="1"/>
                      </p:cNvPicPr>
                      <p:nvPr/>
                    </p:nvPicPr>
                    <p:blipFill>
                      <a:blip r:embed="rId3"/>
                      <a:srcRect/>
                      <a:stretch>
                        <a:fillRect/>
                      </a:stretch>
                    </p:blipFill>
                    <p:spPr bwMode="auto">
                      <a:xfrm>
                        <a:off x="799232" y="3892698"/>
                        <a:ext cx="6869112" cy="2560638"/>
                      </a:xfrm>
                      <a:prstGeom prst="rect">
                        <a:avLst/>
                      </a:prstGeom>
                      <a:noFill/>
                    </p:spPr>
                  </p:pic>
                </p:oleObj>
              </mc:Fallback>
            </mc:AlternateContent>
          </a:graphicData>
        </a:graphic>
      </p:graphicFrame>
      <p:sp>
        <p:nvSpPr>
          <p:cNvPr id="8" name="Rectangle 3">
            <a:extLst>
              <a:ext uri="{FF2B5EF4-FFF2-40B4-BE49-F238E27FC236}">
                <a16:creationId xmlns:a16="http://schemas.microsoft.com/office/drawing/2014/main" id="{47DAAFD5-749D-407A-80FF-9465903B2DC0}"/>
              </a:ext>
            </a:extLst>
          </p:cNvPr>
          <p:cNvSpPr>
            <a:spLocks noChangeArrowheads="1"/>
          </p:cNvSpPr>
          <p:nvPr/>
        </p:nvSpPr>
        <p:spPr bwMode="auto">
          <a:xfrm>
            <a:off x="323528" y="1053617"/>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目标函数</a:t>
            </a:r>
          </a:p>
        </p:txBody>
      </p:sp>
      <p:sp>
        <p:nvSpPr>
          <p:cNvPr id="6" name="日期占位符 5">
            <a:extLst>
              <a:ext uri="{FF2B5EF4-FFF2-40B4-BE49-F238E27FC236}">
                <a16:creationId xmlns:a16="http://schemas.microsoft.com/office/drawing/2014/main" id="{CF400FD4-64FB-4C04-8C16-F305824268C0}"/>
              </a:ext>
            </a:extLst>
          </p:cNvPr>
          <p:cNvSpPr>
            <a:spLocks noGrp="1"/>
          </p:cNvSpPr>
          <p:nvPr>
            <p:ph type="dt" sz="half" idx="2"/>
          </p:nvPr>
        </p:nvSpPr>
        <p:spPr/>
        <p:txBody>
          <a:bodyPr/>
          <a:lstStyle/>
          <a:p>
            <a:pPr>
              <a:defRPr/>
            </a:pPr>
            <a:fld id="{D3EAE402-E8CA-40CB-9CF8-F73648EB4D8C}"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2B00220D-416B-4C33-B053-1D5ACF7B255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640294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286196" y="404664"/>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四、模型建立</a:t>
            </a:r>
          </a:p>
        </p:txBody>
      </p:sp>
      <p:sp>
        <p:nvSpPr>
          <p:cNvPr id="84" name="Rectangle 3">
            <a:extLst>
              <a:ext uri="{FF2B5EF4-FFF2-40B4-BE49-F238E27FC236}">
                <a16:creationId xmlns:a16="http://schemas.microsoft.com/office/drawing/2014/main" id="{FCC751BB-9A21-455D-A3F4-27421A9A3B0E}"/>
              </a:ext>
            </a:extLst>
          </p:cNvPr>
          <p:cNvSpPr>
            <a:spLocks noChangeArrowheads="1"/>
          </p:cNvSpPr>
          <p:nvPr/>
        </p:nvSpPr>
        <p:spPr bwMode="auto">
          <a:xfrm>
            <a:off x="683642" y="1549049"/>
            <a:ext cx="7704782"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anose="020B0503020204020204" pitchFamily="34" charset="-122"/>
                <a:ea typeface="微软雅黑" panose="020B0503020204020204" pitchFamily="34" charset="-122"/>
              </a:rPr>
              <a:t>本问题的约束条件包括</a:t>
            </a:r>
            <a:r>
              <a:rPr lang="en-US" altLang="zh-CN" sz="2400" dirty="0">
                <a:solidFill>
                  <a:schemeClr val="bg2"/>
                </a:solidFill>
                <a:latin typeface="微软雅黑" panose="020B0503020204020204" pitchFamily="34" charset="-122"/>
                <a:ea typeface="微软雅黑" panose="020B0503020204020204" pitchFamily="34" charset="-122"/>
              </a:rPr>
              <a:t>6</a:t>
            </a:r>
            <a:r>
              <a:rPr lang="zh-CN" altLang="en-US" sz="2400" dirty="0">
                <a:solidFill>
                  <a:schemeClr val="bg2"/>
                </a:solidFill>
                <a:latin typeface="微软雅黑" panose="020B0503020204020204" pitchFamily="34" charset="-122"/>
                <a:ea typeface="微软雅黑" panose="020B0503020204020204" pitchFamily="34" charset="-122"/>
              </a:rPr>
              <a:t>部分：工厂生产能力约束，分配中心的“零库存”约束，分配中心最大运出量（各分销店总需求量）约束，各分销店需求量约束，</a:t>
            </a:r>
            <a:r>
              <a:rPr lang="en-US" altLang="zh-CN" sz="2400" dirty="0">
                <a:solidFill>
                  <a:schemeClr val="bg2"/>
                </a:solidFill>
                <a:latin typeface="微软雅黑" panose="020B0503020204020204" pitchFamily="34" charset="-122"/>
                <a:ea typeface="微软雅黑" panose="020B0503020204020204" pitchFamily="34" charset="-122"/>
              </a:rPr>
              <a:t>0-1</a:t>
            </a:r>
            <a:r>
              <a:rPr lang="zh-CN" altLang="en-US" sz="2400" dirty="0">
                <a:solidFill>
                  <a:schemeClr val="bg2"/>
                </a:solidFill>
                <a:latin typeface="微软雅黑" panose="020B0503020204020204" pitchFamily="34" charset="-122"/>
                <a:ea typeface="微软雅黑" panose="020B0503020204020204" pitchFamily="34" charset="-122"/>
              </a:rPr>
              <a:t>约束，非负整数约束。</a:t>
            </a:r>
          </a:p>
        </p:txBody>
      </p:sp>
      <p:graphicFrame>
        <p:nvGraphicFramePr>
          <p:cNvPr id="7" name="对象 6">
            <a:extLst>
              <a:ext uri="{FF2B5EF4-FFF2-40B4-BE49-F238E27FC236}">
                <a16:creationId xmlns:a16="http://schemas.microsoft.com/office/drawing/2014/main" id="{D9334B5C-AC27-42E9-B032-C27F9628EDA2}"/>
              </a:ext>
            </a:extLst>
          </p:cNvPr>
          <p:cNvGraphicFramePr>
            <a:graphicFrameLocks noChangeAspect="1"/>
          </p:cNvGraphicFramePr>
          <p:nvPr>
            <p:extLst>
              <p:ext uri="{D42A27DB-BD31-4B8C-83A1-F6EECF244321}">
                <p14:modId xmlns:p14="http://schemas.microsoft.com/office/powerpoint/2010/main" val="1738043752"/>
              </p:ext>
            </p:extLst>
          </p:nvPr>
        </p:nvGraphicFramePr>
        <p:xfrm>
          <a:off x="2771800" y="4264025"/>
          <a:ext cx="3159125" cy="2141538"/>
        </p:xfrm>
        <a:graphic>
          <a:graphicData uri="http://schemas.openxmlformats.org/presentationml/2006/ole">
            <mc:AlternateContent xmlns:mc="http://schemas.openxmlformats.org/markup-compatibility/2006">
              <mc:Choice xmlns:v="urn:schemas-microsoft-com:vml" Requires="v">
                <p:oleObj name="Equation" r:id="rId2" imgW="1828800" imgH="1168200" progId="Equation.DSMT4">
                  <p:embed/>
                </p:oleObj>
              </mc:Choice>
              <mc:Fallback>
                <p:oleObj name="Equation" r:id="rId2" imgW="1828800" imgH="1168200" progId="Equation.DSMT4">
                  <p:embed/>
                  <p:pic>
                    <p:nvPicPr>
                      <p:cNvPr id="7" name="对象 6">
                        <a:extLst>
                          <a:ext uri="{FF2B5EF4-FFF2-40B4-BE49-F238E27FC236}">
                            <a16:creationId xmlns:a16="http://schemas.microsoft.com/office/drawing/2014/main" id="{D9334B5C-AC27-42E9-B032-C27F9628EDA2}"/>
                          </a:ext>
                        </a:extLst>
                      </p:cNvPr>
                      <p:cNvPicPr>
                        <a:picLocks noChangeAspect="1" noChangeArrowheads="1"/>
                      </p:cNvPicPr>
                      <p:nvPr/>
                    </p:nvPicPr>
                    <p:blipFill>
                      <a:blip r:embed="rId3"/>
                      <a:srcRect/>
                      <a:stretch>
                        <a:fillRect/>
                      </a:stretch>
                    </p:blipFill>
                    <p:spPr bwMode="auto">
                      <a:xfrm>
                        <a:off x="2771800" y="4264025"/>
                        <a:ext cx="3159125" cy="2141538"/>
                      </a:xfrm>
                      <a:prstGeom prst="rect">
                        <a:avLst/>
                      </a:prstGeom>
                      <a:noFill/>
                    </p:spPr>
                  </p:pic>
                </p:oleObj>
              </mc:Fallback>
            </mc:AlternateContent>
          </a:graphicData>
        </a:graphic>
      </p:graphicFrame>
      <p:sp>
        <p:nvSpPr>
          <p:cNvPr id="8" name="Rectangle 3">
            <a:extLst>
              <a:ext uri="{FF2B5EF4-FFF2-40B4-BE49-F238E27FC236}">
                <a16:creationId xmlns:a16="http://schemas.microsoft.com/office/drawing/2014/main" id="{47DAAFD5-749D-407A-80FF-9465903B2DC0}"/>
              </a:ext>
            </a:extLst>
          </p:cNvPr>
          <p:cNvSpPr>
            <a:spLocks noChangeArrowheads="1"/>
          </p:cNvSpPr>
          <p:nvPr/>
        </p:nvSpPr>
        <p:spPr bwMode="auto">
          <a:xfrm>
            <a:off x="323528" y="969569"/>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约束条件</a:t>
            </a:r>
          </a:p>
        </p:txBody>
      </p:sp>
      <p:sp>
        <p:nvSpPr>
          <p:cNvPr id="9" name="Rectangle 3">
            <a:extLst>
              <a:ext uri="{FF2B5EF4-FFF2-40B4-BE49-F238E27FC236}">
                <a16:creationId xmlns:a16="http://schemas.microsoft.com/office/drawing/2014/main" id="{A4122B14-B6AF-493E-A2B8-B9018EBA3833}"/>
              </a:ext>
            </a:extLst>
          </p:cNvPr>
          <p:cNvSpPr>
            <a:spLocks noChangeArrowheads="1"/>
          </p:cNvSpPr>
          <p:nvPr/>
        </p:nvSpPr>
        <p:spPr bwMode="auto">
          <a:xfrm>
            <a:off x="683642" y="3717033"/>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FF0000"/>
              </a:buClr>
              <a:buFont typeface="Wingdings" panose="05000000000000000000" pitchFamily="2" charset="2"/>
              <a:buChar char="p"/>
            </a:pPr>
            <a:r>
              <a:rPr lang="zh-CN" altLang="en-US" sz="2400" dirty="0">
                <a:solidFill>
                  <a:srgbClr val="0000FF"/>
                </a:solidFill>
                <a:latin typeface="微软雅黑" panose="020B0503020204020204" pitchFamily="34" charset="-122"/>
                <a:ea typeface="微软雅黑" panose="020B0503020204020204" pitchFamily="34" charset="-122"/>
              </a:rPr>
              <a:t>工厂生产能力约束</a:t>
            </a:r>
          </a:p>
        </p:txBody>
      </p:sp>
      <p:sp>
        <p:nvSpPr>
          <p:cNvPr id="6" name="日期占位符 5">
            <a:extLst>
              <a:ext uri="{FF2B5EF4-FFF2-40B4-BE49-F238E27FC236}">
                <a16:creationId xmlns:a16="http://schemas.microsoft.com/office/drawing/2014/main" id="{93CE1F65-6728-4F3B-B4CB-120A66CE1003}"/>
              </a:ext>
            </a:extLst>
          </p:cNvPr>
          <p:cNvSpPr>
            <a:spLocks noGrp="1"/>
          </p:cNvSpPr>
          <p:nvPr>
            <p:ph type="dt" sz="half" idx="2"/>
          </p:nvPr>
        </p:nvSpPr>
        <p:spPr/>
        <p:txBody>
          <a:bodyPr/>
          <a:lstStyle/>
          <a:p>
            <a:pPr>
              <a:defRPr/>
            </a:pPr>
            <a:fld id="{C4BD645B-94BA-4CE5-B912-DB7FEAE0AD79}"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7F51D5C2-D7DB-43E1-83B6-B54BAEBFC32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6138015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286196" y="48871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四、模型建立</a:t>
            </a:r>
          </a:p>
        </p:txBody>
      </p:sp>
      <p:graphicFrame>
        <p:nvGraphicFramePr>
          <p:cNvPr id="7" name="对象 6">
            <a:extLst>
              <a:ext uri="{FF2B5EF4-FFF2-40B4-BE49-F238E27FC236}">
                <a16:creationId xmlns:a16="http://schemas.microsoft.com/office/drawing/2014/main" id="{D9334B5C-AC27-42E9-B032-C27F9628EDA2}"/>
              </a:ext>
            </a:extLst>
          </p:cNvPr>
          <p:cNvGraphicFramePr>
            <a:graphicFrameLocks noChangeAspect="1"/>
          </p:cNvGraphicFramePr>
          <p:nvPr>
            <p:extLst>
              <p:ext uri="{D42A27DB-BD31-4B8C-83A1-F6EECF244321}">
                <p14:modId xmlns:p14="http://schemas.microsoft.com/office/powerpoint/2010/main" val="2218725736"/>
              </p:ext>
            </p:extLst>
          </p:nvPr>
        </p:nvGraphicFramePr>
        <p:xfrm>
          <a:off x="2020888" y="2509838"/>
          <a:ext cx="5748337" cy="1303337"/>
        </p:xfrm>
        <a:graphic>
          <a:graphicData uri="http://schemas.openxmlformats.org/presentationml/2006/ole">
            <mc:AlternateContent xmlns:mc="http://schemas.openxmlformats.org/markup-compatibility/2006">
              <mc:Choice xmlns:v="urn:schemas-microsoft-com:vml" Requires="v">
                <p:oleObj name="Equation" r:id="rId2" imgW="3327120" imgH="711000" progId="Equation.DSMT4">
                  <p:embed/>
                </p:oleObj>
              </mc:Choice>
              <mc:Fallback>
                <p:oleObj name="Equation" r:id="rId2" imgW="3327120" imgH="711000" progId="Equation.DSMT4">
                  <p:embed/>
                  <p:pic>
                    <p:nvPicPr>
                      <p:cNvPr id="7" name="对象 6">
                        <a:extLst>
                          <a:ext uri="{FF2B5EF4-FFF2-40B4-BE49-F238E27FC236}">
                            <a16:creationId xmlns:a16="http://schemas.microsoft.com/office/drawing/2014/main" id="{D9334B5C-AC27-42E9-B032-C27F9628EDA2}"/>
                          </a:ext>
                        </a:extLst>
                      </p:cNvPr>
                      <p:cNvPicPr>
                        <a:picLocks noChangeAspect="1" noChangeArrowheads="1"/>
                      </p:cNvPicPr>
                      <p:nvPr/>
                    </p:nvPicPr>
                    <p:blipFill>
                      <a:blip r:embed="rId3"/>
                      <a:srcRect/>
                      <a:stretch>
                        <a:fillRect/>
                      </a:stretch>
                    </p:blipFill>
                    <p:spPr bwMode="auto">
                      <a:xfrm>
                        <a:off x="2020888" y="2509838"/>
                        <a:ext cx="5748337" cy="1303337"/>
                      </a:xfrm>
                      <a:prstGeom prst="rect">
                        <a:avLst/>
                      </a:prstGeom>
                      <a:noFill/>
                    </p:spPr>
                  </p:pic>
                </p:oleObj>
              </mc:Fallback>
            </mc:AlternateContent>
          </a:graphicData>
        </a:graphic>
      </p:graphicFrame>
      <p:sp>
        <p:nvSpPr>
          <p:cNvPr id="8" name="Rectangle 3">
            <a:extLst>
              <a:ext uri="{FF2B5EF4-FFF2-40B4-BE49-F238E27FC236}">
                <a16:creationId xmlns:a16="http://schemas.microsoft.com/office/drawing/2014/main" id="{47DAAFD5-749D-407A-80FF-9465903B2DC0}"/>
              </a:ext>
            </a:extLst>
          </p:cNvPr>
          <p:cNvSpPr>
            <a:spLocks noChangeArrowheads="1"/>
          </p:cNvSpPr>
          <p:nvPr/>
        </p:nvSpPr>
        <p:spPr bwMode="auto">
          <a:xfrm>
            <a:off x="323528" y="1053617"/>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约束条件</a:t>
            </a:r>
          </a:p>
        </p:txBody>
      </p:sp>
      <p:sp>
        <p:nvSpPr>
          <p:cNvPr id="9" name="Rectangle 3">
            <a:extLst>
              <a:ext uri="{FF2B5EF4-FFF2-40B4-BE49-F238E27FC236}">
                <a16:creationId xmlns:a16="http://schemas.microsoft.com/office/drawing/2014/main" id="{A4122B14-B6AF-493E-A2B8-B9018EBA3833}"/>
              </a:ext>
            </a:extLst>
          </p:cNvPr>
          <p:cNvSpPr>
            <a:spLocks noChangeArrowheads="1"/>
          </p:cNvSpPr>
          <p:nvPr/>
        </p:nvSpPr>
        <p:spPr bwMode="auto">
          <a:xfrm>
            <a:off x="683642" y="1700809"/>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FF0000"/>
              </a:buClr>
              <a:buFont typeface="Wingdings" panose="05000000000000000000" pitchFamily="2" charset="2"/>
              <a:buChar char="p"/>
            </a:pPr>
            <a:r>
              <a:rPr lang="zh-CN" altLang="en-US" sz="2400" dirty="0">
                <a:solidFill>
                  <a:srgbClr val="0000FF"/>
                </a:solidFill>
                <a:latin typeface="微软雅黑" panose="020B0503020204020204" pitchFamily="34" charset="-122"/>
                <a:ea typeface="微软雅黑" panose="020B0503020204020204" pitchFamily="34" charset="-122"/>
              </a:rPr>
              <a:t>分配中心的“零库存” 约束</a:t>
            </a:r>
          </a:p>
        </p:txBody>
      </p:sp>
      <p:sp>
        <p:nvSpPr>
          <p:cNvPr id="10" name="Rectangle 3">
            <a:extLst>
              <a:ext uri="{FF2B5EF4-FFF2-40B4-BE49-F238E27FC236}">
                <a16:creationId xmlns:a16="http://schemas.microsoft.com/office/drawing/2014/main" id="{995FF725-2142-428D-9E00-933754EBB549}"/>
              </a:ext>
            </a:extLst>
          </p:cNvPr>
          <p:cNvSpPr>
            <a:spLocks noChangeArrowheads="1"/>
          </p:cNvSpPr>
          <p:nvPr/>
        </p:nvSpPr>
        <p:spPr bwMode="auto">
          <a:xfrm>
            <a:off x="683568" y="4248604"/>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FF0000"/>
              </a:buClr>
              <a:buFont typeface="Wingdings" panose="05000000000000000000" pitchFamily="2" charset="2"/>
              <a:buChar char="p"/>
            </a:pPr>
            <a:r>
              <a:rPr lang="zh-CN" altLang="en-US" sz="2400" dirty="0">
                <a:solidFill>
                  <a:srgbClr val="0000FF"/>
                </a:solidFill>
                <a:latin typeface="微软雅黑" panose="020B0503020204020204" pitchFamily="34" charset="-122"/>
                <a:ea typeface="微软雅黑" panose="020B0503020204020204" pitchFamily="34" charset="-122"/>
              </a:rPr>
              <a:t>分配中心最大运出量约束</a:t>
            </a:r>
          </a:p>
        </p:txBody>
      </p:sp>
      <p:graphicFrame>
        <p:nvGraphicFramePr>
          <p:cNvPr id="11" name="对象 10">
            <a:extLst>
              <a:ext uri="{FF2B5EF4-FFF2-40B4-BE49-F238E27FC236}">
                <a16:creationId xmlns:a16="http://schemas.microsoft.com/office/drawing/2014/main" id="{32DE965F-5C4A-40D6-9FA0-BF081C3DE7CA}"/>
              </a:ext>
            </a:extLst>
          </p:cNvPr>
          <p:cNvGraphicFramePr>
            <a:graphicFrameLocks noChangeAspect="1"/>
          </p:cNvGraphicFramePr>
          <p:nvPr>
            <p:extLst>
              <p:ext uri="{D42A27DB-BD31-4B8C-83A1-F6EECF244321}">
                <p14:modId xmlns:p14="http://schemas.microsoft.com/office/powerpoint/2010/main" val="4077569381"/>
              </p:ext>
            </p:extLst>
          </p:nvPr>
        </p:nvGraphicFramePr>
        <p:xfrm>
          <a:off x="1979712" y="5029200"/>
          <a:ext cx="3446462" cy="1303338"/>
        </p:xfrm>
        <a:graphic>
          <a:graphicData uri="http://schemas.openxmlformats.org/presentationml/2006/ole">
            <mc:AlternateContent xmlns:mc="http://schemas.openxmlformats.org/markup-compatibility/2006">
              <mc:Choice xmlns:v="urn:schemas-microsoft-com:vml" Requires="v">
                <p:oleObj name="Equation" r:id="rId4" imgW="1993680" imgH="711000" progId="Equation.DSMT4">
                  <p:embed/>
                </p:oleObj>
              </mc:Choice>
              <mc:Fallback>
                <p:oleObj name="Equation" r:id="rId4" imgW="1993680" imgH="711000" progId="Equation.DSMT4">
                  <p:embed/>
                  <p:pic>
                    <p:nvPicPr>
                      <p:cNvPr id="11" name="对象 10">
                        <a:extLst>
                          <a:ext uri="{FF2B5EF4-FFF2-40B4-BE49-F238E27FC236}">
                            <a16:creationId xmlns:a16="http://schemas.microsoft.com/office/drawing/2014/main" id="{32DE965F-5C4A-40D6-9FA0-BF081C3DE7CA}"/>
                          </a:ext>
                        </a:extLst>
                      </p:cNvPr>
                      <p:cNvPicPr>
                        <a:picLocks noChangeAspect="1" noChangeArrowheads="1"/>
                      </p:cNvPicPr>
                      <p:nvPr/>
                    </p:nvPicPr>
                    <p:blipFill>
                      <a:blip r:embed="rId5"/>
                      <a:srcRect/>
                      <a:stretch>
                        <a:fillRect/>
                      </a:stretch>
                    </p:blipFill>
                    <p:spPr bwMode="auto">
                      <a:xfrm>
                        <a:off x="1979712" y="5029200"/>
                        <a:ext cx="3446462" cy="1303338"/>
                      </a:xfrm>
                      <a:prstGeom prst="rect">
                        <a:avLst/>
                      </a:prstGeom>
                      <a:noFill/>
                    </p:spPr>
                  </p:pic>
                </p:oleObj>
              </mc:Fallback>
            </mc:AlternateContent>
          </a:graphicData>
        </a:graphic>
      </p:graphicFrame>
      <p:sp>
        <p:nvSpPr>
          <p:cNvPr id="6" name="日期占位符 5">
            <a:extLst>
              <a:ext uri="{FF2B5EF4-FFF2-40B4-BE49-F238E27FC236}">
                <a16:creationId xmlns:a16="http://schemas.microsoft.com/office/drawing/2014/main" id="{0D9050C2-9ACA-462C-B381-670919E76410}"/>
              </a:ext>
            </a:extLst>
          </p:cNvPr>
          <p:cNvSpPr>
            <a:spLocks noGrp="1"/>
          </p:cNvSpPr>
          <p:nvPr>
            <p:ph type="dt" sz="half" idx="2"/>
          </p:nvPr>
        </p:nvSpPr>
        <p:spPr/>
        <p:txBody>
          <a:bodyPr/>
          <a:lstStyle/>
          <a:p>
            <a:pPr>
              <a:defRPr/>
            </a:pPr>
            <a:fld id="{78D032FE-4B36-4573-8D21-ED4EF47431B3}"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B861EF98-23EF-48AF-83C5-5E94FC72847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583627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D9334B5C-AC27-42E9-B032-C27F9628EDA2}"/>
              </a:ext>
            </a:extLst>
          </p:cNvPr>
          <p:cNvGraphicFramePr>
            <a:graphicFrameLocks noChangeAspect="1"/>
          </p:cNvGraphicFramePr>
          <p:nvPr>
            <p:extLst>
              <p:ext uri="{D42A27DB-BD31-4B8C-83A1-F6EECF244321}">
                <p14:modId xmlns:p14="http://schemas.microsoft.com/office/powerpoint/2010/main" val="3182841346"/>
              </p:ext>
            </p:extLst>
          </p:nvPr>
        </p:nvGraphicFramePr>
        <p:xfrm>
          <a:off x="2610222" y="2235200"/>
          <a:ext cx="2609850" cy="1722438"/>
        </p:xfrm>
        <a:graphic>
          <a:graphicData uri="http://schemas.openxmlformats.org/presentationml/2006/ole">
            <mc:AlternateContent xmlns:mc="http://schemas.openxmlformats.org/markup-compatibility/2006">
              <mc:Choice xmlns:v="urn:schemas-microsoft-com:vml" Requires="v">
                <p:oleObj name="Equation" r:id="rId2" imgW="1511280" imgH="939600" progId="Equation.DSMT4">
                  <p:embed/>
                </p:oleObj>
              </mc:Choice>
              <mc:Fallback>
                <p:oleObj name="Equation" r:id="rId2" imgW="1511280" imgH="939600" progId="Equation.DSMT4">
                  <p:embed/>
                  <p:pic>
                    <p:nvPicPr>
                      <p:cNvPr id="7" name="对象 6">
                        <a:extLst>
                          <a:ext uri="{FF2B5EF4-FFF2-40B4-BE49-F238E27FC236}">
                            <a16:creationId xmlns:a16="http://schemas.microsoft.com/office/drawing/2014/main" id="{D9334B5C-AC27-42E9-B032-C27F9628EDA2}"/>
                          </a:ext>
                        </a:extLst>
                      </p:cNvPr>
                      <p:cNvPicPr>
                        <a:picLocks noChangeAspect="1" noChangeArrowheads="1"/>
                      </p:cNvPicPr>
                      <p:nvPr/>
                    </p:nvPicPr>
                    <p:blipFill>
                      <a:blip r:embed="rId3"/>
                      <a:srcRect/>
                      <a:stretch>
                        <a:fillRect/>
                      </a:stretch>
                    </p:blipFill>
                    <p:spPr bwMode="auto">
                      <a:xfrm>
                        <a:off x="2610222" y="2235200"/>
                        <a:ext cx="2609850" cy="1722438"/>
                      </a:xfrm>
                      <a:prstGeom prst="rect">
                        <a:avLst/>
                      </a:prstGeom>
                      <a:noFill/>
                    </p:spPr>
                  </p:pic>
                </p:oleObj>
              </mc:Fallback>
            </mc:AlternateContent>
          </a:graphicData>
        </a:graphic>
      </p:graphicFrame>
      <p:sp>
        <p:nvSpPr>
          <p:cNvPr id="9" name="Rectangle 3">
            <a:extLst>
              <a:ext uri="{FF2B5EF4-FFF2-40B4-BE49-F238E27FC236}">
                <a16:creationId xmlns:a16="http://schemas.microsoft.com/office/drawing/2014/main" id="{A4122B14-B6AF-493E-A2B8-B9018EBA3833}"/>
              </a:ext>
            </a:extLst>
          </p:cNvPr>
          <p:cNvSpPr>
            <a:spLocks noChangeArrowheads="1"/>
          </p:cNvSpPr>
          <p:nvPr/>
        </p:nvSpPr>
        <p:spPr bwMode="auto">
          <a:xfrm>
            <a:off x="683642" y="1608585"/>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FF0000"/>
              </a:buClr>
              <a:buFont typeface="Wingdings" panose="05000000000000000000" pitchFamily="2" charset="2"/>
              <a:buChar char="p"/>
            </a:pPr>
            <a:r>
              <a:rPr lang="zh-CN" altLang="en-US" sz="2400" dirty="0">
                <a:solidFill>
                  <a:srgbClr val="0000FF"/>
                </a:solidFill>
                <a:latin typeface="微软雅黑" panose="020B0503020204020204" pitchFamily="34" charset="-122"/>
                <a:ea typeface="微软雅黑" panose="020B0503020204020204" pitchFamily="34" charset="-122"/>
              </a:rPr>
              <a:t>各分销店需求量约束</a:t>
            </a:r>
          </a:p>
        </p:txBody>
      </p:sp>
      <p:sp>
        <p:nvSpPr>
          <p:cNvPr id="10" name="Rectangle 3">
            <a:extLst>
              <a:ext uri="{FF2B5EF4-FFF2-40B4-BE49-F238E27FC236}">
                <a16:creationId xmlns:a16="http://schemas.microsoft.com/office/drawing/2014/main" id="{995FF725-2142-428D-9E00-933754EBB549}"/>
              </a:ext>
            </a:extLst>
          </p:cNvPr>
          <p:cNvSpPr>
            <a:spLocks noChangeArrowheads="1"/>
          </p:cNvSpPr>
          <p:nvPr/>
        </p:nvSpPr>
        <p:spPr bwMode="auto">
          <a:xfrm>
            <a:off x="683568" y="4027771"/>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FF0000"/>
              </a:buClr>
              <a:buFont typeface="Wingdings" panose="05000000000000000000" pitchFamily="2" charset="2"/>
              <a:buChar char="p"/>
            </a:pPr>
            <a:r>
              <a:rPr lang="zh-CN" altLang="en-US" sz="2400" dirty="0">
                <a:solidFill>
                  <a:srgbClr val="0000FF"/>
                </a:solidFill>
                <a:latin typeface="微软雅黑" panose="020B0503020204020204" pitchFamily="34" charset="-122"/>
                <a:ea typeface="微软雅黑" panose="020B0503020204020204" pitchFamily="34" charset="-122"/>
              </a:rPr>
              <a:t>非负整数约束</a:t>
            </a:r>
          </a:p>
        </p:txBody>
      </p:sp>
      <p:graphicFrame>
        <p:nvGraphicFramePr>
          <p:cNvPr id="11" name="对象 10">
            <a:extLst>
              <a:ext uri="{FF2B5EF4-FFF2-40B4-BE49-F238E27FC236}">
                <a16:creationId xmlns:a16="http://schemas.microsoft.com/office/drawing/2014/main" id="{32DE965F-5C4A-40D6-9FA0-BF081C3DE7CA}"/>
              </a:ext>
            </a:extLst>
          </p:cNvPr>
          <p:cNvGraphicFramePr>
            <a:graphicFrameLocks noChangeAspect="1"/>
          </p:cNvGraphicFramePr>
          <p:nvPr>
            <p:extLst>
              <p:ext uri="{D42A27DB-BD31-4B8C-83A1-F6EECF244321}">
                <p14:modId xmlns:p14="http://schemas.microsoft.com/office/powerpoint/2010/main" val="836133282"/>
              </p:ext>
            </p:extLst>
          </p:nvPr>
        </p:nvGraphicFramePr>
        <p:xfrm>
          <a:off x="2590800" y="4686300"/>
          <a:ext cx="4322763" cy="1862138"/>
        </p:xfrm>
        <a:graphic>
          <a:graphicData uri="http://schemas.openxmlformats.org/presentationml/2006/ole">
            <mc:AlternateContent xmlns:mc="http://schemas.openxmlformats.org/markup-compatibility/2006">
              <mc:Choice xmlns:v="urn:schemas-microsoft-com:vml" Requires="v">
                <p:oleObj name="Equation" r:id="rId4" imgW="2501640" imgH="1015920" progId="Equation.DSMT4">
                  <p:embed/>
                </p:oleObj>
              </mc:Choice>
              <mc:Fallback>
                <p:oleObj name="Equation" r:id="rId4" imgW="2501640" imgH="1015920" progId="Equation.DSMT4">
                  <p:embed/>
                  <p:pic>
                    <p:nvPicPr>
                      <p:cNvPr id="11" name="对象 10">
                        <a:extLst>
                          <a:ext uri="{FF2B5EF4-FFF2-40B4-BE49-F238E27FC236}">
                            <a16:creationId xmlns:a16="http://schemas.microsoft.com/office/drawing/2014/main" id="{32DE965F-5C4A-40D6-9FA0-BF081C3DE7CA}"/>
                          </a:ext>
                        </a:extLst>
                      </p:cNvPr>
                      <p:cNvPicPr>
                        <a:picLocks noChangeAspect="1" noChangeArrowheads="1"/>
                      </p:cNvPicPr>
                      <p:nvPr/>
                    </p:nvPicPr>
                    <p:blipFill>
                      <a:blip r:embed="rId5"/>
                      <a:srcRect/>
                      <a:stretch>
                        <a:fillRect/>
                      </a:stretch>
                    </p:blipFill>
                    <p:spPr bwMode="auto">
                      <a:xfrm>
                        <a:off x="2590800" y="4686300"/>
                        <a:ext cx="4322763" cy="1862138"/>
                      </a:xfrm>
                      <a:prstGeom prst="rect">
                        <a:avLst/>
                      </a:prstGeom>
                      <a:noFill/>
                    </p:spPr>
                  </p:pic>
                </p:oleObj>
              </mc:Fallback>
            </mc:AlternateContent>
          </a:graphicData>
        </a:graphic>
      </p:graphicFrame>
      <p:sp>
        <p:nvSpPr>
          <p:cNvPr id="6" name="日期占位符 5">
            <a:extLst>
              <a:ext uri="{FF2B5EF4-FFF2-40B4-BE49-F238E27FC236}">
                <a16:creationId xmlns:a16="http://schemas.microsoft.com/office/drawing/2014/main" id="{6F1102C4-0076-45D5-9BE7-B590C53D2C70}"/>
              </a:ext>
            </a:extLst>
          </p:cNvPr>
          <p:cNvSpPr>
            <a:spLocks noGrp="1"/>
          </p:cNvSpPr>
          <p:nvPr>
            <p:ph type="dt" sz="half" idx="2"/>
          </p:nvPr>
        </p:nvSpPr>
        <p:spPr/>
        <p:txBody>
          <a:bodyPr/>
          <a:lstStyle/>
          <a:p>
            <a:pPr>
              <a:defRPr/>
            </a:pPr>
            <a:fld id="{DC79B92C-074C-4E8A-8602-2EA18C1AEB09}" type="datetime1">
              <a:rPr lang="zh-CN" altLang="en-US" smtClean="0"/>
              <a:t>2022/11/23</a:t>
            </a:fld>
            <a:endParaRPr lang="zh-CN" altLang="en-US"/>
          </a:p>
        </p:txBody>
      </p:sp>
      <p:sp>
        <p:nvSpPr>
          <p:cNvPr id="13" name="Rectangle 3">
            <a:extLst>
              <a:ext uri="{FF2B5EF4-FFF2-40B4-BE49-F238E27FC236}">
                <a16:creationId xmlns:a16="http://schemas.microsoft.com/office/drawing/2014/main" id="{2FA56AD5-FC21-4AB4-BB5A-C4C23717AA9C}"/>
              </a:ext>
            </a:extLst>
          </p:cNvPr>
          <p:cNvSpPr>
            <a:spLocks noChangeArrowheads="1"/>
          </p:cNvSpPr>
          <p:nvPr/>
        </p:nvSpPr>
        <p:spPr bwMode="auto">
          <a:xfrm>
            <a:off x="286196" y="48871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四、模型建立</a:t>
            </a:r>
          </a:p>
        </p:txBody>
      </p:sp>
      <p:sp>
        <p:nvSpPr>
          <p:cNvPr id="14" name="Rectangle 3">
            <a:extLst>
              <a:ext uri="{FF2B5EF4-FFF2-40B4-BE49-F238E27FC236}">
                <a16:creationId xmlns:a16="http://schemas.microsoft.com/office/drawing/2014/main" id="{DDFF8861-4967-48A7-9D9A-1A6D0820A101}"/>
              </a:ext>
            </a:extLst>
          </p:cNvPr>
          <p:cNvSpPr>
            <a:spLocks noChangeArrowheads="1"/>
          </p:cNvSpPr>
          <p:nvPr/>
        </p:nvSpPr>
        <p:spPr bwMode="auto">
          <a:xfrm>
            <a:off x="323528" y="1053617"/>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约束条件</a:t>
            </a:r>
          </a:p>
        </p:txBody>
      </p:sp>
      <p:sp>
        <p:nvSpPr>
          <p:cNvPr id="3" name="页脚占位符 2">
            <a:extLst>
              <a:ext uri="{FF2B5EF4-FFF2-40B4-BE49-F238E27FC236}">
                <a16:creationId xmlns:a16="http://schemas.microsoft.com/office/drawing/2014/main" id="{024CF944-3773-4CDC-913B-4C5606A4927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55508619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265486" y="47667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五、模型求解</a:t>
            </a:r>
          </a:p>
        </p:txBody>
      </p:sp>
      <p:sp>
        <p:nvSpPr>
          <p:cNvPr id="12" name="Rectangle 2">
            <a:extLst>
              <a:ext uri="{FF2B5EF4-FFF2-40B4-BE49-F238E27FC236}">
                <a16:creationId xmlns:a16="http://schemas.microsoft.com/office/drawing/2014/main" id="{E2EFFB34-CD74-456A-AA6F-E8AB4E6A3AA6}"/>
              </a:ext>
            </a:extLst>
          </p:cNvPr>
          <p:cNvSpPr>
            <a:spLocks noChangeArrowheads="1"/>
          </p:cNvSpPr>
          <p:nvPr/>
        </p:nvSpPr>
        <p:spPr bwMode="auto">
          <a:xfrm>
            <a:off x="611633" y="1484784"/>
            <a:ext cx="8064823"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zh-CN" altLang="en-US" sz="2000" dirty="0">
                <a:latin typeface="微软雅黑" panose="020B0503020204020204" pitchFamily="34" charset="-122"/>
                <a:ea typeface="微软雅黑" panose="020B0503020204020204" pitchFamily="34" charset="-122"/>
              </a:rPr>
              <a:t>定义</a:t>
            </a:r>
            <a:r>
              <a:rPr lang="en-US" altLang="zh-CN" sz="2000" dirty="0">
                <a:latin typeface="微软雅黑" panose="020B0503020204020204" pitchFamily="34" charset="-122"/>
                <a:ea typeface="微软雅黑" panose="020B0503020204020204" pitchFamily="34" charset="-122"/>
              </a:rPr>
              <a:t>35</a:t>
            </a:r>
            <a:r>
              <a:rPr lang="zh-CN" altLang="en-US" sz="2000" dirty="0">
                <a:latin typeface="微软雅黑" panose="020B0503020204020204" pitchFamily="34" charset="-122"/>
                <a:ea typeface="微软雅黑" panose="020B0503020204020204" pitchFamily="34" charset="-122"/>
              </a:rPr>
              <a:t>维的列向量（决策变量 </a:t>
            </a:r>
            <a:r>
              <a:rPr lang="en-US" altLang="zh-CN" sz="2000" dirty="0">
                <a:latin typeface="微软雅黑" panose="020B0503020204020204" pitchFamily="34" charset="-122"/>
                <a:ea typeface="微软雅黑" panose="020B0503020204020204" pitchFamily="34" charset="-122"/>
              </a:rPr>
              <a:t>x </a:t>
            </a:r>
            <a:r>
              <a:rPr lang="zh-CN" altLang="en-US" sz="2000" dirty="0">
                <a:latin typeface="微软雅黑" panose="020B0503020204020204" pitchFamily="34" charset="-122"/>
                <a:ea typeface="微软雅黑" panose="020B0503020204020204" pitchFamily="34" charset="-122"/>
              </a:rPr>
              <a:t>）</a:t>
            </a:r>
          </a:p>
        </p:txBody>
      </p:sp>
      <p:sp>
        <p:nvSpPr>
          <p:cNvPr id="6" name="日期占位符 5">
            <a:extLst>
              <a:ext uri="{FF2B5EF4-FFF2-40B4-BE49-F238E27FC236}">
                <a16:creationId xmlns:a16="http://schemas.microsoft.com/office/drawing/2014/main" id="{5D5AB1EA-DD2B-4A6D-9BC6-2255522199A8}"/>
              </a:ext>
            </a:extLst>
          </p:cNvPr>
          <p:cNvSpPr>
            <a:spLocks noGrp="1"/>
          </p:cNvSpPr>
          <p:nvPr>
            <p:ph type="dt" sz="half" idx="2"/>
          </p:nvPr>
        </p:nvSpPr>
        <p:spPr/>
        <p:txBody>
          <a:bodyPr/>
          <a:lstStyle/>
          <a:p>
            <a:pPr>
              <a:defRPr/>
            </a:pPr>
            <a:fld id="{62CCA7B4-36A8-4A43-A03B-FE902E1FDD67}" type="datetime1">
              <a:rPr lang="zh-CN" altLang="en-US" smtClean="0"/>
              <a:t>2022/11/23</a:t>
            </a:fld>
            <a:endParaRPr lang="zh-CN" altLang="en-US"/>
          </a:p>
        </p:txBody>
      </p:sp>
      <p:graphicFrame>
        <p:nvGraphicFramePr>
          <p:cNvPr id="3" name="对象 2">
            <a:extLst>
              <a:ext uri="{FF2B5EF4-FFF2-40B4-BE49-F238E27FC236}">
                <a16:creationId xmlns:a16="http://schemas.microsoft.com/office/drawing/2014/main" id="{30E51507-A53C-4B1A-9CA2-5B6AEAB42E2F}"/>
              </a:ext>
            </a:extLst>
          </p:cNvPr>
          <p:cNvGraphicFramePr>
            <a:graphicFrameLocks noChangeAspect="1"/>
          </p:cNvGraphicFramePr>
          <p:nvPr>
            <p:extLst>
              <p:ext uri="{D42A27DB-BD31-4B8C-83A1-F6EECF244321}">
                <p14:modId xmlns:p14="http://schemas.microsoft.com/office/powerpoint/2010/main" val="1494518664"/>
              </p:ext>
            </p:extLst>
          </p:nvPr>
        </p:nvGraphicFramePr>
        <p:xfrm>
          <a:off x="1403648" y="1916832"/>
          <a:ext cx="5978423" cy="476541"/>
        </p:xfrm>
        <a:graphic>
          <a:graphicData uri="http://schemas.openxmlformats.org/presentationml/2006/ole">
            <mc:AlternateContent xmlns:mc="http://schemas.openxmlformats.org/markup-compatibility/2006">
              <mc:Choice xmlns:v="urn:schemas-microsoft-com:vml" Requires="v">
                <p:oleObj name="Equation" r:id="rId2" imgW="3504960" imgH="279360" progId="Equation.DSMT4">
                  <p:embed/>
                </p:oleObj>
              </mc:Choice>
              <mc:Fallback>
                <p:oleObj name="Equation" r:id="rId2" imgW="3504960" imgH="279360" progId="Equation.DSMT4">
                  <p:embed/>
                  <p:pic>
                    <p:nvPicPr>
                      <p:cNvPr id="0" name=""/>
                      <p:cNvPicPr/>
                      <p:nvPr/>
                    </p:nvPicPr>
                    <p:blipFill>
                      <a:blip r:embed="rId3"/>
                      <a:stretch>
                        <a:fillRect/>
                      </a:stretch>
                    </p:blipFill>
                    <p:spPr>
                      <a:xfrm>
                        <a:off x="1403648" y="1916832"/>
                        <a:ext cx="5978423" cy="476541"/>
                      </a:xfrm>
                      <a:prstGeom prst="rect">
                        <a:avLst/>
                      </a:prstGeom>
                    </p:spPr>
                  </p:pic>
                </p:oleObj>
              </mc:Fallback>
            </mc:AlternateContent>
          </a:graphicData>
        </a:graphic>
      </p:graphicFrame>
      <p:sp>
        <p:nvSpPr>
          <p:cNvPr id="9" name="Rectangle 2">
            <a:extLst>
              <a:ext uri="{FF2B5EF4-FFF2-40B4-BE49-F238E27FC236}">
                <a16:creationId xmlns:a16="http://schemas.microsoft.com/office/drawing/2014/main" id="{4EDD769A-5D6B-4B39-9208-2D27C57622D3}"/>
              </a:ext>
            </a:extLst>
          </p:cNvPr>
          <p:cNvSpPr>
            <a:spLocks noChangeArrowheads="1"/>
          </p:cNvSpPr>
          <p:nvPr/>
        </p:nvSpPr>
        <p:spPr bwMode="auto">
          <a:xfrm>
            <a:off x="611560" y="2348880"/>
            <a:ext cx="8064823"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zh-CN" altLang="en-US" sz="2000" dirty="0">
                <a:latin typeface="微软雅黑" panose="020B0503020204020204" pitchFamily="34" charset="-122"/>
                <a:ea typeface="微软雅黑" panose="020B0503020204020204" pitchFamily="34" charset="-122"/>
              </a:rPr>
              <a:t>根据目标函数定义</a:t>
            </a:r>
            <a:r>
              <a:rPr lang="en-US" altLang="zh-CN" sz="2000" dirty="0">
                <a:latin typeface="微软雅黑" panose="020B0503020204020204" pitchFamily="34" charset="-122"/>
                <a:ea typeface="微软雅黑" panose="020B0503020204020204" pitchFamily="34" charset="-122"/>
              </a:rPr>
              <a:t>35</a:t>
            </a:r>
            <a:r>
              <a:rPr lang="zh-CN" altLang="en-US" sz="2000" dirty="0">
                <a:latin typeface="微软雅黑" panose="020B0503020204020204" pitchFamily="34" charset="-122"/>
                <a:ea typeface="微软雅黑" panose="020B0503020204020204" pitchFamily="34" charset="-122"/>
              </a:rPr>
              <a:t>维的系数向量 </a:t>
            </a:r>
            <a:r>
              <a:rPr lang="en-US" altLang="zh-CN" sz="2000" dirty="0">
                <a:latin typeface="微软雅黑" panose="020B0503020204020204" pitchFamily="34" charset="-122"/>
                <a:ea typeface="微软雅黑" panose="020B0503020204020204" pitchFamily="34" charset="-122"/>
              </a:rPr>
              <a:t>f</a:t>
            </a:r>
            <a:endParaRPr lang="zh-CN" altLang="en-US" sz="2000" dirty="0">
              <a:latin typeface="微软雅黑" panose="020B0503020204020204" pitchFamily="34" charset="-122"/>
              <a:ea typeface="微软雅黑" panose="020B0503020204020204" pitchFamily="34" charset="-122"/>
            </a:endParaRPr>
          </a:p>
        </p:txBody>
      </p:sp>
      <p:graphicFrame>
        <p:nvGraphicFramePr>
          <p:cNvPr id="10" name="对象 9">
            <a:extLst>
              <a:ext uri="{FF2B5EF4-FFF2-40B4-BE49-F238E27FC236}">
                <a16:creationId xmlns:a16="http://schemas.microsoft.com/office/drawing/2014/main" id="{96B1DFE7-C30B-44D2-B8D5-EA2752A77B6D}"/>
              </a:ext>
            </a:extLst>
          </p:cNvPr>
          <p:cNvGraphicFramePr>
            <a:graphicFrameLocks noChangeAspect="1"/>
          </p:cNvGraphicFramePr>
          <p:nvPr>
            <p:extLst>
              <p:ext uri="{D42A27DB-BD31-4B8C-83A1-F6EECF244321}">
                <p14:modId xmlns:p14="http://schemas.microsoft.com/office/powerpoint/2010/main" val="1574695643"/>
              </p:ext>
            </p:extLst>
          </p:nvPr>
        </p:nvGraphicFramePr>
        <p:xfrm>
          <a:off x="1403648" y="2852986"/>
          <a:ext cx="2881312" cy="476250"/>
        </p:xfrm>
        <a:graphic>
          <a:graphicData uri="http://schemas.openxmlformats.org/presentationml/2006/ole">
            <mc:AlternateContent xmlns:mc="http://schemas.openxmlformats.org/markup-compatibility/2006">
              <mc:Choice xmlns:v="urn:schemas-microsoft-com:vml" Requires="v">
                <p:oleObj name="Equation" r:id="rId4" imgW="1688760" imgH="279360" progId="Equation.DSMT4">
                  <p:embed/>
                </p:oleObj>
              </mc:Choice>
              <mc:Fallback>
                <p:oleObj name="Equation" r:id="rId4" imgW="1688760" imgH="279360" progId="Equation.DSMT4">
                  <p:embed/>
                  <p:pic>
                    <p:nvPicPr>
                      <p:cNvPr id="3" name="对象 2">
                        <a:extLst>
                          <a:ext uri="{FF2B5EF4-FFF2-40B4-BE49-F238E27FC236}">
                            <a16:creationId xmlns:a16="http://schemas.microsoft.com/office/drawing/2014/main" id="{30E51507-A53C-4B1A-9CA2-5B6AEAB42E2F}"/>
                          </a:ext>
                        </a:extLst>
                      </p:cNvPr>
                      <p:cNvPicPr/>
                      <p:nvPr/>
                    </p:nvPicPr>
                    <p:blipFill>
                      <a:blip r:embed="rId5"/>
                      <a:stretch>
                        <a:fillRect/>
                      </a:stretch>
                    </p:blipFill>
                    <p:spPr>
                      <a:xfrm>
                        <a:off x="1403648" y="2852986"/>
                        <a:ext cx="2881312" cy="476250"/>
                      </a:xfrm>
                      <a:prstGeom prst="rect">
                        <a:avLst/>
                      </a:prstGeom>
                    </p:spPr>
                  </p:pic>
                </p:oleObj>
              </mc:Fallback>
            </mc:AlternateContent>
          </a:graphicData>
        </a:graphic>
      </p:graphicFrame>
      <p:sp>
        <p:nvSpPr>
          <p:cNvPr id="11" name="Rectangle 2">
            <a:extLst>
              <a:ext uri="{FF2B5EF4-FFF2-40B4-BE49-F238E27FC236}">
                <a16:creationId xmlns:a16="http://schemas.microsoft.com/office/drawing/2014/main" id="{D41401EB-53CC-4D57-B7E9-ED1BBE565B58}"/>
              </a:ext>
            </a:extLst>
          </p:cNvPr>
          <p:cNvSpPr>
            <a:spLocks noChangeArrowheads="1"/>
          </p:cNvSpPr>
          <p:nvPr/>
        </p:nvSpPr>
        <p:spPr bwMode="auto">
          <a:xfrm>
            <a:off x="611560" y="3312499"/>
            <a:ext cx="8064823"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zh-CN" altLang="en-US" sz="2000" dirty="0">
                <a:latin typeface="微软雅黑" panose="020B0503020204020204" pitchFamily="34" charset="-122"/>
                <a:ea typeface="微软雅黑" panose="020B0503020204020204" pitchFamily="34" charset="-122"/>
              </a:rPr>
              <a:t>根据线性不等式约束定义</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行</a:t>
            </a:r>
            <a:r>
              <a:rPr lang="en-US" altLang="zh-CN" sz="2000" dirty="0">
                <a:latin typeface="微软雅黑" panose="020B0503020204020204" pitchFamily="34" charset="-122"/>
                <a:ea typeface="微软雅黑" panose="020B0503020204020204" pitchFamily="34" charset="-122"/>
              </a:rPr>
              <a:t>35</a:t>
            </a:r>
            <a:r>
              <a:rPr lang="zh-CN" altLang="en-US" sz="2000" dirty="0">
                <a:latin typeface="微软雅黑" panose="020B0503020204020204" pitchFamily="34" charset="-122"/>
                <a:ea typeface="微软雅黑" panose="020B0503020204020204" pitchFamily="34" charset="-122"/>
              </a:rPr>
              <a:t>列的系数矩阵 </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维常数向量 </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 </a:t>
            </a:r>
          </a:p>
        </p:txBody>
      </p:sp>
      <p:pic>
        <p:nvPicPr>
          <p:cNvPr id="4" name="图片 3">
            <a:extLst>
              <a:ext uri="{FF2B5EF4-FFF2-40B4-BE49-F238E27FC236}">
                <a16:creationId xmlns:a16="http://schemas.microsoft.com/office/drawing/2014/main" id="{70FF7220-5089-417F-B337-793059114433}"/>
              </a:ext>
            </a:extLst>
          </p:cNvPr>
          <p:cNvPicPr>
            <a:picLocks noChangeAspect="1"/>
          </p:cNvPicPr>
          <p:nvPr/>
        </p:nvPicPr>
        <p:blipFill>
          <a:blip r:embed="rId6"/>
          <a:stretch>
            <a:fillRect/>
          </a:stretch>
        </p:blipFill>
        <p:spPr>
          <a:xfrm>
            <a:off x="324488" y="3879963"/>
            <a:ext cx="8640000" cy="2213333"/>
          </a:xfrm>
          <a:prstGeom prst="rect">
            <a:avLst/>
          </a:prstGeom>
        </p:spPr>
      </p:pic>
      <p:graphicFrame>
        <p:nvGraphicFramePr>
          <p:cNvPr id="13" name="对象 12">
            <a:extLst>
              <a:ext uri="{FF2B5EF4-FFF2-40B4-BE49-F238E27FC236}">
                <a16:creationId xmlns:a16="http://schemas.microsoft.com/office/drawing/2014/main" id="{54848D96-A9E4-49A5-9E33-22A9343C9BB6}"/>
              </a:ext>
            </a:extLst>
          </p:cNvPr>
          <p:cNvGraphicFramePr>
            <a:graphicFrameLocks noChangeAspect="1"/>
          </p:cNvGraphicFramePr>
          <p:nvPr>
            <p:extLst>
              <p:ext uri="{D42A27DB-BD31-4B8C-83A1-F6EECF244321}">
                <p14:modId xmlns:p14="http://schemas.microsoft.com/office/powerpoint/2010/main" val="299758606"/>
              </p:ext>
            </p:extLst>
          </p:nvPr>
        </p:nvGraphicFramePr>
        <p:xfrm>
          <a:off x="1477404" y="6121102"/>
          <a:ext cx="4940300" cy="476250"/>
        </p:xfrm>
        <a:graphic>
          <a:graphicData uri="http://schemas.openxmlformats.org/presentationml/2006/ole">
            <mc:AlternateContent xmlns:mc="http://schemas.openxmlformats.org/markup-compatibility/2006">
              <mc:Choice xmlns:v="urn:schemas-microsoft-com:vml" Requires="v">
                <p:oleObj name="Equation" r:id="rId7" imgW="2895480" imgH="279360" progId="Equation.DSMT4">
                  <p:embed/>
                </p:oleObj>
              </mc:Choice>
              <mc:Fallback>
                <p:oleObj name="Equation" r:id="rId7" imgW="2895480" imgH="279360" progId="Equation.DSMT4">
                  <p:embed/>
                  <p:pic>
                    <p:nvPicPr>
                      <p:cNvPr id="10" name="对象 9">
                        <a:extLst>
                          <a:ext uri="{FF2B5EF4-FFF2-40B4-BE49-F238E27FC236}">
                            <a16:creationId xmlns:a16="http://schemas.microsoft.com/office/drawing/2014/main" id="{96B1DFE7-C30B-44D2-B8D5-EA2752A77B6D}"/>
                          </a:ext>
                        </a:extLst>
                      </p:cNvPr>
                      <p:cNvPicPr/>
                      <p:nvPr/>
                    </p:nvPicPr>
                    <p:blipFill>
                      <a:blip r:embed="rId8"/>
                      <a:stretch>
                        <a:fillRect/>
                      </a:stretch>
                    </p:blipFill>
                    <p:spPr>
                      <a:xfrm>
                        <a:off x="1477404" y="6121102"/>
                        <a:ext cx="4940300" cy="476250"/>
                      </a:xfrm>
                      <a:prstGeom prst="rect">
                        <a:avLst/>
                      </a:prstGeom>
                    </p:spPr>
                  </p:pic>
                </p:oleObj>
              </mc:Fallback>
            </mc:AlternateContent>
          </a:graphicData>
        </a:graphic>
      </p:graphicFrame>
      <p:sp>
        <p:nvSpPr>
          <p:cNvPr id="14" name="Rectangle 3">
            <a:extLst>
              <a:ext uri="{FF2B5EF4-FFF2-40B4-BE49-F238E27FC236}">
                <a16:creationId xmlns:a16="http://schemas.microsoft.com/office/drawing/2014/main" id="{F7ADDAEF-D6D7-4605-BB92-4D9B2C1422C7}"/>
              </a:ext>
            </a:extLst>
          </p:cNvPr>
          <p:cNvSpPr>
            <a:spLocks noChangeArrowheads="1"/>
          </p:cNvSpPr>
          <p:nvPr/>
        </p:nvSpPr>
        <p:spPr bwMode="auto">
          <a:xfrm>
            <a:off x="323528" y="980728"/>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定义模型参数</a:t>
            </a:r>
          </a:p>
        </p:txBody>
      </p:sp>
      <p:sp>
        <p:nvSpPr>
          <p:cNvPr id="5" name="页脚占位符 4">
            <a:extLst>
              <a:ext uri="{FF2B5EF4-FFF2-40B4-BE49-F238E27FC236}">
                <a16:creationId xmlns:a16="http://schemas.microsoft.com/office/drawing/2014/main" id="{DC5EA1DC-CD8E-4BA5-AB8C-8166F074659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7787280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265486" y="47667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五、模型求解</a:t>
            </a:r>
          </a:p>
        </p:txBody>
      </p:sp>
      <p:sp>
        <p:nvSpPr>
          <p:cNvPr id="12" name="Rectangle 2">
            <a:extLst>
              <a:ext uri="{FF2B5EF4-FFF2-40B4-BE49-F238E27FC236}">
                <a16:creationId xmlns:a16="http://schemas.microsoft.com/office/drawing/2014/main" id="{E2EFFB34-CD74-456A-AA6F-E8AB4E6A3AA6}"/>
              </a:ext>
            </a:extLst>
          </p:cNvPr>
          <p:cNvSpPr>
            <a:spLocks noChangeArrowheads="1"/>
          </p:cNvSpPr>
          <p:nvPr/>
        </p:nvSpPr>
        <p:spPr bwMode="auto">
          <a:xfrm>
            <a:off x="611633" y="1557015"/>
            <a:ext cx="8064823"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zh-CN" altLang="en-US" sz="2000" dirty="0">
                <a:latin typeface="微软雅黑" panose="020B0503020204020204" pitchFamily="34" charset="-122"/>
                <a:ea typeface="微软雅黑" panose="020B0503020204020204" pitchFamily="34" charset="-122"/>
              </a:rPr>
              <a:t>根据线性等式约束定义</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行</a:t>
            </a:r>
            <a:r>
              <a:rPr lang="en-US" altLang="zh-CN" sz="2000" dirty="0">
                <a:latin typeface="微软雅黑" panose="020B0503020204020204" pitchFamily="34" charset="-122"/>
                <a:ea typeface="微软雅黑" panose="020B0503020204020204" pitchFamily="34" charset="-122"/>
              </a:rPr>
              <a:t>35</a:t>
            </a:r>
            <a:r>
              <a:rPr lang="zh-CN" altLang="en-US" sz="2000" dirty="0">
                <a:latin typeface="微软雅黑" panose="020B0503020204020204" pitchFamily="34" charset="-122"/>
                <a:ea typeface="微软雅黑" panose="020B0503020204020204" pitchFamily="34" charset="-122"/>
              </a:rPr>
              <a:t>列的系数矩阵 </a:t>
            </a:r>
            <a:r>
              <a:rPr lang="en-US" altLang="zh-CN" sz="2000" dirty="0" err="1">
                <a:latin typeface="微软雅黑" panose="020B0503020204020204" pitchFamily="34" charset="-122"/>
                <a:ea typeface="微软雅黑" panose="020B0503020204020204" pitchFamily="34" charset="-122"/>
              </a:rPr>
              <a:t>Aeq</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维的常数向量</a:t>
            </a:r>
            <a:r>
              <a:rPr lang="en-US" altLang="zh-CN" sz="2000" dirty="0" err="1">
                <a:latin typeface="微软雅黑" panose="020B0503020204020204" pitchFamily="34" charset="-122"/>
                <a:ea typeface="微软雅黑" panose="020B0503020204020204" pitchFamily="34" charset="-122"/>
              </a:rPr>
              <a:t>beq</a:t>
            </a:r>
            <a:r>
              <a:rPr lang="zh-CN" altLang="en-US" sz="2000" dirty="0">
                <a:latin typeface="微软雅黑" panose="020B0503020204020204" pitchFamily="34" charset="-122"/>
                <a:ea typeface="微软雅黑" panose="020B0503020204020204" pitchFamily="34" charset="-122"/>
              </a:rPr>
              <a:t> </a:t>
            </a:r>
          </a:p>
        </p:txBody>
      </p:sp>
      <p:sp>
        <p:nvSpPr>
          <p:cNvPr id="6" name="日期占位符 5">
            <a:extLst>
              <a:ext uri="{FF2B5EF4-FFF2-40B4-BE49-F238E27FC236}">
                <a16:creationId xmlns:a16="http://schemas.microsoft.com/office/drawing/2014/main" id="{5D5AB1EA-DD2B-4A6D-9BC6-2255522199A8}"/>
              </a:ext>
            </a:extLst>
          </p:cNvPr>
          <p:cNvSpPr>
            <a:spLocks noGrp="1"/>
          </p:cNvSpPr>
          <p:nvPr>
            <p:ph type="dt" sz="half" idx="2"/>
          </p:nvPr>
        </p:nvSpPr>
        <p:spPr/>
        <p:txBody>
          <a:bodyPr/>
          <a:lstStyle/>
          <a:p>
            <a:pPr>
              <a:defRPr/>
            </a:pPr>
            <a:fld id="{7FA89A42-4D9F-46E2-8342-4E8FA763A2EF}" type="datetime1">
              <a:rPr lang="zh-CN" altLang="en-US" smtClean="0"/>
              <a:t>2022/11/23</a:t>
            </a:fld>
            <a:endParaRPr lang="zh-CN" altLang="en-US"/>
          </a:p>
        </p:txBody>
      </p:sp>
      <p:graphicFrame>
        <p:nvGraphicFramePr>
          <p:cNvPr id="3" name="对象 2">
            <a:extLst>
              <a:ext uri="{FF2B5EF4-FFF2-40B4-BE49-F238E27FC236}">
                <a16:creationId xmlns:a16="http://schemas.microsoft.com/office/drawing/2014/main" id="{30E51507-A53C-4B1A-9CA2-5B6AEAB42E2F}"/>
              </a:ext>
            </a:extLst>
          </p:cNvPr>
          <p:cNvGraphicFramePr>
            <a:graphicFrameLocks noChangeAspect="1"/>
          </p:cNvGraphicFramePr>
          <p:nvPr>
            <p:extLst>
              <p:ext uri="{D42A27DB-BD31-4B8C-83A1-F6EECF244321}">
                <p14:modId xmlns:p14="http://schemas.microsoft.com/office/powerpoint/2010/main" val="4294659572"/>
              </p:ext>
            </p:extLst>
          </p:nvPr>
        </p:nvGraphicFramePr>
        <p:xfrm>
          <a:off x="899592" y="4626017"/>
          <a:ext cx="1581150" cy="477838"/>
        </p:xfrm>
        <a:graphic>
          <a:graphicData uri="http://schemas.openxmlformats.org/presentationml/2006/ole">
            <mc:AlternateContent xmlns:mc="http://schemas.openxmlformats.org/markup-compatibility/2006">
              <mc:Choice xmlns:v="urn:schemas-microsoft-com:vml" Requires="v">
                <p:oleObj name="Equation" r:id="rId2" imgW="927000" imgH="279360" progId="Equation.DSMT4">
                  <p:embed/>
                </p:oleObj>
              </mc:Choice>
              <mc:Fallback>
                <p:oleObj name="Equation" r:id="rId2" imgW="927000" imgH="279360" progId="Equation.DSMT4">
                  <p:embed/>
                  <p:pic>
                    <p:nvPicPr>
                      <p:cNvPr id="3" name="对象 2">
                        <a:extLst>
                          <a:ext uri="{FF2B5EF4-FFF2-40B4-BE49-F238E27FC236}">
                            <a16:creationId xmlns:a16="http://schemas.microsoft.com/office/drawing/2014/main" id="{30E51507-A53C-4B1A-9CA2-5B6AEAB42E2F}"/>
                          </a:ext>
                        </a:extLst>
                      </p:cNvPr>
                      <p:cNvPicPr/>
                      <p:nvPr/>
                    </p:nvPicPr>
                    <p:blipFill>
                      <a:blip r:embed="rId3"/>
                      <a:stretch>
                        <a:fillRect/>
                      </a:stretch>
                    </p:blipFill>
                    <p:spPr>
                      <a:xfrm>
                        <a:off x="899592" y="4626017"/>
                        <a:ext cx="1581150" cy="477838"/>
                      </a:xfrm>
                      <a:prstGeom prst="rect">
                        <a:avLst/>
                      </a:prstGeom>
                    </p:spPr>
                  </p:pic>
                </p:oleObj>
              </mc:Fallback>
            </mc:AlternateContent>
          </a:graphicData>
        </a:graphic>
      </p:graphicFrame>
      <p:sp>
        <p:nvSpPr>
          <p:cNvPr id="9" name="Rectangle 2">
            <a:extLst>
              <a:ext uri="{FF2B5EF4-FFF2-40B4-BE49-F238E27FC236}">
                <a16:creationId xmlns:a16="http://schemas.microsoft.com/office/drawing/2014/main" id="{4EDD769A-5D6B-4B39-9208-2D27C57622D3}"/>
              </a:ext>
            </a:extLst>
          </p:cNvPr>
          <p:cNvSpPr>
            <a:spLocks noChangeArrowheads="1"/>
          </p:cNvSpPr>
          <p:nvPr/>
        </p:nvSpPr>
        <p:spPr bwMode="auto">
          <a:xfrm>
            <a:off x="611560" y="2061071"/>
            <a:ext cx="8064823"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pPr>
            <a:r>
              <a:rPr lang="zh-CN" altLang="en-US" sz="2000" dirty="0">
                <a:latin typeface="微软雅黑" panose="020B0503020204020204" pitchFamily="34" charset="-122"/>
                <a:ea typeface="微软雅黑" panose="020B0503020204020204" pitchFamily="34" charset="-122"/>
              </a:rPr>
              <a:t>线性等式约束的系数矩阵 的非零元素值</a:t>
            </a:r>
          </a:p>
        </p:txBody>
      </p:sp>
      <p:graphicFrame>
        <p:nvGraphicFramePr>
          <p:cNvPr id="5" name="表格 4">
            <a:extLst>
              <a:ext uri="{FF2B5EF4-FFF2-40B4-BE49-F238E27FC236}">
                <a16:creationId xmlns:a16="http://schemas.microsoft.com/office/drawing/2014/main" id="{3710BE1C-48A8-4D47-8639-FE4FB6468CE6}"/>
              </a:ext>
            </a:extLst>
          </p:cNvPr>
          <p:cNvGraphicFramePr>
            <a:graphicFrameLocks noGrp="1"/>
          </p:cNvGraphicFramePr>
          <p:nvPr>
            <p:extLst>
              <p:ext uri="{D42A27DB-BD31-4B8C-83A1-F6EECF244321}">
                <p14:modId xmlns:p14="http://schemas.microsoft.com/office/powerpoint/2010/main" val="2516643899"/>
              </p:ext>
            </p:extLst>
          </p:nvPr>
        </p:nvGraphicFramePr>
        <p:xfrm>
          <a:off x="518866" y="2595823"/>
          <a:ext cx="8229598" cy="1841514"/>
        </p:xfrm>
        <a:graphic>
          <a:graphicData uri="http://schemas.openxmlformats.org/drawingml/2006/table">
            <a:tbl>
              <a:tblPr firstRow="1" firstCol="1" bandRow="1"/>
              <a:tblGrid>
                <a:gridCol w="1604935">
                  <a:extLst>
                    <a:ext uri="{9D8B030D-6E8A-4147-A177-3AD203B41FA5}">
                      <a16:colId xmlns:a16="http://schemas.microsoft.com/office/drawing/2014/main" val="2402889770"/>
                    </a:ext>
                  </a:extLst>
                </a:gridCol>
                <a:gridCol w="720080">
                  <a:extLst>
                    <a:ext uri="{9D8B030D-6E8A-4147-A177-3AD203B41FA5}">
                      <a16:colId xmlns:a16="http://schemas.microsoft.com/office/drawing/2014/main" val="3135465644"/>
                    </a:ext>
                  </a:extLst>
                </a:gridCol>
                <a:gridCol w="720080">
                  <a:extLst>
                    <a:ext uri="{9D8B030D-6E8A-4147-A177-3AD203B41FA5}">
                      <a16:colId xmlns:a16="http://schemas.microsoft.com/office/drawing/2014/main" val="959393572"/>
                    </a:ext>
                  </a:extLst>
                </a:gridCol>
                <a:gridCol w="648072">
                  <a:extLst>
                    <a:ext uri="{9D8B030D-6E8A-4147-A177-3AD203B41FA5}">
                      <a16:colId xmlns:a16="http://schemas.microsoft.com/office/drawing/2014/main" val="1726289735"/>
                    </a:ext>
                  </a:extLst>
                </a:gridCol>
                <a:gridCol w="736889">
                  <a:extLst>
                    <a:ext uri="{9D8B030D-6E8A-4147-A177-3AD203B41FA5}">
                      <a16:colId xmlns:a16="http://schemas.microsoft.com/office/drawing/2014/main" val="3148512785"/>
                    </a:ext>
                  </a:extLst>
                </a:gridCol>
                <a:gridCol w="760567">
                  <a:extLst>
                    <a:ext uri="{9D8B030D-6E8A-4147-A177-3AD203B41FA5}">
                      <a16:colId xmlns:a16="http://schemas.microsoft.com/office/drawing/2014/main" val="3242206184"/>
                    </a:ext>
                  </a:extLst>
                </a:gridCol>
                <a:gridCol w="760567">
                  <a:extLst>
                    <a:ext uri="{9D8B030D-6E8A-4147-A177-3AD203B41FA5}">
                      <a16:colId xmlns:a16="http://schemas.microsoft.com/office/drawing/2014/main" val="3532415533"/>
                    </a:ext>
                  </a:extLst>
                </a:gridCol>
                <a:gridCol w="760567">
                  <a:extLst>
                    <a:ext uri="{9D8B030D-6E8A-4147-A177-3AD203B41FA5}">
                      <a16:colId xmlns:a16="http://schemas.microsoft.com/office/drawing/2014/main" val="381823476"/>
                    </a:ext>
                  </a:extLst>
                </a:gridCol>
                <a:gridCol w="760567">
                  <a:extLst>
                    <a:ext uri="{9D8B030D-6E8A-4147-A177-3AD203B41FA5}">
                      <a16:colId xmlns:a16="http://schemas.microsoft.com/office/drawing/2014/main" val="15007511"/>
                    </a:ext>
                  </a:extLst>
                </a:gridCol>
                <a:gridCol w="757274">
                  <a:extLst>
                    <a:ext uri="{9D8B030D-6E8A-4147-A177-3AD203B41FA5}">
                      <a16:colId xmlns:a16="http://schemas.microsoft.com/office/drawing/2014/main" val="4126556609"/>
                    </a:ext>
                  </a:extLst>
                </a:gridCol>
              </a:tblGrid>
              <a:tr h="306919">
                <a:tc>
                  <a:txBody>
                    <a:bodyPr/>
                    <a:lstStyle/>
                    <a:p>
                      <a:pPr indent="0" algn="l">
                        <a:lnSpc>
                          <a:spcPts val="1560"/>
                        </a:lnSpc>
                      </a:pPr>
                      <a:r>
                        <a:rPr lang="zh-CN" sz="1400" dirty="0">
                          <a:effectLst/>
                          <a:latin typeface="Times New Roman" panose="02020603050405020304" pitchFamily="18" charset="0"/>
                          <a:ea typeface="宋体" panose="02010600030101010101" pitchFamily="2" charset="-122"/>
                        </a:rPr>
                        <a:t>第</a:t>
                      </a:r>
                      <a:r>
                        <a:rPr lang="en-US" sz="1400" dirty="0">
                          <a:effectLst/>
                          <a:latin typeface="Times New Roman" panose="02020603050405020304" pitchFamily="18" charset="0"/>
                          <a:ea typeface="宋体" panose="02010600030101010101" pitchFamily="2" charset="-122"/>
                        </a:rPr>
                        <a:t>1</a:t>
                      </a:r>
                      <a:r>
                        <a:rPr lang="zh-CN" sz="1400" dirty="0">
                          <a:effectLst/>
                          <a:latin typeface="Times New Roman" panose="02020603050405020304" pitchFamily="18" charset="0"/>
                          <a:ea typeface="宋体" panose="02010600030101010101" pitchFamily="2" charset="-122"/>
                        </a:rPr>
                        <a:t>行非零元列标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4</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7</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10</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13</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16</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17</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18</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19</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9477744"/>
                  </a:ext>
                </a:extLst>
              </a:tr>
              <a:tr h="306919">
                <a:tc>
                  <a:txBody>
                    <a:bodyPr/>
                    <a:lstStyle/>
                    <a:p>
                      <a:pPr indent="0" algn="l">
                        <a:lnSpc>
                          <a:spcPts val="1560"/>
                        </a:lnSpc>
                      </a:pPr>
                      <a:r>
                        <a:rPr lang="zh-CN" sz="1400" dirty="0">
                          <a:effectLst/>
                          <a:latin typeface="Times New Roman" panose="02020603050405020304" pitchFamily="18" charset="0"/>
                          <a:ea typeface="宋体" panose="02010600030101010101" pitchFamily="2" charset="-122"/>
                        </a:rPr>
                        <a:t>第</a:t>
                      </a:r>
                      <a:r>
                        <a:rPr lang="en-US" sz="1400" dirty="0">
                          <a:effectLst/>
                          <a:latin typeface="Times New Roman" panose="02020603050405020304" pitchFamily="18" charset="0"/>
                          <a:ea typeface="宋体" panose="02010600030101010101" pitchFamily="2" charset="-122"/>
                        </a:rPr>
                        <a:t>1</a:t>
                      </a:r>
                      <a:r>
                        <a:rPr lang="zh-CN" sz="1400" dirty="0">
                          <a:effectLst/>
                          <a:latin typeface="Times New Roman" panose="02020603050405020304" pitchFamily="18" charset="0"/>
                          <a:ea typeface="宋体" panose="02010600030101010101" pitchFamily="2" charset="-122"/>
                        </a:rPr>
                        <a:t>行非零元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791047759"/>
                  </a:ext>
                </a:extLst>
              </a:tr>
              <a:tr h="306919">
                <a:tc>
                  <a:txBody>
                    <a:bodyPr/>
                    <a:lstStyle/>
                    <a:p>
                      <a:pPr indent="0" algn="l">
                        <a:lnSpc>
                          <a:spcPts val="1560"/>
                        </a:lnSpc>
                      </a:pPr>
                      <a:r>
                        <a:rPr lang="zh-CN" sz="1400" dirty="0">
                          <a:effectLst/>
                          <a:latin typeface="Times New Roman" panose="02020603050405020304" pitchFamily="18" charset="0"/>
                          <a:ea typeface="宋体" panose="02010600030101010101" pitchFamily="2" charset="-122"/>
                        </a:rPr>
                        <a:t>第</a:t>
                      </a:r>
                      <a:r>
                        <a:rPr lang="en-US" sz="1400" dirty="0">
                          <a:effectLst/>
                          <a:latin typeface="Times New Roman" panose="02020603050405020304" pitchFamily="18" charset="0"/>
                          <a:ea typeface="宋体" panose="02010600030101010101" pitchFamily="2" charset="-122"/>
                        </a:rPr>
                        <a:t>2</a:t>
                      </a:r>
                      <a:r>
                        <a:rPr lang="zh-CN" sz="1400" dirty="0">
                          <a:effectLst/>
                          <a:latin typeface="Times New Roman" panose="02020603050405020304" pitchFamily="18" charset="0"/>
                          <a:ea typeface="宋体" panose="02010600030101010101" pitchFamily="2" charset="-122"/>
                        </a:rPr>
                        <a:t>行非零元列标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2</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5</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8</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14</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20</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21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22</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23</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7116752"/>
                  </a:ext>
                </a:extLst>
              </a:tr>
              <a:tr h="306919">
                <a:tc>
                  <a:txBody>
                    <a:bodyPr/>
                    <a:lstStyle/>
                    <a:p>
                      <a:pPr indent="0" algn="l">
                        <a:lnSpc>
                          <a:spcPts val="1560"/>
                        </a:lnSpc>
                      </a:pPr>
                      <a:r>
                        <a:rPr lang="zh-CN" sz="1400" dirty="0">
                          <a:effectLst/>
                          <a:latin typeface="Times New Roman" panose="02020603050405020304" pitchFamily="18" charset="0"/>
                          <a:ea typeface="宋体" panose="02010600030101010101" pitchFamily="2" charset="-122"/>
                        </a:rPr>
                        <a:t>第</a:t>
                      </a:r>
                      <a:r>
                        <a:rPr lang="en-US" sz="1400" dirty="0">
                          <a:effectLst/>
                          <a:latin typeface="Times New Roman" panose="02020603050405020304" pitchFamily="18" charset="0"/>
                          <a:ea typeface="宋体" panose="02010600030101010101" pitchFamily="2" charset="-122"/>
                        </a:rPr>
                        <a:t>2</a:t>
                      </a:r>
                      <a:r>
                        <a:rPr lang="zh-CN" sz="1400" dirty="0">
                          <a:effectLst/>
                          <a:latin typeface="Times New Roman" panose="02020603050405020304" pitchFamily="18" charset="0"/>
                          <a:ea typeface="宋体" panose="02010600030101010101" pitchFamily="2" charset="-122"/>
                        </a:rPr>
                        <a:t>行非零元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705973703"/>
                  </a:ext>
                </a:extLst>
              </a:tr>
              <a:tr h="306919">
                <a:tc>
                  <a:txBody>
                    <a:bodyPr/>
                    <a:lstStyle/>
                    <a:p>
                      <a:pPr indent="0" algn="l">
                        <a:lnSpc>
                          <a:spcPts val="1560"/>
                        </a:lnSpc>
                      </a:pPr>
                      <a:r>
                        <a:rPr lang="zh-CN" sz="1400" dirty="0">
                          <a:effectLst/>
                          <a:latin typeface="Times New Roman" panose="02020603050405020304" pitchFamily="18" charset="0"/>
                          <a:ea typeface="宋体" panose="02010600030101010101" pitchFamily="2" charset="-122"/>
                        </a:rPr>
                        <a:t>第</a:t>
                      </a:r>
                      <a:r>
                        <a:rPr lang="en-US" sz="1400" dirty="0">
                          <a:effectLst/>
                          <a:latin typeface="Times New Roman" panose="02020603050405020304" pitchFamily="18" charset="0"/>
                          <a:ea typeface="宋体" panose="02010600030101010101" pitchFamily="2" charset="-122"/>
                        </a:rPr>
                        <a:t>3</a:t>
                      </a:r>
                      <a:r>
                        <a:rPr lang="zh-CN" sz="1400" dirty="0">
                          <a:effectLst/>
                          <a:latin typeface="Times New Roman" panose="02020603050405020304" pitchFamily="18" charset="0"/>
                          <a:ea typeface="宋体" panose="02010600030101010101" pitchFamily="2" charset="-122"/>
                        </a:rPr>
                        <a:t>行非零元列标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3</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6</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9</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12</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15</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24</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25</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26</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27</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5502232"/>
                  </a:ext>
                </a:extLst>
              </a:tr>
              <a:tr h="306919">
                <a:tc>
                  <a:txBody>
                    <a:bodyPr/>
                    <a:lstStyle/>
                    <a:p>
                      <a:pPr indent="0" algn="l">
                        <a:lnSpc>
                          <a:spcPts val="1560"/>
                        </a:lnSpc>
                      </a:pPr>
                      <a:r>
                        <a:rPr lang="zh-CN" sz="1400" dirty="0">
                          <a:effectLst/>
                          <a:latin typeface="Times New Roman" panose="02020603050405020304" pitchFamily="18" charset="0"/>
                          <a:ea typeface="宋体" panose="02010600030101010101" pitchFamily="2" charset="-122"/>
                        </a:rPr>
                        <a:t>第</a:t>
                      </a:r>
                      <a:r>
                        <a:rPr lang="en-US" sz="1400" dirty="0">
                          <a:effectLst/>
                          <a:latin typeface="Times New Roman" panose="02020603050405020304" pitchFamily="18" charset="0"/>
                          <a:ea typeface="宋体" panose="02010600030101010101" pitchFamily="2" charset="-122"/>
                        </a:rPr>
                        <a:t>3</a:t>
                      </a:r>
                      <a:r>
                        <a:rPr lang="zh-CN" sz="1400" dirty="0">
                          <a:effectLst/>
                          <a:latin typeface="Times New Roman" panose="02020603050405020304" pitchFamily="18" charset="0"/>
                          <a:ea typeface="宋体" panose="02010600030101010101" pitchFamily="2" charset="-122"/>
                        </a:rPr>
                        <a:t>行非零元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463894"/>
                  </a:ext>
                </a:extLst>
              </a:tr>
            </a:tbl>
          </a:graphicData>
        </a:graphic>
      </p:graphicFrame>
      <p:sp>
        <p:nvSpPr>
          <p:cNvPr id="14" name="Rectangle 2">
            <a:extLst>
              <a:ext uri="{FF2B5EF4-FFF2-40B4-BE49-F238E27FC236}">
                <a16:creationId xmlns:a16="http://schemas.microsoft.com/office/drawing/2014/main" id="{BEDA99AF-A92A-47AD-B8B2-CC6A1B7D2121}"/>
              </a:ext>
            </a:extLst>
          </p:cNvPr>
          <p:cNvSpPr>
            <a:spLocks noChangeArrowheads="1"/>
          </p:cNvSpPr>
          <p:nvPr/>
        </p:nvSpPr>
        <p:spPr bwMode="auto">
          <a:xfrm>
            <a:off x="611560" y="5112922"/>
            <a:ext cx="8064823"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zh-CN" altLang="en-US" sz="2000" dirty="0">
                <a:latin typeface="微软雅黑" panose="020B0503020204020204" pitchFamily="34" charset="-122"/>
                <a:ea typeface="微软雅黑" panose="020B0503020204020204" pitchFamily="34" charset="-122"/>
              </a:rPr>
              <a:t>定义决策变量 </a:t>
            </a:r>
            <a:r>
              <a:rPr lang="en-US" altLang="zh-CN" sz="2000" dirty="0">
                <a:latin typeface="微软雅黑" panose="020B0503020204020204" pitchFamily="34" charset="-122"/>
                <a:ea typeface="微软雅黑" panose="020B0503020204020204" pitchFamily="34" charset="-122"/>
              </a:rPr>
              <a:t>x </a:t>
            </a:r>
            <a:r>
              <a:rPr lang="zh-CN" altLang="en-US" sz="2000" dirty="0">
                <a:latin typeface="微软雅黑" panose="020B0503020204020204" pitchFamily="34" charset="-122"/>
                <a:ea typeface="微软雅黑" panose="020B0503020204020204" pitchFamily="34" charset="-122"/>
              </a:rPr>
              <a:t>的下界值向量 </a:t>
            </a:r>
            <a:r>
              <a:rPr lang="en-US" altLang="zh-CN" sz="2000" dirty="0" err="1">
                <a:latin typeface="微软雅黑" panose="020B0503020204020204" pitchFamily="34" charset="-122"/>
                <a:ea typeface="微软雅黑" panose="020B0503020204020204" pitchFamily="34" charset="-122"/>
              </a:rPr>
              <a:t>lb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和上界值向量 </a:t>
            </a:r>
            <a:r>
              <a:rPr lang="en-US" altLang="zh-CN" sz="2000" dirty="0" err="1">
                <a:latin typeface="微软雅黑" panose="020B0503020204020204" pitchFamily="34" charset="-122"/>
                <a:ea typeface="微软雅黑" panose="020B0503020204020204" pitchFamily="34" charset="-122"/>
              </a:rPr>
              <a:t>ub</a:t>
            </a:r>
            <a:r>
              <a:rPr lang="zh-CN" altLang="en-US" sz="2000" dirty="0">
                <a:latin typeface="微软雅黑" panose="020B0503020204020204" pitchFamily="34" charset="-122"/>
                <a:ea typeface="微软雅黑" panose="020B0503020204020204" pitchFamily="34" charset="-122"/>
              </a:rPr>
              <a:t> </a:t>
            </a:r>
          </a:p>
        </p:txBody>
      </p:sp>
      <p:graphicFrame>
        <p:nvGraphicFramePr>
          <p:cNvPr id="15" name="对象 14">
            <a:extLst>
              <a:ext uri="{FF2B5EF4-FFF2-40B4-BE49-F238E27FC236}">
                <a16:creationId xmlns:a16="http://schemas.microsoft.com/office/drawing/2014/main" id="{29C3644B-E0D5-4F48-989B-28D555265438}"/>
              </a:ext>
            </a:extLst>
          </p:cNvPr>
          <p:cNvGraphicFramePr>
            <a:graphicFrameLocks noChangeAspect="1"/>
          </p:cNvGraphicFramePr>
          <p:nvPr>
            <p:extLst>
              <p:ext uri="{D42A27DB-BD31-4B8C-83A1-F6EECF244321}">
                <p14:modId xmlns:p14="http://schemas.microsoft.com/office/powerpoint/2010/main" val="3698145730"/>
              </p:ext>
            </p:extLst>
          </p:nvPr>
        </p:nvGraphicFramePr>
        <p:xfrm>
          <a:off x="915838" y="5687467"/>
          <a:ext cx="5240338" cy="477837"/>
        </p:xfrm>
        <a:graphic>
          <a:graphicData uri="http://schemas.openxmlformats.org/presentationml/2006/ole">
            <mc:AlternateContent xmlns:mc="http://schemas.openxmlformats.org/markup-compatibility/2006">
              <mc:Choice xmlns:v="urn:schemas-microsoft-com:vml" Requires="v">
                <p:oleObj name="Equation" r:id="rId4" imgW="3073320" imgH="279360" progId="Equation.DSMT4">
                  <p:embed/>
                </p:oleObj>
              </mc:Choice>
              <mc:Fallback>
                <p:oleObj name="Equation" r:id="rId4" imgW="3073320" imgH="279360" progId="Equation.DSMT4">
                  <p:embed/>
                  <p:pic>
                    <p:nvPicPr>
                      <p:cNvPr id="3" name="对象 2">
                        <a:extLst>
                          <a:ext uri="{FF2B5EF4-FFF2-40B4-BE49-F238E27FC236}">
                            <a16:creationId xmlns:a16="http://schemas.microsoft.com/office/drawing/2014/main" id="{30E51507-A53C-4B1A-9CA2-5B6AEAB42E2F}"/>
                          </a:ext>
                        </a:extLst>
                      </p:cNvPr>
                      <p:cNvPicPr/>
                      <p:nvPr/>
                    </p:nvPicPr>
                    <p:blipFill>
                      <a:blip r:embed="rId5"/>
                      <a:stretch>
                        <a:fillRect/>
                      </a:stretch>
                    </p:blipFill>
                    <p:spPr>
                      <a:xfrm>
                        <a:off x="915838" y="5687467"/>
                        <a:ext cx="5240338" cy="477837"/>
                      </a:xfrm>
                      <a:prstGeom prst="rect">
                        <a:avLst/>
                      </a:prstGeom>
                    </p:spPr>
                  </p:pic>
                </p:oleObj>
              </mc:Fallback>
            </mc:AlternateContent>
          </a:graphicData>
        </a:graphic>
      </p:graphicFrame>
      <p:sp>
        <p:nvSpPr>
          <p:cNvPr id="16" name="Rectangle 3">
            <a:extLst>
              <a:ext uri="{FF2B5EF4-FFF2-40B4-BE49-F238E27FC236}">
                <a16:creationId xmlns:a16="http://schemas.microsoft.com/office/drawing/2014/main" id="{B5D84CCD-1AFD-488B-87AC-EFE60A6590F9}"/>
              </a:ext>
            </a:extLst>
          </p:cNvPr>
          <p:cNvSpPr>
            <a:spLocks noChangeArrowheads="1"/>
          </p:cNvSpPr>
          <p:nvPr/>
        </p:nvSpPr>
        <p:spPr bwMode="auto">
          <a:xfrm>
            <a:off x="323528" y="980728"/>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定义模型参数</a:t>
            </a:r>
          </a:p>
        </p:txBody>
      </p:sp>
      <p:sp>
        <p:nvSpPr>
          <p:cNvPr id="7" name="页脚占位符 6">
            <a:extLst>
              <a:ext uri="{FF2B5EF4-FFF2-40B4-BE49-F238E27FC236}">
                <a16:creationId xmlns:a16="http://schemas.microsoft.com/office/drawing/2014/main" id="{D94F03FE-6713-4ECA-A568-0D72F529BDA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0215009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265486" y="47667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五、模型求解</a:t>
            </a:r>
          </a:p>
        </p:txBody>
      </p:sp>
      <p:sp>
        <p:nvSpPr>
          <p:cNvPr id="12" name="Rectangle 2">
            <a:extLst>
              <a:ext uri="{FF2B5EF4-FFF2-40B4-BE49-F238E27FC236}">
                <a16:creationId xmlns:a16="http://schemas.microsoft.com/office/drawing/2014/main" id="{E2EFFB34-CD74-456A-AA6F-E8AB4E6A3AA6}"/>
              </a:ext>
            </a:extLst>
          </p:cNvPr>
          <p:cNvSpPr>
            <a:spLocks noChangeArrowheads="1"/>
          </p:cNvSpPr>
          <p:nvPr/>
        </p:nvSpPr>
        <p:spPr bwMode="auto">
          <a:xfrm>
            <a:off x="611633" y="1446110"/>
            <a:ext cx="8136831" cy="509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en-US" altLang="zh-CN" sz="1800" dirty="0">
                <a:latin typeface="微软雅黑" panose="020B0503020204020204" pitchFamily="34" charset="-122"/>
                <a:ea typeface="微软雅黑" panose="020B0503020204020204" pitchFamily="34" charset="-122"/>
              </a:rPr>
              <a:t>&gt;&gt; T1 = [800 1000 1200</a:t>
            </a:r>
          </a:p>
          <a:p>
            <a:pPr>
              <a:lnSpc>
                <a:spcPct val="140000"/>
              </a:lnSpc>
            </a:pPr>
            <a:r>
              <a:rPr lang="en-US" altLang="zh-CN" sz="1800" dirty="0">
                <a:latin typeface="微软雅黑" panose="020B0503020204020204" pitchFamily="34" charset="-122"/>
                <a:ea typeface="微软雅黑" panose="020B0503020204020204" pitchFamily="34" charset="-122"/>
              </a:rPr>
              <a:t>               700 500 700</a:t>
            </a:r>
          </a:p>
          <a:p>
            <a:pPr>
              <a:lnSpc>
                <a:spcPct val="140000"/>
              </a:lnSpc>
            </a:pPr>
            <a:r>
              <a:rPr lang="en-US" altLang="zh-CN" sz="1800" dirty="0">
                <a:latin typeface="微软雅黑" panose="020B0503020204020204" pitchFamily="34" charset="-122"/>
                <a:ea typeface="微软雅黑" panose="020B0503020204020204" pitchFamily="34" charset="-122"/>
              </a:rPr>
              <a:t>               800 600 500</a:t>
            </a:r>
          </a:p>
          <a:p>
            <a:pPr>
              <a:lnSpc>
                <a:spcPct val="140000"/>
              </a:lnSpc>
            </a:pPr>
            <a:r>
              <a:rPr lang="en-US" altLang="zh-CN" sz="1800" dirty="0">
                <a:latin typeface="微软雅黑" panose="020B0503020204020204" pitchFamily="34" charset="-122"/>
                <a:ea typeface="微软雅黑" panose="020B0503020204020204" pitchFamily="34" charset="-122"/>
              </a:rPr>
              <a:t>               500 600 700</a:t>
            </a:r>
          </a:p>
          <a:p>
            <a:pPr>
              <a:lnSpc>
                <a:spcPct val="140000"/>
              </a:lnSpc>
            </a:pPr>
            <a:r>
              <a:rPr lang="en-US" altLang="zh-CN" sz="1800" dirty="0">
                <a:latin typeface="微软雅黑" panose="020B0503020204020204" pitchFamily="34" charset="-122"/>
                <a:ea typeface="微软雅黑" panose="020B0503020204020204" pitchFamily="34" charset="-122"/>
              </a:rPr>
              <a:t>               700 600 500]';</a:t>
            </a:r>
          </a:p>
          <a:p>
            <a:pPr>
              <a:lnSpc>
                <a:spcPct val="140000"/>
              </a:lnSpc>
            </a:pPr>
            <a:r>
              <a:rPr lang="en-US" altLang="zh-CN" sz="1800" dirty="0">
                <a:latin typeface="微软雅黑" panose="020B0503020204020204" pitchFamily="34" charset="-122"/>
                <a:ea typeface="微软雅黑" panose="020B0503020204020204" pitchFamily="34" charset="-122"/>
              </a:rPr>
              <a:t>&gt;&gt; T2 = [40 80 90 50</a:t>
            </a:r>
          </a:p>
          <a:p>
            <a:pPr>
              <a:lnSpc>
                <a:spcPct val="140000"/>
              </a:lnSpc>
            </a:pPr>
            <a:r>
              <a:rPr lang="en-US" altLang="zh-CN" sz="1800" dirty="0">
                <a:latin typeface="微软雅黑" panose="020B0503020204020204" pitchFamily="34" charset="-122"/>
                <a:ea typeface="微软雅黑" panose="020B0503020204020204" pitchFamily="34" charset="-122"/>
              </a:rPr>
              <a:t>               70 40 60 80</a:t>
            </a:r>
          </a:p>
          <a:p>
            <a:pPr>
              <a:lnSpc>
                <a:spcPct val="140000"/>
              </a:lnSpc>
            </a:pPr>
            <a:r>
              <a:rPr lang="en-US" altLang="zh-CN" sz="1800" dirty="0">
                <a:latin typeface="微软雅黑" panose="020B0503020204020204" pitchFamily="34" charset="-122"/>
                <a:ea typeface="微软雅黑" panose="020B0503020204020204" pitchFamily="34" charset="-122"/>
              </a:rPr>
              <a:t>               80 30 50 60]';</a:t>
            </a:r>
          </a:p>
          <a:p>
            <a:pPr>
              <a:lnSpc>
                <a:spcPct val="140000"/>
              </a:lnSpc>
            </a:pPr>
            <a:r>
              <a:rPr lang="en-US" altLang="zh-CN" sz="1800" dirty="0">
                <a:latin typeface="微软雅黑" panose="020B0503020204020204" pitchFamily="34" charset="-122"/>
                <a:ea typeface="微软雅黑" panose="020B0503020204020204" pitchFamily="34" charset="-122"/>
              </a:rPr>
              <a:t>&gt;&gt; D = [200;300;150;250];</a:t>
            </a:r>
          </a:p>
          <a:p>
            <a:pPr>
              <a:lnSpc>
                <a:spcPct val="140000"/>
              </a:lnSpc>
            </a:pPr>
            <a:r>
              <a:rPr lang="en-US" altLang="zh-CN" sz="1800" dirty="0">
                <a:latin typeface="微软雅黑" panose="020B0503020204020204" pitchFamily="34" charset="-122"/>
                <a:ea typeface="微软雅黑" panose="020B0503020204020204" pitchFamily="34" charset="-122"/>
              </a:rPr>
              <a:t>&gt;&gt; C = [35000,45000,40000,42000,40000,40000,20000,60000];</a:t>
            </a:r>
          </a:p>
          <a:p>
            <a:pPr>
              <a:lnSpc>
                <a:spcPct val="140000"/>
              </a:lnSpc>
            </a:pPr>
            <a:r>
              <a:rPr lang="en-US" altLang="zh-CN" sz="1800" dirty="0">
                <a:latin typeface="微软雅黑" panose="020B0503020204020204" pitchFamily="34" charset="-122"/>
                <a:ea typeface="微软雅黑" panose="020B0503020204020204" pitchFamily="34" charset="-122"/>
              </a:rPr>
              <a:t>&gt;&gt; f = [T1(:);T2(:);C(:)]';</a:t>
            </a:r>
          </a:p>
          <a:p>
            <a:pPr>
              <a:lnSpc>
                <a:spcPct val="140000"/>
              </a:lnSpc>
            </a:pPr>
            <a:r>
              <a:rPr lang="en-US" altLang="zh-CN" sz="1800" dirty="0">
                <a:latin typeface="微软雅黑" panose="020B0503020204020204" pitchFamily="34" charset="-122"/>
                <a:ea typeface="微软雅黑" panose="020B0503020204020204" pitchFamily="34" charset="-122"/>
              </a:rPr>
              <a:t>&gt;&gt; A = zeros(12,35);</a:t>
            </a:r>
          </a:p>
          <a:p>
            <a:pPr>
              <a:lnSpc>
                <a:spcPct val="140000"/>
              </a:lnSpc>
            </a:pPr>
            <a:r>
              <a:rPr lang="en-US" altLang="zh-CN" sz="1800" dirty="0">
                <a:latin typeface="微软雅黑" panose="020B0503020204020204" pitchFamily="34" charset="-122"/>
                <a:ea typeface="微软雅黑" panose="020B0503020204020204" pitchFamily="34" charset="-122"/>
              </a:rPr>
              <a:t>&gt;&gt; </a:t>
            </a:r>
            <a:r>
              <a:rPr lang="en-US" altLang="zh-CN" sz="1800" dirty="0" err="1">
                <a:latin typeface="微软雅黑" panose="020B0503020204020204" pitchFamily="34" charset="-122"/>
                <a:ea typeface="微软雅黑" panose="020B0503020204020204" pitchFamily="34" charset="-122"/>
              </a:rPr>
              <a:t>Aeq</a:t>
            </a:r>
            <a:r>
              <a:rPr lang="en-US" altLang="zh-CN" sz="1800" dirty="0">
                <a:latin typeface="微软雅黑" panose="020B0503020204020204" pitchFamily="34" charset="-122"/>
                <a:ea typeface="微软雅黑" panose="020B0503020204020204" pitchFamily="34" charset="-122"/>
              </a:rPr>
              <a:t> = zeros(3,35);</a:t>
            </a:r>
            <a:endParaRPr lang="zh-CN" altLang="en-US" sz="1800" dirty="0">
              <a:latin typeface="微软雅黑" panose="020B0503020204020204" pitchFamily="34" charset="-122"/>
              <a:ea typeface="微软雅黑" panose="020B0503020204020204" pitchFamily="34" charset="-122"/>
            </a:endParaRPr>
          </a:p>
        </p:txBody>
      </p:sp>
      <p:sp>
        <p:nvSpPr>
          <p:cNvPr id="6" name="日期占位符 5">
            <a:extLst>
              <a:ext uri="{FF2B5EF4-FFF2-40B4-BE49-F238E27FC236}">
                <a16:creationId xmlns:a16="http://schemas.microsoft.com/office/drawing/2014/main" id="{5D5AB1EA-DD2B-4A6D-9BC6-2255522199A8}"/>
              </a:ext>
            </a:extLst>
          </p:cNvPr>
          <p:cNvSpPr>
            <a:spLocks noGrp="1"/>
          </p:cNvSpPr>
          <p:nvPr>
            <p:ph type="dt" sz="half" idx="2"/>
          </p:nvPr>
        </p:nvSpPr>
        <p:spPr/>
        <p:txBody>
          <a:bodyPr/>
          <a:lstStyle/>
          <a:p>
            <a:pPr>
              <a:defRPr/>
            </a:pPr>
            <a:fld id="{B843E763-5DAB-4097-9E61-922A51C3C62E}" type="datetime1">
              <a:rPr lang="zh-CN" altLang="en-US" smtClean="0"/>
              <a:t>2022/11/23</a:t>
            </a:fld>
            <a:endParaRPr lang="zh-CN" altLang="en-US"/>
          </a:p>
        </p:txBody>
      </p:sp>
      <p:sp>
        <p:nvSpPr>
          <p:cNvPr id="7" name="Rectangle 3">
            <a:extLst>
              <a:ext uri="{FF2B5EF4-FFF2-40B4-BE49-F238E27FC236}">
                <a16:creationId xmlns:a16="http://schemas.microsoft.com/office/drawing/2014/main" id="{F14A52AD-13A7-4770-8F04-FD4537E867E6}"/>
              </a:ext>
            </a:extLst>
          </p:cNvPr>
          <p:cNvSpPr>
            <a:spLocks noChangeArrowheads="1"/>
          </p:cNvSpPr>
          <p:nvPr/>
        </p:nvSpPr>
        <p:spPr bwMode="auto">
          <a:xfrm>
            <a:off x="323528" y="980728"/>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求解程序</a:t>
            </a:r>
          </a:p>
        </p:txBody>
      </p:sp>
      <p:sp>
        <p:nvSpPr>
          <p:cNvPr id="3" name="页脚占位符 2">
            <a:extLst>
              <a:ext uri="{FF2B5EF4-FFF2-40B4-BE49-F238E27FC236}">
                <a16:creationId xmlns:a16="http://schemas.microsoft.com/office/drawing/2014/main" id="{25D33E18-5590-45F2-820D-0A342C7801B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0517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358276" y="47667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b="1" dirty="0">
                <a:solidFill>
                  <a:srgbClr val="FF0000"/>
                </a:solidFill>
                <a:latin typeface="微软雅黑" panose="020B0503020204020204" pitchFamily="34" charset="-122"/>
                <a:ea typeface="微软雅黑" panose="020B0503020204020204" pitchFamily="34" charset="-122"/>
              </a:rPr>
              <a:t>1.  </a:t>
            </a:r>
            <a:r>
              <a:rPr lang="zh-CN" altLang="en-US" sz="2400" b="1" dirty="0">
                <a:solidFill>
                  <a:srgbClr val="FF0000"/>
                </a:solidFill>
                <a:latin typeface="微软雅黑" panose="020B0503020204020204" pitchFamily="34" charset="-122"/>
                <a:ea typeface="微软雅黑" panose="020B0503020204020204" pitchFamily="34" charset="-122"/>
              </a:rPr>
              <a:t>建立数学模型</a:t>
            </a:r>
          </a:p>
        </p:txBody>
      </p:sp>
      <p:graphicFrame>
        <p:nvGraphicFramePr>
          <p:cNvPr id="6149" name="对象 2"/>
          <p:cNvGraphicFramePr>
            <a:graphicFrameLocks noChangeAspect="1"/>
          </p:cNvGraphicFramePr>
          <p:nvPr>
            <p:extLst>
              <p:ext uri="{D42A27DB-BD31-4B8C-83A1-F6EECF244321}">
                <p14:modId xmlns:p14="http://schemas.microsoft.com/office/powerpoint/2010/main" val="1199434150"/>
              </p:ext>
            </p:extLst>
          </p:nvPr>
        </p:nvGraphicFramePr>
        <p:xfrm>
          <a:off x="971672" y="1124744"/>
          <a:ext cx="5383212" cy="2376488"/>
        </p:xfrm>
        <a:graphic>
          <a:graphicData uri="http://schemas.openxmlformats.org/presentationml/2006/ole">
            <mc:AlternateContent xmlns:mc="http://schemas.openxmlformats.org/markup-compatibility/2006">
              <mc:Choice xmlns:v="urn:schemas-microsoft-com:vml" Requires="v">
                <p:oleObj name="Equation" r:id="rId2" imgW="1993900" imgH="1168400" progId="Equation.DSMT4">
                  <p:embed/>
                </p:oleObj>
              </mc:Choice>
              <mc:Fallback>
                <p:oleObj name="Equation" r:id="rId2" imgW="1993900" imgH="1168400" progId="Equation.DSMT4">
                  <p:embed/>
                  <p:pic>
                    <p:nvPicPr>
                      <p:cNvPr id="6149"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72" y="1124744"/>
                        <a:ext cx="5383212"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611633" y="3501008"/>
            <a:ext cx="8424863"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2400" dirty="0">
                <a:solidFill>
                  <a:srgbClr val="0000FF"/>
                </a:solidFill>
                <a:latin typeface="微软雅黑" panose="020B0503020204020204" pitchFamily="34" charset="-122"/>
                <a:ea typeface="微软雅黑" panose="020B0503020204020204" pitchFamily="34" charset="-122"/>
              </a:rPr>
              <a:t>注：应先化为标准型。</a:t>
            </a:r>
          </a:p>
        </p:txBody>
      </p:sp>
      <p:sp>
        <p:nvSpPr>
          <p:cNvPr id="4" name="日期占位符 3">
            <a:extLst>
              <a:ext uri="{FF2B5EF4-FFF2-40B4-BE49-F238E27FC236}">
                <a16:creationId xmlns:a16="http://schemas.microsoft.com/office/drawing/2014/main" id="{F241599B-EFAE-43C0-96B1-A33356E46A89}"/>
              </a:ext>
            </a:extLst>
          </p:cNvPr>
          <p:cNvSpPr>
            <a:spLocks noGrp="1"/>
          </p:cNvSpPr>
          <p:nvPr>
            <p:ph type="dt" sz="half" idx="2"/>
          </p:nvPr>
        </p:nvSpPr>
        <p:spPr/>
        <p:txBody>
          <a:bodyPr/>
          <a:lstStyle/>
          <a:p>
            <a:pPr>
              <a:defRPr/>
            </a:pPr>
            <a:fld id="{0346DDF1-5A88-48A6-9859-623F629FCA86}" type="datetime1">
              <a:rPr lang="zh-CN" altLang="en-US" smtClean="0"/>
              <a:t>2022/11/23</a:t>
            </a:fld>
            <a:endParaRPr lang="zh-CN" altLang="en-US"/>
          </a:p>
        </p:txBody>
      </p:sp>
      <p:graphicFrame>
        <p:nvGraphicFramePr>
          <p:cNvPr id="8" name="对象 2">
            <a:extLst>
              <a:ext uri="{FF2B5EF4-FFF2-40B4-BE49-F238E27FC236}">
                <a16:creationId xmlns:a16="http://schemas.microsoft.com/office/drawing/2014/main" id="{0D876E6D-2464-4499-9042-B80B50D757EF}"/>
              </a:ext>
            </a:extLst>
          </p:cNvPr>
          <p:cNvGraphicFramePr>
            <a:graphicFrameLocks noChangeAspect="1"/>
          </p:cNvGraphicFramePr>
          <p:nvPr>
            <p:extLst>
              <p:ext uri="{D42A27DB-BD31-4B8C-83A1-F6EECF244321}">
                <p14:modId xmlns:p14="http://schemas.microsoft.com/office/powerpoint/2010/main" val="2476847628"/>
              </p:ext>
            </p:extLst>
          </p:nvPr>
        </p:nvGraphicFramePr>
        <p:xfrm>
          <a:off x="971600" y="4077072"/>
          <a:ext cx="5383212" cy="2376488"/>
        </p:xfrm>
        <a:graphic>
          <a:graphicData uri="http://schemas.openxmlformats.org/presentationml/2006/ole">
            <mc:AlternateContent xmlns:mc="http://schemas.openxmlformats.org/markup-compatibility/2006">
              <mc:Choice xmlns:v="urn:schemas-microsoft-com:vml" Requires="v">
                <p:oleObj name="Equation" r:id="rId4" imgW="1993680" imgH="1168200" progId="Equation.DSMT4">
                  <p:embed/>
                </p:oleObj>
              </mc:Choice>
              <mc:Fallback>
                <p:oleObj name="Equation" r:id="rId4" imgW="1993680" imgH="1168200" progId="Equation.DSMT4">
                  <p:embed/>
                  <p:pic>
                    <p:nvPicPr>
                      <p:cNvPr id="6149" name="对象 2"/>
                      <p:cNvPicPr>
                        <a:picLocks noChangeAspect="1" noChangeArrowheads="1"/>
                      </p:cNvPicPr>
                      <p:nvPr/>
                    </p:nvPicPr>
                    <p:blipFill>
                      <a:blip r:embed="rId5"/>
                      <a:srcRect/>
                      <a:stretch>
                        <a:fillRect/>
                      </a:stretch>
                    </p:blipFill>
                    <p:spPr bwMode="auto">
                      <a:xfrm>
                        <a:off x="971600" y="4077072"/>
                        <a:ext cx="5383212"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页脚占位符 1">
            <a:extLst>
              <a:ext uri="{FF2B5EF4-FFF2-40B4-BE49-F238E27FC236}">
                <a16:creationId xmlns:a16="http://schemas.microsoft.com/office/drawing/2014/main" id="{A62145AB-974E-4EE3-97EE-701BAE4201A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1601563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E2EFFB34-CD74-456A-AA6F-E8AB4E6A3AA6}"/>
              </a:ext>
            </a:extLst>
          </p:cNvPr>
          <p:cNvSpPr>
            <a:spLocks noChangeArrowheads="1"/>
          </p:cNvSpPr>
          <p:nvPr/>
        </p:nvSpPr>
        <p:spPr bwMode="auto">
          <a:xfrm>
            <a:off x="611633" y="1505637"/>
            <a:ext cx="8424863" cy="509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pt-BR" altLang="zh-CN" sz="1800" dirty="0">
                <a:latin typeface="微软雅黑" panose="020B0503020204020204" pitchFamily="34" charset="-122"/>
                <a:ea typeface="微软雅黑" panose="020B0503020204020204" pitchFamily="34" charset="-122"/>
              </a:rPr>
              <a:t>&gt;&gt; A(1,[1:3,28]) = [1 1 1 -300];</a:t>
            </a:r>
          </a:p>
          <a:p>
            <a:pPr>
              <a:lnSpc>
                <a:spcPct val="140000"/>
              </a:lnSpc>
            </a:pPr>
            <a:r>
              <a:rPr lang="pt-BR" altLang="zh-CN" sz="1800" dirty="0">
                <a:latin typeface="微软雅黑" panose="020B0503020204020204" pitchFamily="34" charset="-122"/>
                <a:ea typeface="微软雅黑" panose="020B0503020204020204" pitchFamily="34" charset="-122"/>
              </a:rPr>
              <a:t>&gt;&gt; A(2,[4:6,29]) = [1 1 1 -200];</a:t>
            </a:r>
          </a:p>
          <a:p>
            <a:pPr>
              <a:lnSpc>
                <a:spcPct val="140000"/>
              </a:lnSpc>
            </a:pPr>
            <a:r>
              <a:rPr lang="pt-BR" altLang="zh-CN" sz="1800" dirty="0">
                <a:latin typeface="微软雅黑" panose="020B0503020204020204" pitchFamily="34" charset="-122"/>
                <a:ea typeface="微软雅黑" panose="020B0503020204020204" pitchFamily="34" charset="-122"/>
              </a:rPr>
              <a:t>&gt;&gt; A(3,[7:9,30]) = [1 1 1 -300];</a:t>
            </a:r>
          </a:p>
          <a:p>
            <a:pPr>
              <a:lnSpc>
                <a:spcPct val="140000"/>
              </a:lnSpc>
            </a:pPr>
            <a:r>
              <a:rPr lang="pt-BR" altLang="zh-CN" sz="1800" dirty="0">
                <a:latin typeface="微软雅黑" panose="020B0503020204020204" pitchFamily="34" charset="-122"/>
                <a:ea typeface="微软雅黑" panose="020B0503020204020204" pitchFamily="34" charset="-122"/>
              </a:rPr>
              <a:t>&gt;&gt; A(4,[10:12,31]) = [1 1 1 -200];</a:t>
            </a:r>
          </a:p>
          <a:p>
            <a:pPr>
              <a:lnSpc>
                <a:spcPct val="140000"/>
              </a:lnSpc>
            </a:pPr>
            <a:r>
              <a:rPr lang="pt-BR" altLang="zh-CN" sz="1800" dirty="0">
                <a:latin typeface="微软雅黑" panose="020B0503020204020204" pitchFamily="34" charset="-122"/>
                <a:ea typeface="微软雅黑" panose="020B0503020204020204" pitchFamily="34" charset="-122"/>
              </a:rPr>
              <a:t>&gt;&gt; A(5,[13:15,32]) = [1 1 1 -400];</a:t>
            </a:r>
          </a:p>
          <a:p>
            <a:pPr>
              <a:lnSpc>
                <a:spcPct val="140000"/>
              </a:lnSpc>
            </a:pPr>
            <a:r>
              <a:rPr lang="pt-BR" altLang="zh-CN" sz="1800" dirty="0">
                <a:latin typeface="微软雅黑" panose="020B0503020204020204" pitchFamily="34" charset="-122"/>
                <a:ea typeface="微软雅黑" panose="020B0503020204020204" pitchFamily="34" charset="-122"/>
              </a:rPr>
              <a:t>&gt;&gt; A(6,[16:19,33]) = [1 1 1 1 -900];</a:t>
            </a:r>
          </a:p>
          <a:p>
            <a:pPr>
              <a:lnSpc>
                <a:spcPct val="140000"/>
              </a:lnSpc>
            </a:pPr>
            <a:r>
              <a:rPr lang="pt-BR" altLang="zh-CN" sz="1800" dirty="0">
                <a:latin typeface="微软雅黑" panose="020B0503020204020204" pitchFamily="34" charset="-122"/>
                <a:ea typeface="微软雅黑" panose="020B0503020204020204" pitchFamily="34" charset="-122"/>
              </a:rPr>
              <a:t>&gt;&gt; A(7,[20:23,34]) = [1 1 1 1 -900];</a:t>
            </a:r>
          </a:p>
          <a:p>
            <a:pPr>
              <a:lnSpc>
                <a:spcPct val="140000"/>
              </a:lnSpc>
            </a:pPr>
            <a:r>
              <a:rPr lang="pt-BR" altLang="zh-CN" sz="1800" dirty="0">
                <a:latin typeface="微软雅黑" panose="020B0503020204020204" pitchFamily="34" charset="-122"/>
                <a:ea typeface="微软雅黑" panose="020B0503020204020204" pitchFamily="34" charset="-122"/>
              </a:rPr>
              <a:t>&gt;&gt; A(8,[24:27,35]) = [1 1 1 1 -900];</a:t>
            </a:r>
          </a:p>
          <a:p>
            <a:pPr>
              <a:lnSpc>
                <a:spcPct val="140000"/>
              </a:lnSpc>
            </a:pPr>
            <a:r>
              <a:rPr lang="pt-BR" altLang="zh-CN" sz="1800" dirty="0">
                <a:latin typeface="微软雅黑" panose="020B0503020204020204" pitchFamily="34" charset="-122"/>
                <a:ea typeface="微软雅黑" panose="020B0503020204020204" pitchFamily="34" charset="-122"/>
              </a:rPr>
              <a:t>&gt;&gt; A(9,16:4:24) = [-1 -1 -1];</a:t>
            </a:r>
          </a:p>
          <a:p>
            <a:pPr>
              <a:lnSpc>
                <a:spcPct val="140000"/>
              </a:lnSpc>
            </a:pPr>
            <a:r>
              <a:rPr lang="pt-BR" altLang="zh-CN" sz="1800" dirty="0">
                <a:latin typeface="微软雅黑" panose="020B0503020204020204" pitchFamily="34" charset="-122"/>
                <a:ea typeface="微软雅黑" panose="020B0503020204020204" pitchFamily="34" charset="-122"/>
              </a:rPr>
              <a:t>&gt;&gt; A(10,17:4:25) = [-1 -1 -1];</a:t>
            </a:r>
          </a:p>
          <a:p>
            <a:pPr>
              <a:lnSpc>
                <a:spcPct val="140000"/>
              </a:lnSpc>
            </a:pPr>
            <a:r>
              <a:rPr lang="pt-BR" altLang="zh-CN" sz="1800" dirty="0">
                <a:latin typeface="微软雅黑" panose="020B0503020204020204" pitchFamily="34" charset="-122"/>
                <a:ea typeface="微软雅黑" panose="020B0503020204020204" pitchFamily="34" charset="-122"/>
              </a:rPr>
              <a:t>&gt;&gt; A(11,18:4:26) = [-1 -1 -1];</a:t>
            </a:r>
          </a:p>
          <a:p>
            <a:pPr>
              <a:lnSpc>
                <a:spcPct val="140000"/>
              </a:lnSpc>
            </a:pPr>
            <a:r>
              <a:rPr lang="pt-BR" altLang="zh-CN" sz="1800" dirty="0">
                <a:latin typeface="微软雅黑" panose="020B0503020204020204" pitchFamily="34" charset="-122"/>
                <a:ea typeface="微软雅黑" panose="020B0503020204020204" pitchFamily="34" charset="-122"/>
              </a:rPr>
              <a:t>&gt;&gt; A(12,19:4:27) = [-1 -1 -1];</a:t>
            </a:r>
          </a:p>
          <a:p>
            <a:pPr>
              <a:lnSpc>
                <a:spcPct val="140000"/>
              </a:lnSpc>
            </a:pPr>
            <a:r>
              <a:rPr lang="pt-BR" altLang="zh-CN" sz="1800" dirty="0">
                <a:latin typeface="微软雅黑" panose="020B0503020204020204" pitchFamily="34" charset="-122"/>
                <a:ea typeface="微软雅黑" panose="020B0503020204020204" pitchFamily="34" charset="-122"/>
              </a:rPr>
              <a:t>&gt;&gt; b = [zeros(8,1);-D];</a:t>
            </a:r>
            <a:endParaRPr lang="zh-CN" altLang="en-US" sz="1800" dirty="0">
              <a:latin typeface="微软雅黑" panose="020B0503020204020204" pitchFamily="34" charset="-122"/>
              <a:ea typeface="微软雅黑" panose="020B0503020204020204" pitchFamily="34" charset="-122"/>
            </a:endParaRPr>
          </a:p>
        </p:txBody>
      </p:sp>
      <p:sp>
        <p:nvSpPr>
          <p:cNvPr id="6" name="日期占位符 5">
            <a:extLst>
              <a:ext uri="{FF2B5EF4-FFF2-40B4-BE49-F238E27FC236}">
                <a16:creationId xmlns:a16="http://schemas.microsoft.com/office/drawing/2014/main" id="{5711A88F-D546-46C6-801A-FDCF1683F483}"/>
              </a:ext>
            </a:extLst>
          </p:cNvPr>
          <p:cNvSpPr>
            <a:spLocks noGrp="1"/>
          </p:cNvSpPr>
          <p:nvPr>
            <p:ph type="dt" sz="half" idx="2"/>
          </p:nvPr>
        </p:nvSpPr>
        <p:spPr/>
        <p:txBody>
          <a:bodyPr/>
          <a:lstStyle/>
          <a:p>
            <a:pPr>
              <a:defRPr/>
            </a:pPr>
            <a:fld id="{5CB9887C-770A-453C-885A-583A48CD2877}" type="datetime1">
              <a:rPr lang="zh-CN" altLang="en-US" smtClean="0"/>
              <a:t>2022/11/23</a:t>
            </a:fld>
            <a:endParaRPr lang="zh-CN" altLang="en-US"/>
          </a:p>
        </p:txBody>
      </p:sp>
      <p:sp>
        <p:nvSpPr>
          <p:cNvPr id="7" name="Rectangle 3">
            <a:extLst>
              <a:ext uri="{FF2B5EF4-FFF2-40B4-BE49-F238E27FC236}">
                <a16:creationId xmlns:a16="http://schemas.microsoft.com/office/drawing/2014/main" id="{F432B731-C7A9-4461-9770-EAA8C9A49682}"/>
              </a:ext>
            </a:extLst>
          </p:cNvPr>
          <p:cNvSpPr>
            <a:spLocks noChangeArrowheads="1"/>
          </p:cNvSpPr>
          <p:nvPr/>
        </p:nvSpPr>
        <p:spPr bwMode="auto">
          <a:xfrm>
            <a:off x="265486" y="47667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五、模型求解</a:t>
            </a:r>
          </a:p>
        </p:txBody>
      </p:sp>
      <p:sp>
        <p:nvSpPr>
          <p:cNvPr id="9" name="Rectangle 3">
            <a:extLst>
              <a:ext uri="{FF2B5EF4-FFF2-40B4-BE49-F238E27FC236}">
                <a16:creationId xmlns:a16="http://schemas.microsoft.com/office/drawing/2014/main" id="{024A7671-F3E3-4E32-B48E-2C9937617DF4}"/>
              </a:ext>
            </a:extLst>
          </p:cNvPr>
          <p:cNvSpPr>
            <a:spLocks noChangeArrowheads="1"/>
          </p:cNvSpPr>
          <p:nvPr/>
        </p:nvSpPr>
        <p:spPr bwMode="auto">
          <a:xfrm>
            <a:off x="323528" y="980728"/>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求解程序</a:t>
            </a:r>
          </a:p>
        </p:txBody>
      </p:sp>
      <p:sp>
        <p:nvSpPr>
          <p:cNvPr id="3" name="页脚占位符 2">
            <a:extLst>
              <a:ext uri="{FF2B5EF4-FFF2-40B4-BE49-F238E27FC236}">
                <a16:creationId xmlns:a16="http://schemas.microsoft.com/office/drawing/2014/main" id="{C4122CDB-CF8F-4321-8A4B-A922E6B096D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959952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E2EFFB34-CD74-456A-AA6F-E8AB4E6A3AA6}"/>
              </a:ext>
            </a:extLst>
          </p:cNvPr>
          <p:cNvSpPr>
            <a:spLocks noChangeArrowheads="1"/>
          </p:cNvSpPr>
          <p:nvPr/>
        </p:nvSpPr>
        <p:spPr bwMode="auto">
          <a:xfrm>
            <a:off x="611633" y="1522747"/>
            <a:ext cx="8424863" cy="43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pt-BR" altLang="zh-CN" sz="2000" dirty="0">
                <a:latin typeface="微软雅黑" panose="020B0503020204020204" pitchFamily="34" charset="-122"/>
                <a:ea typeface="微软雅黑" panose="020B0503020204020204" pitchFamily="34" charset="-122"/>
              </a:rPr>
              <a:t>&gt;&gt; Aeq(1,[1:3:13,16:19]) = [1 1 1 1 1 -1 -1 -1 -1];</a:t>
            </a:r>
          </a:p>
          <a:p>
            <a:pPr>
              <a:lnSpc>
                <a:spcPct val="140000"/>
              </a:lnSpc>
            </a:pPr>
            <a:r>
              <a:rPr lang="pt-BR" altLang="zh-CN" sz="2000" dirty="0">
                <a:latin typeface="微软雅黑" panose="020B0503020204020204" pitchFamily="34" charset="-122"/>
                <a:ea typeface="微软雅黑" panose="020B0503020204020204" pitchFamily="34" charset="-122"/>
              </a:rPr>
              <a:t>&gt;&gt; Aeq(2,[2:3:14,20:23]) = [1 1 1 1 1 -1 -1 -1 -1];</a:t>
            </a:r>
          </a:p>
          <a:p>
            <a:pPr>
              <a:lnSpc>
                <a:spcPct val="140000"/>
              </a:lnSpc>
            </a:pPr>
            <a:r>
              <a:rPr lang="pt-BR" altLang="zh-CN" sz="2000" dirty="0">
                <a:latin typeface="微软雅黑" panose="020B0503020204020204" pitchFamily="34" charset="-122"/>
                <a:ea typeface="微软雅黑" panose="020B0503020204020204" pitchFamily="34" charset="-122"/>
              </a:rPr>
              <a:t>&gt;&gt; Aeq(3,[3:3:15,24:27]) = [1 1 1 1 1 -1 -1 -1 -1];</a:t>
            </a:r>
          </a:p>
          <a:p>
            <a:pPr>
              <a:lnSpc>
                <a:spcPct val="140000"/>
              </a:lnSpc>
            </a:pPr>
            <a:r>
              <a:rPr lang="pt-BR" altLang="zh-CN" sz="2000" dirty="0">
                <a:latin typeface="微软雅黑" panose="020B0503020204020204" pitchFamily="34" charset="-122"/>
                <a:ea typeface="微软雅黑" panose="020B0503020204020204" pitchFamily="34" charset="-122"/>
              </a:rPr>
              <a:t>&gt;&gt; beq = [0;0;0];</a:t>
            </a:r>
          </a:p>
          <a:p>
            <a:pPr>
              <a:lnSpc>
                <a:spcPct val="140000"/>
              </a:lnSpc>
            </a:pPr>
            <a:r>
              <a:rPr lang="pt-BR" altLang="zh-CN" sz="2000" dirty="0">
                <a:latin typeface="微软雅黑" panose="020B0503020204020204" pitchFamily="34" charset="-122"/>
                <a:ea typeface="微软雅黑" panose="020B0503020204020204" pitchFamily="34" charset="-122"/>
              </a:rPr>
              <a:t>&gt;&gt; lb = zeros(35,1);</a:t>
            </a:r>
          </a:p>
          <a:p>
            <a:pPr>
              <a:lnSpc>
                <a:spcPct val="140000"/>
              </a:lnSpc>
            </a:pPr>
            <a:r>
              <a:rPr lang="pt-BR" altLang="zh-CN" sz="2000" dirty="0">
                <a:latin typeface="微软雅黑" panose="020B0503020204020204" pitchFamily="34" charset="-122"/>
                <a:ea typeface="微软雅黑" panose="020B0503020204020204" pitchFamily="34" charset="-122"/>
              </a:rPr>
              <a:t>&gt;&gt; ub = [inf(27,1);ones(8,1)];</a:t>
            </a:r>
          </a:p>
          <a:p>
            <a:pPr>
              <a:lnSpc>
                <a:spcPct val="140000"/>
              </a:lnSpc>
            </a:pPr>
            <a:r>
              <a:rPr lang="pt-BR" altLang="zh-CN" sz="2000" dirty="0">
                <a:latin typeface="微软雅黑" panose="020B0503020204020204" pitchFamily="34" charset="-122"/>
                <a:ea typeface="微软雅黑" panose="020B0503020204020204" pitchFamily="34" charset="-122"/>
              </a:rPr>
              <a:t>&gt;&gt; intcon = 1:35;</a:t>
            </a:r>
          </a:p>
          <a:p>
            <a:pPr>
              <a:lnSpc>
                <a:spcPct val="140000"/>
              </a:lnSpc>
            </a:pPr>
            <a:r>
              <a:rPr lang="pt-BR" altLang="zh-CN" sz="2000" dirty="0">
                <a:latin typeface="微软雅黑" panose="020B0503020204020204" pitchFamily="34" charset="-122"/>
                <a:ea typeface="微软雅黑" panose="020B0503020204020204" pitchFamily="34" charset="-122"/>
              </a:rPr>
              <a:t>&gt;&gt; [X, fval] = intlinprog(f,intcon,A,b,Aeq,beq,lb,ub)</a:t>
            </a:r>
          </a:p>
          <a:p>
            <a:pPr>
              <a:lnSpc>
                <a:spcPct val="140000"/>
              </a:lnSpc>
            </a:pPr>
            <a:r>
              <a:rPr lang="pt-BR" altLang="zh-CN" sz="2000" dirty="0">
                <a:latin typeface="微软雅黑" panose="020B0503020204020204" pitchFamily="34" charset="-122"/>
                <a:ea typeface="微软雅黑" panose="020B0503020204020204" pitchFamily="34" charset="-122"/>
              </a:rPr>
              <a:t>&gt;&gt; Xij = reshape(X(1:15),[3,5])'</a:t>
            </a:r>
          </a:p>
          <a:p>
            <a:pPr>
              <a:lnSpc>
                <a:spcPct val="140000"/>
              </a:lnSpc>
            </a:pPr>
            <a:r>
              <a:rPr lang="pt-BR" altLang="zh-CN" sz="2000" dirty="0">
                <a:latin typeface="微软雅黑" panose="020B0503020204020204" pitchFamily="34" charset="-122"/>
                <a:ea typeface="微软雅黑" panose="020B0503020204020204" pitchFamily="34" charset="-122"/>
              </a:rPr>
              <a:t>&gt;&gt; Yij = reshape(X(16:27),[4,3])'</a:t>
            </a:r>
            <a:endParaRPr lang="zh-CN" altLang="en-US" sz="2000" dirty="0">
              <a:latin typeface="微软雅黑" panose="020B0503020204020204" pitchFamily="34" charset="-122"/>
              <a:ea typeface="微软雅黑" panose="020B0503020204020204" pitchFamily="34" charset="-122"/>
            </a:endParaRPr>
          </a:p>
        </p:txBody>
      </p:sp>
      <p:sp>
        <p:nvSpPr>
          <p:cNvPr id="6" name="日期占位符 5">
            <a:extLst>
              <a:ext uri="{FF2B5EF4-FFF2-40B4-BE49-F238E27FC236}">
                <a16:creationId xmlns:a16="http://schemas.microsoft.com/office/drawing/2014/main" id="{4FA2CB7E-321D-4CAB-B35E-98C4822F6899}"/>
              </a:ext>
            </a:extLst>
          </p:cNvPr>
          <p:cNvSpPr>
            <a:spLocks noGrp="1"/>
          </p:cNvSpPr>
          <p:nvPr>
            <p:ph type="dt" sz="half" idx="2"/>
          </p:nvPr>
        </p:nvSpPr>
        <p:spPr/>
        <p:txBody>
          <a:bodyPr/>
          <a:lstStyle/>
          <a:p>
            <a:pPr>
              <a:defRPr/>
            </a:pPr>
            <a:fld id="{E10501C5-81C9-4E15-B6BE-5B48F6B73E0A}" type="datetime1">
              <a:rPr lang="zh-CN" altLang="en-US" smtClean="0"/>
              <a:t>2022/11/23</a:t>
            </a:fld>
            <a:endParaRPr lang="zh-CN" altLang="en-US"/>
          </a:p>
        </p:txBody>
      </p:sp>
      <p:sp>
        <p:nvSpPr>
          <p:cNvPr id="7" name="Rectangle 3">
            <a:extLst>
              <a:ext uri="{FF2B5EF4-FFF2-40B4-BE49-F238E27FC236}">
                <a16:creationId xmlns:a16="http://schemas.microsoft.com/office/drawing/2014/main" id="{7A04CEE3-691A-4A23-9E1F-F329B65D582F}"/>
              </a:ext>
            </a:extLst>
          </p:cNvPr>
          <p:cNvSpPr>
            <a:spLocks noChangeArrowheads="1"/>
          </p:cNvSpPr>
          <p:nvPr/>
        </p:nvSpPr>
        <p:spPr bwMode="auto">
          <a:xfrm>
            <a:off x="265486" y="47667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五、模型求解</a:t>
            </a:r>
          </a:p>
        </p:txBody>
      </p:sp>
      <p:sp>
        <p:nvSpPr>
          <p:cNvPr id="9" name="Rectangle 3">
            <a:extLst>
              <a:ext uri="{FF2B5EF4-FFF2-40B4-BE49-F238E27FC236}">
                <a16:creationId xmlns:a16="http://schemas.microsoft.com/office/drawing/2014/main" id="{4B414603-88E4-408A-ADDA-3FCB0F90DC27}"/>
              </a:ext>
            </a:extLst>
          </p:cNvPr>
          <p:cNvSpPr>
            <a:spLocks noChangeArrowheads="1"/>
          </p:cNvSpPr>
          <p:nvPr/>
        </p:nvSpPr>
        <p:spPr bwMode="auto">
          <a:xfrm>
            <a:off x="323528" y="980728"/>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求解程序</a:t>
            </a:r>
          </a:p>
        </p:txBody>
      </p:sp>
      <p:sp>
        <p:nvSpPr>
          <p:cNvPr id="3" name="页脚占位符 2">
            <a:extLst>
              <a:ext uri="{FF2B5EF4-FFF2-40B4-BE49-F238E27FC236}">
                <a16:creationId xmlns:a16="http://schemas.microsoft.com/office/drawing/2014/main" id="{6B2B80C0-0E99-450C-A38A-0151EAED62A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6088226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59F0368-8263-4929-BC8C-9D41A6774F56}"/>
              </a:ext>
            </a:extLst>
          </p:cNvPr>
          <p:cNvGraphicFramePr>
            <a:graphicFrameLocks noGrp="1"/>
          </p:cNvGraphicFramePr>
          <p:nvPr>
            <p:extLst>
              <p:ext uri="{D42A27DB-BD31-4B8C-83A1-F6EECF244321}">
                <p14:modId xmlns:p14="http://schemas.microsoft.com/office/powerpoint/2010/main" val="1917110483"/>
              </p:ext>
            </p:extLst>
          </p:nvPr>
        </p:nvGraphicFramePr>
        <p:xfrm>
          <a:off x="1652657" y="1795584"/>
          <a:ext cx="6519743" cy="2065464"/>
        </p:xfrm>
        <a:graphic>
          <a:graphicData uri="http://schemas.openxmlformats.org/drawingml/2006/table">
            <a:tbl>
              <a:tblPr>
                <a:tableStyleId>{5C22544A-7EE6-4342-B048-85BDC9FD1C3A}</a:tableStyleId>
              </a:tblPr>
              <a:tblGrid>
                <a:gridCol w="950851">
                  <a:extLst>
                    <a:ext uri="{9D8B030D-6E8A-4147-A177-3AD203B41FA5}">
                      <a16:colId xmlns:a16="http://schemas.microsoft.com/office/drawing/2014/main" val="2785853580"/>
                    </a:ext>
                  </a:extLst>
                </a:gridCol>
                <a:gridCol w="1392223">
                  <a:extLst>
                    <a:ext uri="{9D8B030D-6E8A-4147-A177-3AD203B41FA5}">
                      <a16:colId xmlns:a16="http://schemas.microsoft.com/office/drawing/2014/main" val="613342131"/>
                    </a:ext>
                  </a:extLst>
                </a:gridCol>
                <a:gridCol w="1392223">
                  <a:extLst>
                    <a:ext uri="{9D8B030D-6E8A-4147-A177-3AD203B41FA5}">
                      <a16:colId xmlns:a16="http://schemas.microsoft.com/office/drawing/2014/main" val="2845640866"/>
                    </a:ext>
                  </a:extLst>
                </a:gridCol>
                <a:gridCol w="1392223">
                  <a:extLst>
                    <a:ext uri="{9D8B030D-6E8A-4147-A177-3AD203B41FA5}">
                      <a16:colId xmlns:a16="http://schemas.microsoft.com/office/drawing/2014/main" val="2659202271"/>
                    </a:ext>
                  </a:extLst>
                </a:gridCol>
                <a:gridCol w="1392223">
                  <a:extLst>
                    <a:ext uri="{9D8B030D-6E8A-4147-A177-3AD203B41FA5}">
                      <a16:colId xmlns:a16="http://schemas.microsoft.com/office/drawing/2014/main" val="1414035662"/>
                    </a:ext>
                  </a:extLst>
                </a:gridCol>
              </a:tblGrid>
              <a:tr h="344244">
                <a:tc>
                  <a:txBody>
                    <a:bodyPr/>
                    <a:lstStyle/>
                    <a:p>
                      <a:pPr algn="ctr" fontAlgn="ct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solidFill>
                            <a:srgbClr val="0000FF"/>
                          </a:solidFill>
                          <a:effectLst/>
                          <a:latin typeface="微软雅黑" panose="020B0503020204020204" pitchFamily="34" charset="-122"/>
                          <a:ea typeface="微软雅黑" panose="020B0503020204020204" pitchFamily="34" charset="-122"/>
                        </a:rPr>
                        <a:t>分配中心</a:t>
                      </a:r>
                      <a:r>
                        <a:rPr lang="en-US" altLang="zh-CN" sz="2000" u="none" strike="noStrike" dirty="0">
                          <a:solidFill>
                            <a:srgbClr val="0000FF"/>
                          </a:solidFill>
                          <a:effectLst/>
                          <a:latin typeface="微软雅黑" panose="020B0503020204020204" pitchFamily="34" charset="-122"/>
                          <a:ea typeface="微软雅黑" panose="020B0503020204020204" pitchFamily="34" charset="-122"/>
                        </a:rPr>
                        <a:t>1</a:t>
                      </a:r>
                      <a:endParaRPr lang="en-US" altLang="zh-CN" sz="2000" b="0" i="0" u="none" strike="noStrike" dirty="0">
                        <a:solidFill>
                          <a:srgbClr val="0000FF"/>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solidFill>
                            <a:srgbClr val="0000FF"/>
                          </a:solidFill>
                          <a:effectLst/>
                          <a:latin typeface="微软雅黑" panose="020B0503020204020204" pitchFamily="34" charset="-122"/>
                          <a:ea typeface="微软雅黑" panose="020B0503020204020204" pitchFamily="34" charset="-122"/>
                        </a:rPr>
                        <a:t>分配中心</a:t>
                      </a:r>
                      <a:r>
                        <a:rPr lang="en-US" altLang="zh-CN" sz="2000" u="none" strike="noStrike" dirty="0">
                          <a:solidFill>
                            <a:srgbClr val="0000FF"/>
                          </a:solidFill>
                          <a:effectLst/>
                          <a:latin typeface="微软雅黑" panose="020B0503020204020204" pitchFamily="34" charset="-122"/>
                          <a:ea typeface="微软雅黑" panose="020B0503020204020204" pitchFamily="34" charset="-122"/>
                        </a:rPr>
                        <a:t>2</a:t>
                      </a:r>
                      <a:endParaRPr lang="en-US" altLang="zh-CN" sz="2000" b="0" i="0" u="none" strike="noStrike" dirty="0">
                        <a:solidFill>
                          <a:srgbClr val="0000FF"/>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solidFill>
                            <a:srgbClr val="0000FF"/>
                          </a:solidFill>
                          <a:effectLst/>
                          <a:latin typeface="微软雅黑" panose="020B0503020204020204" pitchFamily="34" charset="-122"/>
                          <a:ea typeface="微软雅黑" panose="020B0503020204020204" pitchFamily="34" charset="-122"/>
                        </a:rPr>
                        <a:t>分配中心</a:t>
                      </a:r>
                      <a:r>
                        <a:rPr lang="en-US" altLang="zh-CN" sz="2000" u="none" strike="noStrike" dirty="0">
                          <a:solidFill>
                            <a:srgbClr val="0000FF"/>
                          </a:solidFill>
                          <a:effectLst/>
                          <a:latin typeface="微软雅黑" panose="020B0503020204020204" pitchFamily="34" charset="-122"/>
                          <a:ea typeface="微软雅黑" panose="020B0503020204020204" pitchFamily="34" charset="-122"/>
                        </a:rPr>
                        <a:t>3</a:t>
                      </a:r>
                      <a:endParaRPr lang="en-US" altLang="zh-CN" sz="2000" b="0" i="0" u="none" strike="noStrike" dirty="0">
                        <a:solidFill>
                          <a:srgbClr val="0000FF"/>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dirty="0">
                          <a:solidFill>
                            <a:srgbClr val="0000FF"/>
                          </a:solidFill>
                          <a:effectLst/>
                          <a:latin typeface="微软雅黑" panose="020B0503020204020204" pitchFamily="34" charset="-122"/>
                          <a:ea typeface="微软雅黑" panose="020B0503020204020204" pitchFamily="34" charset="-122"/>
                        </a:rPr>
                        <a:t>是否使用</a:t>
                      </a:r>
                      <a:endParaRPr lang="en-US" altLang="zh-CN" sz="2000" b="0" i="0" u="none" strike="noStrike" dirty="0">
                        <a:solidFill>
                          <a:srgbClr val="0000FF"/>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8904260"/>
                  </a:ext>
                </a:extLst>
              </a:tr>
              <a:tr h="344244">
                <a:tc>
                  <a:txBody>
                    <a:bodyPr/>
                    <a:lstStyle/>
                    <a:p>
                      <a:pPr algn="ctr" fontAlgn="ctr"/>
                      <a:r>
                        <a:rPr lang="zh-CN" altLang="en-US" sz="2000" u="none" strike="noStrike" dirty="0">
                          <a:solidFill>
                            <a:srgbClr val="FF0000"/>
                          </a:solidFill>
                          <a:effectLst/>
                          <a:latin typeface="微软雅黑" panose="020B0503020204020204" pitchFamily="34" charset="-122"/>
                          <a:ea typeface="微软雅黑" panose="020B0503020204020204" pitchFamily="34" charset="-122"/>
                        </a:rPr>
                        <a:t>工厂</a:t>
                      </a:r>
                      <a:r>
                        <a:rPr lang="en-US" altLang="zh-CN" sz="2000" u="none" strike="noStrike" dirty="0">
                          <a:solidFill>
                            <a:srgbClr val="FF0000"/>
                          </a:solidFill>
                          <a:effectLst/>
                          <a:latin typeface="微软雅黑" panose="020B0503020204020204" pitchFamily="34" charset="-122"/>
                          <a:ea typeface="微软雅黑" panose="020B0503020204020204" pitchFamily="34" charset="-122"/>
                        </a:rPr>
                        <a:t>1</a:t>
                      </a:r>
                      <a:endParaRPr lang="en-US" altLang="zh-CN" sz="20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effectLst/>
                          <a:latin typeface="微软雅黑" panose="020B0503020204020204" pitchFamily="34" charset="-122"/>
                          <a:ea typeface="微软雅黑" panose="020B0503020204020204" pitchFamily="34" charset="-122"/>
                        </a:rPr>
                        <a:t>否</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903237"/>
                  </a:ext>
                </a:extLst>
              </a:tr>
              <a:tr h="344244">
                <a:tc>
                  <a:txBody>
                    <a:bodyPr/>
                    <a:lstStyle/>
                    <a:p>
                      <a:pPr algn="ctr" fontAlgn="ctr"/>
                      <a:r>
                        <a:rPr lang="zh-CN" altLang="en-US" sz="2000" u="none" strike="noStrike" dirty="0">
                          <a:solidFill>
                            <a:srgbClr val="FF0000"/>
                          </a:solidFill>
                          <a:effectLst/>
                          <a:latin typeface="微软雅黑" panose="020B0503020204020204" pitchFamily="34" charset="-122"/>
                          <a:ea typeface="微软雅黑" panose="020B0503020204020204" pitchFamily="34" charset="-122"/>
                        </a:rPr>
                        <a:t>工厂</a:t>
                      </a:r>
                      <a:r>
                        <a:rPr lang="en-US" altLang="zh-CN" sz="2000" u="none" strike="noStrike" dirty="0">
                          <a:solidFill>
                            <a:srgbClr val="FF0000"/>
                          </a:solidFill>
                          <a:effectLst/>
                          <a:latin typeface="微软雅黑" panose="020B0503020204020204" pitchFamily="34" charset="-122"/>
                          <a:ea typeface="微软雅黑" panose="020B0503020204020204" pitchFamily="34" charset="-122"/>
                        </a:rPr>
                        <a:t>2</a:t>
                      </a:r>
                      <a:endParaRPr lang="en-US" altLang="zh-CN" sz="20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200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effectLst/>
                          <a:latin typeface="微软雅黑" panose="020B0503020204020204" pitchFamily="34" charset="-122"/>
                          <a:ea typeface="微软雅黑" panose="020B0503020204020204" pitchFamily="34" charset="-122"/>
                        </a:rPr>
                        <a:t>是</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1762557"/>
                  </a:ext>
                </a:extLst>
              </a:tr>
              <a:tr h="344244">
                <a:tc>
                  <a:txBody>
                    <a:bodyPr/>
                    <a:lstStyle/>
                    <a:p>
                      <a:pPr algn="ctr" fontAlgn="ctr"/>
                      <a:r>
                        <a:rPr lang="zh-CN" altLang="en-US" sz="2000" u="none" strike="noStrike" dirty="0">
                          <a:solidFill>
                            <a:srgbClr val="FF0000"/>
                          </a:solidFill>
                          <a:effectLst/>
                          <a:latin typeface="微软雅黑" panose="020B0503020204020204" pitchFamily="34" charset="-122"/>
                          <a:ea typeface="微软雅黑" panose="020B0503020204020204" pitchFamily="34" charset="-122"/>
                        </a:rPr>
                        <a:t>工厂</a:t>
                      </a:r>
                      <a:r>
                        <a:rPr lang="en-US" altLang="zh-CN" sz="2000" u="none" strike="noStrike" dirty="0">
                          <a:solidFill>
                            <a:srgbClr val="FF0000"/>
                          </a:solidFill>
                          <a:effectLst/>
                          <a:latin typeface="微软雅黑" panose="020B0503020204020204" pitchFamily="34" charset="-122"/>
                          <a:ea typeface="微软雅黑" panose="020B0503020204020204" pitchFamily="34" charset="-122"/>
                        </a:rPr>
                        <a:t>3</a:t>
                      </a:r>
                      <a:endParaRPr lang="en-US" altLang="zh-CN" sz="20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300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effectLst/>
                          <a:latin typeface="微软雅黑" panose="020B0503020204020204" pitchFamily="34" charset="-122"/>
                          <a:ea typeface="微软雅黑" panose="020B0503020204020204" pitchFamily="34" charset="-122"/>
                        </a:rPr>
                        <a:t>是</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915222"/>
                  </a:ext>
                </a:extLst>
              </a:tr>
              <a:tr h="344244">
                <a:tc>
                  <a:txBody>
                    <a:bodyPr/>
                    <a:lstStyle/>
                    <a:p>
                      <a:pPr algn="ctr" fontAlgn="ctr"/>
                      <a:r>
                        <a:rPr lang="zh-CN" altLang="en-US" sz="2000" u="none" strike="noStrike" dirty="0">
                          <a:solidFill>
                            <a:srgbClr val="FF0000"/>
                          </a:solidFill>
                          <a:effectLst/>
                          <a:latin typeface="微软雅黑" panose="020B0503020204020204" pitchFamily="34" charset="-122"/>
                          <a:ea typeface="微软雅黑" panose="020B0503020204020204" pitchFamily="34" charset="-122"/>
                        </a:rPr>
                        <a:t>工厂</a:t>
                      </a:r>
                      <a:r>
                        <a:rPr lang="en-US" altLang="zh-CN" sz="2000" u="none" strike="noStrike" dirty="0">
                          <a:solidFill>
                            <a:srgbClr val="FF0000"/>
                          </a:solidFill>
                          <a:effectLst/>
                          <a:latin typeface="微软雅黑" panose="020B0503020204020204" pitchFamily="34" charset="-122"/>
                          <a:ea typeface="微软雅黑" panose="020B0503020204020204" pitchFamily="34" charset="-122"/>
                        </a:rPr>
                        <a:t>4</a:t>
                      </a:r>
                      <a:endParaRPr lang="en-US" altLang="zh-CN" sz="20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effectLst/>
                          <a:latin typeface="微软雅黑" panose="020B0503020204020204" pitchFamily="34" charset="-122"/>
                          <a:ea typeface="微软雅黑" panose="020B0503020204020204" pitchFamily="34" charset="-122"/>
                        </a:rPr>
                        <a:t>否</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768976"/>
                  </a:ext>
                </a:extLst>
              </a:tr>
              <a:tr h="344244">
                <a:tc>
                  <a:txBody>
                    <a:bodyPr/>
                    <a:lstStyle/>
                    <a:p>
                      <a:pPr algn="ctr" fontAlgn="ctr"/>
                      <a:r>
                        <a:rPr lang="zh-CN" altLang="en-US" sz="2000" u="none" strike="noStrike" dirty="0">
                          <a:solidFill>
                            <a:srgbClr val="FF0000"/>
                          </a:solidFill>
                          <a:effectLst/>
                          <a:latin typeface="微软雅黑" panose="020B0503020204020204" pitchFamily="34" charset="-122"/>
                          <a:ea typeface="微软雅黑" panose="020B0503020204020204" pitchFamily="34" charset="-122"/>
                        </a:rPr>
                        <a:t>工厂</a:t>
                      </a:r>
                      <a:r>
                        <a:rPr lang="en-US" altLang="zh-CN" sz="2000" u="none" strike="noStrike" dirty="0">
                          <a:solidFill>
                            <a:srgbClr val="FF0000"/>
                          </a:solidFill>
                          <a:effectLst/>
                          <a:latin typeface="微软雅黑" panose="020B0503020204020204" pitchFamily="34" charset="-122"/>
                          <a:ea typeface="微软雅黑" panose="020B0503020204020204" pitchFamily="34" charset="-122"/>
                        </a:rPr>
                        <a:t>5</a:t>
                      </a:r>
                      <a:endParaRPr lang="en-US" altLang="zh-CN" sz="20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400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effectLst/>
                          <a:latin typeface="微软雅黑" panose="020B0503020204020204" pitchFamily="34" charset="-122"/>
                          <a:ea typeface="微软雅黑" panose="020B0503020204020204" pitchFamily="34" charset="-122"/>
                        </a:rPr>
                        <a:t>是</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9480612"/>
                  </a:ext>
                </a:extLst>
              </a:tr>
            </a:tbl>
          </a:graphicData>
        </a:graphic>
      </p:graphicFrame>
      <p:graphicFrame>
        <p:nvGraphicFramePr>
          <p:cNvPr id="5" name="表格 4">
            <a:extLst>
              <a:ext uri="{FF2B5EF4-FFF2-40B4-BE49-F238E27FC236}">
                <a16:creationId xmlns:a16="http://schemas.microsoft.com/office/drawing/2014/main" id="{EE26F628-473F-40D3-BAB7-B95D54659508}"/>
              </a:ext>
            </a:extLst>
          </p:cNvPr>
          <p:cNvGraphicFramePr>
            <a:graphicFrameLocks noGrp="1"/>
          </p:cNvGraphicFramePr>
          <p:nvPr>
            <p:extLst>
              <p:ext uri="{D42A27DB-BD31-4B8C-83A1-F6EECF244321}">
                <p14:modId xmlns:p14="http://schemas.microsoft.com/office/powerpoint/2010/main" val="880397048"/>
              </p:ext>
            </p:extLst>
          </p:nvPr>
        </p:nvGraphicFramePr>
        <p:xfrm>
          <a:off x="1652656" y="4112568"/>
          <a:ext cx="6519744" cy="1332656"/>
        </p:xfrm>
        <a:graphic>
          <a:graphicData uri="http://schemas.openxmlformats.org/drawingml/2006/table">
            <a:tbl>
              <a:tblPr>
                <a:tableStyleId>{5C22544A-7EE6-4342-B048-85BDC9FD1C3A}</a:tableStyleId>
              </a:tblPr>
              <a:tblGrid>
                <a:gridCol w="1086624">
                  <a:extLst>
                    <a:ext uri="{9D8B030D-6E8A-4147-A177-3AD203B41FA5}">
                      <a16:colId xmlns:a16="http://schemas.microsoft.com/office/drawing/2014/main" val="1625308831"/>
                    </a:ext>
                  </a:extLst>
                </a:gridCol>
                <a:gridCol w="1086624">
                  <a:extLst>
                    <a:ext uri="{9D8B030D-6E8A-4147-A177-3AD203B41FA5}">
                      <a16:colId xmlns:a16="http://schemas.microsoft.com/office/drawing/2014/main" val="3949306699"/>
                    </a:ext>
                  </a:extLst>
                </a:gridCol>
                <a:gridCol w="1086624">
                  <a:extLst>
                    <a:ext uri="{9D8B030D-6E8A-4147-A177-3AD203B41FA5}">
                      <a16:colId xmlns:a16="http://schemas.microsoft.com/office/drawing/2014/main" val="2722913271"/>
                    </a:ext>
                  </a:extLst>
                </a:gridCol>
                <a:gridCol w="1086624">
                  <a:extLst>
                    <a:ext uri="{9D8B030D-6E8A-4147-A177-3AD203B41FA5}">
                      <a16:colId xmlns:a16="http://schemas.microsoft.com/office/drawing/2014/main" val="480299510"/>
                    </a:ext>
                  </a:extLst>
                </a:gridCol>
                <a:gridCol w="1086624">
                  <a:extLst>
                    <a:ext uri="{9D8B030D-6E8A-4147-A177-3AD203B41FA5}">
                      <a16:colId xmlns:a16="http://schemas.microsoft.com/office/drawing/2014/main" val="260535402"/>
                    </a:ext>
                  </a:extLst>
                </a:gridCol>
                <a:gridCol w="1086624">
                  <a:extLst>
                    <a:ext uri="{9D8B030D-6E8A-4147-A177-3AD203B41FA5}">
                      <a16:colId xmlns:a16="http://schemas.microsoft.com/office/drawing/2014/main" val="4140110087"/>
                    </a:ext>
                  </a:extLst>
                </a:gridCol>
              </a:tblGrid>
              <a:tr h="333164">
                <a:tc>
                  <a:txBody>
                    <a:bodyPr/>
                    <a:lstStyle/>
                    <a:p>
                      <a:pPr algn="ctr"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rgbClr val="0000FF"/>
                          </a:solidFill>
                          <a:effectLst/>
                        </a:rPr>
                        <a:t>分销店</a:t>
                      </a:r>
                      <a:r>
                        <a:rPr lang="en-US" altLang="zh-CN" sz="1800" u="none" strike="noStrike" dirty="0">
                          <a:solidFill>
                            <a:srgbClr val="0000FF"/>
                          </a:solidFill>
                          <a:effectLst/>
                        </a:rPr>
                        <a:t>1</a:t>
                      </a:r>
                      <a:endParaRPr lang="en-US" altLang="zh-CN" sz="1800" b="0" i="0" u="none" strike="noStrike" dirty="0">
                        <a:solidFill>
                          <a:srgbClr val="0000FF"/>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rgbClr val="0000FF"/>
                          </a:solidFill>
                          <a:effectLst/>
                        </a:rPr>
                        <a:t>分销店</a:t>
                      </a:r>
                      <a:r>
                        <a:rPr lang="en-US" altLang="zh-CN" sz="1800" u="none" strike="noStrike" dirty="0">
                          <a:solidFill>
                            <a:srgbClr val="0000FF"/>
                          </a:solidFill>
                          <a:effectLst/>
                        </a:rPr>
                        <a:t>2</a:t>
                      </a:r>
                      <a:endParaRPr lang="en-US" altLang="zh-CN" sz="1800" b="0" i="0" u="none" strike="noStrike" dirty="0">
                        <a:solidFill>
                          <a:srgbClr val="0000FF"/>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rgbClr val="0000FF"/>
                          </a:solidFill>
                          <a:effectLst/>
                        </a:rPr>
                        <a:t>分销店</a:t>
                      </a:r>
                      <a:r>
                        <a:rPr lang="en-US" altLang="zh-CN" sz="1800" u="none" strike="noStrike" dirty="0">
                          <a:solidFill>
                            <a:srgbClr val="0000FF"/>
                          </a:solidFill>
                          <a:effectLst/>
                        </a:rPr>
                        <a:t>3</a:t>
                      </a:r>
                      <a:endParaRPr lang="en-US" altLang="zh-CN" sz="1800" b="0" i="0" u="none" strike="noStrike" dirty="0">
                        <a:solidFill>
                          <a:srgbClr val="0000FF"/>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rgbClr val="0000FF"/>
                          </a:solidFill>
                          <a:effectLst/>
                        </a:rPr>
                        <a:t>分销店</a:t>
                      </a:r>
                      <a:r>
                        <a:rPr lang="en-US" altLang="zh-CN" sz="1800" u="none" strike="noStrike" dirty="0">
                          <a:solidFill>
                            <a:srgbClr val="0000FF"/>
                          </a:solidFill>
                          <a:effectLst/>
                        </a:rPr>
                        <a:t>4</a:t>
                      </a:r>
                      <a:endParaRPr lang="en-US" altLang="zh-CN" sz="1800" b="0" i="0" u="none" strike="noStrike" dirty="0">
                        <a:solidFill>
                          <a:srgbClr val="0000FF"/>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b="0" i="0" u="none" strike="noStrike" dirty="0">
                          <a:solidFill>
                            <a:srgbClr val="0000FF"/>
                          </a:solidFill>
                          <a:effectLst/>
                          <a:latin typeface="等线" panose="02010600030101010101" pitchFamily="2" charset="-122"/>
                          <a:ea typeface="等线" panose="02010600030101010101" pitchFamily="2" charset="-122"/>
                        </a:rPr>
                        <a:t>是否使用</a:t>
                      </a:r>
                      <a:endParaRPr lang="en-US" altLang="zh-CN" sz="1800" b="0" i="0" u="none" strike="noStrike" dirty="0">
                        <a:solidFill>
                          <a:srgbClr val="0000FF"/>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335108"/>
                  </a:ext>
                </a:extLst>
              </a:tr>
              <a:tr h="333164">
                <a:tc>
                  <a:txBody>
                    <a:bodyPr/>
                    <a:lstStyle/>
                    <a:p>
                      <a:pPr algn="ctr" fontAlgn="ctr"/>
                      <a:r>
                        <a:rPr lang="zh-CN" altLang="en-US" sz="1800" u="none" strike="noStrike" dirty="0">
                          <a:solidFill>
                            <a:srgbClr val="FF0000"/>
                          </a:solidFill>
                          <a:effectLst/>
                        </a:rPr>
                        <a:t>分配中心</a:t>
                      </a:r>
                      <a:r>
                        <a:rPr lang="en-US" altLang="zh-CN" sz="1800" u="none" strike="noStrike" dirty="0">
                          <a:solidFill>
                            <a:srgbClr val="FF0000"/>
                          </a:solidFill>
                          <a:effectLst/>
                        </a:rPr>
                        <a:t>1</a:t>
                      </a:r>
                      <a:endParaRPr lang="en-US" altLang="zh-CN" sz="1800" b="0"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a:effectLst/>
                        </a:rPr>
                        <a:t>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a:effectLst/>
                        </a:rPr>
                        <a:t>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等线" panose="02010600030101010101" pitchFamily="2" charset="-122"/>
                          <a:ea typeface="等线" panose="02010600030101010101" pitchFamily="2" charset="-122"/>
                        </a:rPr>
                        <a:t>否</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310200"/>
                  </a:ext>
                </a:extLst>
              </a:tr>
              <a:tr h="333164">
                <a:tc>
                  <a:txBody>
                    <a:bodyPr/>
                    <a:lstStyle/>
                    <a:p>
                      <a:pPr algn="ctr" fontAlgn="ctr"/>
                      <a:r>
                        <a:rPr lang="zh-CN" altLang="en-US" sz="1800" u="none" strike="noStrike" dirty="0">
                          <a:solidFill>
                            <a:srgbClr val="FF0000"/>
                          </a:solidFill>
                          <a:effectLst/>
                        </a:rPr>
                        <a:t>分配中心</a:t>
                      </a:r>
                      <a:r>
                        <a:rPr lang="en-US" altLang="zh-CN" sz="1800" u="none" strike="noStrike" dirty="0">
                          <a:solidFill>
                            <a:srgbClr val="FF0000"/>
                          </a:solidFill>
                          <a:effectLst/>
                        </a:rPr>
                        <a:t>2</a:t>
                      </a:r>
                      <a:endParaRPr lang="en-US" altLang="zh-CN" sz="1800" b="0"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rPr>
                        <a:t>200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rPr>
                        <a:t>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等线" panose="02010600030101010101" pitchFamily="2" charset="-122"/>
                          <a:ea typeface="等线" panose="02010600030101010101" pitchFamily="2" charset="-122"/>
                        </a:rPr>
                        <a:t>是</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8630367"/>
                  </a:ext>
                </a:extLst>
              </a:tr>
              <a:tr h="333164">
                <a:tc>
                  <a:txBody>
                    <a:bodyPr/>
                    <a:lstStyle/>
                    <a:p>
                      <a:pPr algn="ctr" fontAlgn="ctr"/>
                      <a:r>
                        <a:rPr lang="zh-CN" altLang="en-US" sz="1800" u="none" strike="noStrike" dirty="0">
                          <a:solidFill>
                            <a:srgbClr val="FF0000"/>
                          </a:solidFill>
                          <a:effectLst/>
                        </a:rPr>
                        <a:t>分配中心</a:t>
                      </a:r>
                      <a:r>
                        <a:rPr lang="en-US" altLang="zh-CN" sz="1800" u="none" strike="noStrike" dirty="0">
                          <a:solidFill>
                            <a:srgbClr val="FF0000"/>
                          </a:solidFill>
                          <a:effectLst/>
                        </a:rPr>
                        <a:t>3</a:t>
                      </a:r>
                      <a:endParaRPr lang="en-US" altLang="zh-CN" sz="1800" b="0"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a:effectLst/>
                        </a:rPr>
                        <a:t>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a:effectLst/>
                        </a:rPr>
                        <a:t>300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rPr>
                        <a:t>150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rPr>
                        <a:t>250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等线" panose="02010600030101010101" pitchFamily="2" charset="-122"/>
                          <a:ea typeface="等线" panose="02010600030101010101" pitchFamily="2" charset="-122"/>
                        </a:rPr>
                        <a:t>是</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719695"/>
                  </a:ext>
                </a:extLst>
              </a:tr>
            </a:tbl>
          </a:graphicData>
        </a:graphic>
      </p:graphicFrame>
      <p:sp>
        <p:nvSpPr>
          <p:cNvPr id="10" name="Rectangle 3">
            <a:extLst>
              <a:ext uri="{FF2B5EF4-FFF2-40B4-BE49-F238E27FC236}">
                <a16:creationId xmlns:a16="http://schemas.microsoft.com/office/drawing/2014/main" id="{C94CE5F5-2863-44DC-A111-300EE27119CC}"/>
              </a:ext>
            </a:extLst>
          </p:cNvPr>
          <p:cNvSpPr>
            <a:spLocks noChangeArrowheads="1"/>
          </p:cNvSpPr>
          <p:nvPr/>
        </p:nvSpPr>
        <p:spPr bwMode="auto">
          <a:xfrm>
            <a:off x="755574" y="5755963"/>
            <a:ext cx="68407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rPr>
              <a:t>最小总成本为</a:t>
            </a:r>
            <a:r>
              <a:rPr lang="en-US" altLang="zh-CN" sz="2400" dirty="0">
                <a:solidFill>
                  <a:schemeClr val="bg2"/>
                </a:solidFill>
                <a:latin typeface="微软雅黑" panose="020B0503020204020204" pitchFamily="34" charset="-122"/>
                <a:ea typeface="微软雅黑" panose="020B0503020204020204" pitchFamily="34" charset="-122"/>
              </a:rPr>
              <a:t>700500</a:t>
            </a:r>
            <a:r>
              <a:rPr lang="zh-CN" altLang="en-US" sz="2400" dirty="0">
                <a:solidFill>
                  <a:schemeClr val="bg2"/>
                </a:solidFill>
                <a:latin typeface="微软雅黑" panose="020B0503020204020204" pitchFamily="34" charset="-122"/>
                <a:ea typeface="微软雅黑" panose="020B0503020204020204" pitchFamily="34" charset="-122"/>
              </a:rPr>
              <a:t>元。</a:t>
            </a:r>
          </a:p>
        </p:txBody>
      </p:sp>
      <p:sp>
        <p:nvSpPr>
          <p:cNvPr id="9" name="日期占位符 8">
            <a:extLst>
              <a:ext uri="{FF2B5EF4-FFF2-40B4-BE49-F238E27FC236}">
                <a16:creationId xmlns:a16="http://schemas.microsoft.com/office/drawing/2014/main" id="{FF86CD55-745F-4F4C-87D3-1FA27FCD7F80}"/>
              </a:ext>
            </a:extLst>
          </p:cNvPr>
          <p:cNvSpPr>
            <a:spLocks noGrp="1"/>
          </p:cNvSpPr>
          <p:nvPr>
            <p:ph type="dt" sz="half" idx="2"/>
          </p:nvPr>
        </p:nvSpPr>
        <p:spPr/>
        <p:txBody>
          <a:bodyPr/>
          <a:lstStyle/>
          <a:p>
            <a:pPr>
              <a:defRPr/>
            </a:pPr>
            <a:fld id="{59FF3CC2-6204-438B-B7ED-5B82B786B81D}" type="datetime1">
              <a:rPr lang="zh-CN" altLang="en-US" smtClean="0"/>
              <a:t>2022/11/23</a:t>
            </a:fld>
            <a:endParaRPr lang="zh-CN" altLang="en-US"/>
          </a:p>
        </p:txBody>
      </p:sp>
      <p:sp>
        <p:nvSpPr>
          <p:cNvPr id="11" name="Rectangle 3">
            <a:extLst>
              <a:ext uri="{FF2B5EF4-FFF2-40B4-BE49-F238E27FC236}">
                <a16:creationId xmlns:a16="http://schemas.microsoft.com/office/drawing/2014/main" id="{04EADB15-A038-42E1-8531-AFB6C851075F}"/>
              </a:ext>
            </a:extLst>
          </p:cNvPr>
          <p:cNvSpPr>
            <a:spLocks noChangeArrowheads="1"/>
          </p:cNvSpPr>
          <p:nvPr/>
        </p:nvSpPr>
        <p:spPr bwMode="auto">
          <a:xfrm>
            <a:off x="265486" y="476672"/>
            <a:ext cx="659006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anose="020B0503020204020204" pitchFamily="34" charset="-122"/>
                <a:ea typeface="微软雅黑" panose="020B0503020204020204" pitchFamily="34" charset="-122"/>
              </a:rPr>
              <a:t>五、模型求解</a:t>
            </a:r>
          </a:p>
        </p:txBody>
      </p:sp>
      <p:sp>
        <p:nvSpPr>
          <p:cNvPr id="12" name="Rectangle 3">
            <a:extLst>
              <a:ext uri="{FF2B5EF4-FFF2-40B4-BE49-F238E27FC236}">
                <a16:creationId xmlns:a16="http://schemas.microsoft.com/office/drawing/2014/main" id="{BA89055C-CB69-477A-9AEE-D1C69DF4CF05}"/>
              </a:ext>
            </a:extLst>
          </p:cNvPr>
          <p:cNvSpPr>
            <a:spLocks noChangeArrowheads="1"/>
          </p:cNvSpPr>
          <p:nvPr/>
        </p:nvSpPr>
        <p:spPr bwMode="auto">
          <a:xfrm>
            <a:off x="323528" y="980728"/>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求解结果</a:t>
            </a:r>
          </a:p>
        </p:txBody>
      </p:sp>
      <p:sp>
        <p:nvSpPr>
          <p:cNvPr id="3" name="页脚占位符 2">
            <a:extLst>
              <a:ext uri="{FF2B5EF4-FFF2-40B4-BE49-F238E27FC236}">
                <a16:creationId xmlns:a16="http://schemas.microsoft.com/office/drawing/2014/main" id="{10CFFBD6-6068-446D-9DFA-E33CC4A761A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681939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BC58F5A-0733-44E5-A3A2-A9C098864266}"/>
              </a:ext>
            </a:extLst>
          </p:cNvPr>
          <p:cNvSpPr>
            <a:spLocks noGrp="1"/>
          </p:cNvSpPr>
          <p:nvPr>
            <p:ph type="dt" sz="half" idx="10"/>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umimoji="0" sz="1400" kern="1200">
                <a:solidFill>
                  <a:schemeClr val="tx1"/>
                </a:solidFill>
                <a:latin typeface="Arial" charset="0"/>
                <a:ea typeface="微软雅黑" panose="020B0503020204020204" pitchFamily="34" charset="-122"/>
                <a:cs typeface="+mn-cs"/>
              </a:defRPr>
            </a:lvl1pPr>
            <a:lvl2pPr marL="4572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2pPr>
            <a:lvl3pPr marL="9144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3pPr>
            <a:lvl4pPr marL="13716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4pPr>
            <a:lvl5pPr marL="18288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9pPr>
          </a:lstStyle>
          <a:p>
            <a:pPr>
              <a:defRPr/>
            </a:pPr>
            <a:fld id="{3D373B9F-5D8B-4256-BF1A-BBB64F9F197F}" type="datetime1">
              <a:rPr lang="zh-CN" altLang="en-US" smtClean="0"/>
              <a:t>2022/11/23</a:t>
            </a:fld>
            <a:endParaRPr lang="en-US" altLang="zh-CN"/>
          </a:p>
        </p:txBody>
      </p:sp>
      <p:sp>
        <p:nvSpPr>
          <p:cNvPr id="4" name="Rectangle 5">
            <a:extLst>
              <a:ext uri="{FF2B5EF4-FFF2-40B4-BE49-F238E27FC236}">
                <a16:creationId xmlns:a16="http://schemas.microsoft.com/office/drawing/2014/main" id="{7C2B8132-DF9D-4E49-A985-DA5605107AE1}"/>
              </a:ext>
            </a:extLst>
          </p:cNvPr>
          <p:cNvSpPr>
            <a:spLocks noChangeArrowheads="1"/>
          </p:cNvSpPr>
          <p:nvPr/>
        </p:nvSpPr>
        <p:spPr bwMode="auto">
          <a:xfrm>
            <a:off x="395290" y="148478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sp>
        <p:nvSpPr>
          <p:cNvPr id="6" name="Text Box 2">
            <a:extLst>
              <a:ext uri="{FF2B5EF4-FFF2-40B4-BE49-F238E27FC236}">
                <a16:creationId xmlns:a16="http://schemas.microsoft.com/office/drawing/2014/main" id="{75308CE6-6F11-4E41-A30A-C0D80F18AF95}"/>
              </a:ext>
            </a:extLst>
          </p:cNvPr>
          <p:cNvSpPr txBox="1">
            <a:spLocks noChangeArrowheads="1"/>
          </p:cNvSpPr>
          <p:nvPr/>
        </p:nvSpPr>
        <p:spPr bwMode="auto">
          <a:xfrm>
            <a:off x="611064" y="620688"/>
            <a:ext cx="7921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b="1" dirty="0">
                <a:latin typeface="微软雅黑" pitchFamily="34" charset="-122"/>
                <a:ea typeface="微软雅黑" pitchFamily="34" charset="-122"/>
              </a:rPr>
              <a:t>第七节  建模案例选讲</a:t>
            </a:r>
            <a:r>
              <a:rPr lang="en-US" altLang="zh-CN" sz="2800" b="1" dirty="0">
                <a:latin typeface="微软雅黑" pitchFamily="34" charset="-122"/>
                <a:ea typeface="微软雅黑" pitchFamily="34" charset="-122"/>
              </a:rPr>
              <a:t>2——</a:t>
            </a:r>
            <a:r>
              <a:rPr lang="zh-CN" altLang="en-US" sz="2800" b="1" dirty="0">
                <a:latin typeface="微软雅黑" pitchFamily="34" charset="-122"/>
                <a:ea typeface="微软雅黑" pitchFamily="34" charset="-122"/>
              </a:rPr>
              <a:t>手机基站定位问题</a:t>
            </a:r>
          </a:p>
        </p:txBody>
      </p:sp>
      <p:grpSp>
        <p:nvGrpSpPr>
          <p:cNvPr id="8" name="组合 7">
            <a:extLst>
              <a:ext uri="{FF2B5EF4-FFF2-40B4-BE49-F238E27FC236}">
                <a16:creationId xmlns:a16="http://schemas.microsoft.com/office/drawing/2014/main" id="{81B9A9F0-7700-4466-87F3-77614ECCA8D7}"/>
              </a:ext>
            </a:extLst>
          </p:cNvPr>
          <p:cNvGrpSpPr/>
          <p:nvPr/>
        </p:nvGrpSpPr>
        <p:grpSpPr>
          <a:xfrm>
            <a:off x="520541" y="2132856"/>
            <a:ext cx="8155915" cy="3351046"/>
            <a:chOff x="380296" y="1293604"/>
            <a:chExt cx="6191968" cy="3351046"/>
          </a:xfrm>
        </p:grpSpPr>
        <p:sp>
          <p:nvSpPr>
            <p:cNvPr id="9" name="Rectangle 3">
              <a:extLst>
                <a:ext uri="{FF2B5EF4-FFF2-40B4-BE49-F238E27FC236}">
                  <a16:creationId xmlns:a16="http://schemas.microsoft.com/office/drawing/2014/main" id="{2D9846A2-3A05-494C-A80D-71F584F3F19A}"/>
                </a:ext>
              </a:extLst>
            </p:cNvPr>
            <p:cNvSpPr>
              <a:spLocks noChangeArrowheads="1"/>
            </p:cNvSpPr>
            <p:nvPr/>
          </p:nvSpPr>
          <p:spPr bwMode="auto">
            <a:xfrm>
              <a:off x="380296" y="1293604"/>
              <a:ext cx="6191968"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solidFill>
                    <a:schemeClr val="bg2"/>
                  </a:solidFill>
                  <a:latin typeface="微软雅黑" pitchFamily="34" charset="-122"/>
                  <a:ea typeface="微软雅黑" pitchFamily="34" charset="-122"/>
                  <a:sym typeface="Wingdings" pitchFamily="2" charset="2"/>
                </a:rPr>
                <a:t>【</a:t>
              </a:r>
              <a:r>
                <a:rPr lang="zh-CN" altLang="en-US" sz="2400" dirty="0">
                  <a:solidFill>
                    <a:srgbClr val="FF0000"/>
                  </a:solidFill>
                  <a:latin typeface="微软雅黑" pitchFamily="34" charset="-122"/>
                  <a:ea typeface="微软雅黑" pitchFamily="34" charset="-122"/>
                  <a:sym typeface="Wingdings" pitchFamily="2" charset="2"/>
                </a:rPr>
                <a:t>例</a:t>
              </a:r>
              <a:r>
                <a:rPr lang="en-US" altLang="zh-CN" sz="2400" dirty="0">
                  <a:solidFill>
                    <a:srgbClr val="FF0000"/>
                  </a:solidFill>
                  <a:latin typeface="微软雅黑" pitchFamily="34" charset="-122"/>
                  <a:ea typeface="微软雅黑" pitchFamily="34" charset="-122"/>
                  <a:sym typeface="Wingdings" pitchFamily="2" charset="2"/>
                </a:rPr>
                <a:t>7-1</a:t>
              </a:r>
              <a:r>
                <a:rPr lang="en-US" altLang="zh-CN" sz="2400" dirty="0">
                  <a:solidFill>
                    <a:schemeClr val="bg2"/>
                  </a:solidFill>
                  <a:latin typeface="微软雅黑" pitchFamily="34" charset="-122"/>
                  <a:ea typeface="微软雅黑" pitchFamily="34" charset="-122"/>
                  <a:sym typeface="Wingdings" pitchFamily="2" charset="2"/>
                </a:rPr>
                <a:t>】</a:t>
              </a:r>
              <a:r>
                <a:rPr lang="zh-CN" altLang="en-US" sz="2400" dirty="0">
                  <a:solidFill>
                    <a:srgbClr val="000000"/>
                  </a:solidFill>
                  <a:latin typeface="微软雅黑" panose="020B0503020204020204" pitchFamily="34" charset="-122"/>
                  <a:ea typeface="微软雅黑" panose="020B0503020204020204" pitchFamily="34" charset="-122"/>
                </a:rPr>
                <a:t>某地计划在一个边长为 </a:t>
              </a:r>
              <a:r>
                <a:rPr lang="en-US" altLang="zh-CN" sz="2400" dirty="0">
                  <a:solidFill>
                    <a:srgbClr val="000000"/>
                  </a:solidFill>
                  <a:latin typeface="微软雅黑" panose="020B0503020204020204" pitchFamily="34" charset="-122"/>
                  <a:ea typeface="微软雅黑" panose="020B0503020204020204" pitchFamily="34" charset="-122"/>
                </a:rPr>
                <a:t>L </a:t>
              </a:r>
              <a:r>
                <a:rPr lang="zh-CN" altLang="en-US" sz="2400" dirty="0">
                  <a:solidFill>
                    <a:srgbClr val="000000"/>
                  </a:solidFill>
                  <a:latin typeface="微软雅黑" panose="020B0503020204020204" pitchFamily="34" charset="-122"/>
                  <a:ea typeface="微软雅黑" panose="020B0503020204020204" pitchFamily="34" charset="-122"/>
                </a:rPr>
                <a:t>的正方形区域内建设 </a:t>
              </a:r>
              <a:r>
                <a:rPr lang="en-US" altLang="zh-CN" sz="2400" dirty="0">
                  <a:solidFill>
                    <a:srgbClr val="000000"/>
                  </a:solidFill>
                  <a:latin typeface="微软雅黑" panose="020B0503020204020204" pitchFamily="34" charset="-122"/>
                  <a:ea typeface="微软雅黑" panose="020B0503020204020204" pitchFamily="34" charset="-122"/>
                </a:rPr>
                <a:t>n </a:t>
              </a:r>
              <a:r>
                <a:rPr lang="zh-CN" altLang="en-US" sz="2400" dirty="0">
                  <a:solidFill>
                    <a:srgbClr val="000000"/>
                  </a:solidFill>
                  <a:latin typeface="微软雅黑" panose="020B0503020204020204" pitchFamily="34" charset="-122"/>
                  <a:ea typeface="微软雅黑" panose="020B0503020204020204" pitchFamily="34" charset="-122"/>
                </a:rPr>
                <a:t>个手机基站，各手机基站有效范围是半径不等的圆域，其半径分别记为                   。基站定位的原则是：</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）最大覆盖面积；</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）最小重叠面积。</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求各基站建设的具体位置。</a:t>
              </a:r>
            </a:p>
          </p:txBody>
        </p:sp>
        <p:graphicFrame>
          <p:nvGraphicFramePr>
            <p:cNvPr id="10" name="对象 9">
              <a:extLst>
                <a:ext uri="{FF2B5EF4-FFF2-40B4-BE49-F238E27FC236}">
                  <a16:creationId xmlns:a16="http://schemas.microsoft.com/office/drawing/2014/main" id="{FB025A78-B3BC-4F97-A15D-C089EE574573}"/>
                </a:ext>
              </a:extLst>
            </p:cNvPr>
            <p:cNvGraphicFramePr>
              <a:graphicFrameLocks noChangeAspect="1"/>
            </p:cNvGraphicFramePr>
            <p:nvPr>
              <p:extLst>
                <p:ext uri="{D42A27DB-BD31-4B8C-83A1-F6EECF244321}">
                  <p14:modId xmlns:p14="http://schemas.microsoft.com/office/powerpoint/2010/main" val="2767407229"/>
                </p:ext>
              </p:extLst>
            </p:nvPr>
          </p:nvGraphicFramePr>
          <p:xfrm>
            <a:off x="1671228" y="2516773"/>
            <a:ext cx="1238250" cy="431800"/>
          </p:xfrm>
          <a:graphic>
            <a:graphicData uri="http://schemas.openxmlformats.org/presentationml/2006/ole">
              <mc:AlternateContent xmlns:mc="http://schemas.openxmlformats.org/markup-compatibility/2006">
                <mc:Choice xmlns:v="urn:schemas-microsoft-com:vml" Requires="v">
                  <p:oleObj name="Equation" r:id="rId2" imgW="647640" imgH="228600" progId="Equation.DSMT4">
                    <p:embed/>
                  </p:oleObj>
                </mc:Choice>
                <mc:Fallback>
                  <p:oleObj name="Equation" r:id="rId2" imgW="647640" imgH="228600" progId="Equation.DSMT4">
                    <p:embed/>
                    <p:pic>
                      <p:nvPicPr>
                        <p:cNvPr id="14" name="对象 13">
                          <a:extLst>
                            <a:ext uri="{FF2B5EF4-FFF2-40B4-BE49-F238E27FC236}">
                              <a16:creationId xmlns:a16="http://schemas.microsoft.com/office/drawing/2014/main" id="{3B1D8CC5-8D28-47D5-AD5C-BCFEF5DE2DD7}"/>
                            </a:ext>
                          </a:extLst>
                        </p:cNvPr>
                        <p:cNvPicPr>
                          <a:picLocks noChangeAspect="1" noChangeArrowheads="1"/>
                        </p:cNvPicPr>
                        <p:nvPr/>
                      </p:nvPicPr>
                      <p:blipFill>
                        <a:blip r:embed="rId3"/>
                        <a:srcRect/>
                        <a:stretch>
                          <a:fillRect/>
                        </a:stretch>
                      </p:blipFill>
                      <p:spPr bwMode="auto">
                        <a:xfrm>
                          <a:off x="1671228" y="2516773"/>
                          <a:ext cx="1238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 name="组合 10">
            <a:extLst>
              <a:ext uri="{FF2B5EF4-FFF2-40B4-BE49-F238E27FC236}">
                <a16:creationId xmlns:a16="http://schemas.microsoft.com/office/drawing/2014/main" id="{562A68E6-A850-4858-8449-CC983C157BBD}"/>
              </a:ext>
            </a:extLst>
          </p:cNvPr>
          <p:cNvGrpSpPr>
            <a:grpSpLocks noChangeAspect="1"/>
          </p:cNvGrpSpPr>
          <p:nvPr/>
        </p:nvGrpSpPr>
        <p:grpSpPr>
          <a:xfrm>
            <a:off x="5472400" y="3881483"/>
            <a:ext cx="2520000" cy="2571853"/>
            <a:chOff x="5364088" y="2276872"/>
            <a:chExt cx="3316139" cy="3384376"/>
          </a:xfrm>
        </p:grpSpPr>
        <p:sp>
          <p:nvSpPr>
            <p:cNvPr id="12" name="矩形 11">
              <a:extLst>
                <a:ext uri="{FF2B5EF4-FFF2-40B4-BE49-F238E27FC236}">
                  <a16:creationId xmlns:a16="http://schemas.microsoft.com/office/drawing/2014/main" id="{5AAE9060-C37E-43F6-9D50-B827410B6414}"/>
                </a:ext>
              </a:extLst>
            </p:cNvPr>
            <p:cNvSpPr/>
            <p:nvPr/>
          </p:nvSpPr>
          <p:spPr bwMode="auto">
            <a:xfrm>
              <a:off x="5655891" y="2276872"/>
              <a:ext cx="3024336" cy="3033596"/>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13" name="椭圆 12">
              <a:extLst>
                <a:ext uri="{FF2B5EF4-FFF2-40B4-BE49-F238E27FC236}">
                  <a16:creationId xmlns:a16="http://schemas.microsoft.com/office/drawing/2014/main" id="{8A600123-0483-4C08-9057-9B22B750622B}"/>
                </a:ext>
              </a:extLst>
            </p:cNvPr>
            <p:cNvSpPr/>
            <p:nvPr/>
          </p:nvSpPr>
          <p:spPr bwMode="auto">
            <a:xfrm>
              <a:off x="6012160" y="2564904"/>
              <a:ext cx="504056" cy="50405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14" name="椭圆 13">
              <a:extLst>
                <a:ext uri="{FF2B5EF4-FFF2-40B4-BE49-F238E27FC236}">
                  <a16:creationId xmlns:a16="http://schemas.microsoft.com/office/drawing/2014/main" id="{633A27D9-7658-42AD-8A13-08871082161F}"/>
                </a:ext>
              </a:extLst>
            </p:cNvPr>
            <p:cNvSpPr/>
            <p:nvPr/>
          </p:nvSpPr>
          <p:spPr bwMode="auto">
            <a:xfrm>
              <a:off x="7092280" y="2924944"/>
              <a:ext cx="864096" cy="864096"/>
            </a:xfrm>
            <a:prstGeom prst="ellipse">
              <a:avLst/>
            </a:prstGeom>
            <a:solidFill>
              <a:srgbClr val="FFFFFF"/>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15" name="椭圆 14">
              <a:extLst>
                <a:ext uri="{FF2B5EF4-FFF2-40B4-BE49-F238E27FC236}">
                  <a16:creationId xmlns:a16="http://schemas.microsoft.com/office/drawing/2014/main" id="{5049ECB7-1D79-4F36-80CD-5D7D9ED53C64}"/>
                </a:ext>
              </a:extLst>
            </p:cNvPr>
            <p:cNvSpPr/>
            <p:nvPr/>
          </p:nvSpPr>
          <p:spPr bwMode="auto">
            <a:xfrm>
              <a:off x="6444208" y="3933056"/>
              <a:ext cx="504056" cy="504056"/>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16" name="椭圆 15">
              <a:extLst>
                <a:ext uri="{FF2B5EF4-FFF2-40B4-BE49-F238E27FC236}">
                  <a16:creationId xmlns:a16="http://schemas.microsoft.com/office/drawing/2014/main" id="{54FC0D61-5545-4488-A90A-BC8F20CA8C91}"/>
                </a:ext>
              </a:extLst>
            </p:cNvPr>
            <p:cNvSpPr/>
            <p:nvPr/>
          </p:nvSpPr>
          <p:spPr bwMode="auto">
            <a:xfrm>
              <a:off x="7668344" y="4149080"/>
              <a:ext cx="720080" cy="720080"/>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17" name="椭圆 16">
              <a:extLst>
                <a:ext uri="{FF2B5EF4-FFF2-40B4-BE49-F238E27FC236}">
                  <a16:creationId xmlns:a16="http://schemas.microsoft.com/office/drawing/2014/main" id="{AAA27A40-2BE4-426A-92D7-F4E0B792C922}"/>
                </a:ext>
              </a:extLst>
            </p:cNvPr>
            <p:cNvSpPr/>
            <p:nvPr/>
          </p:nvSpPr>
          <p:spPr bwMode="auto">
            <a:xfrm>
              <a:off x="6012160" y="4653136"/>
              <a:ext cx="432048" cy="432048"/>
            </a:xfrm>
            <a:prstGeom prst="ellipse">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18" name="椭圆 17">
              <a:extLst>
                <a:ext uri="{FF2B5EF4-FFF2-40B4-BE49-F238E27FC236}">
                  <a16:creationId xmlns:a16="http://schemas.microsoft.com/office/drawing/2014/main" id="{AF9A47D1-630C-4396-8294-D8E110E9766F}"/>
                </a:ext>
              </a:extLst>
            </p:cNvPr>
            <p:cNvSpPr/>
            <p:nvPr/>
          </p:nvSpPr>
          <p:spPr bwMode="auto">
            <a:xfrm>
              <a:off x="5868144" y="3284984"/>
              <a:ext cx="864096" cy="864096"/>
            </a:xfrm>
            <a:prstGeom prst="ellipse">
              <a:avLst/>
            </a:prstGeom>
            <a:no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19" name="椭圆 18">
              <a:extLst>
                <a:ext uri="{FF2B5EF4-FFF2-40B4-BE49-F238E27FC236}">
                  <a16:creationId xmlns:a16="http://schemas.microsoft.com/office/drawing/2014/main" id="{B1C46950-1830-4AA9-8F7B-6C781C3E3E6B}"/>
                </a:ext>
              </a:extLst>
            </p:cNvPr>
            <p:cNvSpPr/>
            <p:nvPr/>
          </p:nvSpPr>
          <p:spPr bwMode="auto">
            <a:xfrm>
              <a:off x="7380312" y="2523093"/>
              <a:ext cx="720080" cy="720080"/>
            </a:xfrm>
            <a:prstGeom prst="ellipse">
              <a:avLst/>
            </a:prstGeom>
            <a:noFill/>
            <a:ln w="952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dirty="0">
                <a:ln>
                  <a:noFill/>
                </a:ln>
                <a:solidFill>
                  <a:schemeClr val="tx1"/>
                </a:solidFill>
                <a:effectLst/>
                <a:latin typeface="Times New Roman" pitchFamily="18" charset="0"/>
                <a:ea typeface="楷体_GB2312" pitchFamily="49" charset="-122"/>
              </a:endParaRPr>
            </a:p>
          </p:txBody>
        </p:sp>
        <p:graphicFrame>
          <p:nvGraphicFramePr>
            <p:cNvPr id="20" name="对象 19">
              <a:extLst>
                <a:ext uri="{FF2B5EF4-FFF2-40B4-BE49-F238E27FC236}">
                  <a16:creationId xmlns:a16="http://schemas.microsoft.com/office/drawing/2014/main" id="{F359FD10-3C90-4E2F-97C3-53EDBB832E4C}"/>
                </a:ext>
              </a:extLst>
            </p:cNvPr>
            <p:cNvGraphicFramePr>
              <a:graphicFrameLocks noChangeAspect="1"/>
            </p:cNvGraphicFramePr>
            <p:nvPr/>
          </p:nvGraphicFramePr>
          <p:xfrm>
            <a:off x="6985000" y="5350098"/>
            <a:ext cx="214313" cy="311150"/>
          </p:xfrm>
          <a:graphic>
            <a:graphicData uri="http://schemas.openxmlformats.org/presentationml/2006/ole">
              <mc:AlternateContent xmlns:mc="http://schemas.openxmlformats.org/markup-compatibility/2006">
                <mc:Choice xmlns:v="urn:schemas-microsoft-com:vml" Requires="v">
                  <p:oleObj name="Equation" r:id="rId4" imgW="139680" imgH="164880" progId="Equation.DSMT4">
                    <p:embed/>
                  </p:oleObj>
                </mc:Choice>
                <mc:Fallback>
                  <p:oleObj name="Equation" r:id="rId4" imgW="139680" imgH="164880" progId="Equation.DSMT4">
                    <p:embed/>
                    <p:pic>
                      <p:nvPicPr>
                        <p:cNvPr id="24" name="对象 23">
                          <a:extLst>
                            <a:ext uri="{FF2B5EF4-FFF2-40B4-BE49-F238E27FC236}">
                              <a16:creationId xmlns:a16="http://schemas.microsoft.com/office/drawing/2014/main" id="{6819220F-D186-40F7-B092-45E43C009725}"/>
                            </a:ext>
                          </a:extLst>
                        </p:cNvPr>
                        <p:cNvPicPr>
                          <a:picLocks noChangeAspect="1" noChangeArrowheads="1"/>
                        </p:cNvPicPr>
                        <p:nvPr/>
                      </p:nvPicPr>
                      <p:blipFill>
                        <a:blip r:embed="rId5"/>
                        <a:srcRect/>
                        <a:stretch>
                          <a:fillRect/>
                        </a:stretch>
                      </p:blipFill>
                      <p:spPr bwMode="auto">
                        <a:xfrm>
                          <a:off x="6985000" y="5350098"/>
                          <a:ext cx="2143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a:extLst>
                <a:ext uri="{FF2B5EF4-FFF2-40B4-BE49-F238E27FC236}">
                  <a16:creationId xmlns:a16="http://schemas.microsoft.com/office/drawing/2014/main" id="{95A93874-2132-43B4-9412-4EF854E809B7}"/>
                </a:ext>
              </a:extLst>
            </p:cNvPr>
            <p:cNvGraphicFramePr>
              <a:graphicFrameLocks noChangeAspect="1"/>
            </p:cNvGraphicFramePr>
            <p:nvPr/>
          </p:nvGraphicFramePr>
          <p:xfrm>
            <a:off x="5364088" y="3693914"/>
            <a:ext cx="214313" cy="311150"/>
          </p:xfrm>
          <a:graphic>
            <a:graphicData uri="http://schemas.openxmlformats.org/presentationml/2006/ole">
              <mc:AlternateContent xmlns:mc="http://schemas.openxmlformats.org/markup-compatibility/2006">
                <mc:Choice xmlns:v="urn:schemas-microsoft-com:vml" Requires="v">
                  <p:oleObj name="Equation" r:id="rId6" imgW="139680" imgH="164880" progId="Equation.DSMT4">
                    <p:embed/>
                  </p:oleObj>
                </mc:Choice>
                <mc:Fallback>
                  <p:oleObj name="Equation" r:id="rId6" imgW="139680" imgH="164880" progId="Equation.DSMT4">
                    <p:embed/>
                    <p:pic>
                      <p:nvPicPr>
                        <p:cNvPr id="25" name="对象 24">
                          <a:extLst>
                            <a:ext uri="{FF2B5EF4-FFF2-40B4-BE49-F238E27FC236}">
                              <a16:creationId xmlns:a16="http://schemas.microsoft.com/office/drawing/2014/main" id="{75C35BEB-B289-4782-9A8B-558D11A92B9F}"/>
                            </a:ext>
                          </a:extLst>
                        </p:cNvPr>
                        <p:cNvPicPr>
                          <a:picLocks noChangeAspect="1" noChangeArrowheads="1"/>
                        </p:cNvPicPr>
                        <p:nvPr/>
                      </p:nvPicPr>
                      <p:blipFill>
                        <a:blip r:embed="rId7"/>
                        <a:srcRect/>
                        <a:stretch>
                          <a:fillRect/>
                        </a:stretch>
                      </p:blipFill>
                      <p:spPr bwMode="auto">
                        <a:xfrm>
                          <a:off x="5364088" y="3693914"/>
                          <a:ext cx="2143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页脚占位符 2">
            <a:extLst>
              <a:ext uri="{FF2B5EF4-FFF2-40B4-BE49-F238E27FC236}">
                <a16:creationId xmlns:a16="http://schemas.microsoft.com/office/drawing/2014/main" id="{8BA6A3C4-80BA-436B-A8D2-4377B021B30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620401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9">
            <a:extLst>
              <a:ext uri="{FF2B5EF4-FFF2-40B4-BE49-F238E27FC236}">
                <a16:creationId xmlns:a16="http://schemas.microsoft.com/office/drawing/2014/main" id="{5415FF2A-5841-4E4F-BE68-4D1892AFB9DD}"/>
              </a:ext>
            </a:extLst>
          </p:cNvPr>
          <p:cNvSpPr txBox="1">
            <a:spLocks noChangeArrowheads="1"/>
          </p:cNvSpPr>
          <p:nvPr/>
        </p:nvSpPr>
        <p:spPr bwMode="auto">
          <a:xfrm>
            <a:off x="482784" y="502513"/>
            <a:ext cx="41040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400" dirty="0">
                <a:latin typeface="微软雅黑" panose="020B0503020204020204" pitchFamily="34" charset="-122"/>
                <a:ea typeface="微软雅黑" panose="020B0503020204020204" pitchFamily="34" charset="-122"/>
              </a:rPr>
              <a:t>二、问题分析</a:t>
            </a:r>
            <a:endParaRPr lang="zh-CN" altLang="en-US" sz="2400" dirty="0">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a16="http://schemas.microsoft.com/office/drawing/2014/main" id="{09ABB398-FBC1-456C-BD4B-70231A3BF122}"/>
              </a:ext>
            </a:extLst>
          </p:cNvPr>
          <p:cNvSpPr>
            <a:spLocks noChangeArrowheads="1"/>
          </p:cNvSpPr>
          <p:nvPr/>
        </p:nvSpPr>
        <p:spPr bwMode="auto">
          <a:xfrm>
            <a:off x="827584" y="1092074"/>
            <a:ext cx="7848872"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由于各手机基站有效范围是半径不等的圆域，并且半径均已给定，所有圆面积之和减去它们相互重叠的面积，即为手机基站覆盖到的面积。因此当重叠面积达到最小的时候，覆盖面积就达到最大，也就是说最大覆盖面积和最小重叠面积是一致的，本问题是一个单目标优化问题。</a:t>
            </a:r>
          </a:p>
        </p:txBody>
      </p:sp>
      <p:sp>
        <p:nvSpPr>
          <p:cNvPr id="4" name="日期占位符 3">
            <a:extLst>
              <a:ext uri="{FF2B5EF4-FFF2-40B4-BE49-F238E27FC236}">
                <a16:creationId xmlns:a16="http://schemas.microsoft.com/office/drawing/2014/main" id="{119AE9EA-D389-4A8B-8719-984FD0D13157}"/>
              </a:ext>
            </a:extLst>
          </p:cNvPr>
          <p:cNvSpPr>
            <a:spLocks noGrp="1"/>
          </p:cNvSpPr>
          <p:nvPr>
            <p:ph type="dt" sz="half" idx="10"/>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umimoji="0" sz="1400" kern="1200">
                <a:solidFill>
                  <a:schemeClr val="tx1"/>
                </a:solidFill>
                <a:latin typeface="Arial" charset="0"/>
                <a:ea typeface="+mn-ea"/>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a:lstStyle>
          <a:p>
            <a:pPr>
              <a:defRPr/>
            </a:pPr>
            <a:fld id="{B93FDBE6-BAD5-451A-8BA4-7B2CC3F417AE}"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932D1638-CACA-4468-ADDB-C792B6D835F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915595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9">
            <a:extLst>
              <a:ext uri="{FF2B5EF4-FFF2-40B4-BE49-F238E27FC236}">
                <a16:creationId xmlns:a16="http://schemas.microsoft.com/office/drawing/2014/main" id="{5415FF2A-5841-4E4F-BE68-4D1892AFB9DD}"/>
              </a:ext>
            </a:extLst>
          </p:cNvPr>
          <p:cNvSpPr txBox="1">
            <a:spLocks noChangeArrowheads="1"/>
          </p:cNvSpPr>
          <p:nvPr/>
        </p:nvSpPr>
        <p:spPr bwMode="auto">
          <a:xfrm>
            <a:off x="482784" y="502513"/>
            <a:ext cx="41040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400" dirty="0">
                <a:latin typeface="微软雅黑" panose="020B0503020204020204" pitchFamily="34" charset="-122"/>
                <a:ea typeface="微软雅黑" panose="020B0503020204020204" pitchFamily="34" charset="-122"/>
              </a:rPr>
              <a:t>三、模型建立</a:t>
            </a:r>
            <a:endParaRPr lang="zh-CN" altLang="en-US" sz="2400"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86CEE3D2-559B-4BAE-A2FC-C3959AF0C860}"/>
              </a:ext>
            </a:extLst>
          </p:cNvPr>
          <p:cNvGrpSpPr/>
          <p:nvPr/>
        </p:nvGrpSpPr>
        <p:grpSpPr>
          <a:xfrm>
            <a:off x="6252467" y="3356992"/>
            <a:ext cx="2640013" cy="2449927"/>
            <a:chOff x="6300192" y="2067694"/>
            <a:chExt cx="2640013" cy="2449927"/>
          </a:xfrm>
        </p:grpSpPr>
        <p:sp>
          <p:nvSpPr>
            <p:cNvPr id="9" name="椭圆 8">
              <a:extLst>
                <a:ext uri="{FF2B5EF4-FFF2-40B4-BE49-F238E27FC236}">
                  <a16:creationId xmlns:a16="http://schemas.microsoft.com/office/drawing/2014/main" id="{533289A9-E390-469E-8245-388FB3821597}"/>
                </a:ext>
              </a:extLst>
            </p:cNvPr>
            <p:cNvSpPr/>
            <p:nvPr/>
          </p:nvSpPr>
          <p:spPr>
            <a:xfrm>
              <a:off x="7745777" y="3376511"/>
              <a:ext cx="376492" cy="376492"/>
            </a:xfrm>
            <a:prstGeom prst="ellipse">
              <a:avLst/>
            </a:prstGeom>
            <a:solidFill>
              <a:srgbClr val="00B0F0">
                <a:alpha val="62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 name="组合 9">
              <a:extLst>
                <a:ext uri="{FF2B5EF4-FFF2-40B4-BE49-F238E27FC236}">
                  <a16:creationId xmlns:a16="http://schemas.microsoft.com/office/drawing/2014/main" id="{278BAB3F-35D0-4D79-8D41-679BA59DE958}"/>
                </a:ext>
              </a:extLst>
            </p:cNvPr>
            <p:cNvGrpSpPr/>
            <p:nvPr/>
          </p:nvGrpSpPr>
          <p:grpSpPr>
            <a:xfrm>
              <a:off x="6300192" y="2067694"/>
              <a:ext cx="2640013" cy="2449927"/>
              <a:chOff x="4572000" y="1682102"/>
              <a:chExt cx="2640013" cy="2449927"/>
            </a:xfrm>
          </p:grpSpPr>
          <p:cxnSp>
            <p:nvCxnSpPr>
              <p:cNvPr id="11" name="直接箭头连接符 10">
                <a:extLst>
                  <a:ext uri="{FF2B5EF4-FFF2-40B4-BE49-F238E27FC236}">
                    <a16:creationId xmlns:a16="http://schemas.microsoft.com/office/drawing/2014/main" id="{C3BC651B-D4F8-4322-884B-15AD6A2AFA19}"/>
                  </a:ext>
                </a:extLst>
              </p:cNvPr>
              <p:cNvCxnSpPr/>
              <p:nvPr/>
            </p:nvCxnSpPr>
            <p:spPr bwMode="auto">
              <a:xfrm>
                <a:off x="4619832" y="3768883"/>
                <a:ext cx="2268252" cy="0"/>
              </a:xfrm>
              <a:prstGeom prst="straightConnector1">
                <a:avLst/>
              </a:prstGeom>
              <a:solidFill>
                <a:srgbClr val="FFFFFF"/>
              </a:solidFill>
              <a:ln w="952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2" name="直接箭头连接符 11">
                <a:extLst>
                  <a:ext uri="{FF2B5EF4-FFF2-40B4-BE49-F238E27FC236}">
                    <a16:creationId xmlns:a16="http://schemas.microsoft.com/office/drawing/2014/main" id="{83C2467A-FA6B-4167-9459-FC94653E9CF3}"/>
                  </a:ext>
                </a:extLst>
              </p:cNvPr>
              <p:cNvCxnSpPr/>
              <p:nvPr/>
            </p:nvCxnSpPr>
            <p:spPr bwMode="auto">
              <a:xfrm flipV="1">
                <a:off x="4860032" y="1784350"/>
                <a:ext cx="0" cy="2158002"/>
              </a:xfrm>
              <a:prstGeom prst="straightConnector1">
                <a:avLst/>
              </a:prstGeom>
              <a:solidFill>
                <a:srgbClr val="FFFFFF"/>
              </a:solidFill>
              <a:ln w="952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68686"/>
                      </a:outerShdw>
                    </a:effectLst>
                  </a14:hiddenEffects>
                </a:ext>
              </a:extLst>
            </p:spPr>
          </p:cxnSp>
          <p:graphicFrame>
            <p:nvGraphicFramePr>
              <p:cNvPr id="13" name="对象 12">
                <a:extLst>
                  <a:ext uri="{FF2B5EF4-FFF2-40B4-BE49-F238E27FC236}">
                    <a16:creationId xmlns:a16="http://schemas.microsoft.com/office/drawing/2014/main" id="{704DD979-B134-4D7A-8F04-C5B212B75EB3}"/>
                  </a:ext>
                </a:extLst>
              </p:cNvPr>
              <p:cNvGraphicFramePr>
                <a:graphicFrameLocks noChangeAspect="1"/>
              </p:cNvGraphicFramePr>
              <p:nvPr/>
            </p:nvGraphicFramePr>
            <p:xfrm>
              <a:off x="6940550" y="3662363"/>
              <a:ext cx="271463" cy="292100"/>
            </p:xfrm>
            <a:graphic>
              <a:graphicData uri="http://schemas.openxmlformats.org/presentationml/2006/ole">
                <mc:AlternateContent xmlns:mc="http://schemas.openxmlformats.org/markup-compatibility/2006">
                  <mc:Choice xmlns:v="urn:schemas-microsoft-com:vml" Requires="v">
                    <p:oleObj name="Equation" r:id="rId2" imgW="126720" imgH="139680" progId="Equation.DSMT4">
                      <p:embed/>
                    </p:oleObj>
                  </mc:Choice>
                  <mc:Fallback>
                    <p:oleObj name="Equation" r:id="rId2" imgW="126720" imgH="139680" progId="Equation.DSMT4">
                      <p:embed/>
                      <p:pic>
                        <p:nvPicPr>
                          <p:cNvPr id="13" name="对象 12">
                            <a:extLst>
                              <a:ext uri="{FF2B5EF4-FFF2-40B4-BE49-F238E27FC236}">
                                <a16:creationId xmlns:a16="http://schemas.microsoft.com/office/drawing/2014/main" id="{704DD979-B134-4D7A-8F04-C5B212B75EB3}"/>
                              </a:ext>
                            </a:extLst>
                          </p:cNvPr>
                          <p:cNvPicPr>
                            <a:picLocks noChangeAspect="1" noChangeArrowheads="1"/>
                          </p:cNvPicPr>
                          <p:nvPr/>
                        </p:nvPicPr>
                        <p:blipFill>
                          <a:blip r:embed="rId3"/>
                          <a:srcRect/>
                          <a:stretch>
                            <a:fillRect/>
                          </a:stretch>
                        </p:blipFill>
                        <p:spPr bwMode="auto">
                          <a:xfrm>
                            <a:off x="6940550" y="3662363"/>
                            <a:ext cx="2714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a:extLst>
                  <a:ext uri="{FF2B5EF4-FFF2-40B4-BE49-F238E27FC236}">
                    <a16:creationId xmlns:a16="http://schemas.microsoft.com/office/drawing/2014/main" id="{F6249648-B7CC-4484-9206-9AEFDE059248}"/>
                  </a:ext>
                </a:extLst>
              </p:cNvPr>
              <p:cNvGraphicFramePr>
                <a:graphicFrameLocks noChangeAspect="1"/>
              </p:cNvGraphicFramePr>
              <p:nvPr/>
            </p:nvGraphicFramePr>
            <p:xfrm>
              <a:off x="4886724" y="1682102"/>
              <a:ext cx="297656" cy="348854"/>
            </p:xfrm>
            <a:graphic>
              <a:graphicData uri="http://schemas.openxmlformats.org/presentationml/2006/ole">
                <mc:AlternateContent xmlns:mc="http://schemas.openxmlformats.org/markup-compatibility/2006">
                  <mc:Choice xmlns:v="urn:schemas-microsoft-com:vml" Requires="v">
                    <p:oleObj name="Equation" r:id="rId4" imgW="139680" imgH="164880" progId="Equation.DSMT4">
                      <p:embed/>
                    </p:oleObj>
                  </mc:Choice>
                  <mc:Fallback>
                    <p:oleObj name="Equation" r:id="rId4" imgW="139680" imgH="164880" progId="Equation.DSMT4">
                      <p:embed/>
                      <p:pic>
                        <p:nvPicPr>
                          <p:cNvPr id="14" name="对象 13">
                            <a:extLst>
                              <a:ext uri="{FF2B5EF4-FFF2-40B4-BE49-F238E27FC236}">
                                <a16:creationId xmlns:a16="http://schemas.microsoft.com/office/drawing/2014/main" id="{F6249648-B7CC-4484-9206-9AEFDE059248}"/>
                              </a:ext>
                            </a:extLst>
                          </p:cNvPr>
                          <p:cNvPicPr>
                            <a:picLocks noChangeAspect="1" noChangeArrowheads="1"/>
                          </p:cNvPicPr>
                          <p:nvPr/>
                        </p:nvPicPr>
                        <p:blipFill>
                          <a:blip r:embed="rId5"/>
                          <a:srcRect/>
                          <a:stretch>
                            <a:fillRect/>
                          </a:stretch>
                        </p:blipFill>
                        <p:spPr bwMode="auto">
                          <a:xfrm>
                            <a:off x="4886724" y="1682102"/>
                            <a:ext cx="297656" cy="34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6B3F308D-8048-482B-BC57-E29425C4C20D}"/>
                  </a:ext>
                </a:extLst>
              </p:cNvPr>
              <p:cNvGraphicFramePr>
                <a:graphicFrameLocks noChangeAspect="1"/>
              </p:cNvGraphicFramePr>
              <p:nvPr/>
            </p:nvGraphicFramePr>
            <p:xfrm>
              <a:off x="6418264" y="3821114"/>
              <a:ext cx="249610" cy="292097"/>
            </p:xfrm>
            <a:graphic>
              <a:graphicData uri="http://schemas.openxmlformats.org/presentationml/2006/ole">
                <mc:AlternateContent xmlns:mc="http://schemas.openxmlformats.org/markup-compatibility/2006">
                  <mc:Choice xmlns:v="urn:schemas-microsoft-com:vml" Requires="v">
                    <p:oleObj name="Equation" r:id="rId6" imgW="139680" imgH="164880" progId="Equation.DSMT4">
                      <p:embed/>
                    </p:oleObj>
                  </mc:Choice>
                  <mc:Fallback>
                    <p:oleObj name="Equation" r:id="rId6" imgW="139680" imgH="164880" progId="Equation.DSMT4">
                      <p:embed/>
                      <p:pic>
                        <p:nvPicPr>
                          <p:cNvPr id="15" name="对象 14">
                            <a:extLst>
                              <a:ext uri="{FF2B5EF4-FFF2-40B4-BE49-F238E27FC236}">
                                <a16:creationId xmlns:a16="http://schemas.microsoft.com/office/drawing/2014/main" id="{6B3F308D-8048-482B-BC57-E29425C4C20D}"/>
                              </a:ext>
                            </a:extLst>
                          </p:cNvPr>
                          <p:cNvPicPr>
                            <a:picLocks noChangeAspect="1" noChangeArrowheads="1"/>
                          </p:cNvPicPr>
                          <p:nvPr/>
                        </p:nvPicPr>
                        <p:blipFill>
                          <a:blip r:embed="rId7"/>
                          <a:srcRect/>
                          <a:stretch>
                            <a:fillRect/>
                          </a:stretch>
                        </p:blipFill>
                        <p:spPr bwMode="auto">
                          <a:xfrm>
                            <a:off x="6418264" y="3821114"/>
                            <a:ext cx="249610" cy="292097"/>
                          </a:xfrm>
                          <a:prstGeom prst="rect">
                            <a:avLst/>
                          </a:prstGeom>
                          <a:noFill/>
                          <a:ln>
                            <a:noFill/>
                          </a:ln>
                        </p:spPr>
                      </p:pic>
                    </p:oleObj>
                  </mc:Fallback>
                </mc:AlternateContent>
              </a:graphicData>
            </a:graphic>
          </p:graphicFrame>
          <p:graphicFrame>
            <p:nvGraphicFramePr>
              <p:cNvPr id="16" name="对象 15">
                <a:extLst>
                  <a:ext uri="{FF2B5EF4-FFF2-40B4-BE49-F238E27FC236}">
                    <a16:creationId xmlns:a16="http://schemas.microsoft.com/office/drawing/2014/main" id="{FCB25E10-1E3C-4276-88D3-D500F1D5EF5C}"/>
                  </a:ext>
                </a:extLst>
              </p:cNvPr>
              <p:cNvGraphicFramePr>
                <a:graphicFrameLocks noChangeAspect="1"/>
              </p:cNvGraphicFramePr>
              <p:nvPr/>
            </p:nvGraphicFramePr>
            <p:xfrm>
              <a:off x="4572000" y="2689402"/>
              <a:ext cx="288031" cy="429606"/>
            </p:xfrm>
            <a:graphic>
              <a:graphicData uri="http://schemas.openxmlformats.org/presentationml/2006/ole">
                <mc:AlternateContent xmlns:mc="http://schemas.openxmlformats.org/markup-compatibility/2006">
                  <mc:Choice xmlns:v="urn:schemas-microsoft-com:vml" Requires="v">
                    <p:oleObj name="Equation" r:id="rId8" imgW="152280" imgH="228600" progId="Equation.DSMT4">
                      <p:embed/>
                    </p:oleObj>
                  </mc:Choice>
                  <mc:Fallback>
                    <p:oleObj name="Equation" r:id="rId8" imgW="152280" imgH="228600" progId="Equation.DSMT4">
                      <p:embed/>
                      <p:pic>
                        <p:nvPicPr>
                          <p:cNvPr id="16" name="对象 15">
                            <a:extLst>
                              <a:ext uri="{FF2B5EF4-FFF2-40B4-BE49-F238E27FC236}">
                                <a16:creationId xmlns:a16="http://schemas.microsoft.com/office/drawing/2014/main" id="{FCB25E10-1E3C-4276-88D3-D500F1D5EF5C}"/>
                              </a:ext>
                            </a:extLst>
                          </p:cNvPr>
                          <p:cNvPicPr>
                            <a:picLocks noChangeAspect="1" noChangeArrowheads="1"/>
                          </p:cNvPicPr>
                          <p:nvPr/>
                        </p:nvPicPr>
                        <p:blipFill>
                          <a:blip r:embed="rId9"/>
                          <a:srcRect/>
                          <a:stretch>
                            <a:fillRect/>
                          </a:stretch>
                        </p:blipFill>
                        <p:spPr bwMode="auto">
                          <a:xfrm>
                            <a:off x="4572000" y="2689402"/>
                            <a:ext cx="288031" cy="429606"/>
                          </a:xfrm>
                          <a:prstGeom prst="rect">
                            <a:avLst/>
                          </a:prstGeom>
                          <a:noFill/>
                          <a:ln>
                            <a:noFill/>
                          </a:ln>
                        </p:spPr>
                      </p:pic>
                    </p:oleObj>
                  </mc:Fallback>
                </mc:AlternateContent>
              </a:graphicData>
            </a:graphic>
          </p:graphicFrame>
          <p:graphicFrame>
            <p:nvGraphicFramePr>
              <p:cNvPr id="17" name="对象 16">
                <a:extLst>
                  <a:ext uri="{FF2B5EF4-FFF2-40B4-BE49-F238E27FC236}">
                    <a16:creationId xmlns:a16="http://schemas.microsoft.com/office/drawing/2014/main" id="{E2FB71B6-CD2A-4CEE-A241-5AA20DDA6802}"/>
                  </a:ext>
                </a:extLst>
              </p:cNvPr>
              <p:cNvGraphicFramePr>
                <a:graphicFrameLocks noChangeAspect="1"/>
              </p:cNvGraphicFramePr>
              <p:nvPr/>
            </p:nvGraphicFramePr>
            <p:xfrm>
              <a:off x="4619832" y="3739371"/>
              <a:ext cx="267274" cy="291573"/>
            </p:xfrm>
            <a:graphic>
              <a:graphicData uri="http://schemas.openxmlformats.org/presentationml/2006/ole">
                <mc:AlternateContent xmlns:mc="http://schemas.openxmlformats.org/markup-compatibility/2006">
                  <mc:Choice xmlns:v="urn:schemas-microsoft-com:vml" Requires="v">
                    <p:oleObj name="Equation" r:id="rId10" imgW="126720" imgH="139680" progId="Equation.DSMT4">
                      <p:embed/>
                    </p:oleObj>
                  </mc:Choice>
                  <mc:Fallback>
                    <p:oleObj name="Equation" r:id="rId10" imgW="126720" imgH="139680" progId="Equation.DSMT4">
                      <p:embed/>
                      <p:pic>
                        <p:nvPicPr>
                          <p:cNvPr id="17" name="对象 16">
                            <a:extLst>
                              <a:ext uri="{FF2B5EF4-FFF2-40B4-BE49-F238E27FC236}">
                                <a16:creationId xmlns:a16="http://schemas.microsoft.com/office/drawing/2014/main" id="{E2FB71B6-CD2A-4CEE-A241-5AA20DDA6802}"/>
                              </a:ext>
                            </a:extLst>
                          </p:cNvPr>
                          <p:cNvPicPr>
                            <a:picLocks noChangeAspect="1" noChangeArrowheads="1"/>
                          </p:cNvPicPr>
                          <p:nvPr/>
                        </p:nvPicPr>
                        <p:blipFill>
                          <a:blip r:embed="rId11"/>
                          <a:srcRect/>
                          <a:stretch>
                            <a:fillRect/>
                          </a:stretch>
                        </p:blipFill>
                        <p:spPr bwMode="auto">
                          <a:xfrm>
                            <a:off x="4619832" y="3739371"/>
                            <a:ext cx="267274" cy="291573"/>
                          </a:xfrm>
                          <a:prstGeom prst="rect">
                            <a:avLst/>
                          </a:prstGeom>
                          <a:noFill/>
                          <a:ln>
                            <a:noFill/>
                          </a:ln>
                        </p:spPr>
                      </p:pic>
                    </p:oleObj>
                  </mc:Fallback>
                </mc:AlternateContent>
              </a:graphicData>
            </a:graphic>
          </p:graphicFrame>
          <p:sp>
            <p:nvSpPr>
              <p:cNvPr id="18" name="椭圆 17">
                <a:extLst>
                  <a:ext uri="{FF2B5EF4-FFF2-40B4-BE49-F238E27FC236}">
                    <a16:creationId xmlns:a16="http://schemas.microsoft.com/office/drawing/2014/main" id="{FFF0D920-CCE0-473E-8980-81A92A8213BA}"/>
                  </a:ext>
                </a:extLst>
              </p:cNvPr>
              <p:cNvSpPr/>
              <p:nvPr/>
            </p:nvSpPr>
            <p:spPr>
              <a:xfrm>
                <a:off x="5652120" y="2571750"/>
                <a:ext cx="630057" cy="630057"/>
              </a:xfrm>
              <a:prstGeom prst="ellipse">
                <a:avLst/>
              </a:prstGeom>
              <a:solidFill>
                <a:schemeClr val="tx2">
                  <a:alpha val="62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矩形 18">
                <a:extLst>
                  <a:ext uri="{FF2B5EF4-FFF2-40B4-BE49-F238E27FC236}">
                    <a16:creationId xmlns:a16="http://schemas.microsoft.com/office/drawing/2014/main" id="{F773AB9C-8175-4D1C-A688-B3634C814BD9}"/>
                  </a:ext>
                </a:extLst>
              </p:cNvPr>
              <p:cNvSpPr/>
              <p:nvPr/>
            </p:nvSpPr>
            <p:spPr>
              <a:xfrm>
                <a:off x="4875258" y="2075338"/>
                <a:ext cx="1692184" cy="169218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aphicFrame>
            <p:nvGraphicFramePr>
              <p:cNvPr id="20" name="对象 19">
                <a:extLst>
                  <a:ext uri="{FF2B5EF4-FFF2-40B4-BE49-F238E27FC236}">
                    <a16:creationId xmlns:a16="http://schemas.microsoft.com/office/drawing/2014/main" id="{B4EDC041-DB6F-4334-A6D9-0D3F01E1E2AA}"/>
                  </a:ext>
                </a:extLst>
              </p:cNvPr>
              <p:cNvGraphicFramePr>
                <a:graphicFrameLocks noChangeAspect="1"/>
              </p:cNvGraphicFramePr>
              <p:nvPr/>
            </p:nvGraphicFramePr>
            <p:xfrm>
              <a:off x="4583737" y="1913937"/>
              <a:ext cx="249610" cy="292097"/>
            </p:xfrm>
            <a:graphic>
              <a:graphicData uri="http://schemas.openxmlformats.org/presentationml/2006/ole">
                <mc:AlternateContent xmlns:mc="http://schemas.openxmlformats.org/markup-compatibility/2006">
                  <mc:Choice xmlns:v="urn:schemas-microsoft-com:vml" Requires="v">
                    <p:oleObj name="Equation" r:id="rId12" imgW="139680" imgH="164880" progId="Equation.DSMT4">
                      <p:embed/>
                    </p:oleObj>
                  </mc:Choice>
                  <mc:Fallback>
                    <p:oleObj name="Equation" r:id="rId12" imgW="139680" imgH="164880" progId="Equation.DSMT4">
                      <p:embed/>
                      <p:pic>
                        <p:nvPicPr>
                          <p:cNvPr id="20" name="对象 19">
                            <a:extLst>
                              <a:ext uri="{FF2B5EF4-FFF2-40B4-BE49-F238E27FC236}">
                                <a16:creationId xmlns:a16="http://schemas.microsoft.com/office/drawing/2014/main" id="{B4EDC041-DB6F-4334-A6D9-0D3F01E1E2AA}"/>
                              </a:ext>
                            </a:extLst>
                          </p:cNvPr>
                          <p:cNvPicPr>
                            <a:picLocks noChangeAspect="1" noChangeArrowheads="1"/>
                          </p:cNvPicPr>
                          <p:nvPr/>
                        </p:nvPicPr>
                        <p:blipFill>
                          <a:blip r:embed="rId13"/>
                          <a:srcRect/>
                          <a:stretch>
                            <a:fillRect/>
                          </a:stretch>
                        </p:blipFill>
                        <p:spPr bwMode="auto">
                          <a:xfrm>
                            <a:off x="4583737" y="1913937"/>
                            <a:ext cx="249610" cy="292097"/>
                          </a:xfrm>
                          <a:prstGeom prst="rect">
                            <a:avLst/>
                          </a:prstGeom>
                          <a:noFill/>
                          <a:ln>
                            <a:noFill/>
                          </a:ln>
                        </p:spPr>
                      </p:pic>
                    </p:oleObj>
                  </mc:Fallback>
                </mc:AlternateContent>
              </a:graphicData>
            </a:graphic>
          </p:graphicFrame>
          <p:cxnSp>
            <p:nvCxnSpPr>
              <p:cNvPr id="21" name="直接连接符 20">
                <a:extLst>
                  <a:ext uri="{FF2B5EF4-FFF2-40B4-BE49-F238E27FC236}">
                    <a16:creationId xmlns:a16="http://schemas.microsoft.com/office/drawing/2014/main" id="{92935811-70D3-4A8B-8C5B-75AEAFB9B1F3}"/>
                  </a:ext>
                </a:extLst>
              </p:cNvPr>
              <p:cNvCxnSpPr/>
              <p:nvPr/>
            </p:nvCxnSpPr>
            <p:spPr bwMode="auto">
              <a:xfrm flipV="1">
                <a:off x="5967148" y="2873743"/>
                <a:ext cx="0" cy="893779"/>
              </a:xfrm>
              <a:prstGeom prst="line">
                <a:avLst/>
              </a:prstGeom>
              <a:solidFill>
                <a:srgbClr val="FFFFFF"/>
              </a:solidFill>
              <a:ln w="1270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68686"/>
                      </a:outerShdw>
                    </a:effectLst>
                  </a14:hiddenEffects>
                </a:ext>
              </a:extLst>
            </p:spPr>
          </p:cxnSp>
          <p:graphicFrame>
            <p:nvGraphicFramePr>
              <p:cNvPr id="22" name="对象 21">
                <a:extLst>
                  <a:ext uri="{FF2B5EF4-FFF2-40B4-BE49-F238E27FC236}">
                    <a16:creationId xmlns:a16="http://schemas.microsoft.com/office/drawing/2014/main" id="{B4698F73-3666-4E9C-B8A7-2B4908542C25}"/>
                  </a:ext>
                </a:extLst>
              </p:cNvPr>
              <p:cNvGraphicFramePr>
                <a:graphicFrameLocks noChangeAspect="1"/>
              </p:cNvGraphicFramePr>
              <p:nvPr/>
            </p:nvGraphicFramePr>
            <p:xfrm>
              <a:off x="5812588" y="3702423"/>
              <a:ext cx="288031" cy="429606"/>
            </p:xfrm>
            <a:graphic>
              <a:graphicData uri="http://schemas.openxmlformats.org/presentationml/2006/ole">
                <mc:AlternateContent xmlns:mc="http://schemas.openxmlformats.org/markup-compatibility/2006">
                  <mc:Choice xmlns:v="urn:schemas-microsoft-com:vml" Requires="v">
                    <p:oleObj name="Equation" r:id="rId14" imgW="152280" imgH="228600" progId="Equation.DSMT4">
                      <p:embed/>
                    </p:oleObj>
                  </mc:Choice>
                  <mc:Fallback>
                    <p:oleObj name="Equation" r:id="rId14" imgW="152280" imgH="228600" progId="Equation.DSMT4">
                      <p:embed/>
                      <p:pic>
                        <p:nvPicPr>
                          <p:cNvPr id="22" name="对象 21">
                            <a:extLst>
                              <a:ext uri="{FF2B5EF4-FFF2-40B4-BE49-F238E27FC236}">
                                <a16:creationId xmlns:a16="http://schemas.microsoft.com/office/drawing/2014/main" id="{B4698F73-3666-4E9C-B8A7-2B4908542C25}"/>
                              </a:ext>
                            </a:extLst>
                          </p:cNvPr>
                          <p:cNvPicPr>
                            <a:picLocks noChangeAspect="1" noChangeArrowheads="1"/>
                          </p:cNvPicPr>
                          <p:nvPr/>
                        </p:nvPicPr>
                        <p:blipFill>
                          <a:blip r:embed="rId15"/>
                          <a:srcRect/>
                          <a:stretch>
                            <a:fillRect/>
                          </a:stretch>
                        </p:blipFill>
                        <p:spPr bwMode="auto">
                          <a:xfrm>
                            <a:off x="5812588" y="3702423"/>
                            <a:ext cx="288031" cy="429606"/>
                          </a:xfrm>
                          <a:prstGeom prst="rect">
                            <a:avLst/>
                          </a:prstGeom>
                          <a:noFill/>
                          <a:ln>
                            <a:noFill/>
                          </a:ln>
                        </p:spPr>
                      </p:pic>
                    </p:oleObj>
                  </mc:Fallback>
                </mc:AlternateContent>
              </a:graphicData>
            </a:graphic>
          </p:graphicFrame>
          <p:cxnSp>
            <p:nvCxnSpPr>
              <p:cNvPr id="23" name="直接连接符 22">
                <a:extLst>
                  <a:ext uri="{FF2B5EF4-FFF2-40B4-BE49-F238E27FC236}">
                    <a16:creationId xmlns:a16="http://schemas.microsoft.com/office/drawing/2014/main" id="{1971A96E-9900-4209-A850-DBF4C9B4BD85}"/>
                  </a:ext>
                </a:extLst>
              </p:cNvPr>
              <p:cNvCxnSpPr/>
              <p:nvPr/>
            </p:nvCxnSpPr>
            <p:spPr bwMode="auto">
              <a:xfrm>
                <a:off x="4875258" y="2886778"/>
                <a:ext cx="1091890" cy="0"/>
              </a:xfrm>
              <a:prstGeom prst="line">
                <a:avLst/>
              </a:prstGeom>
              <a:solidFill>
                <a:srgbClr val="FFFFFF"/>
              </a:solidFill>
              <a:ln w="1270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68686"/>
                      </a:outerShdw>
                    </a:effectLst>
                  </a14:hiddenEffects>
                </a:ext>
              </a:extLst>
            </p:spPr>
          </p:cxnSp>
        </p:grpSp>
      </p:grpSp>
      <p:grpSp>
        <p:nvGrpSpPr>
          <p:cNvPr id="24" name="组合 23">
            <a:extLst>
              <a:ext uri="{FF2B5EF4-FFF2-40B4-BE49-F238E27FC236}">
                <a16:creationId xmlns:a16="http://schemas.microsoft.com/office/drawing/2014/main" id="{CFB1BE20-E9CD-4875-9DF4-6BE6EF3DF15C}"/>
              </a:ext>
            </a:extLst>
          </p:cNvPr>
          <p:cNvGrpSpPr/>
          <p:nvPr/>
        </p:nvGrpSpPr>
        <p:grpSpPr>
          <a:xfrm>
            <a:off x="737331" y="1052736"/>
            <a:ext cx="7831219" cy="2243050"/>
            <a:chOff x="449299" y="699542"/>
            <a:chExt cx="7831219" cy="2243050"/>
          </a:xfrm>
        </p:grpSpPr>
        <p:sp>
          <p:nvSpPr>
            <p:cNvPr id="25" name="Text Box 2">
              <a:extLst>
                <a:ext uri="{FF2B5EF4-FFF2-40B4-BE49-F238E27FC236}">
                  <a16:creationId xmlns:a16="http://schemas.microsoft.com/office/drawing/2014/main" id="{142C6F5C-E83A-4C14-873E-70AD117DE600}"/>
                </a:ext>
              </a:extLst>
            </p:cNvPr>
            <p:cNvSpPr txBox="1">
              <a:spLocks noChangeArrowheads="1"/>
            </p:cNvSpPr>
            <p:nvPr/>
          </p:nvSpPr>
          <p:spPr bwMode="auto">
            <a:xfrm>
              <a:off x="449299" y="699542"/>
              <a:ext cx="7831219" cy="22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50000"/>
                </a:lnSpc>
                <a:spcBef>
                  <a:spcPct val="0"/>
                </a:spcBef>
                <a:buClr>
                  <a:srgbClr val="0000FF"/>
                </a:buClr>
              </a:pPr>
              <a:r>
                <a:rPr lang="zh-CN" altLang="en-US" sz="2400" dirty="0">
                  <a:latin typeface="微软雅黑" pitchFamily="34" charset="-122"/>
                  <a:ea typeface="微软雅黑" pitchFamily="34" charset="-122"/>
                  <a:cs typeface="Times New Roman" pitchFamily="18" charset="0"/>
                </a:rPr>
                <a:t>如图所示建立平面直角坐标系，设第 </a:t>
              </a:r>
              <a:r>
                <a:rPr lang="en-US" altLang="zh-CN" sz="2400" dirty="0" err="1">
                  <a:latin typeface="微软雅黑" pitchFamily="34" charset="-122"/>
                  <a:ea typeface="微软雅黑" pitchFamily="34" charset="-122"/>
                  <a:cs typeface="Times New Roman" pitchFamily="18" charset="0"/>
                </a:rPr>
                <a:t>i</a:t>
              </a:r>
              <a:r>
                <a:rPr lang="en-US" altLang="zh-CN" sz="2400" dirty="0">
                  <a:latin typeface="微软雅黑" pitchFamily="34" charset="-122"/>
                  <a:ea typeface="微软雅黑" pitchFamily="34" charset="-122"/>
                  <a:cs typeface="Times New Roman" pitchFamily="18" charset="0"/>
                </a:rPr>
                <a:t> </a:t>
              </a:r>
              <a:r>
                <a:rPr lang="zh-CN" altLang="en-US" sz="2400" dirty="0">
                  <a:latin typeface="微软雅黑" pitchFamily="34" charset="-122"/>
                  <a:ea typeface="微软雅黑" pitchFamily="34" charset="-122"/>
                  <a:cs typeface="Times New Roman" pitchFamily="18" charset="0"/>
                </a:rPr>
                <a:t>个手机基站的圆心坐标为                            。用     表示第 </a:t>
              </a:r>
              <a:r>
                <a:rPr lang="en-US" altLang="zh-CN" sz="2400" dirty="0" err="1">
                  <a:latin typeface="微软雅黑" pitchFamily="34" charset="-122"/>
                  <a:ea typeface="微软雅黑" pitchFamily="34" charset="-122"/>
                  <a:cs typeface="Times New Roman" pitchFamily="18" charset="0"/>
                </a:rPr>
                <a:t>i</a:t>
              </a:r>
              <a:r>
                <a:rPr lang="en-US" altLang="zh-CN" sz="2400" dirty="0">
                  <a:latin typeface="微软雅黑" pitchFamily="34" charset="-122"/>
                  <a:ea typeface="微软雅黑" pitchFamily="34" charset="-122"/>
                  <a:cs typeface="Times New Roman" pitchFamily="18" charset="0"/>
                </a:rPr>
                <a:t> </a:t>
              </a:r>
              <a:r>
                <a:rPr lang="zh-CN" altLang="en-US" sz="2400" dirty="0">
                  <a:latin typeface="微软雅黑" pitchFamily="34" charset="-122"/>
                  <a:ea typeface="微软雅黑" pitchFamily="34" charset="-122"/>
                  <a:cs typeface="Times New Roman" pitchFamily="18" charset="0"/>
                </a:rPr>
                <a:t>个基站和第  </a:t>
              </a:r>
              <a:r>
                <a:rPr lang="en-US" altLang="zh-CN" sz="2400" dirty="0">
                  <a:latin typeface="微软雅黑" pitchFamily="34" charset="-122"/>
                  <a:ea typeface="微软雅黑" pitchFamily="34" charset="-122"/>
                  <a:cs typeface="Times New Roman" pitchFamily="18" charset="0"/>
                </a:rPr>
                <a:t>j </a:t>
              </a:r>
              <a:r>
                <a:rPr lang="zh-CN" altLang="en-US" sz="2400" dirty="0">
                  <a:latin typeface="微软雅黑" pitchFamily="34" charset="-122"/>
                  <a:ea typeface="微软雅黑" pitchFamily="34" charset="-122"/>
                  <a:cs typeface="Times New Roman" pitchFamily="18" charset="0"/>
                </a:rPr>
                <a:t>个基站的作用范围的重叠面积，则可建立如下非线性规划模型：</a:t>
              </a:r>
            </a:p>
          </p:txBody>
        </p:sp>
        <p:graphicFrame>
          <p:nvGraphicFramePr>
            <p:cNvPr id="26" name="对象 25">
              <a:extLst>
                <a:ext uri="{FF2B5EF4-FFF2-40B4-BE49-F238E27FC236}">
                  <a16:creationId xmlns:a16="http://schemas.microsoft.com/office/drawing/2014/main" id="{FA746F32-73E4-41FB-A138-45A8A2607253}"/>
                </a:ext>
              </a:extLst>
            </p:cNvPr>
            <p:cNvGraphicFramePr>
              <a:graphicFrameLocks noChangeAspect="1"/>
            </p:cNvGraphicFramePr>
            <p:nvPr/>
          </p:nvGraphicFramePr>
          <p:xfrm>
            <a:off x="1475656" y="1390824"/>
            <a:ext cx="2376264" cy="446778"/>
          </p:xfrm>
          <a:graphic>
            <a:graphicData uri="http://schemas.openxmlformats.org/presentationml/2006/ole">
              <mc:AlternateContent xmlns:mc="http://schemas.openxmlformats.org/markup-compatibility/2006">
                <mc:Choice xmlns:v="urn:schemas-microsoft-com:vml" Requires="v">
                  <p:oleObj name="Equation" r:id="rId16" imgW="1206360" imgH="228600" progId="Equation.DSMT4">
                    <p:embed/>
                  </p:oleObj>
                </mc:Choice>
                <mc:Fallback>
                  <p:oleObj name="Equation" r:id="rId16" imgW="1206360" imgH="228600" progId="Equation.DSMT4">
                    <p:embed/>
                    <p:pic>
                      <p:nvPicPr>
                        <p:cNvPr id="26" name="对象 25">
                          <a:extLst>
                            <a:ext uri="{FF2B5EF4-FFF2-40B4-BE49-F238E27FC236}">
                              <a16:creationId xmlns:a16="http://schemas.microsoft.com/office/drawing/2014/main" id="{FA746F32-73E4-41FB-A138-45A8A2607253}"/>
                            </a:ext>
                          </a:extLst>
                        </p:cNvPr>
                        <p:cNvPicPr>
                          <a:picLocks noChangeAspect="1" noChangeArrowheads="1"/>
                        </p:cNvPicPr>
                        <p:nvPr/>
                      </p:nvPicPr>
                      <p:blipFill>
                        <a:blip r:embed="rId17"/>
                        <a:srcRect/>
                        <a:stretch>
                          <a:fillRect/>
                        </a:stretch>
                      </p:blipFill>
                      <p:spPr bwMode="auto">
                        <a:xfrm>
                          <a:off x="1475656" y="1390824"/>
                          <a:ext cx="2376264" cy="446778"/>
                        </a:xfrm>
                        <a:prstGeom prst="rect">
                          <a:avLst/>
                        </a:prstGeom>
                        <a:noFill/>
                        <a:ln>
                          <a:noFill/>
                        </a:ln>
                      </p:spPr>
                    </p:pic>
                  </p:oleObj>
                </mc:Fallback>
              </mc:AlternateContent>
            </a:graphicData>
          </a:graphic>
        </p:graphicFrame>
        <p:graphicFrame>
          <p:nvGraphicFramePr>
            <p:cNvPr id="27" name="对象 26">
              <a:extLst>
                <a:ext uri="{FF2B5EF4-FFF2-40B4-BE49-F238E27FC236}">
                  <a16:creationId xmlns:a16="http://schemas.microsoft.com/office/drawing/2014/main" id="{252D95F2-9D4B-453F-8A70-1F1A5719ED17}"/>
                </a:ext>
              </a:extLst>
            </p:cNvPr>
            <p:cNvGraphicFramePr>
              <a:graphicFrameLocks noChangeAspect="1"/>
            </p:cNvGraphicFramePr>
            <p:nvPr/>
          </p:nvGraphicFramePr>
          <p:xfrm>
            <a:off x="4644008" y="1385604"/>
            <a:ext cx="338137" cy="423862"/>
          </p:xfrm>
          <a:graphic>
            <a:graphicData uri="http://schemas.openxmlformats.org/presentationml/2006/ole">
              <mc:AlternateContent xmlns:mc="http://schemas.openxmlformats.org/markup-compatibility/2006">
                <mc:Choice xmlns:v="urn:schemas-microsoft-com:vml" Requires="v">
                  <p:oleObj name="Equation" r:id="rId18" imgW="190440" imgH="241200" progId="Equation.DSMT4">
                    <p:embed/>
                  </p:oleObj>
                </mc:Choice>
                <mc:Fallback>
                  <p:oleObj name="Equation" r:id="rId18" imgW="190440" imgH="241200" progId="Equation.DSMT4">
                    <p:embed/>
                    <p:pic>
                      <p:nvPicPr>
                        <p:cNvPr id="27" name="对象 26">
                          <a:extLst>
                            <a:ext uri="{FF2B5EF4-FFF2-40B4-BE49-F238E27FC236}">
                              <a16:creationId xmlns:a16="http://schemas.microsoft.com/office/drawing/2014/main" id="{252D95F2-9D4B-453F-8A70-1F1A5719ED17}"/>
                            </a:ext>
                          </a:extLst>
                        </p:cNvPr>
                        <p:cNvPicPr>
                          <a:picLocks noChangeAspect="1" noChangeArrowheads="1"/>
                        </p:cNvPicPr>
                        <p:nvPr/>
                      </p:nvPicPr>
                      <p:blipFill>
                        <a:blip r:embed="rId19"/>
                        <a:srcRect/>
                        <a:stretch>
                          <a:fillRect/>
                        </a:stretch>
                      </p:blipFill>
                      <p:spPr bwMode="auto">
                        <a:xfrm>
                          <a:off x="4644008" y="1385604"/>
                          <a:ext cx="338137" cy="423862"/>
                        </a:xfrm>
                        <a:prstGeom prst="rect">
                          <a:avLst/>
                        </a:prstGeom>
                        <a:noFill/>
                        <a:ln>
                          <a:noFill/>
                        </a:ln>
                      </p:spPr>
                    </p:pic>
                  </p:oleObj>
                </mc:Fallback>
              </mc:AlternateContent>
            </a:graphicData>
          </a:graphic>
        </p:graphicFrame>
      </p:grpSp>
      <p:sp>
        <p:nvSpPr>
          <p:cNvPr id="4" name="日期占位符 3">
            <a:extLst>
              <a:ext uri="{FF2B5EF4-FFF2-40B4-BE49-F238E27FC236}">
                <a16:creationId xmlns:a16="http://schemas.microsoft.com/office/drawing/2014/main" id="{123CB6AA-E46A-43F5-A93C-283F40DE50AD}"/>
              </a:ext>
            </a:extLst>
          </p:cNvPr>
          <p:cNvSpPr>
            <a:spLocks noGrp="1"/>
          </p:cNvSpPr>
          <p:nvPr>
            <p:ph type="dt" sz="half" idx="10"/>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umimoji="0" sz="1400" kern="1200">
                <a:solidFill>
                  <a:schemeClr val="tx1"/>
                </a:solidFill>
                <a:latin typeface="Arial" charset="0"/>
                <a:ea typeface="+mn-ea"/>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a:lstStyle>
          <a:p>
            <a:pPr>
              <a:defRPr/>
            </a:pPr>
            <a:fld id="{6C52AC6C-2C03-478F-A4A2-F588D121D419}"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EA10EAB3-B7C8-4823-8DAE-369A14D40B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graphicFrame>
        <p:nvGraphicFramePr>
          <p:cNvPr id="29" name="对象 28">
            <a:extLst>
              <a:ext uri="{FF2B5EF4-FFF2-40B4-BE49-F238E27FC236}">
                <a16:creationId xmlns:a16="http://schemas.microsoft.com/office/drawing/2014/main" id="{DA60B406-C1E7-40E1-BC20-0B7B86A051CF}"/>
              </a:ext>
            </a:extLst>
          </p:cNvPr>
          <p:cNvGraphicFramePr>
            <a:graphicFrameLocks noChangeAspect="1"/>
          </p:cNvGraphicFramePr>
          <p:nvPr>
            <p:extLst>
              <p:ext uri="{D42A27DB-BD31-4B8C-83A1-F6EECF244321}">
                <p14:modId xmlns:p14="http://schemas.microsoft.com/office/powerpoint/2010/main" val="1846263687"/>
              </p:ext>
            </p:extLst>
          </p:nvPr>
        </p:nvGraphicFramePr>
        <p:xfrm>
          <a:off x="1163116" y="3296006"/>
          <a:ext cx="3811588" cy="2389187"/>
        </p:xfrm>
        <a:graphic>
          <a:graphicData uri="http://schemas.openxmlformats.org/presentationml/2006/ole">
            <mc:AlternateContent xmlns:mc="http://schemas.openxmlformats.org/markup-compatibility/2006">
              <mc:Choice xmlns:v="urn:schemas-microsoft-com:vml" Requires="v">
                <p:oleObj name="Equation" r:id="rId20" imgW="2234880" imgH="1396800" progId="Equation.DSMT4">
                  <p:embed/>
                </p:oleObj>
              </mc:Choice>
              <mc:Fallback>
                <p:oleObj name="Equation" r:id="rId20" imgW="2234880" imgH="1396800" progId="Equation.DSMT4">
                  <p:embed/>
                  <p:pic>
                    <p:nvPicPr>
                      <p:cNvPr id="3" name="对象 2">
                        <a:extLst>
                          <a:ext uri="{FF2B5EF4-FFF2-40B4-BE49-F238E27FC236}">
                            <a16:creationId xmlns:a16="http://schemas.microsoft.com/office/drawing/2014/main" id="{30E51507-A53C-4B1A-9CA2-5B6AEAB42E2F}"/>
                          </a:ext>
                        </a:extLst>
                      </p:cNvPr>
                      <p:cNvPicPr/>
                      <p:nvPr/>
                    </p:nvPicPr>
                    <p:blipFill>
                      <a:blip r:embed="rId21"/>
                      <a:stretch>
                        <a:fillRect/>
                      </a:stretch>
                    </p:blipFill>
                    <p:spPr>
                      <a:xfrm>
                        <a:off x="1163116" y="3296006"/>
                        <a:ext cx="3811588" cy="2389187"/>
                      </a:xfrm>
                      <a:prstGeom prst="rect">
                        <a:avLst/>
                      </a:prstGeom>
                    </p:spPr>
                  </p:pic>
                </p:oleObj>
              </mc:Fallback>
            </mc:AlternateContent>
          </a:graphicData>
        </a:graphic>
      </p:graphicFrame>
    </p:spTree>
    <p:extLst>
      <p:ext uri="{BB962C8B-B14F-4D97-AF65-F5344CB8AC3E}">
        <p14:creationId xmlns:p14="http://schemas.microsoft.com/office/powerpoint/2010/main" val="41557196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9">
            <a:extLst>
              <a:ext uri="{FF2B5EF4-FFF2-40B4-BE49-F238E27FC236}">
                <a16:creationId xmlns:a16="http://schemas.microsoft.com/office/drawing/2014/main" id="{5415FF2A-5841-4E4F-BE68-4D1892AFB9DD}"/>
              </a:ext>
            </a:extLst>
          </p:cNvPr>
          <p:cNvSpPr txBox="1">
            <a:spLocks noChangeArrowheads="1"/>
          </p:cNvSpPr>
          <p:nvPr/>
        </p:nvSpPr>
        <p:spPr bwMode="auto">
          <a:xfrm>
            <a:off x="482784" y="502513"/>
            <a:ext cx="41040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400" dirty="0">
                <a:latin typeface="微软雅黑" panose="020B0503020204020204" pitchFamily="34" charset="-122"/>
                <a:ea typeface="微软雅黑" panose="020B0503020204020204" pitchFamily="34" charset="-122"/>
              </a:rPr>
              <a:t>三、模型建立</a:t>
            </a:r>
            <a:endParaRPr lang="zh-CN" altLang="en-US" sz="2400" dirty="0">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52610EC2-95E6-431D-AD36-C5FA91946A9D}"/>
              </a:ext>
            </a:extLst>
          </p:cNvPr>
          <p:cNvGrpSpPr/>
          <p:nvPr/>
        </p:nvGrpSpPr>
        <p:grpSpPr>
          <a:xfrm>
            <a:off x="809340" y="1102370"/>
            <a:ext cx="6023060" cy="560448"/>
            <a:chOff x="449300" y="699542"/>
            <a:chExt cx="6023060" cy="560448"/>
          </a:xfrm>
        </p:grpSpPr>
        <p:sp>
          <p:nvSpPr>
            <p:cNvPr id="30" name="Text Box 2">
              <a:extLst>
                <a:ext uri="{FF2B5EF4-FFF2-40B4-BE49-F238E27FC236}">
                  <a16:creationId xmlns:a16="http://schemas.microsoft.com/office/drawing/2014/main" id="{124F2224-7256-4AF4-B67E-46608D2A6A3C}"/>
                </a:ext>
              </a:extLst>
            </p:cNvPr>
            <p:cNvSpPr txBox="1">
              <a:spLocks noChangeArrowheads="1"/>
            </p:cNvSpPr>
            <p:nvPr/>
          </p:nvSpPr>
          <p:spPr bwMode="auto">
            <a:xfrm>
              <a:off x="449300" y="699542"/>
              <a:ext cx="6023060" cy="55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buClr>
                  <a:srgbClr val="0000FF"/>
                </a:buClr>
              </a:pPr>
              <a:r>
                <a:rPr lang="zh-CN" altLang="en-US" sz="2400" dirty="0">
                  <a:latin typeface="微软雅黑" pitchFamily="34" charset="-122"/>
                  <a:ea typeface="微软雅黑" pitchFamily="34" charset="-122"/>
                  <a:cs typeface="Times New Roman" pitchFamily="18" charset="0"/>
                </a:rPr>
                <a:t>    的求解方法：</a:t>
              </a:r>
            </a:p>
          </p:txBody>
        </p:sp>
        <p:graphicFrame>
          <p:nvGraphicFramePr>
            <p:cNvPr id="31" name="对象 30">
              <a:extLst>
                <a:ext uri="{FF2B5EF4-FFF2-40B4-BE49-F238E27FC236}">
                  <a16:creationId xmlns:a16="http://schemas.microsoft.com/office/drawing/2014/main" id="{BC8FBDEC-940A-4342-9B57-7FAA43F7E5C0}"/>
                </a:ext>
              </a:extLst>
            </p:cNvPr>
            <p:cNvGraphicFramePr>
              <a:graphicFrameLocks noChangeAspect="1"/>
            </p:cNvGraphicFramePr>
            <p:nvPr/>
          </p:nvGraphicFramePr>
          <p:xfrm>
            <a:off x="547387" y="836128"/>
            <a:ext cx="338137" cy="423862"/>
          </p:xfrm>
          <a:graphic>
            <a:graphicData uri="http://schemas.openxmlformats.org/presentationml/2006/ole">
              <mc:AlternateContent xmlns:mc="http://schemas.openxmlformats.org/markup-compatibility/2006">
                <mc:Choice xmlns:v="urn:schemas-microsoft-com:vml" Requires="v">
                  <p:oleObj name="Equation" r:id="rId2" imgW="190440" imgH="241200" progId="Equation.DSMT4">
                    <p:embed/>
                  </p:oleObj>
                </mc:Choice>
                <mc:Fallback>
                  <p:oleObj name="Equation" r:id="rId2" imgW="190440" imgH="241200" progId="Equation.DSMT4">
                    <p:embed/>
                    <p:pic>
                      <p:nvPicPr>
                        <p:cNvPr id="31" name="对象 30">
                          <a:extLst>
                            <a:ext uri="{FF2B5EF4-FFF2-40B4-BE49-F238E27FC236}">
                              <a16:creationId xmlns:a16="http://schemas.microsoft.com/office/drawing/2014/main" id="{BC8FBDEC-940A-4342-9B57-7FAA43F7E5C0}"/>
                            </a:ext>
                          </a:extLst>
                        </p:cNvPr>
                        <p:cNvPicPr>
                          <a:picLocks noChangeAspect="1" noChangeArrowheads="1"/>
                        </p:cNvPicPr>
                        <p:nvPr/>
                      </p:nvPicPr>
                      <p:blipFill>
                        <a:blip r:embed="rId3"/>
                        <a:srcRect/>
                        <a:stretch>
                          <a:fillRect/>
                        </a:stretch>
                      </p:blipFill>
                      <p:spPr bwMode="auto">
                        <a:xfrm>
                          <a:off x="547387" y="836128"/>
                          <a:ext cx="338137" cy="423862"/>
                        </a:xfrm>
                        <a:prstGeom prst="rect">
                          <a:avLst/>
                        </a:prstGeom>
                        <a:noFill/>
                        <a:ln>
                          <a:noFill/>
                        </a:ln>
                      </p:spPr>
                    </p:pic>
                  </p:oleObj>
                </mc:Fallback>
              </mc:AlternateContent>
            </a:graphicData>
          </a:graphic>
        </p:graphicFrame>
      </p:grpSp>
      <p:grpSp>
        <p:nvGrpSpPr>
          <p:cNvPr id="32" name="组合 31">
            <a:extLst>
              <a:ext uri="{FF2B5EF4-FFF2-40B4-BE49-F238E27FC236}">
                <a16:creationId xmlns:a16="http://schemas.microsoft.com/office/drawing/2014/main" id="{32397596-F149-4632-AACD-8F6A2B207D36}"/>
              </a:ext>
            </a:extLst>
          </p:cNvPr>
          <p:cNvGrpSpPr/>
          <p:nvPr/>
        </p:nvGrpSpPr>
        <p:grpSpPr>
          <a:xfrm>
            <a:off x="2699792" y="1989080"/>
            <a:ext cx="3528392" cy="2160000"/>
            <a:chOff x="3707904" y="1563638"/>
            <a:chExt cx="3528392" cy="2160000"/>
          </a:xfrm>
        </p:grpSpPr>
        <p:sp>
          <p:nvSpPr>
            <p:cNvPr id="33" name="椭圆 32">
              <a:extLst>
                <a:ext uri="{FF2B5EF4-FFF2-40B4-BE49-F238E27FC236}">
                  <a16:creationId xmlns:a16="http://schemas.microsoft.com/office/drawing/2014/main" id="{01E82C9B-241E-4726-B7BC-FA127C365649}"/>
                </a:ext>
              </a:extLst>
            </p:cNvPr>
            <p:cNvSpPr>
              <a:spLocks/>
            </p:cNvSpPr>
            <p:nvPr/>
          </p:nvSpPr>
          <p:spPr>
            <a:xfrm>
              <a:off x="3707904" y="1563638"/>
              <a:ext cx="2160000" cy="2160000"/>
            </a:xfrm>
            <a:prstGeom prst="ellipse">
              <a:avLst/>
            </a:prstGeom>
            <a:solidFill>
              <a:schemeClr val="tx2">
                <a:alpha val="62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椭圆 33">
              <a:extLst>
                <a:ext uri="{FF2B5EF4-FFF2-40B4-BE49-F238E27FC236}">
                  <a16:creationId xmlns:a16="http://schemas.microsoft.com/office/drawing/2014/main" id="{EF33B773-F778-49F7-80CA-D2BF8EEDF62C}"/>
                </a:ext>
              </a:extLst>
            </p:cNvPr>
            <p:cNvSpPr/>
            <p:nvPr/>
          </p:nvSpPr>
          <p:spPr>
            <a:xfrm>
              <a:off x="5436296" y="1851670"/>
              <a:ext cx="1800000" cy="1800000"/>
            </a:xfrm>
            <a:prstGeom prst="ellipse">
              <a:avLst/>
            </a:prstGeom>
            <a:solidFill>
              <a:srgbClr val="00B0F0">
                <a:alpha val="62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a:extLst>
                <a:ext uri="{FF2B5EF4-FFF2-40B4-BE49-F238E27FC236}">
                  <a16:creationId xmlns:a16="http://schemas.microsoft.com/office/drawing/2014/main" id="{056DE3AC-8E49-4191-9048-B0E7AC191076}"/>
                </a:ext>
              </a:extLst>
            </p:cNvPr>
            <p:cNvSpPr/>
            <p:nvPr/>
          </p:nvSpPr>
          <p:spPr>
            <a:xfrm>
              <a:off x="4751900" y="26132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aphicFrame>
          <p:nvGraphicFramePr>
            <p:cNvPr id="36" name="对象 35">
              <a:extLst>
                <a:ext uri="{FF2B5EF4-FFF2-40B4-BE49-F238E27FC236}">
                  <a16:creationId xmlns:a16="http://schemas.microsoft.com/office/drawing/2014/main" id="{EDA11C0D-0262-435F-A7F9-71ED1563F61E}"/>
                </a:ext>
              </a:extLst>
            </p:cNvPr>
            <p:cNvGraphicFramePr>
              <a:graphicFrameLocks noChangeAspect="1"/>
            </p:cNvGraphicFramePr>
            <p:nvPr/>
          </p:nvGraphicFramePr>
          <p:xfrm>
            <a:off x="4127014" y="2272789"/>
            <a:ext cx="696894" cy="356366"/>
          </p:xfrm>
          <a:graphic>
            <a:graphicData uri="http://schemas.openxmlformats.org/presentationml/2006/ole">
              <mc:AlternateContent xmlns:mc="http://schemas.openxmlformats.org/markup-compatibility/2006">
                <mc:Choice xmlns:v="urn:schemas-microsoft-com:vml" Requires="v">
                  <p:oleObj name="Equation" r:id="rId4" imgW="444240" imgH="228600" progId="Equation.DSMT4">
                    <p:embed/>
                  </p:oleObj>
                </mc:Choice>
                <mc:Fallback>
                  <p:oleObj name="Equation" r:id="rId4" imgW="444240" imgH="228600" progId="Equation.DSMT4">
                    <p:embed/>
                    <p:pic>
                      <p:nvPicPr>
                        <p:cNvPr id="36" name="对象 35">
                          <a:extLst>
                            <a:ext uri="{FF2B5EF4-FFF2-40B4-BE49-F238E27FC236}">
                              <a16:creationId xmlns:a16="http://schemas.microsoft.com/office/drawing/2014/main" id="{EDA11C0D-0262-435F-A7F9-71ED1563F61E}"/>
                            </a:ext>
                          </a:extLst>
                        </p:cNvPr>
                        <p:cNvPicPr>
                          <a:picLocks noChangeAspect="1" noChangeArrowheads="1"/>
                        </p:cNvPicPr>
                        <p:nvPr/>
                      </p:nvPicPr>
                      <p:blipFill>
                        <a:blip r:embed="rId5"/>
                        <a:srcRect/>
                        <a:stretch>
                          <a:fillRect/>
                        </a:stretch>
                      </p:blipFill>
                      <p:spPr bwMode="auto">
                        <a:xfrm>
                          <a:off x="4127014" y="2272789"/>
                          <a:ext cx="696894" cy="356366"/>
                        </a:xfrm>
                        <a:prstGeom prst="rect">
                          <a:avLst/>
                        </a:prstGeom>
                        <a:noFill/>
                        <a:ln>
                          <a:noFill/>
                        </a:ln>
                      </p:spPr>
                    </p:pic>
                  </p:oleObj>
                </mc:Fallback>
              </mc:AlternateContent>
            </a:graphicData>
          </a:graphic>
        </p:graphicFrame>
        <p:sp>
          <p:nvSpPr>
            <p:cNvPr id="37" name="椭圆 36">
              <a:extLst>
                <a:ext uri="{FF2B5EF4-FFF2-40B4-BE49-F238E27FC236}">
                  <a16:creationId xmlns:a16="http://schemas.microsoft.com/office/drawing/2014/main" id="{489134F5-0461-43C8-9F82-2866CC1B8C66}"/>
                </a:ext>
              </a:extLst>
            </p:cNvPr>
            <p:cNvSpPr/>
            <p:nvPr/>
          </p:nvSpPr>
          <p:spPr>
            <a:xfrm>
              <a:off x="6341027" y="273654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aphicFrame>
          <p:nvGraphicFramePr>
            <p:cNvPr id="38" name="对象 37">
              <a:extLst>
                <a:ext uri="{FF2B5EF4-FFF2-40B4-BE49-F238E27FC236}">
                  <a16:creationId xmlns:a16="http://schemas.microsoft.com/office/drawing/2014/main" id="{90BDA6FD-3625-46FA-8CDB-25949B4B33D0}"/>
                </a:ext>
              </a:extLst>
            </p:cNvPr>
            <p:cNvGraphicFramePr>
              <a:graphicFrameLocks noChangeAspect="1"/>
            </p:cNvGraphicFramePr>
            <p:nvPr/>
          </p:nvGraphicFramePr>
          <p:xfrm>
            <a:off x="6172537" y="2808556"/>
            <a:ext cx="757238" cy="374650"/>
          </p:xfrm>
          <a:graphic>
            <a:graphicData uri="http://schemas.openxmlformats.org/presentationml/2006/ole">
              <mc:AlternateContent xmlns:mc="http://schemas.openxmlformats.org/markup-compatibility/2006">
                <mc:Choice xmlns:v="urn:schemas-microsoft-com:vml" Requires="v">
                  <p:oleObj name="Equation" r:id="rId6" imgW="482400" imgH="241200" progId="Equation.DSMT4">
                    <p:embed/>
                  </p:oleObj>
                </mc:Choice>
                <mc:Fallback>
                  <p:oleObj name="Equation" r:id="rId6" imgW="482400" imgH="241200" progId="Equation.DSMT4">
                    <p:embed/>
                    <p:pic>
                      <p:nvPicPr>
                        <p:cNvPr id="38" name="对象 37">
                          <a:extLst>
                            <a:ext uri="{FF2B5EF4-FFF2-40B4-BE49-F238E27FC236}">
                              <a16:creationId xmlns:a16="http://schemas.microsoft.com/office/drawing/2014/main" id="{90BDA6FD-3625-46FA-8CDB-25949B4B33D0}"/>
                            </a:ext>
                          </a:extLst>
                        </p:cNvPr>
                        <p:cNvPicPr>
                          <a:picLocks noChangeAspect="1" noChangeArrowheads="1"/>
                        </p:cNvPicPr>
                        <p:nvPr/>
                      </p:nvPicPr>
                      <p:blipFill>
                        <a:blip r:embed="rId7"/>
                        <a:srcRect/>
                        <a:stretch>
                          <a:fillRect/>
                        </a:stretch>
                      </p:blipFill>
                      <p:spPr bwMode="auto">
                        <a:xfrm>
                          <a:off x="6172537" y="2808556"/>
                          <a:ext cx="757238" cy="374650"/>
                        </a:xfrm>
                        <a:prstGeom prst="rect">
                          <a:avLst/>
                        </a:prstGeom>
                        <a:noFill/>
                        <a:ln>
                          <a:noFill/>
                        </a:ln>
                      </p:spPr>
                    </p:pic>
                  </p:oleObj>
                </mc:Fallback>
              </mc:AlternateContent>
            </a:graphicData>
          </a:graphic>
        </p:graphicFrame>
        <p:cxnSp>
          <p:nvCxnSpPr>
            <p:cNvPr id="39" name="直接连接符 38">
              <a:extLst>
                <a:ext uri="{FF2B5EF4-FFF2-40B4-BE49-F238E27FC236}">
                  <a16:creationId xmlns:a16="http://schemas.microsoft.com/office/drawing/2014/main" id="{AB66CA27-6946-4835-9AAC-5A4D0CFCD804}"/>
                </a:ext>
              </a:extLst>
            </p:cNvPr>
            <p:cNvCxnSpPr>
              <a:cxnSpLocks/>
              <a:endCxn id="37" idx="2"/>
            </p:cNvCxnSpPr>
            <p:nvPr/>
          </p:nvCxnSpPr>
          <p:spPr>
            <a:xfrm>
              <a:off x="4793889" y="2640207"/>
              <a:ext cx="1547138" cy="13234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0" name="对象 39">
              <a:extLst>
                <a:ext uri="{FF2B5EF4-FFF2-40B4-BE49-F238E27FC236}">
                  <a16:creationId xmlns:a16="http://schemas.microsoft.com/office/drawing/2014/main" id="{11E362A5-DA6D-4C84-A099-28746CDC6FD7}"/>
                </a:ext>
              </a:extLst>
            </p:cNvPr>
            <p:cNvGraphicFramePr>
              <a:graphicFrameLocks noChangeAspect="1"/>
            </p:cNvGraphicFramePr>
            <p:nvPr/>
          </p:nvGraphicFramePr>
          <p:xfrm>
            <a:off x="4939464" y="2684367"/>
            <a:ext cx="315912" cy="423862"/>
          </p:xfrm>
          <a:graphic>
            <a:graphicData uri="http://schemas.openxmlformats.org/presentationml/2006/ole">
              <mc:AlternateContent xmlns:mc="http://schemas.openxmlformats.org/markup-compatibility/2006">
                <mc:Choice xmlns:v="urn:schemas-microsoft-com:vml" Requires="v">
                  <p:oleObj name="Equation" r:id="rId8" imgW="177480" imgH="241200" progId="Equation.DSMT4">
                    <p:embed/>
                  </p:oleObj>
                </mc:Choice>
                <mc:Fallback>
                  <p:oleObj name="Equation" r:id="rId8" imgW="177480" imgH="241200" progId="Equation.DSMT4">
                    <p:embed/>
                    <p:pic>
                      <p:nvPicPr>
                        <p:cNvPr id="40" name="对象 39">
                          <a:extLst>
                            <a:ext uri="{FF2B5EF4-FFF2-40B4-BE49-F238E27FC236}">
                              <a16:creationId xmlns:a16="http://schemas.microsoft.com/office/drawing/2014/main" id="{11E362A5-DA6D-4C84-A099-28746CDC6FD7}"/>
                            </a:ext>
                          </a:extLst>
                        </p:cNvPr>
                        <p:cNvPicPr>
                          <a:picLocks noChangeAspect="1" noChangeArrowheads="1"/>
                        </p:cNvPicPr>
                        <p:nvPr/>
                      </p:nvPicPr>
                      <p:blipFill>
                        <a:blip r:embed="rId9"/>
                        <a:srcRect/>
                        <a:stretch>
                          <a:fillRect/>
                        </a:stretch>
                      </p:blipFill>
                      <p:spPr bwMode="auto">
                        <a:xfrm>
                          <a:off x="4939464" y="2684367"/>
                          <a:ext cx="315912" cy="423862"/>
                        </a:xfrm>
                        <a:prstGeom prst="rect">
                          <a:avLst/>
                        </a:prstGeom>
                        <a:noFill/>
                        <a:ln>
                          <a:noFill/>
                        </a:ln>
                      </p:spPr>
                    </p:pic>
                  </p:oleObj>
                </mc:Fallback>
              </mc:AlternateContent>
            </a:graphicData>
          </a:graphic>
        </p:graphicFrame>
        <p:cxnSp>
          <p:nvCxnSpPr>
            <p:cNvPr id="41" name="直接连接符 40">
              <a:extLst>
                <a:ext uri="{FF2B5EF4-FFF2-40B4-BE49-F238E27FC236}">
                  <a16:creationId xmlns:a16="http://schemas.microsoft.com/office/drawing/2014/main" id="{08E9FBB8-BC95-4128-A0DA-19F6621D6CD7}"/>
                </a:ext>
              </a:extLst>
            </p:cNvPr>
            <p:cNvCxnSpPr>
              <a:cxnSpLocks/>
              <a:stCxn id="35" idx="7"/>
              <a:endCxn id="34" idx="1"/>
            </p:cNvCxnSpPr>
            <p:nvPr/>
          </p:nvCxnSpPr>
          <p:spPr>
            <a:xfrm flipV="1">
              <a:off x="4813363" y="2115274"/>
              <a:ext cx="886537" cy="5085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3465E63-09A9-42E1-B7DB-67629F63C2F7}"/>
                </a:ext>
              </a:extLst>
            </p:cNvPr>
            <p:cNvCxnSpPr>
              <a:cxnSpLocks/>
              <a:endCxn id="37" idx="1"/>
            </p:cNvCxnSpPr>
            <p:nvPr/>
          </p:nvCxnSpPr>
          <p:spPr>
            <a:xfrm>
              <a:off x="5724128" y="2094492"/>
              <a:ext cx="627444" cy="65260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3" name="对象 42">
              <a:extLst>
                <a:ext uri="{FF2B5EF4-FFF2-40B4-BE49-F238E27FC236}">
                  <a16:creationId xmlns:a16="http://schemas.microsoft.com/office/drawing/2014/main" id="{6226615F-D05D-40D5-AC4C-219FE1E051F9}"/>
                </a:ext>
              </a:extLst>
            </p:cNvPr>
            <p:cNvGraphicFramePr>
              <a:graphicFrameLocks noChangeAspect="1"/>
            </p:cNvGraphicFramePr>
            <p:nvPr/>
          </p:nvGraphicFramePr>
          <p:xfrm>
            <a:off x="5073650" y="2343150"/>
            <a:ext cx="271463" cy="403225"/>
          </p:xfrm>
          <a:graphic>
            <a:graphicData uri="http://schemas.openxmlformats.org/presentationml/2006/ole">
              <mc:AlternateContent xmlns:mc="http://schemas.openxmlformats.org/markup-compatibility/2006">
                <mc:Choice xmlns:v="urn:schemas-microsoft-com:vml" Requires="v">
                  <p:oleObj name="Equation" r:id="rId10" imgW="152280" imgH="228600" progId="Equation.DSMT4">
                    <p:embed/>
                  </p:oleObj>
                </mc:Choice>
                <mc:Fallback>
                  <p:oleObj name="Equation" r:id="rId10" imgW="152280" imgH="228600" progId="Equation.DSMT4">
                    <p:embed/>
                    <p:pic>
                      <p:nvPicPr>
                        <p:cNvPr id="43" name="对象 42">
                          <a:extLst>
                            <a:ext uri="{FF2B5EF4-FFF2-40B4-BE49-F238E27FC236}">
                              <a16:creationId xmlns:a16="http://schemas.microsoft.com/office/drawing/2014/main" id="{6226615F-D05D-40D5-AC4C-219FE1E051F9}"/>
                            </a:ext>
                          </a:extLst>
                        </p:cNvPr>
                        <p:cNvPicPr>
                          <a:picLocks noChangeAspect="1" noChangeArrowheads="1"/>
                        </p:cNvPicPr>
                        <p:nvPr/>
                      </p:nvPicPr>
                      <p:blipFill>
                        <a:blip r:embed="rId11"/>
                        <a:srcRect/>
                        <a:stretch>
                          <a:fillRect/>
                        </a:stretch>
                      </p:blipFill>
                      <p:spPr bwMode="auto">
                        <a:xfrm>
                          <a:off x="5073650" y="2343150"/>
                          <a:ext cx="271463" cy="403225"/>
                        </a:xfrm>
                        <a:prstGeom prst="rect">
                          <a:avLst/>
                        </a:prstGeom>
                        <a:noFill/>
                        <a:ln>
                          <a:noFill/>
                        </a:ln>
                      </p:spPr>
                    </p:pic>
                  </p:oleObj>
                </mc:Fallback>
              </mc:AlternateContent>
            </a:graphicData>
          </a:graphic>
        </p:graphicFrame>
        <p:sp>
          <p:nvSpPr>
            <p:cNvPr id="44" name="弧形 43">
              <a:extLst>
                <a:ext uri="{FF2B5EF4-FFF2-40B4-BE49-F238E27FC236}">
                  <a16:creationId xmlns:a16="http://schemas.microsoft.com/office/drawing/2014/main" id="{528467BD-8B9E-4084-9D51-C93FF3ECF3C3}"/>
                </a:ext>
              </a:extLst>
            </p:cNvPr>
            <p:cNvSpPr/>
            <p:nvPr/>
          </p:nvSpPr>
          <p:spPr>
            <a:xfrm>
              <a:off x="4860032" y="2561359"/>
              <a:ext cx="144000" cy="144016"/>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5" name="弧形 44">
              <a:extLst>
                <a:ext uri="{FF2B5EF4-FFF2-40B4-BE49-F238E27FC236}">
                  <a16:creationId xmlns:a16="http://schemas.microsoft.com/office/drawing/2014/main" id="{03F941A4-B892-4588-A6EA-57AC922F6619}"/>
                </a:ext>
              </a:extLst>
            </p:cNvPr>
            <p:cNvSpPr/>
            <p:nvPr/>
          </p:nvSpPr>
          <p:spPr>
            <a:xfrm rot="14298863">
              <a:off x="6183270" y="2630006"/>
              <a:ext cx="144000" cy="144016"/>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aphicFrame>
          <p:nvGraphicFramePr>
            <p:cNvPr id="46" name="对象 45">
              <a:extLst>
                <a:ext uri="{FF2B5EF4-FFF2-40B4-BE49-F238E27FC236}">
                  <a16:creationId xmlns:a16="http://schemas.microsoft.com/office/drawing/2014/main" id="{3C70448D-D52E-4E69-867D-D806E37DFAE1}"/>
                </a:ext>
              </a:extLst>
            </p:cNvPr>
            <p:cNvGraphicFramePr>
              <a:graphicFrameLocks noChangeAspect="1"/>
            </p:cNvGraphicFramePr>
            <p:nvPr/>
          </p:nvGraphicFramePr>
          <p:xfrm>
            <a:off x="5859463" y="2401022"/>
            <a:ext cx="293687" cy="403225"/>
          </p:xfrm>
          <a:graphic>
            <a:graphicData uri="http://schemas.openxmlformats.org/presentationml/2006/ole">
              <mc:AlternateContent xmlns:mc="http://schemas.openxmlformats.org/markup-compatibility/2006">
                <mc:Choice xmlns:v="urn:schemas-microsoft-com:vml" Requires="v">
                  <p:oleObj name="Equation" r:id="rId12" imgW="164880" imgH="228600" progId="Equation.DSMT4">
                    <p:embed/>
                  </p:oleObj>
                </mc:Choice>
                <mc:Fallback>
                  <p:oleObj name="Equation" r:id="rId12" imgW="164880" imgH="228600" progId="Equation.DSMT4">
                    <p:embed/>
                    <p:pic>
                      <p:nvPicPr>
                        <p:cNvPr id="46" name="对象 45">
                          <a:extLst>
                            <a:ext uri="{FF2B5EF4-FFF2-40B4-BE49-F238E27FC236}">
                              <a16:creationId xmlns:a16="http://schemas.microsoft.com/office/drawing/2014/main" id="{3C70448D-D52E-4E69-867D-D806E37DFAE1}"/>
                            </a:ext>
                          </a:extLst>
                        </p:cNvPr>
                        <p:cNvPicPr>
                          <a:picLocks noChangeAspect="1" noChangeArrowheads="1"/>
                        </p:cNvPicPr>
                        <p:nvPr/>
                      </p:nvPicPr>
                      <p:blipFill>
                        <a:blip r:embed="rId13"/>
                        <a:srcRect/>
                        <a:stretch>
                          <a:fillRect/>
                        </a:stretch>
                      </p:blipFill>
                      <p:spPr bwMode="auto">
                        <a:xfrm>
                          <a:off x="5859463" y="2401022"/>
                          <a:ext cx="293687" cy="403225"/>
                        </a:xfrm>
                        <a:prstGeom prst="rect">
                          <a:avLst/>
                        </a:prstGeom>
                        <a:noFill/>
                        <a:ln>
                          <a:noFill/>
                        </a:ln>
                      </p:spPr>
                    </p:pic>
                  </p:oleObj>
                </mc:Fallback>
              </mc:AlternateContent>
            </a:graphicData>
          </a:graphic>
        </p:graphicFrame>
        <p:cxnSp>
          <p:nvCxnSpPr>
            <p:cNvPr id="47" name="直接连接符 46">
              <a:extLst>
                <a:ext uri="{FF2B5EF4-FFF2-40B4-BE49-F238E27FC236}">
                  <a16:creationId xmlns:a16="http://schemas.microsoft.com/office/drawing/2014/main" id="{31CCF3B2-8423-4CC5-9B97-EF44DC9F2B90}"/>
                </a:ext>
              </a:extLst>
            </p:cNvPr>
            <p:cNvCxnSpPr>
              <a:cxnSpLocks noChangeAspect="1"/>
            </p:cNvCxnSpPr>
            <p:nvPr/>
          </p:nvCxnSpPr>
          <p:spPr>
            <a:xfrm flipH="1">
              <a:off x="5617989" y="2098274"/>
              <a:ext cx="92043" cy="12240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48" name="对象 47">
            <a:extLst>
              <a:ext uri="{FF2B5EF4-FFF2-40B4-BE49-F238E27FC236}">
                <a16:creationId xmlns:a16="http://schemas.microsoft.com/office/drawing/2014/main" id="{035DA0A5-7893-4D2D-AF23-58FE0F054BA8}"/>
              </a:ext>
            </a:extLst>
          </p:cNvPr>
          <p:cNvGraphicFramePr>
            <a:graphicFrameLocks noChangeAspect="1"/>
          </p:cNvGraphicFramePr>
          <p:nvPr>
            <p:extLst>
              <p:ext uri="{D42A27DB-BD31-4B8C-83A1-F6EECF244321}">
                <p14:modId xmlns:p14="http://schemas.microsoft.com/office/powerpoint/2010/main" val="659643599"/>
              </p:ext>
            </p:extLst>
          </p:nvPr>
        </p:nvGraphicFramePr>
        <p:xfrm>
          <a:off x="871735" y="4270722"/>
          <a:ext cx="7732713" cy="1606550"/>
        </p:xfrm>
        <a:graphic>
          <a:graphicData uri="http://schemas.openxmlformats.org/presentationml/2006/ole">
            <mc:AlternateContent xmlns:mc="http://schemas.openxmlformats.org/markup-compatibility/2006">
              <mc:Choice xmlns:v="urn:schemas-microsoft-com:vml" Requires="v">
                <p:oleObj name="Equation" r:id="rId14" imgW="4356000" imgH="914400" progId="Equation.DSMT4">
                  <p:embed/>
                </p:oleObj>
              </mc:Choice>
              <mc:Fallback>
                <p:oleObj name="Equation" r:id="rId14" imgW="4356000" imgH="914400" progId="Equation.DSMT4">
                  <p:embed/>
                  <p:pic>
                    <p:nvPicPr>
                      <p:cNvPr id="48" name="对象 47">
                        <a:extLst>
                          <a:ext uri="{FF2B5EF4-FFF2-40B4-BE49-F238E27FC236}">
                            <a16:creationId xmlns:a16="http://schemas.microsoft.com/office/drawing/2014/main" id="{035DA0A5-7893-4D2D-AF23-58FE0F054BA8}"/>
                          </a:ext>
                        </a:extLst>
                      </p:cNvPr>
                      <p:cNvPicPr>
                        <a:picLocks noChangeAspect="1" noChangeArrowheads="1"/>
                      </p:cNvPicPr>
                      <p:nvPr/>
                    </p:nvPicPr>
                    <p:blipFill>
                      <a:blip r:embed="rId15"/>
                      <a:srcRect/>
                      <a:stretch>
                        <a:fillRect/>
                      </a:stretch>
                    </p:blipFill>
                    <p:spPr bwMode="auto">
                      <a:xfrm>
                        <a:off x="871735" y="4270722"/>
                        <a:ext cx="7732713" cy="1606550"/>
                      </a:xfrm>
                      <a:prstGeom prst="rect">
                        <a:avLst/>
                      </a:prstGeom>
                      <a:noFill/>
                      <a:ln>
                        <a:noFill/>
                      </a:ln>
                    </p:spPr>
                  </p:pic>
                </p:oleObj>
              </mc:Fallback>
            </mc:AlternateContent>
          </a:graphicData>
        </a:graphic>
      </p:graphicFrame>
      <p:sp>
        <p:nvSpPr>
          <p:cNvPr id="4" name="日期占位符 3">
            <a:extLst>
              <a:ext uri="{FF2B5EF4-FFF2-40B4-BE49-F238E27FC236}">
                <a16:creationId xmlns:a16="http://schemas.microsoft.com/office/drawing/2014/main" id="{0BE301FE-4AA2-4122-904F-AF473465C5D8}"/>
              </a:ext>
            </a:extLst>
          </p:cNvPr>
          <p:cNvSpPr>
            <a:spLocks noGrp="1"/>
          </p:cNvSpPr>
          <p:nvPr>
            <p:ph type="dt" sz="half" idx="10"/>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umimoji="0" sz="1400" kern="1200">
                <a:solidFill>
                  <a:schemeClr val="tx1"/>
                </a:solidFill>
                <a:latin typeface="Arial" charset="0"/>
                <a:ea typeface="+mn-ea"/>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a:lstStyle>
          <a:p>
            <a:pPr>
              <a:defRPr/>
            </a:pPr>
            <a:fld id="{6E4BDB6D-4849-444B-8BD1-98F7101B8BA9}"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467C8C6B-3E4D-4209-9750-E6B5B8C0C5B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21455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9">
            <a:extLst>
              <a:ext uri="{FF2B5EF4-FFF2-40B4-BE49-F238E27FC236}">
                <a16:creationId xmlns:a16="http://schemas.microsoft.com/office/drawing/2014/main" id="{5415FF2A-5841-4E4F-BE68-4D1892AFB9DD}"/>
              </a:ext>
            </a:extLst>
          </p:cNvPr>
          <p:cNvSpPr txBox="1">
            <a:spLocks noChangeArrowheads="1"/>
          </p:cNvSpPr>
          <p:nvPr/>
        </p:nvSpPr>
        <p:spPr bwMode="auto">
          <a:xfrm>
            <a:off x="482784" y="502513"/>
            <a:ext cx="41040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400" dirty="0">
                <a:latin typeface="微软雅黑" panose="020B0503020204020204" pitchFamily="34" charset="-122"/>
                <a:ea typeface="微软雅黑" panose="020B0503020204020204" pitchFamily="34" charset="-122"/>
              </a:rPr>
              <a:t>四、模型改进</a:t>
            </a:r>
            <a:endParaRPr lang="zh-CN" altLang="en-US" sz="2400" dirty="0">
              <a:latin typeface="微软雅黑" panose="020B0503020204020204" pitchFamily="34" charset="-122"/>
              <a:ea typeface="微软雅黑" panose="020B0503020204020204" pitchFamily="34" charset="-122"/>
            </a:endParaRPr>
          </a:p>
        </p:txBody>
      </p:sp>
      <p:graphicFrame>
        <p:nvGraphicFramePr>
          <p:cNvPr id="25" name="对象 24">
            <a:extLst>
              <a:ext uri="{FF2B5EF4-FFF2-40B4-BE49-F238E27FC236}">
                <a16:creationId xmlns:a16="http://schemas.microsoft.com/office/drawing/2014/main" id="{2D47EE6D-357A-4AA6-9DDD-83FC72EC93C6}"/>
              </a:ext>
            </a:extLst>
          </p:cNvPr>
          <p:cNvGraphicFramePr>
            <a:graphicFrameLocks noChangeAspect="1"/>
          </p:cNvGraphicFramePr>
          <p:nvPr>
            <p:extLst>
              <p:ext uri="{D42A27DB-BD31-4B8C-83A1-F6EECF244321}">
                <p14:modId xmlns:p14="http://schemas.microsoft.com/office/powerpoint/2010/main" val="1567052919"/>
              </p:ext>
            </p:extLst>
          </p:nvPr>
        </p:nvGraphicFramePr>
        <p:xfrm>
          <a:off x="2627784" y="2276872"/>
          <a:ext cx="2016224" cy="1145902"/>
        </p:xfrm>
        <a:graphic>
          <a:graphicData uri="http://schemas.openxmlformats.org/presentationml/2006/ole">
            <mc:AlternateContent xmlns:mc="http://schemas.openxmlformats.org/markup-compatibility/2006">
              <mc:Choice xmlns:v="urn:schemas-microsoft-com:vml" Requires="v">
                <p:oleObj name="Equation" r:id="rId2" imgW="1282680" imgH="736560" progId="Equation.DSMT4">
                  <p:embed/>
                </p:oleObj>
              </mc:Choice>
              <mc:Fallback>
                <p:oleObj name="Equation" r:id="rId2" imgW="1282680" imgH="736560" progId="Equation.DSMT4">
                  <p:embed/>
                  <p:pic>
                    <p:nvPicPr>
                      <p:cNvPr id="25" name="对象 24">
                        <a:extLst>
                          <a:ext uri="{FF2B5EF4-FFF2-40B4-BE49-F238E27FC236}">
                            <a16:creationId xmlns:a16="http://schemas.microsoft.com/office/drawing/2014/main" id="{2D47EE6D-357A-4AA6-9DDD-83FC72EC93C6}"/>
                          </a:ext>
                        </a:extLst>
                      </p:cNvPr>
                      <p:cNvPicPr>
                        <a:picLocks noChangeAspect="1" noChangeArrowheads="1"/>
                      </p:cNvPicPr>
                      <p:nvPr/>
                    </p:nvPicPr>
                    <p:blipFill>
                      <a:blip r:embed="rId3"/>
                      <a:srcRect/>
                      <a:stretch>
                        <a:fillRect/>
                      </a:stretch>
                    </p:blipFill>
                    <p:spPr bwMode="auto">
                      <a:xfrm>
                        <a:off x="2627784" y="2276872"/>
                        <a:ext cx="2016224" cy="1145902"/>
                      </a:xfrm>
                      <a:prstGeom prst="rect">
                        <a:avLst/>
                      </a:prstGeom>
                      <a:noFill/>
                      <a:ln>
                        <a:noFill/>
                      </a:ln>
                    </p:spPr>
                  </p:pic>
                </p:oleObj>
              </mc:Fallback>
            </mc:AlternateContent>
          </a:graphicData>
        </a:graphic>
      </p:graphicFrame>
      <p:grpSp>
        <p:nvGrpSpPr>
          <p:cNvPr id="26" name="组合 25">
            <a:extLst>
              <a:ext uri="{FF2B5EF4-FFF2-40B4-BE49-F238E27FC236}">
                <a16:creationId xmlns:a16="http://schemas.microsoft.com/office/drawing/2014/main" id="{3498AB44-42CE-4287-BFBD-702BF20C2D19}"/>
              </a:ext>
            </a:extLst>
          </p:cNvPr>
          <p:cNvGrpSpPr/>
          <p:nvPr/>
        </p:nvGrpSpPr>
        <p:grpSpPr>
          <a:xfrm>
            <a:off x="793166" y="1095251"/>
            <a:ext cx="7595257" cy="1073145"/>
            <a:chOff x="449299" y="699542"/>
            <a:chExt cx="7595257" cy="1073145"/>
          </a:xfrm>
        </p:grpSpPr>
        <p:sp>
          <p:nvSpPr>
            <p:cNvPr id="27" name="Text Box 2">
              <a:extLst>
                <a:ext uri="{FF2B5EF4-FFF2-40B4-BE49-F238E27FC236}">
                  <a16:creationId xmlns:a16="http://schemas.microsoft.com/office/drawing/2014/main" id="{149CCB86-5643-4BF3-B6E7-4A7CE7BB53FF}"/>
                </a:ext>
              </a:extLst>
            </p:cNvPr>
            <p:cNvSpPr txBox="1">
              <a:spLocks noChangeArrowheads="1"/>
            </p:cNvSpPr>
            <p:nvPr/>
          </p:nvSpPr>
          <p:spPr bwMode="auto">
            <a:xfrm>
              <a:off x="449299" y="699542"/>
              <a:ext cx="7595257" cy="107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buClr>
                  <a:srgbClr val="0000FF"/>
                </a:buClr>
              </a:pPr>
              <a:r>
                <a:rPr lang="zh-CN" altLang="en-US" sz="2400" dirty="0">
                  <a:latin typeface="微软雅黑" pitchFamily="34" charset="-122"/>
                  <a:ea typeface="微软雅黑" pitchFamily="34" charset="-122"/>
                  <a:cs typeface="Times New Roman" pitchFamily="18" charset="0"/>
                </a:rPr>
                <a:t>为了避免出现两圆相套，甚至圆心重合的情况，这里需要在     上加上一个惩罚项</a:t>
              </a:r>
            </a:p>
          </p:txBody>
        </p:sp>
        <p:graphicFrame>
          <p:nvGraphicFramePr>
            <p:cNvPr id="28" name="对象 27">
              <a:extLst>
                <a:ext uri="{FF2B5EF4-FFF2-40B4-BE49-F238E27FC236}">
                  <a16:creationId xmlns:a16="http://schemas.microsoft.com/office/drawing/2014/main" id="{CFA6E27C-0A8F-4B42-BA8C-5B5BCA093885}"/>
                </a:ext>
              </a:extLst>
            </p:cNvPr>
            <p:cNvGraphicFramePr>
              <a:graphicFrameLocks noChangeAspect="1"/>
            </p:cNvGraphicFramePr>
            <p:nvPr/>
          </p:nvGraphicFramePr>
          <p:xfrm>
            <a:off x="1247766" y="1328981"/>
            <a:ext cx="338137" cy="423862"/>
          </p:xfrm>
          <a:graphic>
            <a:graphicData uri="http://schemas.openxmlformats.org/presentationml/2006/ole">
              <mc:AlternateContent xmlns:mc="http://schemas.openxmlformats.org/markup-compatibility/2006">
                <mc:Choice xmlns:v="urn:schemas-microsoft-com:vml" Requires="v">
                  <p:oleObj name="Equation" r:id="rId4" imgW="190440" imgH="241200" progId="Equation.DSMT4">
                    <p:embed/>
                  </p:oleObj>
                </mc:Choice>
                <mc:Fallback>
                  <p:oleObj name="Equation" r:id="rId4" imgW="190440" imgH="241200" progId="Equation.DSMT4">
                    <p:embed/>
                    <p:pic>
                      <p:nvPicPr>
                        <p:cNvPr id="28" name="对象 27">
                          <a:extLst>
                            <a:ext uri="{FF2B5EF4-FFF2-40B4-BE49-F238E27FC236}">
                              <a16:creationId xmlns:a16="http://schemas.microsoft.com/office/drawing/2014/main" id="{CFA6E27C-0A8F-4B42-BA8C-5B5BCA093885}"/>
                            </a:ext>
                          </a:extLst>
                        </p:cNvPr>
                        <p:cNvPicPr>
                          <a:picLocks noChangeAspect="1" noChangeArrowheads="1"/>
                        </p:cNvPicPr>
                        <p:nvPr/>
                      </p:nvPicPr>
                      <p:blipFill>
                        <a:blip r:embed="rId5"/>
                        <a:srcRect/>
                        <a:stretch>
                          <a:fillRect/>
                        </a:stretch>
                      </p:blipFill>
                      <p:spPr bwMode="auto">
                        <a:xfrm>
                          <a:off x="1247766" y="1328981"/>
                          <a:ext cx="338137" cy="423862"/>
                        </a:xfrm>
                        <a:prstGeom prst="rect">
                          <a:avLst/>
                        </a:prstGeom>
                        <a:noFill/>
                        <a:ln>
                          <a:noFill/>
                        </a:ln>
                      </p:spPr>
                    </p:pic>
                  </p:oleObj>
                </mc:Fallback>
              </mc:AlternateContent>
            </a:graphicData>
          </a:graphic>
        </p:graphicFrame>
        <p:graphicFrame>
          <p:nvGraphicFramePr>
            <p:cNvPr id="49" name="对象 48">
              <a:extLst>
                <a:ext uri="{FF2B5EF4-FFF2-40B4-BE49-F238E27FC236}">
                  <a16:creationId xmlns:a16="http://schemas.microsoft.com/office/drawing/2014/main" id="{5A797744-80CF-478B-87C2-F9B8251D77CD}"/>
                </a:ext>
              </a:extLst>
            </p:cNvPr>
            <p:cNvGraphicFramePr>
              <a:graphicFrameLocks noChangeAspect="1"/>
            </p:cNvGraphicFramePr>
            <p:nvPr/>
          </p:nvGraphicFramePr>
          <p:xfrm>
            <a:off x="4085839" y="1348825"/>
            <a:ext cx="314325" cy="423862"/>
          </p:xfrm>
          <a:graphic>
            <a:graphicData uri="http://schemas.openxmlformats.org/presentationml/2006/ole">
              <mc:AlternateContent xmlns:mc="http://schemas.openxmlformats.org/markup-compatibility/2006">
                <mc:Choice xmlns:v="urn:schemas-microsoft-com:vml" Requires="v">
                  <p:oleObj name="Equation" r:id="rId6" imgW="177480" imgH="241200" progId="Equation.DSMT4">
                    <p:embed/>
                  </p:oleObj>
                </mc:Choice>
                <mc:Fallback>
                  <p:oleObj name="Equation" r:id="rId6" imgW="177480" imgH="241200" progId="Equation.DSMT4">
                    <p:embed/>
                    <p:pic>
                      <p:nvPicPr>
                        <p:cNvPr id="49" name="对象 48">
                          <a:extLst>
                            <a:ext uri="{FF2B5EF4-FFF2-40B4-BE49-F238E27FC236}">
                              <a16:creationId xmlns:a16="http://schemas.microsoft.com/office/drawing/2014/main" id="{5A797744-80CF-478B-87C2-F9B8251D77CD}"/>
                            </a:ext>
                          </a:extLst>
                        </p:cNvPr>
                        <p:cNvPicPr>
                          <a:picLocks noChangeAspect="1" noChangeArrowheads="1"/>
                        </p:cNvPicPr>
                        <p:nvPr/>
                      </p:nvPicPr>
                      <p:blipFill>
                        <a:blip r:embed="rId7"/>
                        <a:srcRect/>
                        <a:stretch>
                          <a:fillRect/>
                        </a:stretch>
                      </p:blipFill>
                      <p:spPr bwMode="auto">
                        <a:xfrm>
                          <a:off x="4085839" y="1348825"/>
                          <a:ext cx="314325" cy="423862"/>
                        </a:xfrm>
                        <a:prstGeom prst="rect">
                          <a:avLst/>
                        </a:prstGeom>
                        <a:noFill/>
                        <a:ln>
                          <a:noFill/>
                        </a:ln>
                      </p:spPr>
                    </p:pic>
                  </p:oleObj>
                </mc:Fallback>
              </mc:AlternateContent>
            </a:graphicData>
          </a:graphic>
        </p:graphicFrame>
      </p:grpSp>
      <p:sp>
        <p:nvSpPr>
          <p:cNvPr id="50" name="Text Box 2">
            <a:extLst>
              <a:ext uri="{FF2B5EF4-FFF2-40B4-BE49-F238E27FC236}">
                <a16:creationId xmlns:a16="http://schemas.microsoft.com/office/drawing/2014/main" id="{03C690D5-95EF-4984-B60B-7C54C48DC957}"/>
              </a:ext>
            </a:extLst>
          </p:cNvPr>
          <p:cNvSpPr txBox="1">
            <a:spLocks noChangeArrowheads="1"/>
          </p:cNvSpPr>
          <p:nvPr/>
        </p:nvSpPr>
        <p:spPr bwMode="auto">
          <a:xfrm>
            <a:off x="811411" y="3509679"/>
            <a:ext cx="6023060" cy="55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buClr>
                <a:srgbClr val="0000FF"/>
              </a:buClr>
            </a:pPr>
            <a:r>
              <a:rPr lang="zh-CN" altLang="en-US" sz="2400" dirty="0">
                <a:latin typeface="微软雅黑" pitchFamily="34" charset="-122"/>
                <a:ea typeface="微软雅黑" pitchFamily="34" charset="-122"/>
                <a:cs typeface="Times New Roman" pitchFamily="18" charset="0"/>
              </a:rPr>
              <a:t>模型修改为：</a:t>
            </a:r>
          </a:p>
        </p:txBody>
      </p:sp>
      <p:graphicFrame>
        <p:nvGraphicFramePr>
          <p:cNvPr id="51" name="对象 50">
            <a:extLst>
              <a:ext uri="{FF2B5EF4-FFF2-40B4-BE49-F238E27FC236}">
                <a16:creationId xmlns:a16="http://schemas.microsoft.com/office/drawing/2014/main" id="{D530C395-D4A7-401F-93F6-C63CF029F5F2}"/>
              </a:ext>
            </a:extLst>
          </p:cNvPr>
          <p:cNvGraphicFramePr>
            <a:graphicFrameLocks noChangeAspect="1"/>
          </p:cNvGraphicFramePr>
          <p:nvPr>
            <p:extLst>
              <p:ext uri="{D42A27DB-BD31-4B8C-83A1-F6EECF244321}">
                <p14:modId xmlns:p14="http://schemas.microsoft.com/office/powerpoint/2010/main" val="198698878"/>
              </p:ext>
            </p:extLst>
          </p:nvPr>
        </p:nvGraphicFramePr>
        <p:xfrm>
          <a:off x="2627784" y="3933825"/>
          <a:ext cx="3729038" cy="2303463"/>
        </p:xfrm>
        <a:graphic>
          <a:graphicData uri="http://schemas.openxmlformats.org/presentationml/2006/ole">
            <mc:AlternateContent xmlns:mc="http://schemas.openxmlformats.org/markup-compatibility/2006">
              <mc:Choice xmlns:v="urn:schemas-microsoft-com:vml" Requires="v">
                <p:oleObj name="Equation" r:id="rId8" imgW="2234880" imgH="1396800" progId="Equation.DSMT4">
                  <p:embed/>
                </p:oleObj>
              </mc:Choice>
              <mc:Fallback>
                <p:oleObj name="Equation" r:id="rId8" imgW="2234880" imgH="1396800" progId="Equation.DSMT4">
                  <p:embed/>
                  <p:pic>
                    <p:nvPicPr>
                      <p:cNvPr id="51" name="对象 50">
                        <a:extLst>
                          <a:ext uri="{FF2B5EF4-FFF2-40B4-BE49-F238E27FC236}">
                            <a16:creationId xmlns:a16="http://schemas.microsoft.com/office/drawing/2014/main" id="{D530C395-D4A7-401F-93F6-C63CF029F5F2}"/>
                          </a:ext>
                        </a:extLst>
                      </p:cNvPr>
                      <p:cNvPicPr>
                        <a:picLocks noChangeAspect="1" noChangeArrowheads="1"/>
                      </p:cNvPicPr>
                      <p:nvPr/>
                    </p:nvPicPr>
                    <p:blipFill>
                      <a:blip r:embed="rId9"/>
                      <a:srcRect/>
                      <a:stretch>
                        <a:fillRect/>
                      </a:stretch>
                    </p:blipFill>
                    <p:spPr bwMode="auto">
                      <a:xfrm>
                        <a:off x="2627784" y="3933825"/>
                        <a:ext cx="3729038" cy="2303463"/>
                      </a:xfrm>
                      <a:prstGeom prst="rect">
                        <a:avLst/>
                      </a:prstGeom>
                      <a:noFill/>
                      <a:ln>
                        <a:noFill/>
                      </a:ln>
                    </p:spPr>
                  </p:pic>
                </p:oleObj>
              </mc:Fallback>
            </mc:AlternateContent>
          </a:graphicData>
        </a:graphic>
      </p:graphicFrame>
      <p:sp>
        <p:nvSpPr>
          <p:cNvPr id="4" name="日期占位符 3">
            <a:extLst>
              <a:ext uri="{FF2B5EF4-FFF2-40B4-BE49-F238E27FC236}">
                <a16:creationId xmlns:a16="http://schemas.microsoft.com/office/drawing/2014/main" id="{259FBAD6-1AB6-4BE7-812C-12D9048DFB4A}"/>
              </a:ext>
            </a:extLst>
          </p:cNvPr>
          <p:cNvSpPr>
            <a:spLocks noGrp="1"/>
          </p:cNvSpPr>
          <p:nvPr>
            <p:ph type="dt" sz="half" idx="10"/>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umimoji="0" sz="1400" kern="1200">
                <a:solidFill>
                  <a:schemeClr val="tx1"/>
                </a:solidFill>
                <a:latin typeface="Arial" charset="0"/>
                <a:ea typeface="+mn-ea"/>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a:lstStyle>
          <a:p>
            <a:pPr>
              <a:defRPr/>
            </a:pPr>
            <a:fld id="{08A69DB6-68D0-494D-85D9-D4B755CBCCBD}"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F20613D7-F099-43DD-803B-DBB0AEE27DD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9650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par>
                                <p:cTn id="13" presetID="22" presetClass="entr" presetSubtype="8"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9">
            <a:extLst>
              <a:ext uri="{FF2B5EF4-FFF2-40B4-BE49-F238E27FC236}">
                <a16:creationId xmlns:a16="http://schemas.microsoft.com/office/drawing/2014/main" id="{5415FF2A-5841-4E4F-BE68-4D1892AFB9DD}"/>
              </a:ext>
            </a:extLst>
          </p:cNvPr>
          <p:cNvSpPr txBox="1">
            <a:spLocks noChangeArrowheads="1"/>
          </p:cNvSpPr>
          <p:nvPr/>
        </p:nvSpPr>
        <p:spPr bwMode="auto">
          <a:xfrm>
            <a:off x="482784" y="502513"/>
            <a:ext cx="41040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400" dirty="0">
                <a:latin typeface="微软雅黑" panose="020B0503020204020204" pitchFamily="34" charset="-122"/>
                <a:ea typeface="微软雅黑" panose="020B0503020204020204" pitchFamily="34" charset="-122"/>
              </a:rPr>
              <a:t>五、模型求解</a:t>
            </a:r>
            <a:endParaRPr lang="zh-CN" altLang="en-US" sz="2400" dirty="0">
              <a:latin typeface="微软雅黑" panose="020B0503020204020204" pitchFamily="34" charset="-122"/>
              <a:ea typeface="微软雅黑" panose="020B0503020204020204" pitchFamily="34" charset="-122"/>
            </a:endParaRPr>
          </a:p>
        </p:txBody>
      </p:sp>
      <p:sp>
        <p:nvSpPr>
          <p:cNvPr id="12" name="Text Box 2">
            <a:extLst>
              <a:ext uri="{FF2B5EF4-FFF2-40B4-BE49-F238E27FC236}">
                <a16:creationId xmlns:a16="http://schemas.microsoft.com/office/drawing/2014/main" id="{BF581164-DB1E-4A5E-ACE4-51494D294DFC}"/>
              </a:ext>
            </a:extLst>
          </p:cNvPr>
          <p:cNvSpPr txBox="1">
            <a:spLocks noChangeArrowheads="1"/>
          </p:cNvSpPr>
          <p:nvPr/>
        </p:nvSpPr>
        <p:spPr bwMode="auto">
          <a:xfrm>
            <a:off x="997212" y="1642384"/>
            <a:ext cx="6023060" cy="55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buClr>
                <a:srgbClr val="0000FF"/>
              </a:buClr>
            </a:pPr>
            <a:r>
              <a:rPr lang="zh-CN" altLang="en-US" sz="2400" dirty="0">
                <a:latin typeface="微软雅黑" pitchFamily="34" charset="-122"/>
                <a:ea typeface="微软雅黑" pitchFamily="34" charset="-122"/>
                <a:cs typeface="Times New Roman" pitchFamily="18" charset="0"/>
              </a:rPr>
              <a:t>目标函数代码略 </a:t>
            </a:r>
            <a:r>
              <a:rPr lang="en-US" altLang="zh-CN" sz="2400" dirty="0">
                <a:latin typeface="微软雅黑" pitchFamily="34" charset="-122"/>
                <a:ea typeface="微软雅黑" pitchFamily="34" charset="-122"/>
                <a:cs typeface="Times New Roman" pitchFamily="18" charset="0"/>
              </a:rPr>
              <a:t>……</a:t>
            </a:r>
            <a:endParaRPr lang="zh-CN" altLang="en-US" sz="2400" dirty="0">
              <a:latin typeface="微软雅黑" pitchFamily="34" charset="-122"/>
              <a:ea typeface="微软雅黑" pitchFamily="34" charset="-122"/>
              <a:cs typeface="Times New Roman" pitchFamily="18" charset="0"/>
            </a:endParaRPr>
          </a:p>
        </p:txBody>
      </p:sp>
      <p:sp>
        <p:nvSpPr>
          <p:cNvPr id="4" name="日期占位符 3">
            <a:extLst>
              <a:ext uri="{FF2B5EF4-FFF2-40B4-BE49-F238E27FC236}">
                <a16:creationId xmlns:a16="http://schemas.microsoft.com/office/drawing/2014/main" id="{CC91BEC9-EA2E-4AE5-8992-99940E490673}"/>
              </a:ext>
            </a:extLst>
          </p:cNvPr>
          <p:cNvSpPr>
            <a:spLocks noGrp="1"/>
          </p:cNvSpPr>
          <p:nvPr>
            <p:ph type="dt" sz="half" idx="10"/>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umimoji="0" sz="1400" kern="1200">
                <a:solidFill>
                  <a:schemeClr val="tx1"/>
                </a:solidFill>
                <a:latin typeface="Arial" charset="0"/>
                <a:ea typeface="+mn-ea"/>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a:lstStyle>
          <a:p>
            <a:pPr>
              <a:defRPr/>
            </a:pPr>
            <a:fld id="{A80A9EDC-312F-4AF1-985A-0954A439A992}"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709A20AC-B69B-45FF-9CA9-70AF0D46482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8" name="Rectangle 3">
            <a:extLst>
              <a:ext uri="{FF2B5EF4-FFF2-40B4-BE49-F238E27FC236}">
                <a16:creationId xmlns:a16="http://schemas.microsoft.com/office/drawing/2014/main" id="{6E069034-8A32-4F71-9804-02AB9A57C56E}"/>
              </a:ext>
            </a:extLst>
          </p:cNvPr>
          <p:cNvSpPr>
            <a:spLocks noChangeArrowheads="1"/>
          </p:cNvSpPr>
          <p:nvPr/>
        </p:nvSpPr>
        <p:spPr bwMode="auto">
          <a:xfrm>
            <a:off x="539626" y="980728"/>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编写目标函数</a:t>
            </a:r>
          </a:p>
        </p:txBody>
      </p:sp>
      <p:sp>
        <p:nvSpPr>
          <p:cNvPr id="9" name="Text Box 2">
            <a:extLst>
              <a:ext uri="{FF2B5EF4-FFF2-40B4-BE49-F238E27FC236}">
                <a16:creationId xmlns:a16="http://schemas.microsoft.com/office/drawing/2014/main" id="{CD22C94D-BA10-41B8-97B1-B6C64A04177E}"/>
              </a:ext>
            </a:extLst>
          </p:cNvPr>
          <p:cNvSpPr txBox="1">
            <a:spLocks noChangeArrowheads="1"/>
          </p:cNvSpPr>
          <p:nvPr/>
        </p:nvSpPr>
        <p:spPr bwMode="auto">
          <a:xfrm>
            <a:off x="997138" y="2947651"/>
            <a:ext cx="6023060" cy="55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buClr>
                <a:srgbClr val="0000FF"/>
              </a:buClr>
            </a:pPr>
            <a:r>
              <a:rPr lang="zh-CN" altLang="en-US" sz="2400" dirty="0">
                <a:latin typeface="微软雅黑" pitchFamily="34" charset="-122"/>
                <a:ea typeface="微软雅黑" pitchFamily="34" charset="-122"/>
                <a:cs typeface="Times New Roman" pitchFamily="18" charset="0"/>
              </a:rPr>
              <a:t>模型求解代码略 </a:t>
            </a:r>
            <a:r>
              <a:rPr lang="en-US" altLang="zh-CN" sz="2400" dirty="0">
                <a:latin typeface="微软雅黑" pitchFamily="34" charset="-122"/>
                <a:ea typeface="微软雅黑" pitchFamily="34" charset="-122"/>
                <a:cs typeface="Times New Roman" pitchFamily="18" charset="0"/>
              </a:rPr>
              <a:t>……</a:t>
            </a:r>
            <a:endParaRPr lang="zh-CN" altLang="en-US" sz="2400" dirty="0">
              <a:latin typeface="微软雅黑" pitchFamily="34" charset="-122"/>
              <a:ea typeface="微软雅黑" pitchFamily="34" charset="-122"/>
              <a:cs typeface="Times New Roman" pitchFamily="18" charset="0"/>
            </a:endParaRPr>
          </a:p>
        </p:txBody>
      </p:sp>
      <p:sp>
        <p:nvSpPr>
          <p:cNvPr id="10" name="Rectangle 3">
            <a:extLst>
              <a:ext uri="{FF2B5EF4-FFF2-40B4-BE49-F238E27FC236}">
                <a16:creationId xmlns:a16="http://schemas.microsoft.com/office/drawing/2014/main" id="{69ADEFA2-BAB0-4569-9A4C-E4C30702F869}"/>
              </a:ext>
            </a:extLst>
          </p:cNvPr>
          <p:cNvSpPr>
            <a:spLocks noChangeArrowheads="1"/>
          </p:cNvSpPr>
          <p:nvPr/>
        </p:nvSpPr>
        <p:spPr bwMode="auto">
          <a:xfrm>
            <a:off x="539552" y="2285995"/>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模型求解</a:t>
            </a:r>
          </a:p>
        </p:txBody>
      </p:sp>
    </p:spTree>
    <p:extLst>
      <p:ext uri="{BB962C8B-B14F-4D97-AF65-F5344CB8AC3E}">
        <p14:creationId xmlns:p14="http://schemas.microsoft.com/office/powerpoint/2010/main" val="312394024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9">
            <a:extLst>
              <a:ext uri="{FF2B5EF4-FFF2-40B4-BE49-F238E27FC236}">
                <a16:creationId xmlns:a16="http://schemas.microsoft.com/office/drawing/2014/main" id="{5415FF2A-5841-4E4F-BE68-4D1892AFB9DD}"/>
              </a:ext>
            </a:extLst>
          </p:cNvPr>
          <p:cNvSpPr txBox="1">
            <a:spLocks noChangeArrowheads="1"/>
          </p:cNvSpPr>
          <p:nvPr/>
        </p:nvSpPr>
        <p:spPr bwMode="auto">
          <a:xfrm>
            <a:off x="482784" y="502513"/>
            <a:ext cx="41040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400" dirty="0">
                <a:latin typeface="微软雅黑" panose="020B0503020204020204" pitchFamily="34" charset="-122"/>
                <a:ea typeface="微软雅黑" panose="020B0503020204020204" pitchFamily="34" charset="-122"/>
              </a:rPr>
              <a:t>五、模型求解</a:t>
            </a:r>
            <a:endParaRPr lang="zh-CN" altLang="en-US" sz="2400" dirty="0">
              <a:latin typeface="微软雅黑" panose="020B0503020204020204" pitchFamily="34" charset="-122"/>
              <a:ea typeface="微软雅黑" panose="020B0503020204020204" pitchFamily="34" charset="-122"/>
            </a:endParaRPr>
          </a:p>
        </p:txBody>
      </p:sp>
      <p:sp>
        <p:nvSpPr>
          <p:cNvPr id="4" name="日期占位符 3">
            <a:extLst>
              <a:ext uri="{FF2B5EF4-FFF2-40B4-BE49-F238E27FC236}">
                <a16:creationId xmlns:a16="http://schemas.microsoft.com/office/drawing/2014/main" id="{CC91BEC9-EA2E-4AE5-8992-99940E490673}"/>
              </a:ext>
            </a:extLst>
          </p:cNvPr>
          <p:cNvSpPr>
            <a:spLocks noGrp="1"/>
          </p:cNvSpPr>
          <p:nvPr>
            <p:ph type="dt" sz="half" idx="10"/>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umimoji="0" sz="1400" kern="1200">
                <a:solidFill>
                  <a:schemeClr val="tx1"/>
                </a:solidFill>
                <a:latin typeface="Arial" charset="0"/>
                <a:ea typeface="+mn-ea"/>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a:lstStyle>
          <a:p>
            <a:pPr>
              <a:defRPr/>
            </a:pPr>
            <a:fld id="{77951A41-123E-43CC-984D-147500E10A8D}"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709A20AC-B69B-45FF-9CA9-70AF0D46482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8" name="Rectangle 3">
            <a:extLst>
              <a:ext uri="{FF2B5EF4-FFF2-40B4-BE49-F238E27FC236}">
                <a16:creationId xmlns:a16="http://schemas.microsoft.com/office/drawing/2014/main" id="{6E069034-8A32-4F71-9804-02AB9A57C56E}"/>
              </a:ext>
            </a:extLst>
          </p:cNvPr>
          <p:cNvSpPr>
            <a:spLocks noChangeArrowheads="1"/>
          </p:cNvSpPr>
          <p:nvPr/>
        </p:nvSpPr>
        <p:spPr bwMode="auto">
          <a:xfrm>
            <a:off x="539626" y="980728"/>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模型求解结果</a:t>
            </a:r>
          </a:p>
        </p:txBody>
      </p:sp>
      <p:graphicFrame>
        <p:nvGraphicFramePr>
          <p:cNvPr id="3" name="表格 2">
            <a:extLst>
              <a:ext uri="{FF2B5EF4-FFF2-40B4-BE49-F238E27FC236}">
                <a16:creationId xmlns:a16="http://schemas.microsoft.com/office/drawing/2014/main" id="{07448E4C-D61E-4CE1-9602-48E6FCFA1BD2}"/>
              </a:ext>
            </a:extLst>
          </p:cNvPr>
          <p:cNvGraphicFramePr>
            <a:graphicFrameLocks noGrp="1"/>
          </p:cNvGraphicFramePr>
          <p:nvPr>
            <p:extLst>
              <p:ext uri="{D42A27DB-BD31-4B8C-83A1-F6EECF244321}">
                <p14:modId xmlns:p14="http://schemas.microsoft.com/office/powerpoint/2010/main" val="3989262272"/>
              </p:ext>
            </p:extLst>
          </p:nvPr>
        </p:nvGraphicFramePr>
        <p:xfrm>
          <a:off x="683568" y="1999379"/>
          <a:ext cx="8064896" cy="4525965"/>
        </p:xfrm>
        <a:graphic>
          <a:graphicData uri="http://schemas.openxmlformats.org/drawingml/2006/table">
            <a:tbl>
              <a:tblPr firstRow="1" firstCol="1" bandRow="1"/>
              <a:tblGrid>
                <a:gridCol w="551639">
                  <a:extLst>
                    <a:ext uri="{9D8B030D-6E8A-4147-A177-3AD203B41FA5}">
                      <a16:colId xmlns:a16="http://schemas.microsoft.com/office/drawing/2014/main" val="2096874957"/>
                    </a:ext>
                  </a:extLst>
                </a:gridCol>
                <a:gridCol w="712937">
                  <a:extLst>
                    <a:ext uri="{9D8B030D-6E8A-4147-A177-3AD203B41FA5}">
                      <a16:colId xmlns:a16="http://schemas.microsoft.com/office/drawing/2014/main" val="2783299907"/>
                    </a:ext>
                  </a:extLst>
                </a:gridCol>
                <a:gridCol w="712937">
                  <a:extLst>
                    <a:ext uri="{9D8B030D-6E8A-4147-A177-3AD203B41FA5}">
                      <a16:colId xmlns:a16="http://schemas.microsoft.com/office/drawing/2014/main" val="3998541318"/>
                    </a:ext>
                  </a:extLst>
                </a:gridCol>
                <a:gridCol w="712937">
                  <a:extLst>
                    <a:ext uri="{9D8B030D-6E8A-4147-A177-3AD203B41FA5}">
                      <a16:colId xmlns:a16="http://schemas.microsoft.com/office/drawing/2014/main" val="1587462399"/>
                    </a:ext>
                  </a:extLst>
                </a:gridCol>
                <a:gridCol w="530670">
                  <a:extLst>
                    <a:ext uri="{9D8B030D-6E8A-4147-A177-3AD203B41FA5}">
                      <a16:colId xmlns:a16="http://schemas.microsoft.com/office/drawing/2014/main" val="4107765125"/>
                    </a:ext>
                  </a:extLst>
                </a:gridCol>
                <a:gridCol w="719388">
                  <a:extLst>
                    <a:ext uri="{9D8B030D-6E8A-4147-A177-3AD203B41FA5}">
                      <a16:colId xmlns:a16="http://schemas.microsoft.com/office/drawing/2014/main" val="1890711199"/>
                    </a:ext>
                  </a:extLst>
                </a:gridCol>
                <a:gridCol w="719388">
                  <a:extLst>
                    <a:ext uri="{9D8B030D-6E8A-4147-A177-3AD203B41FA5}">
                      <a16:colId xmlns:a16="http://schemas.microsoft.com/office/drawing/2014/main" val="2711180343"/>
                    </a:ext>
                  </a:extLst>
                </a:gridCol>
                <a:gridCol w="719388">
                  <a:extLst>
                    <a:ext uri="{9D8B030D-6E8A-4147-A177-3AD203B41FA5}">
                      <a16:colId xmlns:a16="http://schemas.microsoft.com/office/drawing/2014/main" val="3850776922"/>
                    </a:ext>
                  </a:extLst>
                </a:gridCol>
                <a:gridCol w="508089">
                  <a:extLst>
                    <a:ext uri="{9D8B030D-6E8A-4147-A177-3AD203B41FA5}">
                      <a16:colId xmlns:a16="http://schemas.microsoft.com/office/drawing/2014/main" val="3432123278"/>
                    </a:ext>
                  </a:extLst>
                </a:gridCol>
                <a:gridCol w="725841">
                  <a:extLst>
                    <a:ext uri="{9D8B030D-6E8A-4147-A177-3AD203B41FA5}">
                      <a16:colId xmlns:a16="http://schemas.microsoft.com/office/drawing/2014/main" val="2607186620"/>
                    </a:ext>
                  </a:extLst>
                </a:gridCol>
                <a:gridCol w="725841">
                  <a:extLst>
                    <a:ext uri="{9D8B030D-6E8A-4147-A177-3AD203B41FA5}">
                      <a16:colId xmlns:a16="http://schemas.microsoft.com/office/drawing/2014/main" val="3212664786"/>
                    </a:ext>
                  </a:extLst>
                </a:gridCol>
                <a:gridCol w="725841">
                  <a:extLst>
                    <a:ext uri="{9D8B030D-6E8A-4147-A177-3AD203B41FA5}">
                      <a16:colId xmlns:a16="http://schemas.microsoft.com/office/drawing/2014/main" val="1895013488"/>
                    </a:ext>
                  </a:extLst>
                </a:gridCol>
              </a:tblGrid>
              <a:tr h="346977">
                <a:tc>
                  <a:txBody>
                    <a:bodyPr/>
                    <a:lstStyle/>
                    <a:p>
                      <a:pPr indent="0" algn="ctr">
                        <a:lnSpc>
                          <a:spcPts val="1560"/>
                        </a:lnSpc>
                      </a:pPr>
                      <a:r>
                        <a:rPr lang="zh-CN" sz="1400" dirty="0">
                          <a:effectLst/>
                          <a:latin typeface="Times New Roman" panose="02020603050405020304" pitchFamily="18" charset="0"/>
                          <a:ea typeface="宋体" panose="02010600030101010101" pitchFamily="2" charset="-122"/>
                        </a:rPr>
                        <a:t>序号</a:t>
                      </a: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x</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r</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序号</a:t>
                      </a: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x</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r</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序号</a:t>
                      </a: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x</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r</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8718242"/>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5.7268</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11.0358</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1.0511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10.0201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5.5043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1.8436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7.0278</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6.7823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1.5147</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402593"/>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12.3927</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1.1887</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1.1887</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1.346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13.654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1.346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1.4466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8.4133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1.4466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0359762"/>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3.7782</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9.7573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1.3655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15</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13.8992</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6.5744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1.1008</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27</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13.1995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3.7814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1.8005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262711"/>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13.7557</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11.05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1.2443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11.8065</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7.9068</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1.3834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28</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13.9796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13.9796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1.0204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5218245"/>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6.0598</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13.2049</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1.7951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17</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4.2406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7.6773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1.5104</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29</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13.4274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13.4274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1.5726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6830583"/>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13.6479</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8.8024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1.3521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18</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10.3205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1.9611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1.9611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30</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3.4922</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11.9855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1.4114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813787"/>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7</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9.1734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8.6009</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1.6389</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6.513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1.3715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1.3715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31</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1.9851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1.9851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1.9851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5574180"/>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8</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8.2621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11.402</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1.4934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20</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8.2725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1.0124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1.0124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32</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4.7305</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4.8451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1.8014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6648849"/>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9</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10.5396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13.4165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1.5835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7.5786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3.7799</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1.8597</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13.946</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1.054</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1.054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623363"/>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4.3191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1.9393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1.9393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22</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3.5144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13.8889</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1.1111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12.4654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5.8603</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1.1905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55825"/>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1.9435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5.4341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1.9435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6.4671</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9.3076</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1.4783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1.4524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11.0254</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1.4524</a:t>
                      </a:r>
                      <a:endParaRPr lang="zh-CN" sz="1400" dirty="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406021"/>
                  </a:ext>
                </a:extLst>
              </a:tr>
              <a:tr h="348249">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12</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8.3977</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13.8883</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1.1117</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11.2884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10.8314</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1.85</a:t>
                      </a:r>
                      <a:endParaRPr lang="zh-CN" sz="1400">
                        <a:effectLst/>
                        <a:latin typeface="Times New Roman" panose="02020603050405020304" pitchFamily="18" charset="0"/>
                        <a:ea typeface="宋体" panose="02010600030101010101" pitchFamily="2" charset="-122"/>
                      </a:endParaRPr>
                    </a:p>
                  </a:txBody>
                  <a:tcPr marL="62456" marR="62456" marT="0" marB="0" anchor="ctr" anchorCtr="1">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endParaRPr lang="zh-CN" sz="1400">
                        <a:effectLst/>
                        <a:latin typeface="Times New Roman" panose="02020603050405020304" pitchFamily="18" charset="0"/>
                      </a:endParaRPr>
                    </a:p>
                  </a:txBody>
                  <a:tcPr marL="62456" marR="62456" marT="0" marB="0" anchor="ctr" anchorCtr="1">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endParaRPr lang="zh-CN" sz="1400">
                        <a:effectLst/>
                        <a:latin typeface="Times New Roman" panose="02020603050405020304" pitchFamily="18" charset="0"/>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endParaRPr lang="zh-CN" sz="1400">
                        <a:effectLst/>
                        <a:latin typeface="Times New Roman" panose="02020603050405020304" pitchFamily="18" charset="0"/>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endParaRPr lang="zh-CN" sz="1400" dirty="0">
                        <a:effectLst/>
                        <a:latin typeface="Times New Roman" panose="02020603050405020304" pitchFamily="18" charset="0"/>
                      </a:endParaRPr>
                    </a:p>
                  </a:txBody>
                  <a:tcPr marL="62456" marR="6245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863197"/>
                  </a:ext>
                </a:extLst>
              </a:tr>
            </a:tbl>
          </a:graphicData>
        </a:graphic>
      </p:graphicFrame>
      <p:sp>
        <p:nvSpPr>
          <p:cNvPr id="10" name="Rectangle 2">
            <a:extLst>
              <a:ext uri="{FF2B5EF4-FFF2-40B4-BE49-F238E27FC236}">
                <a16:creationId xmlns:a16="http://schemas.microsoft.com/office/drawing/2014/main" id="{6853BEA5-7D93-45A4-93C2-1248005BDCD2}"/>
              </a:ext>
            </a:extLst>
          </p:cNvPr>
          <p:cNvSpPr>
            <a:spLocks noChangeArrowheads="1"/>
          </p:cNvSpPr>
          <p:nvPr/>
        </p:nvSpPr>
        <p:spPr bwMode="auto">
          <a:xfrm>
            <a:off x="611560" y="1484784"/>
            <a:ext cx="8064823"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pPr>
            <a:r>
              <a:rPr lang="zh-CN" altLang="en-US" sz="2000" dirty="0">
                <a:solidFill>
                  <a:srgbClr val="0000FF"/>
                </a:solidFill>
                <a:latin typeface="微软雅黑" panose="020B0503020204020204" pitchFamily="34" charset="-122"/>
                <a:ea typeface="微软雅黑" panose="020B0503020204020204" pitchFamily="34" charset="-122"/>
              </a:rPr>
              <a:t>手机基站定位问题的求解结果</a:t>
            </a:r>
          </a:p>
        </p:txBody>
      </p:sp>
    </p:spTree>
    <p:extLst>
      <p:ext uri="{BB962C8B-B14F-4D97-AF65-F5344CB8AC3E}">
        <p14:creationId xmlns:p14="http://schemas.microsoft.com/office/powerpoint/2010/main" val="342468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427184" y="908721"/>
            <a:ext cx="796131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zh-CN"/>
            </a:defPPr>
            <a:lvl1pPr>
              <a:lnSpc>
                <a:spcPct val="140000"/>
              </a:lnSpc>
              <a:defRPr sz="2400" b="1">
                <a:solidFill>
                  <a:srgbClr val="FF0000"/>
                </a:solidFill>
                <a:latin typeface="微软雅黑" panose="020B0503020204020204" pitchFamily="34" charset="-122"/>
                <a:ea typeface="微软雅黑" panose="020B0503020204020204" pitchFamily="34" charset="-122"/>
              </a:defRPr>
            </a:lvl1pPr>
          </a:lstStyle>
          <a:p>
            <a:r>
              <a:rPr lang="en-US" altLang="zh-CN" dirty="0"/>
              <a:t>2.  </a:t>
            </a:r>
            <a:r>
              <a:rPr lang="zh-CN" altLang="en-US" dirty="0"/>
              <a:t>模型求解</a:t>
            </a:r>
          </a:p>
        </p:txBody>
      </p:sp>
      <p:sp>
        <p:nvSpPr>
          <p:cNvPr id="15364" name="Rectangle 2"/>
          <p:cNvSpPr>
            <a:spLocks noChangeArrowheads="1"/>
          </p:cNvSpPr>
          <p:nvPr/>
        </p:nvSpPr>
        <p:spPr bwMode="auto">
          <a:xfrm>
            <a:off x="539625" y="1593057"/>
            <a:ext cx="8424863" cy="36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dirty="0">
                <a:latin typeface="微软雅黑" panose="020B0503020204020204" pitchFamily="34" charset="-122"/>
                <a:ea typeface="微软雅黑" panose="020B0503020204020204" pitchFamily="34" charset="-122"/>
              </a:rPr>
              <a:t>&gt;&gt; f = [-12,-14,-13];</a:t>
            </a:r>
          </a:p>
          <a:p>
            <a:pPr>
              <a:lnSpc>
                <a:spcPct val="140000"/>
              </a:lnSpc>
            </a:pPr>
            <a:r>
              <a:rPr lang="en-US" altLang="zh-CN" sz="2400" dirty="0">
                <a:latin typeface="微软雅黑" panose="020B0503020204020204" pitchFamily="34" charset="-122"/>
                <a:ea typeface="微软雅黑" panose="020B0503020204020204" pitchFamily="34" charset="-122"/>
              </a:rPr>
              <a:t>&gt;&gt; A= [1.1, 1.2, 1.4; 0.5, 0.6, 0.6; 0.7, 0.8, 0.6];</a:t>
            </a:r>
            <a:endParaRPr lang="zh-CN" altLang="en-US" sz="2400" dirty="0">
              <a:latin typeface="微软雅黑" panose="020B0503020204020204" pitchFamily="34" charset="-122"/>
              <a:ea typeface="微软雅黑" panose="020B0503020204020204" pitchFamily="34" charset="-122"/>
            </a:endParaRPr>
          </a:p>
          <a:p>
            <a:pPr>
              <a:lnSpc>
                <a:spcPct val="140000"/>
              </a:lnSpc>
            </a:pPr>
            <a:r>
              <a:rPr lang="en-US" altLang="zh-CN" sz="2400" dirty="0">
                <a:latin typeface="微软雅黑" panose="020B0503020204020204" pitchFamily="34" charset="-122"/>
                <a:ea typeface="微软雅黑" panose="020B0503020204020204" pitchFamily="34" charset="-122"/>
              </a:rPr>
              <a:t>&gt;&gt; b= [4600; 2100; 2500];</a:t>
            </a:r>
            <a:endParaRPr lang="zh-CN" altLang="en-US" sz="2400" dirty="0">
              <a:latin typeface="微软雅黑" panose="020B0503020204020204" pitchFamily="34" charset="-122"/>
              <a:ea typeface="微软雅黑" panose="020B0503020204020204" pitchFamily="34" charset="-122"/>
            </a:endParaRPr>
          </a:p>
          <a:p>
            <a:pPr>
              <a:lnSpc>
                <a:spcPct val="140000"/>
              </a:lnSpc>
            </a:pPr>
            <a:r>
              <a:rPr lang="en-US" altLang="zh-CN" sz="2400" dirty="0">
                <a:latin typeface="微软雅黑" panose="020B0503020204020204" pitchFamily="34" charset="-122"/>
                <a:ea typeface="微软雅黑" panose="020B0503020204020204" pitchFamily="34" charset="-122"/>
              </a:rPr>
              <a:t>&gt;&gt; </a:t>
            </a:r>
            <a:r>
              <a:rPr lang="en-US" altLang="zh-CN" sz="2400" dirty="0" err="1">
                <a:latin typeface="微软雅黑" panose="020B0503020204020204" pitchFamily="34" charset="-122"/>
                <a:ea typeface="微软雅黑" panose="020B0503020204020204" pitchFamily="34" charset="-122"/>
              </a:rPr>
              <a:t>Aeq</a:t>
            </a:r>
            <a:r>
              <a:rPr lang="en-US" altLang="zh-CN" sz="2400" dirty="0">
                <a:latin typeface="微软雅黑" panose="020B0503020204020204" pitchFamily="34" charset="-122"/>
                <a:ea typeface="微软雅黑" panose="020B0503020204020204" pitchFamily="34" charset="-122"/>
              </a:rPr>
              <a:t>=[];</a:t>
            </a:r>
          </a:p>
          <a:p>
            <a:pPr>
              <a:lnSpc>
                <a:spcPct val="140000"/>
              </a:lnSpc>
            </a:pPr>
            <a:r>
              <a:rPr lang="en-US" altLang="zh-CN" sz="2400" dirty="0">
                <a:latin typeface="微软雅黑" panose="020B0503020204020204" pitchFamily="34" charset="-122"/>
                <a:ea typeface="微软雅黑" panose="020B0503020204020204" pitchFamily="34" charset="-122"/>
              </a:rPr>
              <a:t>&gt;&gt; </a:t>
            </a:r>
            <a:r>
              <a:rPr lang="en-US" altLang="zh-CN" sz="2400" dirty="0" err="1">
                <a:latin typeface="微软雅黑" panose="020B0503020204020204" pitchFamily="34" charset="-122"/>
                <a:ea typeface="微软雅黑" panose="020B0503020204020204" pitchFamily="34" charset="-122"/>
              </a:rPr>
              <a:t>beq</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40000"/>
              </a:lnSpc>
            </a:pPr>
            <a:r>
              <a:rPr lang="en-US" altLang="zh-CN" sz="2400" dirty="0">
                <a:latin typeface="微软雅黑" panose="020B0503020204020204" pitchFamily="34" charset="-122"/>
                <a:ea typeface="微软雅黑" panose="020B0503020204020204" pitchFamily="34" charset="-122"/>
              </a:rPr>
              <a:t>&gt;&gt; lb=[0; 0; 0];</a:t>
            </a:r>
          </a:p>
          <a:p>
            <a:pPr>
              <a:lnSpc>
                <a:spcPct val="140000"/>
              </a:lnSpc>
            </a:pPr>
            <a:r>
              <a:rPr lang="en-US" altLang="zh-CN" sz="2400" dirty="0">
                <a:latin typeface="微软雅黑" panose="020B0503020204020204" pitchFamily="34" charset="-122"/>
                <a:ea typeface="微软雅黑" panose="020B0503020204020204" pitchFamily="34" charset="-122"/>
              </a:rPr>
              <a:t>&gt;&gt; [</a:t>
            </a:r>
            <a:r>
              <a:rPr lang="en-US" altLang="zh-CN" sz="2400" dirty="0" err="1">
                <a:latin typeface="微软雅黑" panose="020B0503020204020204" pitchFamily="34" charset="-122"/>
                <a:ea typeface="微软雅黑" panose="020B0503020204020204" pitchFamily="34" charset="-122"/>
              </a:rPr>
              <a:t>x,fval</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linprog</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f,A,b,Aeq,beq,lb</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4" name="日期占位符 3">
            <a:extLst>
              <a:ext uri="{FF2B5EF4-FFF2-40B4-BE49-F238E27FC236}">
                <a16:creationId xmlns:a16="http://schemas.microsoft.com/office/drawing/2014/main" id="{7C6F387D-3D36-46A5-92F1-083A167173D5}"/>
              </a:ext>
            </a:extLst>
          </p:cNvPr>
          <p:cNvSpPr>
            <a:spLocks noGrp="1"/>
          </p:cNvSpPr>
          <p:nvPr>
            <p:ph type="dt" sz="half" idx="2"/>
          </p:nvPr>
        </p:nvSpPr>
        <p:spPr/>
        <p:txBody>
          <a:bodyPr/>
          <a:lstStyle/>
          <a:p>
            <a:pPr>
              <a:defRPr/>
            </a:pPr>
            <a:fld id="{FE450AD3-130D-413E-9701-22CC30EEBD1C}"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DE6C2E3E-CEDC-4CA0-B306-BB50002EDAC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9641945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18A6793-829B-4B15-8392-BB407038D4A8}"/>
              </a:ext>
            </a:extLst>
          </p:cNvPr>
          <p:cNvSpPr>
            <a:spLocks noGrp="1"/>
          </p:cNvSpPr>
          <p:nvPr>
            <p:ph type="dt" sz="half" idx="10"/>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umimoji="0" sz="1400" kern="1200">
                <a:solidFill>
                  <a:schemeClr val="tx1"/>
                </a:solidFill>
                <a:latin typeface="Arial" charset="0"/>
                <a:ea typeface="+mn-ea"/>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a:lstStyle>
          <a:p>
            <a:pPr>
              <a:defRPr/>
            </a:pPr>
            <a:fld id="{F7E5495E-4F3D-40A2-82D9-FAEB85D6121E}"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504C25B9-13E3-464D-94CF-193F1213C25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10" name="Text Box 29">
            <a:extLst>
              <a:ext uri="{FF2B5EF4-FFF2-40B4-BE49-F238E27FC236}">
                <a16:creationId xmlns:a16="http://schemas.microsoft.com/office/drawing/2014/main" id="{7BB592F3-39D6-43AD-9916-1C644F63E62A}"/>
              </a:ext>
            </a:extLst>
          </p:cNvPr>
          <p:cNvSpPr txBox="1">
            <a:spLocks noChangeArrowheads="1"/>
          </p:cNvSpPr>
          <p:nvPr/>
        </p:nvSpPr>
        <p:spPr bwMode="auto">
          <a:xfrm>
            <a:off x="482784" y="502513"/>
            <a:ext cx="41040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400" dirty="0">
                <a:latin typeface="微软雅黑" panose="020B0503020204020204" pitchFamily="34" charset="-122"/>
                <a:ea typeface="微软雅黑" panose="020B0503020204020204" pitchFamily="34" charset="-122"/>
              </a:rPr>
              <a:t>五、模型求解</a:t>
            </a:r>
            <a:endParaRPr lang="zh-CN" altLang="en-US" sz="2400" dirty="0">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38CB3A8F-F55B-4839-A628-3BFD265CE59E}"/>
              </a:ext>
            </a:extLst>
          </p:cNvPr>
          <p:cNvSpPr>
            <a:spLocks noChangeArrowheads="1"/>
          </p:cNvSpPr>
          <p:nvPr/>
        </p:nvSpPr>
        <p:spPr bwMode="auto">
          <a:xfrm>
            <a:off x="539626" y="980728"/>
            <a:ext cx="763277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4.  35</a:t>
            </a:r>
            <a:r>
              <a:rPr lang="zh-CN" altLang="en-US" sz="2400" dirty="0">
                <a:solidFill>
                  <a:srgbClr val="FF0000"/>
                </a:solidFill>
                <a:latin typeface="微软雅黑" panose="020B0503020204020204" pitchFamily="34" charset="-122"/>
                <a:ea typeface="微软雅黑" panose="020B0503020204020204" pitchFamily="34" charset="-122"/>
              </a:rPr>
              <a:t>个手机基站的位置分布图</a:t>
            </a:r>
          </a:p>
        </p:txBody>
      </p:sp>
      <p:pic>
        <p:nvPicPr>
          <p:cNvPr id="185346" name="Picture 2">
            <a:extLst>
              <a:ext uri="{FF2B5EF4-FFF2-40B4-BE49-F238E27FC236}">
                <a16:creationId xmlns:a16="http://schemas.microsoft.com/office/drawing/2014/main" id="{FDB3D784-8A46-486C-9746-E9F506A900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07" r="15021"/>
          <a:stretch/>
        </p:blipFill>
        <p:spPr bwMode="auto">
          <a:xfrm>
            <a:off x="1070248" y="1550635"/>
            <a:ext cx="4581872" cy="4643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08688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6"/>
          <p:cNvSpPr>
            <a:spLocks noGrp="1"/>
          </p:cNvSpPr>
          <p:nvPr>
            <p:ph idx="1"/>
          </p:nvPr>
        </p:nvSpPr>
        <p:spPr>
          <a:xfrm>
            <a:off x="457200" y="2628901"/>
            <a:ext cx="8229600" cy="728663"/>
          </a:xfrm>
        </p:spPr>
        <p:txBody>
          <a:bodyPr/>
          <a:lstStyle/>
          <a:p>
            <a:pPr>
              <a:buFont typeface="Arial" charset="0"/>
              <a:buNone/>
            </a:pPr>
            <a:r>
              <a:rPr lang="en-US" altLang="zh-CN" sz="5000" i="1" dirty="0">
                <a:latin typeface="微软雅黑" panose="020B0503020204020204" pitchFamily="34" charset="-122"/>
                <a:ea typeface="Arial Unicode MS" pitchFamily="34" charset="-122"/>
                <a:cs typeface="Times New Roman" pitchFamily="18" charset="0"/>
              </a:rPr>
              <a:t>         Thank You</a:t>
            </a:r>
            <a:endParaRPr lang="zh-CN" altLang="en-US" sz="5000" i="1" dirty="0">
              <a:latin typeface="微软雅黑" panose="020B0503020204020204" pitchFamily="34" charset="-122"/>
              <a:ea typeface="Arial Unicode MS" pitchFamily="34" charset="-122"/>
              <a:cs typeface="Times New Roman" pitchFamily="18" charset="0"/>
            </a:endParaRPr>
          </a:p>
        </p:txBody>
      </p:sp>
      <p:sp>
        <p:nvSpPr>
          <p:cNvPr id="4" name="日期占位符 3">
            <a:extLst>
              <a:ext uri="{FF2B5EF4-FFF2-40B4-BE49-F238E27FC236}">
                <a16:creationId xmlns:a16="http://schemas.microsoft.com/office/drawing/2014/main" id="{F406770A-1362-4B55-95E5-95E39E96AA4E}"/>
              </a:ext>
            </a:extLst>
          </p:cNvPr>
          <p:cNvSpPr>
            <a:spLocks noGrp="1"/>
          </p:cNvSpPr>
          <p:nvPr>
            <p:ph type="dt" sz="half" idx="2"/>
          </p:nvPr>
        </p:nvSpPr>
        <p:spPr/>
        <p:txBody>
          <a:bodyPr/>
          <a:lstStyle/>
          <a:p>
            <a:pPr>
              <a:defRPr/>
            </a:pPr>
            <a:fld id="{9FC8501A-1F91-4F1D-B015-2F793B18436F}"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535C5EF7-1A65-4DC8-BDB1-F8223D2E5CC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268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ChangeArrowheads="1"/>
          </p:cNvSpPr>
          <p:nvPr/>
        </p:nvSpPr>
        <p:spPr bwMode="auto">
          <a:xfrm>
            <a:off x="35496" y="476672"/>
            <a:ext cx="842486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40000"/>
              </a:lnSpc>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2-2</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求解混合整数线性规划问题</a:t>
            </a:r>
          </a:p>
        </p:txBody>
      </p:sp>
      <p:graphicFrame>
        <p:nvGraphicFramePr>
          <p:cNvPr id="18438" name="对象 5"/>
          <p:cNvGraphicFramePr>
            <a:graphicFrameLocks noChangeAspect="1"/>
          </p:cNvGraphicFramePr>
          <p:nvPr>
            <p:extLst>
              <p:ext uri="{D42A27DB-BD31-4B8C-83A1-F6EECF244321}">
                <p14:modId xmlns:p14="http://schemas.microsoft.com/office/powerpoint/2010/main" val="1897469758"/>
              </p:ext>
            </p:extLst>
          </p:nvPr>
        </p:nvGraphicFramePr>
        <p:xfrm>
          <a:off x="1475656" y="942975"/>
          <a:ext cx="5729288" cy="2695575"/>
        </p:xfrm>
        <a:graphic>
          <a:graphicData uri="http://schemas.openxmlformats.org/presentationml/2006/ole">
            <mc:AlternateContent xmlns:mc="http://schemas.openxmlformats.org/markup-compatibility/2006">
              <mc:Choice xmlns:v="urn:schemas-microsoft-com:vml" Requires="v">
                <p:oleObj name="Equation" r:id="rId2" imgW="2273040" imgH="1422360" progId="Equation.DSMT4">
                  <p:embed/>
                </p:oleObj>
              </mc:Choice>
              <mc:Fallback>
                <p:oleObj name="Equation" r:id="rId2" imgW="2273040" imgH="1422360" progId="Equation.DSMT4">
                  <p:embed/>
                  <p:pic>
                    <p:nvPicPr>
                      <p:cNvPr id="18438" name="对象 5"/>
                      <p:cNvPicPr>
                        <a:picLocks noChangeAspect="1" noChangeArrowheads="1"/>
                      </p:cNvPicPr>
                      <p:nvPr/>
                    </p:nvPicPr>
                    <p:blipFill>
                      <a:blip r:embed="rId3"/>
                      <a:srcRect/>
                      <a:stretch>
                        <a:fillRect/>
                      </a:stretch>
                    </p:blipFill>
                    <p:spPr bwMode="auto">
                      <a:xfrm>
                        <a:off x="1475656" y="942975"/>
                        <a:ext cx="5729288" cy="269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日期占位符 3">
            <a:extLst>
              <a:ext uri="{FF2B5EF4-FFF2-40B4-BE49-F238E27FC236}">
                <a16:creationId xmlns:a16="http://schemas.microsoft.com/office/drawing/2014/main" id="{2DEEFC4C-D7E5-40BC-81BE-E377A54DE27D}"/>
              </a:ext>
            </a:extLst>
          </p:cNvPr>
          <p:cNvSpPr>
            <a:spLocks noGrp="1"/>
          </p:cNvSpPr>
          <p:nvPr>
            <p:ph type="dt" sz="half" idx="2"/>
          </p:nvPr>
        </p:nvSpPr>
        <p:spPr/>
        <p:txBody>
          <a:bodyPr/>
          <a:lstStyle/>
          <a:p>
            <a:pPr>
              <a:defRPr/>
            </a:pPr>
            <a:fld id="{20F2341F-2437-4B59-97F0-0CBE580B3D20}" type="datetime1">
              <a:rPr lang="zh-CN" altLang="en-US" smtClean="0"/>
              <a:t>2022/11/23</a:t>
            </a:fld>
            <a:endParaRPr lang="zh-CN" altLang="en-US"/>
          </a:p>
        </p:txBody>
      </p:sp>
      <p:sp>
        <p:nvSpPr>
          <p:cNvPr id="9" name="Rectangle 2">
            <a:extLst>
              <a:ext uri="{FF2B5EF4-FFF2-40B4-BE49-F238E27FC236}">
                <a16:creationId xmlns:a16="http://schemas.microsoft.com/office/drawing/2014/main" id="{CF0884AE-604E-480E-960D-D60BF1409A31}"/>
              </a:ext>
            </a:extLst>
          </p:cNvPr>
          <p:cNvSpPr>
            <a:spLocks noChangeArrowheads="1"/>
          </p:cNvSpPr>
          <p:nvPr/>
        </p:nvSpPr>
        <p:spPr bwMode="auto">
          <a:xfrm>
            <a:off x="611633" y="3501008"/>
            <a:ext cx="8424863"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2400" dirty="0">
                <a:solidFill>
                  <a:srgbClr val="0000FF"/>
                </a:solidFill>
                <a:latin typeface="微软雅黑" panose="020B0503020204020204" pitchFamily="34" charset="-122"/>
                <a:ea typeface="微软雅黑" panose="020B0503020204020204" pitchFamily="34" charset="-122"/>
              </a:rPr>
              <a:t>注：应先化为标准型。</a:t>
            </a:r>
          </a:p>
        </p:txBody>
      </p:sp>
      <p:graphicFrame>
        <p:nvGraphicFramePr>
          <p:cNvPr id="10" name="对象 5">
            <a:extLst>
              <a:ext uri="{FF2B5EF4-FFF2-40B4-BE49-F238E27FC236}">
                <a16:creationId xmlns:a16="http://schemas.microsoft.com/office/drawing/2014/main" id="{35619088-0193-484A-BF66-D18FA3A26923}"/>
              </a:ext>
            </a:extLst>
          </p:cNvPr>
          <p:cNvGraphicFramePr>
            <a:graphicFrameLocks noChangeAspect="1"/>
          </p:cNvGraphicFramePr>
          <p:nvPr>
            <p:extLst>
              <p:ext uri="{D42A27DB-BD31-4B8C-83A1-F6EECF244321}">
                <p14:modId xmlns:p14="http://schemas.microsoft.com/office/powerpoint/2010/main" val="1932041846"/>
              </p:ext>
            </p:extLst>
          </p:nvPr>
        </p:nvGraphicFramePr>
        <p:xfrm>
          <a:off x="1475656" y="3921125"/>
          <a:ext cx="5729288" cy="2695575"/>
        </p:xfrm>
        <a:graphic>
          <a:graphicData uri="http://schemas.openxmlformats.org/presentationml/2006/ole">
            <mc:AlternateContent xmlns:mc="http://schemas.openxmlformats.org/markup-compatibility/2006">
              <mc:Choice xmlns:v="urn:schemas-microsoft-com:vml" Requires="v">
                <p:oleObj name="Equation" r:id="rId4" imgW="2273040" imgH="1422360" progId="Equation.DSMT4">
                  <p:embed/>
                </p:oleObj>
              </mc:Choice>
              <mc:Fallback>
                <p:oleObj name="Equation" r:id="rId4" imgW="2273040" imgH="1422360" progId="Equation.DSMT4">
                  <p:embed/>
                  <p:pic>
                    <p:nvPicPr>
                      <p:cNvPr id="18438" name="对象 5"/>
                      <p:cNvPicPr>
                        <a:picLocks noChangeAspect="1" noChangeArrowheads="1"/>
                      </p:cNvPicPr>
                      <p:nvPr/>
                    </p:nvPicPr>
                    <p:blipFill>
                      <a:blip r:embed="rId5"/>
                      <a:srcRect/>
                      <a:stretch>
                        <a:fillRect/>
                      </a:stretch>
                    </p:blipFill>
                    <p:spPr bwMode="auto">
                      <a:xfrm>
                        <a:off x="1475656" y="3921125"/>
                        <a:ext cx="5729288" cy="269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页脚占位符 1">
            <a:extLst>
              <a:ext uri="{FF2B5EF4-FFF2-40B4-BE49-F238E27FC236}">
                <a16:creationId xmlns:a16="http://schemas.microsoft.com/office/drawing/2014/main" id="{5C8F9239-A418-4C12-98B7-CB4013C83F9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86002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ChangeArrowheads="1"/>
          </p:cNvSpPr>
          <p:nvPr/>
        </p:nvSpPr>
        <p:spPr bwMode="auto">
          <a:xfrm>
            <a:off x="35496" y="476672"/>
            <a:ext cx="842486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40000"/>
              </a:lnSpc>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2-2</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求解混合整数线性规划问题</a:t>
            </a:r>
          </a:p>
        </p:txBody>
      </p:sp>
      <p:sp>
        <p:nvSpPr>
          <p:cNvPr id="8" name="Rectangle 2">
            <a:extLst>
              <a:ext uri="{FF2B5EF4-FFF2-40B4-BE49-F238E27FC236}">
                <a16:creationId xmlns:a16="http://schemas.microsoft.com/office/drawing/2014/main" id="{47E0BA53-7A8F-428A-848F-11098E023F59}"/>
              </a:ext>
            </a:extLst>
          </p:cNvPr>
          <p:cNvSpPr>
            <a:spLocks noChangeArrowheads="1"/>
          </p:cNvSpPr>
          <p:nvPr/>
        </p:nvSpPr>
        <p:spPr bwMode="auto">
          <a:xfrm>
            <a:off x="395536" y="1001350"/>
            <a:ext cx="7416824" cy="460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&gt;&gt; f = [8;1];</a:t>
            </a:r>
          </a:p>
          <a:p>
            <a:pPr>
              <a:lnSpc>
                <a:spcPct val="15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intcon</a:t>
            </a:r>
            <a:r>
              <a:rPr lang="en-US" altLang="zh-CN" sz="2200" dirty="0">
                <a:latin typeface="微软雅黑" panose="020B0503020204020204" pitchFamily="34" charset="-122"/>
                <a:ea typeface="微软雅黑" panose="020B0503020204020204" pitchFamily="34" charset="-122"/>
              </a:rPr>
              <a:t> = 2;</a:t>
            </a:r>
          </a:p>
          <a:p>
            <a:pPr>
              <a:lnSpc>
                <a:spcPct val="150000"/>
              </a:lnSpc>
            </a:pPr>
            <a:r>
              <a:rPr lang="en-US" altLang="zh-CN" sz="2200" dirty="0">
                <a:latin typeface="微软雅黑" panose="020B0503020204020204" pitchFamily="34" charset="-122"/>
                <a:ea typeface="微软雅黑" panose="020B0503020204020204" pitchFamily="34" charset="-122"/>
              </a:rPr>
              <a:t>&gt;&gt; A = [-1,-2;  -4,-1;  2,1];</a:t>
            </a:r>
          </a:p>
          <a:p>
            <a:pPr>
              <a:lnSpc>
                <a:spcPct val="150000"/>
              </a:lnSpc>
            </a:pPr>
            <a:r>
              <a:rPr lang="en-US" altLang="zh-CN" sz="2200" dirty="0">
                <a:latin typeface="微软雅黑" panose="020B0503020204020204" pitchFamily="34" charset="-122"/>
                <a:ea typeface="微软雅黑" panose="020B0503020204020204" pitchFamily="34" charset="-122"/>
              </a:rPr>
              <a:t>&gt;&gt; b = [14; -30; 20];</a:t>
            </a:r>
          </a:p>
          <a:p>
            <a:pPr>
              <a:lnSpc>
                <a:spcPct val="15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Aeq</a:t>
            </a:r>
            <a:r>
              <a:rPr lang="en-US" altLang="zh-CN" sz="2200" dirty="0">
                <a:latin typeface="微软雅黑" panose="020B0503020204020204" pitchFamily="34" charset="-122"/>
                <a:ea typeface="微软雅黑" panose="020B0503020204020204" pitchFamily="34" charset="-122"/>
              </a:rPr>
              <a:t> = [2, -1];</a:t>
            </a:r>
          </a:p>
          <a:p>
            <a:pPr>
              <a:lnSpc>
                <a:spcPct val="15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beq</a:t>
            </a:r>
            <a:r>
              <a:rPr lang="en-US" altLang="zh-CN" sz="2200" dirty="0">
                <a:latin typeface="微软雅黑" panose="020B0503020204020204" pitchFamily="34" charset="-122"/>
                <a:ea typeface="微软雅黑" panose="020B0503020204020204" pitchFamily="34" charset="-122"/>
              </a:rPr>
              <a:t> = 3;</a:t>
            </a:r>
          </a:p>
          <a:p>
            <a:pPr>
              <a:lnSpc>
                <a:spcPct val="15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lb</a:t>
            </a:r>
            <a:r>
              <a:rPr lang="en-US" altLang="zh-CN" sz="2200" dirty="0">
                <a:latin typeface="微软雅黑" panose="020B0503020204020204" pitchFamily="34" charset="-122"/>
                <a:ea typeface="微软雅黑" panose="020B0503020204020204" pitchFamily="34" charset="-122"/>
              </a:rPr>
              <a:t> = [0; 0];</a:t>
            </a:r>
          </a:p>
          <a:p>
            <a:pPr>
              <a:lnSpc>
                <a:spcPct val="15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ub</a:t>
            </a:r>
            <a:r>
              <a:rPr lang="en-US" altLang="zh-CN" sz="2200" dirty="0">
                <a:latin typeface="微软雅黑" panose="020B0503020204020204" pitchFamily="34" charset="-122"/>
                <a:ea typeface="微软雅黑" panose="020B0503020204020204" pitchFamily="34" charset="-122"/>
              </a:rPr>
              <a:t> = [6; 9];</a:t>
            </a:r>
          </a:p>
          <a:p>
            <a:pPr>
              <a:lnSpc>
                <a:spcPct val="150000"/>
              </a:lnSpc>
            </a:pPr>
            <a:r>
              <a:rPr lang="en-US" altLang="zh-CN" sz="2200" dirty="0">
                <a:latin typeface="微软雅黑" panose="020B0503020204020204" pitchFamily="34" charset="-122"/>
                <a:ea typeface="微软雅黑" panose="020B0503020204020204" pitchFamily="34" charset="-122"/>
              </a:rPr>
              <a:t>&gt;&gt; [x, </a:t>
            </a:r>
            <a:r>
              <a:rPr lang="en-US" altLang="zh-CN" sz="2200" dirty="0" err="1">
                <a:latin typeface="微软雅黑" panose="020B0503020204020204" pitchFamily="34" charset="-122"/>
                <a:ea typeface="微软雅黑" panose="020B0503020204020204" pitchFamily="34" charset="-122"/>
              </a:rPr>
              <a:t>fval</a:t>
            </a:r>
            <a:r>
              <a:rPr lang="en-US" altLang="zh-CN" sz="2200" dirty="0">
                <a:latin typeface="微软雅黑" panose="020B0503020204020204" pitchFamily="34" charset="-122"/>
                <a:ea typeface="微软雅黑" panose="020B0503020204020204" pitchFamily="34" charset="-122"/>
              </a:rPr>
              <a:t>] = </a:t>
            </a:r>
            <a:r>
              <a:rPr lang="en-US" altLang="zh-CN" sz="2200" dirty="0" err="1">
                <a:latin typeface="微软雅黑" panose="020B0503020204020204" pitchFamily="34" charset="-122"/>
                <a:ea typeface="微软雅黑" panose="020B0503020204020204" pitchFamily="34" charset="-122"/>
              </a:rPr>
              <a:t>intlinprog</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f,intcon,A,b,Aeq,beq,lb,ub</a:t>
            </a:r>
            <a:r>
              <a:rPr lang="en-US" altLang="zh-CN" sz="2200" dirty="0">
                <a:latin typeface="微软雅黑" panose="020B0503020204020204" pitchFamily="34" charset="-122"/>
                <a:ea typeface="微软雅黑" panose="020B0503020204020204" pitchFamily="34" charset="-122"/>
              </a:rPr>
              <a:t>)</a:t>
            </a:r>
          </a:p>
        </p:txBody>
      </p:sp>
      <p:sp>
        <p:nvSpPr>
          <p:cNvPr id="4" name="日期占位符 3">
            <a:extLst>
              <a:ext uri="{FF2B5EF4-FFF2-40B4-BE49-F238E27FC236}">
                <a16:creationId xmlns:a16="http://schemas.microsoft.com/office/drawing/2014/main" id="{2DEEFC4C-D7E5-40BC-81BE-E377A54DE27D}"/>
              </a:ext>
            </a:extLst>
          </p:cNvPr>
          <p:cNvSpPr>
            <a:spLocks noGrp="1"/>
          </p:cNvSpPr>
          <p:nvPr>
            <p:ph type="dt" sz="half" idx="2"/>
          </p:nvPr>
        </p:nvSpPr>
        <p:spPr/>
        <p:txBody>
          <a:bodyPr/>
          <a:lstStyle/>
          <a:p>
            <a:pPr>
              <a:defRPr/>
            </a:pPr>
            <a:fld id="{2F4715A6-DA3D-4D92-9300-2D895DC68F9C}" type="datetime1">
              <a:rPr lang="zh-CN" altLang="en-US" smtClean="0"/>
              <a:t>2022/11/23</a:t>
            </a:fld>
            <a:endParaRPr lang="zh-CN" altLang="en-US"/>
          </a:p>
        </p:txBody>
      </p:sp>
      <p:graphicFrame>
        <p:nvGraphicFramePr>
          <p:cNvPr id="11" name="对象 5">
            <a:extLst>
              <a:ext uri="{FF2B5EF4-FFF2-40B4-BE49-F238E27FC236}">
                <a16:creationId xmlns:a16="http://schemas.microsoft.com/office/drawing/2014/main" id="{6ADD5FBC-166D-48CF-B6AB-BF2AD64528D7}"/>
              </a:ext>
            </a:extLst>
          </p:cNvPr>
          <p:cNvGraphicFramePr>
            <a:graphicFrameLocks noChangeAspect="1"/>
          </p:cNvGraphicFramePr>
          <p:nvPr>
            <p:extLst>
              <p:ext uri="{D42A27DB-BD31-4B8C-83A1-F6EECF244321}">
                <p14:modId xmlns:p14="http://schemas.microsoft.com/office/powerpoint/2010/main" val="669730634"/>
              </p:ext>
            </p:extLst>
          </p:nvPr>
        </p:nvGraphicFramePr>
        <p:xfrm>
          <a:off x="4147320" y="1104965"/>
          <a:ext cx="4939601" cy="2324035"/>
        </p:xfrm>
        <a:graphic>
          <a:graphicData uri="http://schemas.openxmlformats.org/presentationml/2006/ole">
            <mc:AlternateContent xmlns:mc="http://schemas.openxmlformats.org/markup-compatibility/2006">
              <mc:Choice xmlns:v="urn:schemas-microsoft-com:vml" Requires="v">
                <p:oleObj name="Equation" r:id="rId2" imgW="2273040" imgH="1422360" progId="Equation.DSMT4">
                  <p:embed/>
                </p:oleObj>
              </mc:Choice>
              <mc:Fallback>
                <p:oleObj name="Equation" r:id="rId2" imgW="2273040" imgH="1422360" progId="Equation.DSMT4">
                  <p:embed/>
                  <p:pic>
                    <p:nvPicPr>
                      <p:cNvPr id="10" name="对象 5">
                        <a:extLst>
                          <a:ext uri="{FF2B5EF4-FFF2-40B4-BE49-F238E27FC236}">
                            <a16:creationId xmlns:a16="http://schemas.microsoft.com/office/drawing/2014/main" id="{35619088-0193-484A-BF66-D18FA3A26923}"/>
                          </a:ext>
                        </a:extLst>
                      </p:cNvPr>
                      <p:cNvPicPr>
                        <a:picLocks noChangeAspect="1" noChangeArrowheads="1"/>
                      </p:cNvPicPr>
                      <p:nvPr/>
                    </p:nvPicPr>
                    <p:blipFill>
                      <a:blip r:embed="rId3"/>
                      <a:srcRect/>
                      <a:stretch>
                        <a:fillRect/>
                      </a:stretch>
                    </p:blipFill>
                    <p:spPr bwMode="auto">
                      <a:xfrm>
                        <a:off x="4147320" y="1104965"/>
                        <a:ext cx="4939601" cy="2324035"/>
                      </a:xfrm>
                      <a:prstGeom prst="rect">
                        <a:avLst/>
                      </a:prstGeom>
                      <a:noFill/>
                    </p:spPr>
                  </p:pic>
                </p:oleObj>
              </mc:Fallback>
            </mc:AlternateContent>
          </a:graphicData>
        </a:graphic>
      </p:graphicFrame>
      <p:sp>
        <p:nvSpPr>
          <p:cNvPr id="2" name="页脚占位符 1">
            <a:extLst>
              <a:ext uri="{FF2B5EF4-FFF2-40B4-BE49-F238E27FC236}">
                <a16:creationId xmlns:a16="http://schemas.microsoft.com/office/drawing/2014/main" id="{56EE27FF-4435-42F3-BC23-64BFEC80174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0595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79512" y="1484785"/>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一、无约束的非线性规划</a:t>
            </a:r>
          </a:p>
        </p:txBody>
      </p:sp>
      <p:graphicFrame>
        <p:nvGraphicFramePr>
          <p:cNvPr id="9" name="对象 3"/>
          <p:cNvGraphicFramePr>
            <a:graphicFrameLocks noChangeAspect="1"/>
          </p:cNvGraphicFramePr>
          <p:nvPr>
            <p:extLst>
              <p:ext uri="{D42A27DB-BD31-4B8C-83A1-F6EECF244321}">
                <p14:modId xmlns:p14="http://schemas.microsoft.com/office/powerpoint/2010/main" val="3110285377"/>
              </p:ext>
            </p:extLst>
          </p:nvPr>
        </p:nvGraphicFramePr>
        <p:xfrm>
          <a:off x="755576" y="2775396"/>
          <a:ext cx="6564313" cy="509588"/>
        </p:xfrm>
        <a:graphic>
          <a:graphicData uri="http://schemas.openxmlformats.org/presentationml/2006/ole">
            <mc:AlternateContent xmlns:mc="http://schemas.openxmlformats.org/markup-compatibility/2006">
              <mc:Choice xmlns:v="urn:schemas-microsoft-com:vml" Requires="v">
                <p:oleObj name="Equation" r:id="rId2" imgW="2717640" imgH="279360" progId="Equation.DSMT4">
                  <p:embed/>
                </p:oleObj>
              </mc:Choice>
              <mc:Fallback>
                <p:oleObj name="Equation" r:id="rId2" imgW="2717640" imgH="279360" progId="Equation.DSMT4">
                  <p:embed/>
                  <p:pic>
                    <p:nvPicPr>
                      <p:cNvPr id="9" name="对象 3"/>
                      <p:cNvPicPr>
                        <a:picLocks noChangeAspect="1" noChangeArrowheads="1"/>
                      </p:cNvPicPr>
                      <p:nvPr/>
                    </p:nvPicPr>
                    <p:blipFill>
                      <a:blip r:embed="rId3"/>
                      <a:srcRect/>
                      <a:stretch>
                        <a:fillRect/>
                      </a:stretch>
                    </p:blipFill>
                    <p:spPr bwMode="auto">
                      <a:xfrm>
                        <a:off x="755576" y="2775396"/>
                        <a:ext cx="6564313"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
          <p:cNvSpPr txBox="1">
            <a:spLocks noChangeArrowheads="1"/>
          </p:cNvSpPr>
          <p:nvPr/>
        </p:nvSpPr>
        <p:spPr bwMode="auto">
          <a:xfrm>
            <a:off x="313080" y="620688"/>
            <a:ext cx="82913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第三节  非线性规划</a:t>
            </a:r>
          </a:p>
        </p:txBody>
      </p:sp>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4268674B-821E-44B5-8DF9-89B6E0CBCD09}"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1939539"/>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无约束的非线性规划的标准型</a:t>
            </a:r>
          </a:p>
        </p:txBody>
      </p:sp>
      <p:grpSp>
        <p:nvGrpSpPr>
          <p:cNvPr id="2" name="组合 1">
            <a:extLst>
              <a:ext uri="{FF2B5EF4-FFF2-40B4-BE49-F238E27FC236}">
                <a16:creationId xmlns:a16="http://schemas.microsoft.com/office/drawing/2014/main" id="{40763176-BE6C-448B-AC7B-DCAE31BDF37A}"/>
              </a:ext>
            </a:extLst>
          </p:cNvPr>
          <p:cNvGrpSpPr/>
          <p:nvPr/>
        </p:nvGrpSpPr>
        <p:grpSpPr>
          <a:xfrm>
            <a:off x="539552" y="3346099"/>
            <a:ext cx="8136904" cy="514949"/>
            <a:chOff x="539552" y="3501008"/>
            <a:chExt cx="8136904" cy="514949"/>
          </a:xfrm>
        </p:grpSpPr>
        <p:sp>
          <p:nvSpPr>
            <p:cNvPr id="10" name="Rectangle 56"/>
            <p:cNvSpPr>
              <a:spLocks noChangeArrowheads="1"/>
            </p:cNvSpPr>
            <p:nvPr/>
          </p:nvSpPr>
          <p:spPr bwMode="auto">
            <a:xfrm>
              <a:off x="539552" y="3501008"/>
              <a:ext cx="8136904"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其中         为目标函数，                                  为决策变量。</a:t>
              </a:r>
            </a:p>
          </p:txBody>
        </p:sp>
        <p:graphicFrame>
          <p:nvGraphicFramePr>
            <p:cNvPr id="12" name="对象 3">
              <a:extLst>
                <a:ext uri="{FF2B5EF4-FFF2-40B4-BE49-F238E27FC236}">
                  <a16:creationId xmlns:a16="http://schemas.microsoft.com/office/drawing/2014/main" id="{FEF307E3-B028-4CA3-9B2D-2586165BBCAC}"/>
                </a:ext>
              </a:extLst>
            </p:cNvPr>
            <p:cNvGraphicFramePr>
              <a:graphicFrameLocks noChangeAspect="1"/>
            </p:cNvGraphicFramePr>
            <p:nvPr>
              <p:extLst>
                <p:ext uri="{D42A27DB-BD31-4B8C-83A1-F6EECF244321}">
                  <p14:modId xmlns:p14="http://schemas.microsoft.com/office/powerpoint/2010/main" val="3015347462"/>
                </p:ext>
              </p:extLst>
            </p:nvPr>
          </p:nvGraphicFramePr>
          <p:xfrm>
            <a:off x="1146507" y="3646070"/>
            <a:ext cx="858838" cy="369887"/>
          </p:xfrm>
          <a:graphic>
            <a:graphicData uri="http://schemas.openxmlformats.org/presentationml/2006/ole">
              <mc:AlternateContent xmlns:mc="http://schemas.openxmlformats.org/markup-compatibility/2006">
                <mc:Choice xmlns:v="urn:schemas-microsoft-com:vml" Requires="v">
                  <p:oleObj name="Equation" r:id="rId4" imgW="355320" imgH="203040" progId="Equation.DSMT4">
                    <p:embed/>
                  </p:oleObj>
                </mc:Choice>
                <mc:Fallback>
                  <p:oleObj name="Equation" r:id="rId4" imgW="355320" imgH="203040" progId="Equation.DSMT4">
                    <p:embed/>
                    <p:pic>
                      <p:nvPicPr>
                        <p:cNvPr id="9" name="对象 3"/>
                        <p:cNvPicPr>
                          <a:picLocks noChangeAspect="1" noChangeArrowheads="1"/>
                        </p:cNvPicPr>
                        <p:nvPr/>
                      </p:nvPicPr>
                      <p:blipFill>
                        <a:blip r:embed="rId5"/>
                        <a:srcRect/>
                        <a:stretch>
                          <a:fillRect/>
                        </a:stretch>
                      </p:blipFill>
                      <p:spPr bwMode="auto">
                        <a:xfrm>
                          <a:off x="1146507" y="3646070"/>
                          <a:ext cx="858838"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3">
              <a:extLst>
                <a:ext uri="{FF2B5EF4-FFF2-40B4-BE49-F238E27FC236}">
                  <a16:creationId xmlns:a16="http://schemas.microsoft.com/office/drawing/2014/main" id="{1D86BD04-14EB-4050-B680-844515980EFC}"/>
                </a:ext>
              </a:extLst>
            </p:cNvPr>
            <p:cNvGraphicFramePr>
              <a:graphicFrameLocks noChangeAspect="1"/>
            </p:cNvGraphicFramePr>
            <p:nvPr>
              <p:extLst>
                <p:ext uri="{D42A27DB-BD31-4B8C-83A1-F6EECF244321}">
                  <p14:modId xmlns:p14="http://schemas.microsoft.com/office/powerpoint/2010/main" val="3467279674"/>
                </p:ext>
              </p:extLst>
            </p:nvPr>
          </p:nvGraphicFramePr>
          <p:xfrm>
            <a:off x="3563888" y="3573016"/>
            <a:ext cx="2790825" cy="439737"/>
          </p:xfrm>
          <a:graphic>
            <a:graphicData uri="http://schemas.openxmlformats.org/presentationml/2006/ole">
              <mc:AlternateContent xmlns:mc="http://schemas.openxmlformats.org/markup-compatibility/2006">
                <mc:Choice xmlns:v="urn:schemas-microsoft-com:vml" Requires="v">
                  <p:oleObj name="Equation" r:id="rId6" imgW="1155600" imgH="241200" progId="Equation.DSMT4">
                    <p:embed/>
                  </p:oleObj>
                </mc:Choice>
                <mc:Fallback>
                  <p:oleObj name="Equation" r:id="rId6" imgW="1155600" imgH="241200" progId="Equation.DSMT4">
                    <p:embed/>
                    <p:pic>
                      <p:nvPicPr>
                        <p:cNvPr id="9" name="对象 3"/>
                        <p:cNvPicPr>
                          <a:picLocks noChangeAspect="1" noChangeArrowheads="1"/>
                        </p:cNvPicPr>
                        <p:nvPr/>
                      </p:nvPicPr>
                      <p:blipFill>
                        <a:blip r:embed="rId7"/>
                        <a:srcRect/>
                        <a:stretch>
                          <a:fillRect/>
                        </a:stretch>
                      </p:blipFill>
                      <p:spPr bwMode="auto">
                        <a:xfrm>
                          <a:off x="3563888" y="3573016"/>
                          <a:ext cx="2790825"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 name="Text Box 4">
            <a:extLst>
              <a:ext uri="{FF2B5EF4-FFF2-40B4-BE49-F238E27FC236}">
                <a16:creationId xmlns:a16="http://schemas.microsoft.com/office/drawing/2014/main" id="{175BE1C7-63BB-4A5A-87B4-7C5307710FCE}"/>
              </a:ext>
            </a:extLst>
          </p:cNvPr>
          <p:cNvSpPr txBox="1">
            <a:spLocks noChangeArrowheads="1"/>
          </p:cNvSpPr>
          <p:nvPr/>
        </p:nvSpPr>
        <p:spPr bwMode="auto">
          <a:xfrm>
            <a:off x="283096" y="4047455"/>
            <a:ext cx="7097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en-US" altLang="zh-CN" sz="2400" dirty="0">
                <a:solidFill>
                  <a:srgbClr val="FF0000"/>
                </a:solidFill>
                <a:latin typeface="微软雅黑" panose="020B0503020204020204" pitchFamily="34" charset="-122"/>
                <a:ea typeface="微软雅黑" panose="020B0503020204020204" pitchFamily="34" charset="-122"/>
              </a:rPr>
              <a:t>2.  fminsearch</a:t>
            </a:r>
            <a:r>
              <a:rPr lang="zh-CN" altLang="en-US" sz="2400" dirty="0">
                <a:solidFill>
                  <a:srgbClr val="FF0000"/>
                </a:solidFill>
                <a:latin typeface="微软雅黑" panose="020B0503020204020204" pitchFamily="34" charset="-122"/>
                <a:ea typeface="微软雅黑" panose="020B0503020204020204" pitchFamily="34" charset="-122"/>
              </a:rPr>
              <a:t>和</a:t>
            </a:r>
            <a:r>
              <a:rPr lang="en-US" altLang="zh-CN" sz="2400" dirty="0" err="1">
                <a:solidFill>
                  <a:srgbClr val="FF0000"/>
                </a:solidFill>
                <a:latin typeface="微软雅黑" panose="020B0503020204020204" pitchFamily="34" charset="-122"/>
                <a:ea typeface="微软雅黑" panose="020B0503020204020204" pitchFamily="34" charset="-122"/>
              </a:rPr>
              <a:t>fminunc</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sp>
        <p:nvSpPr>
          <p:cNvPr id="15" name="Rectangle 56">
            <a:extLst>
              <a:ext uri="{FF2B5EF4-FFF2-40B4-BE49-F238E27FC236}">
                <a16:creationId xmlns:a16="http://schemas.microsoft.com/office/drawing/2014/main" id="{F017D37C-C8EE-4620-AB73-0835811482F3}"/>
              </a:ext>
            </a:extLst>
          </p:cNvPr>
          <p:cNvSpPr>
            <a:spLocks noChangeArrowheads="1"/>
          </p:cNvSpPr>
          <p:nvPr/>
        </p:nvSpPr>
        <p:spPr bwMode="auto">
          <a:xfrm>
            <a:off x="539552" y="4588467"/>
            <a:ext cx="8136904"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latin typeface="微软雅黑" panose="020B0503020204020204" pitchFamily="34" charset="-122"/>
                <a:ea typeface="微软雅黑" panose="020B0503020204020204" pitchFamily="34" charset="-122"/>
                <a:sym typeface="Wingdings" pitchFamily="2" charset="2"/>
              </a:rPr>
              <a:t>fminsearch</a:t>
            </a:r>
            <a:r>
              <a:rPr lang="zh-CN" altLang="en-US" sz="2200" dirty="0">
                <a:latin typeface="微软雅黑" panose="020B0503020204020204" pitchFamily="34" charset="-122"/>
                <a:ea typeface="微软雅黑" panose="020B0503020204020204" pitchFamily="34" charset="-122"/>
                <a:sym typeface="Wingdings" pitchFamily="2" charset="2"/>
              </a:rPr>
              <a:t>和</a:t>
            </a:r>
            <a:r>
              <a:rPr lang="en-US" altLang="zh-CN" sz="2200" dirty="0" err="1">
                <a:latin typeface="微软雅黑" panose="020B0503020204020204" pitchFamily="34" charset="-122"/>
                <a:ea typeface="微软雅黑" panose="020B0503020204020204" pitchFamily="34" charset="-122"/>
                <a:sym typeface="Wingdings" pitchFamily="2" charset="2"/>
              </a:rPr>
              <a:t>fminunc</a:t>
            </a:r>
            <a:r>
              <a:rPr lang="zh-CN" altLang="en-US" sz="2200" dirty="0">
                <a:latin typeface="微软雅黑" panose="020B0503020204020204" pitchFamily="34" charset="-122"/>
                <a:ea typeface="微软雅黑" panose="020B0503020204020204" pitchFamily="34" charset="-122"/>
                <a:sym typeface="Wingdings" pitchFamily="2" charset="2"/>
              </a:rPr>
              <a:t>函数采用不同的算法求解无约束最优化问题，前者用对偶单纯形算法，适用于求解不可导或不连续的优化问题，后者用基于梯度的算法，适用于求解可导的优化问题。</a:t>
            </a:r>
          </a:p>
        </p:txBody>
      </p:sp>
      <p:sp>
        <p:nvSpPr>
          <p:cNvPr id="3" name="页脚占位符 2">
            <a:extLst>
              <a:ext uri="{FF2B5EF4-FFF2-40B4-BE49-F238E27FC236}">
                <a16:creationId xmlns:a16="http://schemas.microsoft.com/office/drawing/2014/main" id="{CDEA39CF-8C27-4F98-8DDE-9CD9B3ED431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70780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83096" y="663079"/>
            <a:ext cx="7097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en-US" altLang="zh-CN" sz="2400" dirty="0">
                <a:solidFill>
                  <a:srgbClr val="FF0000"/>
                </a:solidFill>
                <a:latin typeface="微软雅黑" panose="020B0503020204020204" pitchFamily="34" charset="-122"/>
                <a:ea typeface="微软雅黑" panose="020B0503020204020204" pitchFamily="34" charset="-122"/>
              </a:rPr>
              <a:t>2.  fminsearch</a:t>
            </a:r>
            <a:r>
              <a:rPr lang="zh-CN" altLang="en-US" sz="2400" dirty="0">
                <a:solidFill>
                  <a:srgbClr val="FF0000"/>
                </a:solidFill>
                <a:latin typeface="微软雅黑" panose="020B0503020204020204" pitchFamily="34" charset="-122"/>
                <a:ea typeface="微软雅黑" panose="020B0503020204020204" pitchFamily="34" charset="-122"/>
              </a:rPr>
              <a:t>和</a:t>
            </a:r>
            <a:r>
              <a:rPr lang="en-US" altLang="zh-CN" sz="2400" dirty="0" err="1">
                <a:solidFill>
                  <a:srgbClr val="FF0000"/>
                </a:solidFill>
                <a:latin typeface="微软雅黑" panose="020B0503020204020204" pitchFamily="34" charset="-122"/>
                <a:ea typeface="微软雅黑" panose="020B0503020204020204" pitchFamily="34" charset="-122"/>
              </a:rPr>
              <a:t>fminunc</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sp>
        <p:nvSpPr>
          <p:cNvPr id="11268" name="Rectangle 56"/>
          <p:cNvSpPr>
            <a:spLocks noChangeArrowheads="1"/>
          </p:cNvSpPr>
          <p:nvPr/>
        </p:nvSpPr>
        <p:spPr bwMode="auto">
          <a:xfrm>
            <a:off x="360362" y="2420888"/>
            <a:ext cx="8100070"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itchFamily="2" charset="2"/>
              <a:buChar char="Ø"/>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[x,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fval</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  fminsearch(fun,      x0,      options)</a:t>
            </a:r>
            <a:endParaRPr lang="zh-CN" altLang="en-US" sz="2000" dirty="0">
              <a:solidFill>
                <a:schemeClr val="bg2"/>
              </a:solidFill>
              <a:latin typeface="微软雅黑" panose="020B0503020204020204" pitchFamily="34" charset="-122"/>
              <a:ea typeface="微软雅黑" panose="020B0503020204020204" pitchFamily="34" charset="-122"/>
            </a:endParaRPr>
          </a:p>
        </p:txBody>
      </p:sp>
      <p:grpSp>
        <p:nvGrpSpPr>
          <p:cNvPr id="11269" name="组合 1"/>
          <p:cNvGrpSpPr>
            <a:grpSpLocks/>
          </p:cNvGrpSpPr>
          <p:nvPr/>
        </p:nvGrpSpPr>
        <p:grpSpPr bwMode="auto">
          <a:xfrm>
            <a:off x="792141" y="2852936"/>
            <a:ext cx="492443" cy="1136721"/>
            <a:chOff x="1486967" y="2348880"/>
            <a:chExt cx="492761" cy="1516884"/>
          </a:xfrm>
        </p:grpSpPr>
        <p:sp>
          <p:nvSpPr>
            <p:cNvPr id="11310" name="Text Box 5"/>
            <p:cNvSpPr txBox="1">
              <a:spLocks noChangeArrowheads="1"/>
            </p:cNvSpPr>
            <p:nvPr/>
          </p:nvSpPr>
          <p:spPr bwMode="auto">
            <a:xfrm>
              <a:off x="1486967" y="2715780"/>
              <a:ext cx="492761" cy="114998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最优解</a:t>
              </a:r>
            </a:p>
          </p:txBody>
        </p:sp>
        <p:sp>
          <p:nvSpPr>
            <p:cNvPr id="11311"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312"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0" name="组合 29"/>
          <p:cNvGrpSpPr>
            <a:grpSpLocks/>
          </p:cNvGrpSpPr>
          <p:nvPr/>
        </p:nvGrpSpPr>
        <p:grpSpPr bwMode="auto">
          <a:xfrm>
            <a:off x="1440213" y="2852936"/>
            <a:ext cx="492443" cy="1136722"/>
            <a:chOff x="1488554" y="2348880"/>
            <a:chExt cx="491177" cy="1516884"/>
          </a:xfrm>
        </p:grpSpPr>
        <p:sp>
          <p:nvSpPr>
            <p:cNvPr id="11307" name="Text Box 5"/>
            <p:cNvSpPr txBox="1">
              <a:spLocks noChangeArrowheads="1"/>
            </p:cNvSpPr>
            <p:nvPr/>
          </p:nvSpPr>
          <p:spPr bwMode="auto">
            <a:xfrm>
              <a:off x="1488554" y="2715781"/>
              <a:ext cx="491177" cy="11499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最优值</a:t>
              </a:r>
            </a:p>
          </p:txBody>
        </p:sp>
        <p:sp>
          <p:nvSpPr>
            <p:cNvPr id="11308"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309"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1" name="组合 2"/>
          <p:cNvGrpSpPr>
            <a:grpSpLocks/>
          </p:cNvGrpSpPr>
          <p:nvPr/>
        </p:nvGrpSpPr>
        <p:grpSpPr bwMode="auto">
          <a:xfrm>
            <a:off x="3753913" y="2852937"/>
            <a:ext cx="492443" cy="2952328"/>
            <a:chOff x="2995611" y="1871294"/>
            <a:chExt cx="491977" cy="3936356"/>
          </a:xfrm>
        </p:grpSpPr>
        <p:sp>
          <p:nvSpPr>
            <p:cNvPr id="11304" name="Text Box 5"/>
            <p:cNvSpPr txBox="1">
              <a:spLocks noChangeArrowheads="1"/>
            </p:cNvSpPr>
            <p:nvPr/>
          </p:nvSpPr>
          <p:spPr bwMode="auto">
            <a:xfrm>
              <a:off x="2995611" y="2264873"/>
              <a:ext cx="491977" cy="354277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目标函数表达式或句柄</a:t>
              </a:r>
            </a:p>
          </p:txBody>
        </p:sp>
        <p:sp>
          <p:nvSpPr>
            <p:cNvPr id="11305" name="Line 6"/>
            <p:cNvSpPr>
              <a:spLocks noChangeShapeType="1"/>
            </p:cNvSpPr>
            <p:nvPr/>
          </p:nvSpPr>
          <p:spPr bwMode="auto">
            <a:xfrm flipH="1">
              <a:off x="3235147" y="1886537"/>
              <a:ext cx="0" cy="5001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306" name="Line 15"/>
            <p:cNvSpPr>
              <a:spLocks noChangeShapeType="1"/>
            </p:cNvSpPr>
            <p:nvPr/>
          </p:nvSpPr>
          <p:spPr bwMode="auto">
            <a:xfrm>
              <a:off x="3086154"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8" name="组合 63"/>
          <p:cNvGrpSpPr>
            <a:grpSpLocks/>
          </p:cNvGrpSpPr>
          <p:nvPr/>
        </p:nvGrpSpPr>
        <p:grpSpPr bwMode="auto">
          <a:xfrm>
            <a:off x="4608565" y="2855320"/>
            <a:ext cx="492443" cy="919651"/>
            <a:chOff x="2987526" y="1871294"/>
            <a:chExt cx="492761" cy="1225479"/>
          </a:xfrm>
        </p:grpSpPr>
        <p:sp>
          <p:nvSpPr>
            <p:cNvPr id="11283" name="Text Box 5"/>
            <p:cNvSpPr txBox="1">
              <a:spLocks noChangeArrowheads="1"/>
            </p:cNvSpPr>
            <p:nvPr/>
          </p:nvSpPr>
          <p:spPr bwMode="auto">
            <a:xfrm>
              <a:off x="2987526" y="2290190"/>
              <a:ext cx="492761" cy="8065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初值</a:t>
              </a:r>
            </a:p>
          </p:txBody>
        </p:sp>
        <p:sp>
          <p:nvSpPr>
            <p:cNvPr id="11284"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285"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9" name="组合 67"/>
          <p:cNvGrpSpPr>
            <a:grpSpLocks/>
          </p:cNvGrpSpPr>
          <p:nvPr/>
        </p:nvGrpSpPr>
        <p:grpSpPr bwMode="auto">
          <a:xfrm>
            <a:off x="5719218" y="2855319"/>
            <a:ext cx="617537" cy="1941833"/>
            <a:chOff x="2931062" y="1871295"/>
            <a:chExt cx="617598" cy="2588299"/>
          </a:xfrm>
        </p:grpSpPr>
        <p:sp>
          <p:nvSpPr>
            <p:cNvPr id="11280" name="Text Box 5"/>
            <p:cNvSpPr txBox="1">
              <a:spLocks noChangeArrowheads="1"/>
            </p:cNvSpPr>
            <p:nvPr/>
          </p:nvSpPr>
          <p:spPr bwMode="auto">
            <a:xfrm>
              <a:off x="2987792" y="2285321"/>
              <a:ext cx="492492" cy="217427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优化参数设置</a:t>
              </a:r>
            </a:p>
          </p:txBody>
        </p:sp>
        <p:sp>
          <p:nvSpPr>
            <p:cNvPr id="11281"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282" name="Line 15"/>
            <p:cNvSpPr>
              <a:spLocks noChangeShapeType="1"/>
            </p:cNvSpPr>
            <p:nvPr/>
          </p:nvSpPr>
          <p:spPr bwMode="auto">
            <a:xfrm>
              <a:off x="2931062" y="1871295"/>
              <a:ext cx="61759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sp>
        <p:nvSpPr>
          <p:cNvPr id="50" name="Rectangle 3"/>
          <p:cNvSpPr>
            <a:spLocks noChangeArrowheads="1"/>
          </p:cNvSpPr>
          <p:nvPr/>
        </p:nvSpPr>
        <p:spPr bwMode="auto">
          <a:xfrm>
            <a:off x="288082" y="1268760"/>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 fminsearch</a:t>
            </a:r>
            <a:r>
              <a:rPr lang="zh-CN" altLang="en-US" sz="2400" dirty="0">
                <a:solidFill>
                  <a:srgbClr val="0000FF"/>
                </a:solidFill>
                <a:latin typeface="微软雅黑" panose="020B0503020204020204" pitchFamily="34" charset="-122"/>
                <a:ea typeface="微软雅黑" panose="020B0503020204020204" pitchFamily="34" charset="-122"/>
              </a:rPr>
              <a:t>函数</a:t>
            </a:r>
          </a:p>
        </p:txBody>
      </p:sp>
      <p:sp>
        <p:nvSpPr>
          <p:cNvPr id="52" name="Rectangle 56"/>
          <p:cNvSpPr>
            <a:spLocks noChangeArrowheads="1"/>
          </p:cNvSpPr>
          <p:nvPr/>
        </p:nvSpPr>
        <p:spPr bwMode="auto">
          <a:xfrm>
            <a:off x="900237" y="1898829"/>
            <a:ext cx="6624091"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求解一元或多元函数极小值</a:t>
            </a:r>
          </a:p>
        </p:txBody>
      </p:sp>
      <p:sp>
        <p:nvSpPr>
          <p:cNvPr id="4" name="日期占位符 3">
            <a:extLst>
              <a:ext uri="{FF2B5EF4-FFF2-40B4-BE49-F238E27FC236}">
                <a16:creationId xmlns:a16="http://schemas.microsoft.com/office/drawing/2014/main" id="{6B7E5744-95E3-47F5-9D9E-C2AC3C97CFB9}"/>
              </a:ext>
            </a:extLst>
          </p:cNvPr>
          <p:cNvSpPr>
            <a:spLocks noGrp="1"/>
          </p:cNvSpPr>
          <p:nvPr>
            <p:ph type="dt" sz="half" idx="2"/>
          </p:nvPr>
        </p:nvSpPr>
        <p:spPr/>
        <p:txBody>
          <a:bodyPr/>
          <a:lstStyle/>
          <a:p>
            <a:pPr>
              <a:defRPr/>
            </a:pPr>
            <a:fld id="{3F4304A4-683A-49DD-B55A-9992D2BF60BB}"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C4B04500-2FC0-456A-896F-D7CA4EAFEFD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557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wipe(left)">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up)">
                                      <p:cBhvr>
                                        <p:cTn id="17" dur="500"/>
                                        <p:tgtEl>
                                          <p:spTgt spid="11269"/>
                                        </p:tgtEl>
                                      </p:cBhvr>
                                    </p:animEffect>
                                  </p:childTnLst>
                                </p:cTn>
                              </p:par>
                              <p:par>
                                <p:cTn id="18" presetID="22" presetClass="entr" presetSubtype="1" fill="hold" nodeType="withEffect">
                                  <p:stCondLst>
                                    <p:cond delay="0"/>
                                  </p:stCondLst>
                                  <p:childTnLst>
                                    <p:set>
                                      <p:cBhvr>
                                        <p:cTn id="19" dur="1" fill="hold">
                                          <p:stCondLst>
                                            <p:cond delay="0"/>
                                          </p:stCondLst>
                                        </p:cTn>
                                        <p:tgtEl>
                                          <p:spTgt spid="11270"/>
                                        </p:tgtEl>
                                        <p:attrNameLst>
                                          <p:attrName>style.visibility</p:attrName>
                                        </p:attrNameLst>
                                      </p:cBhvr>
                                      <p:to>
                                        <p:strVal val="visible"/>
                                      </p:to>
                                    </p:set>
                                    <p:animEffect transition="in" filter="wipe(up)">
                                      <p:cBhvr>
                                        <p:cTn id="20" dur="500"/>
                                        <p:tgtEl>
                                          <p:spTgt spid="11270"/>
                                        </p:tgtEl>
                                      </p:cBhvr>
                                    </p:animEffect>
                                  </p:childTnLst>
                                </p:cTn>
                              </p:par>
                              <p:par>
                                <p:cTn id="21" presetID="22" presetClass="entr" presetSubtype="1" fill="hold" nodeType="withEffect">
                                  <p:stCondLst>
                                    <p:cond delay="0"/>
                                  </p:stCondLst>
                                  <p:childTnLst>
                                    <p:set>
                                      <p:cBhvr>
                                        <p:cTn id="22" dur="1" fill="hold">
                                          <p:stCondLst>
                                            <p:cond delay="0"/>
                                          </p:stCondLst>
                                        </p:cTn>
                                        <p:tgtEl>
                                          <p:spTgt spid="11271"/>
                                        </p:tgtEl>
                                        <p:attrNameLst>
                                          <p:attrName>style.visibility</p:attrName>
                                        </p:attrNameLst>
                                      </p:cBhvr>
                                      <p:to>
                                        <p:strVal val="visible"/>
                                      </p:to>
                                    </p:set>
                                    <p:animEffect transition="in" filter="wipe(up)">
                                      <p:cBhvr>
                                        <p:cTn id="23" dur="500"/>
                                        <p:tgtEl>
                                          <p:spTgt spid="11271"/>
                                        </p:tgtEl>
                                      </p:cBhvr>
                                    </p:animEffect>
                                  </p:childTnLst>
                                </p:cTn>
                              </p:par>
                              <p:par>
                                <p:cTn id="24" presetID="22" presetClass="entr" presetSubtype="1" fill="hold" nodeType="withEffect">
                                  <p:stCondLst>
                                    <p:cond delay="0"/>
                                  </p:stCondLst>
                                  <p:childTnLst>
                                    <p:set>
                                      <p:cBhvr>
                                        <p:cTn id="25" dur="1" fill="hold">
                                          <p:stCondLst>
                                            <p:cond delay="0"/>
                                          </p:stCondLst>
                                        </p:cTn>
                                        <p:tgtEl>
                                          <p:spTgt spid="11278"/>
                                        </p:tgtEl>
                                        <p:attrNameLst>
                                          <p:attrName>style.visibility</p:attrName>
                                        </p:attrNameLst>
                                      </p:cBhvr>
                                      <p:to>
                                        <p:strVal val="visible"/>
                                      </p:to>
                                    </p:set>
                                    <p:animEffect transition="in" filter="wipe(up)">
                                      <p:cBhvr>
                                        <p:cTn id="26" dur="500"/>
                                        <p:tgtEl>
                                          <p:spTgt spid="11278"/>
                                        </p:tgtEl>
                                      </p:cBhvr>
                                    </p:animEffect>
                                  </p:childTnLst>
                                </p:cTn>
                              </p:par>
                              <p:par>
                                <p:cTn id="27" presetID="22" presetClass="entr" presetSubtype="1" fill="hold" nodeType="withEffect">
                                  <p:stCondLst>
                                    <p:cond delay="0"/>
                                  </p:stCondLst>
                                  <p:childTnLst>
                                    <p:set>
                                      <p:cBhvr>
                                        <p:cTn id="28" dur="1" fill="hold">
                                          <p:stCondLst>
                                            <p:cond delay="0"/>
                                          </p:stCondLst>
                                        </p:cTn>
                                        <p:tgtEl>
                                          <p:spTgt spid="11279"/>
                                        </p:tgtEl>
                                        <p:attrNameLst>
                                          <p:attrName>style.visibility</p:attrName>
                                        </p:attrNameLst>
                                      </p:cBhvr>
                                      <p:to>
                                        <p:strVal val="visible"/>
                                      </p:to>
                                    </p:set>
                                    <p:animEffect transition="in" filter="wipe(up)">
                                      <p:cBhvr>
                                        <p:cTn id="29"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6"/>
          <p:cNvSpPr>
            <a:spLocks noChangeArrowheads="1"/>
          </p:cNvSpPr>
          <p:nvPr/>
        </p:nvSpPr>
        <p:spPr bwMode="auto">
          <a:xfrm>
            <a:off x="360362" y="2420888"/>
            <a:ext cx="8100070"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itchFamily="2" charset="2"/>
              <a:buChar char="Ø"/>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[x,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fval</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fminunc</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(fun,      x0,      options)</a:t>
            </a:r>
            <a:endParaRPr lang="zh-CN" altLang="en-US" sz="2000" dirty="0">
              <a:solidFill>
                <a:schemeClr val="bg2"/>
              </a:solidFill>
              <a:latin typeface="微软雅黑" panose="020B0503020204020204" pitchFamily="34" charset="-122"/>
              <a:ea typeface="微软雅黑" panose="020B0503020204020204" pitchFamily="34" charset="-122"/>
            </a:endParaRPr>
          </a:p>
        </p:txBody>
      </p:sp>
      <p:grpSp>
        <p:nvGrpSpPr>
          <p:cNvPr id="11269" name="组合 1"/>
          <p:cNvGrpSpPr>
            <a:grpSpLocks/>
          </p:cNvGrpSpPr>
          <p:nvPr/>
        </p:nvGrpSpPr>
        <p:grpSpPr bwMode="auto">
          <a:xfrm>
            <a:off x="791854" y="2851893"/>
            <a:ext cx="492443" cy="1136721"/>
            <a:chOff x="1486966" y="2348880"/>
            <a:chExt cx="492761" cy="1516884"/>
          </a:xfrm>
        </p:grpSpPr>
        <p:sp>
          <p:nvSpPr>
            <p:cNvPr id="11310" name="Text Box 5"/>
            <p:cNvSpPr txBox="1">
              <a:spLocks noChangeArrowheads="1"/>
            </p:cNvSpPr>
            <p:nvPr/>
          </p:nvSpPr>
          <p:spPr bwMode="auto">
            <a:xfrm>
              <a:off x="1486966" y="2715780"/>
              <a:ext cx="492761" cy="114998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最优解</a:t>
              </a:r>
            </a:p>
          </p:txBody>
        </p:sp>
        <p:sp>
          <p:nvSpPr>
            <p:cNvPr id="11311"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312"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0" name="组合 29"/>
          <p:cNvGrpSpPr>
            <a:grpSpLocks/>
          </p:cNvGrpSpPr>
          <p:nvPr/>
        </p:nvGrpSpPr>
        <p:grpSpPr bwMode="auto">
          <a:xfrm>
            <a:off x="1440213" y="2851893"/>
            <a:ext cx="492443" cy="1136722"/>
            <a:chOff x="1488553" y="2348880"/>
            <a:chExt cx="491177" cy="1516884"/>
          </a:xfrm>
        </p:grpSpPr>
        <p:sp>
          <p:nvSpPr>
            <p:cNvPr id="11307" name="Text Box 5"/>
            <p:cNvSpPr txBox="1">
              <a:spLocks noChangeArrowheads="1"/>
            </p:cNvSpPr>
            <p:nvPr/>
          </p:nvSpPr>
          <p:spPr bwMode="auto">
            <a:xfrm>
              <a:off x="1488553" y="2715781"/>
              <a:ext cx="491177" cy="11499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最优值</a:t>
              </a:r>
            </a:p>
          </p:txBody>
        </p:sp>
        <p:sp>
          <p:nvSpPr>
            <p:cNvPr id="11308"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309"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1" name="组合 2"/>
          <p:cNvGrpSpPr>
            <a:grpSpLocks/>
          </p:cNvGrpSpPr>
          <p:nvPr/>
        </p:nvGrpSpPr>
        <p:grpSpPr bwMode="auto">
          <a:xfrm>
            <a:off x="3384429" y="2851893"/>
            <a:ext cx="492443" cy="2932822"/>
            <a:chOff x="2995610" y="1871294"/>
            <a:chExt cx="491977" cy="3910349"/>
          </a:xfrm>
        </p:grpSpPr>
        <p:sp>
          <p:nvSpPr>
            <p:cNvPr id="11304" name="Text Box 5"/>
            <p:cNvSpPr txBox="1">
              <a:spLocks noChangeArrowheads="1"/>
            </p:cNvSpPr>
            <p:nvPr/>
          </p:nvSpPr>
          <p:spPr bwMode="auto">
            <a:xfrm>
              <a:off x="2995610" y="2238865"/>
              <a:ext cx="491977" cy="3542778"/>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目标函数表达式或句柄</a:t>
              </a:r>
            </a:p>
          </p:txBody>
        </p:sp>
        <p:sp>
          <p:nvSpPr>
            <p:cNvPr id="11305" name="Line 6"/>
            <p:cNvSpPr>
              <a:spLocks noChangeShapeType="1"/>
            </p:cNvSpPr>
            <p:nvPr/>
          </p:nvSpPr>
          <p:spPr bwMode="auto">
            <a:xfrm flipH="1">
              <a:off x="3235147" y="1886537"/>
              <a:ext cx="0" cy="5001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306" name="Line 15"/>
            <p:cNvSpPr>
              <a:spLocks noChangeShapeType="1"/>
            </p:cNvSpPr>
            <p:nvPr/>
          </p:nvSpPr>
          <p:spPr bwMode="auto">
            <a:xfrm>
              <a:off x="3086154"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8" name="组合 63"/>
          <p:cNvGrpSpPr>
            <a:grpSpLocks/>
          </p:cNvGrpSpPr>
          <p:nvPr/>
        </p:nvGrpSpPr>
        <p:grpSpPr bwMode="auto">
          <a:xfrm>
            <a:off x="4267076" y="2854275"/>
            <a:ext cx="492443" cy="891984"/>
            <a:chOff x="2987525" y="1871294"/>
            <a:chExt cx="492761" cy="1188612"/>
          </a:xfrm>
        </p:grpSpPr>
        <p:sp>
          <p:nvSpPr>
            <p:cNvPr id="11283" name="Text Box 5"/>
            <p:cNvSpPr txBox="1">
              <a:spLocks noChangeArrowheads="1"/>
            </p:cNvSpPr>
            <p:nvPr/>
          </p:nvSpPr>
          <p:spPr bwMode="auto">
            <a:xfrm>
              <a:off x="2987525" y="2253322"/>
              <a:ext cx="492761" cy="80658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初值</a:t>
              </a:r>
            </a:p>
          </p:txBody>
        </p:sp>
        <p:sp>
          <p:nvSpPr>
            <p:cNvPr id="11284"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285"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9" name="组合 67"/>
          <p:cNvGrpSpPr>
            <a:grpSpLocks/>
          </p:cNvGrpSpPr>
          <p:nvPr/>
        </p:nvGrpSpPr>
        <p:grpSpPr bwMode="auto">
          <a:xfrm>
            <a:off x="5349735" y="2854275"/>
            <a:ext cx="617537" cy="1922328"/>
            <a:chOff x="2931062" y="1871295"/>
            <a:chExt cx="617598" cy="2562301"/>
          </a:xfrm>
        </p:grpSpPr>
        <p:sp>
          <p:nvSpPr>
            <p:cNvPr id="11280" name="Text Box 5"/>
            <p:cNvSpPr txBox="1">
              <a:spLocks noChangeArrowheads="1"/>
            </p:cNvSpPr>
            <p:nvPr/>
          </p:nvSpPr>
          <p:spPr bwMode="auto">
            <a:xfrm>
              <a:off x="2987791" y="2259323"/>
              <a:ext cx="492492" cy="217427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优化参数设置</a:t>
              </a:r>
            </a:p>
          </p:txBody>
        </p:sp>
        <p:sp>
          <p:nvSpPr>
            <p:cNvPr id="11281"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282" name="Line 15"/>
            <p:cNvSpPr>
              <a:spLocks noChangeShapeType="1"/>
            </p:cNvSpPr>
            <p:nvPr/>
          </p:nvSpPr>
          <p:spPr bwMode="auto">
            <a:xfrm>
              <a:off x="2931062" y="1871295"/>
              <a:ext cx="61759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sp>
        <p:nvSpPr>
          <p:cNvPr id="4" name="日期占位符 3">
            <a:extLst>
              <a:ext uri="{FF2B5EF4-FFF2-40B4-BE49-F238E27FC236}">
                <a16:creationId xmlns:a16="http://schemas.microsoft.com/office/drawing/2014/main" id="{C6FB7825-0148-4834-BDAD-A9AAE67FB92C}"/>
              </a:ext>
            </a:extLst>
          </p:cNvPr>
          <p:cNvSpPr>
            <a:spLocks noGrp="1"/>
          </p:cNvSpPr>
          <p:nvPr>
            <p:ph type="dt" sz="half" idx="2"/>
          </p:nvPr>
        </p:nvSpPr>
        <p:spPr/>
        <p:txBody>
          <a:bodyPr/>
          <a:lstStyle/>
          <a:p>
            <a:pPr>
              <a:defRPr/>
            </a:pPr>
            <a:fld id="{D3939E78-17CF-44E9-8413-7B2CC59DAE02}" type="datetime1">
              <a:rPr lang="zh-CN" altLang="en-US" smtClean="0"/>
              <a:t>2022/11/23</a:t>
            </a:fld>
            <a:endParaRPr lang="zh-CN" altLang="en-US"/>
          </a:p>
        </p:txBody>
      </p:sp>
      <p:sp>
        <p:nvSpPr>
          <p:cNvPr id="28" name="Text Box 4">
            <a:extLst>
              <a:ext uri="{FF2B5EF4-FFF2-40B4-BE49-F238E27FC236}">
                <a16:creationId xmlns:a16="http://schemas.microsoft.com/office/drawing/2014/main" id="{66D74AD3-1C6C-450C-AFB2-CA01BBE670C6}"/>
              </a:ext>
            </a:extLst>
          </p:cNvPr>
          <p:cNvSpPr txBox="1">
            <a:spLocks noChangeArrowheads="1"/>
          </p:cNvSpPr>
          <p:nvPr/>
        </p:nvSpPr>
        <p:spPr bwMode="auto">
          <a:xfrm>
            <a:off x="283096" y="663079"/>
            <a:ext cx="7097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en-US" altLang="zh-CN" sz="2400" dirty="0">
                <a:solidFill>
                  <a:srgbClr val="FF0000"/>
                </a:solidFill>
                <a:latin typeface="微软雅黑" panose="020B0503020204020204" pitchFamily="34" charset="-122"/>
                <a:ea typeface="微软雅黑" panose="020B0503020204020204" pitchFamily="34" charset="-122"/>
              </a:rPr>
              <a:t>2.  fminsearch</a:t>
            </a:r>
            <a:r>
              <a:rPr lang="zh-CN" altLang="en-US" sz="2400" dirty="0">
                <a:solidFill>
                  <a:srgbClr val="FF0000"/>
                </a:solidFill>
                <a:latin typeface="微软雅黑" panose="020B0503020204020204" pitchFamily="34" charset="-122"/>
                <a:ea typeface="微软雅黑" panose="020B0503020204020204" pitchFamily="34" charset="-122"/>
              </a:rPr>
              <a:t>和</a:t>
            </a:r>
            <a:r>
              <a:rPr lang="en-US" altLang="zh-CN" sz="2400" dirty="0" err="1">
                <a:solidFill>
                  <a:srgbClr val="FF0000"/>
                </a:solidFill>
                <a:latin typeface="微软雅黑" panose="020B0503020204020204" pitchFamily="34" charset="-122"/>
                <a:ea typeface="微软雅黑" panose="020B0503020204020204" pitchFamily="34" charset="-122"/>
              </a:rPr>
              <a:t>fminunc</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sp>
        <p:nvSpPr>
          <p:cNvPr id="29" name="Rectangle 3">
            <a:extLst>
              <a:ext uri="{FF2B5EF4-FFF2-40B4-BE49-F238E27FC236}">
                <a16:creationId xmlns:a16="http://schemas.microsoft.com/office/drawing/2014/main" id="{63377882-AC7A-4D1D-A427-3BC6595D1D49}"/>
              </a:ext>
            </a:extLst>
          </p:cNvPr>
          <p:cNvSpPr>
            <a:spLocks noChangeArrowheads="1"/>
          </p:cNvSpPr>
          <p:nvPr/>
        </p:nvSpPr>
        <p:spPr bwMode="auto">
          <a:xfrm>
            <a:off x="288082" y="1268760"/>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 </a:t>
            </a:r>
            <a:r>
              <a:rPr lang="en-US" altLang="zh-CN" sz="2400" dirty="0" err="1">
                <a:solidFill>
                  <a:srgbClr val="0000FF"/>
                </a:solidFill>
                <a:latin typeface="微软雅黑" panose="020B0503020204020204" pitchFamily="34" charset="-122"/>
                <a:ea typeface="微软雅黑" panose="020B0503020204020204" pitchFamily="34" charset="-122"/>
              </a:rPr>
              <a:t>fminunc</a:t>
            </a:r>
            <a:r>
              <a:rPr lang="zh-CN" altLang="en-US" sz="2400" dirty="0">
                <a:solidFill>
                  <a:srgbClr val="0000FF"/>
                </a:solidFill>
                <a:latin typeface="微软雅黑" panose="020B0503020204020204" pitchFamily="34" charset="-122"/>
                <a:ea typeface="微软雅黑" panose="020B0503020204020204" pitchFamily="34" charset="-122"/>
              </a:rPr>
              <a:t>函数</a:t>
            </a:r>
          </a:p>
        </p:txBody>
      </p:sp>
      <p:sp>
        <p:nvSpPr>
          <p:cNvPr id="30" name="Rectangle 56">
            <a:extLst>
              <a:ext uri="{FF2B5EF4-FFF2-40B4-BE49-F238E27FC236}">
                <a16:creationId xmlns:a16="http://schemas.microsoft.com/office/drawing/2014/main" id="{666AF195-4175-4AF9-85F1-F4507801DDEC}"/>
              </a:ext>
            </a:extLst>
          </p:cNvPr>
          <p:cNvSpPr>
            <a:spLocks noChangeArrowheads="1"/>
          </p:cNvSpPr>
          <p:nvPr/>
        </p:nvSpPr>
        <p:spPr bwMode="auto">
          <a:xfrm>
            <a:off x="900237" y="1898829"/>
            <a:ext cx="6624091"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求解一元或多元函数极小值</a:t>
            </a:r>
          </a:p>
        </p:txBody>
      </p:sp>
      <p:sp>
        <p:nvSpPr>
          <p:cNvPr id="2" name="页脚占位符 1">
            <a:extLst>
              <a:ext uri="{FF2B5EF4-FFF2-40B4-BE49-F238E27FC236}">
                <a16:creationId xmlns:a16="http://schemas.microsoft.com/office/drawing/2014/main" id="{55A70068-6336-4AFA-871C-C278A0B41CF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665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wipe(left)">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up)">
                                      <p:cBhvr>
                                        <p:cTn id="17" dur="500"/>
                                        <p:tgtEl>
                                          <p:spTgt spid="11269"/>
                                        </p:tgtEl>
                                      </p:cBhvr>
                                    </p:animEffect>
                                  </p:childTnLst>
                                </p:cTn>
                              </p:par>
                              <p:par>
                                <p:cTn id="18" presetID="22" presetClass="entr" presetSubtype="1" fill="hold" nodeType="withEffect">
                                  <p:stCondLst>
                                    <p:cond delay="0"/>
                                  </p:stCondLst>
                                  <p:childTnLst>
                                    <p:set>
                                      <p:cBhvr>
                                        <p:cTn id="19" dur="1" fill="hold">
                                          <p:stCondLst>
                                            <p:cond delay="0"/>
                                          </p:stCondLst>
                                        </p:cTn>
                                        <p:tgtEl>
                                          <p:spTgt spid="11270"/>
                                        </p:tgtEl>
                                        <p:attrNameLst>
                                          <p:attrName>style.visibility</p:attrName>
                                        </p:attrNameLst>
                                      </p:cBhvr>
                                      <p:to>
                                        <p:strVal val="visible"/>
                                      </p:to>
                                    </p:set>
                                    <p:animEffect transition="in" filter="wipe(up)">
                                      <p:cBhvr>
                                        <p:cTn id="20" dur="500"/>
                                        <p:tgtEl>
                                          <p:spTgt spid="11270"/>
                                        </p:tgtEl>
                                      </p:cBhvr>
                                    </p:animEffect>
                                  </p:childTnLst>
                                </p:cTn>
                              </p:par>
                              <p:par>
                                <p:cTn id="21" presetID="22" presetClass="entr" presetSubtype="1" fill="hold" nodeType="withEffect">
                                  <p:stCondLst>
                                    <p:cond delay="0"/>
                                  </p:stCondLst>
                                  <p:childTnLst>
                                    <p:set>
                                      <p:cBhvr>
                                        <p:cTn id="22" dur="1" fill="hold">
                                          <p:stCondLst>
                                            <p:cond delay="0"/>
                                          </p:stCondLst>
                                        </p:cTn>
                                        <p:tgtEl>
                                          <p:spTgt spid="11271"/>
                                        </p:tgtEl>
                                        <p:attrNameLst>
                                          <p:attrName>style.visibility</p:attrName>
                                        </p:attrNameLst>
                                      </p:cBhvr>
                                      <p:to>
                                        <p:strVal val="visible"/>
                                      </p:to>
                                    </p:set>
                                    <p:animEffect transition="in" filter="wipe(up)">
                                      <p:cBhvr>
                                        <p:cTn id="23" dur="500"/>
                                        <p:tgtEl>
                                          <p:spTgt spid="11271"/>
                                        </p:tgtEl>
                                      </p:cBhvr>
                                    </p:animEffect>
                                  </p:childTnLst>
                                </p:cTn>
                              </p:par>
                              <p:par>
                                <p:cTn id="24" presetID="22" presetClass="entr" presetSubtype="1" fill="hold" nodeType="withEffect">
                                  <p:stCondLst>
                                    <p:cond delay="0"/>
                                  </p:stCondLst>
                                  <p:childTnLst>
                                    <p:set>
                                      <p:cBhvr>
                                        <p:cTn id="25" dur="1" fill="hold">
                                          <p:stCondLst>
                                            <p:cond delay="0"/>
                                          </p:stCondLst>
                                        </p:cTn>
                                        <p:tgtEl>
                                          <p:spTgt spid="11278"/>
                                        </p:tgtEl>
                                        <p:attrNameLst>
                                          <p:attrName>style.visibility</p:attrName>
                                        </p:attrNameLst>
                                      </p:cBhvr>
                                      <p:to>
                                        <p:strVal val="visible"/>
                                      </p:to>
                                    </p:set>
                                    <p:animEffect transition="in" filter="wipe(up)">
                                      <p:cBhvr>
                                        <p:cTn id="26" dur="500"/>
                                        <p:tgtEl>
                                          <p:spTgt spid="11278"/>
                                        </p:tgtEl>
                                      </p:cBhvr>
                                    </p:animEffect>
                                  </p:childTnLst>
                                </p:cTn>
                              </p:par>
                              <p:par>
                                <p:cTn id="27" presetID="22" presetClass="entr" presetSubtype="1" fill="hold" nodeType="withEffect">
                                  <p:stCondLst>
                                    <p:cond delay="0"/>
                                  </p:stCondLst>
                                  <p:childTnLst>
                                    <p:set>
                                      <p:cBhvr>
                                        <p:cTn id="28" dur="1" fill="hold">
                                          <p:stCondLst>
                                            <p:cond delay="0"/>
                                          </p:stCondLst>
                                        </p:cTn>
                                        <p:tgtEl>
                                          <p:spTgt spid="11279"/>
                                        </p:tgtEl>
                                        <p:attrNameLst>
                                          <p:attrName>style.visibility</p:attrName>
                                        </p:attrNameLst>
                                      </p:cBhvr>
                                      <p:to>
                                        <p:strVal val="visible"/>
                                      </p:to>
                                    </p:set>
                                    <p:animEffect transition="in" filter="wipe(up)">
                                      <p:cBhvr>
                                        <p:cTn id="29"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1E3B4A72-EAB6-4CB0-BB55-20B0460E4382}"/>
              </a:ext>
            </a:extLst>
          </p:cNvPr>
          <p:cNvSpPr>
            <a:spLocks noGrp="1"/>
          </p:cNvSpPr>
          <p:nvPr>
            <p:ph type="dt" sz="half" idx="2"/>
          </p:nvPr>
        </p:nvSpPr>
        <p:spPr/>
        <p:txBody>
          <a:bodyPr/>
          <a:lstStyle/>
          <a:p>
            <a:pPr>
              <a:defRPr/>
            </a:pPr>
            <a:fld id="{7FB2891E-B3E4-4DEF-B797-8200DA2194E4}" type="datetime1">
              <a:rPr lang="zh-CN" altLang="en-US" smtClean="0"/>
              <a:t>2022/11/23</a:t>
            </a:fld>
            <a:endParaRPr lang="zh-CN" altLang="en-US"/>
          </a:p>
        </p:txBody>
      </p:sp>
      <p:sp>
        <p:nvSpPr>
          <p:cNvPr id="12" name="Text Box 7">
            <a:extLst>
              <a:ext uri="{FF2B5EF4-FFF2-40B4-BE49-F238E27FC236}">
                <a16:creationId xmlns:a16="http://schemas.microsoft.com/office/drawing/2014/main" id="{57B7C4EE-E02B-4126-941B-8EAF8046406D}"/>
              </a:ext>
            </a:extLst>
          </p:cNvPr>
          <p:cNvSpPr txBox="1">
            <a:spLocks noChangeArrowheads="1"/>
          </p:cNvSpPr>
          <p:nvPr/>
        </p:nvSpPr>
        <p:spPr bwMode="auto">
          <a:xfrm>
            <a:off x="755650" y="1125538"/>
            <a:ext cx="59769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4800" dirty="0">
                <a:latin typeface="微软雅黑" panose="020B0503020204020204" pitchFamily="34" charset="-122"/>
                <a:ea typeface="微软雅黑" panose="020B0503020204020204" pitchFamily="34" charset="-122"/>
              </a:rPr>
              <a:t>常用优化建模方法与</a:t>
            </a:r>
            <a:r>
              <a:rPr lang="en-US" altLang="zh-CN" sz="4800" dirty="0">
                <a:latin typeface="微软雅黑" panose="020B0503020204020204" pitchFamily="34" charset="-122"/>
                <a:ea typeface="微软雅黑" panose="020B0503020204020204" pitchFamily="34" charset="-122"/>
              </a:rPr>
              <a:t>MATLAB</a:t>
            </a:r>
            <a:r>
              <a:rPr lang="zh-CN" altLang="en-US" sz="4800" dirty="0">
                <a:latin typeface="微软雅黑" panose="020B0503020204020204" pitchFamily="34" charset="-122"/>
                <a:ea typeface="微软雅黑" panose="020B0503020204020204" pitchFamily="34" charset="-122"/>
              </a:rPr>
              <a:t>求解</a:t>
            </a:r>
          </a:p>
        </p:txBody>
      </p:sp>
      <p:graphicFrame>
        <p:nvGraphicFramePr>
          <p:cNvPr id="13" name="Object 11">
            <a:extLst>
              <a:ext uri="{FF2B5EF4-FFF2-40B4-BE49-F238E27FC236}">
                <a16:creationId xmlns:a16="http://schemas.microsoft.com/office/drawing/2014/main" id="{FA1B50B4-C378-4309-A4D9-2AD45A9E524A}"/>
              </a:ext>
            </a:extLst>
          </p:cNvPr>
          <p:cNvGraphicFramePr>
            <a:graphicFrameLocks noChangeAspect="1"/>
          </p:cNvGraphicFramePr>
          <p:nvPr/>
        </p:nvGraphicFramePr>
        <p:xfrm>
          <a:off x="7002463" y="684213"/>
          <a:ext cx="1966912" cy="1966912"/>
        </p:xfrm>
        <a:graphic>
          <a:graphicData uri="http://schemas.openxmlformats.org/presentationml/2006/ole">
            <mc:AlternateContent xmlns:mc="http://schemas.openxmlformats.org/markup-compatibility/2006">
              <mc:Choice xmlns:v="urn:schemas-microsoft-com:vml" Requires="v">
                <p:oleObj name="剪辑" r:id="rId3" imgW="4006850" imgH="2857500" progId="">
                  <p:embed/>
                </p:oleObj>
              </mc:Choice>
              <mc:Fallback>
                <p:oleObj name="剪辑" r:id="rId3" imgW="4006850" imgH="2857500" progId="">
                  <p:embed/>
                  <p:pic>
                    <p:nvPicPr>
                      <p:cNvPr id="13" name="Object 11">
                        <a:extLst>
                          <a:ext uri="{FF2B5EF4-FFF2-40B4-BE49-F238E27FC236}">
                            <a16:creationId xmlns:a16="http://schemas.microsoft.com/office/drawing/2014/main" id="{950EF256-B18B-42B6-8A2E-98B3BCAA98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684213"/>
                        <a:ext cx="1966912"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0">
            <a:extLst>
              <a:ext uri="{FF2B5EF4-FFF2-40B4-BE49-F238E27FC236}">
                <a16:creationId xmlns:a16="http://schemas.microsoft.com/office/drawing/2014/main" id="{9A0CA914-A9ED-466A-B378-34E105AB7C78}"/>
              </a:ext>
            </a:extLst>
          </p:cNvPr>
          <p:cNvSpPr txBox="1">
            <a:spLocks noChangeArrowheads="1"/>
          </p:cNvSpPr>
          <p:nvPr/>
        </p:nvSpPr>
        <p:spPr bwMode="auto">
          <a:xfrm>
            <a:off x="566738" y="3814008"/>
            <a:ext cx="769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dirty="0">
                <a:solidFill>
                  <a:srgbClr val="0000FF"/>
                </a:solidFill>
                <a:latin typeface="微软雅黑" panose="020B0503020204020204" pitchFamily="34" charset="-122"/>
                <a:ea typeface="微软雅黑" panose="020B0503020204020204" pitchFamily="34" charset="-122"/>
              </a:rPr>
              <a:t>谢中华</a:t>
            </a:r>
          </a:p>
          <a:p>
            <a:pPr algn="ctr" eaLnBrk="1" hangingPunct="1">
              <a:spcBef>
                <a:spcPct val="50000"/>
              </a:spcBef>
            </a:pPr>
            <a:r>
              <a:rPr lang="en-US" altLang="zh-CN" sz="2400" dirty="0">
                <a:latin typeface="微软雅黑" panose="020B0503020204020204" pitchFamily="34" charset="-122"/>
                <a:ea typeface="微软雅黑" panose="020B0503020204020204" pitchFamily="34" charset="-122"/>
              </a:rPr>
              <a:t>E-mail: xiezhh@tust.edu.cn</a:t>
            </a:r>
          </a:p>
          <a:p>
            <a:pPr algn="ctr" eaLnBrk="1" hangingPunct="1">
              <a:spcBef>
                <a:spcPct val="50000"/>
              </a:spcBef>
            </a:pPr>
            <a:r>
              <a:rPr lang="en-US" altLang="zh-CN" sz="2400" b="1" dirty="0">
                <a:solidFill>
                  <a:schemeClr val="hlink"/>
                </a:solidFill>
                <a:latin typeface="微软雅黑" panose="020B0503020204020204" pitchFamily="34" charset="-122"/>
                <a:ea typeface="微软雅黑" panose="020B0503020204020204" pitchFamily="34" charset="-122"/>
              </a:rPr>
              <a:t>MATLAB</a:t>
            </a:r>
            <a:r>
              <a:rPr lang="zh-CN" altLang="en-US" sz="2400" b="1" dirty="0">
                <a:solidFill>
                  <a:schemeClr val="hlink"/>
                </a:solidFill>
                <a:latin typeface="微软雅黑" panose="020B0503020204020204" pitchFamily="34" charset="-122"/>
                <a:ea typeface="微软雅黑" panose="020B0503020204020204" pitchFamily="34" charset="-122"/>
              </a:rPr>
              <a:t>数学建模方法与应用</a:t>
            </a:r>
            <a:endParaRPr lang="en-US" altLang="zh-CN" sz="2400" b="1" dirty="0">
              <a:solidFill>
                <a:schemeClr val="hlink"/>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16D90FA7-0720-4FA7-BB57-19A7C3C8D03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80273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ChangeArrowheads="1"/>
          </p:cNvSpPr>
          <p:nvPr/>
        </p:nvSpPr>
        <p:spPr bwMode="auto">
          <a:xfrm>
            <a:off x="0" y="620688"/>
            <a:ext cx="875030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40000"/>
              </a:lnSpc>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3-1</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求解</a:t>
            </a:r>
          </a:p>
        </p:txBody>
      </p:sp>
      <p:graphicFrame>
        <p:nvGraphicFramePr>
          <p:cNvPr id="5161" name="对象 3"/>
          <p:cNvGraphicFramePr>
            <a:graphicFrameLocks noChangeAspect="1"/>
          </p:cNvGraphicFramePr>
          <p:nvPr>
            <p:extLst>
              <p:ext uri="{D42A27DB-BD31-4B8C-83A1-F6EECF244321}">
                <p14:modId xmlns:p14="http://schemas.microsoft.com/office/powerpoint/2010/main" val="2191223284"/>
              </p:ext>
            </p:extLst>
          </p:nvPr>
        </p:nvGraphicFramePr>
        <p:xfrm>
          <a:off x="2267744" y="705643"/>
          <a:ext cx="6127750" cy="419100"/>
        </p:xfrm>
        <a:graphic>
          <a:graphicData uri="http://schemas.openxmlformats.org/presentationml/2006/ole">
            <mc:AlternateContent xmlns:mc="http://schemas.openxmlformats.org/markup-compatibility/2006">
              <mc:Choice xmlns:v="urn:schemas-microsoft-com:vml" Requires="v">
                <p:oleObj name="Equation" r:id="rId2" imgW="2590560" imgH="241200" progId="">
                  <p:embed/>
                </p:oleObj>
              </mc:Choice>
              <mc:Fallback>
                <p:oleObj name="Equation" r:id="rId2" imgW="2590560" imgH="241200" progId="">
                  <p:embed/>
                  <p:pic>
                    <p:nvPicPr>
                      <p:cNvPr id="0" name="Picture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705643"/>
                        <a:ext cx="61277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ChangeArrowheads="1"/>
          </p:cNvSpPr>
          <p:nvPr/>
        </p:nvSpPr>
        <p:spPr bwMode="auto">
          <a:xfrm>
            <a:off x="251521" y="1257721"/>
            <a:ext cx="8496943" cy="43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en-US" altLang="zh-CN" sz="2000" dirty="0">
                <a:latin typeface="微软雅黑" panose="020B0503020204020204" pitchFamily="34" charset="-122"/>
                <a:ea typeface="微软雅黑" panose="020B0503020204020204" pitchFamily="34" charset="-122"/>
              </a:rPr>
              <a:t>&gt;&gt; fun = @(x)</a:t>
            </a:r>
            <a:r>
              <a:rPr lang="en-US" altLang="zh-CN" sz="2000" dirty="0" err="1">
                <a:latin typeface="微软雅黑" panose="020B0503020204020204" pitchFamily="34" charset="-122"/>
                <a:ea typeface="微软雅黑" panose="020B0503020204020204" pitchFamily="34" charset="-122"/>
              </a:rPr>
              <a:t>exp</a:t>
            </a:r>
            <a:r>
              <a:rPr lang="en-US" altLang="zh-CN" sz="2000" dirty="0">
                <a:latin typeface="微软雅黑" panose="020B0503020204020204" pitchFamily="34" charset="-122"/>
                <a:ea typeface="微软雅黑" panose="020B0503020204020204" pitchFamily="34" charset="-122"/>
              </a:rPr>
              <a:t>(x(1))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x(1)^2+2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x(2)^2+4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x(2)+2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x(2)+1);</a:t>
            </a:r>
          </a:p>
          <a:p>
            <a:pPr>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x,f</a:t>
            </a:r>
            <a:r>
              <a:rPr lang="en-US" altLang="zh-CN" sz="2000" dirty="0">
                <a:latin typeface="微软雅黑" panose="020B0503020204020204" pitchFamily="34" charset="-122"/>
                <a:ea typeface="微软雅黑" panose="020B0503020204020204" pitchFamily="34" charset="-122"/>
              </a:rPr>
              <a:t>] = fminsearch(fun,[-1, 1])</a:t>
            </a:r>
          </a:p>
          <a:p>
            <a:pPr>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x,f</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fminunc</a:t>
            </a:r>
            <a:r>
              <a:rPr lang="en-US" altLang="zh-CN" sz="2000" dirty="0">
                <a:latin typeface="微软雅黑" panose="020B0503020204020204" pitchFamily="34" charset="-122"/>
                <a:ea typeface="微软雅黑" panose="020B0503020204020204" pitchFamily="34" charset="-122"/>
              </a:rPr>
              <a:t>(fun,[-1, 1])</a:t>
            </a:r>
          </a:p>
          <a:p>
            <a:pPr>
              <a:lnSpc>
                <a:spcPct val="140000"/>
              </a:lnSpc>
            </a:pPr>
            <a:r>
              <a:rPr lang="en-US" altLang="zh-CN" sz="2000" dirty="0">
                <a:latin typeface="微软雅黑" panose="020B0503020204020204" pitchFamily="34" charset="-122"/>
                <a:ea typeface="微软雅黑" panose="020B0503020204020204" pitchFamily="34" charset="-122"/>
              </a:rPr>
              <a:t>&gt;&gt; fun = @(</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)exp(x).*(4*x.^2+2*y.^2+4*x.*y+2*y+1);</a:t>
            </a:r>
          </a:p>
          <a:p>
            <a:pPr>
              <a:lnSpc>
                <a:spcPct val="140000"/>
              </a:lnSpc>
            </a:pPr>
            <a:r>
              <a:rPr lang="en-US" altLang="zh-CN" sz="2000" dirty="0">
                <a:latin typeface="微软雅黑" panose="020B0503020204020204" pitchFamily="34" charset="-122"/>
                <a:ea typeface="微软雅黑" panose="020B0503020204020204" pitchFamily="34" charset="-122"/>
              </a:rPr>
              <a:t>&gt;&gt; figure</a:t>
            </a:r>
          </a:p>
          <a:p>
            <a:pPr>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ezmesh</a:t>
            </a:r>
            <a:r>
              <a:rPr lang="en-US" altLang="zh-CN" sz="2000" dirty="0">
                <a:latin typeface="微软雅黑" panose="020B0503020204020204" pitchFamily="34" charset="-122"/>
                <a:ea typeface="微软雅黑" panose="020B0503020204020204" pitchFamily="34" charset="-122"/>
              </a:rPr>
              <a:t>(fun, [0,1,-2,0]); </a:t>
            </a:r>
            <a:endParaRPr lang="zh-CN" altLang="en-US" sz="2000" dirty="0">
              <a:latin typeface="微软雅黑" panose="020B0503020204020204" pitchFamily="34" charset="-122"/>
              <a:ea typeface="微软雅黑" panose="020B0503020204020204" pitchFamily="34" charset="-122"/>
            </a:endParaRPr>
          </a:p>
          <a:p>
            <a:pPr>
              <a:lnSpc>
                <a:spcPct val="140000"/>
              </a:lnSpc>
            </a:pPr>
            <a:r>
              <a:rPr lang="en-US" altLang="zh-CN" sz="2000" dirty="0">
                <a:latin typeface="微软雅黑" panose="020B0503020204020204" pitchFamily="34" charset="-122"/>
                <a:ea typeface="微软雅黑" panose="020B0503020204020204" pitchFamily="34" charset="-122"/>
              </a:rPr>
              <a:t>&gt;&gt; hold on;</a:t>
            </a:r>
          </a:p>
          <a:p>
            <a:pPr>
              <a:lnSpc>
                <a:spcPct val="140000"/>
              </a:lnSpc>
            </a:pPr>
            <a:r>
              <a:rPr lang="en-US" altLang="zh-CN" sz="2000" dirty="0">
                <a:latin typeface="微软雅黑" panose="020B0503020204020204" pitchFamily="34" charset="-122"/>
                <a:ea typeface="微软雅黑" panose="020B0503020204020204" pitchFamily="34" charset="-122"/>
              </a:rPr>
              <a:t>&gt;&gt; plot3(x(1),x(2), f, 'r*',...</a:t>
            </a:r>
          </a:p>
          <a:p>
            <a:pPr>
              <a:lnSpc>
                <a:spcPct val="14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MarkerSize</a:t>
            </a:r>
            <a:r>
              <a:rPr lang="en-US" altLang="zh-CN" sz="2000" dirty="0">
                <a:latin typeface="微软雅黑" panose="020B0503020204020204" pitchFamily="34" charset="-122"/>
                <a:ea typeface="微软雅黑" panose="020B0503020204020204" pitchFamily="34" charset="-122"/>
              </a:rPr>
              <a:t>', 12);</a:t>
            </a:r>
            <a:endParaRPr lang="zh-CN" altLang="en-US" sz="2000" dirty="0">
              <a:latin typeface="微软雅黑" panose="020B0503020204020204" pitchFamily="34" charset="-122"/>
              <a:ea typeface="微软雅黑" panose="020B0503020204020204" pitchFamily="34" charset="-122"/>
            </a:endParaRPr>
          </a:p>
          <a:p>
            <a:pPr>
              <a:lnSpc>
                <a:spcPct val="140000"/>
              </a:lnSpc>
            </a:pPr>
            <a:r>
              <a:rPr lang="en-US" altLang="zh-CN" sz="2000" dirty="0">
                <a:latin typeface="微软雅黑" panose="020B0503020204020204" pitchFamily="34" charset="-122"/>
                <a:ea typeface="微软雅黑" panose="020B0503020204020204" pitchFamily="34" charset="-122"/>
              </a:rPr>
              <a:t>&gt;&gt; view(-47,6)</a:t>
            </a:r>
            <a:endParaRPr lang="zh-CN" altLang="en-US" sz="2000" dirty="0">
              <a:latin typeface="微软雅黑" panose="020B0503020204020204" pitchFamily="34" charset="-122"/>
              <a:ea typeface="微软雅黑" panose="020B0503020204020204" pitchFamily="34" charset="-122"/>
            </a:endParaRPr>
          </a:p>
        </p:txBody>
      </p:sp>
      <p:sp>
        <p:nvSpPr>
          <p:cNvPr id="4" name="日期占位符 3">
            <a:extLst>
              <a:ext uri="{FF2B5EF4-FFF2-40B4-BE49-F238E27FC236}">
                <a16:creationId xmlns:a16="http://schemas.microsoft.com/office/drawing/2014/main" id="{E5FDE6BF-57F1-44D8-B6B2-4DA73B95F41C}"/>
              </a:ext>
            </a:extLst>
          </p:cNvPr>
          <p:cNvSpPr>
            <a:spLocks noGrp="1"/>
          </p:cNvSpPr>
          <p:nvPr>
            <p:ph type="dt" sz="half" idx="2"/>
          </p:nvPr>
        </p:nvSpPr>
        <p:spPr/>
        <p:txBody>
          <a:bodyPr/>
          <a:lstStyle/>
          <a:p>
            <a:pPr>
              <a:defRPr/>
            </a:pPr>
            <a:fld id="{214664A0-C6BC-4E6B-A0E2-C2095C5FF106}" type="datetime1">
              <a:rPr lang="zh-CN" altLang="en-US" smtClean="0"/>
              <a:t>2022/11/23</a:t>
            </a:fld>
            <a:endParaRPr lang="zh-CN" altLang="en-US"/>
          </a:p>
        </p:txBody>
      </p:sp>
      <p:pic>
        <p:nvPicPr>
          <p:cNvPr id="69722" name="图片 1">
            <a:extLst>
              <a:ext uri="{FF2B5EF4-FFF2-40B4-BE49-F238E27FC236}">
                <a16:creationId xmlns:a16="http://schemas.microsoft.com/office/drawing/2014/main" id="{674F6623-ECB9-462D-9A55-285DA8980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092" y="3301597"/>
            <a:ext cx="4106308" cy="3079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309CE5C9-6A8F-49AE-8931-A9AA730427B4}"/>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58332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211088" y="548680"/>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二、有约束的非线性规划</a:t>
            </a:r>
          </a:p>
        </p:txBody>
      </p:sp>
      <p:grpSp>
        <p:nvGrpSpPr>
          <p:cNvPr id="2" name="组合 1">
            <a:extLst>
              <a:ext uri="{FF2B5EF4-FFF2-40B4-BE49-F238E27FC236}">
                <a16:creationId xmlns:a16="http://schemas.microsoft.com/office/drawing/2014/main" id="{AD544D2F-01A7-4CF2-AB7C-2AEE1C7762C2}"/>
              </a:ext>
            </a:extLst>
          </p:cNvPr>
          <p:cNvGrpSpPr/>
          <p:nvPr/>
        </p:nvGrpSpPr>
        <p:grpSpPr>
          <a:xfrm>
            <a:off x="1006757" y="1628800"/>
            <a:ext cx="5396250" cy="2924681"/>
            <a:chOff x="1006757" y="1628800"/>
            <a:chExt cx="5396250" cy="2924681"/>
          </a:xfrm>
        </p:grpSpPr>
        <p:graphicFrame>
          <p:nvGraphicFramePr>
            <p:cNvPr id="9" name="对象 3"/>
            <p:cNvGraphicFramePr>
              <a:graphicFrameLocks noChangeAspect="1"/>
            </p:cNvGraphicFramePr>
            <p:nvPr>
              <p:extLst>
                <p:ext uri="{D42A27DB-BD31-4B8C-83A1-F6EECF244321}">
                  <p14:modId xmlns:p14="http://schemas.microsoft.com/office/powerpoint/2010/main" val="4292287781"/>
                </p:ext>
              </p:extLst>
            </p:nvPr>
          </p:nvGraphicFramePr>
          <p:xfrm>
            <a:off x="1006757" y="1688837"/>
            <a:ext cx="2951162" cy="2864644"/>
          </p:xfrm>
          <a:graphic>
            <a:graphicData uri="http://schemas.openxmlformats.org/presentationml/2006/ole">
              <mc:AlternateContent xmlns:mc="http://schemas.openxmlformats.org/markup-compatibility/2006">
                <mc:Choice xmlns:v="urn:schemas-microsoft-com:vml" Requires="v">
                  <p:oleObj name="Equation" r:id="rId2" imgW="1066680" imgH="1371600" progId="">
                    <p:embed/>
                  </p:oleObj>
                </mc:Choice>
                <mc:Fallback>
                  <p:oleObj name="Equation" r:id="rId2" imgW="1066680" imgH="1371600" progId="">
                    <p:embed/>
                    <p:pic>
                      <p:nvPicPr>
                        <p:cNvPr id="0" name="Picture 2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57" y="1688837"/>
                          <a:ext cx="2951162" cy="2864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右箭头 3"/>
            <p:cNvSpPr/>
            <p:nvPr/>
          </p:nvSpPr>
          <p:spPr bwMode="auto">
            <a:xfrm>
              <a:off x="3022981" y="1799174"/>
              <a:ext cx="1512168" cy="162018"/>
            </a:xfrm>
            <a:prstGeom prst="rightArrow">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11" name="Rectangle 56"/>
            <p:cNvSpPr>
              <a:spLocks noChangeArrowheads="1"/>
            </p:cNvSpPr>
            <p:nvPr/>
          </p:nvSpPr>
          <p:spPr bwMode="auto">
            <a:xfrm>
              <a:off x="4603005" y="1628800"/>
              <a:ext cx="180000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目标函数</a:t>
              </a:r>
            </a:p>
          </p:txBody>
        </p:sp>
        <p:grpSp>
          <p:nvGrpSpPr>
            <p:cNvPr id="8" name="组合 7"/>
            <p:cNvGrpSpPr/>
            <p:nvPr/>
          </p:nvGrpSpPr>
          <p:grpSpPr>
            <a:xfrm>
              <a:off x="3455029" y="2139856"/>
              <a:ext cx="2664296" cy="955465"/>
              <a:chOff x="3491880" y="2083039"/>
              <a:chExt cx="2664296" cy="1273953"/>
            </a:xfrm>
          </p:grpSpPr>
          <p:graphicFrame>
            <p:nvGraphicFramePr>
              <p:cNvPr id="6" name="对象 5"/>
              <p:cNvGraphicFramePr>
                <a:graphicFrameLocks noChangeAspect="1"/>
              </p:cNvGraphicFramePr>
              <p:nvPr>
                <p:extLst>
                  <p:ext uri="{D42A27DB-BD31-4B8C-83A1-F6EECF244321}">
                    <p14:modId xmlns:p14="http://schemas.microsoft.com/office/powerpoint/2010/main" val="580633655"/>
                  </p:ext>
                </p:extLst>
              </p:nvPr>
            </p:nvGraphicFramePr>
            <p:xfrm>
              <a:off x="3491880" y="2083039"/>
              <a:ext cx="891767" cy="1273953"/>
            </p:xfrm>
            <a:graphic>
              <a:graphicData uri="http://schemas.openxmlformats.org/presentationml/2006/ole">
                <mc:AlternateContent xmlns:mc="http://schemas.openxmlformats.org/markup-compatibility/2006">
                  <mc:Choice xmlns:v="urn:schemas-microsoft-com:vml" Requires="v">
                    <p:oleObj name="Equation" r:id="rId4" imgW="177480" imgH="253800" progId="">
                      <p:embed/>
                    </p:oleObj>
                  </mc:Choice>
                  <mc:Fallback>
                    <p:oleObj name="Equation" r:id="rId4" imgW="177480" imgH="253800" progId="">
                      <p:embed/>
                      <p:pic>
                        <p:nvPicPr>
                          <p:cNvPr id="0" name="Picture 2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2083039"/>
                            <a:ext cx="891767" cy="1273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56"/>
              <p:cNvSpPr>
                <a:spLocks noChangeArrowheads="1"/>
              </p:cNvSpPr>
              <p:nvPr/>
            </p:nvSpPr>
            <p:spPr bwMode="auto">
              <a:xfrm>
                <a:off x="4356174" y="2420888"/>
                <a:ext cx="1800002" cy="73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线性约束</a:t>
                </a:r>
              </a:p>
            </p:txBody>
          </p:sp>
        </p:grpSp>
        <p:grpSp>
          <p:nvGrpSpPr>
            <p:cNvPr id="15" name="组合 14"/>
            <p:cNvGrpSpPr/>
            <p:nvPr/>
          </p:nvGrpSpPr>
          <p:grpSpPr>
            <a:xfrm>
              <a:off x="3455029" y="3057958"/>
              <a:ext cx="2947978" cy="955465"/>
              <a:chOff x="3491880" y="2083039"/>
              <a:chExt cx="2947978" cy="1273953"/>
            </a:xfrm>
          </p:grpSpPr>
          <p:graphicFrame>
            <p:nvGraphicFramePr>
              <p:cNvPr id="16" name="对象 15"/>
              <p:cNvGraphicFramePr>
                <a:graphicFrameLocks noChangeAspect="1"/>
              </p:cNvGraphicFramePr>
              <p:nvPr>
                <p:extLst>
                  <p:ext uri="{D42A27DB-BD31-4B8C-83A1-F6EECF244321}">
                    <p14:modId xmlns:p14="http://schemas.microsoft.com/office/powerpoint/2010/main" val="1211879956"/>
                  </p:ext>
                </p:extLst>
              </p:nvPr>
            </p:nvGraphicFramePr>
            <p:xfrm>
              <a:off x="3491880" y="2083039"/>
              <a:ext cx="891767" cy="1273953"/>
            </p:xfrm>
            <a:graphic>
              <a:graphicData uri="http://schemas.openxmlformats.org/presentationml/2006/ole">
                <mc:AlternateContent xmlns:mc="http://schemas.openxmlformats.org/markup-compatibility/2006">
                  <mc:Choice xmlns:v="urn:schemas-microsoft-com:vml" Requires="v">
                    <p:oleObj name="Equation" r:id="rId6" imgW="177480" imgH="253800" progId="">
                      <p:embed/>
                    </p:oleObj>
                  </mc:Choice>
                  <mc:Fallback>
                    <p:oleObj name="Equation" r:id="rId6" imgW="177480" imgH="253800" progId="">
                      <p:embed/>
                      <p:pic>
                        <p:nvPicPr>
                          <p:cNvPr id="0" name="Picture 2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2083039"/>
                            <a:ext cx="891767" cy="1273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56"/>
              <p:cNvSpPr>
                <a:spLocks noChangeArrowheads="1"/>
              </p:cNvSpPr>
              <p:nvPr/>
            </p:nvSpPr>
            <p:spPr bwMode="auto">
              <a:xfrm>
                <a:off x="4356174" y="2420888"/>
                <a:ext cx="2083684" cy="73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非线性约束</a:t>
                </a:r>
              </a:p>
            </p:txBody>
          </p:sp>
        </p:grpSp>
      </p:grpSp>
      <p:sp>
        <p:nvSpPr>
          <p:cNvPr id="5" name="日期占位符 4">
            <a:extLst>
              <a:ext uri="{FF2B5EF4-FFF2-40B4-BE49-F238E27FC236}">
                <a16:creationId xmlns:a16="http://schemas.microsoft.com/office/drawing/2014/main" id="{FCC0A7A7-8827-4811-AA80-166B5CC64FC0}"/>
              </a:ext>
            </a:extLst>
          </p:cNvPr>
          <p:cNvSpPr>
            <a:spLocks noGrp="1"/>
          </p:cNvSpPr>
          <p:nvPr>
            <p:ph type="dt" sz="half" idx="2"/>
          </p:nvPr>
        </p:nvSpPr>
        <p:spPr/>
        <p:txBody>
          <a:bodyPr/>
          <a:lstStyle/>
          <a:p>
            <a:pPr>
              <a:defRPr/>
            </a:pPr>
            <a:fld id="{591A152F-BFE1-4616-951E-35C0E414E786}" type="datetime1">
              <a:rPr lang="zh-CN" altLang="en-US" smtClean="0"/>
              <a:t>2022/11/23</a:t>
            </a:fld>
            <a:endParaRPr lang="zh-CN" altLang="en-US"/>
          </a:p>
        </p:txBody>
      </p:sp>
      <p:sp>
        <p:nvSpPr>
          <p:cNvPr id="18" name="Rectangle 3">
            <a:extLst>
              <a:ext uri="{FF2B5EF4-FFF2-40B4-BE49-F238E27FC236}">
                <a16:creationId xmlns:a16="http://schemas.microsoft.com/office/drawing/2014/main" id="{7819A1F0-9CE5-48EE-8047-938CC964BA6D}"/>
              </a:ext>
            </a:extLst>
          </p:cNvPr>
          <p:cNvSpPr>
            <a:spLocks noChangeArrowheads="1"/>
          </p:cNvSpPr>
          <p:nvPr/>
        </p:nvSpPr>
        <p:spPr bwMode="auto">
          <a:xfrm>
            <a:off x="288082" y="1003435"/>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有约束的非线性规划的标准型</a:t>
            </a:r>
          </a:p>
        </p:txBody>
      </p:sp>
      <p:grpSp>
        <p:nvGrpSpPr>
          <p:cNvPr id="19" name="组合 18">
            <a:extLst>
              <a:ext uri="{FF2B5EF4-FFF2-40B4-BE49-F238E27FC236}">
                <a16:creationId xmlns:a16="http://schemas.microsoft.com/office/drawing/2014/main" id="{E3E1FE1C-D3FA-4280-99FC-0F1CF1F3DE1E}"/>
              </a:ext>
            </a:extLst>
          </p:cNvPr>
          <p:cNvGrpSpPr/>
          <p:nvPr/>
        </p:nvGrpSpPr>
        <p:grpSpPr>
          <a:xfrm>
            <a:off x="539552" y="4509120"/>
            <a:ext cx="8136904" cy="1936877"/>
            <a:chOff x="539552" y="3501008"/>
            <a:chExt cx="8136904" cy="1936877"/>
          </a:xfrm>
        </p:grpSpPr>
        <p:sp>
          <p:nvSpPr>
            <p:cNvPr id="20" name="Rectangle 56">
              <a:extLst>
                <a:ext uri="{FF2B5EF4-FFF2-40B4-BE49-F238E27FC236}">
                  <a16:creationId xmlns:a16="http://schemas.microsoft.com/office/drawing/2014/main" id="{6F32C6D4-2C24-4FCB-A0BC-33EF8323C28D}"/>
                </a:ext>
              </a:extLst>
            </p:cNvPr>
            <p:cNvSpPr>
              <a:spLocks noChangeArrowheads="1"/>
            </p:cNvSpPr>
            <p:nvPr/>
          </p:nvSpPr>
          <p:spPr bwMode="auto">
            <a:xfrm>
              <a:off x="539552" y="3501008"/>
              <a:ext cx="8136904" cy="193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其中         为目标函数，                           为决策变量。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和</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为线性不等式约束的参数，</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Aeq</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和</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beq</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为线性等式约束的参数，</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c(x)</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为非线性不等式约束的左端项，</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ceq</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(x)</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为非线性等式约束的左端项，</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lb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和</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ub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为决策变量 </a:t>
              </a:r>
              <a:r>
                <a:rPr lang="en-US" altLang="zh-CN" sz="2200" i="1" dirty="0">
                  <a:solidFill>
                    <a:schemeClr val="bg2"/>
                  </a:solidFill>
                  <a:latin typeface="微软雅黑" panose="020B0503020204020204" pitchFamily="34" charset="-122"/>
                  <a:ea typeface="微软雅黑" panose="020B0503020204020204" pitchFamily="34" charset="-122"/>
                  <a:sym typeface="Wingdings" pitchFamily="2" charset="2"/>
                </a:rPr>
                <a:t>x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的下界值和上界值向量。</a:t>
              </a:r>
            </a:p>
          </p:txBody>
        </p:sp>
        <p:graphicFrame>
          <p:nvGraphicFramePr>
            <p:cNvPr id="21" name="对象 3">
              <a:extLst>
                <a:ext uri="{FF2B5EF4-FFF2-40B4-BE49-F238E27FC236}">
                  <a16:creationId xmlns:a16="http://schemas.microsoft.com/office/drawing/2014/main" id="{D2887CDD-6A27-4C0C-B23E-9FEBEB0B6E75}"/>
                </a:ext>
              </a:extLst>
            </p:cNvPr>
            <p:cNvGraphicFramePr>
              <a:graphicFrameLocks noChangeAspect="1"/>
            </p:cNvGraphicFramePr>
            <p:nvPr>
              <p:extLst>
                <p:ext uri="{D42A27DB-BD31-4B8C-83A1-F6EECF244321}">
                  <p14:modId xmlns:p14="http://schemas.microsoft.com/office/powerpoint/2010/main" val="27772081"/>
                </p:ext>
              </p:extLst>
            </p:nvPr>
          </p:nvGraphicFramePr>
          <p:xfrm>
            <a:off x="1146507" y="3646070"/>
            <a:ext cx="858838" cy="369887"/>
          </p:xfrm>
          <a:graphic>
            <a:graphicData uri="http://schemas.openxmlformats.org/presentationml/2006/ole">
              <mc:AlternateContent xmlns:mc="http://schemas.openxmlformats.org/markup-compatibility/2006">
                <mc:Choice xmlns:v="urn:schemas-microsoft-com:vml" Requires="v">
                  <p:oleObj name="Equation" r:id="rId8" imgW="355320" imgH="203040" progId="Equation.DSMT4">
                    <p:embed/>
                  </p:oleObj>
                </mc:Choice>
                <mc:Fallback>
                  <p:oleObj name="Equation" r:id="rId8" imgW="355320" imgH="203040" progId="Equation.DSMT4">
                    <p:embed/>
                    <p:pic>
                      <p:nvPicPr>
                        <p:cNvPr id="12" name="对象 3">
                          <a:extLst>
                            <a:ext uri="{FF2B5EF4-FFF2-40B4-BE49-F238E27FC236}">
                              <a16:creationId xmlns:a16="http://schemas.microsoft.com/office/drawing/2014/main" id="{FEF307E3-B028-4CA3-9B2D-2586165BBCAC}"/>
                            </a:ext>
                          </a:extLst>
                        </p:cNvPr>
                        <p:cNvPicPr>
                          <a:picLocks noChangeAspect="1" noChangeArrowheads="1"/>
                        </p:cNvPicPr>
                        <p:nvPr/>
                      </p:nvPicPr>
                      <p:blipFill>
                        <a:blip r:embed="rId9"/>
                        <a:srcRect/>
                        <a:stretch>
                          <a:fillRect/>
                        </a:stretch>
                      </p:blipFill>
                      <p:spPr bwMode="auto">
                        <a:xfrm>
                          <a:off x="1146507" y="3646070"/>
                          <a:ext cx="858838"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3">
              <a:extLst>
                <a:ext uri="{FF2B5EF4-FFF2-40B4-BE49-F238E27FC236}">
                  <a16:creationId xmlns:a16="http://schemas.microsoft.com/office/drawing/2014/main" id="{CE4A5D64-C6D1-40B4-8CCA-75F70CEA6CB4}"/>
                </a:ext>
              </a:extLst>
            </p:cNvPr>
            <p:cNvGraphicFramePr>
              <a:graphicFrameLocks noChangeAspect="1"/>
            </p:cNvGraphicFramePr>
            <p:nvPr>
              <p:extLst>
                <p:ext uri="{D42A27DB-BD31-4B8C-83A1-F6EECF244321}">
                  <p14:modId xmlns:p14="http://schemas.microsoft.com/office/powerpoint/2010/main" val="2186118800"/>
                </p:ext>
              </p:extLst>
            </p:nvPr>
          </p:nvGraphicFramePr>
          <p:xfrm>
            <a:off x="3563889" y="3573016"/>
            <a:ext cx="2232248" cy="439737"/>
          </p:xfrm>
          <a:graphic>
            <a:graphicData uri="http://schemas.openxmlformats.org/presentationml/2006/ole">
              <mc:AlternateContent xmlns:mc="http://schemas.openxmlformats.org/markup-compatibility/2006">
                <mc:Choice xmlns:v="urn:schemas-microsoft-com:vml" Requires="v">
                  <p:oleObj name="Equation" r:id="rId10" imgW="1155600" imgH="241200" progId="Equation.DSMT4">
                    <p:embed/>
                  </p:oleObj>
                </mc:Choice>
                <mc:Fallback>
                  <p:oleObj name="Equation" r:id="rId10" imgW="1155600" imgH="241200" progId="Equation.DSMT4">
                    <p:embed/>
                    <p:pic>
                      <p:nvPicPr>
                        <p:cNvPr id="13" name="对象 3">
                          <a:extLst>
                            <a:ext uri="{FF2B5EF4-FFF2-40B4-BE49-F238E27FC236}">
                              <a16:creationId xmlns:a16="http://schemas.microsoft.com/office/drawing/2014/main" id="{1D86BD04-14EB-4050-B680-844515980EFC}"/>
                            </a:ext>
                          </a:extLst>
                        </p:cNvPr>
                        <p:cNvPicPr>
                          <a:picLocks noChangeAspect="1" noChangeArrowheads="1"/>
                        </p:cNvPicPr>
                        <p:nvPr/>
                      </p:nvPicPr>
                      <p:blipFill>
                        <a:blip r:embed="rId11"/>
                        <a:srcRect/>
                        <a:stretch>
                          <a:fillRect/>
                        </a:stretch>
                      </p:blipFill>
                      <p:spPr bwMode="auto">
                        <a:xfrm>
                          <a:off x="3563889" y="3573016"/>
                          <a:ext cx="2232248" cy="439737"/>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A1DA229D-F748-42CD-B453-661962801CD4}"/>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08575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a:spLocks noChangeArrowheads="1"/>
          </p:cNvSpPr>
          <p:nvPr/>
        </p:nvSpPr>
        <p:spPr bwMode="auto">
          <a:xfrm>
            <a:off x="288478" y="1556792"/>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 </a:t>
            </a:r>
            <a:r>
              <a:rPr lang="en-US" altLang="zh-CN" sz="2400" dirty="0" err="1">
                <a:solidFill>
                  <a:srgbClr val="0000FF"/>
                </a:solidFill>
                <a:latin typeface="微软雅黑" panose="020B0503020204020204" pitchFamily="34" charset="-122"/>
                <a:ea typeface="微软雅黑" panose="020B0503020204020204" pitchFamily="34" charset="-122"/>
              </a:rPr>
              <a:t>fmincon</a:t>
            </a:r>
            <a:r>
              <a:rPr lang="zh-CN" altLang="en-US" sz="2400" dirty="0">
                <a:solidFill>
                  <a:srgbClr val="0000FF"/>
                </a:solidFill>
                <a:latin typeface="微软雅黑" panose="020B0503020204020204" pitchFamily="34" charset="-122"/>
                <a:ea typeface="微软雅黑" panose="020B0503020204020204" pitchFamily="34" charset="-122"/>
              </a:rPr>
              <a:t>函数</a:t>
            </a:r>
          </a:p>
        </p:txBody>
      </p:sp>
      <p:sp>
        <p:nvSpPr>
          <p:cNvPr id="28" name="Rectangle 56"/>
          <p:cNvSpPr>
            <a:spLocks noChangeArrowheads="1"/>
          </p:cNvSpPr>
          <p:nvPr/>
        </p:nvSpPr>
        <p:spPr bwMode="auto">
          <a:xfrm>
            <a:off x="288354" y="2276872"/>
            <a:ext cx="8820150" cy="39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40000"/>
              </a:lnSpc>
              <a:buClr>
                <a:srgbClr val="0000FF"/>
              </a:buClr>
              <a:buFont typeface="Wingdings" pitchFamily="2" charset="2"/>
              <a:buChar char="Ø"/>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[x,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fval</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fmincon</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(fun, x0, A,  b,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Aeq</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beq</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 lb,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ub</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nonlcon,options</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a:t>
            </a:r>
            <a:endParaRPr lang="zh-CN" altLang="en-US" sz="1600" dirty="0">
              <a:solidFill>
                <a:schemeClr val="bg2"/>
              </a:solidFill>
              <a:latin typeface="微软雅黑" panose="020B0503020204020204" pitchFamily="34" charset="-122"/>
              <a:ea typeface="微软雅黑" panose="020B0503020204020204" pitchFamily="34" charset="-122"/>
            </a:endParaRPr>
          </a:p>
        </p:txBody>
      </p:sp>
      <p:grpSp>
        <p:nvGrpSpPr>
          <p:cNvPr id="29" name="组合 1"/>
          <p:cNvGrpSpPr>
            <a:grpSpLocks/>
          </p:cNvGrpSpPr>
          <p:nvPr/>
        </p:nvGrpSpPr>
        <p:grpSpPr bwMode="auto">
          <a:xfrm>
            <a:off x="649680" y="2707879"/>
            <a:ext cx="430887" cy="981960"/>
            <a:chOff x="1518488" y="2348880"/>
            <a:chExt cx="431166" cy="1310365"/>
          </a:xfrm>
        </p:grpSpPr>
        <p:sp>
          <p:nvSpPr>
            <p:cNvPr id="30" name="Text Box 5"/>
            <p:cNvSpPr txBox="1">
              <a:spLocks noChangeArrowheads="1"/>
            </p:cNvSpPr>
            <p:nvPr/>
          </p:nvSpPr>
          <p:spPr bwMode="auto">
            <a:xfrm>
              <a:off x="1518488" y="2714615"/>
              <a:ext cx="431166" cy="944630"/>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最优解</a:t>
              </a:r>
            </a:p>
          </p:txBody>
        </p:sp>
        <p:sp>
          <p:nvSpPr>
            <p:cNvPr id="31" name="Line 6"/>
            <p:cNvSpPr>
              <a:spLocks noChangeShapeType="1"/>
            </p:cNvSpPr>
            <p:nvPr/>
          </p:nvSpPr>
          <p:spPr bwMode="auto">
            <a:xfrm flipH="1">
              <a:off x="1734599" y="2364123"/>
              <a:ext cx="0" cy="3504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32"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33" name="组合 29"/>
          <p:cNvGrpSpPr>
            <a:grpSpLocks/>
          </p:cNvGrpSpPr>
          <p:nvPr/>
        </p:nvGrpSpPr>
        <p:grpSpPr bwMode="auto">
          <a:xfrm>
            <a:off x="1120007" y="2707878"/>
            <a:ext cx="434400" cy="981963"/>
            <a:chOff x="1546445" y="2348880"/>
            <a:chExt cx="433283" cy="1310368"/>
          </a:xfrm>
        </p:grpSpPr>
        <p:sp>
          <p:nvSpPr>
            <p:cNvPr id="34" name="Text Box 5"/>
            <p:cNvSpPr txBox="1">
              <a:spLocks noChangeArrowheads="1"/>
            </p:cNvSpPr>
            <p:nvPr/>
          </p:nvSpPr>
          <p:spPr bwMode="auto">
            <a:xfrm>
              <a:off x="1549949" y="2714619"/>
              <a:ext cx="429779" cy="944629"/>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a:latin typeface="Garamond" pitchFamily="18" charset="0"/>
                  <a:ea typeface="微软雅黑" panose="020B0503020204020204" pitchFamily="34" charset="-122"/>
                </a:rPr>
                <a:t>最优值</a:t>
              </a:r>
            </a:p>
          </p:txBody>
        </p:sp>
        <p:sp>
          <p:nvSpPr>
            <p:cNvPr id="35" name="Line 6"/>
            <p:cNvSpPr>
              <a:spLocks noChangeShapeType="1"/>
            </p:cNvSpPr>
            <p:nvPr/>
          </p:nvSpPr>
          <p:spPr bwMode="auto">
            <a:xfrm>
              <a:off x="1734597" y="2364122"/>
              <a:ext cx="0" cy="3504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37" name="组合 2"/>
          <p:cNvGrpSpPr>
            <a:grpSpLocks/>
          </p:cNvGrpSpPr>
          <p:nvPr/>
        </p:nvGrpSpPr>
        <p:grpSpPr bwMode="auto">
          <a:xfrm>
            <a:off x="1872656" y="2713211"/>
            <a:ext cx="936104" cy="2207736"/>
            <a:chOff x="2890545" y="1871294"/>
            <a:chExt cx="935219" cy="2943583"/>
          </a:xfrm>
        </p:grpSpPr>
        <p:sp>
          <p:nvSpPr>
            <p:cNvPr id="38" name="Text Box 5"/>
            <p:cNvSpPr txBox="1">
              <a:spLocks noChangeArrowheads="1"/>
            </p:cNvSpPr>
            <p:nvPr/>
          </p:nvSpPr>
          <p:spPr bwMode="auto">
            <a:xfrm>
              <a:off x="2890545" y="2229611"/>
              <a:ext cx="430480" cy="2585266"/>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目标函数的函数句柄</a:t>
              </a:r>
            </a:p>
          </p:txBody>
        </p:sp>
        <p:sp>
          <p:nvSpPr>
            <p:cNvPr id="39" name="Line 6"/>
            <p:cNvSpPr>
              <a:spLocks noChangeShapeType="1"/>
            </p:cNvSpPr>
            <p:nvPr/>
          </p:nvSpPr>
          <p:spPr bwMode="auto">
            <a:xfrm flipH="1">
              <a:off x="3023425" y="1871294"/>
              <a:ext cx="658335" cy="3583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40" name="Line 15"/>
            <p:cNvSpPr>
              <a:spLocks noChangeShapeType="1"/>
            </p:cNvSpPr>
            <p:nvPr/>
          </p:nvSpPr>
          <p:spPr bwMode="auto">
            <a:xfrm>
              <a:off x="3537764"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41" name="组合 38"/>
          <p:cNvGrpSpPr>
            <a:grpSpLocks/>
          </p:cNvGrpSpPr>
          <p:nvPr/>
        </p:nvGrpSpPr>
        <p:grpSpPr bwMode="auto">
          <a:xfrm>
            <a:off x="3024779" y="2710259"/>
            <a:ext cx="503838" cy="2621057"/>
            <a:chOff x="2545053" y="1871294"/>
            <a:chExt cx="504165" cy="3495060"/>
          </a:xfrm>
        </p:grpSpPr>
        <p:sp>
          <p:nvSpPr>
            <p:cNvPr id="42" name="Text Box 5"/>
            <p:cNvSpPr txBox="1">
              <a:spLocks noChangeArrowheads="1"/>
            </p:cNvSpPr>
            <p:nvPr/>
          </p:nvSpPr>
          <p:spPr bwMode="auto">
            <a:xfrm>
              <a:off x="2545053" y="2233588"/>
              <a:ext cx="431167" cy="3132766"/>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线性不等式约束系数矩阵</a:t>
              </a:r>
            </a:p>
          </p:txBody>
        </p:sp>
        <p:sp>
          <p:nvSpPr>
            <p:cNvPr id="43" name="Line 6"/>
            <p:cNvSpPr>
              <a:spLocks noChangeShapeType="1"/>
            </p:cNvSpPr>
            <p:nvPr/>
          </p:nvSpPr>
          <p:spPr bwMode="auto">
            <a:xfrm flipH="1">
              <a:off x="2761217" y="1874562"/>
              <a:ext cx="143999" cy="35902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44" name="Line 15"/>
            <p:cNvSpPr>
              <a:spLocks noChangeShapeType="1"/>
            </p:cNvSpPr>
            <p:nvPr/>
          </p:nvSpPr>
          <p:spPr bwMode="auto">
            <a:xfrm>
              <a:off x="2761218"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45" name="组合 42"/>
          <p:cNvGrpSpPr>
            <a:grpSpLocks/>
          </p:cNvGrpSpPr>
          <p:nvPr/>
        </p:nvGrpSpPr>
        <p:grpSpPr bwMode="auto">
          <a:xfrm>
            <a:off x="3528839" y="2710259"/>
            <a:ext cx="430887" cy="2615982"/>
            <a:chOff x="2965907" y="1871294"/>
            <a:chExt cx="431165" cy="3488292"/>
          </a:xfrm>
        </p:grpSpPr>
        <p:sp>
          <p:nvSpPr>
            <p:cNvPr id="46" name="Text Box 5"/>
            <p:cNvSpPr txBox="1">
              <a:spLocks noChangeArrowheads="1"/>
            </p:cNvSpPr>
            <p:nvPr/>
          </p:nvSpPr>
          <p:spPr bwMode="auto">
            <a:xfrm>
              <a:off x="2965907" y="2226821"/>
              <a:ext cx="431165" cy="3132765"/>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线性不等式约束常数向量</a:t>
              </a:r>
            </a:p>
          </p:txBody>
        </p:sp>
        <p:sp>
          <p:nvSpPr>
            <p:cNvPr id="47" name="Line 6"/>
            <p:cNvSpPr>
              <a:spLocks noChangeShapeType="1"/>
            </p:cNvSpPr>
            <p:nvPr/>
          </p:nvSpPr>
          <p:spPr bwMode="auto">
            <a:xfrm flipH="1">
              <a:off x="3182071" y="1886538"/>
              <a:ext cx="0" cy="34704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48" name="Line 15"/>
            <p:cNvSpPr>
              <a:spLocks noChangeShapeType="1"/>
            </p:cNvSpPr>
            <p:nvPr/>
          </p:nvSpPr>
          <p:spPr bwMode="auto">
            <a:xfrm>
              <a:off x="3038179"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49" name="组合 47"/>
          <p:cNvGrpSpPr>
            <a:grpSpLocks/>
          </p:cNvGrpSpPr>
          <p:nvPr/>
        </p:nvGrpSpPr>
        <p:grpSpPr bwMode="auto">
          <a:xfrm>
            <a:off x="4032895" y="2710258"/>
            <a:ext cx="430887" cy="2415206"/>
            <a:chOff x="3049119" y="1871294"/>
            <a:chExt cx="431165" cy="3220237"/>
          </a:xfrm>
        </p:grpSpPr>
        <p:sp>
          <p:nvSpPr>
            <p:cNvPr id="51" name="Text Box 5"/>
            <p:cNvSpPr txBox="1">
              <a:spLocks noChangeArrowheads="1"/>
            </p:cNvSpPr>
            <p:nvPr/>
          </p:nvSpPr>
          <p:spPr bwMode="auto">
            <a:xfrm>
              <a:off x="3049119" y="2232661"/>
              <a:ext cx="431165" cy="2858870"/>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线性等式约束系数矩阵</a:t>
              </a:r>
            </a:p>
          </p:txBody>
        </p:sp>
        <p:sp>
          <p:nvSpPr>
            <p:cNvPr id="53"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54"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55" name="组合 51"/>
          <p:cNvGrpSpPr>
            <a:grpSpLocks/>
          </p:cNvGrpSpPr>
          <p:nvPr/>
        </p:nvGrpSpPr>
        <p:grpSpPr bwMode="auto">
          <a:xfrm>
            <a:off x="4608959" y="2710259"/>
            <a:ext cx="430887" cy="2415205"/>
            <a:chOff x="2905791" y="1871294"/>
            <a:chExt cx="431165" cy="3219483"/>
          </a:xfrm>
        </p:grpSpPr>
        <p:sp>
          <p:nvSpPr>
            <p:cNvPr id="56" name="Text Box 5"/>
            <p:cNvSpPr txBox="1">
              <a:spLocks noChangeArrowheads="1"/>
            </p:cNvSpPr>
            <p:nvPr/>
          </p:nvSpPr>
          <p:spPr bwMode="auto">
            <a:xfrm>
              <a:off x="2905791" y="2232576"/>
              <a:ext cx="431165" cy="2858201"/>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线性等式约束常数向量</a:t>
              </a:r>
            </a:p>
          </p:txBody>
        </p:sp>
        <p:sp>
          <p:nvSpPr>
            <p:cNvPr id="57" name="Line 6"/>
            <p:cNvSpPr>
              <a:spLocks noChangeShapeType="1"/>
            </p:cNvSpPr>
            <p:nvPr/>
          </p:nvSpPr>
          <p:spPr bwMode="auto">
            <a:xfrm>
              <a:off x="3131832" y="1875228"/>
              <a:ext cx="0" cy="38473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58" name="Line 15"/>
            <p:cNvSpPr>
              <a:spLocks noChangeShapeType="1"/>
            </p:cNvSpPr>
            <p:nvPr/>
          </p:nvSpPr>
          <p:spPr bwMode="auto">
            <a:xfrm>
              <a:off x="2987831"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59" name="组合 55"/>
          <p:cNvGrpSpPr>
            <a:grpSpLocks/>
          </p:cNvGrpSpPr>
          <p:nvPr/>
        </p:nvGrpSpPr>
        <p:grpSpPr bwMode="auto">
          <a:xfrm>
            <a:off x="5113015" y="2710259"/>
            <a:ext cx="430887" cy="1389950"/>
            <a:chOff x="2759737" y="1871294"/>
            <a:chExt cx="431166" cy="1852243"/>
          </a:xfrm>
        </p:grpSpPr>
        <p:sp>
          <p:nvSpPr>
            <p:cNvPr id="60" name="Text Box 5"/>
            <p:cNvSpPr txBox="1">
              <a:spLocks noChangeArrowheads="1"/>
            </p:cNvSpPr>
            <p:nvPr/>
          </p:nvSpPr>
          <p:spPr bwMode="auto">
            <a:xfrm>
              <a:off x="2759737" y="2233354"/>
              <a:ext cx="431166" cy="14901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a:latin typeface="Garamond" pitchFamily="18" charset="0"/>
                  <a:ea typeface="微软雅黑" panose="020B0503020204020204" pitchFamily="34" charset="-122"/>
                </a:rPr>
                <a:t>可行域下界</a:t>
              </a:r>
            </a:p>
          </p:txBody>
        </p:sp>
        <p:sp>
          <p:nvSpPr>
            <p:cNvPr id="61" name="Line 6"/>
            <p:cNvSpPr>
              <a:spLocks noChangeShapeType="1"/>
            </p:cNvSpPr>
            <p:nvPr/>
          </p:nvSpPr>
          <p:spPr bwMode="auto">
            <a:xfrm>
              <a:off x="2987835" y="1875226"/>
              <a:ext cx="0" cy="3513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62" name="Line 15"/>
            <p:cNvSpPr>
              <a:spLocks noChangeShapeType="1"/>
            </p:cNvSpPr>
            <p:nvPr/>
          </p:nvSpPr>
          <p:spPr bwMode="auto">
            <a:xfrm>
              <a:off x="2843728"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63" name="组合 59"/>
          <p:cNvGrpSpPr>
            <a:grpSpLocks/>
          </p:cNvGrpSpPr>
          <p:nvPr/>
        </p:nvGrpSpPr>
        <p:grpSpPr bwMode="auto">
          <a:xfrm>
            <a:off x="5617072" y="2710261"/>
            <a:ext cx="430887" cy="1389949"/>
            <a:chOff x="2485074" y="1871294"/>
            <a:chExt cx="429779" cy="1852247"/>
          </a:xfrm>
        </p:grpSpPr>
        <p:sp>
          <p:nvSpPr>
            <p:cNvPr id="64" name="Text Box 5"/>
            <p:cNvSpPr txBox="1">
              <a:spLocks noChangeArrowheads="1"/>
            </p:cNvSpPr>
            <p:nvPr/>
          </p:nvSpPr>
          <p:spPr bwMode="auto">
            <a:xfrm>
              <a:off x="2485074" y="2233354"/>
              <a:ext cx="429779" cy="149018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a:latin typeface="Garamond" pitchFamily="18" charset="0"/>
                  <a:ea typeface="微软雅黑" panose="020B0503020204020204" pitchFamily="34" charset="-122"/>
                </a:rPr>
                <a:t>可行域上界</a:t>
              </a:r>
            </a:p>
          </p:txBody>
        </p:sp>
        <p:sp>
          <p:nvSpPr>
            <p:cNvPr id="65" name="Line 6"/>
            <p:cNvSpPr>
              <a:spLocks noChangeShapeType="1"/>
            </p:cNvSpPr>
            <p:nvPr/>
          </p:nvSpPr>
          <p:spPr bwMode="auto">
            <a:xfrm>
              <a:off x="2700899" y="1875227"/>
              <a:ext cx="0" cy="3572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66" name="Line 15"/>
            <p:cNvSpPr>
              <a:spLocks noChangeShapeType="1"/>
            </p:cNvSpPr>
            <p:nvPr/>
          </p:nvSpPr>
          <p:spPr bwMode="auto">
            <a:xfrm>
              <a:off x="2556899"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67" name="组合 63"/>
          <p:cNvGrpSpPr>
            <a:grpSpLocks/>
          </p:cNvGrpSpPr>
          <p:nvPr/>
        </p:nvGrpSpPr>
        <p:grpSpPr bwMode="auto">
          <a:xfrm>
            <a:off x="2449878" y="2715524"/>
            <a:ext cx="718702" cy="1384685"/>
            <a:chOff x="2586868" y="1871294"/>
            <a:chExt cx="719168" cy="1845164"/>
          </a:xfrm>
        </p:grpSpPr>
        <p:sp>
          <p:nvSpPr>
            <p:cNvPr id="68" name="Text Box 5"/>
            <p:cNvSpPr txBox="1">
              <a:spLocks noChangeArrowheads="1"/>
            </p:cNvSpPr>
            <p:nvPr/>
          </p:nvSpPr>
          <p:spPr bwMode="auto">
            <a:xfrm>
              <a:off x="2586868" y="2226326"/>
              <a:ext cx="431166" cy="1490132"/>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初始迭代点</a:t>
              </a:r>
            </a:p>
          </p:txBody>
        </p:sp>
        <p:sp>
          <p:nvSpPr>
            <p:cNvPr id="69" name="Line 6"/>
            <p:cNvSpPr>
              <a:spLocks noChangeShapeType="1"/>
            </p:cNvSpPr>
            <p:nvPr/>
          </p:nvSpPr>
          <p:spPr bwMode="auto">
            <a:xfrm flipH="1">
              <a:off x="2801750" y="1886536"/>
              <a:ext cx="360285" cy="33978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70" name="Line 15"/>
            <p:cNvSpPr>
              <a:spLocks noChangeShapeType="1"/>
            </p:cNvSpPr>
            <p:nvPr/>
          </p:nvSpPr>
          <p:spPr bwMode="auto">
            <a:xfrm>
              <a:off x="3018036"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71" name="组合 67"/>
          <p:cNvGrpSpPr>
            <a:grpSpLocks/>
          </p:cNvGrpSpPr>
          <p:nvPr/>
        </p:nvGrpSpPr>
        <p:grpSpPr bwMode="auto">
          <a:xfrm>
            <a:off x="6913215" y="2710259"/>
            <a:ext cx="617537" cy="1595134"/>
            <a:chOff x="2931062" y="1871295"/>
            <a:chExt cx="617598" cy="2126180"/>
          </a:xfrm>
        </p:grpSpPr>
        <p:sp>
          <p:nvSpPr>
            <p:cNvPr id="72" name="Text Box 5"/>
            <p:cNvSpPr txBox="1">
              <a:spLocks noChangeArrowheads="1"/>
            </p:cNvSpPr>
            <p:nvPr/>
          </p:nvSpPr>
          <p:spPr bwMode="auto">
            <a:xfrm>
              <a:off x="3028801" y="2233442"/>
              <a:ext cx="430930" cy="176403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a:latin typeface="Garamond" pitchFamily="18" charset="0"/>
                  <a:ea typeface="微软雅黑" panose="020B0503020204020204" pitchFamily="34" charset="-122"/>
                </a:rPr>
                <a:t>优化参数设置</a:t>
              </a:r>
            </a:p>
          </p:txBody>
        </p:sp>
        <p:sp>
          <p:nvSpPr>
            <p:cNvPr id="73" name="Line 6"/>
            <p:cNvSpPr>
              <a:spLocks noChangeShapeType="1"/>
            </p:cNvSpPr>
            <p:nvPr/>
          </p:nvSpPr>
          <p:spPr bwMode="auto">
            <a:xfrm>
              <a:off x="3235147" y="1886536"/>
              <a:ext cx="0" cy="34014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2931062" y="1871295"/>
              <a:ext cx="61759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52" name="组合 67"/>
          <p:cNvGrpSpPr>
            <a:grpSpLocks/>
          </p:cNvGrpSpPr>
          <p:nvPr/>
        </p:nvGrpSpPr>
        <p:grpSpPr bwMode="auto">
          <a:xfrm>
            <a:off x="6204784" y="2712710"/>
            <a:ext cx="617537" cy="2208237"/>
            <a:chOff x="2931062" y="1871295"/>
            <a:chExt cx="617598" cy="2943398"/>
          </a:xfrm>
        </p:grpSpPr>
        <p:sp>
          <p:nvSpPr>
            <p:cNvPr id="75" name="Text Box 5"/>
            <p:cNvSpPr txBox="1">
              <a:spLocks noChangeArrowheads="1"/>
            </p:cNvSpPr>
            <p:nvPr/>
          </p:nvSpPr>
          <p:spPr bwMode="auto">
            <a:xfrm>
              <a:off x="3022251" y="2230176"/>
              <a:ext cx="430930" cy="258451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非线性约束函数句柄</a:t>
              </a:r>
            </a:p>
          </p:txBody>
        </p:sp>
        <p:sp>
          <p:nvSpPr>
            <p:cNvPr id="76" name="Line 6"/>
            <p:cNvSpPr>
              <a:spLocks noChangeShapeType="1"/>
            </p:cNvSpPr>
            <p:nvPr/>
          </p:nvSpPr>
          <p:spPr bwMode="auto">
            <a:xfrm>
              <a:off x="3235147" y="1886538"/>
              <a:ext cx="0" cy="34274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77" name="Line 15"/>
            <p:cNvSpPr>
              <a:spLocks noChangeShapeType="1"/>
            </p:cNvSpPr>
            <p:nvPr/>
          </p:nvSpPr>
          <p:spPr bwMode="auto">
            <a:xfrm>
              <a:off x="2931062" y="1871295"/>
              <a:ext cx="61759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sp>
        <p:nvSpPr>
          <p:cNvPr id="4" name="日期占位符 3">
            <a:extLst>
              <a:ext uri="{FF2B5EF4-FFF2-40B4-BE49-F238E27FC236}">
                <a16:creationId xmlns:a16="http://schemas.microsoft.com/office/drawing/2014/main" id="{8AADAE5B-9D94-420C-834E-5C0A6A82859F}"/>
              </a:ext>
            </a:extLst>
          </p:cNvPr>
          <p:cNvSpPr>
            <a:spLocks noGrp="1"/>
          </p:cNvSpPr>
          <p:nvPr>
            <p:ph type="dt" sz="half" idx="2"/>
          </p:nvPr>
        </p:nvSpPr>
        <p:spPr/>
        <p:txBody>
          <a:bodyPr/>
          <a:lstStyle/>
          <a:p>
            <a:pPr>
              <a:defRPr/>
            </a:pPr>
            <a:fld id="{9006BEC3-8EB8-4E7C-A38D-0502819F62BB}" type="datetime1">
              <a:rPr lang="zh-CN" altLang="en-US" smtClean="0"/>
              <a:t>2022/11/23</a:t>
            </a:fld>
            <a:endParaRPr lang="zh-CN" altLang="en-US"/>
          </a:p>
        </p:txBody>
      </p:sp>
      <p:sp>
        <p:nvSpPr>
          <p:cNvPr id="78" name="Text Box 4">
            <a:extLst>
              <a:ext uri="{FF2B5EF4-FFF2-40B4-BE49-F238E27FC236}">
                <a16:creationId xmlns:a16="http://schemas.microsoft.com/office/drawing/2014/main" id="{5E7B4504-2C2A-4844-BB2B-E6E9D607711A}"/>
              </a:ext>
            </a:extLst>
          </p:cNvPr>
          <p:cNvSpPr txBox="1">
            <a:spLocks noChangeArrowheads="1"/>
          </p:cNvSpPr>
          <p:nvPr/>
        </p:nvSpPr>
        <p:spPr bwMode="auto">
          <a:xfrm>
            <a:off x="283096" y="467889"/>
            <a:ext cx="7097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en-US" altLang="zh-CN" sz="2400" dirty="0" err="1">
                <a:solidFill>
                  <a:srgbClr val="FF0000"/>
                </a:solidFill>
                <a:latin typeface="微软雅黑" panose="020B0503020204020204" pitchFamily="34" charset="-122"/>
                <a:ea typeface="微软雅黑" panose="020B0503020204020204" pitchFamily="34" charset="-122"/>
              </a:rPr>
              <a:t>fmincon</a:t>
            </a:r>
            <a:r>
              <a:rPr lang="zh-CN" altLang="en-US" sz="2400" dirty="0">
                <a:solidFill>
                  <a:srgbClr val="FF0000"/>
                </a:solidFill>
                <a:latin typeface="微软雅黑" panose="020B0503020204020204" pitchFamily="34" charset="-122"/>
                <a:ea typeface="微软雅黑" panose="020B0503020204020204" pitchFamily="34" charset="-122"/>
              </a:rPr>
              <a:t>和</a:t>
            </a:r>
            <a:r>
              <a:rPr lang="en-US" altLang="zh-CN" sz="2400" dirty="0" err="1">
                <a:solidFill>
                  <a:srgbClr val="FF0000"/>
                </a:solidFill>
                <a:latin typeface="微软雅黑" panose="020B0503020204020204" pitchFamily="34" charset="-122"/>
                <a:ea typeface="微软雅黑" panose="020B0503020204020204" pitchFamily="34" charset="-122"/>
              </a:rPr>
              <a:t>fminbnd</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sp>
        <p:nvSpPr>
          <p:cNvPr id="79" name="Rectangle 56">
            <a:extLst>
              <a:ext uri="{FF2B5EF4-FFF2-40B4-BE49-F238E27FC236}">
                <a16:creationId xmlns:a16="http://schemas.microsoft.com/office/drawing/2014/main" id="{7EEE0409-6C52-42C1-AB9F-B0F7D3E76EAA}"/>
              </a:ext>
            </a:extLst>
          </p:cNvPr>
          <p:cNvSpPr>
            <a:spLocks noChangeArrowheads="1"/>
          </p:cNvSpPr>
          <p:nvPr/>
        </p:nvSpPr>
        <p:spPr bwMode="auto">
          <a:xfrm>
            <a:off x="539552" y="1008901"/>
            <a:ext cx="8136904"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latin typeface="微软雅黑" panose="020B0503020204020204" pitchFamily="34" charset="-122"/>
                <a:ea typeface="微软雅黑" panose="020B0503020204020204" pitchFamily="34" charset="-122"/>
                <a:sym typeface="Wingdings" pitchFamily="2" charset="2"/>
              </a:rPr>
              <a:t>fminsearch</a:t>
            </a:r>
            <a:r>
              <a:rPr lang="zh-CN" altLang="en-US" sz="2200" dirty="0">
                <a:latin typeface="微软雅黑" panose="020B0503020204020204" pitchFamily="34" charset="-122"/>
                <a:ea typeface="微软雅黑" panose="020B0503020204020204" pitchFamily="34" charset="-122"/>
                <a:sym typeface="Wingdings" pitchFamily="2" charset="2"/>
              </a:rPr>
              <a:t>函数用来求解前述有约束的非线性规划。</a:t>
            </a:r>
          </a:p>
        </p:txBody>
      </p:sp>
      <p:sp>
        <p:nvSpPr>
          <p:cNvPr id="2" name="页脚占位符 1">
            <a:extLst>
              <a:ext uri="{FF2B5EF4-FFF2-40B4-BE49-F238E27FC236}">
                <a16:creationId xmlns:a16="http://schemas.microsoft.com/office/drawing/2014/main" id="{BDE6CF64-3BDC-4E6C-8D17-0DC4786D39C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7316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par>
                                <p:cTn id="13" presetID="22" presetClass="entr" presetSubtype="1"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par>
                                <p:cTn id="16" presetID="22" presetClass="entr" presetSubtype="1"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par>
                                <p:cTn id="19" presetID="22" presetClass="entr" presetSubtype="1"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par>
                                <p:cTn id="22" presetID="22" presetClass="entr" presetSubtype="1"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up)">
                                      <p:cBhvr>
                                        <p:cTn id="24" dur="500"/>
                                        <p:tgtEl>
                                          <p:spTgt spid="45"/>
                                        </p:tgtEl>
                                      </p:cBhvr>
                                    </p:animEffect>
                                  </p:childTnLst>
                                </p:cTn>
                              </p:par>
                              <p:par>
                                <p:cTn id="25" presetID="22" presetClass="entr" presetSubtype="1"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up)">
                                      <p:cBhvr>
                                        <p:cTn id="27" dur="500"/>
                                        <p:tgtEl>
                                          <p:spTgt spid="49"/>
                                        </p:tgtEl>
                                      </p:cBhvr>
                                    </p:animEffect>
                                  </p:childTnLst>
                                </p:cTn>
                              </p:par>
                              <p:par>
                                <p:cTn id="28" presetID="22" presetClass="entr" presetSubtype="1"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up)">
                                      <p:cBhvr>
                                        <p:cTn id="30" dur="500"/>
                                        <p:tgtEl>
                                          <p:spTgt spid="55"/>
                                        </p:tgtEl>
                                      </p:cBhvr>
                                    </p:animEffect>
                                  </p:childTnLst>
                                </p:cTn>
                              </p:par>
                              <p:par>
                                <p:cTn id="31" presetID="22" presetClass="entr" presetSubtype="1"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up)">
                                      <p:cBhvr>
                                        <p:cTn id="33" dur="500"/>
                                        <p:tgtEl>
                                          <p:spTgt spid="59"/>
                                        </p:tgtEl>
                                      </p:cBhvr>
                                    </p:animEffect>
                                  </p:childTnLst>
                                </p:cTn>
                              </p:par>
                              <p:par>
                                <p:cTn id="34" presetID="22" presetClass="entr" presetSubtype="1"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up)">
                                      <p:cBhvr>
                                        <p:cTn id="36" dur="500"/>
                                        <p:tgtEl>
                                          <p:spTgt spid="63"/>
                                        </p:tgtEl>
                                      </p:cBhvr>
                                    </p:animEffect>
                                  </p:childTnLst>
                                </p:cTn>
                              </p:par>
                              <p:par>
                                <p:cTn id="37" presetID="22" presetClass="entr" presetSubtype="1"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up)">
                                      <p:cBhvr>
                                        <p:cTn id="39" dur="500"/>
                                        <p:tgtEl>
                                          <p:spTgt spid="67"/>
                                        </p:tgtEl>
                                      </p:cBhvr>
                                    </p:animEffect>
                                  </p:childTnLst>
                                </p:cTn>
                              </p:par>
                              <p:par>
                                <p:cTn id="40" presetID="22" presetClass="entr" presetSubtype="1" fill="hold"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wipe(up)">
                                      <p:cBhvr>
                                        <p:cTn id="42" dur="500"/>
                                        <p:tgtEl>
                                          <p:spTgt spid="71"/>
                                        </p:tgtEl>
                                      </p:cBhvr>
                                    </p:animEffect>
                                  </p:childTnLst>
                                </p:cTn>
                              </p:par>
                              <p:par>
                                <p:cTn id="43" presetID="22" presetClass="entr" presetSubtype="1"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up)">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6"/>
          <p:cNvSpPr>
            <a:spLocks noChangeArrowheads="1"/>
          </p:cNvSpPr>
          <p:nvPr/>
        </p:nvSpPr>
        <p:spPr bwMode="auto">
          <a:xfrm>
            <a:off x="360362" y="1700808"/>
            <a:ext cx="8100070"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itchFamily="2" charset="2"/>
              <a:buChar char="Ø"/>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[x,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fval</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fminbnd</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(fun,  x1,    x2,   options)</a:t>
            </a:r>
            <a:endParaRPr lang="zh-CN" altLang="en-US" sz="2000" dirty="0">
              <a:solidFill>
                <a:schemeClr val="bg2"/>
              </a:solidFill>
              <a:latin typeface="微软雅黑" panose="020B0503020204020204" pitchFamily="34" charset="-122"/>
              <a:ea typeface="微软雅黑" panose="020B0503020204020204" pitchFamily="34" charset="-122"/>
            </a:endParaRPr>
          </a:p>
        </p:txBody>
      </p:sp>
      <p:grpSp>
        <p:nvGrpSpPr>
          <p:cNvPr id="11269" name="组合 1"/>
          <p:cNvGrpSpPr>
            <a:grpSpLocks/>
          </p:cNvGrpSpPr>
          <p:nvPr/>
        </p:nvGrpSpPr>
        <p:grpSpPr bwMode="auto">
          <a:xfrm>
            <a:off x="791860" y="2131817"/>
            <a:ext cx="492443" cy="1136721"/>
            <a:chOff x="1486969" y="2348880"/>
            <a:chExt cx="492761" cy="1516883"/>
          </a:xfrm>
        </p:grpSpPr>
        <p:sp>
          <p:nvSpPr>
            <p:cNvPr id="11310" name="Text Box 5"/>
            <p:cNvSpPr txBox="1">
              <a:spLocks noChangeArrowheads="1"/>
            </p:cNvSpPr>
            <p:nvPr/>
          </p:nvSpPr>
          <p:spPr bwMode="auto">
            <a:xfrm>
              <a:off x="1486969" y="2715780"/>
              <a:ext cx="492761" cy="11499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最优解</a:t>
              </a:r>
            </a:p>
          </p:txBody>
        </p:sp>
        <p:sp>
          <p:nvSpPr>
            <p:cNvPr id="11311"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312"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0" name="组合 29"/>
          <p:cNvGrpSpPr>
            <a:grpSpLocks/>
          </p:cNvGrpSpPr>
          <p:nvPr/>
        </p:nvGrpSpPr>
        <p:grpSpPr bwMode="auto">
          <a:xfrm>
            <a:off x="1317017" y="2131816"/>
            <a:ext cx="492443" cy="1136722"/>
            <a:chOff x="1488556" y="2348880"/>
            <a:chExt cx="491177" cy="1516884"/>
          </a:xfrm>
        </p:grpSpPr>
        <p:sp>
          <p:nvSpPr>
            <p:cNvPr id="11307" name="Text Box 5"/>
            <p:cNvSpPr txBox="1">
              <a:spLocks noChangeArrowheads="1"/>
            </p:cNvSpPr>
            <p:nvPr/>
          </p:nvSpPr>
          <p:spPr bwMode="auto">
            <a:xfrm>
              <a:off x="1488556" y="2715781"/>
              <a:ext cx="491177" cy="114998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最优值</a:t>
              </a:r>
            </a:p>
          </p:txBody>
        </p:sp>
        <p:sp>
          <p:nvSpPr>
            <p:cNvPr id="11308"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309"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1" name="组合 2"/>
          <p:cNvGrpSpPr>
            <a:grpSpLocks/>
          </p:cNvGrpSpPr>
          <p:nvPr/>
        </p:nvGrpSpPr>
        <p:grpSpPr bwMode="auto">
          <a:xfrm>
            <a:off x="3252298" y="2131813"/>
            <a:ext cx="492443" cy="2953370"/>
            <a:chOff x="2995613" y="1871294"/>
            <a:chExt cx="491977" cy="3937746"/>
          </a:xfrm>
        </p:grpSpPr>
        <p:sp>
          <p:nvSpPr>
            <p:cNvPr id="11304" name="Text Box 5"/>
            <p:cNvSpPr txBox="1">
              <a:spLocks noChangeArrowheads="1"/>
            </p:cNvSpPr>
            <p:nvPr/>
          </p:nvSpPr>
          <p:spPr bwMode="auto">
            <a:xfrm>
              <a:off x="2995613" y="2266262"/>
              <a:ext cx="491977" cy="3542778"/>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目标函数表达式或句柄</a:t>
              </a:r>
            </a:p>
          </p:txBody>
        </p:sp>
        <p:sp>
          <p:nvSpPr>
            <p:cNvPr id="11305" name="Line 6"/>
            <p:cNvSpPr>
              <a:spLocks noChangeShapeType="1"/>
            </p:cNvSpPr>
            <p:nvPr/>
          </p:nvSpPr>
          <p:spPr bwMode="auto">
            <a:xfrm flipH="1">
              <a:off x="3235147" y="1886537"/>
              <a:ext cx="0" cy="5001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306" name="Line 15"/>
            <p:cNvSpPr>
              <a:spLocks noChangeShapeType="1"/>
            </p:cNvSpPr>
            <p:nvPr/>
          </p:nvSpPr>
          <p:spPr bwMode="auto">
            <a:xfrm>
              <a:off x="3086154"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8" name="组合 63"/>
          <p:cNvGrpSpPr>
            <a:grpSpLocks/>
          </p:cNvGrpSpPr>
          <p:nvPr/>
        </p:nvGrpSpPr>
        <p:grpSpPr bwMode="auto">
          <a:xfrm>
            <a:off x="3858911" y="2134195"/>
            <a:ext cx="492443" cy="1665118"/>
            <a:chOff x="2987531" y="1871294"/>
            <a:chExt cx="492761" cy="2218853"/>
          </a:xfrm>
        </p:grpSpPr>
        <p:sp>
          <p:nvSpPr>
            <p:cNvPr id="11283" name="Text Box 5"/>
            <p:cNvSpPr txBox="1">
              <a:spLocks noChangeArrowheads="1"/>
            </p:cNvSpPr>
            <p:nvPr/>
          </p:nvSpPr>
          <p:spPr bwMode="auto">
            <a:xfrm>
              <a:off x="2987531" y="2258244"/>
              <a:ext cx="492761" cy="183190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区间左端点</a:t>
              </a:r>
            </a:p>
          </p:txBody>
        </p:sp>
        <p:sp>
          <p:nvSpPr>
            <p:cNvPr id="11284"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285"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grpSp>
        <p:nvGrpSpPr>
          <p:cNvPr id="11279" name="组合 67"/>
          <p:cNvGrpSpPr>
            <a:grpSpLocks/>
          </p:cNvGrpSpPr>
          <p:nvPr/>
        </p:nvGrpSpPr>
        <p:grpSpPr bwMode="auto">
          <a:xfrm>
            <a:off x="5267887" y="2134195"/>
            <a:ext cx="617537" cy="1922328"/>
            <a:chOff x="2931062" y="1871295"/>
            <a:chExt cx="617598" cy="2562302"/>
          </a:xfrm>
        </p:grpSpPr>
        <p:sp>
          <p:nvSpPr>
            <p:cNvPr id="11280" name="Text Box 5"/>
            <p:cNvSpPr txBox="1">
              <a:spLocks noChangeArrowheads="1"/>
            </p:cNvSpPr>
            <p:nvPr/>
          </p:nvSpPr>
          <p:spPr bwMode="auto">
            <a:xfrm>
              <a:off x="2987794" y="2259323"/>
              <a:ext cx="492492" cy="217427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a:latin typeface="Garamond" pitchFamily="18" charset="0"/>
                  <a:ea typeface="微软雅黑" panose="020B0503020204020204" pitchFamily="34" charset="-122"/>
                </a:rPr>
                <a:t>优化参数设置</a:t>
              </a:r>
            </a:p>
          </p:txBody>
        </p:sp>
        <p:sp>
          <p:nvSpPr>
            <p:cNvPr id="11281"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11282" name="Line 15"/>
            <p:cNvSpPr>
              <a:spLocks noChangeShapeType="1"/>
            </p:cNvSpPr>
            <p:nvPr/>
          </p:nvSpPr>
          <p:spPr bwMode="auto">
            <a:xfrm>
              <a:off x="2931062" y="1871295"/>
              <a:ext cx="61759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sp>
        <p:nvSpPr>
          <p:cNvPr id="50" name="Rectangle 3"/>
          <p:cNvSpPr>
            <a:spLocks noChangeArrowheads="1"/>
          </p:cNvSpPr>
          <p:nvPr/>
        </p:nvSpPr>
        <p:spPr bwMode="auto">
          <a:xfrm>
            <a:off x="323528" y="548680"/>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0000FF"/>
                </a:solidFill>
                <a:latin typeface="微软雅黑" panose="020B0503020204020204" pitchFamily="34" charset="-122"/>
                <a:ea typeface="微软雅黑" panose="020B0503020204020204" pitchFamily="34" charset="-122"/>
              </a:rPr>
              <a:t>2)  </a:t>
            </a:r>
            <a:r>
              <a:rPr lang="en-US" altLang="zh-CN" sz="2400" dirty="0" err="1">
                <a:solidFill>
                  <a:srgbClr val="0000FF"/>
                </a:solidFill>
                <a:latin typeface="微软雅黑" panose="020B0503020204020204" pitchFamily="34" charset="-122"/>
                <a:ea typeface="微软雅黑" panose="020B0503020204020204" pitchFamily="34" charset="-122"/>
              </a:rPr>
              <a:t>fminbnd</a:t>
            </a:r>
            <a:r>
              <a:rPr lang="zh-CN" altLang="en-US" sz="2400" dirty="0">
                <a:solidFill>
                  <a:srgbClr val="0000FF"/>
                </a:solidFill>
                <a:latin typeface="微软雅黑" panose="020B0503020204020204" pitchFamily="34" charset="-122"/>
                <a:ea typeface="微软雅黑" panose="020B0503020204020204" pitchFamily="34" charset="-122"/>
              </a:rPr>
              <a:t>函数</a:t>
            </a:r>
          </a:p>
        </p:txBody>
      </p:sp>
      <p:sp>
        <p:nvSpPr>
          <p:cNvPr id="27" name="Rectangle 56"/>
          <p:cNvSpPr>
            <a:spLocks noChangeArrowheads="1"/>
          </p:cNvSpPr>
          <p:nvPr/>
        </p:nvSpPr>
        <p:spPr bwMode="auto">
          <a:xfrm>
            <a:off x="755577" y="1176624"/>
            <a:ext cx="6624091"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000" dirty="0">
                <a:latin typeface="微软雅黑" panose="020B0503020204020204" pitchFamily="34" charset="-122"/>
                <a:ea typeface="微软雅黑" panose="020B0503020204020204" pitchFamily="34" charset="-122"/>
                <a:sym typeface="Wingdings" pitchFamily="2" charset="2"/>
              </a:rPr>
              <a:t>求解一元函数 </a:t>
            </a:r>
            <a:r>
              <a:rPr lang="en-US" altLang="zh-CN" sz="2000" dirty="0">
                <a:latin typeface="微软雅黑" panose="020B0503020204020204" pitchFamily="34" charset="-122"/>
                <a:ea typeface="微软雅黑" panose="020B0503020204020204" pitchFamily="34" charset="-122"/>
                <a:sym typeface="Wingdings" pitchFamily="2" charset="2"/>
              </a:rPr>
              <a:t>f(x) </a:t>
            </a:r>
            <a:r>
              <a:rPr lang="zh-CN" altLang="en-US" sz="2000" dirty="0">
                <a:latin typeface="微软雅黑" panose="020B0503020204020204" pitchFamily="34" charset="-122"/>
                <a:ea typeface="微软雅黑" panose="020B0503020204020204" pitchFamily="34" charset="-122"/>
                <a:sym typeface="Wingdings" pitchFamily="2" charset="2"/>
              </a:rPr>
              <a:t>在区间</a:t>
            </a:r>
            <a:r>
              <a:rPr lang="en-US" altLang="zh-CN" sz="2000" dirty="0">
                <a:latin typeface="微软雅黑" panose="020B0503020204020204" pitchFamily="34" charset="-122"/>
                <a:ea typeface="微软雅黑" panose="020B0503020204020204" pitchFamily="34" charset="-122"/>
                <a:sym typeface="Wingdings" pitchFamily="2" charset="2"/>
              </a:rPr>
              <a:t>[x1, x2] </a:t>
            </a:r>
            <a:r>
              <a:rPr lang="zh-CN" altLang="en-US" sz="2000" dirty="0">
                <a:latin typeface="微软雅黑" panose="020B0503020204020204" pitchFamily="34" charset="-122"/>
                <a:ea typeface="微软雅黑" panose="020B0503020204020204" pitchFamily="34" charset="-122"/>
                <a:sym typeface="Wingdings" pitchFamily="2" charset="2"/>
              </a:rPr>
              <a:t>上的极小值。</a:t>
            </a:r>
          </a:p>
        </p:txBody>
      </p:sp>
      <p:grpSp>
        <p:nvGrpSpPr>
          <p:cNvPr id="28" name="组合 63"/>
          <p:cNvGrpSpPr>
            <a:grpSpLocks/>
          </p:cNvGrpSpPr>
          <p:nvPr/>
        </p:nvGrpSpPr>
        <p:grpSpPr bwMode="auto">
          <a:xfrm>
            <a:off x="4464821" y="2134196"/>
            <a:ext cx="492443" cy="1671701"/>
            <a:chOff x="2987533" y="1871294"/>
            <a:chExt cx="492761" cy="2227625"/>
          </a:xfrm>
        </p:grpSpPr>
        <p:sp>
          <p:nvSpPr>
            <p:cNvPr id="29" name="Text Box 5"/>
            <p:cNvSpPr txBox="1">
              <a:spLocks noChangeArrowheads="1"/>
            </p:cNvSpPr>
            <p:nvPr/>
          </p:nvSpPr>
          <p:spPr bwMode="auto">
            <a:xfrm>
              <a:off x="2987533" y="2267016"/>
              <a:ext cx="492761" cy="183190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000" dirty="0">
                  <a:latin typeface="Garamond" pitchFamily="18" charset="0"/>
                  <a:ea typeface="微软雅黑" panose="020B0503020204020204" pitchFamily="34" charset="-122"/>
                </a:rPr>
                <a:t>区间右端点</a:t>
              </a:r>
            </a:p>
          </p:txBody>
        </p:sp>
        <p:sp>
          <p:nvSpPr>
            <p:cNvPr id="30"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31"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grpSp>
      <p:sp>
        <p:nvSpPr>
          <p:cNvPr id="4" name="日期占位符 3">
            <a:extLst>
              <a:ext uri="{FF2B5EF4-FFF2-40B4-BE49-F238E27FC236}">
                <a16:creationId xmlns:a16="http://schemas.microsoft.com/office/drawing/2014/main" id="{28EF1B00-450C-496F-B3A6-23ECBE8A1B24}"/>
              </a:ext>
            </a:extLst>
          </p:cNvPr>
          <p:cNvSpPr>
            <a:spLocks noGrp="1"/>
          </p:cNvSpPr>
          <p:nvPr>
            <p:ph type="dt" sz="half" idx="2"/>
          </p:nvPr>
        </p:nvSpPr>
        <p:spPr/>
        <p:txBody>
          <a:bodyPr/>
          <a:lstStyle/>
          <a:p>
            <a:pPr>
              <a:defRPr/>
            </a:pPr>
            <a:fld id="{4EDAE0E7-7929-491C-B1A5-9397FC328006}"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F9B1117A-A086-4579-BC15-DE104DF2134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1126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wipe(left)">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up)">
                                      <p:cBhvr>
                                        <p:cTn id="17" dur="500"/>
                                        <p:tgtEl>
                                          <p:spTgt spid="11269"/>
                                        </p:tgtEl>
                                      </p:cBhvr>
                                    </p:animEffect>
                                  </p:childTnLst>
                                </p:cTn>
                              </p:par>
                              <p:par>
                                <p:cTn id="18" presetID="22" presetClass="entr" presetSubtype="1" fill="hold" nodeType="withEffect">
                                  <p:stCondLst>
                                    <p:cond delay="0"/>
                                  </p:stCondLst>
                                  <p:childTnLst>
                                    <p:set>
                                      <p:cBhvr>
                                        <p:cTn id="19" dur="1" fill="hold">
                                          <p:stCondLst>
                                            <p:cond delay="0"/>
                                          </p:stCondLst>
                                        </p:cTn>
                                        <p:tgtEl>
                                          <p:spTgt spid="11270"/>
                                        </p:tgtEl>
                                        <p:attrNameLst>
                                          <p:attrName>style.visibility</p:attrName>
                                        </p:attrNameLst>
                                      </p:cBhvr>
                                      <p:to>
                                        <p:strVal val="visible"/>
                                      </p:to>
                                    </p:set>
                                    <p:animEffect transition="in" filter="wipe(up)">
                                      <p:cBhvr>
                                        <p:cTn id="20" dur="500"/>
                                        <p:tgtEl>
                                          <p:spTgt spid="11270"/>
                                        </p:tgtEl>
                                      </p:cBhvr>
                                    </p:animEffect>
                                  </p:childTnLst>
                                </p:cTn>
                              </p:par>
                              <p:par>
                                <p:cTn id="21" presetID="22" presetClass="entr" presetSubtype="1" fill="hold" nodeType="withEffect">
                                  <p:stCondLst>
                                    <p:cond delay="0"/>
                                  </p:stCondLst>
                                  <p:childTnLst>
                                    <p:set>
                                      <p:cBhvr>
                                        <p:cTn id="22" dur="1" fill="hold">
                                          <p:stCondLst>
                                            <p:cond delay="0"/>
                                          </p:stCondLst>
                                        </p:cTn>
                                        <p:tgtEl>
                                          <p:spTgt spid="11271"/>
                                        </p:tgtEl>
                                        <p:attrNameLst>
                                          <p:attrName>style.visibility</p:attrName>
                                        </p:attrNameLst>
                                      </p:cBhvr>
                                      <p:to>
                                        <p:strVal val="visible"/>
                                      </p:to>
                                    </p:set>
                                    <p:animEffect transition="in" filter="wipe(up)">
                                      <p:cBhvr>
                                        <p:cTn id="23" dur="500"/>
                                        <p:tgtEl>
                                          <p:spTgt spid="11271"/>
                                        </p:tgtEl>
                                      </p:cBhvr>
                                    </p:animEffect>
                                  </p:childTnLst>
                                </p:cTn>
                              </p:par>
                              <p:par>
                                <p:cTn id="24" presetID="22" presetClass="entr" presetSubtype="1" fill="hold" nodeType="withEffect">
                                  <p:stCondLst>
                                    <p:cond delay="0"/>
                                  </p:stCondLst>
                                  <p:childTnLst>
                                    <p:set>
                                      <p:cBhvr>
                                        <p:cTn id="25" dur="1" fill="hold">
                                          <p:stCondLst>
                                            <p:cond delay="0"/>
                                          </p:stCondLst>
                                        </p:cTn>
                                        <p:tgtEl>
                                          <p:spTgt spid="11278"/>
                                        </p:tgtEl>
                                        <p:attrNameLst>
                                          <p:attrName>style.visibility</p:attrName>
                                        </p:attrNameLst>
                                      </p:cBhvr>
                                      <p:to>
                                        <p:strVal val="visible"/>
                                      </p:to>
                                    </p:set>
                                    <p:animEffect transition="in" filter="wipe(up)">
                                      <p:cBhvr>
                                        <p:cTn id="26" dur="500"/>
                                        <p:tgtEl>
                                          <p:spTgt spid="11278"/>
                                        </p:tgtEl>
                                      </p:cBhvr>
                                    </p:animEffect>
                                  </p:childTnLst>
                                </p:cTn>
                              </p:par>
                              <p:par>
                                <p:cTn id="27" presetID="22" presetClass="entr" presetSubtype="1" fill="hold" nodeType="withEffect">
                                  <p:stCondLst>
                                    <p:cond delay="0"/>
                                  </p:stCondLst>
                                  <p:childTnLst>
                                    <p:set>
                                      <p:cBhvr>
                                        <p:cTn id="28" dur="1" fill="hold">
                                          <p:stCondLst>
                                            <p:cond delay="0"/>
                                          </p:stCondLst>
                                        </p:cTn>
                                        <p:tgtEl>
                                          <p:spTgt spid="11279"/>
                                        </p:tgtEl>
                                        <p:attrNameLst>
                                          <p:attrName>style.visibility</p:attrName>
                                        </p:attrNameLst>
                                      </p:cBhvr>
                                      <p:to>
                                        <p:strVal val="visible"/>
                                      </p:to>
                                    </p:set>
                                    <p:animEffect transition="in" filter="wipe(up)">
                                      <p:cBhvr>
                                        <p:cTn id="29" dur="500"/>
                                        <p:tgtEl>
                                          <p:spTgt spid="11279"/>
                                        </p:tgtEl>
                                      </p:cBhvr>
                                    </p:animEffect>
                                  </p:childTnLst>
                                </p:cTn>
                              </p:par>
                              <p:par>
                                <p:cTn id="30" presetID="22" presetClass="entr" presetSubtype="1"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8204" y="620688"/>
            <a:ext cx="8030220" cy="1070421"/>
            <a:chOff x="179388" y="548680"/>
            <a:chExt cx="8030220" cy="1427226"/>
          </a:xfrm>
        </p:grpSpPr>
        <p:sp>
          <p:nvSpPr>
            <p:cNvPr id="5124" name="Rectangle 3"/>
            <p:cNvSpPr>
              <a:spLocks noChangeArrowheads="1"/>
            </p:cNvSpPr>
            <p:nvPr/>
          </p:nvSpPr>
          <p:spPr bwMode="auto">
            <a:xfrm>
              <a:off x="179388" y="548680"/>
              <a:ext cx="8030220" cy="14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3-2</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求解                                                                        在区间</a:t>
              </a:r>
              <a:r>
                <a:rPr lang="en-US" altLang="zh-CN" sz="2400" dirty="0">
                  <a:solidFill>
                    <a:schemeClr val="bg2"/>
                  </a:solidFill>
                  <a:latin typeface="微软雅黑" panose="020B0503020204020204" pitchFamily="34" charset="-122"/>
                  <a:ea typeface="微软雅黑" panose="020B0503020204020204" pitchFamily="34" charset="-122"/>
                </a:rPr>
                <a:t>[-10, 10]</a:t>
              </a:r>
              <a:r>
                <a:rPr lang="zh-CN" altLang="en-US" sz="2400" dirty="0">
                  <a:solidFill>
                    <a:schemeClr val="bg2"/>
                  </a:solidFill>
                  <a:latin typeface="微软雅黑" panose="020B0503020204020204" pitchFamily="34" charset="-122"/>
                  <a:ea typeface="微软雅黑" panose="020B0503020204020204" pitchFamily="34" charset="-122"/>
                </a:rPr>
                <a:t>上的最小值点与最小值。</a:t>
              </a:r>
            </a:p>
          </p:txBody>
        </p:sp>
        <p:graphicFrame>
          <p:nvGraphicFramePr>
            <p:cNvPr id="5161" name="对象 3"/>
            <p:cNvGraphicFramePr>
              <a:graphicFrameLocks noChangeAspect="1"/>
            </p:cNvGraphicFramePr>
            <p:nvPr>
              <p:extLst>
                <p:ext uri="{D42A27DB-BD31-4B8C-83A1-F6EECF244321}">
                  <p14:modId xmlns:p14="http://schemas.microsoft.com/office/powerpoint/2010/main" val="2910444856"/>
                </p:ext>
              </p:extLst>
            </p:nvPr>
          </p:nvGraphicFramePr>
          <p:xfrm>
            <a:off x="2339628" y="710308"/>
            <a:ext cx="5346700" cy="530225"/>
          </p:xfrm>
          <a:graphic>
            <a:graphicData uri="http://schemas.openxmlformats.org/presentationml/2006/ole">
              <mc:AlternateContent xmlns:mc="http://schemas.openxmlformats.org/markup-compatibility/2006">
                <mc:Choice xmlns:v="urn:schemas-microsoft-com:vml" Requires="v">
                  <p:oleObj name="Equation" r:id="rId2" imgW="2260440" imgH="228600" progId="">
                    <p:embed/>
                  </p:oleObj>
                </mc:Choice>
                <mc:Fallback>
                  <p:oleObj name="Equation" r:id="rId2" imgW="2260440" imgH="228600" progId="">
                    <p:embed/>
                    <p:pic>
                      <p:nvPicPr>
                        <p:cNvPr id="0"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628" y="710308"/>
                          <a:ext cx="53467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Rectangle 2"/>
          <p:cNvSpPr>
            <a:spLocks noChangeArrowheads="1"/>
          </p:cNvSpPr>
          <p:nvPr/>
        </p:nvSpPr>
        <p:spPr bwMode="auto">
          <a:xfrm>
            <a:off x="395536" y="1772816"/>
            <a:ext cx="6984776" cy="478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en-US" altLang="zh-CN" sz="2000" dirty="0">
                <a:latin typeface="微软雅黑" panose="020B0503020204020204" pitchFamily="34" charset="-122"/>
                <a:ea typeface="微软雅黑" panose="020B0503020204020204" pitchFamily="34" charset="-122"/>
              </a:rPr>
              <a:t>&gt;&gt; fun = @(x)</a:t>
            </a:r>
            <a:r>
              <a:rPr lang="en-US" altLang="zh-CN" sz="2000" dirty="0" err="1">
                <a:latin typeface="微软雅黑" panose="020B0503020204020204" pitchFamily="34" charset="-122"/>
                <a:ea typeface="微软雅黑" panose="020B0503020204020204" pitchFamily="34" charset="-122"/>
              </a:rPr>
              <a:t>exp</a:t>
            </a:r>
            <a:r>
              <a:rPr lang="en-US" altLang="zh-CN" sz="2000" dirty="0">
                <a:latin typeface="微软雅黑" panose="020B0503020204020204" pitchFamily="34" charset="-122"/>
                <a:ea typeface="微软雅黑" panose="020B0503020204020204" pitchFamily="34" charset="-122"/>
              </a:rPr>
              <a:t>(-0.1*x).*sin(x).^2-0.5*(x+0.1).*sin(x);</a:t>
            </a:r>
          </a:p>
          <a:p>
            <a:pPr>
              <a:lnSpc>
                <a:spcPct val="140000"/>
              </a:lnSpc>
            </a:pPr>
            <a:r>
              <a:rPr lang="en-US" altLang="zh-CN" sz="2000" dirty="0">
                <a:latin typeface="微软雅黑" panose="020B0503020204020204" pitchFamily="34" charset="-122"/>
                <a:ea typeface="微软雅黑" panose="020B0503020204020204" pitchFamily="34" charset="-122"/>
              </a:rPr>
              <a:t>&gt;&gt; [x1,f1] = </a:t>
            </a:r>
            <a:r>
              <a:rPr lang="en-US" altLang="zh-CN" sz="2000" dirty="0" err="1">
                <a:latin typeface="微软雅黑" panose="020B0503020204020204" pitchFamily="34" charset="-122"/>
                <a:ea typeface="微软雅黑" panose="020B0503020204020204" pitchFamily="34" charset="-122"/>
              </a:rPr>
              <a:t>fminbnd</a:t>
            </a:r>
            <a:r>
              <a:rPr lang="en-US" altLang="zh-CN" sz="2000" dirty="0">
                <a:latin typeface="微软雅黑" panose="020B0503020204020204" pitchFamily="34" charset="-122"/>
                <a:ea typeface="微软雅黑" panose="020B0503020204020204" pitchFamily="34" charset="-122"/>
              </a:rPr>
              <a:t>(fun,-10,10)</a:t>
            </a:r>
          </a:p>
          <a:p>
            <a:pPr>
              <a:lnSpc>
                <a:spcPct val="140000"/>
              </a:lnSpc>
            </a:pPr>
            <a:r>
              <a:rPr lang="en-US" altLang="zh-CN" sz="2000" dirty="0">
                <a:solidFill>
                  <a:srgbClr val="33CC33"/>
                </a:solidFill>
                <a:latin typeface="微软雅黑" panose="020B0503020204020204" pitchFamily="34" charset="-122"/>
                <a:ea typeface="微软雅黑" panose="020B0503020204020204" pitchFamily="34" charset="-122"/>
              </a:rPr>
              <a:t>x1 =    2.5148</a:t>
            </a:r>
          </a:p>
          <a:p>
            <a:pPr>
              <a:lnSpc>
                <a:spcPct val="140000"/>
              </a:lnSpc>
            </a:pPr>
            <a:r>
              <a:rPr lang="en-US" altLang="zh-CN" sz="2000" dirty="0">
                <a:solidFill>
                  <a:srgbClr val="33CC33"/>
                </a:solidFill>
                <a:latin typeface="微软雅黑" panose="020B0503020204020204" pitchFamily="34" charset="-122"/>
                <a:ea typeface="微软雅黑" panose="020B0503020204020204" pitchFamily="34" charset="-122"/>
              </a:rPr>
              <a:t>f1 =   -0.4993</a:t>
            </a:r>
          </a:p>
          <a:p>
            <a:pPr>
              <a:lnSpc>
                <a:spcPct val="140000"/>
              </a:lnSpc>
            </a:pPr>
            <a:r>
              <a:rPr lang="en-US" altLang="zh-CN" sz="2000" dirty="0">
                <a:latin typeface="微软雅黑" panose="020B0503020204020204" pitchFamily="34" charset="-122"/>
                <a:ea typeface="微软雅黑" panose="020B0503020204020204" pitchFamily="34" charset="-122"/>
              </a:rPr>
              <a:t>&gt;&gt; [x2,f2] = </a:t>
            </a:r>
            <a:r>
              <a:rPr lang="en-US" altLang="zh-CN" sz="2000" dirty="0" err="1">
                <a:latin typeface="微软雅黑" panose="020B0503020204020204" pitchFamily="34" charset="-122"/>
                <a:ea typeface="微软雅黑" panose="020B0503020204020204" pitchFamily="34" charset="-122"/>
              </a:rPr>
              <a:t>fminbnd</a:t>
            </a:r>
            <a:r>
              <a:rPr lang="en-US" altLang="zh-CN" sz="2000" dirty="0">
                <a:latin typeface="微软雅黑" panose="020B0503020204020204" pitchFamily="34" charset="-122"/>
                <a:ea typeface="微软雅黑" panose="020B0503020204020204" pitchFamily="34" charset="-122"/>
              </a:rPr>
              <a:t>(fun,6,10)</a:t>
            </a:r>
          </a:p>
          <a:p>
            <a:pPr>
              <a:lnSpc>
                <a:spcPct val="140000"/>
              </a:lnSpc>
            </a:pPr>
            <a:r>
              <a:rPr lang="en-US" altLang="zh-CN" sz="2000" dirty="0">
                <a:solidFill>
                  <a:srgbClr val="33CC33"/>
                </a:solidFill>
                <a:latin typeface="微软雅黑" panose="020B0503020204020204" pitchFamily="34" charset="-122"/>
                <a:ea typeface="微软雅黑" panose="020B0503020204020204" pitchFamily="34" charset="-122"/>
              </a:rPr>
              <a:t>x2 =    8.0236</a:t>
            </a:r>
          </a:p>
          <a:p>
            <a:pPr>
              <a:lnSpc>
                <a:spcPct val="140000"/>
              </a:lnSpc>
            </a:pPr>
            <a:r>
              <a:rPr lang="en-US" altLang="zh-CN" sz="2000" dirty="0">
                <a:solidFill>
                  <a:srgbClr val="33CC33"/>
                </a:solidFill>
                <a:latin typeface="微软雅黑" panose="020B0503020204020204" pitchFamily="34" charset="-122"/>
                <a:ea typeface="微软雅黑" panose="020B0503020204020204" pitchFamily="34" charset="-122"/>
              </a:rPr>
              <a:t>f2 =   -3.5680</a:t>
            </a:r>
          </a:p>
          <a:p>
            <a:pPr>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ezplot</a:t>
            </a:r>
            <a:r>
              <a:rPr lang="en-US" altLang="zh-CN" sz="2000" dirty="0">
                <a:latin typeface="微软雅黑" panose="020B0503020204020204" pitchFamily="34" charset="-122"/>
                <a:ea typeface="微软雅黑" panose="020B0503020204020204" pitchFamily="34" charset="-122"/>
              </a:rPr>
              <a:t>(fun,[-10,10]);</a:t>
            </a:r>
          </a:p>
          <a:p>
            <a:pPr>
              <a:lnSpc>
                <a:spcPct val="140000"/>
              </a:lnSpc>
            </a:pPr>
            <a:r>
              <a:rPr lang="en-US" altLang="zh-CN" sz="2000" dirty="0">
                <a:latin typeface="微软雅黑" panose="020B0503020204020204" pitchFamily="34" charset="-122"/>
                <a:ea typeface="微软雅黑" panose="020B0503020204020204" pitchFamily="34" charset="-122"/>
              </a:rPr>
              <a:t>&gt;&gt; hold on; grid on</a:t>
            </a:r>
          </a:p>
          <a:p>
            <a:pPr>
              <a:lnSpc>
                <a:spcPct val="140000"/>
              </a:lnSpc>
            </a:pPr>
            <a:r>
              <a:rPr lang="en-US" altLang="zh-CN" sz="2000" dirty="0">
                <a:latin typeface="微软雅黑" panose="020B0503020204020204" pitchFamily="34" charset="-122"/>
                <a:ea typeface="微软雅黑" panose="020B0503020204020204" pitchFamily="34" charset="-122"/>
              </a:rPr>
              <a:t>&gt;&gt; plot(x1,f1,'ro');</a:t>
            </a:r>
          </a:p>
          <a:p>
            <a:pPr>
              <a:lnSpc>
                <a:spcPct val="140000"/>
              </a:lnSpc>
            </a:pPr>
            <a:r>
              <a:rPr lang="en-US" altLang="zh-CN" sz="2000" dirty="0">
                <a:latin typeface="微软雅黑" panose="020B0503020204020204" pitchFamily="34" charset="-122"/>
                <a:ea typeface="微软雅黑" panose="020B0503020204020204" pitchFamily="34" charset="-122"/>
              </a:rPr>
              <a:t>&gt;&gt; plot(x2,f2,'r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p:txBody>
      </p:sp>
      <p:sp>
        <p:nvSpPr>
          <p:cNvPr id="5" name="日期占位符 4">
            <a:extLst>
              <a:ext uri="{FF2B5EF4-FFF2-40B4-BE49-F238E27FC236}">
                <a16:creationId xmlns:a16="http://schemas.microsoft.com/office/drawing/2014/main" id="{FE199CEA-9089-4305-AE5E-1CBF94A9462D}"/>
              </a:ext>
            </a:extLst>
          </p:cNvPr>
          <p:cNvSpPr>
            <a:spLocks noGrp="1"/>
          </p:cNvSpPr>
          <p:nvPr>
            <p:ph type="dt" sz="half" idx="2"/>
          </p:nvPr>
        </p:nvSpPr>
        <p:spPr/>
        <p:txBody>
          <a:bodyPr/>
          <a:lstStyle/>
          <a:p>
            <a:pPr>
              <a:defRPr/>
            </a:pPr>
            <a:fld id="{1A0E16A6-7213-455F-B709-764889611C50}" type="datetime1">
              <a:rPr lang="zh-CN" altLang="en-US" smtClean="0"/>
              <a:t>2022/11/23</a:t>
            </a:fld>
            <a:endParaRPr lang="zh-CN" altLang="en-US"/>
          </a:p>
        </p:txBody>
      </p:sp>
      <p:pic>
        <p:nvPicPr>
          <p:cNvPr id="89161" name="Picture 73">
            <a:extLst>
              <a:ext uri="{FF2B5EF4-FFF2-40B4-BE49-F238E27FC236}">
                <a16:creationId xmlns:a16="http://schemas.microsoft.com/office/drawing/2014/main" id="{E6DCF741-FF53-455A-93C9-607B945C6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2930233"/>
            <a:ext cx="4409438" cy="33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A56DFF0C-9102-44A9-9696-50347F751A4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19346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35497" y="655687"/>
            <a:ext cx="6207125"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3-3</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求解非线性规划</a:t>
            </a:r>
          </a:p>
        </p:txBody>
      </p:sp>
      <p:graphicFrame>
        <p:nvGraphicFramePr>
          <p:cNvPr id="2" name="对象 1"/>
          <p:cNvGraphicFramePr>
            <a:graphicFrameLocks noChangeAspect="1"/>
          </p:cNvGraphicFramePr>
          <p:nvPr>
            <p:extLst>
              <p:ext uri="{D42A27DB-BD31-4B8C-83A1-F6EECF244321}">
                <p14:modId xmlns:p14="http://schemas.microsoft.com/office/powerpoint/2010/main" val="375342120"/>
              </p:ext>
            </p:extLst>
          </p:nvPr>
        </p:nvGraphicFramePr>
        <p:xfrm>
          <a:off x="1501775" y="1340768"/>
          <a:ext cx="6140450" cy="3290888"/>
        </p:xfrm>
        <a:graphic>
          <a:graphicData uri="http://schemas.openxmlformats.org/presentationml/2006/ole">
            <mc:AlternateContent xmlns:mc="http://schemas.openxmlformats.org/markup-compatibility/2006">
              <mc:Choice xmlns:v="urn:schemas-microsoft-com:vml" Requires="v">
                <p:oleObj name="Equation" r:id="rId2" imgW="2603160" imgH="1866600" progId="Equation.DSMT4">
                  <p:embed/>
                </p:oleObj>
              </mc:Choice>
              <mc:Fallback>
                <p:oleObj name="Equation" r:id="rId2" imgW="2603160" imgH="1866600" progId="Equation.DSMT4">
                  <p:embed/>
                  <p:pic>
                    <p:nvPicPr>
                      <p:cNvPr id="0" name="Picture 69"/>
                      <p:cNvPicPr>
                        <a:picLocks noChangeAspect="1" noChangeArrowheads="1"/>
                      </p:cNvPicPr>
                      <p:nvPr/>
                    </p:nvPicPr>
                    <p:blipFill>
                      <a:blip r:embed="rId3"/>
                      <a:srcRect/>
                      <a:stretch>
                        <a:fillRect/>
                      </a:stretch>
                    </p:blipFill>
                    <p:spPr bwMode="auto">
                      <a:xfrm>
                        <a:off x="1501775" y="1340768"/>
                        <a:ext cx="6140450" cy="329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日期占位符 4">
            <a:extLst>
              <a:ext uri="{FF2B5EF4-FFF2-40B4-BE49-F238E27FC236}">
                <a16:creationId xmlns:a16="http://schemas.microsoft.com/office/drawing/2014/main" id="{42A23754-6D6F-4907-94AB-D329626AA958}"/>
              </a:ext>
            </a:extLst>
          </p:cNvPr>
          <p:cNvSpPr>
            <a:spLocks noGrp="1"/>
          </p:cNvSpPr>
          <p:nvPr>
            <p:ph type="dt" sz="half" idx="2"/>
          </p:nvPr>
        </p:nvSpPr>
        <p:spPr/>
        <p:txBody>
          <a:bodyPr/>
          <a:lstStyle/>
          <a:p>
            <a:pPr>
              <a:defRPr/>
            </a:pPr>
            <a:fld id="{A2902654-EC32-44A4-9F6C-5ADAC1A7C088}"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9B7B816E-9834-4A84-A48C-4662DDA0F1E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7546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67544" y="2892341"/>
            <a:ext cx="835292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&gt;&gt; fun = @(x)exp(x(1))*(4*x(1)^2+2*x(2)^2+4*x(1)*x(2)+2*x(2)+1);</a:t>
            </a:r>
          </a:p>
        </p:txBody>
      </p:sp>
      <p:sp>
        <p:nvSpPr>
          <p:cNvPr id="4" name="Rectangle 2"/>
          <p:cNvSpPr>
            <a:spLocks noChangeArrowheads="1"/>
          </p:cNvSpPr>
          <p:nvPr/>
        </p:nvSpPr>
        <p:spPr bwMode="auto">
          <a:xfrm>
            <a:off x="611560" y="908720"/>
            <a:ext cx="7452270" cy="153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2000" dirty="0">
                <a:latin typeface="微软雅黑" panose="020B0503020204020204" pitchFamily="34" charset="-122"/>
                <a:ea typeface="微软雅黑" panose="020B0503020204020204" pitchFamily="34" charset="-122"/>
              </a:rPr>
              <a:t>function [</a:t>
            </a:r>
            <a:r>
              <a:rPr lang="en-US" altLang="zh-CN" sz="2000" dirty="0" err="1">
                <a:latin typeface="微软雅黑" panose="020B0503020204020204" pitchFamily="34" charset="-122"/>
                <a:ea typeface="微软雅黑" panose="020B0503020204020204" pitchFamily="34" charset="-122"/>
              </a:rPr>
              <a:t>c,ceq</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nlinconfun</a:t>
            </a:r>
            <a:r>
              <a:rPr lang="en-US" altLang="zh-CN" sz="2000" dirty="0">
                <a:latin typeface="微软雅黑" panose="020B0503020204020204" pitchFamily="34" charset="-122"/>
                <a:ea typeface="微软雅黑" panose="020B0503020204020204" pitchFamily="34" charset="-122"/>
              </a:rPr>
              <a:t>(x)</a:t>
            </a:r>
          </a:p>
          <a:p>
            <a:pPr>
              <a:lnSpc>
                <a:spcPct val="120000"/>
              </a:lnSpc>
            </a:pPr>
            <a:r>
              <a:rPr lang="en-US" altLang="zh-CN" sz="2000" dirty="0">
                <a:latin typeface="微软雅黑" panose="020B0503020204020204" pitchFamily="34" charset="-122"/>
                <a:ea typeface="微软雅黑" panose="020B0503020204020204" pitchFamily="34" charset="-122"/>
              </a:rPr>
              <a:t>c = [1-x(1)*x(2);x(1)*x(2)-1.5];</a:t>
            </a:r>
          </a:p>
          <a:p>
            <a:pPr>
              <a:lnSpc>
                <a:spcPct val="120000"/>
              </a:lnSpc>
            </a:pPr>
            <a:r>
              <a:rPr lang="en-US" altLang="zh-CN" sz="2000" dirty="0" err="1">
                <a:latin typeface="微软雅黑" panose="020B0503020204020204" pitchFamily="34" charset="-122"/>
                <a:ea typeface="微软雅黑" panose="020B0503020204020204" pitchFamily="34" charset="-122"/>
              </a:rPr>
              <a:t>ceq</a:t>
            </a:r>
            <a:r>
              <a:rPr lang="en-US" altLang="zh-CN" sz="2000" dirty="0">
                <a:latin typeface="微软雅黑" panose="020B0503020204020204" pitchFamily="34" charset="-122"/>
                <a:ea typeface="微软雅黑" panose="020B0503020204020204" pitchFamily="34" charset="-122"/>
              </a:rPr>
              <a:t> = x(1)^2 + x(2)^2 - 3;</a:t>
            </a:r>
          </a:p>
          <a:p>
            <a:pPr>
              <a:lnSpc>
                <a:spcPct val="120000"/>
              </a:lnSpc>
            </a:pPr>
            <a:r>
              <a:rPr lang="en-US" altLang="zh-CN" sz="2000" dirty="0">
                <a:latin typeface="微软雅黑" panose="020B0503020204020204" pitchFamily="34" charset="-122"/>
                <a:ea typeface="微软雅黑" panose="020B0503020204020204" pitchFamily="34" charset="-122"/>
              </a:rPr>
              <a:t>end</a:t>
            </a:r>
          </a:p>
        </p:txBody>
      </p:sp>
      <p:sp>
        <p:nvSpPr>
          <p:cNvPr id="5" name="Rectangle 3"/>
          <p:cNvSpPr>
            <a:spLocks noChangeArrowheads="1"/>
          </p:cNvSpPr>
          <p:nvPr/>
        </p:nvSpPr>
        <p:spPr bwMode="auto">
          <a:xfrm>
            <a:off x="179512" y="332656"/>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编写非线性约束函数</a:t>
            </a:r>
          </a:p>
        </p:txBody>
      </p:sp>
      <p:sp>
        <p:nvSpPr>
          <p:cNvPr id="6" name="Rectangle 3"/>
          <p:cNvSpPr>
            <a:spLocks noChangeArrowheads="1"/>
          </p:cNvSpPr>
          <p:nvPr/>
        </p:nvSpPr>
        <p:spPr bwMode="auto">
          <a:xfrm>
            <a:off x="179512" y="2348880"/>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编写目标函数对应的匿名函数</a:t>
            </a:r>
          </a:p>
        </p:txBody>
      </p:sp>
      <p:sp>
        <p:nvSpPr>
          <p:cNvPr id="7" name="日期占位符 6">
            <a:extLst>
              <a:ext uri="{FF2B5EF4-FFF2-40B4-BE49-F238E27FC236}">
                <a16:creationId xmlns:a16="http://schemas.microsoft.com/office/drawing/2014/main" id="{5A94AAD1-784B-4131-BFD5-1A46643D0868}"/>
              </a:ext>
            </a:extLst>
          </p:cNvPr>
          <p:cNvSpPr>
            <a:spLocks noGrp="1"/>
          </p:cNvSpPr>
          <p:nvPr>
            <p:ph type="dt" sz="half" idx="2"/>
          </p:nvPr>
        </p:nvSpPr>
        <p:spPr/>
        <p:txBody>
          <a:bodyPr/>
          <a:lstStyle/>
          <a:p>
            <a:pPr>
              <a:defRPr/>
            </a:pPr>
            <a:fld id="{10AA0547-FE89-4E3C-9748-E90065169CAE}" type="datetime1">
              <a:rPr lang="zh-CN" altLang="en-US" smtClean="0"/>
              <a:t>2022/11/23</a:t>
            </a:fld>
            <a:endParaRPr lang="zh-CN" altLang="en-US"/>
          </a:p>
        </p:txBody>
      </p:sp>
      <p:sp>
        <p:nvSpPr>
          <p:cNvPr id="9" name="Rectangle 3">
            <a:extLst>
              <a:ext uri="{FF2B5EF4-FFF2-40B4-BE49-F238E27FC236}">
                <a16:creationId xmlns:a16="http://schemas.microsoft.com/office/drawing/2014/main" id="{C9CCD5AD-A889-4D44-9759-41424FA57A19}"/>
              </a:ext>
            </a:extLst>
          </p:cNvPr>
          <p:cNvSpPr>
            <a:spLocks noChangeArrowheads="1"/>
          </p:cNvSpPr>
          <p:nvPr/>
        </p:nvSpPr>
        <p:spPr bwMode="auto">
          <a:xfrm>
            <a:off x="179512" y="3379699"/>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调用</a:t>
            </a:r>
            <a:r>
              <a:rPr lang="en-US" altLang="zh-CN" sz="2400" dirty="0" err="1">
                <a:solidFill>
                  <a:srgbClr val="FF0000"/>
                </a:solidFill>
                <a:latin typeface="微软雅黑" panose="020B0503020204020204" pitchFamily="34" charset="-122"/>
                <a:ea typeface="微软雅黑" panose="020B0503020204020204" pitchFamily="34" charset="-122"/>
              </a:rPr>
              <a:t>fmincon</a:t>
            </a:r>
            <a:r>
              <a:rPr lang="zh-CN" altLang="en-US" sz="2400" dirty="0">
                <a:solidFill>
                  <a:srgbClr val="FF0000"/>
                </a:solidFill>
                <a:latin typeface="微软雅黑" panose="020B0503020204020204" pitchFamily="34" charset="-122"/>
                <a:ea typeface="微软雅黑" panose="020B0503020204020204" pitchFamily="34" charset="-122"/>
              </a:rPr>
              <a:t>函数求解</a:t>
            </a:r>
          </a:p>
        </p:txBody>
      </p:sp>
      <p:sp>
        <p:nvSpPr>
          <p:cNvPr id="10" name="Rectangle 2">
            <a:extLst>
              <a:ext uri="{FF2B5EF4-FFF2-40B4-BE49-F238E27FC236}">
                <a16:creationId xmlns:a16="http://schemas.microsoft.com/office/drawing/2014/main" id="{1799DC29-EA4F-4A20-808F-090E089FA294}"/>
              </a:ext>
            </a:extLst>
          </p:cNvPr>
          <p:cNvSpPr>
            <a:spLocks noChangeArrowheads="1"/>
          </p:cNvSpPr>
          <p:nvPr/>
        </p:nvSpPr>
        <p:spPr bwMode="auto">
          <a:xfrm>
            <a:off x="467544" y="3963037"/>
            <a:ext cx="8352928"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&gt;&gt; A = [2,1; 3,5];  b = [4; 10];</a:t>
            </a:r>
          </a:p>
          <a:p>
            <a:pPr>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Aeq</a:t>
            </a:r>
            <a:r>
              <a:rPr lang="en-US" altLang="zh-CN" sz="2000" dirty="0">
                <a:latin typeface="微软雅黑" panose="020B0503020204020204" pitchFamily="34" charset="-122"/>
                <a:ea typeface="微软雅黑" panose="020B0503020204020204" pitchFamily="34" charset="-122"/>
              </a:rPr>
              <a:t> = [1,-2];  </a:t>
            </a:r>
            <a:r>
              <a:rPr lang="en-US" altLang="zh-CN" sz="2000" dirty="0" err="1">
                <a:latin typeface="微软雅黑" panose="020B0503020204020204" pitchFamily="34" charset="-122"/>
                <a:ea typeface="微软雅黑" panose="020B0503020204020204" pitchFamily="34" charset="-122"/>
              </a:rPr>
              <a:t>beq</a:t>
            </a:r>
            <a:r>
              <a:rPr lang="en-US" altLang="zh-CN" sz="2000" dirty="0">
                <a:latin typeface="微软雅黑" panose="020B0503020204020204" pitchFamily="34" charset="-122"/>
                <a:ea typeface="微软雅黑" panose="020B0503020204020204" pitchFamily="34" charset="-122"/>
              </a:rPr>
              <a:t> = -1;</a:t>
            </a:r>
          </a:p>
          <a:p>
            <a:pPr>
              <a:lnSpc>
                <a:spcPct val="150000"/>
              </a:lnSpc>
            </a:pPr>
            <a:r>
              <a:rPr lang="en-US" altLang="zh-CN" sz="2000" dirty="0">
                <a:latin typeface="微软雅黑" panose="020B0503020204020204" pitchFamily="34" charset="-122"/>
                <a:ea typeface="微软雅黑" panose="020B0503020204020204" pitchFamily="34" charset="-122"/>
              </a:rPr>
              <a:t>&gt;&gt; x0 = [1, 1];</a:t>
            </a:r>
          </a:p>
          <a:p>
            <a:pPr>
              <a:lnSpc>
                <a:spcPct val="150000"/>
              </a:lnSpc>
            </a:pPr>
            <a:r>
              <a:rPr lang="en-US" altLang="zh-CN" sz="2000" dirty="0">
                <a:latin typeface="微软雅黑" panose="020B0503020204020204" pitchFamily="34" charset="-122"/>
                <a:ea typeface="微软雅黑" panose="020B0503020204020204" pitchFamily="34" charset="-122"/>
              </a:rPr>
              <a:t>&gt;&gt; lb = [0; 0];  </a:t>
            </a:r>
            <a:r>
              <a:rPr lang="en-US" altLang="zh-CN" sz="2000" dirty="0" err="1">
                <a:latin typeface="微软雅黑" panose="020B0503020204020204" pitchFamily="34" charset="-122"/>
                <a:ea typeface="微软雅黑" panose="020B0503020204020204" pitchFamily="34" charset="-122"/>
              </a:rPr>
              <a:t>ub</a:t>
            </a:r>
            <a:r>
              <a:rPr lang="en-US" altLang="zh-CN" sz="2000" dirty="0">
                <a:latin typeface="微软雅黑" panose="020B0503020204020204" pitchFamily="34" charset="-122"/>
                <a:ea typeface="微软雅黑" panose="020B0503020204020204" pitchFamily="34" charset="-122"/>
              </a:rPr>
              <a:t> = [inf; inf];</a:t>
            </a:r>
          </a:p>
          <a:p>
            <a:pPr>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x,fval</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fmincon</a:t>
            </a:r>
            <a:r>
              <a:rPr lang="en-US" altLang="zh-CN" sz="2000" dirty="0">
                <a:latin typeface="微软雅黑" panose="020B0503020204020204" pitchFamily="34" charset="-122"/>
                <a:ea typeface="微软雅黑" panose="020B0503020204020204" pitchFamily="34" charset="-122"/>
              </a:rPr>
              <a:t>(fun,x0,A,b,Aeq,beq,lb,ub,@nlinconfun)</a:t>
            </a:r>
          </a:p>
        </p:txBody>
      </p:sp>
      <p:sp>
        <p:nvSpPr>
          <p:cNvPr id="2" name="页脚占位符 1">
            <a:extLst>
              <a:ext uri="{FF2B5EF4-FFF2-40B4-BE49-F238E27FC236}">
                <a16:creationId xmlns:a16="http://schemas.microsoft.com/office/drawing/2014/main" id="{A867D1A8-0977-4E9D-A8D0-E640463F9EB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19084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8"/>
                                        </p:tgtEl>
                                        <p:attrNameLst>
                                          <p:attrName>style.visibility</p:attrName>
                                        </p:attrNameLst>
                                      </p:cBhvr>
                                      <p:to>
                                        <p:strVal val="visible"/>
                                      </p:to>
                                    </p:set>
                                    <p:animEffect transition="in" filter="wipe(left)">
                                      <p:cBhvr>
                                        <p:cTn id="17" dur="500"/>
                                        <p:tgtEl>
                                          <p:spTgt spid="143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4" grpId="0"/>
      <p:bldP spid="6"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23528" y="1352487"/>
            <a:ext cx="65527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dirty="0">
                <a:latin typeface="微软雅黑" panose="020B0503020204020204" pitchFamily="34" charset="-122"/>
                <a:ea typeface="微软雅黑" panose="020B0503020204020204" pitchFamily="34" charset="-122"/>
              </a:rPr>
              <a:t>一、最大最小问题</a:t>
            </a:r>
          </a:p>
        </p:txBody>
      </p:sp>
      <p:sp>
        <p:nvSpPr>
          <p:cNvPr id="6" name="Rectangle 3"/>
          <p:cNvSpPr>
            <a:spLocks noChangeArrowheads="1"/>
          </p:cNvSpPr>
          <p:nvPr/>
        </p:nvSpPr>
        <p:spPr bwMode="auto">
          <a:xfrm>
            <a:off x="432098" y="1916832"/>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最大最小问题的标准型</a:t>
            </a:r>
          </a:p>
        </p:txBody>
      </p:sp>
      <p:sp>
        <p:nvSpPr>
          <p:cNvPr id="8" name="日期占位符 7">
            <a:extLst>
              <a:ext uri="{FF2B5EF4-FFF2-40B4-BE49-F238E27FC236}">
                <a16:creationId xmlns:a16="http://schemas.microsoft.com/office/drawing/2014/main" id="{756C92D7-B81D-4DE2-8636-2572EA299D66}"/>
              </a:ext>
            </a:extLst>
          </p:cNvPr>
          <p:cNvSpPr>
            <a:spLocks noGrp="1"/>
          </p:cNvSpPr>
          <p:nvPr>
            <p:ph type="dt" sz="half" idx="2"/>
          </p:nvPr>
        </p:nvSpPr>
        <p:spPr/>
        <p:txBody>
          <a:bodyPr/>
          <a:lstStyle/>
          <a:p>
            <a:pPr>
              <a:defRPr/>
            </a:pPr>
            <a:fld id="{814BD835-0328-488F-A4CB-BB900BC89FF7}" type="datetime1">
              <a:rPr lang="zh-CN" altLang="en-US" smtClean="0"/>
              <a:t>2022/11/23</a:t>
            </a:fld>
            <a:endParaRPr lang="zh-CN" altLang="en-US"/>
          </a:p>
        </p:txBody>
      </p:sp>
      <p:sp>
        <p:nvSpPr>
          <p:cNvPr id="10" name="Text Box 2">
            <a:extLst>
              <a:ext uri="{FF2B5EF4-FFF2-40B4-BE49-F238E27FC236}">
                <a16:creationId xmlns:a16="http://schemas.microsoft.com/office/drawing/2014/main" id="{32A9C0B6-5CF0-47F4-9FD3-D59564B6A1D4}"/>
              </a:ext>
            </a:extLst>
          </p:cNvPr>
          <p:cNvSpPr txBox="1">
            <a:spLocks noChangeArrowheads="1"/>
          </p:cNvSpPr>
          <p:nvPr/>
        </p:nvSpPr>
        <p:spPr bwMode="auto">
          <a:xfrm>
            <a:off x="313080" y="620688"/>
            <a:ext cx="82913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第四节  多目标规划</a:t>
            </a:r>
          </a:p>
        </p:txBody>
      </p:sp>
      <p:graphicFrame>
        <p:nvGraphicFramePr>
          <p:cNvPr id="11" name="对象 10">
            <a:extLst>
              <a:ext uri="{FF2B5EF4-FFF2-40B4-BE49-F238E27FC236}">
                <a16:creationId xmlns:a16="http://schemas.microsoft.com/office/drawing/2014/main" id="{93BE0370-3D37-49A1-B62F-F262AC8C2DBC}"/>
              </a:ext>
            </a:extLst>
          </p:cNvPr>
          <p:cNvGraphicFramePr>
            <a:graphicFrameLocks noChangeAspect="1"/>
          </p:cNvGraphicFramePr>
          <p:nvPr>
            <p:extLst>
              <p:ext uri="{D42A27DB-BD31-4B8C-83A1-F6EECF244321}">
                <p14:modId xmlns:p14="http://schemas.microsoft.com/office/powerpoint/2010/main" val="3605410054"/>
              </p:ext>
            </p:extLst>
          </p:nvPr>
        </p:nvGraphicFramePr>
        <p:xfrm>
          <a:off x="917426" y="2679229"/>
          <a:ext cx="4590678" cy="2693987"/>
        </p:xfrm>
        <a:graphic>
          <a:graphicData uri="http://schemas.openxmlformats.org/presentationml/2006/ole">
            <mc:AlternateContent xmlns:mc="http://schemas.openxmlformats.org/markup-compatibility/2006">
              <mc:Choice xmlns:v="urn:schemas-microsoft-com:vml" Requires="v">
                <p:oleObj name="Equation" r:id="rId2" imgW="2145960" imgH="1473120" progId="Equation.DSMT4">
                  <p:embed/>
                </p:oleObj>
              </mc:Choice>
              <mc:Fallback>
                <p:oleObj name="Equation" r:id="rId2" imgW="2145960" imgH="1473120" progId="Equation.DSMT4">
                  <p:embed/>
                  <p:pic>
                    <p:nvPicPr>
                      <p:cNvPr id="2" name="对象 1"/>
                      <p:cNvPicPr>
                        <a:picLocks noChangeAspect="1" noChangeArrowheads="1"/>
                      </p:cNvPicPr>
                      <p:nvPr/>
                    </p:nvPicPr>
                    <p:blipFill>
                      <a:blip r:embed="rId3"/>
                      <a:srcRect/>
                      <a:stretch>
                        <a:fillRect/>
                      </a:stretch>
                    </p:blipFill>
                    <p:spPr bwMode="auto">
                      <a:xfrm>
                        <a:off x="917426" y="2679229"/>
                        <a:ext cx="4590678" cy="2693987"/>
                      </a:xfrm>
                      <a:prstGeom prst="rect">
                        <a:avLst/>
                      </a:prstGeom>
                      <a:noFill/>
                    </p:spPr>
                  </p:pic>
                </p:oleObj>
              </mc:Fallback>
            </mc:AlternateContent>
          </a:graphicData>
        </a:graphic>
      </p:graphicFrame>
      <p:grpSp>
        <p:nvGrpSpPr>
          <p:cNvPr id="12" name="组合 11">
            <a:extLst>
              <a:ext uri="{FF2B5EF4-FFF2-40B4-BE49-F238E27FC236}">
                <a16:creationId xmlns:a16="http://schemas.microsoft.com/office/drawing/2014/main" id="{9A0A6A62-E6CC-4522-B479-52F791C0C60B}"/>
              </a:ext>
            </a:extLst>
          </p:cNvPr>
          <p:cNvGrpSpPr/>
          <p:nvPr/>
        </p:nvGrpSpPr>
        <p:grpSpPr>
          <a:xfrm>
            <a:off x="539552" y="5373216"/>
            <a:ext cx="8136904" cy="988925"/>
            <a:chOff x="539552" y="3501008"/>
            <a:chExt cx="8136904" cy="988925"/>
          </a:xfrm>
        </p:grpSpPr>
        <p:sp>
          <p:nvSpPr>
            <p:cNvPr id="13" name="Rectangle 56">
              <a:extLst>
                <a:ext uri="{FF2B5EF4-FFF2-40B4-BE49-F238E27FC236}">
                  <a16:creationId xmlns:a16="http://schemas.microsoft.com/office/drawing/2014/main" id="{8C4A6F18-195D-4301-9F23-9D4984CAF748}"/>
                </a:ext>
              </a:extLst>
            </p:cNvPr>
            <p:cNvSpPr>
              <a:spLocks noChangeArrowheads="1"/>
            </p:cNvSpPr>
            <p:nvPr/>
          </p:nvSpPr>
          <p:spPr bwMode="auto">
            <a:xfrm>
              <a:off x="539552" y="3501008"/>
              <a:ext cx="8136904"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其中                                       为多目标函数，                           为决策变量。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其他参数同前。</a:t>
              </a:r>
            </a:p>
          </p:txBody>
        </p:sp>
        <p:graphicFrame>
          <p:nvGraphicFramePr>
            <p:cNvPr id="14" name="对象 3">
              <a:extLst>
                <a:ext uri="{FF2B5EF4-FFF2-40B4-BE49-F238E27FC236}">
                  <a16:creationId xmlns:a16="http://schemas.microsoft.com/office/drawing/2014/main" id="{2E347093-9772-4964-9EC6-11F12466EF63}"/>
                </a:ext>
              </a:extLst>
            </p:cNvPr>
            <p:cNvGraphicFramePr>
              <a:graphicFrameLocks noChangeAspect="1"/>
            </p:cNvGraphicFramePr>
            <p:nvPr>
              <p:extLst>
                <p:ext uri="{D42A27DB-BD31-4B8C-83A1-F6EECF244321}">
                  <p14:modId xmlns:p14="http://schemas.microsoft.com/office/powerpoint/2010/main" val="2591335030"/>
                </p:ext>
              </p:extLst>
            </p:nvPr>
          </p:nvGraphicFramePr>
          <p:xfrm>
            <a:off x="1173163" y="3623717"/>
            <a:ext cx="3343275" cy="415925"/>
          </p:xfrm>
          <a:graphic>
            <a:graphicData uri="http://schemas.openxmlformats.org/presentationml/2006/ole">
              <mc:AlternateContent xmlns:mc="http://schemas.openxmlformats.org/markup-compatibility/2006">
                <mc:Choice xmlns:v="urn:schemas-microsoft-com:vml" Requires="v">
                  <p:oleObj name="Equation" r:id="rId4" imgW="1384200" imgH="228600" progId="Equation.DSMT4">
                    <p:embed/>
                  </p:oleObj>
                </mc:Choice>
                <mc:Fallback>
                  <p:oleObj name="Equation" r:id="rId4" imgW="1384200" imgH="228600" progId="Equation.DSMT4">
                    <p:embed/>
                    <p:pic>
                      <p:nvPicPr>
                        <p:cNvPr id="21" name="对象 3">
                          <a:extLst>
                            <a:ext uri="{FF2B5EF4-FFF2-40B4-BE49-F238E27FC236}">
                              <a16:creationId xmlns:a16="http://schemas.microsoft.com/office/drawing/2014/main" id="{D2887CDD-6A27-4C0C-B23E-9FEBEB0B6E75}"/>
                            </a:ext>
                          </a:extLst>
                        </p:cNvPr>
                        <p:cNvPicPr>
                          <a:picLocks noChangeAspect="1" noChangeArrowheads="1"/>
                        </p:cNvPicPr>
                        <p:nvPr/>
                      </p:nvPicPr>
                      <p:blipFill>
                        <a:blip r:embed="rId5"/>
                        <a:srcRect/>
                        <a:stretch>
                          <a:fillRect/>
                        </a:stretch>
                      </p:blipFill>
                      <p:spPr bwMode="auto">
                        <a:xfrm>
                          <a:off x="1173163" y="3623717"/>
                          <a:ext cx="334327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3">
              <a:extLst>
                <a:ext uri="{FF2B5EF4-FFF2-40B4-BE49-F238E27FC236}">
                  <a16:creationId xmlns:a16="http://schemas.microsoft.com/office/drawing/2014/main" id="{295BB8F9-B822-4FB4-AD01-6D1229938688}"/>
                </a:ext>
              </a:extLst>
            </p:cNvPr>
            <p:cNvGraphicFramePr>
              <a:graphicFrameLocks noChangeAspect="1"/>
            </p:cNvGraphicFramePr>
            <p:nvPr>
              <p:extLst>
                <p:ext uri="{D42A27DB-BD31-4B8C-83A1-F6EECF244321}">
                  <p14:modId xmlns:p14="http://schemas.microsoft.com/office/powerpoint/2010/main" val="2300340961"/>
                </p:ext>
              </p:extLst>
            </p:nvPr>
          </p:nvGraphicFramePr>
          <p:xfrm>
            <a:off x="6300192" y="3573016"/>
            <a:ext cx="2232248" cy="439737"/>
          </p:xfrm>
          <a:graphic>
            <a:graphicData uri="http://schemas.openxmlformats.org/presentationml/2006/ole">
              <mc:AlternateContent xmlns:mc="http://schemas.openxmlformats.org/markup-compatibility/2006">
                <mc:Choice xmlns:v="urn:schemas-microsoft-com:vml" Requires="v">
                  <p:oleObj name="Equation" r:id="rId6" imgW="1155600" imgH="241200" progId="Equation.DSMT4">
                    <p:embed/>
                  </p:oleObj>
                </mc:Choice>
                <mc:Fallback>
                  <p:oleObj name="Equation" r:id="rId6" imgW="1155600" imgH="241200" progId="Equation.DSMT4">
                    <p:embed/>
                    <p:pic>
                      <p:nvPicPr>
                        <p:cNvPr id="22" name="对象 3">
                          <a:extLst>
                            <a:ext uri="{FF2B5EF4-FFF2-40B4-BE49-F238E27FC236}">
                              <a16:creationId xmlns:a16="http://schemas.microsoft.com/office/drawing/2014/main" id="{CE4A5D64-C6D1-40B4-8CCA-75F70CEA6CB4}"/>
                            </a:ext>
                          </a:extLst>
                        </p:cNvPr>
                        <p:cNvPicPr>
                          <a:picLocks noChangeAspect="1" noChangeArrowheads="1"/>
                        </p:cNvPicPr>
                        <p:nvPr/>
                      </p:nvPicPr>
                      <p:blipFill>
                        <a:blip r:embed="rId7"/>
                        <a:srcRect/>
                        <a:stretch>
                          <a:fillRect/>
                        </a:stretch>
                      </p:blipFill>
                      <p:spPr bwMode="auto">
                        <a:xfrm>
                          <a:off x="6300192" y="3573016"/>
                          <a:ext cx="2232248" cy="439737"/>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8CC56625-7E7E-485C-BDE4-D86C23F86D0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214574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6"/>
          <p:cNvSpPr>
            <a:spLocks noChangeArrowheads="1"/>
          </p:cNvSpPr>
          <p:nvPr/>
        </p:nvSpPr>
        <p:spPr bwMode="auto">
          <a:xfrm>
            <a:off x="288354" y="1916833"/>
            <a:ext cx="8820150"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40000"/>
              </a:lnSpc>
              <a:buClr>
                <a:srgbClr val="0000FF"/>
              </a:buClr>
              <a:buFont typeface="Wingdings" pitchFamily="2" charset="2"/>
              <a:buChar char="Ø"/>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[x,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fval</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]=fminimax (fun,x0, A,  b,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Aeq</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beq</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lb,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ub,nonlcon,options</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a:t>
            </a:r>
            <a:endParaRPr lang="zh-CN" altLang="en-US" sz="1800" dirty="0">
              <a:solidFill>
                <a:schemeClr val="bg2"/>
              </a:solidFill>
              <a:latin typeface="微软雅黑" panose="020B0503020204020204" pitchFamily="34" charset="-122"/>
              <a:ea typeface="微软雅黑" panose="020B0503020204020204" pitchFamily="34" charset="-122"/>
            </a:endParaRPr>
          </a:p>
        </p:txBody>
      </p:sp>
      <p:grpSp>
        <p:nvGrpSpPr>
          <p:cNvPr id="11268" name="组合 1"/>
          <p:cNvGrpSpPr>
            <a:grpSpLocks/>
          </p:cNvGrpSpPr>
          <p:nvPr/>
        </p:nvGrpSpPr>
        <p:grpSpPr bwMode="auto">
          <a:xfrm>
            <a:off x="576511" y="2348882"/>
            <a:ext cx="461665" cy="1098250"/>
            <a:chOff x="1517762" y="2348880"/>
            <a:chExt cx="461963" cy="1465545"/>
          </a:xfrm>
        </p:grpSpPr>
        <p:sp>
          <p:nvSpPr>
            <p:cNvPr id="11314" name="Text Box 5"/>
            <p:cNvSpPr txBox="1">
              <a:spLocks noChangeArrowheads="1"/>
            </p:cNvSpPr>
            <p:nvPr/>
          </p:nvSpPr>
          <p:spPr bwMode="auto">
            <a:xfrm>
              <a:off x="1517762" y="2767119"/>
              <a:ext cx="461963" cy="1047306"/>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a:latin typeface="Garamond" pitchFamily="18" charset="0"/>
                  <a:ea typeface="微软雅黑" panose="020B0503020204020204" pitchFamily="34" charset="-122"/>
                </a:rPr>
                <a:t>最优解</a:t>
              </a:r>
            </a:p>
          </p:txBody>
        </p:sp>
        <p:sp>
          <p:nvSpPr>
            <p:cNvPr id="11315"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316"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69" name="组合 29"/>
          <p:cNvGrpSpPr>
            <a:grpSpLocks/>
          </p:cNvGrpSpPr>
          <p:nvPr/>
        </p:nvGrpSpPr>
        <p:grpSpPr bwMode="auto">
          <a:xfrm>
            <a:off x="1093465" y="2348881"/>
            <a:ext cx="461665" cy="1098251"/>
            <a:chOff x="1519250" y="2348880"/>
            <a:chExt cx="460478" cy="1465545"/>
          </a:xfrm>
        </p:grpSpPr>
        <p:sp>
          <p:nvSpPr>
            <p:cNvPr id="11311" name="Text Box 5"/>
            <p:cNvSpPr txBox="1">
              <a:spLocks noChangeArrowheads="1"/>
            </p:cNvSpPr>
            <p:nvPr/>
          </p:nvSpPr>
          <p:spPr bwMode="auto">
            <a:xfrm>
              <a:off x="1519250" y="2767120"/>
              <a:ext cx="460478" cy="1047305"/>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a:latin typeface="Garamond" pitchFamily="18" charset="0"/>
                  <a:ea typeface="微软雅黑" panose="020B0503020204020204" pitchFamily="34" charset="-122"/>
                </a:rPr>
                <a:t>最优值</a:t>
              </a:r>
            </a:p>
          </p:txBody>
        </p:sp>
        <p:sp>
          <p:nvSpPr>
            <p:cNvPr id="11312"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313" name="Line 15"/>
            <p:cNvSpPr>
              <a:spLocks noChangeShapeType="1"/>
            </p:cNvSpPr>
            <p:nvPr/>
          </p:nvSpPr>
          <p:spPr bwMode="auto">
            <a:xfrm>
              <a:off x="1546445" y="2348880"/>
              <a:ext cx="35956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70" name="组合 2"/>
          <p:cNvGrpSpPr>
            <a:grpSpLocks/>
          </p:cNvGrpSpPr>
          <p:nvPr/>
        </p:nvGrpSpPr>
        <p:grpSpPr bwMode="auto">
          <a:xfrm>
            <a:off x="1627013" y="2350513"/>
            <a:ext cx="1500755" cy="2950694"/>
            <a:chOff x="2839574" y="1871294"/>
            <a:chExt cx="1499738" cy="3934419"/>
          </a:xfrm>
        </p:grpSpPr>
        <p:sp>
          <p:nvSpPr>
            <p:cNvPr id="11308" name="Text Box 5"/>
            <p:cNvSpPr txBox="1">
              <a:spLocks noChangeArrowheads="1"/>
            </p:cNvSpPr>
            <p:nvPr/>
          </p:nvSpPr>
          <p:spPr bwMode="auto">
            <a:xfrm>
              <a:off x="2839574" y="2296917"/>
              <a:ext cx="461352" cy="3508796"/>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dirty="0">
                  <a:latin typeface="Garamond" pitchFamily="18" charset="0"/>
                  <a:ea typeface="微软雅黑" panose="020B0503020204020204" pitchFamily="34" charset="-122"/>
                </a:rPr>
                <a:t>目标函数对应的函数句柄</a:t>
              </a:r>
            </a:p>
          </p:txBody>
        </p:sp>
        <p:sp>
          <p:nvSpPr>
            <p:cNvPr id="11309" name="Line 6"/>
            <p:cNvSpPr>
              <a:spLocks noChangeShapeType="1"/>
            </p:cNvSpPr>
            <p:nvPr/>
          </p:nvSpPr>
          <p:spPr bwMode="auto">
            <a:xfrm flipH="1">
              <a:off x="3090309" y="1871294"/>
              <a:ext cx="1105001" cy="4020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310" name="Line 15"/>
            <p:cNvSpPr>
              <a:spLocks noChangeShapeType="1"/>
            </p:cNvSpPr>
            <p:nvPr/>
          </p:nvSpPr>
          <p:spPr bwMode="auto">
            <a:xfrm>
              <a:off x="4051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71" name="组合 38"/>
          <p:cNvGrpSpPr>
            <a:grpSpLocks/>
          </p:cNvGrpSpPr>
          <p:nvPr/>
        </p:nvGrpSpPr>
        <p:grpSpPr bwMode="auto">
          <a:xfrm>
            <a:off x="2220244" y="2351263"/>
            <a:ext cx="1308595" cy="1562967"/>
            <a:chOff x="2070117" y="1871294"/>
            <a:chExt cx="1308195" cy="2083829"/>
          </a:xfrm>
        </p:grpSpPr>
        <p:sp>
          <p:nvSpPr>
            <p:cNvPr id="11305" name="Text Box 5"/>
            <p:cNvSpPr txBox="1">
              <a:spLocks noChangeArrowheads="1"/>
            </p:cNvSpPr>
            <p:nvPr/>
          </p:nvSpPr>
          <p:spPr bwMode="auto">
            <a:xfrm>
              <a:off x="2070117" y="2293231"/>
              <a:ext cx="461524" cy="1661892"/>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a:latin typeface="Garamond" pitchFamily="18" charset="0"/>
                  <a:ea typeface="微软雅黑" panose="020B0503020204020204" pitchFamily="34" charset="-122"/>
                </a:rPr>
                <a:t>初始迭代点</a:t>
              </a:r>
            </a:p>
          </p:txBody>
        </p:sp>
        <p:sp>
          <p:nvSpPr>
            <p:cNvPr id="11306" name="Line 6"/>
            <p:cNvSpPr>
              <a:spLocks noChangeShapeType="1"/>
            </p:cNvSpPr>
            <p:nvPr/>
          </p:nvSpPr>
          <p:spPr bwMode="auto">
            <a:xfrm flipH="1">
              <a:off x="2280603" y="1886537"/>
              <a:ext cx="954544" cy="3994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307"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72" name="组合 42"/>
          <p:cNvGrpSpPr>
            <a:grpSpLocks/>
          </p:cNvGrpSpPr>
          <p:nvPr/>
        </p:nvGrpSpPr>
        <p:grpSpPr bwMode="auto">
          <a:xfrm>
            <a:off x="2808759" y="2351264"/>
            <a:ext cx="1049043" cy="2949945"/>
            <a:chOff x="2285534" y="1871294"/>
            <a:chExt cx="1050424" cy="3933560"/>
          </a:xfrm>
        </p:grpSpPr>
        <p:sp>
          <p:nvSpPr>
            <p:cNvPr id="11302" name="Text Box 5"/>
            <p:cNvSpPr txBox="1">
              <a:spLocks noChangeArrowheads="1"/>
            </p:cNvSpPr>
            <p:nvPr/>
          </p:nvSpPr>
          <p:spPr bwMode="auto">
            <a:xfrm>
              <a:off x="2285534" y="2295933"/>
              <a:ext cx="462273" cy="3508921"/>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a:latin typeface="Garamond" pitchFamily="18" charset="0"/>
                  <a:ea typeface="微软雅黑" panose="020B0503020204020204" pitchFamily="34" charset="-122"/>
                </a:rPr>
                <a:t>线性不等式约束系数矩阵</a:t>
              </a:r>
            </a:p>
          </p:txBody>
        </p:sp>
        <p:sp>
          <p:nvSpPr>
            <p:cNvPr id="11303" name="Line 6"/>
            <p:cNvSpPr>
              <a:spLocks noChangeShapeType="1"/>
            </p:cNvSpPr>
            <p:nvPr/>
          </p:nvSpPr>
          <p:spPr bwMode="auto">
            <a:xfrm flipH="1">
              <a:off x="2516670" y="1886536"/>
              <a:ext cx="718477" cy="4093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304" name="Line 15"/>
            <p:cNvSpPr>
              <a:spLocks noChangeShapeType="1"/>
            </p:cNvSpPr>
            <p:nvPr/>
          </p:nvSpPr>
          <p:spPr bwMode="auto">
            <a:xfrm>
              <a:off x="3047958"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73" name="组合 47"/>
          <p:cNvGrpSpPr>
            <a:grpSpLocks/>
          </p:cNvGrpSpPr>
          <p:nvPr/>
        </p:nvGrpSpPr>
        <p:grpSpPr bwMode="auto">
          <a:xfrm>
            <a:off x="4176911" y="2351262"/>
            <a:ext cx="461665" cy="2713374"/>
            <a:chOff x="3019507" y="1871294"/>
            <a:chExt cx="460775" cy="3618034"/>
          </a:xfrm>
        </p:grpSpPr>
        <p:sp>
          <p:nvSpPr>
            <p:cNvPr id="11299" name="Text Box 5"/>
            <p:cNvSpPr txBox="1">
              <a:spLocks noChangeArrowheads="1"/>
            </p:cNvSpPr>
            <p:nvPr/>
          </p:nvSpPr>
          <p:spPr bwMode="auto">
            <a:xfrm>
              <a:off x="3019507" y="2288273"/>
              <a:ext cx="460775" cy="3201055"/>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a:latin typeface="Garamond" pitchFamily="18" charset="0"/>
                  <a:ea typeface="微软雅黑" panose="020B0503020204020204" pitchFamily="34" charset="-122"/>
                </a:rPr>
                <a:t>线性等式约束系数矩阵</a:t>
              </a:r>
            </a:p>
          </p:txBody>
        </p:sp>
        <p:sp>
          <p:nvSpPr>
            <p:cNvPr id="11300"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301"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74" name="组合 51"/>
          <p:cNvGrpSpPr>
            <a:grpSpLocks/>
          </p:cNvGrpSpPr>
          <p:nvPr/>
        </p:nvGrpSpPr>
        <p:grpSpPr bwMode="auto">
          <a:xfrm>
            <a:off x="4795366" y="2351262"/>
            <a:ext cx="461665" cy="2713374"/>
            <a:chOff x="3018020" y="1871294"/>
            <a:chExt cx="462261" cy="3617186"/>
          </a:xfrm>
        </p:grpSpPr>
        <p:sp>
          <p:nvSpPr>
            <p:cNvPr id="11296" name="Text Box 5"/>
            <p:cNvSpPr txBox="1">
              <a:spLocks noChangeArrowheads="1"/>
            </p:cNvSpPr>
            <p:nvPr/>
          </p:nvSpPr>
          <p:spPr bwMode="auto">
            <a:xfrm>
              <a:off x="3018020" y="2288176"/>
              <a:ext cx="462261" cy="320030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a:latin typeface="Garamond" pitchFamily="18" charset="0"/>
                  <a:ea typeface="微软雅黑" panose="020B0503020204020204" pitchFamily="34" charset="-122"/>
                </a:rPr>
                <a:t>线性等式约束常数向量</a:t>
              </a:r>
            </a:p>
          </p:txBody>
        </p:sp>
        <p:sp>
          <p:nvSpPr>
            <p:cNvPr id="11297"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298"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75" name="组合 55"/>
          <p:cNvGrpSpPr>
            <a:grpSpLocks/>
          </p:cNvGrpSpPr>
          <p:nvPr/>
        </p:nvGrpSpPr>
        <p:grpSpPr bwMode="auto">
          <a:xfrm>
            <a:off x="5329039" y="2351262"/>
            <a:ext cx="530231" cy="1561247"/>
            <a:chOff x="3090312" y="1871294"/>
            <a:chExt cx="530770" cy="2079448"/>
          </a:xfrm>
        </p:grpSpPr>
        <p:sp>
          <p:nvSpPr>
            <p:cNvPr id="11293" name="Text Box 5"/>
            <p:cNvSpPr txBox="1">
              <a:spLocks noChangeArrowheads="1"/>
            </p:cNvSpPr>
            <p:nvPr/>
          </p:nvSpPr>
          <p:spPr bwMode="auto">
            <a:xfrm>
              <a:off x="3158948" y="2290517"/>
              <a:ext cx="462134" cy="1660225"/>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a:latin typeface="Garamond" pitchFamily="18" charset="0"/>
                  <a:ea typeface="微软雅黑" panose="020B0503020204020204" pitchFamily="34" charset="-122"/>
                </a:rPr>
                <a:t>可行域下界</a:t>
              </a:r>
            </a:p>
          </p:txBody>
        </p:sp>
        <p:sp>
          <p:nvSpPr>
            <p:cNvPr id="11294" name="Line 6"/>
            <p:cNvSpPr>
              <a:spLocks noChangeShapeType="1"/>
            </p:cNvSpPr>
            <p:nvPr/>
          </p:nvSpPr>
          <p:spPr bwMode="auto">
            <a:xfrm>
              <a:off x="3235146" y="1886536"/>
              <a:ext cx="139707" cy="5086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295"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76" name="组合 59"/>
          <p:cNvGrpSpPr>
            <a:grpSpLocks/>
          </p:cNvGrpSpPr>
          <p:nvPr/>
        </p:nvGrpSpPr>
        <p:grpSpPr bwMode="auto">
          <a:xfrm>
            <a:off x="5689077" y="2351261"/>
            <a:ext cx="749697" cy="1561246"/>
            <a:chOff x="3090312" y="1871294"/>
            <a:chExt cx="747983" cy="2080516"/>
          </a:xfrm>
        </p:grpSpPr>
        <p:sp>
          <p:nvSpPr>
            <p:cNvPr id="11290" name="Text Box 5"/>
            <p:cNvSpPr txBox="1">
              <a:spLocks noChangeArrowheads="1"/>
            </p:cNvSpPr>
            <p:nvPr/>
          </p:nvSpPr>
          <p:spPr bwMode="auto">
            <a:xfrm>
              <a:off x="3377685" y="2290731"/>
              <a:ext cx="460610" cy="1661079"/>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a:latin typeface="Garamond" pitchFamily="18" charset="0"/>
                  <a:ea typeface="微软雅黑" panose="020B0503020204020204" pitchFamily="34" charset="-122"/>
                </a:rPr>
                <a:t>可行域上界</a:t>
              </a:r>
            </a:p>
          </p:txBody>
        </p:sp>
        <p:sp>
          <p:nvSpPr>
            <p:cNvPr id="11291" name="Line 6"/>
            <p:cNvSpPr>
              <a:spLocks noChangeShapeType="1"/>
            </p:cNvSpPr>
            <p:nvPr/>
          </p:nvSpPr>
          <p:spPr bwMode="auto">
            <a:xfrm>
              <a:off x="3235146" y="1886536"/>
              <a:ext cx="470569" cy="4862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292"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77" name="组合 63"/>
          <p:cNvGrpSpPr>
            <a:grpSpLocks/>
          </p:cNvGrpSpPr>
          <p:nvPr/>
        </p:nvGrpSpPr>
        <p:grpSpPr bwMode="auto">
          <a:xfrm>
            <a:off x="6049118" y="2354467"/>
            <a:ext cx="1025532" cy="3173426"/>
            <a:chOff x="2526830" y="1875568"/>
            <a:chExt cx="1025505" cy="4228358"/>
          </a:xfrm>
        </p:grpSpPr>
        <p:sp>
          <p:nvSpPr>
            <p:cNvPr id="11287" name="Text Box 5"/>
            <p:cNvSpPr txBox="1">
              <a:spLocks noChangeArrowheads="1"/>
            </p:cNvSpPr>
            <p:nvPr/>
          </p:nvSpPr>
          <p:spPr bwMode="auto">
            <a:xfrm>
              <a:off x="3090682" y="2290091"/>
              <a:ext cx="461653" cy="3813835"/>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dirty="0">
                  <a:latin typeface="Garamond" pitchFamily="18" charset="0"/>
                  <a:ea typeface="微软雅黑" panose="020B0503020204020204" pitchFamily="34" charset="-122"/>
                </a:rPr>
                <a:t>非线性约束函数的函数句柄</a:t>
              </a:r>
            </a:p>
          </p:txBody>
        </p:sp>
        <p:sp>
          <p:nvSpPr>
            <p:cNvPr id="11288" name="Line 6"/>
            <p:cNvSpPr>
              <a:spLocks noChangeShapeType="1"/>
            </p:cNvSpPr>
            <p:nvPr/>
          </p:nvSpPr>
          <p:spPr bwMode="auto">
            <a:xfrm>
              <a:off x="2952570" y="1875568"/>
              <a:ext cx="353535" cy="50504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289" name="Line 15"/>
            <p:cNvSpPr>
              <a:spLocks noChangeShapeType="1"/>
            </p:cNvSpPr>
            <p:nvPr/>
          </p:nvSpPr>
          <p:spPr bwMode="auto">
            <a:xfrm flipV="1">
              <a:off x="2526830" y="1879839"/>
              <a:ext cx="79467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grpSp>
        <p:nvGrpSpPr>
          <p:cNvPr id="11278" name="组合 67"/>
          <p:cNvGrpSpPr>
            <a:grpSpLocks/>
          </p:cNvGrpSpPr>
          <p:nvPr/>
        </p:nvGrpSpPr>
        <p:grpSpPr bwMode="auto">
          <a:xfrm>
            <a:off x="7057231" y="2351261"/>
            <a:ext cx="617537" cy="1787546"/>
            <a:chOff x="2931062" y="1871295"/>
            <a:chExt cx="617598" cy="2381578"/>
          </a:xfrm>
        </p:grpSpPr>
        <p:sp>
          <p:nvSpPr>
            <p:cNvPr id="11284" name="Text Box 5"/>
            <p:cNvSpPr txBox="1">
              <a:spLocks noChangeArrowheads="1"/>
            </p:cNvSpPr>
            <p:nvPr/>
          </p:nvSpPr>
          <p:spPr bwMode="auto">
            <a:xfrm>
              <a:off x="3045478" y="2284604"/>
              <a:ext cx="461711" cy="1968269"/>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dirty="0">
                  <a:latin typeface="Garamond" pitchFamily="18" charset="0"/>
                  <a:ea typeface="微软雅黑" panose="020B0503020204020204" pitchFamily="34" charset="-122"/>
                </a:rPr>
                <a:t>优化参数设置</a:t>
              </a:r>
            </a:p>
          </p:txBody>
        </p:sp>
        <p:sp>
          <p:nvSpPr>
            <p:cNvPr id="11285"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286" name="Line 15"/>
            <p:cNvSpPr>
              <a:spLocks noChangeShapeType="1"/>
            </p:cNvSpPr>
            <p:nvPr/>
          </p:nvSpPr>
          <p:spPr bwMode="auto">
            <a:xfrm>
              <a:off x="2931062" y="1871295"/>
              <a:ext cx="61759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sp>
        <p:nvSpPr>
          <p:cNvPr id="11279" name="Rectangle 5"/>
          <p:cNvSpPr>
            <a:spLocks noChangeArrowheads="1"/>
          </p:cNvSpPr>
          <p:nvPr/>
        </p:nvSpPr>
        <p:spPr bwMode="auto">
          <a:xfrm>
            <a:off x="183976" y="620687"/>
            <a:ext cx="7772400" cy="4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zh-CN" sz="2400" dirty="0">
                <a:solidFill>
                  <a:srgbClr val="FF0000"/>
                </a:solidFill>
                <a:latin typeface="微软雅黑" panose="020B0503020204020204" pitchFamily="34" charset="-122"/>
                <a:ea typeface="微软雅黑" panose="020B0503020204020204" pitchFamily="34" charset="-122"/>
              </a:rPr>
              <a:t>2.  fminimax </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grpSp>
        <p:nvGrpSpPr>
          <p:cNvPr id="11280" name="组合 42"/>
          <p:cNvGrpSpPr>
            <a:grpSpLocks/>
          </p:cNvGrpSpPr>
          <p:nvPr/>
        </p:nvGrpSpPr>
        <p:grpSpPr bwMode="auto">
          <a:xfrm>
            <a:off x="3514780" y="2348134"/>
            <a:ext cx="662130" cy="2953075"/>
            <a:chOff x="2672368" y="1871294"/>
            <a:chExt cx="663590" cy="3937758"/>
          </a:xfrm>
        </p:grpSpPr>
        <p:sp>
          <p:nvSpPr>
            <p:cNvPr id="11281" name="Text Box 5"/>
            <p:cNvSpPr txBox="1">
              <a:spLocks noChangeArrowheads="1"/>
            </p:cNvSpPr>
            <p:nvPr/>
          </p:nvSpPr>
          <p:spPr bwMode="auto">
            <a:xfrm>
              <a:off x="2672368" y="2300109"/>
              <a:ext cx="462683" cy="350894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800">
                  <a:latin typeface="Garamond" pitchFamily="18" charset="0"/>
                  <a:ea typeface="微软雅黑" panose="020B0503020204020204" pitchFamily="34" charset="-122"/>
                </a:rPr>
                <a:t>线性不等式约束常数向量</a:t>
              </a:r>
            </a:p>
          </p:txBody>
        </p:sp>
        <p:sp>
          <p:nvSpPr>
            <p:cNvPr id="11282" name="Line 6"/>
            <p:cNvSpPr>
              <a:spLocks noChangeShapeType="1"/>
            </p:cNvSpPr>
            <p:nvPr/>
          </p:nvSpPr>
          <p:spPr bwMode="auto">
            <a:xfrm flipH="1">
              <a:off x="2889900" y="1886536"/>
              <a:ext cx="284245" cy="4784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sp>
          <p:nvSpPr>
            <p:cNvPr id="11283" name="Line 15"/>
            <p:cNvSpPr>
              <a:spLocks noChangeShapeType="1"/>
            </p:cNvSpPr>
            <p:nvPr/>
          </p:nvSpPr>
          <p:spPr bwMode="auto">
            <a:xfrm>
              <a:off x="3047958"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800" dirty="0">
                <a:latin typeface="微软雅黑" panose="020B0503020204020204" pitchFamily="34" charset="-122"/>
                <a:ea typeface="微软雅黑" panose="020B0503020204020204" pitchFamily="34" charset="-122"/>
              </a:endParaRPr>
            </a:p>
          </p:txBody>
        </p:sp>
      </p:grpSp>
      <p:sp>
        <p:nvSpPr>
          <p:cNvPr id="4" name="日期占位符 3">
            <a:extLst>
              <a:ext uri="{FF2B5EF4-FFF2-40B4-BE49-F238E27FC236}">
                <a16:creationId xmlns:a16="http://schemas.microsoft.com/office/drawing/2014/main" id="{D9C0F4A1-BEA2-4991-84BE-E82234FBCC73}"/>
              </a:ext>
            </a:extLst>
          </p:cNvPr>
          <p:cNvSpPr>
            <a:spLocks noGrp="1"/>
          </p:cNvSpPr>
          <p:nvPr>
            <p:ph type="dt" sz="half" idx="2"/>
          </p:nvPr>
        </p:nvSpPr>
        <p:spPr/>
        <p:txBody>
          <a:bodyPr/>
          <a:lstStyle/>
          <a:p>
            <a:pPr>
              <a:defRPr/>
            </a:pPr>
            <a:fld id="{A347E0E4-AA17-4022-9E57-072CFE011913}" type="datetime1">
              <a:rPr lang="zh-CN" altLang="en-US" smtClean="0"/>
              <a:t>2022/11/23</a:t>
            </a:fld>
            <a:endParaRPr lang="zh-CN" altLang="en-US"/>
          </a:p>
        </p:txBody>
      </p:sp>
      <p:sp>
        <p:nvSpPr>
          <p:cNvPr id="55" name="Rectangle 56">
            <a:extLst>
              <a:ext uri="{FF2B5EF4-FFF2-40B4-BE49-F238E27FC236}">
                <a16:creationId xmlns:a16="http://schemas.microsoft.com/office/drawing/2014/main" id="{4DB37BF1-F872-4F3F-BA51-EAC2F6E30641}"/>
              </a:ext>
            </a:extLst>
          </p:cNvPr>
          <p:cNvSpPr>
            <a:spLocks noChangeArrowheads="1"/>
          </p:cNvSpPr>
          <p:nvPr/>
        </p:nvSpPr>
        <p:spPr bwMode="auto">
          <a:xfrm>
            <a:off x="611560" y="1176624"/>
            <a:ext cx="6624091"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latin typeface="微软雅黑" panose="020B0503020204020204" pitchFamily="34" charset="-122"/>
                <a:ea typeface="微软雅黑" panose="020B0503020204020204" pitchFamily="34" charset="-122"/>
                <a:sym typeface="Wingdings" pitchFamily="2" charset="2"/>
              </a:rPr>
              <a:t>fminimax</a:t>
            </a:r>
            <a:r>
              <a:rPr lang="zh-CN" altLang="en-US" sz="2400" dirty="0">
                <a:latin typeface="微软雅黑" panose="020B0503020204020204" pitchFamily="34" charset="-122"/>
                <a:ea typeface="微软雅黑" panose="020B0503020204020204" pitchFamily="34" charset="-122"/>
                <a:sym typeface="Wingdings" pitchFamily="2" charset="2"/>
              </a:rPr>
              <a:t>函数用来求解最大最小问题</a:t>
            </a:r>
          </a:p>
        </p:txBody>
      </p:sp>
      <p:sp>
        <p:nvSpPr>
          <p:cNvPr id="2" name="页脚占位符 1">
            <a:extLst>
              <a:ext uri="{FF2B5EF4-FFF2-40B4-BE49-F238E27FC236}">
                <a16:creationId xmlns:a16="http://schemas.microsoft.com/office/drawing/2014/main" id="{73A240D7-533E-4D73-AE7C-717E726CF7E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84741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wipe(up)">
                                      <p:cBhvr>
                                        <p:cTn id="12" dur="500"/>
                                        <p:tgtEl>
                                          <p:spTgt spid="11268"/>
                                        </p:tgtEl>
                                      </p:cBhvr>
                                    </p:animEffect>
                                  </p:childTnLst>
                                </p:cTn>
                              </p:par>
                              <p:par>
                                <p:cTn id="13" presetID="22" presetClass="entr" presetSubtype="1" fill="hold" nodeType="withEffect">
                                  <p:stCondLst>
                                    <p:cond delay="0"/>
                                  </p:stCondLst>
                                  <p:childTnLst>
                                    <p:set>
                                      <p:cBhvr>
                                        <p:cTn id="14" dur="1" fill="hold">
                                          <p:stCondLst>
                                            <p:cond delay="0"/>
                                          </p:stCondLst>
                                        </p:cTn>
                                        <p:tgtEl>
                                          <p:spTgt spid="11269"/>
                                        </p:tgtEl>
                                        <p:attrNameLst>
                                          <p:attrName>style.visibility</p:attrName>
                                        </p:attrNameLst>
                                      </p:cBhvr>
                                      <p:to>
                                        <p:strVal val="visible"/>
                                      </p:to>
                                    </p:set>
                                    <p:animEffect transition="in" filter="wipe(up)">
                                      <p:cBhvr>
                                        <p:cTn id="15" dur="500"/>
                                        <p:tgtEl>
                                          <p:spTgt spid="11269"/>
                                        </p:tgtEl>
                                      </p:cBhvr>
                                    </p:animEffect>
                                  </p:childTnLst>
                                </p:cTn>
                              </p:par>
                              <p:par>
                                <p:cTn id="16" presetID="22" presetClass="entr" presetSubtype="1" fill="hold" nodeType="withEffect">
                                  <p:stCondLst>
                                    <p:cond delay="0"/>
                                  </p:stCondLst>
                                  <p:childTnLst>
                                    <p:set>
                                      <p:cBhvr>
                                        <p:cTn id="17" dur="1" fill="hold">
                                          <p:stCondLst>
                                            <p:cond delay="0"/>
                                          </p:stCondLst>
                                        </p:cTn>
                                        <p:tgtEl>
                                          <p:spTgt spid="11270"/>
                                        </p:tgtEl>
                                        <p:attrNameLst>
                                          <p:attrName>style.visibility</p:attrName>
                                        </p:attrNameLst>
                                      </p:cBhvr>
                                      <p:to>
                                        <p:strVal val="visible"/>
                                      </p:to>
                                    </p:set>
                                    <p:animEffect transition="in" filter="wipe(up)">
                                      <p:cBhvr>
                                        <p:cTn id="18" dur="500"/>
                                        <p:tgtEl>
                                          <p:spTgt spid="11270"/>
                                        </p:tgtEl>
                                      </p:cBhvr>
                                    </p:animEffect>
                                  </p:childTnLst>
                                </p:cTn>
                              </p:par>
                              <p:par>
                                <p:cTn id="19" presetID="22" presetClass="entr" presetSubtype="1" fill="hold" nodeType="withEffect">
                                  <p:stCondLst>
                                    <p:cond delay="0"/>
                                  </p:stCondLst>
                                  <p:childTnLst>
                                    <p:set>
                                      <p:cBhvr>
                                        <p:cTn id="20" dur="1" fill="hold">
                                          <p:stCondLst>
                                            <p:cond delay="0"/>
                                          </p:stCondLst>
                                        </p:cTn>
                                        <p:tgtEl>
                                          <p:spTgt spid="11271"/>
                                        </p:tgtEl>
                                        <p:attrNameLst>
                                          <p:attrName>style.visibility</p:attrName>
                                        </p:attrNameLst>
                                      </p:cBhvr>
                                      <p:to>
                                        <p:strVal val="visible"/>
                                      </p:to>
                                    </p:set>
                                    <p:animEffect transition="in" filter="wipe(up)">
                                      <p:cBhvr>
                                        <p:cTn id="21" dur="500"/>
                                        <p:tgtEl>
                                          <p:spTgt spid="11271"/>
                                        </p:tgtEl>
                                      </p:cBhvr>
                                    </p:animEffect>
                                  </p:childTnLst>
                                </p:cTn>
                              </p:par>
                              <p:par>
                                <p:cTn id="22" presetID="22" presetClass="entr" presetSubtype="1" fill="hold" nodeType="withEffect">
                                  <p:stCondLst>
                                    <p:cond delay="0"/>
                                  </p:stCondLst>
                                  <p:childTnLst>
                                    <p:set>
                                      <p:cBhvr>
                                        <p:cTn id="23" dur="1" fill="hold">
                                          <p:stCondLst>
                                            <p:cond delay="0"/>
                                          </p:stCondLst>
                                        </p:cTn>
                                        <p:tgtEl>
                                          <p:spTgt spid="11272"/>
                                        </p:tgtEl>
                                        <p:attrNameLst>
                                          <p:attrName>style.visibility</p:attrName>
                                        </p:attrNameLst>
                                      </p:cBhvr>
                                      <p:to>
                                        <p:strVal val="visible"/>
                                      </p:to>
                                    </p:set>
                                    <p:animEffect transition="in" filter="wipe(up)">
                                      <p:cBhvr>
                                        <p:cTn id="24" dur="500"/>
                                        <p:tgtEl>
                                          <p:spTgt spid="11272"/>
                                        </p:tgtEl>
                                      </p:cBhvr>
                                    </p:animEffect>
                                  </p:childTnLst>
                                </p:cTn>
                              </p:par>
                              <p:par>
                                <p:cTn id="25" presetID="22" presetClass="entr" presetSubtype="1" fill="hold" nodeType="withEffect">
                                  <p:stCondLst>
                                    <p:cond delay="0"/>
                                  </p:stCondLst>
                                  <p:childTnLst>
                                    <p:set>
                                      <p:cBhvr>
                                        <p:cTn id="26" dur="1" fill="hold">
                                          <p:stCondLst>
                                            <p:cond delay="0"/>
                                          </p:stCondLst>
                                        </p:cTn>
                                        <p:tgtEl>
                                          <p:spTgt spid="11273"/>
                                        </p:tgtEl>
                                        <p:attrNameLst>
                                          <p:attrName>style.visibility</p:attrName>
                                        </p:attrNameLst>
                                      </p:cBhvr>
                                      <p:to>
                                        <p:strVal val="visible"/>
                                      </p:to>
                                    </p:set>
                                    <p:animEffect transition="in" filter="wipe(up)">
                                      <p:cBhvr>
                                        <p:cTn id="27" dur="500"/>
                                        <p:tgtEl>
                                          <p:spTgt spid="11273"/>
                                        </p:tgtEl>
                                      </p:cBhvr>
                                    </p:animEffect>
                                  </p:childTnLst>
                                </p:cTn>
                              </p:par>
                              <p:par>
                                <p:cTn id="28" presetID="22" presetClass="entr" presetSubtype="1" fill="hold" nodeType="withEffect">
                                  <p:stCondLst>
                                    <p:cond delay="0"/>
                                  </p:stCondLst>
                                  <p:childTnLst>
                                    <p:set>
                                      <p:cBhvr>
                                        <p:cTn id="29" dur="1" fill="hold">
                                          <p:stCondLst>
                                            <p:cond delay="0"/>
                                          </p:stCondLst>
                                        </p:cTn>
                                        <p:tgtEl>
                                          <p:spTgt spid="11274"/>
                                        </p:tgtEl>
                                        <p:attrNameLst>
                                          <p:attrName>style.visibility</p:attrName>
                                        </p:attrNameLst>
                                      </p:cBhvr>
                                      <p:to>
                                        <p:strVal val="visible"/>
                                      </p:to>
                                    </p:set>
                                    <p:animEffect transition="in" filter="wipe(up)">
                                      <p:cBhvr>
                                        <p:cTn id="30" dur="500"/>
                                        <p:tgtEl>
                                          <p:spTgt spid="11274"/>
                                        </p:tgtEl>
                                      </p:cBhvr>
                                    </p:animEffect>
                                  </p:childTnLst>
                                </p:cTn>
                              </p:par>
                              <p:par>
                                <p:cTn id="31" presetID="22" presetClass="entr" presetSubtype="1" fill="hold" nodeType="withEffect">
                                  <p:stCondLst>
                                    <p:cond delay="0"/>
                                  </p:stCondLst>
                                  <p:childTnLst>
                                    <p:set>
                                      <p:cBhvr>
                                        <p:cTn id="32" dur="1" fill="hold">
                                          <p:stCondLst>
                                            <p:cond delay="0"/>
                                          </p:stCondLst>
                                        </p:cTn>
                                        <p:tgtEl>
                                          <p:spTgt spid="11275"/>
                                        </p:tgtEl>
                                        <p:attrNameLst>
                                          <p:attrName>style.visibility</p:attrName>
                                        </p:attrNameLst>
                                      </p:cBhvr>
                                      <p:to>
                                        <p:strVal val="visible"/>
                                      </p:to>
                                    </p:set>
                                    <p:animEffect transition="in" filter="wipe(up)">
                                      <p:cBhvr>
                                        <p:cTn id="33" dur="500"/>
                                        <p:tgtEl>
                                          <p:spTgt spid="11275"/>
                                        </p:tgtEl>
                                      </p:cBhvr>
                                    </p:animEffect>
                                  </p:childTnLst>
                                </p:cTn>
                              </p:par>
                              <p:par>
                                <p:cTn id="34" presetID="22" presetClass="entr" presetSubtype="1" fill="hold" nodeType="withEffect">
                                  <p:stCondLst>
                                    <p:cond delay="0"/>
                                  </p:stCondLst>
                                  <p:childTnLst>
                                    <p:set>
                                      <p:cBhvr>
                                        <p:cTn id="35" dur="1" fill="hold">
                                          <p:stCondLst>
                                            <p:cond delay="0"/>
                                          </p:stCondLst>
                                        </p:cTn>
                                        <p:tgtEl>
                                          <p:spTgt spid="11276"/>
                                        </p:tgtEl>
                                        <p:attrNameLst>
                                          <p:attrName>style.visibility</p:attrName>
                                        </p:attrNameLst>
                                      </p:cBhvr>
                                      <p:to>
                                        <p:strVal val="visible"/>
                                      </p:to>
                                    </p:set>
                                    <p:animEffect transition="in" filter="wipe(up)">
                                      <p:cBhvr>
                                        <p:cTn id="36" dur="500"/>
                                        <p:tgtEl>
                                          <p:spTgt spid="11276"/>
                                        </p:tgtEl>
                                      </p:cBhvr>
                                    </p:animEffect>
                                  </p:childTnLst>
                                </p:cTn>
                              </p:par>
                              <p:par>
                                <p:cTn id="37" presetID="22" presetClass="entr" presetSubtype="1" fill="hold" nodeType="withEffect">
                                  <p:stCondLst>
                                    <p:cond delay="0"/>
                                  </p:stCondLst>
                                  <p:childTnLst>
                                    <p:set>
                                      <p:cBhvr>
                                        <p:cTn id="38" dur="1" fill="hold">
                                          <p:stCondLst>
                                            <p:cond delay="0"/>
                                          </p:stCondLst>
                                        </p:cTn>
                                        <p:tgtEl>
                                          <p:spTgt spid="11277"/>
                                        </p:tgtEl>
                                        <p:attrNameLst>
                                          <p:attrName>style.visibility</p:attrName>
                                        </p:attrNameLst>
                                      </p:cBhvr>
                                      <p:to>
                                        <p:strVal val="visible"/>
                                      </p:to>
                                    </p:set>
                                    <p:animEffect transition="in" filter="wipe(up)">
                                      <p:cBhvr>
                                        <p:cTn id="39" dur="500"/>
                                        <p:tgtEl>
                                          <p:spTgt spid="11277"/>
                                        </p:tgtEl>
                                      </p:cBhvr>
                                    </p:animEffect>
                                  </p:childTnLst>
                                </p:cTn>
                              </p:par>
                              <p:par>
                                <p:cTn id="40" presetID="22" presetClass="entr" presetSubtype="1" fill="hold" nodeType="withEffect">
                                  <p:stCondLst>
                                    <p:cond delay="0"/>
                                  </p:stCondLst>
                                  <p:childTnLst>
                                    <p:set>
                                      <p:cBhvr>
                                        <p:cTn id="41" dur="1" fill="hold">
                                          <p:stCondLst>
                                            <p:cond delay="0"/>
                                          </p:stCondLst>
                                        </p:cTn>
                                        <p:tgtEl>
                                          <p:spTgt spid="11278"/>
                                        </p:tgtEl>
                                        <p:attrNameLst>
                                          <p:attrName>style.visibility</p:attrName>
                                        </p:attrNameLst>
                                      </p:cBhvr>
                                      <p:to>
                                        <p:strVal val="visible"/>
                                      </p:to>
                                    </p:set>
                                    <p:animEffect transition="in" filter="wipe(up)">
                                      <p:cBhvr>
                                        <p:cTn id="42" dur="500"/>
                                        <p:tgtEl>
                                          <p:spTgt spid="11278"/>
                                        </p:tgtEl>
                                      </p:cBhvr>
                                    </p:animEffect>
                                  </p:childTnLst>
                                </p:cTn>
                              </p:par>
                              <p:par>
                                <p:cTn id="43" presetID="22" presetClass="entr" presetSubtype="1" fill="hold" nodeType="withEffect">
                                  <p:stCondLst>
                                    <p:cond delay="0"/>
                                  </p:stCondLst>
                                  <p:childTnLst>
                                    <p:set>
                                      <p:cBhvr>
                                        <p:cTn id="44" dur="1" fill="hold">
                                          <p:stCondLst>
                                            <p:cond delay="0"/>
                                          </p:stCondLst>
                                        </p:cTn>
                                        <p:tgtEl>
                                          <p:spTgt spid="11280"/>
                                        </p:tgtEl>
                                        <p:attrNameLst>
                                          <p:attrName>style.visibility</p:attrName>
                                        </p:attrNameLst>
                                      </p:cBhvr>
                                      <p:to>
                                        <p:strVal val="visible"/>
                                      </p:to>
                                    </p:set>
                                    <p:animEffect transition="in" filter="wipe(up)">
                                      <p:cBhvr>
                                        <p:cTn id="45" dur="500"/>
                                        <p:tgtEl>
                                          <p:spTgt spid="1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387204" y="548680"/>
            <a:ext cx="8217244" cy="211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defRPr/>
            </a:pPr>
            <a:r>
              <a:rPr lang="en-US" altLang="zh-CN" sz="2400" dirty="0">
                <a:solidFill>
                  <a:schemeClr val="bg2"/>
                </a:solidFill>
                <a:latin typeface="+mn-lt"/>
                <a:ea typeface="微软雅黑" panose="020B0503020204020204" pitchFamily="34" charset="-122"/>
              </a:rPr>
              <a:t>【</a:t>
            </a:r>
            <a:r>
              <a:rPr lang="zh-CN" altLang="en-US" sz="2400" dirty="0">
                <a:solidFill>
                  <a:schemeClr val="hlink"/>
                </a:solidFill>
                <a:latin typeface="+mn-lt"/>
                <a:ea typeface="微软雅黑" panose="020B0503020204020204" pitchFamily="34" charset="-122"/>
              </a:rPr>
              <a:t>例</a:t>
            </a:r>
            <a:r>
              <a:rPr lang="en-US" altLang="zh-CN" sz="2400" dirty="0">
                <a:solidFill>
                  <a:schemeClr val="hlink"/>
                </a:solidFill>
                <a:latin typeface="+mn-lt"/>
                <a:ea typeface="微软雅黑" panose="020B0503020204020204" pitchFamily="34" charset="-122"/>
              </a:rPr>
              <a:t>4-1</a:t>
            </a:r>
            <a:r>
              <a:rPr lang="en-US" altLang="zh-CN" sz="2400" dirty="0">
                <a:solidFill>
                  <a:schemeClr val="bg2"/>
                </a:solidFill>
                <a:latin typeface="+mn-lt"/>
                <a:ea typeface="微软雅黑" panose="020B0503020204020204" pitchFamily="34" charset="-122"/>
              </a:rPr>
              <a:t>】</a:t>
            </a:r>
            <a:r>
              <a:rPr lang="zh-CN" altLang="en-US" sz="2400" dirty="0">
                <a:solidFill>
                  <a:srgbClr val="0000FF"/>
                </a:solidFill>
                <a:latin typeface="+mn-lt"/>
                <a:ea typeface="微软雅黑" panose="020B0503020204020204" pitchFamily="34" charset="-122"/>
              </a:rPr>
              <a:t>垃圾场选址问题</a:t>
            </a:r>
            <a:r>
              <a:rPr lang="zh-CN" altLang="en-US" sz="2400" dirty="0">
                <a:solidFill>
                  <a:schemeClr val="bg2"/>
                </a:solidFill>
                <a:latin typeface="+mn-lt"/>
                <a:ea typeface="微软雅黑" panose="020B0503020204020204" pitchFamily="34" charset="-122"/>
              </a:rPr>
              <a:t>。已知</a:t>
            </a:r>
            <a:r>
              <a:rPr lang="en-US" altLang="zh-CN" sz="2400" dirty="0">
                <a:solidFill>
                  <a:schemeClr val="bg2"/>
                </a:solidFill>
                <a:latin typeface="+mn-lt"/>
                <a:ea typeface="微软雅黑" panose="020B0503020204020204" pitchFamily="34" charset="-122"/>
              </a:rPr>
              <a:t>A,B,C,D,E</a:t>
            </a:r>
            <a:r>
              <a:rPr lang="zh-CN" altLang="en-US" sz="2400" dirty="0">
                <a:solidFill>
                  <a:schemeClr val="bg2"/>
                </a:solidFill>
                <a:latin typeface="+mn-lt"/>
                <a:ea typeface="微软雅黑" panose="020B0503020204020204" pitchFamily="34" charset="-122"/>
              </a:rPr>
              <a:t>五个城市的位置分布如图所示，坐标如表所列。计划在</a:t>
            </a:r>
            <a:r>
              <a:rPr lang="en-US" altLang="zh-CN" sz="2400" dirty="0">
                <a:solidFill>
                  <a:schemeClr val="bg2"/>
                </a:solidFill>
                <a:latin typeface="+mn-lt"/>
                <a:ea typeface="微软雅黑" panose="020B0503020204020204" pitchFamily="34" charset="-122"/>
              </a:rPr>
              <a:t>A,B,C,D,E</a:t>
            </a:r>
            <a:r>
              <a:rPr lang="zh-CN" altLang="en-US" sz="2400" dirty="0">
                <a:solidFill>
                  <a:schemeClr val="bg2"/>
                </a:solidFill>
                <a:latin typeface="+mn-lt"/>
                <a:ea typeface="微软雅黑" panose="020B0503020204020204" pitchFamily="34" charset="-122"/>
              </a:rPr>
              <a:t>五个城市之间建造一个垃圾厂</a:t>
            </a:r>
            <a:r>
              <a:rPr lang="en-US" altLang="zh-CN" sz="2400" dirty="0">
                <a:solidFill>
                  <a:schemeClr val="bg2"/>
                </a:solidFill>
                <a:latin typeface="+mn-lt"/>
                <a:ea typeface="微软雅黑" panose="020B0503020204020204" pitchFamily="34" charset="-122"/>
              </a:rPr>
              <a:t>P</a:t>
            </a:r>
            <a:r>
              <a:rPr lang="zh-CN" altLang="en-US" sz="2400" dirty="0">
                <a:solidFill>
                  <a:schemeClr val="bg2"/>
                </a:solidFill>
                <a:latin typeface="+mn-lt"/>
                <a:ea typeface="微软雅黑" panose="020B0503020204020204" pitchFamily="34" charset="-122"/>
              </a:rPr>
              <a:t>，使得 五个城市将垃圾运往垃圾厂</a:t>
            </a:r>
            <a:r>
              <a:rPr lang="en-US" altLang="zh-CN" sz="2400" dirty="0">
                <a:solidFill>
                  <a:schemeClr val="bg2"/>
                </a:solidFill>
                <a:latin typeface="+mn-lt"/>
                <a:ea typeface="微软雅黑" panose="020B0503020204020204" pitchFamily="34" charset="-122"/>
              </a:rPr>
              <a:t>P</a:t>
            </a:r>
            <a:r>
              <a:rPr lang="zh-CN" altLang="en-US" sz="2400" dirty="0">
                <a:solidFill>
                  <a:schemeClr val="bg2"/>
                </a:solidFill>
                <a:latin typeface="+mn-lt"/>
                <a:ea typeface="微软雅黑" panose="020B0503020204020204" pitchFamily="34" charset="-122"/>
              </a:rPr>
              <a:t>的运输成本尽可能的相差不大。</a:t>
            </a:r>
          </a:p>
        </p:txBody>
      </p:sp>
      <p:sp>
        <p:nvSpPr>
          <p:cNvPr id="4" name="日期占位符 3">
            <a:extLst>
              <a:ext uri="{FF2B5EF4-FFF2-40B4-BE49-F238E27FC236}">
                <a16:creationId xmlns:a16="http://schemas.microsoft.com/office/drawing/2014/main" id="{44202E66-05DB-4E8B-BCCF-F69BD79CE82A}"/>
              </a:ext>
            </a:extLst>
          </p:cNvPr>
          <p:cNvSpPr>
            <a:spLocks noGrp="1"/>
          </p:cNvSpPr>
          <p:nvPr>
            <p:ph type="dt" sz="half" idx="2"/>
          </p:nvPr>
        </p:nvSpPr>
        <p:spPr/>
        <p:txBody>
          <a:bodyPr/>
          <a:lstStyle/>
          <a:p>
            <a:pPr>
              <a:defRPr/>
            </a:pPr>
            <a:fld id="{506ED427-8CD5-4ED2-A477-6CF1786F9304}" type="datetime1">
              <a:rPr lang="zh-CN" altLang="en-US" smtClean="0"/>
              <a:t>2022/11/23</a:t>
            </a:fld>
            <a:endParaRPr lang="zh-CN" altLang="en-US"/>
          </a:p>
        </p:txBody>
      </p:sp>
      <p:graphicFrame>
        <p:nvGraphicFramePr>
          <p:cNvPr id="7" name="表格 6">
            <a:extLst>
              <a:ext uri="{FF2B5EF4-FFF2-40B4-BE49-F238E27FC236}">
                <a16:creationId xmlns:a16="http://schemas.microsoft.com/office/drawing/2014/main" id="{7202EAC4-2A47-40E6-B6AC-03B7E941B786}"/>
              </a:ext>
            </a:extLst>
          </p:cNvPr>
          <p:cNvGraphicFramePr>
            <a:graphicFrameLocks noGrp="1"/>
          </p:cNvGraphicFramePr>
          <p:nvPr>
            <p:extLst>
              <p:ext uri="{D42A27DB-BD31-4B8C-83A1-F6EECF244321}">
                <p14:modId xmlns:p14="http://schemas.microsoft.com/office/powerpoint/2010/main" val="2840039510"/>
              </p:ext>
            </p:extLst>
          </p:nvPr>
        </p:nvGraphicFramePr>
        <p:xfrm>
          <a:off x="539552" y="2897209"/>
          <a:ext cx="4011861" cy="1718073"/>
        </p:xfrm>
        <a:graphic>
          <a:graphicData uri="http://schemas.openxmlformats.org/drawingml/2006/table">
            <a:tbl>
              <a:tblPr firstRow="1" firstCol="1" lastRow="1" lastCol="1" bandRow="1" bandCol="1"/>
              <a:tblGrid>
                <a:gridCol w="1336973">
                  <a:extLst>
                    <a:ext uri="{9D8B030D-6E8A-4147-A177-3AD203B41FA5}">
                      <a16:colId xmlns:a16="http://schemas.microsoft.com/office/drawing/2014/main" val="20000"/>
                    </a:ext>
                  </a:extLst>
                </a:gridCol>
                <a:gridCol w="1337444">
                  <a:extLst>
                    <a:ext uri="{9D8B030D-6E8A-4147-A177-3AD203B41FA5}">
                      <a16:colId xmlns:a16="http://schemas.microsoft.com/office/drawing/2014/main" val="20001"/>
                    </a:ext>
                  </a:extLst>
                </a:gridCol>
                <a:gridCol w="1337444">
                  <a:extLst>
                    <a:ext uri="{9D8B030D-6E8A-4147-A177-3AD203B41FA5}">
                      <a16:colId xmlns:a16="http://schemas.microsoft.com/office/drawing/2014/main" val="20002"/>
                    </a:ext>
                  </a:extLst>
                </a:gridCol>
              </a:tblGrid>
              <a:tr h="282233">
                <a:tc>
                  <a:txBody>
                    <a:bodyPr/>
                    <a:lstStyle/>
                    <a:p>
                      <a:pPr algn="ctr">
                        <a:lnSpc>
                          <a:spcPts val="1500"/>
                        </a:lnSpc>
                        <a:spcAft>
                          <a:spcPts val="0"/>
                        </a:spcAft>
                      </a:pPr>
                      <a:r>
                        <a:rPr lang="zh-CN" sz="1500" b="1" dirty="0">
                          <a:effectLst/>
                          <a:latin typeface="微软雅黑" panose="020B0503020204020204" pitchFamily="34" charset="-122"/>
                          <a:ea typeface="微软雅黑" panose="020B0503020204020204" pitchFamily="34" charset="-122"/>
                        </a:rPr>
                        <a:t>城市</a:t>
                      </a: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b="1" dirty="0">
                          <a:effectLst/>
                          <a:latin typeface="微软雅黑" panose="020B0503020204020204" pitchFamily="34" charset="-122"/>
                          <a:ea typeface="微软雅黑" panose="020B0503020204020204" pitchFamily="34" charset="-122"/>
                        </a:rPr>
                        <a:t>X</a:t>
                      </a:r>
                      <a:r>
                        <a:rPr lang="zh-CN" sz="1500" b="1" dirty="0">
                          <a:effectLst/>
                          <a:latin typeface="微软雅黑" panose="020B0503020204020204" pitchFamily="34" charset="-122"/>
                          <a:ea typeface="微软雅黑" panose="020B0503020204020204" pitchFamily="34" charset="-122"/>
                        </a:rPr>
                        <a:t>坐标</a:t>
                      </a: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b="1" dirty="0">
                          <a:effectLst/>
                          <a:latin typeface="微软雅黑" panose="020B0503020204020204" pitchFamily="34" charset="-122"/>
                          <a:ea typeface="微软雅黑" panose="020B0503020204020204" pitchFamily="34" charset="-122"/>
                        </a:rPr>
                        <a:t>Y</a:t>
                      </a:r>
                      <a:r>
                        <a:rPr lang="zh-CN" sz="1500" b="1" dirty="0">
                          <a:effectLst/>
                          <a:latin typeface="微软雅黑" panose="020B0503020204020204" pitchFamily="34" charset="-122"/>
                          <a:ea typeface="微软雅黑" panose="020B0503020204020204" pitchFamily="34" charset="-122"/>
                        </a:rPr>
                        <a:t>坐标</a:t>
                      </a: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7168">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A</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1.5</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6.8</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168">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B</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6.0</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7.0</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7168">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C</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8.9</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6.9</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7168">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D</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3.5</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4.0</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7168">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E</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7.4</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500" dirty="0">
                          <a:effectLst/>
                          <a:latin typeface="微软雅黑" panose="020B0503020204020204" pitchFamily="34" charset="-122"/>
                          <a:ea typeface="微软雅黑" panose="020B0503020204020204" pitchFamily="34" charset="-122"/>
                        </a:rPr>
                        <a:t>3.1</a:t>
                      </a:r>
                      <a:endParaRPr lang="zh-CN" sz="1500" dirty="0">
                        <a:effectLst/>
                        <a:latin typeface="微软雅黑" panose="020B0503020204020204" pitchFamily="34" charset="-122"/>
                        <a:ea typeface="微软雅黑" panose="020B0503020204020204" pitchFamily="34" charset="-122"/>
                      </a:endParaRPr>
                    </a:p>
                  </a:txBody>
                  <a:tcPr marL="68578" marR="68578"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121858" name="Picture 2">
            <a:extLst>
              <a:ext uri="{FF2B5EF4-FFF2-40B4-BE49-F238E27FC236}">
                <a16:creationId xmlns:a16="http://schemas.microsoft.com/office/drawing/2014/main" id="{737DE8BD-B691-49E0-BD13-3C853BA18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4472" y="2708920"/>
            <a:ext cx="403244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6F62A57F-B157-47B8-A840-6AFBE4AC03E4}"/>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2481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467545" y="980729"/>
            <a:ext cx="3629025" cy="444103"/>
          </a:xfrm>
        </p:spPr>
        <p:txBody>
          <a:bodyPr/>
          <a:lstStyle/>
          <a:p>
            <a:pPr algn="l" eaLnBrk="1" hangingPunct="1">
              <a:lnSpc>
                <a:spcPct val="90000"/>
              </a:lnSpc>
            </a:pPr>
            <a:r>
              <a:rPr lang="zh-CN" altLang="en-US" b="1" dirty="0">
                <a:solidFill>
                  <a:schemeClr val="tx1"/>
                </a:solidFill>
              </a:rPr>
              <a:t>主要内容</a:t>
            </a:r>
          </a:p>
        </p:txBody>
      </p:sp>
      <p:sp>
        <p:nvSpPr>
          <p:cNvPr id="3075" name="Rectangle 2"/>
          <p:cNvSpPr>
            <a:spLocks noChangeArrowheads="1"/>
          </p:cNvSpPr>
          <p:nvPr/>
        </p:nvSpPr>
        <p:spPr bwMode="auto">
          <a:xfrm>
            <a:off x="539552" y="2027635"/>
            <a:ext cx="5832648" cy="36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求解最优化问题的</a:t>
            </a:r>
            <a:r>
              <a:rPr lang="en-US" altLang="zh-CN" sz="2400" dirty="0">
                <a:latin typeface="微软雅黑" panose="020B0503020204020204" pitchFamily="34" charset="-122"/>
                <a:ea typeface="微软雅黑" panose="020B0503020204020204" pitchFamily="34" charset="-122"/>
              </a:rPr>
              <a:t>MATLAB</a:t>
            </a:r>
            <a:r>
              <a:rPr lang="zh-CN" altLang="en-US" sz="2400" dirty="0">
                <a:latin typeface="微软雅黑" panose="020B0503020204020204" pitchFamily="34" charset="-122"/>
                <a:ea typeface="微软雅黑" panose="020B0503020204020204" pitchFamily="34" charset="-122"/>
              </a:rPr>
              <a:t>函数</a:t>
            </a:r>
          </a:p>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线性规划和混合整数线性规划</a:t>
            </a:r>
          </a:p>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非线性规划</a:t>
            </a:r>
          </a:p>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多目标规划</a:t>
            </a:r>
          </a:p>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图与网络优化</a:t>
            </a:r>
            <a:endParaRPr lang="en-US" altLang="zh-CN" sz="2400" dirty="0">
              <a:latin typeface="微软雅黑" panose="020B0503020204020204" pitchFamily="34" charset="-122"/>
              <a:ea typeface="微软雅黑" panose="020B0503020204020204" pitchFamily="34" charset="-122"/>
            </a:endParaRPr>
          </a:p>
          <a:p>
            <a:pPr>
              <a:lnSpc>
                <a:spcPct val="140000"/>
              </a:lnSpc>
              <a:buClr>
                <a:srgbClr val="FF0000"/>
              </a:buClr>
              <a:buFont typeface="Wingdings" pitchFamily="2" charset="2"/>
              <a:buChar char="Ø"/>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常用智能优化算法</a:t>
            </a:r>
            <a:endParaRPr lang="en-US" altLang="zh-CN" sz="2400" dirty="0">
              <a:latin typeface="微软雅黑" panose="020B0503020204020204" pitchFamily="34" charset="-122"/>
              <a:ea typeface="微软雅黑" panose="020B0503020204020204" pitchFamily="34" charset="-122"/>
            </a:endParaRPr>
          </a:p>
          <a:p>
            <a:pPr>
              <a:lnSpc>
                <a:spcPct val="140000"/>
              </a:lnSpc>
              <a:buClr>
                <a:srgbClr val="FF0000"/>
              </a:buClr>
              <a:buFont typeface="Wingdings" pitchFamily="2" charset="2"/>
              <a:buChar char="Ø"/>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建模案例选讲</a:t>
            </a:r>
          </a:p>
        </p:txBody>
      </p:sp>
      <p:sp>
        <p:nvSpPr>
          <p:cNvPr id="4" name="日期占位符 3">
            <a:extLst>
              <a:ext uri="{FF2B5EF4-FFF2-40B4-BE49-F238E27FC236}">
                <a16:creationId xmlns:a16="http://schemas.microsoft.com/office/drawing/2014/main" id="{F22B42ED-6873-4405-ABCE-EC08A5F75D91}"/>
              </a:ext>
            </a:extLst>
          </p:cNvPr>
          <p:cNvSpPr>
            <a:spLocks noGrp="1"/>
          </p:cNvSpPr>
          <p:nvPr>
            <p:ph type="dt" sz="half" idx="2"/>
          </p:nvPr>
        </p:nvSpPr>
        <p:spPr/>
        <p:txBody>
          <a:bodyPr/>
          <a:lstStyle/>
          <a:p>
            <a:pPr>
              <a:defRPr/>
            </a:pPr>
            <a:fld id="{8C2A4E58-6D33-4F05-9859-2E5D9EAF0EA2}"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F1D81F88-5865-4C2A-96FA-42AB8C1D3A1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07504" y="548680"/>
            <a:ext cx="77724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a:spcBef>
                <a:spcPts val="0"/>
              </a:spcBef>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问题分析</a:t>
            </a:r>
          </a:p>
        </p:txBody>
      </p:sp>
      <p:sp>
        <p:nvSpPr>
          <p:cNvPr id="4" name="日期占位符 3">
            <a:extLst>
              <a:ext uri="{FF2B5EF4-FFF2-40B4-BE49-F238E27FC236}">
                <a16:creationId xmlns:a16="http://schemas.microsoft.com/office/drawing/2014/main" id="{FCB99FFD-CE4E-4D77-9FE8-3087E2921CDA}"/>
              </a:ext>
            </a:extLst>
          </p:cNvPr>
          <p:cNvSpPr>
            <a:spLocks noGrp="1"/>
          </p:cNvSpPr>
          <p:nvPr>
            <p:ph type="dt" sz="half" idx="2"/>
          </p:nvPr>
        </p:nvSpPr>
        <p:spPr/>
        <p:txBody>
          <a:bodyPr/>
          <a:lstStyle/>
          <a:p>
            <a:pPr>
              <a:defRPr/>
            </a:pPr>
            <a:fld id="{9064B73F-EBC9-4D73-91FD-2FC3B2321375}" type="datetime1">
              <a:rPr lang="zh-CN" altLang="en-US" smtClean="0"/>
              <a:t>2022/11/23</a:t>
            </a:fld>
            <a:endParaRPr lang="zh-CN" altLang="en-US"/>
          </a:p>
        </p:txBody>
      </p:sp>
      <p:sp>
        <p:nvSpPr>
          <p:cNvPr id="8" name="Rectangle 56">
            <a:extLst>
              <a:ext uri="{FF2B5EF4-FFF2-40B4-BE49-F238E27FC236}">
                <a16:creationId xmlns:a16="http://schemas.microsoft.com/office/drawing/2014/main" id="{11EA5B6A-9F3C-48D2-9F8F-282B6CD7F7EC}"/>
              </a:ext>
            </a:extLst>
          </p:cNvPr>
          <p:cNvSpPr>
            <a:spLocks noChangeArrowheads="1"/>
          </p:cNvSpPr>
          <p:nvPr/>
        </p:nvSpPr>
        <p:spPr bwMode="auto">
          <a:xfrm>
            <a:off x="611560" y="1176624"/>
            <a:ext cx="7954588" cy="468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latin typeface="微软雅黑" panose="020B0503020204020204" pitchFamily="34" charset="-122"/>
                <a:ea typeface="微软雅黑" panose="020B0503020204020204" pitchFamily="34" charset="-122"/>
                <a:sym typeface="Wingdings" pitchFamily="2" charset="2"/>
              </a:rPr>
              <a:t>由于运输成本主要由城市与垃圾处理厂之间的距离决定，所以垃圾处理厂</a:t>
            </a:r>
            <a:r>
              <a:rPr lang="en-US" altLang="zh-CN" sz="2400" dirty="0">
                <a:latin typeface="微软雅黑" panose="020B0503020204020204" pitchFamily="34" charset="-122"/>
                <a:ea typeface="微软雅黑" panose="020B0503020204020204" pitchFamily="34" charset="-122"/>
                <a:sym typeface="Wingdings" pitchFamily="2" charset="2"/>
              </a:rPr>
              <a:t>P</a:t>
            </a:r>
            <a:r>
              <a:rPr lang="zh-CN" altLang="en-US" sz="2400" dirty="0">
                <a:latin typeface="微软雅黑" panose="020B0503020204020204" pitchFamily="34" charset="-122"/>
                <a:ea typeface="微软雅黑" panose="020B0503020204020204" pitchFamily="34" charset="-122"/>
                <a:sym typeface="Wingdings" pitchFamily="2" charset="2"/>
              </a:rPr>
              <a:t>的选址目标是使得五个城市到</a:t>
            </a:r>
            <a:r>
              <a:rPr lang="en-US" altLang="zh-CN" sz="2400" dirty="0">
                <a:latin typeface="微软雅黑" panose="020B0503020204020204" pitchFamily="34" charset="-122"/>
                <a:ea typeface="微软雅黑" panose="020B0503020204020204" pitchFamily="34" charset="-122"/>
                <a:sym typeface="Wingdings" pitchFamily="2" charset="2"/>
              </a:rPr>
              <a:t>P</a:t>
            </a:r>
            <a:r>
              <a:rPr lang="zh-CN" altLang="en-US" sz="2400" dirty="0">
                <a:latin typeface="微软雅黑" panose="020B0503020204020204" pitchFamily="34" charset="-122"/>
                <a:ea typeface="微软雅黑" panose="020B0503020204020204" pitchFamily="34" charset="-122"/>
                <a:sym typeface="Wingdings" pitchFamily="2" charset="2"/>
              </a:rPr>
              <a:t>点的距离尽量相近。如果把五个城市与垃圾处理厂的距离之和最小化作为优化目标，可能会造成某个城市到垃圾处理厂的距离明显大于其他四个城市到垃圾处理厂的距离，在某种意义上造成不公平，即中国名言“不患寡而患不均”。为使得公平性最大化，应使得各城市与垃圾处理厂的距离差异化最小，也就是使得五个城市与垃圾处理厂的最大距离达到最小，这就是一个最大最小问题。</a:t>
            </a:r>
          </a:p>
        </p:txBody>
      </p:sp>
      <p:sp>
        <p:nvSpPr>
          <p:cNvPr id="2" name="页脚占位符 1">
            <a:extLst>
              <a:ext uri="{FF2B5EF4-FFF2-40B4-BE49-F238E27FC236}">
                <a16:creationId xmlns:a16="http://schemas.microsoft.com/office/drawing/2014/main" id="{21D2DA78-971A-4764-8A80-CA5CD3A13EF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74575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7" name="对象 2"/>
          <p:cNvGraphicFramePr>
            <a:graphicFrameLocks noChangeAspect="1"/>
          </p:cNvGraphicFramePr>
          <p:nvPr>
            <p:extLst>
              <p:ext uri="{D42A27DB-BD31-4B8C-83A1-F6EECF244321}">
                <p14:modId xmlns:p14="http://schemas.microsoft.com/office/powerpoint/2010/main" val="1863685774"/>
              </p:ext>
            </p:extLst>
          </p:nvPr>
        </p:nvGraphicFramePr>
        <p:xfrm>
          <a:off x="755576" y="2459635"/>
          <a:ext cx="5578325" cy="3221741"/>
        </p:xfrm>
        <a:graphic>
          <a:graphicData uri="http://schemas.openxmlformats.org/presentationml/2006/ole">
            <mc:AlternateContent xmlns:mc="http://schemas.openxmlformats.org/markup-compatibility/2006">
              <mc:Choice xmlns:v="urn:schemas-microsoft-com:vml" Requires="v">
                <p:oleObj name="Equation" r:id="rId2" imgW="2286000" imgH="1752600" progId="">
                  <p:embed/>
                </p:oleObj>
              </mc:Choice>
              <mc:Fallback>
                <p:oleObj name="Equation" r:id="rId2" imgW="2286000" imgH="1752600" progId="">
                  <p:embed/>
                  <p:pic>
                    <p:nvPicPr>
                      <p:cNvPr id="8197"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59635"/>
                        <a:ext cx="5578325" cy="3221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07504" y="548680"/>
            <a:ext cx="77724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a:spcBef>
                <a:spcPts val="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模型建立</a:t>
            </a:r>
          </a:p>
        </p:txBody>
      </p:sp>
      <p:sp>
        <p:nvSpPr>
          <p:cNvPr id="4" name="日期占位符 3">
            <a:extLst>
              <a:ext uri="{FF2B5EF4-FFF2-40B4-BE49-F238E27FC236}">
                <a16:creationId xmlns:a16="http://schemas.microsoft.com/office/drawing/2014/main" id="{FCB99FFD-CE4E-4D77-9FE8-3087E2921CDA}"/>
              </a:ext>
            </a:extLst>
          </p:cNvPr>
          <p:cNvSpPr>
            <a:spLocks noGrp="1"/>
          </p:cNvSpPr>
          <p:nvPr>
            <p:ph type="dt" sz="half" idx="2"/>
          </p:nvPr>
        </p:nvSpPr>
        <p:spPr/>
        <p:txBody>
          <a:bodyPr/>
          <a:lstStyle/>
          <a:p>
            <a:pPr>
              <a:defRPr/>
            </a:pPr>
            <a:fld id="{3D5535A9-E19B-4C7D-819F-BFF0023658F6}" type="datetime1">
              <a:rPr lang="zh-CN" altLang="en-US" smtClean="0"/>
              <a:t>2022/11/23</a:t>
            </a:fld>
            <a:endParaRPr lang="zh-CN" altLang="en-US"/>
          </a:p>
        </p:txBody>
      </p:sp>
      <p:sp>
        <p:nvSpPr>
          <p:cNvPr id="8" name="Rectangle 56">
            <a:extLst>
              <a:ext uri="{FF2B5EF4-FFF2-40B4-BE49-F238E27FC236}">
                <a16:creationId xmlns:a16="http://schemas.microsoft.com/office/drawing/2014/main" id="{11EA5B6A-9F3C-48D2-9F8F-282B6CD7F7EC}"/>
              </a:ext>
            </a:extLst>
          </p:cNvPr>
          <p:cNvSpPr>
            <a:spLocks noChangeArrowheads="1"/>
          </p:cNvSpPr>
          <p:nvPr/>
        </p:nvSpPr>
        <p:spPr bwMode="auto">
          <a:xfrm>
            <a:off x="611560" y="1176624"/>
            <a:ext cx="8136904"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latin typeface="微软雅黑" panose="020B0503020204020204" pitchFamily="34" charset="-122"/>
                <a:ea typeface="微软雅黑" panose="020B0503020204020204" pitchFamily="34" charset="-122"/>
                <a:sym typeface="Wingdings" pitchFamily="2" charset="2"/>
              </a:rPr>
              <a:t>记垃圾处理厂</a:t>
            </a:r>
            <a:r>
              <a:rPr lang="en-US" altLang="zh-CN" sz="2400" dirty="0">
                <a:latin typeface="微软雅黑" panose="020B0503020204020204" pitchFamily="34" charset="-122"/>
                <a:ea typeface="微软雅黑" panose="020B0503020204020204" pitchFamily="34" charset="-122"/>
                <a:sym typeface="Wingdings" pitchFamily="2" charset="2"/>
              </a:rPr>
              <a:t>P</a:t>
            </a:r>
            <a:r>
              <a:rPr lang="zh-CN" altLang="en-US" sz="2400" dirty="0">
                <a:latin typeface="微软雅黑" panose="020B0503020204020204" pitchFamily="34" charset="-122"/>
                <a:ea typeface="微软雅黑" panose="020B0503020204020204" pitchFamily="34" charset="-122"/>
                <a:sym typeface="Wingdings" pitchFamily="2" charset="2"/>
              </a:rPr>
              <a:t>点坐标为 </a:t>
            </a:r>
            <a:r>
              <a:rPr lang="en-US" altLang="zh-CN" sz="2400" dirty="0">
                <a:latin typeface="微软雅黑" panose="020B0503020204020204" pitchFamily="34" charset="-122"/>
                <a:ea typeface="微软雅黑" panose="020B0503020204020204" pitchFamily="34" charset="-122"/>
                <a:sym typeface="Wingdings" pitchFamily="2" charset="2"/>
              </a:rPr>
              <a:t>(</a:t>
            </a:r>
            <a:r>
              <a:rPr lang="en-US" altLang="zh-CN" sz="2400" dirty="0" err="1">
                <a:latin typeface="微软雅黑" panose="020B0503020204020204" pitchFamily="34" charset="-122"/>
                <a:ea typeface="微软雅黑" panose="020B0503020204020204" pitchFamily="34" charset="-122"/>
                <a:sym typeface="Wingdings" pitchFamily="2" charset="2"/>
              </a:rPr>
              <a:t>x,y</a:t>
            </a:r>
            <a:r>
              <a:rPr lang="en-US" altLang="zh-CN" sz="2400" dirty="0">
                <a:latin typeface="微软雅黑" panose="020B0503020204020204" pitchFamily="34" charset="-122"/>
                <a:ea typeface="微软雅黑" panose="020B0503020204020204" pitchFamily="34" charset="-122"/>
                <a:sym typeface="Wingdings" pitchFamily="2" charset="2"/>
              </a:rPr>
              <a:t>)</a:t>
            </a:r>
            <a:r>
              <a:rPr lang="zh-CN" altLang="en-US" sz="2400" dirty="0">
                <a:latin typeface="微软雅黑" panose="020B0503020204020204" pitchFamily="34" charset="-122"/>
                <a:ea typeface="微软雅黑" panose="020B0503020204020204" pitchFamily="34" charset="-122"/>
                <a:sym typeface="Wingdings" pitchFamily="2" charset="2"/>
              </a:rPr>
              <a:t> ，可由平面上两点间距离公式计算出</a:t>
            </a:r>
            <a:r>
              <a:rPr lang="en-US" altLang="zh-CN" sz="2400" dirty="0">
                <a:latin typeface="微软雅黑" panose="020B0503020204020204" pitchFamily="34" charset="-122"/>
                <a:ea typeface="微软雅黑" panose="020B0503020204020204" pitchFamily="34" charset="-122"/>
                <a:sym typeface="Wingdings" pitchFamily="2" charset="2"/>
              </a:rPr>
              <a:t>A,B,C,D,E</a:t>
            </a:r>
            <a:r>
              <a:rPr lang="zh-CN" altLang="en-US" sz="2400" dirty="0">
                <a:latin typeface="微软雅黑" panose="020B0503020204020204" pitchFamily="34" charset="-122"/>
                <a:ea typeface="微软雅黑" panose="020B0503020204020204" pitchFamily="34" charset="-122"/>
                <a:sym typeface="Wingdings" pitchFamily="2" charset="2"/>
              </a:rPr>
              <a:t>五个城市到</a:t>
            </a:r>
            <a:r>
              <a:rPr lang="en-US" altLang="zh-CN" sz="2400" dirty="0">
                <a:latin typeface="微软雅黑" panose="020B0503020204020204" pitchFamily="34" charset="-122"/>
                <a:ea typeface="微软雅黑" panose="020B0503020204020204" pitchFamily="34" charset="-122"/>
                <a:sym typeface="Wingdings" pitchFamily="2" charset="2"/>
              </a:rPr>
              <a:t>P</a:t>
            </a:r>
            <a:r>
              <a:rPr lang="zh-CN" altLang="en-US" sz="2400" dirty="0">
                <a:latin typeface="微软雅黑" panose="020B0503020204020204" pitchFamily="34" charset="-122"/>
                <a:ea typeface="微软雅黑" panose="020B0503020204020204" pitchFamily="34" charset="-122"/>
                <a:sym typeface="Wingdings" pitchFamily="2" charset="2"/>
              </a:rPr>
              <a:t>的距离，从而建立如下模型：</a:t>
            </a:r>
          </a:p>
        </p:txBody>
      </p:sp>
      <p:sp>
        <p:nvSpPr>
          <p:cNvPr id="2" name="页脚占位符 1">
            <a:extLst>
              <a:ext uri="{FF2B5EF4-FFF2-40B4-BE49-F238E27FC236}">
                <a16:creationId xmlns:a16="http://schemas.microsoft.com/office/drawing/2014/main" id="{47592B13-17B2-4E5C-B283-13795C8937A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940317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611560" y="1556792"/>
            <a:ext cx="7988424" cy="257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da-DK" altLang="zh-CN" sz="2200" dirty="0">
                <a:latin typeface="微软雅黑" panose="020B0503020204020204" pitchFamily="34" charset="-122"/>
                <a:ea typeface="微软雅黑" panose="020B0503020204020204" pitchFamily="34" charset="-122"/>
              </a:rPr>
              <a:t>&gt;&gt; minimaxMyfun = @(x)sqrt([(x(1)-1.5)^2+(x(2)-6.8)^2; </a:t>
            </a:r>
          </a:p>
          <a:p>
            <a:pPr>
              <a:lnSpc>
                <a:spcPct val="150000"/>
              </a:lnSpc>
            </a:pPr>
            <a:r>
              <a:rPr lang="da-DK" altLang="zh-CN" sz="2200" dirty="0">
                <a:latin typeface="微软雅黑" panose="020B0503020204020204" pitchFamily="34" charset="-122"/>
                <a:ea typeface="微软雅黑" panose="020B0503020204020204" pitchFamily="34" charset="-122"/>
              </a:rPr>
              <a:t>   (x(1)-6.0)^2+(x(2)-7.0)^2;</a:t>
            </a:r>
          </a:p>
          <a:p>
            <a:pPr>
              <a:lnSpc>
                <a:spcPct val="150000"/>
              </a:lnSpc>
            </a:pPr>
            <a:r>
              <a:rPr lang="da-DK" altLang="zh-CN" sz="2200" dirty="0">
                <a:latin typeface="微软雅黑" panose="020B0503020204020204" pitchFamily="34" charset="-122"/>
                <a:ea typeface="微软雅黑" panose="020B0503020204020204" pitchFamily="34" charset="-122"/>
              </a:rPr>
              <a:t>   (x(1)-8.9)^2+(x(2)-6.9)^2;</a:t>
            </a:r>
          </a:p>
          <a:p>
            <a:pPr>
              <a:lnSpc>
                <a:spcPct val="150000"/>
              </a:lnSpc>
            </a:pPr>
            <a:r>
              <a:rPr lang="da-DK" altLang="zh-CN" sz="2200" dirty="0">
                <a:latin typeface="微软雅黑" panose="020B0503020204020204" pitchFamily="34" charset="-122"/>
                <a:ea typeface="微软雅黑" panose="020B0503020204020204" pitchFamily="34" charset="-122"/>
              </a:rPr>
              <a:t>   (x(1)-3.5)^2+(x(2)-4.0)^2;</a:t>
            </a:r>
          </a:p>
          <a:p>
            <a:pPr>
              <a:lnSpc>
                <a:spcPct val="150000"/>
              </a:lnSpc>
            </a:pPr>
            <a:r>
              <a:rPr lang="da-DK" altLang="zh-CN" sz="2200" dirty="0">
                <a:latin typeface="微软雅黑" panose="020B0503020204020204" pitchFamily="34" charset="-122"/>
                <a:ea typeface="微软雅黑" panose="020B0503020204020204" pitchFamily="34" charset="-122"/>
              </a:rPr>
              <a:t>   (x(1)-7.4)^2+(x(2)-3.1)^2]);</a:t>
            </a:r>
          </a:p>
        </p:txBody>
      </p:sp>
      <p:sp>
        <p:nvSpPr>
          <p:cNvPr id="12293" name="Rectangle 5"/>
          <p:cNvSpPr>
            <a:spLocks noChangeArrowheads="1"/>
          </p:cNvSpPr>
          <p:nvPr/>
        </p:nvSpPr>
        <p:spPr bwMode="auto">
          <a:xfrm>
            <a:off x="544016" y="1124744"/>
            <a:ext cx="77724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0"/>
              </a:spcBef>
              <a:buClr>
                <a:srgbClr val="0000FF"/>
              </a:buClr>
              <a:buFont typeface="Wingdings" panose="05000000000000000000" pitchFamily="2" charset="2"/>
              <a:buChar char="Ø"/>
            </a:pPr>
            <a:r>
              <a:rPr lang="zh-CN" altLang="en-US" sz="2400" dirty="0">
                <a:solidFill>
                  <a:srgbClr val="0000FF"/>
                </a:solidFill>
                <a:latin typeface="微软雅黑" panose="020B0503020204020204" pitchFamily="34" charset="-122"/>
                <a:ea typeface="微软雅黑" panose="020B0503020204020204" pitchFamily="34" charset="-122"/>
              </a:rPr>
              <a:t> 编写目标函数对应的匿名函数</a:t>
            </a:r>
          </a:p>
        </p:txBody>
      </p:sp>
      <p:sp>
        <p:nvSpPr>
          <p:cNvPr id="7" name="Rectangle 2">
            <a:extLst>
              <a:ext uri="{FF2B5EF4-FFF2-40B4-BE49-F238E27FC236}">
                <a16:creationId xmlns:a16="http://schemas.microsoft.com/office/drawing/2014/main" id="{CB8C84C3-F77E-455B-948E-34CF830ABCED}"/>
              </a:ext>
            </a:extLst>
          </p:cNvPr>
          <p:cNvSpPr>
            <a:spLocks noChangeArrowheads="1"/>
          </p:cNvSpPr>
          <p:nvPr/>
        </p:nvSpPr>
        <p:spPr bwMode="auto">
          <a:xfrm>
            <a:off x="539626" y="4714833"/>
            <a:ext cx="6192615"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da-DK" altLang="zh-CN" sz="2200" dirty="0">
                <a:latin typeface="微软雅黑" panose="020B0503020204020204" pitchFamily="34" charset="-122"/>
                <a:ea typeface="微软雅黑" panose="020B0503020204020204" pitchFamily="34" charset="-122"/>
              </a:rPr>
              <a:t>&gt;&gt; x0 = [0.0; 0.0];  % </a:t>
            </a:r>
            <a:r>
              <a:rPr lang="zh-CN" altLang="en-US" sz="2200" dirty="0">
                <a:latin typeface="微软雅黑" panose="020B0503020204020204" pitchFamily="34" charset="-122"/>
                <a:ea typeface="微软雅黑" panose="020B0503020204020204" pitchFamily="34" charset="-122"/>
              </a:rPr>
              <a:t>设置初始迭代点</a:t>
            </a:r>
          </a:p>
          <a:p>
            <a:pPr>
              <a:lnSpc>
                <a:spcPct val="150000"/>
              </a:lnSpc>
            </a:pPr>
            <a:r>
              <a:rPr lang="en-US" altLang="zh-CN" sz="2200" dirty="0">
                <a:latin typeface="微软雅黑" panose="020B0503020204020204" pitchFamily="34" charset="-122"/>
                <a:ea typeface="微软雅黑" panose="020B0503020204020204" pitchFamily="34" charset="-122"/>
              </a:rPr>
              <a:t>&gt;&gt; [</a:t>
            </a:r>
            <a:r>
              <a:rPr lang="da-DK" altLang="zh-CN" sz="2200" dirty="0">
                <a:latin typeface="微软雅黑" panose="020B0503020204020204" pitchFamily="34" charset="-122"/>
                <a:ea typeface="微软雅黑" panose="020B0503020204020204" pitchFamily="34" charset="-122"/>
              </a:rPr>
              <a:t>x,fval] = fminimax(minimaxMyfun,x0)</a:t>
            </a:r>
          </a:p>
        </p:txBody>
      </p:sp>
      <p:sp>
        <p:nvSpPr>
          <p:cNvPr id="8" name="Rectangle 5">
            <a:extLst>
              <a:ext uri="{FF2B5EF4-FFF2-40B4-BE49-F238E27FC236}">
                <a16:creationId xmlns:a16="http://schemas.microsoft.com/office/drawing/2014/main" id="{3D41CB9B-B7D2-4EF2-8172-C25AECFA50D6}"/>
              </a:ext>
            </a:extLst>
          </p:cNvPr>
          <p:cNvSpPr>
            <a:spLocks noChangeArrowheads="1"/>
          </p:cNvSpPr>
          <p:nvPr/>
        </p:nvSpPr>
        <p:spPr bwMode="auto">
          <a:xfrm>
            <a:off x="544016" y="4210593"/>
            <a:ext cx="7772400" cy="46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0"/>
              </a:spcBef>
              <a:buClr>
                <a:srgbClr val="0000FF"/>
              </a:buClr>
              <a:buFont typeface="Wingdings" panose="05000000000000000000" pitchFamily="2" charset="2"/>
              <a:buChar char="Ø"/>
            </a:pPr>
            <a:r>
              <a:rPr lang="zh-CN" altLang="en-US" sz="2400" dirty="0">
                <a:solidFill>
                  <a:srgbClr val="0000FF"/>
                </a:solidFill>
                <a:latin typeface="微软雅黑" panose="020B0503020204020204" pitchFamily="34" charset="-122"/>
                <a:ea typeface="微软雅黑" panose="020B0503020204020204" pitchFamily="34" charset="-122"/>
              </a:rPr>
              <a:t> 调用</a:t>
            </a:r>
            <a:r>
              <a:rPr lang="en-US" altLang="zh-CN" sz="2400" dirty="0">
                <a:solidFill>
                  <a:srgbClr val="0000FF"/>
                </a:solidFill>
                <a:latin typeface="微软雅黑" panose="020B0503020204020204" pitchFamily="34" charset="-122"/>
                <a:ea typeface="微软雅黑" panose="020B0503020204020204" pitchFamily="34" charset="-122"/>
              </a:rPr>
              <a:t>fminimax</a:t>
            </a:r>
            <a:r>
              <a:rPr lang="zh-CN" altLang="en-US" sz="2400" dirty="0">
                <a:solidFill>
                  <a:srgbClr val="0000FF"/>
                </a:solidFill>
                <a:latin typeface="微软雅黑" panose="020B0503020204020204" pitchFamily="34" charset="-122"/>
                <a:ea typeface="微软雅黑" panose="020B0503020204020204" pitchFamily="34" charset="-122"/>
              </a:rPr>
              <a:t>函数进行求解</a:t>
            </a:r>
          </a:p>
        </p:txBody>
      </p:sp>
      <p:sp>
        <p:nvSpPr>
          <p:cNvPr id="5" name="日期占位符 4">
            <a:extLst>
              <a:ext uri="{FF2B5EF4-FFF2-40B4-BE49-F238E27FC236}">
                <a16:creationId xmlns:a16="http://schemas.microsoft.com/office/drawing/2014/main" id="{4F8BB991-347A-4730-97C7-174909B47A78}"/>
              </a:ext>
            </a:extLst>
          </p:cNvPr>
          <p:cNvSpPr>
            <a:spLocks noGrp="1"/>
          </p:cNvSpPr>
          <p:nvPr>
            <p:ph type="dt" sz="half" idx="2"/>
          </p:nvPr>
        </p:nvSpPr>
        <p:spPr/>
        <p:txBody>
          <a:bodyPr/>
          <a:lstStyle/>
          <a:p>
            <a:pPr>
              <a:defRPr/>
            </a:pPr>
            <a:fld id="{BCECE3FF-418F-482F-9EF5-7AC78094F9DF}" type="datetime1">
              <a:rPr lang="zh-CN" altLang="en-US" smtClean="0"/>
              <a:t>2022/11/23</a:t>
            </a:fld>
            <a:endParaRPr lang="zh-CN" altLang="en-US"/>
          </a:p>
        </p:txBody>
      </p:sp>
      <p:sp>
        <p:nvSpPr>
          <p:cNvPr id="9" name="Rectangle 5">
            <a:extLst>
              <a:ext uri="{FF2B5EF4-FFF2-40B4-BE49-F238E27FC236}">
                <a16:creationId xmlns:a16="http://schemas.microsoft.com/office/drawing/2014/main" id="{C5C597B9-EFD3-489B-907B-4650100FA14B}"/>
              </a:ext>
            </a:extLst>
          </p:cNvPr>
          <p:cNvSpPr>
            <a:spLocks noChangeArrowheads="1"/>
          </p:cNvSpPr>
          <p:nvPr/>
        </p:nvSpPr>
        <p:spPr bwMode="auto">
          <a:xfrm>
            <a:off x="107504" y="548680"/>
            <a:ext cx="77724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a:spcBef>
                <a:spcPts val="0"/>
              </a:spcBef>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模型求解</a:t>
            </a:r>
          </a:p>
        </p:txBody>
      </p:sp>
      <p:sp>
        <p:nvSpPr>
          <p:cNvPr id="2" name="页脚占位符 1">
            <a:extLst>
              <a:ext uri="{FF2B5EF4-FFF2-40B4-BE49-F238E27FC236}">
                <a16:creationId xmlns:a16="http://schemas.microsoft.com/office/drawing/2014/main" id="{6A3D2291-EC03-4939-9EB2-4C8866D30DB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230380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308390" y="1124744"/>
            <a:ext cx="8368066" cy="159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defRPr/>
            </a:pPr>
            <a:r>
              <a:rPr lang="en-US" altLang="zh-CN" sz="2400" dirty="0">
                <a:solidFill>
                  <a:schemeClr val="bg2"/>
                </a:solidFill>
                <a:latin typeface="+mn-lt"/>
                <a:ea typeface="微软雅黑" panose="020B0503020204020204" pitchFamily="34" charset="-122"/>
              </a:rPr>
              <a:t>【</a:t>
            </a:r>
            <a:r>
              <a:rPr lang="zh-CN" altLang="en-US" sz="2400" dirty="0">
                <a:solidFill>
                  <a:schemeClr val="hlink"/>
                </a:solidFill>
                <a:latin typeface="+mn-lt"/>
                <a:ea typeface="微软雅黑" panose="020B0503020204020204" pitchFamily="34" charset="-122"/>
              </a:rPr>
              <a:t>例</a:t>
            </a:r>
            <a:r>
              <a:rPr lang="en-US" altLang="zh-CN" sz="2400" dirty="0">
                <a:solidFill>
                  <a:schemeClr val="hlink"/>
                </a:solidFill>
                <a:latin typeface="+mn-lt"/>
                <a:ea typeface="微软雅黑" panose="020B0503020204020204" pitchFamily="34" charset="-122"/>
              </a:rPr>
              <a:t>4-1</a:t>
            </a:r>
            <a:r>
              <a:rPr lang="zh-CN" altLang="en-US" sz="2400" dirty="0">
                <a:solidFill>
                  <a:schemeClr val="hlink"/>
                </a:solidFill>
                <a:latin typeface="+mn-lt"/>
                <a:ea typeface="微软雅黑" panose="020B0503020204020204" pitchFamily="34" charset="-122"/>
              </a:rPr>
              <a:t>续</a:t>
            </a:r>
            <a:r>
              <a:rPr lang="en-US" altLang="zh-CN" sz="2400" dirty="0">
                <a:solidFill>
                  <a:schemeClr val="bg2"/>
                </a:solidFill>
                <a:latin typeface="+mn-lt"/>
                <a:ea typeface="微软雅黑" panose="020B0503020204020204" pitchFamily="34" charset="-122"/>
              </a:rPr>
              <a:t>】</a:t>
            </a:r>
            <a:r>
              <a:rPr lang="zh-CN" altLang="en-US" sz="2400" dirty="0">
                <a:solidFill>
                  <a:srgbClr val="0000FF"/>
                </a:solidFill>
                <a:latin typeface="+mn-lt"/>
                <a:ea typeface="微软雅黑" panose="020B0503020204020204" pitchFamily="34" charset="-122"/>
              </a:rPr>
              <a:t>选址问题的扩展（有约束）</a:t>
            </a:r>
            <a:r>
              <a:rPr lang="zh-CN" altLang="en-US" sz="2400" dirty="0">
                <a:solidFill>
                  <a:schemeClr val="bg2"/>
                </a:solidFill>
                <a:latin typeface="+mn-lt"/>
                <a:ea typeface="微软雅黑" panose="020B0503020204020204" pitchFamily="34" charset="-122"/>
              </a:rPr>
              <a:t>。在原问题上附加约束：</a:t>
            </a:r>
            <a:r>
              <a:rPr lang="en-US" altLang="zh-CN" sz="2400" dirty="0">
                <a:solidFill>
                  <a:schemeClr val="bg2"/>
                </a:solidFill>
                <a:latin typeface="+mn-lt"/>
                <a:ea typeface="微软雅黑" panose="020B0503020204020204" pitchFamily="34" charset="-122"/>
              </a:rPr>
              <a:t>A,B,C,D,E</a:t>
            </a:r>
            <a:r>
              <a:rPr lang="zh-CN" altLang="en-US" sz="2400" dirty="0">
                <a:solidFill>
                  <a:schemeClr val="bg2"/>
                </a:solidFill>
                <a:latin typeface="+mn-lt"/>
                <a:ea typeface="微软雅黑" panose="020B0503020204020204" pitchFamily="34" charset="-122"/>
              </a:rPr>
              <a:t>五个城市之间有一条高速公路，该公路的直线方程为</a:t>
            </a:r>
            <a:r>
              <a:rPr lang="en-US" altLang="zh-CN" sz="2400" i="1" dirty="0">
                <a:solidFill>
                  <a:schemeClr val="bg2"/>
                </a:solidFill>
                <a:latin typeface="+mn-lt"/>
                <a:ea typeface="微软雅黑" panose="020B0503020204020204" pitchFamily="34" charset="-122"/>
              </a:rPr>
              <a:t>y</a:t>
            </a:r>
            <a:r>
              <a:rPr lang="en-US" altLang="zh-CN" sz="2400" dirty="0">
                <a:solidFill>
                  <a:schemeClr val="bg2"/>
                </a:solidFill>
                <a:latin typeface="+mn-lt"/>
                <a:ea typeface="微软雅黑" panose="020B0503020204020204" pitchFamily="34" charset="-122"/>
              </a:rPr>
              <a:t> = </a:t>
            </a:r>
            <a:r>
              <a:rPr lang="en-US" altLang="zh-CN" sz="2400" i="1" dirty="0">
                <a:solidFill>
                  <a:schemeClr val="bg2"/>
                </a:solidFill>
                <a:latin typeface="+mn-lt"/>
                <a:ea typeface="微软雅黑" panose="020B0503020204020204" pitchFamily="34" charset="-122"/>
              </a:rPr>
              <a:t>x</a:t>
            </a:r>
            <a:r>
              <a:rPr lang="en-US" altLang="zh-CN" sz="2400" dirty="0">
                <a:solidFill>
                  <a:schemeClr val="bg2"/>
                </a:solidFill>
                <a:latin typeface="+mn-lt"/>
                <a:ea typeface="微软雅黑" panose="020B0503020204020204" pitchFamily="34" charset="-122"/>
              </a:rPr>
              <a:t>-2.5</a:t>
            </a:r>
            <a:r>
              <a:rPr lang="zh-CN" altLang="en-US" sz="2400" dirty="0">
                <a:solidFill>
                  <a:schemeClr val="bg2"/>
                </a:solidFill>
                <a:latin typeface="+mn-lt"/>
                <a:ea typeface="微软雅黑" panose="020B0503020204020204" pitchFamily="34" charset="-122"/>
              </a:rPr>
              <a:t> ，为方便转运垃圾，垃圾处理厂需要紧邻公路。</a:t>
            </a:r>
          </a:p>
        </p:txBody>
      </p:sp>
      <p:grpSp>
        <p:nvGrpSpPr>
          <p:cNvPr id="15367" name="Group 1"/>
          <p:cNvGrpSpPr>
            <a:grpSpLocks noChangeAspect="1"/>
          </p:cNvGrpSpPr>
          <p:nvPr/>
        </p:nvGrpSpPr>
        <p:grpSpPr bwMode="auto">
          <a:xfrm>
            <a:off x="1475656" y="3095371"/>
            <a:ext cx="4681066" cy="2088232"/>
            <a:chOff x="3437" y="2076"/>
            <a:chExt cx="4905" cy="3768"/>
          </a:xfrm>
        </p:grpSpPr>
        <p:sp>
          <p:nvSpPr>
            <p:cNvPr id="15368" name="AutoShape 38"/>
            <p:cNvSpPr>
              <a:spLocks noChangeAspect="1" noChangeArrowheads="1" noTextEdit="1"/>
            </p:cNvSpPr>
            <p:nvPr/>
          </p:nvSpPr>
          <p:spPr bwMode="auto">
            <a:xfrm>
              <a:off x="3437" y="2076"/>
              <a:ext cx="4905" cy="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nvGrpSpPr>
            <p:cNvPr id="15369" name="Group 2"/>
            <p:cNvGrpSpPr>
              <a:grpSpLocks/>
            </p:cNvGrpSpPr>
            <p:nvPr/>
          </p:nvGrpSpPr>
          <p:grpSpPr bwMode="auto">
            <a:xfrm>
              <a:off x="3437" y="2076"/>
              <a:ext cx="4905" cy="3768"/>
              <a:chOff x="3437" y="2076"/>
              <a:chExt cx="4905" cy="3768"/>
            </a:xfrm>
          </p:grpSpPr>
          <p:cxnSp>
            <p:nvCxnSpPr>
              <p:cNvPr id="15370" name="AutoShape 37"/>
              <p:cNvCxnSpPr>
                <a:cxnSpLocks noChangeShapeType="1"/>
              </p:cNvCxnSpPr>
              <p:nvPr/>
            </p:nvCxnSpPr>
            <p:spPr bwMode="auto">
              <a:xfrm flipH="1" flipV="1">
                <a:off x="3913" y="2076"/>
                <a:ext cx="11" cy="37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371" name="AutoShape 36"/>
              <p:cNvCxnSpPr>
                <a:cxnSpLocks noChangeShapeType="1"/>
              </p:cNvCxnSpPr>
              <p:nvPr/>
            </p:nvCxnSpPr>
            <p:spPr bwMode="auto">
              <a:xfrm>
                <a:off x="3437" y="5521"/>
                <a:ext cx="490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372" name="Oval 35"/>
              <p:cNvSpPr>
                <a:spLocks noChangeArrowheads="1"/>
              </p:cNvSpPr>
              <p:nvPr/>
            </p:nvSpPr>
            <p:spPr bwMode="auto">
              <a:xfrm>
                <a:off x="4311" y="2424"/>
                <a:ext cx="515" cy="486"/>
              </a:xfrm>
              <a:prstGeom prst="ellipse">
                <a:avLst/>
              </a:prstGeom>
              <a:solidFill>
                <a:srgbClr val="FFFFFF"/>
              </a:solid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15373" name="Oval 34"/>
              <p:cNvSpPr>
                <a:spLocks noChangeArrowheads="1"/>
              </p:cNvSpPr>
              <p:nvPr/>
            </p:nvSpPr>
            <p:spPr bwMode="auto">
              <a:xfrm>
                <a:off x="5131" y="3595"/>
                <a:ext cx="514" cy="488"/>
              </a:xfrm>
              <a:prstGeom prst="ellipse">
                <a:avLst/>
              </a:prstGeom>
              <a:solidFill>
                <a:srgbClr val="FFFFFF"/>
              </a:solid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15374" name="Oval 33"/>
              <p:cNvSpPr>
                <a:spLocks noChangeArrowheads="1"/>
              </p:cNvSpPr>
              <p:nvPr/>
            </p:nvSpPr>
            <p:spPr bwMode="auto">
              <a:xfrm>
                <a:off x="7368" y="2384"/>
                <a:ext cx="515" cy="486"/>
              </a:xfrm>
              <a:prstGeom prst="ellipse">
                <a:avLst/>
              </a:prstGeom>
              <a:solidFill>
                <a:srgbClr val="FFFFFF"/>
              </a:solid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15375" name="Oval 32"/>
              <p:cNvSpPr>
                <a:spLocks noChangeArrowheads="1"/>
              </p:cNvSpPr>
              <p:nvPr/>
            </p:nvSpPr>
            <p:spPr bwMode="auto">
              <a:xfrm>
                <a:off x="6082" y="2370"/>
                <a:ext cx="515" cy="486"/>
              </a:xfrm>
              <a:prstGeom prst="ellipse">
                <a:avLst/>
              </a:prstGeom>
              <a:solidFill>
                <a:srgbClr val="FFFFFF"/>
              </a:solid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15376" name="Oval 31"/>
              <p:cNvSpPr>
                <a:spLocks noChangeArrowheads="1"/>
              </p:cNvSpPr>
              <p:nvPr/>
            </p:nvSpPr>
            <p:spPr bwMode="auto">
              <a:xfrm>
                <a:off x="6737" y="3990"/>
                <a:ext cx="516" cy="486"/>
              </a:xfrm>
              <a:prstGeom prst="ellipse">
                <a:avLst/>
              </a:prstGeom>
              <a:solidFill>
                <a:srgbClr val="FFFFFF"/>
              </a:solid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cxnSp>
            <p:nvCxnSpPr>
              <p:cNvPr id="15377" name="AutoShape 30"/>
              <p:cNvCxnSpPr>
                <a:cxnSpLocks noChangeShapeType="1"/>
              </p:cNvCxnSpPr>
              <p:nvPr/>
            </p:nvCxnSpPr>
            <p:spPr bwMode="auto">
              <a:xfrm>
                <a:off x="4351" y="5401"/>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78" name="AutoShape 29"/>
              <p:cNvCxnSpPr>
                <a:cxnSpLocks noChangeShapeType="1"/>
              </p:cNvCxnSpPr>
              <p:nvPr/>
            </p:nvCxnSpPr>
            <p:spPr bwMode="auto">
              <a:xfrm>
                <a:off x="4771" y="5401"/>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79" name="AutoShape 28"/>
              <p:cNvCxnSpPr>
                <a:cxnSpLocks noChangeShapeType="1"/>
              </p:cNvCxnSpPr>
              <p:nvPr/>
            </p:nvCxnSpPr>
            <p:spPr bwMode="auto">
              <a:xfrm>
                <a:off x="5171" y="5401"/>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0" name="AutoShape 27"/>
              <p:cNvCxnSpPr>
                <a:cxnSpLocks noChangeShapeType="1"/>
              </p:cNvCxnSpPr>
              <p:nvPr/>
            </p:nvCxnSpPr>
            <p:spPr bwMode="auto">
              <a:xfrm>
                <a:off x="5581" y="5401"/>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1" name="AutoShape 26"/>
              <p:cNvCxnSpPr>
                <a:cxnSpLocks noChangeShapeType="1"/>
              </p:cNvCxnSpPr>
              <p:nvPr/>
            </p:nvCxnSpPr>
            <p:spPr bwMode="auto">
              <a:xfrm>
                <a:off x="6001" y="5401"/>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2" name="AutoShape 25"/>
              <p:cNvCxnSpPr>
                <a:cxnSpLocks noChangeShapeType="1"/>
              </p:cNvCxnSpPr>
              <p:nvPr/>
            </p:nvCxnSpPr>
            <p:spPr bwMode="auto">
              <a:xfrm>
                <a:off x="6401" y="5401"/>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3" name="AutoShape 24"/>
              <p:cNvCxnSpPr>
                <a:cxnSpLocks noChangeShapeType="1"/>
              </p:cNvCxnSpPr>
              <p:nvPr/>
            </p:nvCxnSpPr>
            <p:spPr bwMode="auto">
              <a:xfrm>
                <a:off x="6851" y="5401"/>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4" name="AutoShape 23"/>
              <p:cNvCxnSpPr>
                <a:cxnSpLocks noChangeShapeType="1"/>
              </p:cNvCxnSpPr>
              <p:nvPr/>
            </p:nvCxnSpPr>
            <p:spPr bwMode="auto">
              <a:xfrm>
                <a:off x="7271" y="5401"/>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5" name="AutoShape 22"/>
              <p:cNvCxnSpPr>
                <a:cxnSpLocks noChangeShapeType="1"/>
              </p:cNvCxnSpPr>
              <p:nvPr/>
            </p:nvCxnSpPr>
            <p:spPr bwMode="auto">
              <a:xfrm>
                <a:off x="7671" y="5401"/>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6" name="AutoShape 21"/>
              <p:cNvCxnSpPr>
                <a:cxnSpLocks noChangeShapeType="1"/>
              </p:cNvCxnSpPr>
              <p:nvPr/>
            </p:nvCxnSpPr>
            <p:spPr bwMode="auto">
              <a:xfrm>
                <a:off x="3924" y="5106"/>
                <a:ext cx="11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7" name="AutoShape 20"/>
              <p:cNvCxnSpPr>
                <a:cxnSpLocks noChangeShapeType="1"/>
              </p:cNvCxnSpPr>
              <p:nvPr/>
            </p:nvCxnSpPr>
            <p:spPr bwMode="auto">
              <a:xfrm>
                <a:off x="3924" y="4676"/>
                <a:ext cx="11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8" name="AutoShape 19"/>
              <p:cNvCxnSpPr>
                <a:cxnSpLocks noChangeShapeType="1"/>
              </p:cNvCxnSpPr>
              <p:nvPr/>
            </p:nvCxnSpPr>
            <p:spPr bwMode="auto">
              <a:xfrm>
                <a:off x="3924" y="4256"/>
                <a:ext cx="11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9" name="AutoShape 18"/>
              <p:cNvCxnSpPr>
                <a:cxnSpLocks noChangeShapeType="1"/>
              </p:cNvCxnSpPr>
              <p:nvPr/>
            </p:nvCxnSpPr>
            <p:spPr bwMode="auto">
              <a:xfrm>
                <a:off x="3924" y="3826"/>
                <a:ext cx="11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90" name="AutoShape 17"/>
              <p:cNvCxnSpPr>
                <a:cxnSpLocks noChangeShapeType="1"/>
              </p:cNvCxnSpPr>
              <p:nvPr/>
            </p:nvCxnSpPr>
            <p:spPr bwMode="auto">
              <a:xfrm>
                <a:off x="3914" y="3416"/>
                <a:ext cx="11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91" name="AutoShape 16"/>
              <p:cNvCxnSpPr>
                <a:cxnSpLocks noChangeShapeType="1"/>
              </p:cNvCxnSpPr>
              <p:nvPr/>
            </p:nvCxnSpPr>
            <p:spPr bwMode="auto">
              <a:xfrm>
                <a:off x="3914" y="2986"/>
                <a:ext cx="11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92" name="AutoShape 15"/>
              <p:cNvCxnSpPr>
                <a:cxnSpLocks noChangeShapeType="1"/>
              </p:cNvCxnSpPr>
              <p:nvPr/>
            </p:nvCxnSpPr>
            <p:spPr bwMode="auto">
              <a:xfrm>
                <a:off x="3914" y="2556"/>
                <a:ext cx="11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aphicFrame>
            <p:nvGraphicFramePr>
              <p:cNvPr id="15393" name="对象 5120"/>
              <p:cNvGraphicFramePr>
                <a:graphicFrameLocks noChangeAspect="1"/>
              </p:cNvGraphicFramePr>
              <p:nvPr/>
            </p:nvGraphicFramePr>
            <p:xfrm>
              <a:off x="4427" y="2506"/>
              <a:ext cx="238" cy="258"/>
            </p:xfrm>
            <a:graphic>
              <a:graphicData uri="http://schemas.openxmlformats.org/presentationml/2006/ole">
                <mc:AlternateContent xmlns:mc="http://schemas.openxmlformats.org/markup-compatibility/2006">
                  <mc:Choice xmlns:v="urn:schemas-microsoft-com:vml" Requires="v">
                    <p:oleObj name="Equation" r:id="rId2" imgW="152268" imgH="164957" progId="">
                      <p:embed/>
                    </p:oleObj>
                  </mc:Choice>
                  <mc:Fallback>
                    <p:oleObj name="Equation" r:id="rId2" imgW="152268" imgH="164957" progId="">
                      <p:embed/>
                      <p:pic>
                        <p:nvPicPr>
                          <p:cNvPr id="0" name="Picture 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 y="2506"/>
                            <a:ext cx="23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4" name="对象 5121"/>
              <p:cNvGraphicFramePr>
                <a:graphicFrameLocks noChangeAspect="1"/>
              </p:cNvGraphicFramePr>
              <p:nvPr/>
            </p:nvGraphicFramePr>
            <p:xfrm>
              <a:off x="6231" y="2478"/>
              <a:ext cx="238" cy="258"/>
            </p:xfrm>
            <a:graphic>
              <a:graphicData uri="http://schemas.openxmlformats.org/presentationml/2006/ole">
                <mc:AlternateContent xmlns:mc="http://schemas.openxmlformats.org/markup-compatibility/2006">
                  <mc:Choice xmlns:v="urn:schemas-microsoft-com:vml" Requires="v">
                    <p:oleObj name="Equation" r:id="rId4" imgW="152268" imgH="164957" progId="">
                      <p:embed/>
                    </p:oleObj>
                  </mc:Choice>
                  <mc:Fallback>
                    <p:oleObj name="Equation" r:id="rId4" imgW="152268" imgH="164957" progId="">
                      <p:embed/>
                      <p:pic>
                        <p:nvPicPr>
                          <p:cNvPr id="0" name="Picture 7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1" y="2478"/>
                            <a:ext cx="23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5" name="对象 5123"/>
              <p:cNvGraphicFramePr>
                <a:graphicFrameLocks noChangeAspect="1"/>
              </p:cNvGraphicFramePr>
              <p:nvPr/>
            </p:nvGraphicFramePr>
            <p:xfrm>
              <a:off x="7508" y="2478"/>
              <a:ext cx="238" cy="277"/>
            </p:xfrm>
            <a:graphic>
              <a:graphicData uri="http://schemas.openxmlformats.org/presentationml/2006/ole">
                <mc:AlternateContent xmlns:mc="http://schemas.openxmlformats.org/markup-compatibility/2006">
                  <mc:Choice xmlns:v="urn:schemas-microsoft-com:vml" Requires="v">
                    <p:oleObj name="Equation" r:id="rId6" imgW="152202" imgH="177569" progId="">
                      <p:embed/>
                    </p:oleObj>
                  </mc:Choice>
                  <mc:Fallback>
                    <p:oleObj name="Equation" r:id="rId6" imgW="152202" imgH="177569" progId="">
                      <p:embed/>
                      <p:pic>
                        <p:nvPicPr>
                          <p:cNvPr id="0" name="Picture 7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 y="2478"/>
                            <a:ext cx="238"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6" name="对象 5124"/>
              <p:cNvGraphicFramePr>
                <a:graphicFrameLocks noChangeAspect="1"/>
              </p:cNvGraphicFramePr>
              <p:nvPr/>
            </p:nvGraphicFramePr>
            <p:xfrm>
              <a:off x="5273" y="3694"/>
              <a:ext cx="258" cy="258"/>
            </p:xfrm>
            <a:graphic>
              <a:graphicData uri="http://schemas.openxmlformats.org/presentationml/2006/ole">
                <mc:AlternateContent xmlns:mc="http://schemas.openxmlformats.org/markup-compatibility/2006">
                  <mc:Choice xmlns:v="urn:schemas-microsoft-com:vml" Requires="v">
                    <p:oleObj name="Equation" r:id="rId8" imgW="164885" imgH="164885" progId="">
                      <p:embed/>
                    </p:oleObj>
                  </mc:Choice>
                  <mc:Fallback>
                    <p:oleObj name="Equation" r:id="rId8" imgW="164885" imgH="164885" progId="">
                      <p:embed/>
                      <p:pic>
                        <p:nvPicPr>
                          <p:cNvPr id="0" name="Picture 7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3" y="3694"/>
                            <a:ext cx="25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7" name="对象 5125"/>
              <p:cNvGraphicFramePr>
                <a:graphicFrameLocks noChangeAspect="1"/>
              </p:cNvGraphicFramePr>
              <p:nvPr/>
            </p:nvGraphicFramePr>
            <p:xfrm>
              <a:off x="6872" y="4093"/>
              <a:ext cx="238" cy="258"/>
            </p:xfrm>
            <a:graphic>
              <a:graphicData uri="http://schemas.openxmlformats.org/presentationml/2006/ole">
                <mc:AlternateContent xmlns:mc="http://schemas.openxmlformats.org/markup-compatibility/2006">
                  <mc:Choice xmlns:v="urn:schemas-microsoft-com:vml" Requires="v">
                    <p:oleObj name="Equation" r:id="rId10" imgW="152268" imgH="164957" progId="">
                      <p:embed/>
                    </p:oleObj>
                  </mc:Choice>
                  <mc:Fallback>
                    <p:oleObj name="Equation" r:id="rId10" imgW="152268" imgH="164957" progId="">
                      <p:embed/>
                      <p:pic>
                        <p:nvPicPr>
                          <p:cNvPr id="0" name="Picture 7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2" y="4093"/>
                            <a:ext cx="23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8" name="对象 5126"/>
              <p:cNvGraphicFramePr>
                <a:graphicFrameLocks noChangeAspect="1"/>
              </p:cNvGraphicFramePr>
              <p:nvPr/>
            </p:nvGraphicFramePr>
            <p:xfrm>
              <a:off x="3565" y="2076"/>
              <a:ext cx="218" cy="258"/>
            </p:xfrm>
            <a:graphic>
              <a:graphicData uri="http://schemas.openxmlformats.org/presentationml/2006/ole">
                <mc:AlternateContent xmlns:mc="http://schemas.openxmlformats.org/markup-compatibility/2006">
                  <mc:Choice xmlns:v="urn:schemas-microsoft-com:vml" Requires="v">
                    <p:oleObj name="Equation" r:id="rId12" imgW="139579" imgH="164957" progId="">
                      <p:embed/>
                    </p:oleObj>
                  </mc:Choice>
                  <mc:Fallback>
                    <p:oleObj name="Equation" r:id="rId12" imgW="139579" imgH="164957" progId="">
                      <p:embed/>
                      <p:pic>
                        <p:nvPicPr>
                          <p:cNvPr id="0" name="Picture 7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65" y="2076"/>
                            <a:ext cx="21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9" name="对象 5127"/>
              <p:cNvGraphicFramePr>
                <a:graphicFrameLocks noChangeAspect="1"/>
              </p:cNvGraphicFramePr>
              <p:nvPr/>
            </p:nvGraphicFramePr>
            <p:xfrm>
              <a:off x="8104" y="5626"/>
              <a:ext cx="198" cy="218"/>
            </p:xfrm>
            <a:graphic>
              <a:graphicData uri="http://schemas.openxmlformats.org/presentationml/2006/ole">
                <mc:AlternateContent xmlns:mc="http://schemas.openxmlformats.org/markup-compatibility/2006">
                  <mc:Choice xmlns:v="urn:schemas-microsoft-com:vml" Requires="v">
                    <p:oleObj name="Equation" r:id="rId14" imgW="126835" imgH="139518" progId="">
                      <p:embed/>
                    </p:oleObj>
                  </mc:Choice>
                  <mc:Fallback>
                    <p:oleObj name="Equation" r:id="rId14" imgW="126835" imgH="139518" progId="">
                      <p:embed/>
                      <p:pic>
                        <p:nvPicPr>
                          <p:cNvPr id="0" name="Picture 7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04" y="5626"/>
                            <a:ext cx="198"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00" name="对象 5128"/>
              <p:cNvGraphicFramePr>
                <a:graphicFrameLocks noChangeAspect="1"/>
              </p:cNvGraphicFramePr>
              <p:nvPr/>
            </p:nvGraphicFramePr>
            <p:xfrm>
              <a:off x="3625" y="5521"/>
              <a:ext cx="238" cy="277"/>
            </p:xfrm>
            <a:graphic>
              <a:graphicData uri="http://schemas.openxmlformats.org/presentationml/2006/ole">
                <mc:AlternateContent xmlns:mc="http://schemas.openxmlformats.org/markup-compatibility/2006">
                  <mc:Choice xmlns:v="urn:schemas-microsoft-com:vml" Requires="v">
                    <p:oleObj name="Equation" r:id="rId16" imgW="152202" imgH="177569" progId="">
                      <p:embed/>
                    </p:oleObj>
                  </mc:Choice>
                  <mc:Fallback>
                    <p:oleObj name="Equation" r:id="rId16" imgW="152202" imgH="177569" progId="">
                      <p:embed/>
                      <p:pic>
                        <p:nvPicPr>
                          <p:cNvPr id="0" name="Picture 7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25" y="5521"/>
                            <a:ext cx="238"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01" name="对象 5129"/>
              <p:cNvGraphicFramePr>
                <a:graphicFrameLocks noChangeAspect="1"/>
              </p:cNvGraphicFramePr>
              <p:nvPr/>
            </p:nvGraphicFramePr>
            <p:xfrm>
              <a:off x="6539" y="3427"/>
              <a:ext cx="238" cy="258"/>
            </p:xfrm>
            <a:graphic>
              <a:graphicData uri="http://schemas.openxmlformats.org/presentationml/2006/ole">
                <mc:AlternateContent xmlns:mc="http://schemas.openxmlformats.org/markup-compatibility/2006">
                  <mc:Choice xmlns:v="urn:schemas-microsoft-com:vml" Requires="v">
                    <p:oleObj name="Equation" r:id="rId18" imgW="152268" imgH="164957" progId="">
                      <p:embed/>
                    </p:oleObj>
                  </mc:Choice>
                  <mc:Fallback>
                    <p:oleObj name="Equation" r:id="rId18" imgW="152268" imgH="164957" progId="">
                      <p:embed/>
                      <p:pic>
                        <p:nvPicPr>
                          <p:cNvPr id="0" name="Picture 75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39" y="3427"/>
                            <a:ext cx="23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02" name="对象 5130"/>
              <p:cNvGraphicFramePr>
                <a:graphicFrameLocks noChangeAspect="1"/>
              </p:cNvGraphicFramePr>
              <p:nvPr/>
            </p:nvGraphicFramePr>
            <p:xfrm>
              <a:off x="6321" y="3336"/>
              <a:ext cx="294" cy="358"/>
            </p:xfrm>
            <a:graphic>
              <a:graphicData uri="http://schemas.openxmlformats.org/presentationml/2006/ole">
                <mc:AlternateContent xmlns:mc="http://schemas.openxmlformats.org/markup-compatibility/2006">
                  <mc:Choice xmlns:v="urn:schemas-microsoft-com:vml" Requires="v">
                    <p:oleObj name="Equation" r:id="rId20" imgW="114201" imgH="139579" progId="">
                      <p:embed/>
                    </p:oleObj>
                  </mc:Choice>
                  <mc:Fallback>
                    <p:oleObj name="Equation" r:id="rId20" imgW="114201" imgH="139579" progId="">
                      <p:embed/>
                      <p:pic>
                        <p:nvPicPr>
                          <p:cNvPr id="0" name="Picture 75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21" y="3336"/>
                            <a:ext cx="294"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403" name="AutoShape 4"/>
              <p:cNvCxnSpPr>
                <a:cxnSpLocks noChangeShapeType="1"/>
              </p:cNvCxnSpPr>
              <p:nvPr/>
            </p:nvCxnSpPr>
            <p:spPr bwMode="auto">
              <a:xfrm flipV="1">
                <a:off x="4745" y="2153"/>
                <a:ext cx="2703" cy="3645"/>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aphicFrame>
            <p:nvGraphicFramePr>
              <p:cNvPr id="15404" name="对象 5132"/>
              <p:cNvGraphicFramePr>
                <a:graphicFrameLocks noChangeAspect="1"/>
              </p:cNvGraphicFramePr>
              <p:nvPr/>
            </p:nvGraphicFramePr>
            <p:xfrm>
              <a:off x="5467" y="4879"/>
              <a:ext cx="218" cy="258"/>
            </p:xfrm>
            <a:graphic>
              <a:graphicData uri="http://schemas.openxmlformats.org/presentationml/2006/ole">
                <mc:AlternateContent xmlns:mc="http://schemas.openxmlformats.org/markup-compatibility/2006">
                  <mc:Choice xmlns:v="urn:schemas-microsoft-com:vml" Requires="v">
                    <p:oleObj name="Equation" r:id="rId22" imgW="139579" imgH="164957" progId="">
                      <p:embed/>
                    </p:oleObj>
                  </mc:Choice>
                  <mc:Fallback>
                    <p:oleObj name="Equation" r:id="rId22" imgW="139579" imgH="164957" progId="">
                      <p:embed/>
                      <p:pic>
                        <p:nvPicPr>
                          <p:cNvPr id="0" name="Picture 76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67" y="4879"/>
                            <a:ext cx="21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 name="日期占位符 3">
            <a:extLst>
              <a:ext uri="{FF2B5EF4-FFF2-40B4-BE49-F238E27FC236}">
                <a16:creationId xmlns:a16="http://schemas.microsoft.com/office/drawing/2014/main" id="{B693494F-D4DC-4055-8D94-8B7867433F24}"/>
              </a:ext>
            </a:extLst>
          </p:cNvPr>
          <p:cNvSpPr>
            <a:spLocks noGrp="1"/>
          </p:cNvSpPr>
          <p:nvPr>
            <p:ph type="dt" sz="half" idx="2"/>
          </p:nvPr>
        </p:nvSpPr>
        <p:spPr/>
        <p:txBody>
          <a:bodyPr/>
          <a:lstStyle/>
          <a:p>
            <a:pPr>
              <a:defRPr/>
            </a:pPr>
            <a:fld id="{B8F90556-273A-4EAA-BEA5-83B16830D4B9}" type="datetime1">
              <a:rPr lang="zh-CN" altLang="en-US" smtClean="0"/>
              <a:t>2022/11/23</a:t>
            </a:fld>
            <a:endParaRPr lang="zh-CN" altLang="en-US"/>
          </a:p>
        </p:txBody>
      </p:sp>
      <p:sp>
        <p:nvSpPr>
          <p:cNvPr id="46" name="Rectangle 5">
            <a:extLst>
              <a:ext uri="{FF2B5EF4-FFF2-40B4-BE49-F238E27FC236}">
                <a16:creationId xmlns:a16="http://schemas.microsoft.com/office/drawing/2014/main" id="{3D6B9163-15A8-4D2B-9394-F3D02C855C5F}"/>
              </a:ext>
            </a:extLst>
          </p:cNvPr>
          <p:cNvSpPr>
            <a:spLocks noChangeArrowheads="1"/>
          </p:cNvSpPr>
          <p:nvPr/>
        </p:nvSpPr>
        <p:spPr bwMode="auto">
          <a:xfrm>
            <a:off x="107504" y="548680"/>
            <a:ext cx="77724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a:spcBef>
                <a:spcPts val="0"/>
              </a:spcBef>
            </a:pPr>
            <a:r>
              <a:rPr lang="en-US" altLang="zh-CN" sz="2400" dirty="0">
                <a:solidFill>
                  <a:srgbClr val="FF0000"/>
                </a:solidFill>
                <a:latin typeface="微软雅黑" panose="020B0503020204020204" pitchFamily="34" charset="-122"/>
                <a:ea typeface="微软雅黑" panose="020B0503020204020204" pitchFamily="34" charset="-122"/>
              </a:rPr>
              <a:t>4.  </a:t>
            </a:r>
            <a:r>
              <a:rPr lang="zh-CN" altLang="en-US" sz="2400" dirty="0">
                <a:solidFill>
                  <a:srgbClr val="FF0000"/>
                </a:solidFill>
                <a:latin typeface="微软雅黑" panose="020B0503020204020204" pitchFamily="34" charset="-122"/>
                <a:ea typeface="微软雅黑" panose="020B0503020204020204" pitchFamily="34" charset="-122"/>
              </a:rPr>
              <a:t>模型扩展</a:t>
            </a:r>
          </a:p>
        </p:txBody>
      </p:sp>
      <p:sp>
        <p:nvSpPr>
          <p:cNvPr id="2" name="页脚占位符 1">
            <a:extLst>
              <a:ext uri="{FF2B5EF4-FFF2-40B4-BE49-F238E27FC236}">
                <a16:creationId xmlns:a16="http://schemas.microsoft.com/office/drawing/2014/main" id="{155162D2-A85C-4939-9CCF-7FFF884D5E3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59113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9" name="对象 2"/>
          <p:cNvGraphicFramePr>
            <a:graphicFrameLocks noChangeAspect="1"/>
          </p:cNvGraphicFramePr>
          <p:nvPr>
            <p:extLst>
              <p:ext uri="{D42A27DB-BD31-4B8C-83A1-F6EECF244321}">
                <p14:modId xmlns:p14="http://schemas.microsoft.com/office/powerpoint/2010/main" val="1406338032"/>
              </p:ext>
            </p:extLst>
          </p:nvPr>
        </p:nvGraphicFramePr>
        <p:xfrm>
          <a:off x="897263" y="1124744"/>
          <a:ext cx="5402929" cy="3509819"/>
        </p:xfrm>
        <a:graphic>
          <a:graphicData uri="http://schemas.openxmlformats.org/presentationml/2006/ole">
            <mc:AlternateContent xmlns:mc="http://schemas.openxmlformats.org/markup-compatibility/2006">
              <mc:Choice xmlns:v="urn:schemas-microsoft-com:vml" Requires="v">
                <p:oleObj name="Equation" r:id="rId2" imgW="2209800" imgH="1905000" progId="">
                  <p:embed/>
                </p:oleObj>
              </mc:Choice>
              <mc:Fallback>
                <p:oleObj name="Equation" r:id="rId2" imgW="2209800" imgH="1905000" progId="">
                  <p:embed/>
                  <p:pic>
                    <p:nvPicPr>
                      <p:cNvPr id="0"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63" y="1124744"/>
                        <a:ext cx="5402929" cy="35098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400000" y="548680"/>
            <a:ext cx="7772400" cy="53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）建立新的数学模型</a:t>
            </a:r>
          </a:p>
        </p:txBody>
      </p:sp>
      <p:sp>
        <p:nvSpPr>
          <p:cNvPr id="4" name="日期占位符 3">
            <a:extLst>
              <a:ext uri="{FF2B5EF4-FFF2-40B4-BE49-F238E27FC236}">
                <a16:creationId xmlns:a16="http://schemas.microsoft.com/office/drawing/2014/main" id="{01E4EBF0-3E54-4249-B427-EA3A3C4F5390}"/>
              </a:ext>
            </a:extLst>
          </p:cNvPr>
          <p:cNvSpPr>
            <a:spLocks noGrp="1"/>
          </p:cNvSpPr>
          <p:nvPr>
            <p:ph type="dt" sz="half" idx="2"/>
          </p:nvPr>
        </p:nvSpPr>
        <p:spPr/>
        <p:txBody>
          <a:bodyPr/>
          <a:lstStyle/>
          <a:p>
            <a:pPr>
              <a:defRPr/>
            </a:pPr>
            <a:fld id="{B454F1C4-E077-4066-90A9-CD6DB88E90B6}"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3337A32C-C64B-4B92-9DB1-562C64AAA53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323452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2"/>
          <p:cNvSpPr>
            <a:spLocks noChangeArrowheads="1"/>
          </p:cNvSpPr>
          <p:nvPr/>
        </p:nvSpPr>
        <p:spPr bwMode="auto">
          <a:xfrm>
            <a:off x="539552" y="1168548"/>
            <a:ext cx="8127976" cy="478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anose="020B0503020204020204" pitchFamily="34" charset="-122"/>
                <a:ea typeface="微软雅黑" panose="020B0503020204020204" pitchFamily="34" charset="-122"/>
              </a:rPr>
              <a:t>&gt;&gt; </a:t>
            </a:r>
            <a:r>
              <a:rPr lang="da-DK" altLang="zh-CN" sz="2200" dirty="0">
                <a:latin typeface="微软雅黑" panose="020B0503020204020204" pitchFamily="34" charset="-122"/>
                <a:ea typeface="微软雅黑" panose="020B0503020204020204" pitchFamily="34" charset="-122"/>
              </a:rPr>
              <a:t>minimaxMyfun = @(x)sqrt([(x(1)-1.5)^2+(x(2)-6.8)^2; </a:t>
            </a:r>
          </a:p>
          <a:p>
            <a:pPr>
              <a:lnSpc>
                <a:spcPct val="140000"/>
              </a:lnSpc>
            </a:pPr>
            <a:r>
              <a:rPr lang="da-DK" altLang="zh-CN" sz="2200" dirty="0">
                <a:latin typeface="微软雅黑" panose="020B0503020204020204" pitchFamily="34" charset="-122"/>
                <a:ea typeface="微软雅黑" panose="020B0503020204020204" pitchFamily="34" charset="-122"/>
              </a:rPr>
              <a:t>   (x(1)-6.0)^2+(x(2)-7.0)^2;</a:t>
            </a:r>
          </a:p>
          <a:p>
            <a:pPr>
              <a:lnSpc>
                <a:spcPct val="140000"/>
              </a:lnSpc>
            </a:pPr>
            <a:r>
              <a:rPr lang="da-DK" altLang="zh-CN" sz="2200" dirty="0">
                <a:latin typeface="微软雅黑" panose="020B0503020204020204" pitchFamily="34" charset="-122"/>
                <a:ea typeface="微软雅黑" panose="020B0503020204020204" pitchFamily="34" charset="-122"/>
              </a:rPr>
              <a:t>   (x(1)-8.9)^2+(x(2)-6.9)^2;</a:t>
            </a:r>
          </a:p>
          <a:p>
            <a:pPr>
              <a:lnSpc>
                <a:spcPct val="140000"/>
              </a:lnSpc>
            </a:pPr>
            <a:r>
              <a:rPr lang="da-DK" altLang="zh-CN" sz="2200" dirty="0">
                <a:latin typeface="微软雅黑" panose="020B0503020204020204" pitchFamily="34" charset="-122"/>
                <a:ea typeface="微软雅黑" panose="020B0503020204020204" pitchFamily="34" charset="-122"/>
              </a:rPr>
              <a:t>   (x(1)-3.5)^2+(x(2)-4.0)^2;</a:t>
            </a:r>
          </a:p>
          <a:p>
            <a:pPr>
              <a:lnSpc>
                <a:spcPct val="140000"/>
              </a:lnSpc>
            </a:pPr>
            <a:r>
              <a:rPr lang="da-DK" altLang="zh-CN" sz="2200" dirty="0">
                <a:latin typeface="微软雅黑" panose="020B0503020204020204" pitchFamily="34" charset="-122"/>
                <a:ea typeface="微软雅黑" panose="020B0503020204020204" pitchFamily="34" charset="-122"/>
              </a:rPr>
              <a:t>   (x(1)-7.4)^2+(x(2)-3.1)^2]);</a:t>
            </a:r>
          </a:p>
          <a:p>
            <a:pPr>
              <a:lnSpc>
                <a:spcPct val="140000"/>
              </a:lnSpc>
            </a:pPr>
            <a:r>
              <a:rPr lang="da-DK" altLang="zh-CN" sz="2200" dirty="0">
                <a:latin typeface="微软雅黑" panose="020B0503020204020204" pitchFamily="34" charset="-122"/>
                <a:ea typeface="微软雅黑" panose="020B0503020204020204" pitchFamily="34" charset="-122"/>
              </a:rPr>
              <a:t>&gt;&gt; x0 = [0.0; 0.0];</a:t>
            </a:r>
            <a:endParaRPr lang="zh-CN" altLang="en-US" sz="2200" dirty="0">
              <a:latin typeface="微软雅黑" panose="020B0503020204020204" pitchFamily="34" charset="-122"/>
              <a:ea typeface="微软雅黑" panose="020B0503020204020204" pitchFamily="34" charset="-122"/>
            </a:endParaRPr>
          </a:p>
          <a:p>
            <a:pPr>
              <a:lnSpc>
                <a:spcPct val="140000"/>
              </a:lnSpc>
            </a:pPr>
            <a:r>
              <a:rPr lang="da-DK" altLang="zh-CN" sz="2200" dirty="0">
                <a:latin typeface="微软雅黑" panose="020B0503020204020204" pitchFamily="34" charset="-122"/>
                <a:ea typeface="微软雅黑" panose="020B0503020204020204" pitchFamily="34" charset="-122"/>
              </a:rPr>
              <a:t>&gt;&gt; Aeq = [1,-1];</a:t>
            </a:r>
          </a:p>
          <a:p>
            <a:pPr>
              <a:lnSpc>
                <a:spcPct val="140000"/>
              </a:lnSpc>
            </a:pPr>
            <a:r>
              <a:rPr lang="da-DK" altLang="zh-CN" sz="2200" dirty="0">
                <a:latin typeface="微软雅黑" panose="020B0503020204020204" pitchFamily="34" charset="-122"/>
                <a:ea typeface="微软雅黑" panose="020B0503020204020204" pitchFamily="34" charset="-122"/>
              </a:rPr>
              <a:t>&gt;&gt; beq = 2.5;</a:t>
            </a:r>
            <a:endParaRPr lang="zh-CN" altLang="en-US" sz="2200" dirty="0">
              <a:latin typeface="微软雅黑" panose="020B0503020204020204" pitchFamily="34" charset="-122"/>
              <a:ea typeface="微软雅黑" panose="020B0503020204020204" pitchFamily="34" charset="-122"/>
            </a:endParaRPr>
          </a:p>
          <a:p>
            <a:pPr>
              <a:lnSpc>
                <a:spcPct val="140000"/>
              </a:lnSpc>
            </a:pPr>
            <a:r>
              <a:rPr lang="en-US" altLang="zh-CN" sz="2200" dirty="0">
                <a:solidFill>
                  <a:srgbClr val="33CC33"/>
                </a:solidFill>
                <a:latin typeface="微软雅黑" panose="020B0503020204020204" pitchFamily="34" charset="-122"/>
                <a:ea typeface="微软雅黑" panose="020B0503020204020204" pitchFamily="34" charset="-122"/>
              </a:rPr>
              <a:t>% </a:t>
            </a:r>
            <a:r>
              <a:rPr lang="zh-CN" altLang="en-US" sz="2200" dirty="0">
                <a:solidFill>
                  <a:srgbClr val="33CC33"/>
                </a:solidFill>
                <a:latin typeface="微软雅黑" panose="020B0503020204020204" pitchFamily="34" charset="-122"/>
                <a:ea typeface="微软雅黑" panose="020B0503020204020204" pitchFamily="34" charset="-122"/>
              </a:rPr>
              <a:t>调用</a:t>
            </a:r>
            <a:r>
              <a:rPr lang="da-DK" altLang="zh-CN" sz="2200" dirty="0">
                <a:solidFill>
                  <a:srgbClr val="33CC33"/>
                </a:solidFill>
                <a:latin typeface="微软雅黑" panose="020B0503020204020204" pitchFamily="34" charset="-122"/>
                <a:ea typeface="微软雅黑" panose="020B0503020204020204" pitchFamily="34" charset="-122"/>
              </a:rPr>
              <a:t>fminimax</a:t>
            </a:r>
            <a:r>
              <a:rPr lang="zh-CN" altLang="en-US" sz="2200" dirty="0">
                <a:solidFill>
                  <a:srgbClr val="33CC33"/>
                </a:solidFill>
                <a:latin typeface="微软雅黑" panose="020B0503020204020204" pitchFamily="34" charset="-122"/>
                <a:ea typeface="微软雅黑" panose="020B0503020204020204" pitchFamily="34" charset="-122"/>
              </a:rPr>
              <a:t>函数求解模型</a:t>
            </a: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da-DK" altLang="zh-CN" sz="2200" dirty="0">
                <a:latin typeface="微软雅黑" panose="020B0503020204020204" pitchFamily="34" charset="-122"/>
                <a:ea typeface="微软雅黑" panose="020B0503020204020204" pitchFamily="34" charset="-122"/>
              </a:rPr>
              <a:t>x,fval] = fminimax(minimaxMyfun,x0,[],[],Aeq,beq)</a:t>
            </a:r>
          </a:p>
        </p:txBody>
      </p:sp>
      <p:sp>
        <p:nvSpPr>
          <p:cNvPr id="8" name="Rectangle 5"/>
          <p:cNvSpPr>
            <a:spLocks noChangeArrowheads="1"/>
          </p:cNvSpPr>
          <p:nvPr/>
        </p:nvSpPr>
        <p:spPr bwMode="auto">
          <a:xfrm>
            <a:off x="400000" y="620688"/>
            <a:ext cx="7772400" cy="39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）调用</a:t>
            </a:r>
            <a:r>
              <a:rPr lang="en-US" altLang="zh-CN" sz="2400" dirty="0">
                <a:solidFill>
                  <a:srgbClr val="0000FF"/>
                </a:solidFill>
                <a:latin typeface="微软雅黑" panose="020B0503020204020204" pitchFamily="34" charset="-122"/>
                <a:ea typeface="微软雅黑" panose="020B0503020204020204" pitchFamily="34" charset="-122"/>
              </a:rPr>
              <a:t>fminimax</a:t>
            </a:r>
            <a:r>
              <a:rPr lang="zh-CN" altLang="en-US" sz="2400" dirty="0">
                <a:solidFill>
                  <a:srgbClr val="0000FF"/>
                </a:solidFill>
                <a:latin typeface="微软雅黑" panose="020B0503020204020204" pitchFamily="34" charset="-122"/>
                <a:ea typeface="微软雅黑" panose="020B0503020204020204" pitchFamily="34" charset="-122"/>
              </a:rPr>
              <a:t>函数进行求解</a:t>
            </a:r>
          </a:p>
        </p:txBody>
      </p:sp>
      <p:sp>
        <p:nvSpPr>
          <p:cNvPr id="4" name="日期占位符 3">
            <a:extLst>
              <a:ext uri="{FF2B5EF4-FFF2-40B4-BE49-F238E27FC236}">
                <a16:creationId xmlns:a16="http://schemas.microsoft.com/office/drawing/2014/main" id="{8161D38C-6ADC-417E-BBB2-68ED1CF73F2C}"/>
              </a:ext>
            </a:extLst>
          </p:cNvPr>
          <p:cNvSpPr>
            <a:spLocks noGrp="1"/>
          </p:cNvSpPr>
          <p:nvPr>
            <p:ph type="dt" sz="half" idx="2"/>
          </p:nvPr>
        </p:nvSpPr>
        <p:spPr/>
        <p:txBody>
          <a:bodyPr/>
          <a:lstStyle/>
          <a:p>
            <a:pPr>
              <a:defRPr/>
            </a:pPr>
            <a:fld id="{7AE1222C-EA7B-422F-B701-0E2BEC110755}"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CAB0F530-9004-4431-AFA8-CFF1385E7C7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09836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448891310"/>
              </p:ext>
            </p:extLst>
          </p:nvPr>
        </p:nvGraphicFramePr>
        <p:xfrm>
          <a:off x="971600" y="1587500"/>
          <a:ext cx="4651375" cy="3065463"/>
        </p:xfrm>
        <a:graphic>
          <a:graphicData uri="http://schemas.openxmlformats.org/presentationml/2006/ole">
            <mc:AlternateContent xmlns:mc="http://schemas.openxmlformats.org/markup-compatibility/2006">
              <mc:Choice xmlns:v="urn:schemas-microsoft-com:vml" Requires="v">
                <p:oleObj name="Equation" r:id="rId2" imgW="1904760" imgH="1676160" progId="Equation.DSMT4">
                  <p:embed/>
                </p:oleObj>
              </mc:Choice>
              <mc:Fallback>
                <p:oleObj name="Equation" r:id="rId2" imgW="1904760" imgH="1676160" progId="Equation.DSMT4">
                  <p:embed/>
                  <p:pic>
                    <p:nvPicPr>
                      <p:cNvPr id="2" name="对象 1"/>
                      <p:cNvPicPr>
                        <a:picLocks noChangeAspect="1" noChangeArrowheads="1"/>
                      </p:cNvPicPr>
                      <p:nvPr/>
                    </p:nvPicPr>
                    <p:blipFill>
                      <a:blip r:embed="rId3"/>
                      <a:srcRect/>
                      <a:stretch>
                        <a:fillRect/>
                      </a:stretch>
                    </p:blipFill>
                    <p:spPr bwMode="auto">
                      <a:xfrm>
                        <a:off x="971600" y="1587500"/>
                        <a:ext cx="4651375" cy="306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2"/>
          <p:cNvSpPr txBox="1">
            <a:spLocks noChangeArrowheads="1"/>
          </p:cNvSpPr>
          <p:nvPr/>
        </p:nvSpPr>
        <p:spPr bwMode="auto">
          <a:xfrm>
            <a:off x="323528" y="476672"/>
            <a:ext cx="65527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dirty="0">
                <a:latin typeface="微软雅黑" panose="020B0503020204020204" pitchFamily="34" charset="-122"/>
                <a:ea typeface="微软雅黑" panose="020B0503020204020204" pitchFamily="34" charset="-122"/>
              </a:rPr>
              <a:t>二、多目标达到问题</a:t>
            </a:r>
          </a:p>
        </p:txBody>
      </p:sp>
      <p:sp>
        <p:nvSpPr>
          <p:cNvPr id="6" name="Rectangle 3"/>
          <p:cNvSpPr>
            <a:spLocks noChangeArrowheads="1"/>
          </p:cNvSpPr>
          <p:nvPr/>
        </p:nvSpPr>
        <p:spPr bwMode="auto">
          <a:xfrm>
            <a:off x="432098" y="978277"/>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多目标达到问题的标准型</a:t>
            </a:r>
          </a:p>
        </p:txBody>
      </p:sp>
      <p:sp>
        <p:nvSpPr>
          <p:cNvPr id="8" name="日期占位符 7">
            <a:extLst>
              <a:ext uri="{FF2B5EF4-FFF2-40B4-BE49-F238E27FC236}">
                <a16:creationId xmlns:a16="http://schemas.microsoft.com/office/drawing/2014/main" id="{756C92D7-B81D-4DE2-8636-2572EA299D66}"/>
              </a:ext>
            </a:extLst>
          </p:cNvPr>
          <p:cNvSpPr>
            <a:spLocks noGrp="1"/>
          </p:cNvSpPr>
          <p:nvPr>
            <p:ph type="dt" sz="half" idx="2"/>
          </p:nvPr>
        </p:nvSpPr>
        <p:spPr/>
        <p:txBody>
          <a:bodyPr/>
          <a:lstStyle/>
          <a:p>
            <a:pPr>
              <a:defRPr/>
            </a:pPr>
            <a:fld id="{B5165FCF-9CD6-4528-8061-B94009BDD781}" type="datetime1">
              <a:rPr lang="zh-CN" altLang="en-US" smtClean="0"/>
              <a:t>2022/11/23</a:t>
            </a:fld>
            <a:endParaRPr lang="zh-CN" altLang="en-US"/>
          </a:p>
        </p:txBody>
      </p:sp>
      <p:grpSp>
        <p:nvGrpSpPr>
          <p:cNvPr id="3" name="组合 2">
            <a:extLst>
              <a:ext uri="{FF2B5EF4-FFF2-40B4-BE49-F238E27FC236}">
                <a16:creationId xmlns:a16="http://schemas.microsoft.com/office/drawing/2014/main" id="{6F3DB497-381F-4402-9DFC-5F7A48E3F840}"/>
              </a:ext>
            </a:extLst>
          </p:cNvPr>
          <p:cNvGrpSpPr/>
          <p:nvPr/>
        </p:nvGrpSpPr>
        <p:grpSpPr>
          <a:xfrm>
            <a:off x="539552" y="4774411"/>
            <a:ext cx="8280920" cy="1462901"/>
            <a:chOff x="539552" y="4653136"/>
            <a:chExt cx="8280920" cy="1462901"/>
          </a:xfrm>
        </p:grpSpPr>
        <p:sp>
          <p:nvSpPr>
            <p:cNvPr id="11" name="Rectangle 56">
              <a:extLst>
                <a:ext uri="{FF2B5EF4-FFF2-40B4-BE49-F238E27FC236}">
                  <a16:creationId xmlns:a16="http://schemas.microsoft.com/office/drawing/2014/main" id="{13033F2B-0BDD-44AA-BCC9-5070D900BB8E}"/>
                </a:ext>
              </a:extLst>
            </p:cNvPr>
            <p:cNvSpPr>
              <a:spLocks noChangeArrowheads="1"/>
            </p:cNvSpPr>
            <p:nvPr/>
          </p:nvSpPr>
          <p:spPr bwMode="auto">
            <a:xfrm>
              <a:off x="539552" y="4653136"/>
              <a:ext cx="8280920" cy="146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其中          为多目标函数，                          为决策变量，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weight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为权重向量，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Goal</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为预定目标值向量，  为</a:t>
              </a:r>
              <a:r>
                <a:rPr lang="zh-CN" altLang="en-US" sz="2200" b="1" dirty="0">
                  <a:solidFill>
                    <a:srgbClr val="0000FF"/>
                  </a:solidFill>
                  <a:latin typeface="微软雅黑" panose="020B0503020204020204" pitchFamily="34" charset="-122"/>
                  <a:ea typeface="微软雅黑" panose="020B0503020204020204" pitchFamily="34" charset="-122"/>
                  <a:sym typeface="Wingdings" pitchFamily="2" charset="2"/>
                </a:rPr>
                <a:t>达到因子</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（或达到系数）。</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其他参数同前。</a:t>
              </a:r>
            </a:p>
          </p:txBody>
        </p:sp>
        <p:graphicFrame>
          <p:nvGraphicFramePr>
            <p:cNvPr id="12" name="对象 3">
              <a:extLst>
                <a:ext uri="{FF2B5EF4-FFF2-40B4-BE49-F238E27FC236}">
                  <a16:creationId xmlns:a16="http://schemas.microsoft.com/office/drawing/2014/main" id="{EB8908EE-5715-4678-95FA-059E6B02C3C0}"/>
                </a:ext>
              </a:extLst>
            </p:cNvPr>
            <p:cNvGraphicFramePr>
              <a:graphicFrameLocks noChangeAspect="1"/>
            </p:cNvGraphicFramePr>
            <p:nvPr>
              <p:extLst>
                <p:ext uri="{D42A27DB-BD31-4B8C-83A1-F6EECF244321}">
                  <p14:modId xmlns:p14="http://schemas.microsoft.com/office/powerpoint/2010/main" val="455945531"/>
                </p:ext>
              </p:extLst>
            </p:nvPr>
          </p:nvGraphicFramePr>
          <p:xfrm>
            <a:off x="1162720" y="4797425"/>
            <a:ext cx="889000" cy="369888"/>
          </p:xfrm>
          <a:graphic>
            <a:graphicData uri="http://schemas.openxmlformats.org/presentationml/2006/ole">
              <mc:AlternateContent xmlns:mc="http://schemas.openxmlformats.org/markup-compatibility/2006">
                <mc:Choice xmlns:v="urn:schemas-microsoft-com:vml" Requires="v">
                  <p:oleObj name="Equation" r:id="rId4" imgW="368280" imgH="203040" progId="Equation.DSMT4">
                    <p:embed/>
                  </p:oleObj>
                </mc:Choice>
                <mc:Fallback>
                  <p:oleObj name="Equation" r:id="rId4" imgW="368280" imgH="203040" progId="Equation.DSMT4">
                    <p:embed/>
                    <p:pic>
                      <p:nvPicPr>
                        <p:cNvPr id="14" name="对象 3">
                          <a:extLst>
                            <a:ext uri="{FF2B5EF4-FFF2-40B4-BE49-F238E27FC236}">
                              <a16:creationId xmlns:a16="http://schemas.microsoft.com/office/drawing/2014/main" id="{2E347093-9772-4964-9EC6-11F12466EF63}"/>
                            </a:ext>
                          </a:extLst>
                        </p:cNvPr>
                        <p:cNvPicPr>
                          <a:picLocks noChangeAspect="1" noChangeArrowheads="1"/>
                        </p:cNvPicPr>
                        <p:nvPr/>
                      </p:nvPicPr>
                      <p:blipFill>
                        <a:blip r:embed="rId5"/>
                        <a:srcRect/>
                        <a:stretch>
                          <a:fillRect/>
                        </a:stretch>
                      </p:blipFill>
                      <p:spPr bwMode="auto">
                        <a:xfrm>
                          <a:off x="1162720" y="4797425"/>
                          <a:ext cx="889000"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3">
              <a:extLst>
                <a:ext uri="{FF2B5EF4-FFF2-40B4-BE49-F238E27FC236}">
                  <a16:creationId xmlns:a16="http://schemas.microsoft.com/office/drawing/2014/main" id="{0A1789E5-7930-4C6B-8DDD-B60720D0DF1D}"/>
                </a:ext>
              </a:extLst>
            </p:cNvPr>
            <p:cNvGraphicFramePr>
              <a:graphicFrameLocks noChangeAspect="1"/>
            </p:cNvGraphicFramePr>
            <p:nvPr>
              <p:extLst>
                <p:ext uri="{D42A27DB-BD31-4B8C-83A1-F6EECF244321}">
                  <p14:modId xmlns:p14="http://schemas.microsoft.com/office/powerpoint/2010/main" val="816793990"/>
                </p:ext>
              </p:extLst>
            </p:nvPr>
          </p:nvGraphicFramePr>
          <p:xfrm>
            <a:off x="3851920" y="4725144"/>
            <a:ext cx="2232248" cy="439737"/>
          </p:xfrm>
          <a:graphic>
            <a:graphicData uri="http://schemas.openxmlformats.org/presentationml/2006/ole">
              <mc:AlternateContent xmlns:mc="http://schemas.openxmlformats.org/markup-compatibility/2006">
                <mc:Choice xmlns:v="urn:schemas-microsoft-com:vml" Requires="v">
                  <p:oleObj name="Equation" r:id="rId6" imgW="1155600" imgH="241200" progId="Equation.DSMT4">
                    <p:embed/>
                  </p:oleObj>
                </mc:Choice>
                <mc:Fallback>
                  <p:oleObj name="Equation" r:id="rId6" imgW="1155600" imgH="241200" progId="Equation.DSMT4">
                    <p:embed/>
                    <p:pic>
                      <p:nvPicPr>
                        <p:cNvPr id="15" name="对象 3">
                          <a:extLst>
                            <a:ext uri="{FF2B5EF4-FFF2-40B4-BE49-F238E27FC236}">
                              <a16:creationId xmlns:a16="http://schemas.microsoft.com/office/drawing/2014/main" id="{295BB8F9-B822-4FB4-AD01-6D1229938688}"/>
                            </a:ext>
                          </a:extLst>
                        </p:cNvPr>
                        <p:cNvPicPr>
                          <a:picLocks noChangeAspect="1" noChangeArrowheads="1"/>
                        </p:cNvPicPr>
                        <p:nvPr/>
                      </p:nvPicPr>
                      <p:blipFill>
                        <a:blip r:embed="rId7"/>
                        <a:srcRect/>
                        <a:stretch>
                          <a:fillRect/>
                        </a:stretch>
                      </p:blipFill>
                      <p:spPr bwMode="auto">
                        <a:xfrm>
                          <a:off x="3851920" y="4725144"/>
                          <a:ext cx="2232248" cy="439737"/>
                        </a:xfrm>
                        <a:prstGeom prst="rect">
                          <a:avLst/>
                        </a:prstGeom>
                        <a:noFill/>
                      </p:spPr>
                    </p:pic>
                  </p:oleObj>
                </mc:Fallback>
              </mc:AlternateContent>
            </a:graphicData>
          </a:graphic>
        </p:graphicFrame>
        <p:graphicFrame>
          <p:nvGraphicFramePr>
            <p:cNvPr id="14" name="对象 3">
              <a:extLst>
                <a:ext uri="{FF2B5EF4-FFF2-40B4-BE49-F238E27FC236}">
                  <a16:creationId xmlns:a16="http://schemas.microsoft.com/office/drawing/2014/main" id="{E9A35AEE-DA41-40E8-9B80-EF0A84DDCC06}"/>
                </a:ext>
              </a:extLst>
            </p:cNvPr>
            <p:cNvGraphicFramePr>
              <a:graphicFrameLocks noChangeAspect="1"/>
            </p:cNvGraphicFramePr>
            <p:nvPr>
              <p:extLst>
                <p:ext uri="{D42A27DB-BD31-4B8C-83A1-F6EECF244321}">
                  <p14:modId xmlns:p14="http://schemas.microsoft.com/office/powerpoint/2010/main" val="3218953221"/>
                </p:ext>
              </p:extLst>
            </p:nvPr>
          </p:nvGraphicFramePr>
          <p:xfrm>
            <a:off x="5376912" y="5301208"/>
            <a:ext cx="246063" cy="300038"/>
          </p:xfrm>
          <a:graphic>
            <a:graphicData uri="http://schemas.openxmlformats.org/presentationml/2006/ole">
              <mc:AlternateContent xmlns:mc="http://schemas.openxmlformats.org/markup-compatibility/2006">
                <mc:Choice xmlns:v="urn:schemas-microsoft-com:vml" Requires="v">
                  <p:oleObj name="Equation" r:id="rId8" imgW="126720" imgH="164880" progId="Equation.DSMT4">
                    <p:embed/>
                  </p:oleObj>
                </mc:Choice>
                <mc:Fallback>
                  <p:oleObj name="Equation" r:id="rId8" imgW="126720" imgH="164880" progId="Equation.DSMT4">
                    <p:embed/>
                    <p:pic>
                      <p:nvPicPr>
                        <p:cNvPr id="13" name="对象 3">
                          <a:extLst>
                            <a:ext uri="{FF2B5EF4-FFF2-40B4-BE49-F238E27FC236}">
                              <a16:creationId xmlns:a16="http://schemas.microsoft.com/office/drawing/2014/main" id="{0A1789E5-7930-4C6B-8DDD-B60720D0DF1D}"/>
                            </a:ext>
                          </a:extLst>
                        </p:cNvPr>
                        <p:cNvPicPr>
                          <a:picLocks noChangeAspect="1" noChangeArrowheads="1"/>
                        </p:cNvPicPr>
                        <p:nvPr/>
                      </p:nvPicPr>
                      <p:blipFill>
                        <a:blip r:embed="rId9"/>
                        <a:srcRect/>
                        <a:stretch>
                          <a:fillRect/>
                        </a:stretch>
                      </p:blipFill>
                      <p:spPr bwMode="auto">
                        <a:xfrm>
                          <a:off x="5376912" y="5301208"/>
                          <a:ext cx="246063" cy="300038"/>
                        </a:xfrm>
                        <a:prstGeom prst="rect">
                          <a:avLst/>
                        </a:prstGeom>
                        <a:noFill/>
                      </p:spPr>
                    </p:pic>
                  </p:oleObj>
                </mc:Fallback>
              </mc:AlternateContent>
            </a:graphicData>
          </a:graphic>
        </p:graphicFrame>
      </p:grpSp>
      <p:sp>
        <p:nvSpPr>
          <p:cNvPr id="4" name="页脚占位符 3">
            <a:extLst>
              <a:ext uri="{FF2B5EF4-FFF2-40B4-BE49-F238E27FC236}">
                <a16:creationId xmlns:a16="http://schemas.microsoft.com/office/drawing/2014/main" id="{635195CD-C825-4BA7-9DE5-8C810FBB061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818602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6"/>
          <p:cNvSpPr>
            <a:spLocks noChangeArrowheads="1"/>
          </p:cNvSpPr>
          <p:nvPr/>
        </p:nvSpPr>
        <p:spPr bwMode="auto">
          <a:xfrm>
            <a:off x="179388" y="1916833"/>
            <a:ext cx="8820150" cy="39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40000"/>
              </a:lnSpc>
              <a:buClr>
                <a:srgbClr val="0000FF"/>
              </a:buClr>
              <a:buFont typeface="Wingdings" pitchFamily="2" charset="2"/>
              <a:buChar char="Ø"/>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[x,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fval</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]=fgoalattain (fun,x0, goal, weight, A,  b,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Aeq</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beq</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lb,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ub,nonlcon,options</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a:t>
            </a:r>
            <a:endParaRPr lang="zh-CN" altLang="en-US" sz="1600" dirty="0">
              <a:solidFill>
                <a:schemeClr val="bg2"/>
              </a:solidFill>
              <a:latin typeface="微软雅黑" panose="020B0503020204020204" pitchFamily="34" charset="-122"/>
              <a:ea typeface="微软雅黑" panose="020B0503020204020204" pitchFamily="34" charset="-122"/>
            </a:endParaRPr>
          </a:p>
        </p:txBody>
      </p:sp>
      <p:grpSp>
        <p:nvGrpSpPr>
          <p:cNvPr id="11268" name="组合 1"/>
          <p:cNvGrpSpPr>
            <a:grpSpLocks/>
          </p:cNvGrpSpPr>
          <p:nvPr/>
        </p:nvGrpSpPr>
        <p:grpSpPr bwMode="auto">
          <a:xfrm>
            <a:off x="383797" y="2348136"/>
            <a:ext cx="534834" cy="1094117"/>
            <a:chOff x="1548559" y="2347880"/>
            <a:chExt cx="535180" cy="1460028"/>
          </a:xfrm>
        </p:grpSpPr>
        <p:sp>
          <p:nvSpPr>
            <p:cNvPr id="11314" name="Text Box 5"/>
            <p:cNvSpPr txBox="1">
              <a:spLocks noChangeArrowheads="1"/>
            </p:cNvSpPr>
            <p:nvPr/>
          </p:nvSpPr>
          <p:spPr bwMode="auto">
            <a:xfrm>
              <a:off x="1548559" y="2863280"/>
              <a:ext cx="431166" cy="944628"/>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最优解</a:t>
              </a:r>
            </a:p>
          </p:txBody>
        </p:sp>
        <p:sp>
          <p:nvSpPr>
            <p:cNvPr id="11315" name="Line 6"/>
            <p:cNvSpPr>
              <a:spLocks noChangeShapeType="1"/>
            </p:cNvSpPr>
            <p:nvPr/>
          </p:nvSpPr>
          <p:spPr bwMode="auto">
            <a:xfrm flipH="1">
              <a:off x="1734598" y="2347880"/>
              <a:ext cx="232591" cy="5210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316" name="Line 15"/>
            <p:cNvSpPr>
              <a:spLocks noChangeShapeType="1"/>
            </p:cNvSpPr>
            <p:nvPr/>
          </p:nvSpPr>
          <p:spPr bwMode="auto">
            <a:xfrm flipV="1">
              <a:off x="1850643" y="2347881"/>
              <a:ext cx="233096" cy="9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69" name="组合 29"/>
          <p:cNvGrpSpPr>
            <a:grpSpLocks/>
          </p:cNvGrpSpPr>
          <p:nvPr/>
        </p:nvGrpSpPr>
        <p:grpSpPr bwMode="auto">
          <a:xfrm>
            <a:off x="900753" y="2348133"/>
            <a:ext cx="430887" cy="1095177"/>
            <a:chOff x="1549949" y="2347883"/>
            <a:chExt cx="429779" cy="1461443"/>
          </a:xfrm>
        </p:grpSpPr>
        <p:sp>
          <p:nvSpPr>
            <p:cNvPr id="11311" name="Text Box 5"/>
            <p:cNvSpPr txBox="1">
              <a:spLocks noChangeArrowheads="1"/>
            </p:cNvSpPr>
            <p:nvPr/>
          </p:nvSpPr>
          <p:spPr bwMode="auto">
            <a:xfrm>
              <a:off x="1549949" y="2864698"/>
              <a:ext cx="429779" cy="944628"/>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最优值</a:t>
              </a:r>
            </a:p>
          </p:txBody>
        </p:sp>
        <p:sp>
          <p:nvSpPr>
            <p:cNvPr id="11312" name="Line 6"/>
            <p:cNvSpPr>
              <a:spLocks noChangeShapeType="1"/>
            </p:cNvSpPr>
            <p:nvPr/>
          </p:nvSpPr>
          <p:spPr bwMode="auto">
            <a:xfrm>
              <a:off x="1734599" y="2364122"/>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313" name="Line 15"/>
            <p:cNvSpPr>
              <a:spLocks noChangeShapeType="1"/>
            </p:cNvSpPr>
            <p:nvPr/>
          </p:nvSpPr>
          <p:spPr bwMode="auto">
            <a:xfrm flipV="1">
              <a:off x="1631759" y="2347883"/>
              <a:ext cx="233742" cy="99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70" name="组合 2"/>
          <p:cNvGrpSpPr>
            <a:grpSpLocks/>
          </p:cNvGrpSpPr>
          <p:nvPr/>
        </p:nvGrpSpPr>
        <p:grpSpPr bwMode="auto">
          <a:xfrm>
            <a:off x="1764848" y="2348135"/>
            <a:ext cx="1079125" cy="2737049"/>
            <a:chOff x="2870331" y="1868122"/>
            <a:chExt cx="1078394" cy="3649547"/>
          </a:xfrm>
        </p:grpSpPr>
        <p:sp>
          <p:nvSpPr>
            <p:cNvPr id="11308" name="Text Box 5"/>
            <p:cNvSpPr txBox="1">
              <a:spLocks noChangeArrowheads="1"/>
            </p:cNvSpPr>
            <p:nvPr/>
          </p:nvSpPr>
          <p:spPr bwMode="auto">
            <a:xfrm>
              <a:off x="2870331" y="2385060"/>
              <a:ext cx="430595" cy="3132609"/>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目标函数对应的函数句柄</a:t>
              </a:r>
            </a:p>
          </p:txBody>
        </p:sp>
        <p:sp>
          <p:nvSpPr>
            <p:cNvPr id="11309" name="Line 6"/>
            <p:cNvSpPr>
              <a:spLocks noChangeShapeType="1"/>
            </p:cNvSpPr>
            <p:nvPr/>
          </p:nvSpPr>
          <p:spPr bwMode="auto">
            <a:xfrm flipH="1">
              <a:off x="3101006" y="1868122"/>
              <a:ext cx="703717" cy="4936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310" name="Line 15"/>
            <p:cNvSpPr>
              <a:spLocks noChangeShapeType="1"/>
            </p:cNvSpPr>
            <p:nvPr/>
          </p:nvSpPr>
          <p:spPr bwMode="auto">
            <a:xfrm>
              <a:off x="3660725"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71" name="组合 38"/>
          <p:cNvGrpSpPr>
            <a:grpSpLocks/>
          </p:cNvGrpSpPr>
          <p:nvPr/>
        </p:nvGrpSpPr>
        <p:grpSpPr bwMode="auto">
          <a:xfrm>
            <a:off x="2344983" y="2348134"/>
            <a:ext cx="858865" cy="1499662"/>
            <a:chOff x="1979810" y="1867122"/>
            <a:chExt cx="858603" cy="1999429"/>
          </a:xfrm>
        </p:grpSpPr>
        <p:sp>
          <p:nvSpPr>
            <p:cNvPr id="11305" name="Text Box 5"/>
            <p:cNvSpPr txBox="1">
              <a:spLocks noChangeArrowheads="1"/>
            </p:cNvSpPr>
            <p:nvPr/>
          </p:nvSpPr>
          <p:spPr bwMode="auto">
            <a:xfrm>
              <a:off x="1979810" y="2375633"/>
              <a:ext cx="430755" cy="1490918"/>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初始迭代点</a:t>
              </a:r>
            </a:p>
          </p:txBody>
        </p:sp>
        <p:sp>
          <p:nvSpPr>
            <p:cNvPr id="11306" name="Line 6"/>
            <p:cNvSpPr>
              <a:spLocks noChangeShapeType="1"/>
            </p:cNvSpPr>
            <p:nvPr/>
          </p:nvSpPr>
          <p:spPr bwMode="auto">
            <a:xfrm flipH="1">
              <a:off x="2210572" y="1879841"/>
              <a:ext cx="537869" cy="4809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307" name="Line 15"/>
            <p:cNvSpPr>
              <a:spLocks noChangeShapeType="1"/>
            </p:cNvSpPr>
            <p:nvPr/>
          </p:nvSpPr>
          <p:spPr bwMode="auto">
            <a:xfrm flipV="1">
              <a:off x="2658468" y="1867122"/>
              <a:ext cx="179945" cy="41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72" name="组合 42"/>
          <p:cNvGrpSpPr>
            <a:grpSpLocks/>
          </p:cNvGrpSpPr>
          <p:nvPr/>
        </p:nvGrpSpPr>
        <p:grpSpPr bwMode="auto">
          <a:xfrm>
            <a:off x="4213118" y="2351264"/>
            <a:ext cx="574906" cy="2733920"/>
            <a:chOff x="2760296" y="1871294"/>
            <a:chExt cx="575662" cy="3645505"/>
          </a:xfrm>
        </p:grpSpPr>
        <p:sp>
          <p:nvSpPr>
            <p:cNvPr id="11302" name="Text Box 5"/>
            <p:cNvSpPr txBox="1">
              <a:spLocks noChangeArrowheads="1"/>
            </p:cNvSpPr>
            <p:nvPr/>
          </p:nvSpPr>
          <p:spPr bwMode="auto">
            <a:xfrm>
              <a:off x="2760296" y="2384080"/>
              <a:ext cx="431454" cy="3132719"/>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a:latin typeface="Garamond" pitchFamily="18" charset="0"/>
                  <a:ea typeface="微软雅黑" panose="020B0503020204020204" pitchFamily="34" charset="-122"/>
                </a:rPr>
                <a:t>线性不等式约束系数矩阵</a:t>
              </a:r>
            </a:p>
          </p:txBody>
        </p:sp>
        <p:sp>
          <p:nvSpPr>
            <p:cNvPr id="11303" name="Line 6"/>
            <p:cNvSpPr>
              <a:spLocks noChangeShapeType="1"/>
            </p:cNvSpPr>
            <p:nvPr/>
          </p:nvSpPr>
          <p:spPr bwMode="auto">
            <a:xfrm flipH="1">
              <a:off x="2991429" y="1879840"/>
              <a:ext cx="243715" cy="50795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304" name="Line 15"/>
            <p:cNvSpPr>
              <a:spLocks noChangeShapeType="1"/>
            </p:cNvSpPr>
            <p:nvPr/>
          </p:nvSpPr>
          <p:spPr bwMode="auto">
            <a:xfrm>
              <a:off x="3047958"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73" name="组合 47"/>
          <p:cNvGrpSpPr>
            <a:grpSpLocks/>
          </p:cNvGrpSpPr>
          <p:nvPr/>
        </p:nvGrpSpPr>
        <p:grpSpPr bwMode="auto">
          <a:xfrm>
            <a:off x="5253485" y="2351263"/>
            <a:ext cx="430887" cy="2517897"/>
            <a:chOff x="3050225" y="1871294"/>
            <a:chExt cx="430057" cy="3357383"/>
          </a:xfrm>
        </p:grpSpPr>
        <p:sp>
          <p:nvSpPr>
            <p:cNvPr id="11299" name="Text Box 5"/>
            <p:cNvSpPr txBox="1">
              <a:spLocks noChangeArrowheads="1"/>
            </p:cNvSpPr>
            <p:nvPr/>
          </p:nvSpPr>
          <p:spPr bwMode="auto">
            <a:xfrm>
              <a:off x="3050225" y="2369615"/>
              <a:ext cx="430057" cy="2859062"/>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线性等式约束系数矩阵</a:t>
              </a:r>
            </a:p>
          </p:txBody>
        </p:sp>
        <p:sp>
          <p:nvSpPr>
            <p:cNvPr id="11300"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301"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74" name="组合 51"/>
          <p:cNvGrpSpPr>
            <a:grpSpLocks/>
          </p:cNvGrpSpPr>
          <p:nvPr/>
        </p:nvGrpSpPr>
        <p:grpSpPr bwMode="auto">
          <a:xfrm>
            <a:off x="5796136" y="2351263"/>
            <a:ext cx="430887" cy="2517897"/>
            <a:chOff x="3048837" y="1871294"/>
            <a:chExt cx="431444" cy="3356599"/>
          </a:xfrm>
        </p:grpSpPr>
        <p:sp>
          <p:nvSpPr>
            <p:cNvPr id="11296" name="Text Box 5"/>
            <p:cNvSpPr txBox="1">
              <a:spLocks noChangeArrowheads="1"/>
            </p:cNvSpPr>
            <p:nvPr/>
          </p:nvSpPr>
          <p:spPr bwMode="auto">
            <a:xfrm>
              <a:off x="3048837" y="2369499"/>
              <a:ext cx="431444" cy="285839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a:latin typeface="Garamond" pitchFamily="18" charset="0"/>
                  <a:ea typeface="微软雅黑" panose="020B0503020204020204" pitchFamily="34" charset="-122"/>
                </a:rPr>
                <a:t>线性等式约束常数向量</a:t>
              </a:r>
            </a:p>
          </p:txBody>
        </p:sp>
        <p:sp>
          <p:nvSpPr>
            <p:cNvPr id="11297" name="Line 6"/>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298"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75" name="组合 55"/>
          <p:cNvGrpSpPr>
            <a:grpSpLocks/>
          </p:cNvGrpSpPr>
          <p:nvPr/>
        </p:nvGrpSpPr>
        <p:grpSpPr bwMode="auto">
          <a:xfrm>
            <a:off x="6274017" y="2351262"/>
            <a:ext cx="530231" cy="1509786"/>
            <a:chOff x="3090312" y="1871294"/>
            <a:chExt cx="530770" cy="2010907"/>
          </a:xfrm>
        </p:grpSpPr>
        <p:sp>
          <p:nvSpPr>
            <p:cNvPr id="11293" name="Text Box 5"/>
            <p:cNvSpPr txBox="1">
              <a:spLocks noChangeArrowheads="1"/>
            </p:cNvSpPr>
            <p:nvPr/>
          </p:nvSpPr>
          <p:spPr bwMode="auto">
            <a:xfrm>
              <a:off x="3189757" y="2392779"/>
              <a:ext cx="431325" cy="1489422"/>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可行域下界</a:t>
              </a:r>
            </a:p>
          </p:txBody>
        </p:sp>
        <p:sp>
          <p:nvSpPr>
            <p:cNvPr id="11294" name="Line 6"/>
            <p:cNvSpPr>
              <a:spLocks noChangeShapeType="1"/>
            </p:cNvSpPr>
            <p:nvPr/>
          </p:nvSpPr>
          <p:spPr bwMode="auto">
            <a:xfrm>
              <a:off x="3235146" y="1886536"/>
              <a:ext cx="139707" cy="5086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295" name="Line 15"/>
            <p:cNvSpPr>
              <a:spLocks noChangeShapeType="1"/>
            </p:cNvSpPr>
            <p:nvPr/>
          </p:nvSpPr>
          <p:spPr bwMode="auto">
            <a:xfrm>
              <a:off x="3090312"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76" name="组合 59"/>
          <p:cNvGrpSpPr>
            <a:grpSpLocks/>
          </p:cNvGrpSpPr>
          <p:nvPr/>
        </p:nvGrpSpPr>
        <p:grpSpPr bwMode="auto">
          <a:xfrm>
            <a:off x="6619534" y="2348134"/>
            <a:ext cx="688770" cy="1512914"/>
            <a:chOff x="3161528" y="1867125"/>
            <a:chExt cx="687195" cy="2016108"/>
          </a:xfrm>
        </p:grpSpPr>
        <p:sp>
          <p:nvSpPr>
            <p:cNvPr id="11290" name="Text Box 5"/>
            <p:cNvSpPr txBox="1">
              <a:spLocks noChangeArrowheads="1"/>
            </p:cNvSpPr>
            <p:nvPr/>
          </p:nvSpPr>
          <p:spPr bwMode="auto">
            <a:xfrm>
              <a:off x="3418821" y="2393046"/>
              <a:ext cx="429902" cy="149018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a:latin typeface="Garamond" pitchFamily="18" charset="0"/>
                  <a:ea typeface="微软雅黑" panose="020B0503020204020204" pitchFamily="34" charset="-122"/>
                </a:rPr>
                <a:t>可行域上界</a:t>
              </a:r>
            </a:p>
          </p:txBody>
        </p:sp>
        <p:sp>
          <p:nvSpPr>
            <p:cNvPr id="11291" name="Line 6"/>
            <p:cNvSpPr>
              <a:spLocks noChangeShapeType="1"/>
            </p:cNvSpPr>
            <p:nvPr/>
          </p:nvSpPr>
          <p:spPr bwMode="auto">
            <a:xfrm>
              <a:off x="3251322" y="1867125"/>
              <a:ext cx="413735" cy="5459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292" name="Line 15"/>
            <p:cNvSpPr>
              <a:spLocks noChangeShapeType="1"/>
            </p:cNvSpPr>
            <p:nvPr/>
          </p:nvSpPr>
          <p:spPr bwMode="auto">
            <a:xfrm>
              <a:off x="3161528" y="1871294"/>
              <a:ext cx="17958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77" name="组合 63"/>
          <p:cNvGrpSpPr>
            <a:grpSpLocks/>
          </p:cNvGrpSpPr>
          <p:nvPr/>
        </p:nvGrpSpPr>
        <p:grpSpPr bwMode="auto">
          <a:xfrm>
            <a:off x="7146868" y="2354467"/>
            <a:ext cx="881516" cy="2946741"/>
            <a:chOff x="2670842" y="1875568"/>
            <a:chExt cx="881493" cy="3926316"/>
          </a:xfrm>
        </p:grpSpPr>
        <p:sp>
          <p:nvSpPr>
            <p:cNvPr id="11287" name="Text Box 5"/>
            <p:cNvSpPr txBox="1">
              <a:spLocks noChangeArrowheads="1"/>
            </p:cNvSpPr>
            <p:nvPr/>
          </p:nvSpPr>
          <p:spPr bwMode="auto">
            <a:xfrm>
              <a:off x="3121459" y="2398140"/>
              <a:ext cx="430876" cy="3403744"/>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非线性约束函数的函数句柄</a:t>
              </a:r>
            </a:p>
          </p:txBody>
        </p:sp>
        <p:sp>
          <p:nvSpPr>
            <p:cNvPr id="11288" name="Line 6"/>
            <p:cNvSpPr>
              <a:spLocks noChangeShapeType="1"/>
            </p:cNvSpPr>
            <p:nvPr/>
          </p:nvSpPr>
          <p:spPr bwMode="auto">
            <a:xfrm>
              <a:off x="2952570" y="1875568"/>
              <a:ext cx="353535" cy="50504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289" name="Line 15"/>
            <p:cNvSpPr>
              <a:spLocks noChangeShapeType="1"/>
            </p:cNvSpPr>
            <p:nvPr/>
          </p:nvSpPr>
          <p:spPr bwMode="auto">
            <a:xfrm flipV="1">
              <a:off x="2670842" y="1879837"/>
              <a:ext cx="5039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78" name="组合 67"/>
          <p:cNvGrpSpPr>
            <a:grpSpLocks/>
          </p:cNvGrpSpPr>
          <p:nvPr/>
        </p:nvGrpSpPr>
        <p:grpSpPr bwMode="auto">
          <a:xfrm>
            <a:off x="7884368" y="2348880"/>
            <a:ext cx="720080" cy="1728192"/>
            <a:chOff x="2931062" y="1868123"/>
            <a:chExt cx="720151" cy="2302501"/>
          </a:xfrm>
        </p:grpSpPr>
        <p:sp>
          <p:nvSpPr>
            <p:cNvPr id="11284" name="Text Box 5"/>
            <p:cNvSpPr txBox="1">
              <a:spLocks noChangeArrowheads="1"/>
            </p:cNvSpPr>
            <p:nvPr/>
          </p:nvSpPr>
          <p:spPr bwMode="auto">
            <a:xfrm>
              <a:off x="3220284" y="2407383"/>
              <a:ext cx="430929" cy="1763241"/>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优化参数设置</a:t>
              </a:r>
            </a:p>
          </p:txBody>
        </p:sp>
        <p:sp>
          <p:nvSpPr>
            <p:cNvPr id="11285" name="Line 6"/>
            <p:cNvSpPr>
              <a:spLocks noChangeShapeType="1"/>
            </p:cNvSpPr>
            <p:nvPr/>
          </p:nvSpPr>
          <p:spPr bwMode="auto">
            <a:xfrm>
              <a:off x="3219122" y="1868123"/>
              <a:ext cx="215989" cy="52761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286" name="Line 15"/>
            <p:cNvSpPr>
              <a:spLocks noChangeShapeType="1"/>
            </p:cNvSpPr>
            <p:nvPr/>
          </p:nvSpPr>
          <p:spPr bwMode="auto">
            <a:xfrm>
              <a:off x="2931062" y="1871295"/>
              <a:ext cx="504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11280" name="组合 42"/>
          <p:cNvGrpSpPr>
            <a:grpSpLocks/>
          </p:cNvGrpSpPr>
          <p:nvPr/>
        </p:nvGrpSpPr>
        <p:grpSpPr bwMode="auto">
          <a:xfrm>
            <a:off x="4716016" y="2348134"/>
            <a:ext cx="430887" cy="2737050"/>
            <a:chOff x="2904123" y="1871294"/>
            <a:chExt cx="431837" cy="3649701"/>
          </a:xfrm>
        </p:grpSpPr>
        <p:sp>
          <p:nvSpPr>
            <p:cNvPr id="11281" name="Text Box 5"/>
            <p:cNvSpPr txBox="1">
              <a:spLocks noChangeArrowheads="1"/>
            </p:cNvSpPr>
            <p:nvPr/>
          </p:nvSpPr>
          <p:spPr bwMode="auto">
            <a:xfrm>
              <a:off x="2904123" y="2388255"/>
              <a:ext cx="431837" cy="3132740"/>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线性不等式约束常数向量</a:t>
              </a:r>
            </a:p>
          </p:txBody>
        </p:sp>
        <p:sp>
          <p:nvSpPr>
            <p:cNvPr id="11282" name="Line 6"/>
            <p:cNvSpPr>
              <a:spLocks noChangeShapeType="1"/>
            </p:cNvSpPr>
            <p:nvPr/>
          </p:nvSpPr>
          <p:spPr bwMode="auto">
            <a:xfrm flipH="1">
              <a:off x="3174145" y="1886537"/>
              <a:ext cx="0" cy="5054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11283" name="Line 15"/>
            <p:cNvSpPr>
              <a:spLocks noChangeShapeType="1"/>
            </p:cNvSpPr>
            <p:nvPr/>
          </p:nvSpPr>
          <p:spPr bwMode="auto">
            <a:xfrm>
              <a:off x="3047958" y="1871294"/>
              <a:ext cx="28800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54" name="组合 38"/>
          <p:cNvGrpSpPr>
            <a:grpSpLocks/>
          </p:cNvGrpSpPr>
          <p:nvPr/>
        </p:nvGrpSpPr>
        <p:grpSpPr bwMode="auto">
          <a:xfrm>
            <a:off x="2921055" y="2348880"/>
            <a:ext cx="786849" cy="1498915"/>
            <a:chOff x="2159771" y="1867122"/>
            <a:chExt cx="786609" cy="1998435"/>
          </a:xfrm>
        </p:grpSpPr>
        <p:sp>
          <p:nvSpPr>
            <p:cNvPr id="55" name="Text Box 5"/>
            <p:cNvSpPr txBox="1">
              <a:spLocks noChangeArrowheads="1"/>
            </p:cNvSpPr>
            <p:nvPr/>
          </p:nvSpPr>
          <p:spPr bwMode="auto">
            <a:xfrm>
              <a:off x="2159771" y="2374638"/>
              <a:ext cx="430755" cy="1490919"/>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目标值向量</a:t>
              </a:r>
            </a:p>
          </p:txBody>
        </p:sp>
        <p:sp>
          <p:nvSpPr>
            <p:cNvPr id="56" name="Line 6"/>
            <p:cNvSpPr>
              <a:spLocks noChangeShapeType="1"/>
            </p:cNvSpPr>
            <p:nvPr/>
          </p:nvSpPr>
          <p:spPr bwMode="auto">
            <a:xfrm flipH="1">
              <a:off x="2331646" y="1879840"/>
              <a:ext cx="416795" cy="4924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57" name="Line 15"/>
            <p:cNvSpPr>
              <a:spLocks noChangeShapeType="1"/>
            </p:cNvSpPr>
            <p:nvPr/>
          </p:nvSpPr>
          <p:spPr bwMode="auto">
            <a:xfrm flipV="1">
              <a:off x="2658468" y="1867122"/>
              <a:ext cx="287912" cy="41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grpSp>
        <p:nvGrpSpPr>
          <p:cNvPr id="62" name="组合 38"/>
          <p:cNvGrpSpPr>
            <a:grpSpLocks/>
          </p:cNvGrpSpPr>
          <p:nvPr/>
        </p:nvGrpSpPr>
        <p:grpSpPr bwMode="auto">
          <a:xfrm>
            <a:off x="3517145" y="2348133"/>
            <a:ext cx="766823" cy="1296891"/>
            <a:chOff x="2159771" y="1866123"/>
            <a:chExt cx="766589" cy="1729082"/>
          </a:xfrm>
        </p:grpSpPr>
        <p:sp>
          <p:nvSpPr>
            <p:cNvPr id="63" name="Text Box 5"/>
            <p:cNvSpPr txBox="1">
              <a:spLocks noChangeArrowheads="1"/>
            </p:cNvSpPr>
            <p:nvPr/>
          </p:nvSpPr>
          <p:spPr bwMode="auto">
            <a:xfrm>
              <a:off x="2159771" y="2377853"/>
              <a:ext cx="430755" cy="1217352"/>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1600" dirty="0">
                  <a:latin typeface="Garamond" pitchFamily="18" charset="0"/>
                  <a:ea typeface="微软雅黑" panose="020B0503020204020204" pitchFamily="34" charset="-122"/>
                </a:rPr>
                <a:t>权重向量</a:t>
              </a:r>
            </a:p>
          </p:txBody>
        </p:sp>
        <p:sp>
          <p:nvSpPr>
            <p:cNvPr id="64" name="Line 6"/>
            <p:cNvSpPr>
              <a:spLocks noChangeShapeType="1"/>
            </p:cNvSpPr>
            <p:nvPr/>
          </p:nvSpPr>
          <p:spPr bwMode="auto">
            <a:xfrm flipH="1">
              <a:off x="2331646" y="1879840"/>
              <a:ext cx="416795" cy="4924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sp>
          <p:nvSpPr>
            <p:cNvPr id="65" name="Line 15"/>
            <p:cNvSpPr>
              <a:spLocks noChangeShapeType="1"/>
            </p:cNvSpPr>
            <p:nvPr/>
          </p:nvSpPr>
          <p:spPr bwMode="auto">
            <a:xfrm flipV="1">
              <a:off x="2550469" y="1866123"/>
              <a:ext cx="375891" cy="5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sz="1600" dirty="0">
                <a:latin typeface="微软雅黑" panose="020B0503020204020204" pitchFamily="34" charset="-122"/>
                <a:ea typeface="微软雅黑" panose="020B0503020204020204" pitchFamily="34" charset="-122"/>
              </a:endParaRPr>
            </a:p>
          </p:txBody>
        </p:sp>
      </p:grpSp>
      <p:sp>
        <p:nvSpPr>
          <p:cNvPr id="4" name="日期占位符 3">
            <a:extLst>
              <a:ext uri="{FF2B5EF4-FFF2-40B4-BE49-F238E27FC236}">
                <a16:creationId xmlns:a16="http://schemas.microsoft.com/office/drawing/2014/main" id="{5097BE04-C0C8-47B4-B293-78A45AF4118C}"/>
              </a:ext>
            </a:extLst>
          </p:cNvPr>
          <p:cNvSpPr>
            <a:spLocks noGrp="1"/>
          </p:cNvSpPr>
          <p:nvPr>
            <p:ph type="dt" sz="half" idx="2"/>
          </p:nvPr>
        </p:nvSpPr>
        <p:spPr/>
        <p:txBody>
          <a:bodyPr/>
          <a:lstStyle/>
          <a:p>
            <a:pPr>
              <a:defRPr/>
            </a:pPr>
            <a:fld id="{649558EE-D5F3-4CBB-ADB4-7FE554825D86}" type="datetime1">
              <a:rPr lang="zh-CN" altLang="en-US" smtClean="0"/>
              <a:t>2022/11/23</a:t>
            </a:fld>
            <a:endParaRPr lang="zh-CN" altLang="en-US"/>
          </a:p>
        </p:txBody>
      </p:sp>
      <p:sp>
        <p:nvSpPr>
          <p:cNvPr id="66" name="Rectangle 5">
            <a:extLst>
              <a:ext uri="{FF2B5EF4-FFF2-40B4-BE49-F238E27FC236}">
                <a16:creationId xmlns:a16="http://schemas.microsoft.com/office/drawing/2014/main" id="{E2B79F20-19AD-4D2F-8D06-8735AD074A44}"/>
              </a:ext>
            </a:extLst>
          </p:cNvPr>
          <p:cNvSpPr>
            <a:spLocks noChangeArrowheads="1"/>
          </p:cNvSpPr>
          <p:nvPr/>
        </p:nvSpPr>
        <p:spPr bwMode="auto">
          <a:xfrm>
            <a:off x="183976" y="620687"/>
            <a:ext cx="7772400" cy="4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zh-CN" sz="2400" dirty="0">
                <a:solidFill>
                  <a:srgbClr val="FF0000"/>
                </a:solidFill>
                <a:latin typeface="微软雅黑" panose="020B0503020204020204" pitchFamily="34" charset="-122"/>
                <a:ea typeface="微软雅黑" panose="020B0503020204020204" pitchFamily="34" charset="-122"/>
              </a:rPr>
              <a:t>2.  fgoalattain </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sp>
        <p:nvSpPr>
          <p:cNvPr id="67" name="Rectangle 56">
            <a:extLst>
              <a:ext uri="{FF2B5EF4-FFF2-40B4-BE49-F238E27FC236}">
                <a16:creationId xmlns:a16="http://schemas.microsoft.com/office/drawing/2014/main" id="{7D522C82-7112-44C0-8C48-B304052DA859}"/>
              </a:ext>
            </a:extLst>
          </p:cNvPr>
          <p:cNvSpPr>
            <a:spLocks noChangeArrowheads="1"/>
          </p:cNvSpPr>
          <p:nvPr/>
        </p:nvSpPr>
        <p:spPr bwMode="auto">
          <a:xfrm>
            <a:off x="611560" y="1176624"/>
            <a:ext cx="6624091"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latin typeface="微软雅黑" panose="020B0503020204020204" pitchFamily="34" charset="-122"/>
                <a:ea typeface="微软雅黑" panose="020B0503020204020204" pitchFamily="34" charset="-122"/>
                <a:sym typeface="Wingdings" pitchFamily="2" charset="2"/>
              </a:rPr>
              <a:t>fgoalattain</a:t>
            </a:r>
            <a:r>
              <a:rPr lang="zh-CN" altLang="en-US" sz="2400" dirty="0">
                <a:latin typeface="微软雅黑" panose="020B0503020204020204" pitchFamily="34" charset="-122"/>
                <a:ea typeface="微软雅黑" panose="020B0503020204020204" pitchFamily="34" charset="-122"/>
                <a:sym typeface="Wingdings" pitchFamily="2" charset="2"/>
              </a:rPr>
              <a:t>函数用来求解多目标达到问题</a:t>
            </a:r>
          </a:p>
        </p:txBody>
      </p:sp>
      <p:sp>
        <p:nvSpPr>
          <p:cNvPr id="2" name="页脚占位符 1">
            <a:extLst>
              <a:ext uri="{FF2B5EF4-FFF2-40B4-BE49-F238E27FC236}">
                <a16:creationId xmlns:a16="http://schemas.microsoft.com/office/drawing/2014/main" id="{862387E0-50AA-45FA-8635-CBFF36ADF23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58081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wipe(up)">
                                      <p:cBhvr>
                                        <p:cTn id="12" dur="500"/>
                                        <p:tgtEl>
                                          <p:spTgt spid="11268"/>
                                        </p:tgtEl>
                                      </p:cBhvr>
                                    </p:animEffect>
                                  </p:childTnLst>
                                </p:cTn>
                              </p:par>
                              <p:par>
                                <p:cTn id="13" presetID="22" presetClass="entr" presetSubtype="1" fill="hold" nodeType="withEffect">
                                  <p:stCondLst>
                                    <p:cond delay="0"/>
                                  </p:stCondLst>
                                  <p:childTnLst>
                                    <p:set>
                                      <p:cBhvr>
                                        <p:cTn id="14" dur="1" fill="hold">
                                          <p:stCondLst>
                                            <p:cond delay="0"/>
                                          </p:stCondLst>
                                        </p:cTn>
                                        <p:tgtEl>
                                          <p:spTgt spid="11269"/>
                                        </p:tgtEl>
                                        <p:attrNameLst>
                                          <p:attrName>style.visibility</p:attrName>
                                        </p:attrNameLst>
                                      </p:cBhvr>
                                      <p:to>
                                        <p:strVal val="visible"/>
                                      </p:to>
                                    </p:set>
                                    <p:animEffect transition="in" filter="wipe(up)">
                                      <p:cBhvr>
                                        <p:cTn id="15" dur="500"/>
                                        <p:tgtEl>
                                          <p:spTgt spid="11269"/>
                                        </p:tgtEl>
                                      </p:cBhvr>
                                    </p:animEffect>
                                  </p:childTnLst>
                                </p:cTn>
                              </p:par>
                              <p:par>
                                <p:cTn id="16" presetID="22" presetClass="entr" presetSubtype="1" fill="hold" nodeType="withEffect">
                                  <p:stCondLst>
                                    <p:cond delay="0"/>
                                  </p:stCondLst>
                                  <p:childTnLst>
                                    <p:set>
                                      <p:cBhvr>
                                        <p:cTn id="17" dur="1" fill="hold">
                                          <p:stCondLst>
                                            <p:cond delay="0"/>
                                          </p:stCondLst>
                                        </p:cTn>
                                        <p:tgtEl>
                                          <p:spTgt spid="11270"/>
                                        </p:tgtEl>
                                        <p:attrNameLst>
                                          <p:attrName>style.visibility</p:attrName>
                                        </p:attrNameLst>
                                      </p:cBhvr>
                                      <p:to>
                                        <p:strVal val="visible"/>
                                      </p:to>
                                    </p:set>
                                    <p:animEffect transition="in" filter="wipe(up)">
                                      <p:cBhvr>
                                        <p:cTn id="18" dur="500"/>
                                        <p:tgtEl>
                                          <p:spTgt spid="11270"/>
                                        </p:tgtEl>
                                      </p:cBhvr>
                                    </p:animEffect>
                                  </p:childTnLst>
                                </p:cTn>
                              </p:par>
                              <p:par>
                                <p:cTn id="19" presetID="22" presetClass="entr" presetSubtype="1" fill="hold" nodeType="withEffect">
                                  <p:stCondLst>
                                    <p:cond delay="0"/>
                                  </p:stCondLst>
                                  <p:childTnLst>
                                    <p:set>
                                      <p:cBhvr>
                                        <p:cTn id="20" dur="1" fill="hold">
                                          <p:stCondLst>
                                            <p:cond delay="0"/>
                                          </p:stCondLst>
                                        </p:cTn>
                                        <p:tgtEl>
                                          <p:spTgt spid="11271"/>
                                        </p:tgtEl>
                                        <p:attrNameLst>
                                          <p:attrName>style.visibility</p:attrName>
                                        </p:attrNameLst>
                                      </p:cBhvr>
                                      <p:to>
                                        <p:strVal val="visible"/>
                                      </p:to>
                                    </p:set>
                                    <p:animEffect transition="in" filter="wipe(up)">
                                      <p:cBhvr>
                                        <p:cTn id="21" dur="500"/>
                                        <p:tgtEl>
                                          <p:spTgt spid="11271"/>
                                        </p:tgtEl>
                                      </p:cBhvr>
                                    </p:animEffect>
                                  </p:childTnLst>
                                </p:cTn>
                              </p:par>
                              <p:par>
                                <p:cTn id="22" presetID="22" presetClass="entr" presetSubtype="1" fill="hold" nodeType="withEffect">
                                  <p:stCondLst>
                                    <p:cond delay="0"/>
                                  </p:stCondLst>
                                  <p:childTnLst>
                                    <p:set>
                                      <p:cBhvr>
                                        <p:cTn id="23" dur="1" fill="hold">
                                          <p:stCondLst>
                                            <p:cond delay="0"/>
                                          </p:stCondLst>
                                        </p:cTn>
                                        <p:tgtEl>
                                          <p:spTgt spid="11272"/>
                                        </p:tgtEl>
                                        <p:attrNameLst>
                                          <p:attrName>style.visibility</p:attrName>
                                        </p:attrNameLst>
                                      </p:cBhvr>
                                      <p:to>
                                        <p:strVal val="visible"/>
                                      </p:to>
                                    </p:set>
                                    <p:animEffect transition="in" filter="wipe(up)">
                                      <p:cBhvr>
                                        <p:cTn id="24" dur="500"/>
                                        <p:tgtEl>
                                          <p:spTgt spid="11272"/>
                                        </p:tgtEl>
                                      </p:cBhvr>
                                    </p:animEffect>
                                  </p:childTnLst>
                                </p:cTn>
                              </p:par>
                              <p:par>
                                <p:cTn id="25" presetID="22" presetClass="entr" presetSubtype="1" fill="hold" nodeType="withEffect">
                                  <p:stCondLst>
                                    <p:cond delay="0"/>
                                  </p:stCondLst>
                                  <p:childTnLst>
                                    <p:set>
                                      <p:cBhvr>
                                        <p:cTn id="26" dur="1" fill="hold">
                                          <p:stCondLst>
                                            <p:cond delay="0"/>
                                          </p:stCondLst>
                                        </p:cTn>
                                        <p:tgtEl>
                                          <p:spTgt spid="11273"/>
                                        </p:tgtEl>
                                        <p:attrNameLst>
                                          <p:attrName>style.visibility</p:attrName>
                                        </p:attrNameLst>
                                      </p:cBhvr>
                                      <p:to>
                                        <p:strVal val="visible"/>
                                      </p:to>
                                    </p:set>
                                    <p:animEffect transition="in" filter="wipe(up)">
                                      <p:cBhvr>
                                        <p:cTn id="27" dur="500"/>
                                        <p:tgtEl>
                                          <p:spTgt spid="11273"/>
                                        </p:tgtEl>
                                      </p:cBhvr>
                                    </p:animEffect>
                                  </p:childTnLst>
                                </p:cTn>
                              </p:par>
                              <p:par>
                                <p:cTn id="28" presetID="22" presetClass="entr" presetSubtype="1" fill="hold" nodeType="withEffect">
                                  <p:stCondLst>
                                    <p:cond delay="0"/>
                                  </p:stCondLst>
                                  <p:childTnLst>
                                    <p:set>
                                      <p:cBhvr>
                                        <p:cTn id="29" dur="1" fill="hold">
                                          <p:stCondLst>
                                            <p:cond delay="0"/>
                                          </p:stCondLst>
                                        </p:cTn>
                                        <p:tgtEl>
                                          <p:spTgt spid="11274"/>
                                        </p:tgtEl>
                                        <p:attrNameLst>
                                          <p:attrName>style.visibility</p:attrName>
                                        </p:attrNameLst>
                                      </p:cBhvr>
                                      <p:to>
                                        <p:strVal val="visible"/>
                                      </p:to>
                                    </p:set>
                                    <p:animEffect transition="in" filter="wipe(up)">
                                      <p:cBhvr>
                                        <p:cTn id="30" dur="500"/>
                                        <p:tgtEl>
                                          <p:spTgt spid="11274"/>
                                        </p:tgtEl>
                                      </p:cBhvr>
                                    </p:animEffect>
                                  </p:childTnLst>
                                </p:cTn>
                              </p:par>
                              <p:par>
                                <p:cTn id="31" presetID="22" presetClass="entr" presetSubtype="1" fill="hold" nodeType="withEffect">
                                  <p:stCondLst>
                                    <p:cond delay="0"/>
                                  </p:stCondLst>
                                  <p:childTnLst>
                                    <p:set>
                                      <p:cBhvr>
                                        <p:cTn id="32" dur="1" fill="hold">
                                          <p:stCondLst>
                                            <p:cond delay="0"/>
                                          </p:stCondLst>
                                        </p:cTn>
                                        <p:tgtEl>
                                          <p:spTgt spid="11275"/>
                                        </p:tgtEl>
                                        <p:attrNameLst>
                                          <p:attrName>style.visibility</p:attrName>
                                        </p:attrNameLst>
                                      </p:cBhvr>
                                      <p:to>
                                        <p:strVal val="visible"/>
                                      </p:to>
                                    </p:set>
                                    <p:animEffect transition="in" filter="wipe(up)">
                                      <p:cBhvr>
                                        <p:cTn id="33" dur="500"/>
                                        <p:tgtEl>
                                          <p:spTgt spid="11275"/>
                                        </p:tgtEl>
                                      </p:cBhvr>
                                    </p:animEffect>
                                  </p:childTnLst>
                                </p:cTn>
                              </p:par>
                              <p:par>
                                <p:cTn id="34" presetID="22" presetClass="entr" presetSubtype="1" fill="hold" nodeType="withEffect">
                                  <p:stCondLst>
                                    <p:cond delay="0"/>
                                  </p:stCondLst>
                                  <p:childTnLst>
                                    <p:set>
                                      <p:cBhvr>
                                        <p:cTn id="35" dur="1" fill="hold">
                                          <p:stCondLst>
                                            <p:cond delay="0"/>
                                          </p:stCondLst>
                                        </p:cTn>
                                        <p:tgtEl>
                                          <p:spTgt spid="11276"/>
                                        </p:tgtEl>
                                        <p:attrNameLst>
                                          <p:attrName>style.visibility</p:attrName>
                                        </p:attrNameLst>
                                      </p:cBhvr>
                                      <p:to>
                                        <p:strVal val="visible"/>
                                      </p:to>
                                    </p:set>
                                    <p:animEffect transition="in" filter="wipe(up)">
                                      <p:cBhvr>
                                        <p:cTn id="36" dur="500"/>
                                        <p:tgtEl>
                                          <p:spTgt spid="11276"/>
                                        </p:tgtEl>
                                      </p:cBhvr>
                                    </p:animEffect>
                                  </p:childTnLst>
                                </p:cTn>
                              </p:par>
                              <p:par>
                                <p:cTn id="37" presetID="22" presetClass="entr" presetSubtype="1" fill="hold" nodeType="withEffect">
                                  <p:stCondLst>
                                    <p:cond delay="0"/>
                                  </p:stCondLst>
                                  <p:childTnLst>
                                    <p:set>
                                      <p:cBhvr>
                                        <p:cTn id="38" dur="1" fill="hold">
                                          <p:stCondLst>
                                            <p:cond delay="0"/>
                                          </p:stCondLst>
                                        </p:cTn>
                                        <p:tgtEl>
                                          <p:spTgt spid="11277"/>
                                        </p:tgtEl>
                                        <p:attrNameLst>
                                          <p:attrName>style.visibility</p:attrName>
                                        </p:attrNameLst>
                                      </p:cBhvr>
                                      <p:to>
                                        <p:strVal val="visible"/>
                                      </p:to>
                                    </p:set>
                                    <p:animEffect transition="in" filter="wipe(up)">
                                      <p:cBhvr>
                                        <p:cTn id="39" dur="500"/>
                                        <p:tgtEl>
                                          <p:spTgt spid="11277"/>
                                        </p:tgtEl>
                                      </p:cBhvr>
                                    </p:animEffect>
                                  </p:childTnLst>
                                </p:cTn>
                              </p:par>
                              <p:par>
                                <p:cTn id="40" presetID="22" presetClass="entr" presetSubtype="1" fill="hold" nodeType="withEffect">
                                  <p:stCondLst>
                                    <p:cond delay="0"/>
                                  </p:stCondLst>
                                  <p:childTnLst>
                                    <p:set>
                                      <p:cBhvr>
                                        <p:cTn id="41" dur="1" fill="hold">
                                          <p:stCondLst>
                                            <p:cond delay="0"/>
                                          </p:stCondLst>
                                        </p:cTn>
                                        <p:tgtEl>
                                          <p:spTgt spid="11278"/>
                                        </p:tgtEl>
                                        <p:attrNameLst>
                                          <p:attrName>style.visibility</p:attrName>
                                        </p:attrNameLst>
                                      </p:cBhvr>
                                      <p:to>
                                        <p:strVal val="visible"/>
                                      </p:to>
                                    </p:set>
                                    <p:animEffect transition="in" filter="wipe(up)">
                                      <p:cBhvr>
                                        <p:cTn id="42" dur="500"/>
                                        <p:tgtEl>
                                          <p:spTgt spid="11278"/>
                                        </p:tgtEl>
                                      </p:cBhvr>
                                    </p:animEffect>
                                  </p:childTnLst>
                                </p:cTn>
                              </p:par>
                              <p:par>
                                <p:cTn id="43" presetID="22" presetClass="entr" presetSubtype="1" fill="hold" nodeType="withEffect">
                                  <p:stCondLst>
                                    <p:cond delay="0"/>
                                  </p:stCondLst>
                                  <p:childTnLst>
                                    <p:set>
                                      <p:cBhvr>
                                        <p:cTn id="44" dur="1" fill="hold">
                                          <p:stCondLst>
                                            <p:cond delay="0"/>
                                          </p:stCondLst>
                                        </p:cTn>
                                        <p:tgtEl>
                                          <p:spTgt spid="11280"/>
                                        </p:tgtEl>
                                        <p:attrNameLst>
                                          <p:attrName>style.visibility</p:attrName>
                                        </p:attrNameLst>
                                      </p:cBhvr>
                                      <p:to>
                                        <p:strVal val="visible"/>
                                      </p:to>
                                    </p:set>
                                    <p:animEffect transition="in" filter="wipe(up)">
                                      <p:cBhvr>
                                        <p:cTn id="45" dur="500"/>
                                        <p:tgtEl>
                                          <p:spTgt spid="11280"/>
                                        </p:tgtEl>
                                      </p:cBhvr>
                                    </p:animEffect>
                                  </p:childTnLst>
                                </p:cTn>
                              </p:par>
                              <p:par>
                                <p:cTn id="46" presetID="22" presetClass="entr" presetSubtype="1"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up)">
                                      <p:cBhvr>
                                        <p:cTn id="48" dur="500"/>
                                        <p:tgtEl>
                                          <p:spTgt spid="54"/>
                                        </p:tgtEl>
                                      </p:cBhvr>
                                    </p:animEffect>
                                  </p:childTnLst>
                                </p:cTn>
                              </p:par>
                              <p:par>
                                <p:cTn id="49" presetID="22" presetClass="entr" presetSubtype="1"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up)">
                                      <p:cBhvr>
                                        <p:cTn id="5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363091" y="664050"/>
            <a:ext cx="8313365" cy="521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defRPr/>
            </a:pPr>
            <a:r>
              <a:rPr lang="en-US" altLang="zh-CN" sz="2400" dirty="0">
                <a:solidFill>
                  <a:schemeClr val="bg2"/>
                </a:solidFill>
                <a:latin typeface="+mn-lt"/>
                <a:ea typeface="微软雅黑" panose="020B0503020204020204" pitchFamily="34" charset="-122"/>
              </a:rPr>
              <a:t>【</a:t>
            </a:r>
            <a:r>
              <a:rPr lang="zh-CN" altLang="en-US" sz="2400" dirty="0">
                <a:solidFill>
                  <a:schemeClr val="hlink"/>
                </a:solidFill>
                <a:latin typeface="+mn-lt"/>
                <a:ea typeface="微软雅黑" panose="020B0503020204020204" pitchFamily="34" charset="-122"/>
              </a:rPr>
              <a:t>例</a:t>
            </a:r>
            <a:r>
              <a:rPr lang="en-US" altLang="zh-CN" sz="2400" dirty="0">
                <a:solidFill>
                  <a:schemeClr val="hlink"/>
                </a:solidFill>
                <a:latin typeface="+mn-lt"/>
                <a:ea typeface="微软雅黑" panose="020B0503020204020204" pitchFamily="34" charset="-122"/>
              </a:rPr>
              <a:t>4-3</a:t>
            </a:r>
            <a:r>
              <a:rPr lang="en-US" altLang="zh-CN" sz="2400" dirty="0">
                <a:solidFill>
                  <a:schemeClr val="bg2"/>
                </a:solidFill>
                <a:latin typeface="+mn-lt"/>
                <a:ea typeface="微软雅黑" panose="020B0503020204020204" pitchFamily="34" charset="-122"/>
              </a:rPr>
              <a:t>】</a:t>
            </a:r>
            <a:r>
              <a:rPr lang="zh-CN" altLang="en-US" sz="2400" dirty="0">
                <a:solidFill>
                  <a:srgbClr val="0000FF"/>
                </a:solidFill>
                <a:latin typeface="+mn-lt"/>
                <a:ea typeface="微软雅黑" panose="020B0503020204020204" pitchFamily="34" charset="-122"/>
              </a:rPr>
              <a:t>多目标达到问题</a:t>
            </a:r>
            <a:r>
              <a:rPr lang="zh-CN" altLang="en-US" sz="2400" dirty="0">
                <a:solidFill>
                  <a:schemeClr val="bg2"/>
                </a:solidFill>
                <a:latin typeface="+mn-lt"/>
                <a:ea typeface="微软雅黑" panose="020B0503020204020204" pitchFamily="34" charset="-122"/>
              </a:rPr>
              <a:t>。某化工厂拟生产两种新产品</a:t>
            </a:r>
            <a:r>
              <a:rPr lang="en-US" altLang="zh-CN" sz="2400" dirty="0">
                <a:solidFill>
                  <a:schemeClr val="bg2"/>
                </a:solidFill>
                <a:latin typeface="+mn-lt"/>
                <a:ea typeface="微软雅黑" panose="020B0503020204020204" pitchFamily="34" charset="-122"/>
              </a:rPr>
              <a:t>A</a:t>
            </a:r>
            <a:r>
              <a:rPr lang="zh-CN" altLang="en-US" sz="2400" dirty="0">
                <a:solidFill>
                  <a:schemeClr val="bg2"/>
                </a:solidFill>
                <a:latin typeface="+mn-lt"/>
                <a:ea typeface="微软雅黑" panose="020B0503020204020204" pitchFamily="34" charset="-122"/>
              </a:rPr>
              <a:t>和</a:t>
            </a:r>
            <a:r>
              <a:rPr lang="en-US" altLang="zh-CN" sz="2400" dirty="0">
                <a:solidFill>
                  <a:schemeClr val="bg2"/>
                </a:solidFill>
                <a:latin typeface="+mn-lt"/>
                <a:ea typeface="微软雅黑" panose="020B0503020204020204" pitchFamily="34" charset="-122"/>
              </a:rPr>
              <a:t>B</a:t>
            </a:r>
            <a:r>
              <a:rPr lang="zh-CN" altLang="en-US" sz="2400" dirty="0">
                <a:solidFill>
                  <a:schemeClr val="bg2"/>
                </a:solidFill>
                <a:latin typeface="+mn-lt"/>
                <a:ea typeface="微软雅黑" panose="020B0503020204020204" pitchFamily="34" charset="-122"/>
              </a:rPr>
              <a:t>，其生产设备费用分别为：</a:t>
            </a:r>
            <a:r>
              <a:rPr lang="en-US" altLang="zh-CN" sz="2400" dirty="0">
                <a:solidFill>
                  <a:schemeClr val="bg2"/>
                </a:solidFill>
                <a:latin typeface="+mn-lt"/>
                <a:ea typeface="微软雅黑" panose="020B0503020204020204" pitchFamily="34" charset="-122"/>
              </a:rPr>
              <a:t>A</a:t>
            </a:r>
            <a:r>
              <a:rPr lang="zh-CN" altLang="en-US" sz="2400" dirty="0">
                <a:solidFill>
                  <a:schemeClr val="bg2"/>
                </a:solidFill>
                <a:latin typeface="+mn-lt"/>
                <a:ea typeface="微软雅黑" panose="020B0503020204020204" pitchFamily="34" charset="-122"/>
              </a:rPr>
              <a:t>，</a:t>
            </a:r>
            <a:r>
              <a:rPr lang="en-US" altLang="zh-CN" sz="2400" dirty="0">
                <a:solidFill>
                  <a:schemeClr val="bg2"/>
                </a:solidFill>
                <a:latin typeface="+mn-lt"/>
                <a:ea typeface="微软雅黑" panose="020B0503020204020204" pitchFamily="34" charset="-122"/>
              </a:rPr>
              <a:t>2</a:t>
            </a:r>
            <a:r>
              <a:rPr lang="zh-CN" altLang="en-US" sz="2400" dirty="0">
                <a:solidFill>
                  <a:schemeClr val="bg2"/>
                </a:solidFill>
                <a:latin typeface="+mn-lt"/>
                <a:ea typeface="微软雅黑" panose="020B0503020204020204" pitchFamily="34" charset="-122"/>
              </a:rPr>
              <a:t>万元</a:t>
            </a:r>
            <a:r>
              <a:rPr lang="en-US" altLang="zh-CN" sz="2400" dirty="0">
                <a:solidFill>
                  <a:schemeClr val="bg2"/>
                </a:solidFill>
                <a:latin typeface="+mn-lt"/>
                <a:ea typeface="微软雅黑" panose="020B0503020204020204" pitchFamily="34" charset="-122"/>
              </a:rPr>
              <a:t>/</a:t>
            </a:r>
            <a:r>
              <a:rPr lang="zh-CN" altLang="en-US" sz="2400" dirty="0">
                <a:solidFill>
                  <a:schemeClr val="bg2"/>
                </a:solidFill>
                <a:latin typeface="+mn-lt"/>
                <a:ea typeface="微软雅黑" panose="020B0503020204020204" pitchFamily="34" charset="-122"/>
              </a:rPr>
              <a:t>吨；</a:t>
            </a:r>
            <a:r>
              <a:rPr lang="en-US" altLang="zh-CN" sz="2400" dirty="0">
                <a:solidFill>
                  <a:schemeClr val="bg2"/>
                </a:solidFill>
                <a:latin typeface="+mn-lt"/>
                <a:ea typeface="微软雅黑" panose="020B0503020204020204" pitchFamily="34" charset="-122"/>
              </a:rPr>
              <a:t>B</a:t>
            </a:r>
            <a:r>
              <a:rPr lang="zh-CN" altLang="en-US" sz="2400" dirty="0">
                <a:solidFill>
                  <a:schemeClr val="bg2"/>
                </a:solidFill>
                <a:latin typeface="+mn-lt"/>
                <a:ea typeface="微软雅黑" panose="020B0503020204020204" pitchFamily="34" charset="-122"/>
              </a:rPr>
              <a:t>，</a:t>
            </a:r>
            <a:r>
              <a:rPr lang="en-US" altLang="zh-CN" sz="2400" dirty="0">
                <a:solidFill>
                  <a:schemeClr val="bg2"/>
                </a:solidFill>
                <a:latin typeface="+mn-lt"/>
                <a:ea typeface="微软雅黑" panose="020B0503020204020204" pitchFamily="34" charset="-122"/>
              </a:rPr>
              <a:t>5</a:t>
            </a:r>
            <a:r>
              <a:rPr lang="zh-CN" altLang="en-US" sz="2400" dirty="0">
                <a:solidFill>
                  <a:schemeClr val="bg2"/>
                </a:solidFill>
                <a:latin typeface="+mn-lt"/>
                <a:ea typeface="微软雅黑" panose="020B0503020204020204" pitchFamily="34" charset="-122"/>
              </a:rPr>
              <a:t>万元</a:t>
            </a:r>
            <a:r>
              <a:rPr lang="en-US" altLang="zh-CN" sz="2400" dirty="0">
                <a:solidFill>
                  <a:schemeClr val="bg2"/>
                </a:solidFill>
                <a:latin typeface="+mn-lt"/>
                <a:ea typeface="微软雅黑" panose="020B0503020204020204" pitchFamily="34" charset="-122"/>
              </a:rPr>
              <a:t>/</a:t>
            </a:r>
            <a:r>
              <a:rPr lang="zh-CN" altLang="en-US" sz="2400" dirty="0">
                <a:solidFill>
                  <a:schemeClr val="bg2"/>
                </a:solidFill>
                <a:latin typeface="+mn-lt"/>
                <a:ea typeface="微软雅黑" panose="020B0503020204020204" pitchFamily="34" charset="-122"/>
              </a:rPr>
              <a:t>吨。这两种产品均会造成环境污染，由环境污染所造成的损失可折算为：</a:t>
            </a:r>
            <a:r>
              <a:rPr lang="en-US" altLang="zh-CN" sz="2400" dirty="0">
                <a:solidFill>
                  <a:schemeClr val="bg2"/>
                </a:solidFill>
                <a:latin typeface="+mn-lt"/>
                <a:ea typeface="微软雅黑" panose="020B0503020204020204" pitchFamily="34" charset="-122"/>
              </a:rPr>
              <a:t>A</a:t>
            </a:r>
            <a:r>
              <a:rPr lang="zh-CN" altLang="en-US" sz="2400" dirty="0">
                <a:solidFill>
                  <a:schemeClr val="bg2"/>
                </a:solidFill>
                <a:latin typeface="+mn-lt"/>
                <a:ea typeface="微软雅黑" panose="020B0503020204020204" pitchFamily="34" charset="-122"/>
              </a:rPr>
              <a:t>，</a:t>
            </a:r>
            <a:r>
              <a:rPr lang="en-US" altLang="zh-CN" sz="2400" dirty="0">
                <a:solidFill>
                  <a:schemeClr val="bg2"/>
                </a:solidFill>
                <a:latin typeface="+mn-lt"/>
                <a:ea typeface="微软雅黑" panose="020B0503020204020204" pitchFamily="34" charset="-122"/>
              </a:rPr>
              <a:t>4</a:t>
            </a:r>
            <a:r>
              <a:rPr lang="zh-CN" altLang="en-US" sz="2400" dirty="0">
                <a:solidFill>
                  <a:schemeClr val="bg2"/>
                </a:solidFill>
                <a:latin typeface="+mn-lt"/>
                <a:ea typeface="微软雅黑" panose="020B0503020204020204" pitchFamily="34" charset="-122"/>
              </a:rPr>
              <a:t>万元</a:t>
            </a:r>
            <a:r>
              <a:rPr lang="en-US" altLang="zh-CN" sz="2400" dirty="0">
                <a:solidFill>
                  <a:schemeClr val="bg2"/>
                </a:solidFill>
                <a:latin typeface="+mn-lt"/>
                <a:ea typeface="微软雅黑" panose="020B0503020204020204" pitchFamily="34" charset="-122"/>
              </a:rPr>
              <a:t>/</a:t>
            </a:r>
            <a:r>
              <a:rPr lang="zh-CN" altLang="en-US" sz="2400" dirty="0">
                <a:solidFill>
                  <a:schemeClr val="bg2"/>
                </a:solidFill>
                <a:latin typeface="+mn-lt"/>
                <a:ea typeface="微软雅黑" panose="020B0503020204020204" pitchFamily="34" charset="-122"/>
              </a:rPr>
              <a:t>吨；</a:t>
            </a:r>
            <a:r>
              <a:rPr lang="en-US" altLang="zh-CN" sz="2400" dirty="0">
                <a:solidFill>
                  <a:schemeClr val="bg2"/>
                </a:solidFill>
                <a:latin typeface="+mn-lt"/>
                <a:ea typeface="微软雅黑" panose="020B0503020204020204" pitchFamily="34" charset="-122"/>
              </a:rPr>
              <a:t>B</a:t>
            </a:r>
            <a:r>
              <a:rPr lang="zh-CN" altLang="en-US" sz="2400" dirty="0">
                <a:solidFill>
                  <a:schemeClr val="bg2"/>
                </a:solidFill>
                <a:latin typeface="+mn-lt"/>
                <a:ea typeface="微软雅黑" panose="020B0503020204020204" pitchFamily="34" charset="-122"/>
              </a:rPr>
              <a:t>，</a:t>
            </a:r>
            <a:r>
              <a:rPr lang="en-US" altLang="zh-CN" sz="2400" dirty="0">
                <a:solidFill>
                  <a:schemeClr val="bg2"/>
                </a:solidFill>
                <a:latin typeface="+mn-lt"/>
                <a:ea typeface="微软雅黑" panose="020B0503020204020204" pitchFamily="34" charset="-122"/>
              </a:rPr>
              <a:t>1</a:t>
            </a:r>
            <a:r>
              <a:rPr lang="zh-CN" altLang="en-US" sz="2400" dirty="0">
                <a:solidFill>
                  <a:schemeClr val="bg2"/>
                </a:solidFill>
                <a:latin typeface="+mn-lt"/>
                <a:ea typeface="微软雅黑" panose="020B0503020204020204" pitchFamily="34" charset="-122"/>
              </a:rPr>
              <a:t>万元</a:t>
            </a:r>
            <a:r>
              <a:rPr lang="en-US" altLang="zh-CN" sz="2400" dirty="0">
                <a:solidFill>
                  <a:schemeClr val="bg2"/>
                </a:solidFill>
                <a:latin typeface="+mn-lt"/>
                <a:ea typeface="微软雅黑" panose="020B0503020204020204" pitchFamily="34" charset="-122"/>
              </a:rPr>
              <a:t>/</a:t>
            </a:r>
            <a:r>
              <a:rPr lang="zh-CN" altLang="en-US" sz="2400" dirty="0">
                <a:solidFill>
                  <a:schemeClr val="bg2"/>
                </a:solidFill>
                <a:latin typeface="+mn-lt"/>
                <a:ea typeface="微软雅黑" panose="020B0503020204020204" pitchFamily="34" charset="-122"/>
              </a:rPr>
              <a:t>吨。由于条件限制，工厂生产产品</a:t>
            </a:r>
            <a:r>
              <a:rPr lang="en-US" altLang="zh-CN" sz="2400" dirty="0">
                <a:solidFill>
                  <a:schemeClr val="bg2"/>
                </a:solidFill>
                <a:latin typeface="+mn-lt"/>
                <a:ea typeface="微软雅黑" panose="020B0503020204020204" pitchFamily="34" charset="-122"/>
              </a:rPr>
              <a:t>A</a:t>
            </a:r>
            <a:r>
              <a:rPr lang="zh-CN" altLang="en-US" sz="2400" dirty="0">
                <a:solidFill>
                  <a:schemeClr val="bg2"/>
                </a:solidFill>
                <a:latin typeface="+mn-lt"/>
                <a:ea typeface="微软雅黑" panose="020B0503020204020204" pitchFamily="34" charset="-122"/>
              </a:rPr>
              <a:t>和</a:t>
            </a:r>
            <a:r>
              <a:rPr lang="en-US" altLang="zh-CN" sz="2400" dirty="0">
                <a:solidFill>
                  <a:schemeClr val="bg2"/>
                </a:solidFill>
                <a:latin typeface="+mn-lt"/>
                <a:ea typeface="微软雅黑" panose="020B0503020204020204" pitchFamily="34" charset="-122"/>
              </a:rPr>
              <a:t>B</a:t>
            </a:r>
            <a:r>
              <a:rPr lang="zh-CN" altLang="en-US" sz="2400" dirty="0">
                <a:solidFill>
                  <a:schemeClr val="bg2"/>
                </a:solidFill>
                <a:latin typeface="+mn-lt"/>
                <a:ea typeface="微软雅黑" panose="020B0503020204020204" pitchFamily="34" charset="-122"/>
              </a:rPr>
              <a:t>的最大生产能力分别为每月</a:t>
            </a:r>
            <a:r>
              <a:rPr lang="en-US" altLang="zh-CN" sz="2400" dirty="0">
                <a:solidFill>
                  <a:schemeClr val="bg2"/>
                </a:solidFill>
                <a:latin typeface="+mn-lt"/>
                <a:ea typeface="微软雅黑" panose="020B0503020204020204" pitchFamily="34" charset="-122"/>
              </a:rPr>
              <a:t>5</a:t>
            </a:r>
            <a:r>
              <a:rPr lang="zh-CN" altLang="en-US" sz="2400" dirty="0">
                <a:solidFill>
                  <a:schemeClr val="bg2"/>
                </a:solidFill>
                <a:latin typeface="+mn-lt"/>
                <a:ea typeface="微软雅黑" panose="020B0503020204020204" pitchFamily="34" charset="-122"/>
              </a:rPr>
              <a:t>吨和</a:t>
            </a:r>
            <a:r>
              <a:rPr lang="en-US" altLang="zh-CN" sz="2400" dirty="0">
                <a:solidFill>
                  <a:schemeClr val="bg2"/>
                </a:solidFill>
                <a:latin typeface="+mn-lt"/>
                <a:ea typeface="微软雅黑" panose="020B0503020204020204" pitchFamily="34" charset="-122"/>
              </a:rPr>
              <a:t>6</a:t>
            </a:r>
            <a:r>
              <a:rPr lang="zh-CN" altLang="en-US" sz="2400" dirty="0">
                <a:solidFill>
                  <a:schemeClr val="bg2"/>
                </a:solidFill>
                <a:latin typeface="+mn-lt"/>
                <a:ea typeface="微软雅黑" panose="020B0503020204020204" pitchFamily="34" charset="-122"/>
              </a:rPr>
              <a:t>吨，而市场需要这两种产品的总量每月不少于</a:t>
            </a:r>
            <a:r>
              <a:rPr lang="en-US" altLang="zh-CN" sz="2400" dirty="0">
                <a:solidFill>
                  <a:schemeClr val="bg2"/>
                </a:solidFill>
                <a:latin typeface="+mn-lt"/>
                <a:ea typeface="微软雅黑" panose="020B0503020204020204" pitchFamily="34" charset="-122"/>
              </a:rPr>
              <a:t>7</a:t>
            </a:r>
            <a:r>
              <a:rPr lang="zh-CN" altLang="en-US" sz="2400" dirty="0">
                <a:solidFill>
                  <a:schemeClr val="bg2"/>
                </a:solidFill>
                <a:latin typeface="+mn-lt"/>
                <a:ea typeface="微软雅黑" panose="020B0503020204020204" pitchFamily="34" charset="-122"/>
              </a:rPr>
              <a:t>吨。试问工厂应如何安排生产计划，在满足市场需要的前提下，使设备投资和环境污染损失均达最小。该工厂决策认为，这两个目标中环境污染应优先考虑，设备投资的目标值为</a:t>
            </a:r>
            <a:r>
              <a:rPr lang="en-US" altLang="zh-CN" sz="2400" dirty="0">
                <a:solidFill>
                  <a:schemeClr val="bg2"/>
                </a:solidFill>
                <a:latin typeface="+mn-lt"/>
                <a:ea typeface="微软雅黑" panose="020B0503020204020204" pitchFamily="34" charset="-122"/>
              </a:rPr>
              <a:t>20</a:t>
            </a:r>
            <a:r>
              <a:rPr lang="zh-CN" altLang="en-US" sz="2400" dirty="0">
                <a:solidFill>
                  <a:schemeClr val="bg2"/>
                </a:solidFill>
                <a:latin typeface="+mn-lt"/>
                <a:ea typeface="微软雅黑" panose="020B0503020204020204" pitchFamily="34" charset="-122"/>
              </a:rPr>
              <a:t>万元，环境污染损失的目标为</a:t>
            </a:r>
            <a:r>
              <a:rPr lang="en-US" altLang="zh-CN" sz="2400" dirty="0">
                <a:solidFill>
                  <a:schemeClr val="bg2"/>
                </a:solidFill>
                <a:latin typeface="+mn-lt"/>
                <a:ea typeface="微软雅黑" panose="020B0503020204020204" pitchFamily="34" charset="-122"/>
              </a:rPr>
              <a:t>12</a:t>
            </a:r>
            <a:r>
              <a:rPr lang="zh-CN" altLang="en-US" sz="2400" dirty="0">
                <a:solidFill>
                  <a:schemeClr val="bg2"/>
                </a:solidFill>
                <a:latin typeface="+mn-lt"/>
                <a:ea typeface="微软雅黑" panose="020B0503020204020204" pitchFamily="34" charset="-122"/>
              </a:rPr>
              <a:t>万元。</a:t>
            </a:r>
          </a:p>
        </p:txBody>
      </p:sp>
      <p:sp>
        <p:nvSpPr>
          <p:cNvPr id="4" name="日期占位符 3">
            <a:extLst>
              <a:ext uri="{FF2B5EF4-FFF2-40B4-BE49-F238E27FC236}">
                <a16:creationId xmlns:a16="http://schemas.microsoft.com/office/drawing/2014/main" id="{544121F8-DEBF-4E72-943B-AA345957C6ED}"/>
              </a:ext>
            </a:extLst>
          </p:cNvPr>
          <p:cNvSpPr>
            <a:spLocks noGrp="1"/>
          </p:cNvSpPr>
          <p:nvPr>
            <p:ph type="dt" sz="half" idx="2"/>
          </p:nvPr>
        </p:nvSpPr>
        <p:spPr/>
        <p:txBody>
          <a:bodyPr/>
          <a:lstStyle/>
          <a:p>
            <a:pPr>
              <a:defRPr/>
            </a:pPr>
            <a:fld id="{40A2A91E-97E1-42C1-A37E-4E954AE58F31}"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20C3F203-55A5-4989-A087-96DEE7100FA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34490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55984" y="692695"/>
            <a:ext cx="7772400" cy="51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模型建立</a:t>
            </a:r>
          </a:p>
        </p:txBody>
      </p:sp>
      <p:graphicFrame>
        <p:nvGraphicFramePr>
          <p:cNvPr id="2" name="对象 1"/>
          <p:cNvGraphicFramePr>
            <a:graphicFrameLocks noChangeAspect="1"/>
          </p:cNvGraphicFramePr>
          <p:nvPr>
            <p:extLst>
              <p:ext uri="{D42A27DB-BD31-4B8C-83A1-F6EECF244321}">
                <p14:modId xmlns:p14="http://schemas.microsoft.com/office/powerpoint/2010/main" val="3673057656"/>
              </p:ext>
            </p:extLst>
          </p:nvPr>
        </p:nvGraphicFramePr>
        <p:xfrm>
          <a:off x="1246188" y="1865313"/>
          <a:ext cx="5364162" cy="2740025"/>
        </p:xfrm>
        <a:graphic>
          <a:graphicData uri="http://schemas.openxmlformats.org/presentationml/2006/ole">
            <mc:AlternateContent xmlns:mc="http://schemas.openxmlformats.org/markup-compatibility/2006">
              <mc:Choice xmlns:v="urn:schemas-microsoft-com:vml" Requires="v">
                <p:oleObj name="Equation" r:id="rId2" imgW="2197080" imgH="1498320" progId="Equation.DSMT4">
                  <p:embed/>
                </p:oleObj>
              </mc:Choice>
              <mc:Fallback>
                <p:oleObj name="Equation" r:id="rId2" imgW="2197080" imgH="1498320" progId="Equation.DSMT4">
                  <p:embed/>
                  <p:pic>
                    <p:nvPicPr>
                      <p:cNvPr id="0" name="Picture 31"/>
                      <p:cNvPicPr>
                        <a:picLocks noChangeAspect="1" noChangeArrowheads="1"/>
                      </p:cNvPicPr>
                      <p:nvPr/>
                    </p:nvPicPr>
                    <p:blipFill>
                      <a:blip r:embed="rId3"/>
                      <a:srcRect/>
                      <a:stretch>
                        <a:fillRect/>
                      </a:stretch>
                    </p:blipFill>
                    <p:spPr bwMode="auto">
                      <a:xfrm>
                        <a:off x="1246188" y="1865313"/>
                        <a:ext cx="5364162" cy="274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组合 3"/>
          <p:cNvGrpSpPr/>
          <p:nvPr/>
        </p:nvGrpSpPr>
        <p:grpSpPr>
          <a:xfrm>
            <a:off x="680484" y="1124744"/>
            <a:ext cx="6632285" cy="563116"/>
            <a:chOff x="611560" y="1131590"/>
            <a:chExt cx="6632285" cy="563116"/>
          </a:xfrm>
        </p:grpSpPr>
        <p:sp>
          <p:nvSpPr>
            <p:cNvPr id="7" name="Rectangle 3"/>
            <p:cNvSpPr>
              <a:spLocks noChangeArrowheads="1"/>
            </p:cNvSpPr>
            <p:nvPr/>
          </p:nvSpPr>
          <p:spPr bwMode="auto">
            <a:xfrm>
              <a:off x="611560" y="1131590"/>
              <a:ext cx="6632285" cy="56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defRPr/>
              </a:pPr>
              <a:r>
                <a:rPr lang="zh-CN" altLang="en-US" sz="2400" dirty="0">
                  <a:solidFill>
                    <a:schemeClr val="bg2"/>
                  </a:solidFill>
                  <a:latin typeface="+mn-lt"/>
                  <a:ea typeface="微软雅黑" panose="020B0503020204020204" pitchFamily="34" charset="-122"/>
                </a:rPr>
                <a:t>设</a:t>
              </a:r>
              <a:r>
                <a:rPr lang="en-US" altLang="zh-CN" sz="2400" dirty="0">
                  <a:solidFill>
                    <a:schemeClr val="bg2"/>
                  </a:solidFill>
                  <a:latin typeface="+mn-lt"/>
                  <a:ea typeface="微软雅黑" panose="020B0503020204020204" pitchFamily="34" charset="-122"/>
                </a:rPr>
                <a:t>A</a:t>
              </a:r>
              <a:r>
                <a:rPr lang="zh-CN" altLang="en-US" sz="2400" dirty="0">
                  <a:solidFill>
                    <a:schemeClr val="bg2"/>
                  </a:solidFill>
                  <a:latin typeface="+mn-lt"/>
                  <a:ea typeface="微软雅黑" panose="020B0503020204020204" pitchFamily="34" charset="-122"/>
                </a:rPr>
                <a:t>，</a:t>
              </a:r>
              <a:r>
                <a:rPr lang="en-US" altLang="zh-CN" sz="2400" dirty="0">
                  <a:solidFill>
                    <a:schemeClr val="bg2"/>
                  </a:solidFill>
                  <a:latin typeface="+mn-lt"/>
                  <a:ea typeface="微软雅黑" panose="020B0503020204020204" pitchFamily="34" charset="-122"/>
                </a:rPr>
                <a:t>B</a:t>
              </a:r>
              <a:r>
                <a:rPr lang="zh-CN" altLang="en-US" sz="2400" dirty="0">
                  <a:solidFill>
                    <a:schemeClr val="bg2"/>
                  </a:solidFill>
                  <a:latin typeface="+mn-lt"/>
                  <a:ea typeface="微软雅黑" panose="020B0503020204020204" pitchFamily="34" charset="-122"/>
                </a:rPr>
                <a:t>产品的月产量分别为             ，则</a:t>
              </a:r>
            </a:p>
          </p:txBody>
        </p:sp>
        <p:graphicFrame>
          <p:nvGraphicFramePr>
            <p:cNvPr id="3" name="对象 2"/>
            <p:cNvGraphicFramePr>
              <a:graphicFrameLocks noChangeAspect="1"/>
            </p:cNvGraphicFramePr>
            <p:nvPr>
              <p:extLst>
                <p:ext uri="{D42A27DB-BD31-4B8C-83A1-F6EECF244321}">
                  <p14:modId xmlns:p14="http://schemas.microsoft.com/office/powerpoint/2010/main" val="737261717"/>
                </p:ext>
              </p:extLst>
            </p:nvPr>
          </p:nvGraphicFramePr>
          <p:xfrm>
            <a:off x="4453880" y="1275606"/>
            <a:ext cx="838200" cy="419100"/>
          </p:xfrm>
          <a:graphic>
            <a:graphicData uri="http://schemas.openxmlformats.org/presentationml/2006/ole">
              <mc:AlternateContent xmlns:mc="http://schemas.openxmlformats.org/markup-compatibility/2006">
                <mc:Choice xmlns:v="urn:schemas-microsoft-com:vml" Requires="v">
                  <p:oleObj name="Equation" r:id="rId4" imgW="342720" imgH="228600" progId="">
                    <p:embed/>
                  </p:oleObj>
                </mc:Choice>
                <mc:Fallback>
                  <p:oleObj name="Equation" r:id="rId4" imgW="342720" imgH="228600" progId="">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3880" y="1275606"/>
                          <a:ext cx="838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日期占位符 9">
            <a:extLst>
              <a:ext uri="{FF2B5EF4-FFF2-40B4-BE49-F238E27FC236}">
                <a16:creationId xmlns:a16="http://schemas.microsoft.com/office/drawing/2014/main" id="{0B3BC850-E6DB-4B69-BC27-FB02C975E873}"/>
              </a:ext>
            </a:extLst>
          </p:cNvPr>
          <p:cNvSpPr>
            <a:spLocks noGrp="1"/>
          </p:cNvSpPr>
          <p:nvPr>
            <p:ph type="dt" sz="half" idx="2"/>
          </p:nvPr>
        </p:nvSpPr>
        <p:spPr/>
        <p:txBody>
          <a:bodyPr/>
          <a:lstStyle/>
          <a:p>
            <a:pPr>
              <a:defRPr/>
            </a:pPr>
            <a:fld id="{C89B48FB-CB00-41E3-A727-1DC3D44D968D}" type="datetime1">
              <a:rPr lang="zh-CN" altLang="en-US" smtClean="0"/>
              <a:t>2022/11/23</a:t>
            </a:fld>
            <a:endParaRPr lang="zh-CN" altLang="en-US"/>
          </a:p>
        </p:txBody>
      </p:sp>
      <p:grpSp>
        <p:nvGrpSpPr>
          <p:cNvPr id="12" name="组合 11">
            <a:extLst>
              <a:ext uri="{FF2B5EF4-FFF2-40B4-BE49-F238E27FC236}">
                <a16:creationId xmlns:a16="http://schemas.microsoft.com/office/drawing/2014/main" id="{5FB49974-1446-4B34-A6CD-0C0D1EA1B84F}"/>
              </a:ext>
            </a:extLst>
          </p:cNvPr>
          <p:cNvGrpSpPr/>
          <p:nvPr/>
        </p:nvGrpSpPr>
        <p:grpSpPr>
          <a:xfrm>
            <a:off x="683568" y="4653136"/>
            <a:ext cx="7560840" cy="838200"/>
            <a:chOff x="611560" y="1046634"/>
            <a:chExt cx="7560840" cy="838200"/>
          </a:xfrm>
        </p:grpSpPr>
        <p:sp>
          <p:nvSpPr>
            <p:cNvPr id="13" name="Rectangle 3">
              <a:extLst>
                <a:ext uri="{FF2B5EF4-FFF2-40B4-BE49-F238E27FC236}">
                  <a16:creationId xmlns:a16="http://schemas.microsoft.com/office/drawing/2014/main" id="{813B484F-184E-472D-9E31-B2C917F9FE71}"/>
                </a:ext>
              </a:extLst>
            </p:cNvPr>
            <p:cNvSpPr>
              <a:spLocks noChangeArrowheads="1"/>
            </p:cNvSpPr>
            <p:nvPr/>
          </p:nvSpPr>
          <p:spPr bwMode="auto">
            <a:xfrm>
              <a:off x="611560" y="1131590"/>
              <a:ext cx="6632285" cy="56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defRPr/>
              </a:pPr>
              <a:r>
                <a:rPr lang="zh-CN" altLang="en-US" sz="2400" dirty="0">
                  <a:solidFill>
                    <a:schemeClr val="bg2"/>
                  </a:solidFill>
                  <a:latin typeface="+mn-lt"/>
                  <a:ea typeface="微软雅黑" panose="020B0503020204020204" pitchFamily="34" charset="-122"/>
                </a:rPr>
                <a:t>由于环境污染需要优先考虑，这里可取</a:t>
              </a:r>
            </a:p>
          </p:txBody>
        </p:sp>
        <p:graphicFrame>
          <p:nvGraphicFramePr>
            <p:cNvPr id="14" name="对象 13">
              <a:extLst>
                <a:ext uri="{FF2B5EF4-FFF2-40B4-BE49-F238E27FC236}">
                  <a16:creationId xmlns:a16="http://schemas.microsoft.com/office/drawing/2014/main" id="{A5FE6F61-02F6-4EF9-98B4-F51CB9BABA65}"/>
                </a:ext>
              </a:extLst>
            </p:cNvPr>
            <p:cNvGraphicFramePr>
              <a:graphicFrameLocks noChangeAspect="1"/>
            </p:cNvGraphicFramePr>
            <p:nvPr>
              <p:extLst>
                <p:ext uri="{D42A27DB-BD31-4B8C-83A1-F6EECF244321}">
                  <p14:modId xmlns:p14="http://schemas.microsoft.com/office/powerpoint/2010/main" val="4176996189"/>
                </p:ext>
              </p:extLst>
            </p:nvPr>
          </p:nvGraphicFramePr>
          <p:xfrm>
            <a:off x="5937200" y="1046634"/>
            <a:ext cx="2235200" cy="838200"/>
          </p:xfrm>
          <a:graphic>
            <a:graphicData uri="http://schemas.openxmlformats.org/presentationml/2006/ole">
              <mc:AlternateContent xmlns:mc="http://schemas.openxmlformats.org/markup-compatibility/2006">
                <mc:Choice xmlns:v="urn:schemas-microsoft-com:vml" Requires="v">
                  <p:oleObj name="Equation" r:id="rId6" imgW="914400" imgH="457200" progId="Equation.DSMT4">
                    <p:embed/>
                  </p:oleObj>
                </mc:Choice>
                <mc:Fallback>
                  <p:oleObj name="Equation" r:id="rId6" imgW="914400" imgH="457200" progId="Equation.DSMT4">
                    <p:embed/>
                    <p:pic>
                      <p:nvPicPr>
                        <p:cNvPr id="3" name="对象 2"/>
                        <p:cNvPicPr>
                          <a:picLocks noChangeAspect="1" noChangeArrowheads="1"/>
                        </p:cNvPicPr>
                        <p:nvPr/>
                      </p:nvPicPr>
                      <p:blipFill>
                        <a:blip r:embed="rId7"/>
                        <a:srcRect/>
                        <a:stretch>
                          <a:fillRect/>
                        </a:stretch>
                      </p:blipFill>
                      <p:spPr bwMode="auto">
                        <a:xfrm>
                          <a:off x="5937200" y="1046634"/>
                          <a:ext cx="2235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页脚占位符 4">
            <a:extLst>
              <a:ext uri="{FF2B5EF4-FFF2-40B4-BE49-F238E27FC236}">
                <a16:creationId xmlns:a16="http://schemas.microsoft.com/office/drawing/2014/main" id="{B932A70A-8118-4D83-A07B-C20FC9F7EB3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50677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591012" y="548680"/>
            <a:ext cx="79414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spcBef>
                <a:spcPct val="50000"/>
              </a:spcBef>
              <a:defRPr sz="3200" b="1">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dirty="0"/>
              <a:t>第一节  求解最优化问题的</a:t>
            </a:r>
            <a:r>
              <a:rPr lang="en-US" altLang="zh-CN" dirty="0"/>
              <a:t>MATLAB</a:t>
            </a:r>
            <a:r>
              <a:rPr lang="zh-CN" altLang="en-US" dirty="0"/>
              <a:t>函数</a:t>
            </a:r>
          </a:p>
        </p:txBody>
      </p:sp>
      <p:sp>
        <p:nvSpPr>
          <p:cNvPr id="8" name="日期占位符 7">
            <a:extLst>
              <a:ext uri="{FF2B5EF4-FFF2-40B4-BE49-F238E27FC236}">
                <a16:creationId xmlns:a16="http://schemas.microsoft.com/office/drawing/2014/main" id="{1CECC9A1-9176-4859-A35C-DDFAECA26022}"/>
              </a:ext>
            </a:extLst>
          </p:cNvPr>
          <p:cNvSpPr>
            <a:spLocks noGrp="1"/>
          </p:cNvSpPr>
          <p:nvPr>
            <p:ph type="dt" sz="half" idx="2"/>
          </p:nvPr>
        </p:nvSpPr>
        <p:spPr/>
        <p:txBody>
          <a:bodyPr/>
          <a:lstStyle/>
          <a:p>
            <a:pPr>
              <a:defRPr/>
            </a:pPr>
            <a:fld id="{84D84AFC-9FCC-4C97-A197-D6FDBF5024BB}" type="datetime1">
              <a:rPr lang="zh-CN" altLang="en-US" smtClean="0"/>
              <a:t>2022/11/23</a:t>
            </a:fld>
            <a:endParaRPr lang="zh-CN" altLang="en-US"/>
          </a:p>
        </p:txBody>
      </p:sp>
      <p:sp>
        <p:nvSpPr>
          <p:cNvPr id="13" name="Text Box 4">
            <a:extLst>
              <a:ext uri="{FF2B5EF4-FFF2-40B4-BE49-F238E27FC236}">
                <a16:creationId xmlns:a16="http://schemas.microsoft.com/office/drawing/2014/main" id="{8A2B517B-5F09-4E7B-8586-BCB96E7BF79A}"/>
              </a:ext>
            </a:extLst>
          </p:cNvPr>
          <p:cNvSpPr txBox="1">
            <a:spLocks noChangeArrowheads="1"/>
          </p:cNvSpPr>
          <p:nvPr/>
        </p:nvSpPr>
        <p:spPr bwMode="auto">
          <a:xfrm>
            <a:off x="139080" y="1239143"/>
            <a:ext cx="7097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dirty="0">
                <a:solidFill>
                  <a:schemeClr val="bg2"/>
                </a:solidFill>
                <a:latin typeface="微软雅黑" panose="020B0503020204020204" pitchFamily="34" charset="-122"/>
                <a:ea typeface="微软雅黑" panose="020B0503020204020204" pitchFamily="34" charset="-122"/>
              </a:rPr>
              <a:t>一、线性优化、非线性优化、二次规划</a:t>
            </a:r>
          </a:p>
        </p:txBody>
      </p:sp>
      <p:graphicFrame>
        <p:nvGraphicFramePr>
          <p:cNvPr id="17" name="表格 16">
            <a:extLst>
              <a:ext uri="{FF2B5EF4-FFF2-40B4-BE49-F238E27FC236}">
                <a16:creationId xmlns:a16="http://schemas.microsoft.com/office/drawing/2014/main" id="{08535906-2176-4397-830A-A967BB38D552}"/>
              </a:ext>
            </a:extLst>
          </p:cNvPr>
          <p:cNvGraphicFramePr>
            <a:graphicFrameLocks noGrp="1"/>
          </p:cNvGraphicFramePr>
          <p:nvPr>
            <p:extLst>
              <p:ext uri="{D42A27DB-BD31-4B8C-83A1-F6EECF244321}">
                <p14:modId xmlns:p14="http://schemas.microsoft.com/office/powerpoint/2010/main" val="2972190364"/>
              </p:ext>
            </p:extLst>
          </p:nvPr>
        </p:nvGraphicFramePr>
        <p:xfrm>
          <a:off x="457200" y="1879766"/>
          <a:ext cx="8363272" cy="4573570"/>
        </p:xfrm>
        <a:graphic>
          <a:graphicData uri="http://schemas.openxmlformats.org/drawingml/2006/table">
            <a:tbl>
              <a:tblPr firstRow="1" firstCol="1" bandRow="1"/>
              <a:tblGrid>
                <a:gridCol w="1162472">
                  <a:extLst>
                    <a:ext uri="{9D8B030D-6E8A-4147-A177-3AD203B41FA5}">
                      <a16:colId xmlns:a16="http://schemas.microsoft.com/office/drawing/2014/main" val="4086504199"/>
                    </a:ext>
                  </a:extLst>
                </a:gridCol>
                <a:gridCol w="1872208">
                  <a:extLst>
                    <a:ext uri="{9D8B030D-6E8A-4147-A177-3AD203B41FA5}">
                      <a16:colId xmlns:a16="http://schemas.microsoft.com/office/drawing/2014/main" val="3062192027"/>
                    </a:ext>
                  </a:extLst>
                </a:gridCol>
                <a:gridCol w="1368152">
                  <a:extLst>
                    <a:ext uri="{9D8B030D-6E8A-4147-A177-3AD203B41FA5}">
                      <a16:colId xmlns:a16="http://schemas.microsoft.com/office/drawing/2014/main" val="1315773745"/>
                    </a:ext>
                  </a:extLst>
                </a:gridCol>
                <a:gridCol w="3960440">
                  <a:extLst>
                    <a:ext uri="{9D8B030D-6E8A-4147-A177-3AD203B41FA5}">
                      <a16:colId xmlns:a16="http://schemas.microsoft.com/office/drawing/2014/main" val="2651109677"/>
                    </a:ext>
                  </a:extLst>
                </a:gridCol>
              </a:tblGrid>
              <a:tr h="412830">
                <a:tc gridSpan="2">
                  <a:txBody>
                    <a:bodyPr/>
                    <a:lstStyle/>
                    <a:p>
                      <a:pPr indent="0" algn="l">
                        <a:lnSpc>
                          <a:spcPct val="100000"/>
                        </a:lnSpc>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类别</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a:txBody>
                    <a:bodyPr/>
                    <a:lstStyle/>
                    <a:p>
                      <a:pPr indent="0" algn="l">
                        <a:lnSpc>
                          <a:spcPct val="100000"/>
                        </a:lnSpc>
                        <a:spcAft>
                          <a:spcPts val="0"/>
                        </a:spcAft>
                      </a:pPr>
                      <a:r>
                        <a:rPr lang="zh-CN" sz="1600" b="1" kern="100">
                          <a:solidFill>
                            <a:srgbClr val="0000FF"/>
                          </a:solidFill>
                          <a:effectLst/>
                          <a:latin typeface="微软雅黑" panose="020B0503020204020204" pitchFamily="34" charset="-122"/>
                          <a:ea typeface="微软雅黑" panose="020B0503020204020204" pitchFamily="34" charset="-122"/>
                        </a:rPr>
                        <a:t>函数名</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indent="0" algn="l">
                        <a:lnSpc>
                          <a:spcPct val="100000"/>
                        </a:lnSpc>
                        <a:spcAft>
                          <a:spcPts val="0"/>
                        </a:spcAft>
                      </a:pPr>
                      <a:r>
                        <a:rPr lang="zh-CN" sz="1600" b="1" kern="100" dirty="0">
                          <a:solidFill>
                            <a:srgbClr val="0000FF"/>
                          </a:solidFill>
                          <a:effectLst/>
                          <a:latin typeface="微软雅黑" panose="020B0503020204020204" pitchFamily="34" charset="-122"/>
                          <a:ea typeface="微软雅黑" panose="020B0503020204020204" pitchFamily="34" charset="-122"/>
                        </a:rPr>
                        <a:t>说</a:t>
                      </a:r>
                      <a:r>
                        <a:rPr lang="en-US" sz="1600" b="1" kern="100" dirty="0">
                          <a:solidFill>
                            <a:srgbClr val="0000FF"/>
                          </a:solidFill>
                          <a:effectLst/>
                          <a:latin typeface="微软雅黑" panose="020B0503020204020204" pitchFamily="34" charset="-122"/>
                          <a:ea typeface="微软雅黑" panose="020B0503020204020204" pitchFamily="34" charset="-122"/>
                        </a:rPr>
                        <a:t>  </a:t>
                      </a:r>
                      <a:r>
                        <a:rPr lang="zh-CN" sz="1600" b="1" kern="100" dirty="0">
                          <a:solidFill>
                            <a:srgbClr val="0000FF"/>
                          </a:solidFill>
                          <a:effectLst/>
                          <a:latin typeface="微软雅黑" panose="020B0503020204020204" pitchFamily="34" charset="-122"/>
                          <a:ea typeface="微软雅黑" panose="020B0503020204020204" pitchFamily="34" charset="-122"/>
                        </a:rPr>
                        <a:t>明</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6557873"/>
                  </a:ext>
                </a:extLst>
              </a:tr>
              <a:tr h="416074">
                <a:tc rowSpan="2">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线性优化</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线性规划</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600" kern="100">
                          <a:effectLst/>
                          <a:latin typeface="微软雅黑" panose="020B0503020204020204" pitchFamily="34" charset="-122"/>
                          <a:ea typeface="微软雅黑" panose="020B0503020204020204" pitchFamily="34" charset="-122"/>
                        </a:rPr>
                        <a:t>linprog</a:t>
                      </a:r>
                      <a:endParaRPr lang="zh-CN" sz="16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求解线性规划</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461168"/>
                  </a:ext>
                </a:extLst>
              </a:tr>
              <a:tr h="416074">
                <a:tc vMerge="1">
                  <a:txBody>
                    <a:bodyPr/>
                    <a:lstStyle/>
                    <a:p>
                      <a:endParaRPr lang="zh-CN" altLang="en-US"/>
                    </a:p>
                  </a:txBody>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混合整数线性规划</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600" kern="100">
                          <a:effectLst/>
                          <a:latin typeface="微软雅黑" panose="020B0503020204020204" pitchFamily="34" charset="-122"/>
                          <a:ea typeface="微软雅黑" panose="020B0503020204020204" pitchFamily="34" charset="-122"/>
                        </a:rPr>
                        <a:t>intlinprog</a:t>
                      </a:r>
                      <a:endParaRPr lang="zh-CN" sz="16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求解混合整数线性规划</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2704097"/>
                  </a:ext>
                </a:extLst>
              </a:tr>
              <a:tr h="416074">
                <a:tc rowSpan="7">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非线性优化</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无约束优化</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fminsearch</a:t>
                      </a:r>
                      <a:endParaRPr lang="zh-CN" sz="1600" kern="100" dirty="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求解无约束多元函数的最小值</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9514881"/>
                  </a:ext>
                </a:extLst>
              </a:tr>
              <a:tr h="416074">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600" kern="100">
                          <a:effectLst/>
                          <a:latin typeface="微软雅黑" panose="020B0503020204020204" pitchFamily="34" charset="-122"/>
                          <a:ea typeface="微软雅黑" panose="020B0503020204020204" pitchFamily="34" charset="-122"/>
                        </a:rPr>
                        <a:t>fminunc</a:t>
                      </a:r>
                      <a:endParaRPr lang="zh-CN" sz="16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求解无约束多元函数的最小值</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45198"/>
                  </a:ext>
                </a:extLst>
              </a:tr>
              <a:tr h="416074">
                <a:tc vMerge="1">
                  <a:txBody>
                    <a:bodyPr/>
                    <a:lstStyle/>
                    <a:p>
                      <a:endParaRPr lang="zh-CN" altLang="en-US"/>
                    </a:p>
                  </a:txBody>
                  <a:tcPr/>
                </a:tc>
                <a:tc rowSpan="3">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有约束优化</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600" kern="100">
                          <a:effectLst/>
                          <a:latin typeface="微软雅黑" panose="020B0503020204020204" pitchFamily="34" charset="-122"/>
                          <a:ea typeface="微软雅黑" panose="020B0503020204020204" pitchFamily="34" charset="-122"/>
                        </a:rPr>
                        <a:t>fminbnd</a:t>
                      </a:r>
                      <a:endParaRPr lang="zh-CN" sz="16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求解一元函数在给定区间上的最小值</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1790613"/>
                  </a:ext>
                </a:extLst>
              </a:tr>
              <a:tr h="416074">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600" kern="100">
                          <a:effectLst/>
                          <a:latin typeface="微软雅黑" panose="020B0503020204020204" pitchFamily="34" charset="-122"/>
                          <a:ea typeface="微软雅黑" panose="020B0503020204020204" pitchFamily="34" charset="-122"/>
                        </a:rPr>
                        <a:t>fmincon</a:t>
                      </a:r>
                      <a:endParaRPr lang="zh-CN" sz="16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求解多元函数在给定约束条件下的最小值</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597842"/>
                  </a:ext>
                </a:extLst>
              </a:tr>
              <a:tr h="416074">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600" kern="100">
                          <a:effectLst/>
                          <a:latin typeface="微软雅黑" panose="020B0503020204020204" pitchFamily="34" charset="-122"/>
                          <a:ea typeface="微软雅黑" panose="020B0503020204020204" pitchFamily="34" charset="-122"/>
                        </a:rPr>
                        <a:t>fseminf</a:t>
                      </a:r>
                      <a:endParaRPr lang="zh-CN" sz="16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求解半无限约束多元非线性函数的最小值</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39103"/>
                  </a:ext>
                </a:extLst>
              </a:tr>
              <a:tr h="416074">
                <a:tc vMerge="1">
                  <a:txBody>
                    <a:bodyPr/>
                    <a:lstStyle/>
                    <a:p>
                      <a:endParaRPr lang="zh-CN" altLang="en-US"/>
                    </a:p>
                  </a:txBody>
                  <a:tcPr/>
                </a:tc>
                <a:tc rowSpan="2">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多目标优化</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fgoalattain</a:t>
                      </a:r>
                      <a:endParaRPr lang="zh-CN" sz="1600" kern="100" dirty="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求解多目标达到问题</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241945"/>
                  </a:ext>
                </a:extLst>
              </a:tr>
              <a:tr h="416074">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fminimax</a:t>
                      </a:r>
                      <a:endParaRPr lang="zh-CN" sz="1600" kern="100" dirty="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求解最大最小问题</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700410"/>
                  </a:ext>
                </a:extLst>
              </a:tr>
              <a:tr h="416074">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二次规划</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微软雅黑" panose="020B0503020204020204" pitchFamily="34" charset="-122"/>
                          <a:ea typeface="微软雅黑" panose="020B0503020204020204" pitchFamily="34" charset="-122"/>
                        </a:rPr>
                        <a:t>二次规划</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600" kern="100">
                          <a:effectLst/>
                          <a:latin typeface="微软雅黑" panose="020B0503020204020204" pitchFamily="34" charset="-122"/>
                          <a:ea typeface="微软雅黑" panose="020B0503020204020204" pitchFamily="34" charset="-122"/>
                        </a:rPr>
                        <a:t>quadprog</a:t>
                      </a:r>
                      <a:endParaRPr lang="zh-CN" sz="16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dirty="0">
                          <a:effectLst/>
                          <a:latin typeface="微软雅黑" panose="020B0503020204020204" pitchFamily="34" charset="-122"/>
                          <a:ea typeface="微软雅黑" panose="020B0503020204020204" pitchFamily="34" charset="-122"/>
                        </a:rPr>
                        <a:t>求解二次规划</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5161648"/>
                  </a:ext>
                </a:extLst>
              </a:tr>
            </a:tbl>
          </a:graphicData>
        </a:graphic>
      </p:graphicFrame>
      <p:sp>
        <p:nvSpPr>
          <p:cNvPr id="2" name="页脚占位符 1">
            <a:extLst>
              <a:ext uri="{FF2B5EF4-FFF2-40B4-BE49-F238E27FC236}">
                <a16:creationId xmlns:a16="http://schemas.microsoft.com/office/drawing/2014/main" id="{DCC05C77-BF6C-4581-AD8C-FD0CDCD6060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49436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2"/>
          <p:cNvSpPr>
            <a:spLocks noChangeArrowheads="1"/>
          </p:cNvSpPr>
          <p:nvPr/>
        </p:nvSpPr>
        <p:spPr bwMode="auto">
          <a:xfrm>
            <a:off x="683568" y="1094346"/>
            <a:ext cx="7772400" cy="525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以匿名函数形式编写目标函数</a:t>
            </a:r>
          </a:p>
          <a:p>
            <a:pPr>
              <a:lnSpc>
                <a:spcPct val="140000"/>
              </a:lnSpc>
            </a:pPr>
            <a:r>
              <a:rPr lang="en-US" altLang="zh-CN" sz="2200" dirty="0">
                <a:latin typeface="微软雅黑" panose="020B0503020204020204" pitchFamily="34" charset="-122"/>
                <a:ea typeface="微软雅黑" panose="020B0503020204020204" pitchFamily="34" charset="-122"/>
              </a:rPr>
              <a:t>&gt;&gt; fun = @(x)[2*x(1)+5*x(2); 4*x(1)+x(2)];</a:t>
            </a:r>
          </a:p>
          <a:p>
            <a:pPr>
              <a:lnSpc>
                <a:spcPct val="140000"/>
              </a:lnSpc>
            </a:pPr>
            <a:r>
              <a:rPr lang="en-US" altLang="zh-CN" sz="2200" dirty="0">
                <a:latin typeface="微软雅黑" panose="020B0503020204020204" pitchFamily="34" charset="-122"/>
                <a:ea typeface="微软雅黑" panose="020B0503020204020204" pitchFamily="34" charset="-122"/>
              </a:rPr>
              <a:t>&gt;&gt; goal = [20,12];    % </a:t>
            </a:r>
            <a:r>
              <a:rPr lang="zh-CN" altLang="en-US" sz="2200" dirty="0">
                <a:latin typeface="微软雅黑" panose="020B0503020204020204" pitchFamily="34" charset="-122"/>
                <a:ea typeface="微软雅黑" panose="020B0503020204020204" pitchFamily="34" charset="-122"/>
              </a:rPr>
              <a:t>目标值向量</a:t>
            </a:r>
          </a:p>
          <a:p>
            <a:pPr>
              <a:lnSpc>
                <a:spcPct val="140000"/>
              </a:lnSpc>
            </a:pPr>
            <a:r>
              <a:rPr lang="en-US" altLang="zh-CN" sz="2200" dirty="0">
                <a:latin typeface="微软雅黑" panose="020B0503020204020204" pitchFamily="34" charset="-122"/>
                <a:ea typeface="微软雅黑" panose="020B0503020204020204" pitchFamily="34" charset="-122"/>
              </a:rPr>
              <a:t>&gt;&gt; weight = [20,0];   % </a:t>
            </a:r>
            <a:r>
              <a:rPr lang="zh-CN" altLang="en-US" sz="2200" dirty="0">
                <a:latin typeface="微软雅黑" panose="020B0503020204020204" pitchFamily="34" charset="-122"/>
                <a:ea typeface="微软雅黑" panose="020B0503020204020204" pitchFamily="34" charset="-122"/>
              </a:rPr>
              <a:t>权重向量</a:t>
            </a:r>
          </a:p>
          <a:p>
            <a:pPr>
              <a:lnSpc>
                <a:spcPct val="140000"/>
              </a:lnSpc>
            </a:pPr>
            <a:r>
              <a:rPr lang="en-US" altLang="zh-CN" sz="2200" dirty="0">
                <a:latin typeface="微软雅黑" panose="020B0503020204020204" pitchFamily="34" charset="-122"/>
                <a:ea typeface="微软雅黑" panose="020B0503020204020204" pitchFamily="34" charset="-122"/>
              </a:rPr>
              <a:t>&gt;&gt; A = [-1,-1];       % </a:t>
            </a:r>
            <a:r>
              <a:rPr lang="zh-CN" altLang="en-US" sz="2200" dirty="0">
                <a:latin typeface="微软雅黑" panose="020B0503020204020204" pitchFamily="34" charset="-122"/>
                <a:ea typeface="微软雅黑" panose="020B0503020204020204" pitchFamily="34" charset="-122"/>
              </a:rPr>
              <a:t>线性不等式约束的系数矩阵</a:t>
            </a:r>
          </a:p>
          <a:p>
            <a:pPr>
              <a:lnSpc>
                <a:spcPct val="140000"/>
              </a:lnSpc>
            </a:pPr>
            <a:r>
              <a:rPr lang="en-US" altLang="zh-CN" sz="2200" dirty="0">
                <a:latin typeface="微软雅黑" panose="020B0503020204020204" pitchFamily="34" charset="-122"/>
                <a:ea typeface="微软雅黑" panose="020B0503020204020204" pitchFamily="34" charset="-122"/>
              </a:rPr>
              <a:t>&gt;&gt; b = -7;            % </a:t>
            </a:r>
            <a:r>
              <a:rPr lang="zh-CN" altLang="en-US" sz="2200" dirty="0">
                <a:latin typeface="微软雅黑" panose="020B0503020204020204" pitchFamily="34" charset="-122"/>
                <a:ea typeface="微软雅黑" panose="020B0503020204020204" pitchFamily="34" charset="-122"/>
              </a:rPr>
              <a:t>线性不等式约束的常数项</a:t>
            </a:r>
          </a:p>
          <a:p>
            <a:pPr>
              <a:lnSpc>
                <a:spcPct val="140000"/>
              </a:lnSpc>
            </a:pPr>
            <a:r>
              <a:rPr lang="en-US" altLang="zh-CN" sz="2200" dirty="0">
                <a:latin typeface="微软雅黑" panose="020B0503020204020204" pitchFamily="34" charset="-122"/>
                <a:ea typeface="微软雅黑" panose="020B0503020204020204" pitchFamily="34" charset="-122"/>
              </a:rPr>
              <a:t>&gt;&gt; lb = [0,0];        % </a:t>
            </a:r>
            <a:r>
              <a:rPr lang="zh-CN" altLang="en-US" sz="2200" dirty="0">
                <a:latin typeface="微软雅黑" panose="020B0503020204020204" pitchFamily="34" charset="-122"/>
                <a:ea typeface="微软雅黑" panose="020B0503020204020204" pitchFamily="34" charset="-122"/>
              </a:rPr>
              <a:t>下界向量</a:t>
            </a: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ub</a:t>
            </a:r>
            <a:r>
              <a:rPr lang="en-US" altLang="zh-CN" sz="2200" dirty="0">
                <a:latin typeface="微软雅黑" panose="020B0503020204020204" pitchFamily="34" charset="-122"/>
                <a:ea typeface="微软雅黑" panose="020B0503020204020204" pitchFamily="34" charset="-122"/>
              </a:rPr>
              <a:t> = [5,6];        % </a:t>
            </a:r>
            <a:r>
              <a:rPr lang="zh-CN" altLang="en-US" sz="2200" dirty="0">
                <a:latin typeface="微软雅黑" panose="020B0503020204020204" pitchFamily="34" charset="-122"/>
                <a:ea typeface="微软雅黑" panose="020B0503020204020204" pitchFamily="34" charset="-122"/>
              </a:rPr>
              <a:t>上界向量</a:t>
            </a:r>
          </a:p>
          <a:p>
            <a:pPr>
              <a:lnSpc>
                <a:spcPct val="140000"/>
              </a:lnSpc>
            </a:pPr>
            <a:r>
              <a:rPr lang="en-US" altLang="zh-CN" sz="2200" dirty="0">
                <a:latin typeface="微软雅黑" panose="020B0503020204020204" pitchFamily="34" charset="-122"/>
                <a:ea typeface="微软雅黑" panose="020B0503020204020204" pitchFamily="34" charset="-122"/>
              </a:rPr>
              <a:t>&gt;&gt; x0 = [2,3];        % </a:t>
            </a:r>
            <a:r>
              <a:rPr lang="zh-CN" altLang="en-US" sz="2200" dirty="0">
                <a:latin typeface="微软雅黑" panose="020B0503020204020204" pitchFamily="34" charset="-122"/>
                <a:ea typeface="微软雅黑" panose="020B0503020204020204" pitchFamily="34" charset="-122"/>
              </a:rPr>
              <a:t>初值向量</a:t>
            </a:r>
          </a:p>
          <a:p>
            <a:pPr>
              <a:lnSpc>
                <a:spcPct val="140000"/>
              </a:lnSpc>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fgoalattain</a:t>
            </a:r>
            <a:r>
              <a:rPr lang="zh-CN" altLang="en-US" sz="2200" dirty="0">
                <a:latin typeface="微软雅黑" panose="020B0503020204020204" pitchFamily="34" charset="-122"/>
                <a:ea typeface="微软雅黑" panose="020B0503020204020204" pitchFamily="34" charset="-122"/>
              </a:rPr>
              <a:t>进行求解</a:t>
            </a: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x,fval</a:t>
            </a:r>
            <a:r>
              <a:rPr lang="en-US" altLang="zh-CN" sz="2200" dirty="0">
                <a:latin typeface="微软雅黑" panose="020B0503020204020204" pitchFamily="34" charset="-122"/>
                <a:ea typeface="微软雅黑" panose="020B0503020204020204" pitchFamily="34" charset="-122"/>
              </a:rPr>
              <a:t>] = fgoalattain(fun,x0,goal,weight,A,b,[],[],</a:t>
            </a:r>
            <a:r>
              <a:rPr lang="en-US" altLang="zh-CN" sz="2200" dirty="0" err="1">
                <a:latin typeface="微软雅黑" panose="020B0503020204020204" pitchFamily="34" charset="-122"/>
                <a:ea typeface="微软雅黑" panose="020B0503020204020204" pitchFamily="34" charset="-122"/>
              </a:rPr>
              <a:t>lb,ub</a:t>
            </a:r>
            <a:r>
              <a:rPr lang="en-US" altLang="zh-CN" sz="2200" dirty="0">
                <a:latin typeface="微软雅黑" panose="020B0503020204020204" pitchFamily="34" charset="-122"/>
                <a:ea typeface="微软雅黑" panose="020B0503020204020204" pitchFamily="34" charset="-122"/>
              </a:rPr>
              <a:t>)</a:t>
            </a:r>
          </a:p>
        </p:txBody>
      </p:sp>
      <p:sp>
        <p:nvSpPr>
          <p:cNvPr id="8" name="Rectangle 5"/>
          <p:cNvSpPr>
            <a:spLocks noChangeArrowheads="1"/>
          </p:cNvSpPr>
          <p:nvPr/>
        </p:nvSpPr>
        <p:spPr bwMode="auto">
          <a:xfrm>
            <a:off x="251520" y="548680"/>
            <a:ext cx="7772400" cy="39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模型求解</a:t>
            </a:r>
          </a:p>
        </p:txBody>
      </p:sp>
      <p:sp>
        <p:nvSpPr>
          <p:cNvPr id="4" name="日期占位符 3">
            <a:extLst>
              <a:ext uri="{FF2B5EF4-FFF2-40B4-BE49-F238E27FC236}">
                <a16:creationId xmlns:a16="http://schemas.microsoft.com/office/drawing/2014/main" id="{E1C848D3-BDEF-4222-B538-09A4A2591940}"/>
              </a:ext>
            </a:extLst>
          </p:cNvPr>
          <p:cNvSpPr>
            <a:spLocks noGrp="1"/>
          </p:cNvSpPr>
          <p:nvPr>
            <p:ph type="dt" sz="half" idx="2"/>
          </p:nvPr>
        </p:nvSpPr>
        <p:spPr/>
        <p:txBody>
          <a:bodyPr/>
          <a:lstStyle/>
          <a:p>
            <a:pPr>
              <a:defRPr/>
            </a:pPr>
            <a:fld id="{990DDE92-B3E1-4B20-8365-43EDBA6391D9}"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E0E46DE3-62CC-479B-AB29-68F99FF7C25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86861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79512" y="1484785"/>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一、图与网络的基本概念</a:t>
            </a:r>
          </a:p>
        </p:txBody>
      </p:sp>
      <p:sp>
        <p:nvSpPr>
          <p:cNvPr id="6" name="Text Box 2"/>
          <p:cNvSpPr txBox="1">
            <a:spLocks noChangeArrowheads="1"/>
          </p:cNvSpPr>
          <p:nvPr/>
        </p:nvSpPr>
        <p:spPr bwMode="auto">
          <a:xfrm>
            <a:off x="313080" y="620688"/>
            <a:ext cx="82913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第五节  图与网络优化</a:t>
            </a:r>
          </a:p>
        </p:txBody>
      </p:sp>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EED1C6A3-5E22-4CB0-8188-F2AED6795521}"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1939539"/>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图的定义</a:t>
            </a:r>
          </a:p>
        </p:txBody>
      </p:sp>
      <p:grpSp>
        <p:nvGrpSpPr>
          <p:cNvPr id="3" name="组合 2">
            <a:extLst>
              <a:ext uri="{FF2B5EF4-FFF2-40B4-BE49-F238E27FC236}">
                <a16:creationId xmlns:a16="http://schemas.microsoft.com/office/drawing/2014/main" id="{26F9230B-C39E-41EF-9C03-A3D22B669468}"/>
              </a:ext>
            </a:extLst>
          </p:cNvPr>
          <p:cNvGrpSpPr/>
          <p:nvPr/>
        </p:nvGrpSpPr>
        <p:grpSpPr>
          <a:xfrm>
            <a:off x="683568" y="2564904"/>
            <a:ext cx="7920880" cy="2063835"/>
            <a:chOff x="683568" y="2564904"/>
            <a:chExt cx="7920880" cy="2063835"/>
          </a:xfrm>
        </p:grpSpPr>
        <p:sp>
          <p:nvSpPr>
            <p:cNvPr id="10" name="Rectangle 56"/>
            <p:cNvSpPr>
              <a:spLocks noChangeArrowheads="1"/>
            </p:cNvSpPr>
            <p:nvPr/>
          </p:nvSpPr>
          <p:spPr bwMode="auto">
            <a:xfrm>
              <a:off x="683568" y="2564904"/>
              <a:ext cx="7920880" cy="20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由若干个不同的点（称之为</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顶点或结点</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）与其中某些顶点的连线（称之为边）构成的某种结构称为图，记为                 。其中，                          称为</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顶点集</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，其元素是图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的顶点；      </a:t>
              </a:r>
              <a:endPar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endParaRPr>
            </a:p>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称为</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边集</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，其元素是图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的边。</a:t>
              </a:r>
            </a:p>
          </p:txBody>
        </p:sp>
        <p:graphicFrame>
          <p:nvGraphicFramePr>
            <p:cNvPr id="9" name="对象 3"/>
            <p:cNvGraphicFramePr>
              <a:graphicFrameLocks noChangeAspect="1"/>
            </p:cNvGraphicFramePr>
            <p:nvPr>
              <p:extLst>
                <p:ext uri="{D42A27DB-BD31-4B8C-83A1-F6EECF244321}">
                  <p14:modId xmlns:p14="http://schemas.microsoft.com/office/powerpoint/2010/main" val="380470845"/>
                </p:ext>
              </p:extLst>
            </p:nvPr>
          </p:nvGraphicFramePr>
          <p:xfrm>
            <a:off x="757015" y="4181332"/>
            <a:ext cx="2086793" cy="417513"/>
          </p:xfrm>
          <a:graphic>
            <a:graphicData uri="http://schemas.openxmlformats.org/presentationml/2006/ole">
              <mc:AlternateContent xmlns:mc="http://schemas.openxmlformats.org/markup-compatibility/2006">
                <mc:Choice xmlns:v="urn:schemas-microsoft-com:vml" Requires="v">
                  <p:oleObj name="Equation" r:id="rId2" imgW="1091880" imgH="228600" progId="Equation.DSMT4">
                    <p:embed/>
                  </p:oleObj>
                </mc:Choice>
                <mc:Fallback>
                  <p:oleObj name="Equation" r:id="rId2" imgW="1091880" imgH="228600" progId="Equation.DSMT4">
                    <p:embed/>
                    <p:pic>
                      <p:nvPicPr>
                        <p:cNvPr id="9" name="对象 3"/>
                        <p:cNvPicPr>
                          <a:picLocks noChangeAspect="1" noChangeArrowheads="1"/>
                        </p:cNvPicPr>
                        <p:nvPr/>
                      </p:nvPicPr>
                      <p:blipFill>
                        <a:blip r:embed="rId3"/>
                        <a:srcRect/>
                        <a:stretch>
                          <a:fillRect/>
                        </a:stretch>
                      </p:blipFill>
                      <p:spPr bwMode="auto">
                        <a:xfrm>
                          <a:off x="757015" y="4181332"/>
                          <a:ext cx="2086793" cy="417513"/>
                        </a:xfrm>
                        <a:prstGeom prst="rect">
                          <a:avLst/>
                        </a:prstGeom>
                        <a:noFill/>
                      </p:spPr>
                    </p:pic>
                  </p:oleObj>
                </mc:Fallback>
              </mc:AlternateContent>
            </a:graphicData>
          </a:graphic>
        </p:graphicFrame>
        <p:graphicFrame>
          <p:nvGraphicFramePr>
            <p:cNvPr id="12" name="对象 3">
              <a:extLst>
                <a:ext uri="{FF2B5EF4-FFF2-40B4-BE49-F238E27FC236}">
                  <a16:creationId xmlns:a16="http://schemas.microsoft.com/office/drawing/2014/main" id="{FEF307E3-B028-4CA3-9B2D-2586165BBCAC}"/>
                </a:ext>
              </a:extLst>
            </p:cNvPr>
            <p:cNvGraphicFramePr>
              <a:graphicFrameLocks noChangeAspect="1"/>
            </p:cNvGraphicFramePr>
            <p:nvPr>
              <p:extLst>
                <p:ext uri="{D42A27DB-BD31-4B8C-83A1-F6EECF244321}">
                  <p14:modId xmlns:p14="http://schemas.microsoft.com/office/powerpoint/2010/main" val="4018257914"/>
                </p:ext>
              </p:extLst>
            </p:nvPr>
          </p:nvGraphicFramePr>
          <p:xfrm>
            <a:off x="6372622" y="3227388"/>
            <a:ext cx="1295722" cy="369887"/>
          </p:xfrm>
          <a:graphic>
            <a:graphicData uri="http://schemas.openxmlformats.org/presentationml/2006/ole">
              <mc:AlternateContent xmlns:mc="http://schemas.openxmlformats.org/markup-compatibility/2006">
                <mc:Choice xmlns:v="urn:schemas-microsoft-com:vml" Requires="v">
                  <p:oleObj name="Equation" r:id="rId4" imgW="685800" imgH="203040" progId="Equation.DSMT4">
                    <p:embed/>
                  </p:oleObj>
                </mc:Choice>
                <mc:Fallback>
                  <p:oleObj name="Equation" r:id="rId4" imgW="685800" imgH="203040" progId="Equation.DSMT4">
                    <p:embed/>
                    <p:pic>
                      <p:nvPicPr>
                        <p:cNvPr id="12" name="对象 3">
                          <a:extLst>
                            <a:ext uri="{FF2B5EF4-FFF2-40B4-BE49-F238E27FC236}">
                              <a16:creationId xmlns:a16="http://schemas.microsoft.com/office/drawing/2014/main" id="{FEF307E3-B028-4CA3-9B2D-2586165BBCAC}"/>
                            </a:ext>
                          </a:extLst>
                        </p:cNvPr>
                        <p:cNvPicPr>
                          <a:picLocks noChangeAspect="1" noChangeArrowheads="1"/>
                        </p:cNvPicPr>
                        <p:nvPr/>
                      </p:nvPicPr>
                      <p:blipFill>
                        <a:blip r:embed="rId5"/>
                        <a:srcRect/>
                        <a:stretch>
                          <a:fillRect/>
                        </a:stretch>
                      </p:blipFill>
                      <p:spPr bwMode="auto">
                        <a:xfrm>
                          <a:off x="6372622" y="3227388"/>
                          <a:ext cx="1295722" cy="369887"/>
                        </a:xfrm>
                        <a:prstGeom prst="rect">
                          <a:avLst/>
                        </a:prstGeom>
                        <a:noFill/>
                      </p:spPr>
                    </p:pic>
                  </p:oleObj>
                </mc:Fallback>
              </mc:AlternateContent>
            </a:graphicData>
          </a:graphic>
        </p:graphicFrame>
        <p:graphicFrame>
          <p:nvGraphicFramePr>
            <p:cNvPr id="13" name="对象 3">
              <a:extLst>
                <a:ext uri="{FF2B5EF4-FFF2-40B4-BE49-F238E27FC236}">
                  <a16:creationId xmlns:a16="http://schemas.microsoft.com/office/drawing/2014/main" id="{1D86BD04-14EB-4050-B680-844515980EFC}"/>
                </a:ext>
              </a:extLst>
            </p:cNvPr>
            <p:cNvGraphicFramePr>
              <a:graphicFrameLocks noChangeAspect="1"/>
            </p:cNvGraphicFramePr>
            <p:nvPr>
              <p:extLst>
                <p:ext uri="{D42A27DB-BD31-4B8C-83A1-F6EECF244321}">
                  <p14:modId xmlns:p14="http://schemas.microsoft.com/office/powerpoint/2010/main" val="1384121305"/>
                </p:ext>
              </p:extLst>
            </p:nvPr>
          </p:nvGraphicFramePr>
          <p:xfrm>
            <a:off x="1259632" y="3680800"/>
            <a:ext cx="2180704" cy="415925"/>
          </p:xfrm>
          <a:graphic>
            <a:graphicData uri="http://schemas.openxmlformats.org/presentationml/2006/ole">
              <mc:AlternateContent xmlns:mc="http://schemas.openxmlformats.org/markup-compatibility/2006">
                <mc:Choice xmlns:v="urn:schemas-microsoft-com:vml" Requires="v">
                  <p:oleObj name="Equation" r:id="rId6" imgW="1079280" imgH="228600" progId="Equation.DSMT4">
                    <p:embed/>
                  </p:oleObj>
                </mc:Choice>
                <mc:Fallback>
                  <p:oleObj name="Equation" r:id="rId6" imgW="1079280" imgH="228600" progId="Equation.DSMT4">
                    <p:embed/>
                    <p:pic>
                      <p:nvPicPr>
                        <p:cNvPr id="13" name="对象 3">
                          <a:extLst>
                            <a:ext uri="{FF2B5EF4-FFF2-40B4-BE49-F238E27FC236}">
                              <a16:creationId xmlns:a16="http://schemas.microsoft.com/office/drawing/2014/main" id="{1D86BD04-14EB-4050-B680-844515980EFC}"/>
                            </a:ext>
                          </a:extLst>
                        </p:cNvPr>
                        <p:cNvPicPr>
                          <a:picLocks noChangeAspect="1" noChangeArrowheads="1"/>
                        </p:cNvPicPr>
                        <p:nvPr/>
                      </p:nvPicPr>
                      <p:blipFill>
                        <a:blip r:embed="rId7"/>
                        <a:srcRect/>
                        <a:stretch>
                          <a:fillRect/>
                        </a:stretch>
                      </p:blipFill>
                      <p:spPr bwMode="auto">
                        <a:xfrm>
                          <a:off x="1259632" y="3680800"/>
                          <a:ext cx="2180704" cy="415925"/>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78807F9F-7317-4648-B5D4-8408BF01C0A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218739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6EF67563-1C16-4486-ABBE-7025940CA3CC}"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76672"/>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有向图与无向图</a:t>
            </a:r>
          </a:p>
        </p:txBody>
      </p:sp>
      <p:grpSp>
        <p:nvGrpSpPr>
          <p:cNvPr id="3" name="组合 2">
            <a:extLst>
              <a:ext uri="{FF2B5EF4-FFF2-40B4-BE49-F238E27FC236}">
                <a16:creationId xmlns:a16="http://schemas.microsoft.com/office/drawing/2014/main" id="{26F9230B-C39E-41EF-9C03-A3D22B669468}"/>
              </a:ext>
            </a:extLst>
          </p:cNvPr>
          <p:cNvGrpSpPr/>
          <p:nvPr/>
        </p:nvGrpSpPr>
        <p:grpSpPr>
          <a:xfrm>
            <a:off x="683568" y="1102037"/>
            <a:ext cx="7920880" cy="2571666"/>
            <a:chOff x="683568" y="2564904"/>
            <a:chExt cx="7920880" cy="2571666"/>
          </a:xfrm>
        </p:grpSpPr>
        <p:sp>
          <p:nvSpPr>
            <p:cNvPr id="10" name="Rectangle 56"/>
            <p:cNvSpPr>
              <a:spLocks noChangeArrowheads="1"/>
            </p:cNvSpPr>
            <p:nvPr/>
          </p:nvSpPr>
          <p:spPr bwMode="auto">
            <a:xfrm>
              <a:off x="683568" y="2564904"/>
              <a:ext cx="7920880" cy="257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在图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中，由有序顶点           构成的有方向的边称为有向边（或弧），由无序顶点构成的无方向的边称为无向边。</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每一条边都是有向边的图称为有向图</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，如图所示。</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每一条边都是无向边的图称为无向图</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，如图所示。既有有向边又有无向边的图称为</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混合图</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，如图所示。</a:t>
              </a:r>
            </a:p>
          </p:txBody>
        </p:sp>
        <p:graphicFrame>
          <p:nvGraphicFramePr>
            <p:cNvPr id="12" name="对象 3">
              <a:extLst>
                <a:ext uri="{FF2B5EF4-FFF2-40B4-BE49-F238E27FC236}">
                  <a16:creationId xmlns:a16="http://schemas.microsoft.com/office/drawing/2014/main" id="{FEF307E3-B028-4CA3-9B2D-2586165BBCAC}"/>
                </a:ext>
              </a:extLst>
            </p:cNvPr>
            <p:cNvGraphicFramePr>
              <a:graphicFrameLocks noChangeAspect="1"/>
            </p:cNvGraphicFramePr>
            <p:nvPr>
              <p:extLst>
                <p:ext uri="{D42A27DB-BD31-4B8C-83A1-F6EECF244321}">
                  <p14:modId xmlns:p14="http://schemas.microsoft.com/office/powerpoint/2010/main" val="2240145940"/>
                </p:ext>
              </p:extLst>
            </p:nvPr>
          </p:nvGraphicFramePr>
          <p:xfrm>
            <a:off x="3715581" y="2675205"/>
            <a:ext cx="839787" cy="438150"/>
          </p:xfrm>
          <a:graphic>
            <a:graphicData uri="http://schemas.openxmlformats.org/presentationml/2006/ole">
              <mc:AlternateContent xmlns:mc="http://schemas.openxmlformats.org/markup-compatibility/2006">
                <mc:Choice xmlns:v="urn:schemas-microsoft-com:vml" Requires="v">
                  <p:oleObj name="Equation" r:id="rId2" imgW="444240" imgH="241200" progId="Equation.DSMT4">
                    <p:embed/>
                  </p:oleObj>
                </mc:Choice>
                <mc:Fallback>
                  <p:oleObj name="Equation" r:id="rId2" imgW="444240" imgH="241200" progId="Equation.DSMT4">
                    <p:embed/>
                    <p:pic>
                      <p:nvPicPr>
                        <p:cNvPr id="12" name="对象 3">
                          <a:extLst>
                            <a:ext uri="{FF2B5EF4-FFF2-40B4-BE49-F238E27FC236}">
                              <a16:creationId xmlns:a16="http://schemas.microsoft.com/office/drawing/2014/main" id="{FEF307E3-B028-4CA3-9B2D-2586165BBCAC}"/>
                            </a:ext>
                          </a:extLst>
                        </p:cNvPr>
                        <p:cNvPicPr>
                          <a:picLocks noChangeAspect="1" noChangeArrowheads="1"/>
                        </p:cNvPicPr>
                        <p:nvPr/>
                      </p:nvPicPr>
                      <p:blipFill>
                        <a:blip r:embed="rId3"/>
                        <a:srcRect/>
                        <a:stretch>
                          <a:fillRect/>
                        </a:stretch>
                      </p:blipFill>
                      <p:spPr bwMode="auto">
                        <a:xfrm>
                          <a:off x="3715581" y="2675205"/>
                          <a:ext cx="839787" cy="438150"/>
                        </a:xfrm>
                        <a:prstGeom prst="rect">
                          <a:avLst/>
                        </a:prstGeom>
                        <a:noFill/>
                      </p:spPr>
                    </p:pic>
                  </p:oleObj>
                </mc:Fallback>
              </mc:AlternateContent>
            </a:graphicData>
          </a:graphic>
        </p:graphicFrame>
      </p:grpSp>
      <p:pic>
        <p:nvPicPr>
          <p:cNvPr id="125954" name="Picture 2">
            <a:extLst>
              <a:ext uri="{FF2B5EF4-FFF2-40B4-BE49-F238E27FC236}">
                <a16:creationId xmlns:a16="http://schemas.microsoft.com/office/drawing/2014/main" id="{C2B66BBD-96CA-4AC9-94B7-147195EEE1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789040"/>
            <a:ext cx="2491644"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5" name="Picture 3">
            <a:extLst>
              <a:ext uri="{FF2B5EF4-FFF2-40B4-BE49-F238E27FC236}">
                <a16:creationId xmlns:a16="http://schemas.microsoft.com/office/drawing/2014/main" id="{0FCCDAAC-1626-454B-8069-1DCFBF10F8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6018" y="3789040"/>
            <a:ext cx="239811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6" name="Picture 4">
            <a:extLst>
              <a:ext uri="{FF2B5EF4-FFF2-40B4-BE49-F238E27FC236}">
                <a16:creationId xmlns:a16="http://schemas.microsoft.com/office/drawing/2014/main" id="{B728318E-FFBB-48D4-8C3F-1DCD8F93E3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152" y="3789040"/>
            <a:ext cx="239811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3">
            <a:extLst>
              <a:ext uri="{FF2B5EF4-FFF2-40B4-BE49-F238E27FC236}">
                <a16:creationId xmlns:a16="http://schemas.microsoft.com/office/drawing/2014/main" id="{4B9B61B5-8FAF-4FAD-A3D5-F05DA921ADB9}"/>
              </a:ext>
            </a:extLst>
          </p:cNvPr>
          <p:cNvSpPr>
            <a:spLocks noChangeArrowheads="1"/>
          </p:cNvSpPr>
          <p:nvPr/>
        </p:nvSpPr>
        <p:spPr bwMode="auto">
          <a:xfrm>
            <a:off x="669968" y="5920371"/>
            <a:ext cx="2245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1</a:t>
            </a:r>
            <a:r>
              <a:rPr lang="zh-CN" altLang="en-US" sz="2200" dirty="0">
                <a:solidFill>
                  <a:srgbClr val="FF0000"/>
                </a:solidFill>
                <a:latin typeface="微软雅黑" panose="020B0503020204020204" pitchFamily="34" charset="-122"/>
                <a:ea typeface="微软雅黑" panose="020B0503020204020204" pitchFamily="34" charset="-122"/>
              </a:rPr>
              <a:t>）有向图</a:t>
            </a:r>
          </a:p>
        </p:txBody>
      </p:sp>
      <p:sp>
        <p:nvSpPr>
          <p:cNvPr id="17" name="Rectangle 3">
            <a:extLst>
              <a:ext uri="{FF2B5EF4-FFF2-40B4-BE49-F238E27FC236}">
                <a16:creationId xmlns:a16="http://schemas.microsoft.com/office/drawing/2014/main" id="{80B041D1-A559-415A-ADDB-DA8F9709AFB4}"/>
              </a:ext>
            </a:extLst>
          </p:cNvPr>
          <p:cNvSpPr>
            <a:spLocks noChangeArrowheads="1"/>
          </p:cNvSpPr>
          <p:nvPr/>
        </p:nvSpPr>
        <p:spPr bwMode="auto">
          <a:xfrm>
            <a:off x="3334264" y="5917028"/>
            <a:ext cx="2245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2</a:t>
            </a:r>
            <a:r>
              <a:rPr lang="zh-CN" altLang="en-US" sz="2200" dirty="0">
                <a:solidFill>
                  <a:srgbClr val="FF0000"/>
                </a:solidFill>
                <a:latin typeface="微软雅黑" panose="020B0503020204020204" pitchFamily="34" charset="-122"/>
                <a:ea typeface="微软雅黑" panose="020B0503020204020204" pitchFamily="34" charset="-122"/>
              </a:rPr>
              <a:t>）无向图</a:t>
            </a:r>
          </a:p>
        </p:txBody>
      </p:sp>
      <p:sp>
        <p:nvSpPr>
          <p:cNvPr id="18" name="Rectangle 3">
            <a:extLst>
              <a:ext uri="{FF2B5EF4-FFF2-40B4-BE49-F238E27FC236}">
                <a16:creationId xmlns:a16="http://schemas.microsoft.com/office/drawing/2014/main" id="{1BAA268B-C704-4AF9-93F9-7A8CE3B24338}"/>
              </a:ext>
            </a:extLst>
          </p:cNvPr>
          <p:cNvSpPr>
            <a:spLocks noChangeArrowheads="1"/>
          </p:cNvSpPr>
          <p:nvPr/>
        </p:nvSpPr>
        <p:spPr bwMode="auto">
          <a:xfrm>
            <a:off x="5998560" y="5911883"/>
            <a:ext cx="2245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3</a:t>
            </a:r>
            <a:r>
              <a:rPr lang="zh-CN" altLang="en-US" sz="2200" dirty="0">
                <a:solidFill>
                  <a:srgbClr val="FF0000"/>
                </a:solidFill>
                <a:latin typeface="微软雅黑" panose="020B0503020204020204" pitchFamily="34" charset="-122"/>
                <a:ea typeface="微软雅黑" panose="020B0503020204020204" pitchFamily="34" charset="-122"/>
              </a:rPr>
              <a:t>）混合图</a:t>
            </a:r>
          </a:p>
        </p:txBody>
      </p:sp>
      <p:sp>
        <p:nvSpPr>
          <p:cNvPr id="2" name="页脚占位符 1">
            <a:extLst>
              <a:ext uri="{FF2B5EF4-FFF2-40B4-BE49-F238E27FC236}">
                <a16:creationId xmlns:a16="http://schemas.microsoft.com/office/drawing/2014/main" id="{9A323515-D710-4A6F-9E0E-C233C138642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742148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377A0C9C-53A3-4E0F-BD4A-E6095777789A}"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76672"/>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赋权图</a:t>
            </a:r>
          </a:p>
        </p:txBody>
      </p:sp>
      <p:grpSp>
        <p:nvGrpSpPr>
          <p:cNvPr id="2" name="组合 1">
            <a:extLst>
              <a:ext uri="{FF2B5EF4-FFF2-40B4-BE49-F238E27FC236}">
                <a16:creationId xmlns:a16="http://schemas.microsoft.com/office/drawing/2014/main" id="{1535B182-B215-4114-9D13-7E2422BDCD2B}"/>
              </a:ext>
            </a:extLst>
          </p:cNvPr>
          <p:cNvGrpSpPr/>
          <p:nvPr/>
        </p:nvGrpSpPr>
        <p:grpSpPr>
          <a:xfrm>
            <a:off x="683568" y="1102037"/>
            <a:ext cx="7920880" cy="1048172"/>
            <a:chOff x="683568" y="1102037"/>
            <a:chExt cx="7920880" cy="1048172"/>
          </a:xfrm>
        </p:grpSpPr>
        <p:sp>
          <p:nvSpPr>
            <p:cNvPr id="10" name="Rectangle 56"/>
            <p:cNvSpPr>
              <a:spLocks noChangeArrowheads="1"/>
            </p:cNvSpPr>
            <p:nvPr/>
          </p:nvSpPr>
          <p:spPr bwMode="auto">
            <a:xfrm>
              <a:off x="683568" y="1102037"/>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若将图</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的每一条边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e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都对应一个实数       ，则称        为该边的权，并称图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为赋权图或网络，如图（</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2</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）所示。</a:t>
              </a:r>
            </a:p>
          </p:txBody>
        </p:sp>
        <p:graphicFrame>
          <p:nvGraphicFramePr>
            <p:cNvPr id="12" name="对象 3">
              <a:extLst>
                <a:ext uri="{FF2B5EF4-FFF2-40B4-BE49-F238E27FC236}">
                  <a16:creationId xmlns:a16="http://schemas.microsoft.com/office/drawing/2014/main" id="{FEF307E3-B028-4CA3-9B2D-2586165BBCAC}"/>
                </a:ext>
              </a:extLst>
            </p:cNvPr>
            <p:cNvGraphicFramePr>
              <a:graphicFrameLocks noChangeAspect="1"/>
            </p:cNvGraphicFramePr>
            <p:nvPr>
              <p:extLst>
                <p:ext uri="{D42A27DB-BD31-4B8C-83A1-F6EECF244321}">
                  <p14:modId xmlns:p14="http://schemas.microsoft.com/office/powerpoint/2010/main" val="1119753370"/>
                </p:ext>
              </p:extLst>
            </p:nvPr>
          </p:nvGraphicFramePr>
          <p:xfrm>
            <a:off x="5568950" y="1246188"/>
            <a:ext cx="623888" cy="369887"/>
          </p:xfrm>
          <a:graphic>
            <a:graphicData uri="http://schemas.openxmlformats.org/presentationml/2006/ole">
              <mc:AlternateContent xmlns:mc="http://schemas.openxmlformats.org/markup-compatibility/2006">
                <mc:Choice xmlns:v="urn:schemas-microsoft-com:vml" Requires="v">
                  <p:oleObj name="Equation" r:id="rId2" imgW="330120" imgH="203040" progId="Equation.DSMT4">
                    <p:embed/>
                  </p:oleObj>
                </mc:Choice>
                <mc:Fallback>
                  <p:oleObj name="Equation" r:id="rId2" imgW="330120" imgH="203040" progId="Equation.DSMT4">
                    <p:embed/>
                    <p:pic>
                      <p:nvPicPr>
                        <p:cNvPr id="12" name="对象 3">
                          <a:extLst>
                            <a:ext uri="{FF2B5EF4-FFF2-40B4-BE49-F238E27FC236}">
                              <a16:creationId xmlns:a16="http://schemas.microsoft.com/office/drawing/2014/main" id="{FEF307E3-B028-4CA3-9B2D-2586165BBCAC}"/>
                            </a:ext>
                          </a:extLst>
                        </p:cNvPr>
                        <p:cNvPicPr>
                          <a:picLocks noChangeAspect="1" noChangeArrowheads="1"/>
                        </p:cNvPicPr>
                        <p:nvPr/>
                      </p:nvPicPr>
                      <p:blipFill>
                        <a:blip r:embed="rId3"/>
                        <a:srcRect/>
                        <a:stretch>
                          <a:fillRect/>
                        </a:stretch>
                      </p:blipFill>
                      <p:spPr bwMode="auto">
                        <a:xfrm>
                          <a:off x="5568950" y="1246188"/>
                          <a:ext cx="623888" cy="369887"/>
                        </a:xfrm>
                        <a:prstGeom prst="rect">
                          <a:avLst/>
                        </a:prstGeom>
                        <a:noFill/>
                      </p:spPr>
                    </p:pic>
                  </p:oleObj>
                </mc:Fallback>
              </mc:AlternateContent>
            </a:graphicData>
          </a:graphic>
        </p:graphicFrame>
        <p:graphicFrame>
          <p:nvGraphicFramePr>
            <p:cNvPr id="15" name="对象 3">
              <a:extLst>
                <a:ext uri="{FF2B5EF4-FFF2-40B4-BE49-F238E27FC236}">
                  <a16:creationId xmlns:a16="http://schemas.microsoft.com/office/drawing/2014/main" id="{77797B20-31BA-4008-AA6E-A778F863860E}"/>
                </a:ext>
              </a:extLst>
            </p:cNvPr>
            <p:cNvGraphicFramePr>
              <a:graphicFrameLocks noChangeAspect="1"/>
            </p:cNvGraphicFramePr>
            <p:nvPr>
              <p:extLst>
                <p:ext uri="{D42A27DB-BD31-4B8C-83A1-F6EECF244321}">
                  <p14:modId xmlns:p14="http://schemas.microsoft.com/office/powerpoint/2010/main" val="1823866551"/>
                </p:ext>
              </p:extLst>
            </p:nvPr>
          </p:nvGraphicFramePr>
          <p:xfrm>
            <a:off x="7044456" y="1245661"/>
            <a:ext cx="623888" cy="369887"/>
          </p:xfrm>
          <a:graphic>
            <a:graphicData uri="http://schemas.openxmlformats.org/presentationml/2006/ole">
              <mc:AlternateContent xmlns:mc="http://schemas.openxmlformats.org/markup-compatibility/2006">
                <mc:Choice xmlns:v="urn:schemas-microsoft-com:vml" Requires="v">
                  <p:oleObj name="Equation" r:id="rId4" imgW="330120" imgH="203040" progId="Equation.DSMT4">
                    <p:embed/>
                  </p:oleObj>
                </mc:Choice>
                <mc:Fallback>
                  <p:oleObj name="Equation" r:id="rId4" imgW="330120" imgH="203040" progId="Equation.DSMT4">
                    <p:embed/>
                    <p:pic>
                      <p:nvPicPr>
                        <p:cNvPr id="12" name="对象 3">
                          <a:extLst>
                            <a:ext uri="{FF2B5EF4-FFF2-40B4-BE49-F238E27FC236}">
                              <a16:creationId xmlns:a16="http://schemas.microsoft.com/office/drawing/2014/main" id="{FEF307E3-B028-4CA3-9B2D-2586165BBCAC}"/>
                            </a:ext>
                          </a:extLst>
                        </p:cNvPr>
                        <p:cNvPicPr>
                          <a:picLocks noChangeAspect="1" noChangeArrowheads="1"/>
                        </p:cNvPicPr>
                        <p:nvPr/>
                      </p:nvPicPr>
                      <p:blipFill>
                        <a:blip r:embed="rId3"/>
                        <a:srcRect/>
                        <a:stretch>
                          <a:fillRect/>
                        </a:stretch>
                      </p:blipFill>
                      <p:spPr bwMode="auto">
                        <a:xfrm>
                          <a:off x="7044456" y="1245661"/>
                          <a:ext cx="623888" cy="369887"/>
                        </a:xfrm>
                        <a:prstGeom prst="rect">
                          <a:avLst/>
                        </a:prstGeom>
                        <a:noFill/>
                      </p:spPr>
                    </p:pic>
                  </p:oleObj>
                </mc:Fallback>
              </mc:AlternateContent>
            </a:graphicData>
          </a:graphic>
        </p:graphicFrame>
      </p:grpSp>
      <p:sp>
        <p:nvSpPr>
          <p:cNvPr id="19" name="Rectangle 3">
            <a:extLst>
              <a:ext uri="{FF2B5EF4-FFF2-40B4-BE49-F238E27FC236}">
                <a16:creationId xmlns:a16="http://schemas.microsoft.com/office/drawing/2014/main" id="{9039D666-5C3E-426A-93D1-06E39574AA65}"/>
              </a:ext>
            </a:extLst>
          </p:cNvPr>
          <p:cNvSpPr>
            <a:spLocks noChangeArrowheads="1"/>
          </p:cNvSpPr>
          <p:nvPr/>
        </p:nvSpPr>
        <p:spPr bwMode="auto">
          <a:xfrm>
            <a:off x="288082" y="2132856"/>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4.  </a:t>
            </a:r>
            <a:r>
              <a:rPr lang="zh-CN" altLang="en-US" sz="2400" dirty="0">
                <a:solidFill>
                  <a:srgbClr val="FF0000"/>
                </a:solidFill>
                <a:latin typeface="微软雅黑" panose="020B0503020204020204" pitchFamily="34" charset="-122"/>
                <a:ea typeface="微软雅黑" panose="020B0503020204020204" pitchFamily="34" charset="-122"/>
              </a:rPr>
              <a:t>其他常用术语</a:t>
            </a:r>
          </a:p>
        </p:txBody>
      </p:sp>
      <p:grpSp>
        <p:nvGrpSpPr>
          <p:cNvPr id="20" name="组合 19">
            <a:extLst>
              <a:ext uri="{FF2B5EF4-FFF2-40B4-BE49-F238E27FC236}">
                <a16:creationId xmlns:a16="http://schemas.microsoft.com/office/drawing/2014/main" id="{A758FA79-B929-4B3E-B815-32E4B2AD7C75}"/>
              </a:ext>
            </a:extLst>
          </p:cNvPr>
          <p:cNvGrpSpPr/>
          <p:nvPr/>
        </p:nvGrpSpPr>
        <p:grpSpPr>
          <a:xfrm>
            <a:off x="683568" y="2758221"/>
            <a:ext cx="7920880" cy="540341"/>
            <a:chOff x="683568" y="1102037"/>
            <a:chExt cx="7920880" cy="540341"/>
          </a:xfrm>
        </p:grpSpPr>
        <p:sp>
          <p:nvSpPr>
            <p:cNvPr id="21" name="Rectangle 56">
              <a:extLst>
                <a:ext uri="{FF2B5EF4-FFF2-40B4-BE49-F238E27FC236}">
                  <a16:creationId xmlns:a16="http://schemas.microsoft.com/office/drawing/2014/main" id="{4FBC3F84-98D3-4C5C-9036-1C541F21E1B0}"/>
                </a:ext>
              </a:extLst>
            </p:cNvPr>
            <p:cNvSpPr>
              <a:spLocks noChangeArrowheads="1"/>
            </p:cNvSpPr>
            <p:nvPr/>
          </p:nvSpPr>
          <p:spPr bwMode="auto">
            <a:xfrm>
              <a:off x="683568" y="1102037"/>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环：</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两端点相同的边称为环，如图（</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3</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）中的边     。</a:t>
              </a:r>
            </a:p>
          </p:txBody>
        </p:sp>
        <p:graphicFrame>
          <p:nvGraphicFramePr>
            <p:cNvPr id="23" name="对象 3">
              <a:extLst>
                <a:ext uri="{FF2B5EF4-FFF2-40B4-BE49-F238E27FC236}">
                  <a16:creationId xmlns:a16="http://schemas.microsoft.com/office/drawing/2014/main" id="{D32709C2-2AD0-4CE7-AC90-F8986793E474}"/>
                </a:ext>
              </a:extLst>
            </p:cNvPr>
            <p:cNvGraphicFramePr>
              <a:graphicFrameLocks noChangeAspect="1"/>
            </p:cNvGraphicFramePr>
            <p:nvPr>
              <p:extLst>
                <p:ext uri="{D42A27DB-BD31-4B8C-83A1-F6EECF244321}">
                  <p14:modId xmlns:p14="http://schemas.microsoft.com/office/powerpoint/2010/main" val="3946521000"/>
                </p:ext>
              </p:extLst>
            </p:nvPr>
          </p:nvGraphicFramePr>
          <p:xfrm>
            <a:off x="7020967" y="1223541"/>
            <a:ext cx="287337" cy="415925"/>
          </p:xfrm>
          <a:graphic>
            <a:graphicData uri="http://schemas.openxmlformats.org/presentationml/2006/ole">
              <mc:AlternateContent xmlns:mc="http://schemas.openxmlformats.org/markup-compatibility/2006">
                <mc:Choice xmlns:v="urn:schemas-microsoft-com:vml" Requires="v">
                  <p:oleObj name="Equation" r:id="rId5" imgW="152280" imgH="228600" progId="Equation.DSMT4">
                    <p:embed/>
                  </p:oleObj>
                </mc:Choice>
                <mc:Fallback>
                  <p:oleObj name="Equation" r:id="rId5" imgW="152280" imgH="228600" progId="Equation.DSMT4">
                    <p:embed/>
                    <p:pic>
                      <p:nvPicPr>
                        <p:cNvPr id="15" name="对象 3">
                          <a:extLst>
                            <a:ext uri="{FF2B5EF4-FFF2-40B4-BE49-F238E27FC236}">
                              <a16:creationId xmlns:a16="http://schemas.microsoft.com/office/drawing/2014/main" id="{77797B20-31BA-4008-AA6E-A778F863860E}"/>
                            </a:ext>
                          </a:extLst>
                        </p:cNvPr>
                        <p:cNvPicPr>
                          <a:picLocks noChangeAspect="1" noChangeArrowheads="1"/>
                        </p:cNvPicPr>
                        <p:nvPr/>
                      </p:nvPicPr>
                      <p:blipFill>
                        <a:blip r:embed="rId6"/>
                        <a:srcRect/>
                        <a:stretch>
                          <a:fillRect/>
                        </a:stretch>
                      </p:blipFill>
                      <p:spPr bwMode="auto">
                        <a:xfrm>
                          <a:off x="7020967" y="1223541"/>
                          <a:ext cx="287337" cy="415925"/>
                        </a:xfrm>
                        <a:prstGeom prst="rect">
                          <a:avLst/>
                        </a:prstGeom>
                        <a:noFill/>
                      </p:spPr>
                    </p:pic>
                  </p:oleObj>
                </mc:Fallback>
              </mc:AlternateContent>
            </a:graphicData>
          </a:graphic>
        </p:graphicFrame>
      </p:grpSp>
      <p:sp>
        <p:nvSpPr>
          <p:cNvPr id="25" name="Rectangle 56">
            <a:extLst>
              <a:ext uri="{FF2B5EF4-FFF2-40B4-BE49-F238E27FC236}">
                <a16:creationId xmlns:a16="http://schemas.microsoft.com/office/drawing/2014/main" id="{F26C4FED-B576-4283-8403-72BCD1D730AD}"/>
              </a:ext>
            </a:extLst>
          </p:cNvPr>
          <p:cNvSpPr>
            <a:spLocks noChangeArrowheads="1"/>
          </p:cNvSpPr>
          <p:nvPr/>
        </p:nvSpPr>
        <p:spPr bwMode="auto">
          <a:xfrm>
            <a:off x="683568" y="3320707"/>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2</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多重边：</a:t>
            </a:r>
            <a:r>
              <a:rPr lang="zh-CN" altLang="en-US" sz="2200" dirty="0">
                <a:latin typeface="微软雅黑" panose="020B0503020204020204" pitchFamily="34" charset="-122"/>
                <a:ea typeface="微软雅黑" panose="020B0503020204020204" pitchFamily="34" charset="-122"/>
                <a:sym typeface="Wingdings" pitchFamily="2" charset="2"/>
              </a:rPr>
              <a:t>若两个顶点之间有多于一条边相连，则称这些边为多重边，如图（</a:t>
            </a:r>
            <a:r>
              <a:rPr lang="en-US" altLang="zh-CN" sz="2200" dirty="0">
                <a:latin typeface="微软雅黑" panose="020B0503020204020204" pitchFamily="34" charset="-122"/>
                <a:ea typeface="微软雅黑" panose="020B0503020204020204" pitchFamily="34" charset="-122"/>
                <a:sym typeface="Wingdings" pitchFamily="2" charset="2"/>
              </a:rPr>
              <a:t>3</a:t>
            </a:r>
            <a:r>
              <a:rPr lang="zh-CN" altLang="en-US" sz="2200" dirty="0">
                <a:latin typeface="微软雅黑" panose="020B0503020204020204" pitchFamily="34" charset="-122"/>
                <a:ea typeface="微软雅黑" panose="020B0503020204020204" pitchFamily="34" charset="-122"/>
                <a:sym typeface="Wingdings" pitchFamily="2" charset="2"/>
              </a:rPr>
              <a:t>）中的边</a:t>
            </a:r>
            <a:r>
              <a:rPr lang="en-US" altLang="zh-CN" sz="2200" dirty="0">
                <a:latin typeface="微软雅黑" panose="020B0503020204020204" pitchFamily="34" charset="-122"/>
                <a:ea typeface="微软雅黑" panose="020B0503020204020204" pitchFamily="34" charset="-122"/>
                <a:sym typeface="Wingdings" pitchFamily="2" charset="2"/>
              </a:rPr>
              <a:t>e</a:t>
            </a:r>
            <a:r>
              <a:rPr lang="en-US" altLang="zh-CN" sz="2200" baseline="-25000" dirty="0">
                <a:latin typeface="微软雅黑" panose="020B0503020204020204" pitchFamily="34" charset="-122"/>
                <a:ea typeface="微软雅黑" panose="020B0503020204020204" pitchFamily="34" charset="-122"/>
                <a:sym typeface="Wingdings" pitchFamily="2" charset="2"/>
              </a:rPr>
              <a:t>2</a:t>
            </a:r>
            <a:r>
              <a:rPr lang="zh-CN" altLang="en-US" sz="2200" dirty="0">
                <a:latin typeface="微软雅黑" panose="020B0503020204020204" pitchFamily="34" charset="-122"/>
                <a:ea typeface="微软雅黑" panose="020B0503020204020204" pitchFamily="34" charset="-122"/>
                <a:sym typeface="Wingdings" pitchFamily="2" charset="2"/>
              </a:rPr>
              <a:t> 和</a:t>
            </a:r>
            <a:r>
              <a:rPr lang="en-US" altLang="zh-CN" sz="2200" dirty="0">
                <a:latin typeface="微软雅黑" panose="020B0503020204020204" pitchFamily="34" charset="-122"/>
                <a:ea typeface="微软雅黑" panose="020B0503020204020204" pitchFamily="34" charset="-122"/>
                <a:sym typeface="Wingdings" pitchFamily="2" charset="2"/>
              </a:rPr>
              <a:t>e</a:t>
            </a:r>
            <a:r>
              <a:rPr lang="en-US" altLang="zh-CN" sz="2200" baseline="-25000" dirty="0">
                <a:latin typeface="微软雅黑" panose="020B0503020204020204" pitchFamily="34" charset="-122"/>
                <a:ea typeface="微软雅黑" panose="020B0503020204020204" pitchFamily="34" charset="-122"/>
                <a:sym typeface="Wingdings" pitchFamily="2" charset="2"/>
              </a:rPr>
              <a:t>4</a:t>
            </a:r>
            <a:r>
              <a:rPr lang="zh-CN" altLang="en-US" sz="2200" dirty="0">
                <a:latin typeface="微软雅黑" panose="020B0503020204020204" pitchFamily="34" charset="-122"/>
                <a:ea typeface="微软雅黑" panose="020B0503020204020204" pitchFamily="34" charset="-122"/>
                <a:sym typeface="Wingdings" pitchFamily="2" charset="2"/>
              </a:rPr>
              <a:t> 。</a:t>
            </a:r>
          </a:p>
        </p:txBody>
      </p:sp>
      <p:sp>
        <p:nvSpPr>
          <p:cNvPr id="27" name="Rectangle 56">
            <a:extLst>
              <a:ext uri="{FF2B5EF4-FFF2-40B4-BE49-F238E27FC236}">
                <a16:creationId xmlns:a16="http://schemas.microsoft.com/office/drawing/2014/main" id="{BF577C66-2CC9-48D7-90E8-95C245BD4BD7}"/>
              </a:ext>
            </a:extLst>
          </p:cNvPr>
          <p:cNvSpPr>
            <a:spLocks noChangeArrowheads="1"/>
          </p:cNvSpPr>
          <p:nvPr/>
        </p:nvSpPr>
        <p:spPr bwMode="auto">
          <a:xfrm>
            <a:off x="683568" y="4325044"/>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3</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简单图：</a:t>
            </a:r>
            <a:r>
              <a:rPr lang="zh-CN" altLang="en-US" sz="2200" dirty="0">
                <a:latin typeface="微软雅黑" panose="020B0503020204020204" pitchFamily="34" charset="-122"/>
                <a:ea typeface="微软雅黑" panose="020B0503020204020204" pitchFamily="34" charset="-122"/>
                <a:sym typeface="Wingdings" pitchFamily="2" charset="2"/>
              </a:rPr>
              <a:t>既没有环也没有多重边的图称为简单图，如图（</a:t>
            </a:r>
            <a:r>
              <a:rPr lang="en-US" altLang="zh-CN" sz="2200" dirty="0">
                <a:latin typeface="微软雅黑" panose="020B0503020204020204" pitchFamily="34" charset="-122"/>
                <a:ea typeface="微软雅黑" panose="020B0503020204020204" pitchFamily="34" charset="-122"/>
                <a:sym typeface="Wingdings" pitchFamily="2" charset="2"/>
              </a:rPr>
              <a:t>1</a:t>
            </a:r>
            <a:r>
              <a:rPr lang="zh-CN" altLang="en-US" sz="2200" dirty="0">
                <a:latin typeface="微软雅黑" panose="020B0503020204020204" pitchFamily="34" charset="-122"/>
                <a:ea typeface="微软雅黑" panose="020B0503020204020204" pitchFamily="34" charset="-122"/>
                <a:sym typeface="Wingdings" pitchFamily="2" charset="2"/>
              </a:rPr>
              <a:t>）和图（</a:t>
            </a:r>
            <a:r>
              <a:rPr lang="en-US" altLang="zh-CN" sz="2200" dirty="0">
                <a:latin typeface="微软雅黑" panose="020B0503020204020204" pitchFamily="34" charset="-122"/>
                <a:ea typeface="微软雅黑" panose="020B0503020204020204" pitchFamily="34" charset="-122"/>
                <a:sym typeface="Wingdings" pitchFamily="2" charset="2"/>
              </a:rPr>
              <a:t>2</a:t>
            </a:r>
            <a:r>
              <a:rPr lang="zh-CN" altLang="en-US" sz="2200" dirty="0">
                <a:latin typeface="微软雅黑" panose="020B0503020204020204" pitchFamily="34" charset="-122"/>
                <a:ea typeface="微软雅黑" panose="020B0503020204020204" pitchFamily="34" charset="-122"/>
                <a:sym typeface="Wingdings" pitchFamily="2" charset="2"/>
              </a:rPr>
              <a:t>）所示。</a:t>
            </a:r>
          </a:p>
        </p:txBody>
      </p:sp>
      <p:sp>
        <p:nvSpPr>
          <p:cNvPr id="28" name="Rectangle 56">
            <a:extLst>
              <a:ext uri="{FF2B5EF4-FFF2-40B4-BE49-F238E27FC236}">
                <a16:creationId xmlns:a16="http://schemas.microsoft.com/office/drawing/2014/main" id="{8EC699D0-D20C-4F9F-B239-C40C517D66C7}"/>
              </a:ext>
            </a:extLst>
          </p:cNvPr>
          <p:cNvSpPr>
            <a:spLocks noChangeArrowheads="1"/>
          </p:cNvSpPr>
          <p:nvPr/>
        </p:nvSpPr>
        <p:spPr bwMode="auto">
          <a:xfrm>
            <a:off x="683568" y="5405164"/>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4</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图的阶：</a:t>
            </a:r>
            <a:r>
              <a:rPr lang="zh-CN" altLang="en-US" sz="2200" dirty="0">
                <a:latin typeface="微软雅黑" panose="020B0503020204020204" pitchFamily="34" charset="-122"/>
                <a:ea typeface="微软雅黑" panose="020B0503020204020204" pitchFamily="34" charset="-122"/>
                <a:sym typeface="Wingdings" pitchFamily="2" charset="2"/>
              </a:rPr>
              <a:t>图 </a:t>
            </a:r>
            <a:r>
              <a:rPr lang="en-US" altLang="zh-CN" sz="2200" dirty="0">
                <a:latin typeface="微软雅黑" panose="020B0503020204020204" pitchFamily="34" charset="-122"/>
                <a:ea typeface="微软雅黑" panose="020B0503020204020204" pitchFamily="34" charset="-122"/>
                <a:sym typeface="Wingdings" pitchFamily="2" charset="2"/>
              </a:rPr>
              <a:t>G </a:t>
            </a:r>
            <a:r>
              <a:rPr lang="zh-CN" altLang="en-US" sz="2200" dirty="0">
                <a:latin typeface="微软雅黑" panose="020B0503020204020204" pitchFamily="34" charset="-122"/>
                <a:ea typeface="微软雅黑" panose="020B0503020204020204" pitchFamily="34" charset="-122"/>
                <a:sym typeface="Wingdings" pitchFamily="2" charset="2"/>
              </a:rPr>
              <a:t>的顶点数称为它的阶，记为</a:t>
            </a:r>
            <a:r>
              <a:rPr lang="en-US" altLang="zh-CN" sz="2200" dirty="0">
                <a:latin typeface="微软雅黑" panose="020B0503020204020204" pitchFamily="34" charset="-122"/>
                <a:ea typeface="微软雅黑" panose="020B0503020204020204" pitchFamily="34" charset="-122"/>
                <a:sym typeface="Wingdings" pitchFamily="2" charset="2"/>
              </a:rPr>
              <a:t>|V|</a:t>
            </a:r>
            <a:r>
              <a:rPr lang="zh-CN" altLang="en-US" sz="2200" dirty="0">
                <a:latin typeface="微软雅黑" panose="020B0503020204020204" pitchFamily="34" charset="-122"/>
                <a:ea typeface="微软雅黑" panose="020B0503020204020204" pitchFamily="34" charset="-122"/>
                <a:sym typeface="Wingdings" pitchFamily="2" charset="2"/>
              </a:rPr>
              <a:t>。</a:t>
            </a:r>
          </a:p>
        </p:txBody>
      </p:sp>
      <p:sp>
        <p:nvSpPr>
          <p:cNvPr id="3" name="页脚占位符 2">
            <a:extLst>
              <a:ext uri="{FF2B5EF4-FFF2-40B4-BE49-F238E27FC236}">
                <a16:creationId xmlns:a16="http://schemas.microsoft.com/office/drawing/2014/main" id="{4ED77FC5-AB74-4F70-B960-AB02BE450FF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24470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CB7366AF-C6A2-46D8-9272-943F5C215BED}" type="datetime1">
              <a:rPr lang="zh-CN" altLang="en-US" smtClean="0"/>
              <a:t>2022/11/23</a:t>
            </a:fld>
            <a:endParaRPr lang="zh-CN" altLang="en-US"/>
          </a:p>
        </p:txBody>
      </p:sp>
      <p:sp>
        <p:nvSpPr>
          <p:cNvPr id="19" name="Rectangle 3">
            <a:extLst>
              <a:ext uri="{FF2B5EF4-FFF2-40B4-BE49-F238E27FC236}">
                <a16:creationId xmlns:a16="http://schemas.microsoft.com/office/drawing/2014/main" id="{9039D666-5C3E-426A-93D1-06E39574AA65}"/>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4.  </a:t>
            </a:r>
            <a:r>
              <a:rPr lang="zh-CN" altLang="en-US" sz="2400" dirty="0">
                <a:solidFill>
                  <a:srgbClr val="FF0000"/>
                </a:solidFill>
                <a:latin typeface="微软雅黑" panose="020B0503020204020204" pitchFamily="34" charset="-122"/>
                <a:ea typeface="微软雅黑" panose="020B0503020204020204" pitchFamily="34" charset="-122"/>
              </a:rPr>
              <a:t>其他常用术语</a:t>
            </a:r>
          </a:p>
        </p:txBody>
      </p:sp>
      <p:grpSp>
        <p:nvGrpSpPr>
          <p:cNvPr id="3" name="组合 2">
            <a:extLst>
              <a:ext uri="{FF2B5EF4-FFF2-40B4-BE49-F238E27FC236}">
                <a16:creationId xmlns:a16="http://schemas.microsoft.com/office/drawing/2014/main" id="{0A84E376-889C-45D6-BBE8-E055164BBB60}"/>
              </a:ext>
            </a:extLst>
          </p:cNvPr>
          <p:cNvGrpSpPr/>
          <p:nvPr/>
        </p:nvGrpSpPr>
        <p:grpSpPr>
          <a:xfrm>
            <a:off x="683568" y="1030029"/>
            <a:ext cx="7931795" cy="1559184"/>
            <a:chOff x="683568" y="1030029"/>
            <a:chExt cx="7931795" cy="1559184"/>
          </a:xfrm>
        </p:grpSpPr>
        <p:sp>
          <p:nvSpPr>
            <p:cNvPr id="21" name="Rectangle 56">
              <a:extLst>
                <a:ext uri="{FF2B5EF4-FFF2-40B4-BE49-F238E27FC236}">
                  <a16:creationId xmlns:a16="http://schemas.microsoft.com/office/drawing/2014/main" id="{4FBC3F84-98D3-4C5C-9036-1C541F21E1B0}"/>
                </a:ext>
              </a:extLst>
            </p:cNvPr>
            <p:cNvSpPr>
              <a:spLocks noChangeArrowheads="1"/>
            </p:cNvSpPr>
            <p:nvPr/>
          </p:nvSpPr>
          <p:spPr bwMode="auto">
            <a:xfrm>
              <a:off x="683568" y="1030029"/>
              <a:ext cx="792088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5</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顶点的度：</a:t>
              </a:r>
              <a:r>
                <a:rPr lang="zh-CN" altLang="en-US" sz="2200" dirty="0">
                  <a:latin typeface="微软雅黑" panose="020B0503020204020204" pitchFamily="34" charset="-122"/>
                  <a:ea typeface="微软雅黑" panose="020B0503020204020204" pitchFamily="34" charset="-122"/>
                  <a:sym typeface="Wingdings" pitchFamily="2" charset="2"/>
                </a:rPr>
                <a:t>与顶点 </a:t>
              </a:r>
              <a:r>
                <a:rPr lang="en-US" altLang="zh-CN" sz="2200" dirty="0">
                  <a:latin typeface="微软雅黑" panose="020B0503020204020204" pitchFamily="34" charset="-122"/>
                  <a:ea typeface="微软雅黑" panose="020B0503020204020204" pitchFamily="34" charset="-122"/>
                  <a:sym typeface="Wingdings" pitchFamily="2" charset="2"/>
                </a:rPr>
                <a:t>v</a:t>
              </a:r>
              <a:r>
                <a:rPr lang="zh-CN" altLang="en-US" sz="2200" dirty="0">
                  <a:latin typeface="微软雅黑" panose="020B0503020204020204" pitchFamily="34" charset="-122"/>
                  <a:ea typeface="微软雅黑" panose="020B0503020204020204" pitchFamily="34" charset="-122"/>
                  <a:sym typeface="Wingdings" pitchFamily="2" charset="2"/>
                </a:rPr>
                <a:t>关联的边数称为该顶点的度，记为       </a:t>
              </a:r>
              <a:r>
                <a:rPr lang="en-US" altLang="zh-CN" sz="2200" dirty="0">
                  <a:latin typeface="微软雅黑" panose="020B0503020204020204" pitchFamily="34" charset="-122"/>
                  <a:ea typeface="微软雅黑" panose="020B0503020204020204" pitchFamily="34" charset="-122"/>
                  <a:sym typeface="Wingdings" pitchFamily="2" charset="2"/>
                </a:rPr>
                <a:t>.</a:t>
              </a:r>
              <a:r>
                <a:rPr lang="zh-CN" altLang="en-US" sz="2200" dirty="0">
                  <a:latin typeface="微软雅黑" panose="020B0503020204020204" pitchFamily="34" charset="-122"/>
                  <a:ea typeface="微软雅黑" panose="020B0503020204020204" pitchFamily="34" charset="-122"/>
                  <a:sym typeface="Wingdings" pitchFamily="2" charset="2"/>
                </a:rPr>
                <a:t>在有向图中，以顶点 </a:t>
              </a:r>
              <a:r>
                <a:rPr lang="en-US" altLang="zh-CN" sz="2200" dirty="0">
                  <a:latin typeface="微软雅黑" panose="020B0503020204020204" pitchFamily="34" charset="-122"/>
                  <a:ea typeface="微软雅黑" panose="020B0503020204020204" pitchFamily="34" charset="-122"/>
                  <a:sym typeface="Wingdings" pitchFamily="2" charset="2"/>
                </a:rPr>
                <a:t>v</a:t>
              </a:r>
              <a:r>
                <a:rPr lang="zh-CN" altLang="en-US" sz="2200" dirty="0">
                  <a:latin typeface="微软雅黑" panose="020B0503020204020204" pitchFamily="34" charset="-122"/>
                  <a:ea typeface="微软雅黑" panose="020B0503020204020204" pitchFamily="34" charset="-122"/>
                  <a:sym typeface="Wingdings" pitchFamily="2" charset="2"/>
                </a:rPr>
                <a:t> 为起点的有向边数称为 </a:t>
              </a:r>
              <a:r>
                <a:rPr lang="en-US" altLang="zh-CN" sz="2200" dirty="0">
                  <a:latin typeface="微软雅黑" panose="020B0503020204020204" pitchFamily="34" charset="-122"/>
                  <a:ea typeface="微软雅黑" panose="020B0503020204020204" pitchFamily="34" charset="-122"/>
                  <a:sym typeface="Wingdings" pitchFamily="2" charset="2"/>
                </a:rPr>
                <a:t>v</a:t>
              </a:r>
              <a:r>
                <a:rPr lang="zh-CN" altLang="en-US" sz="2200" dirty="0">
                  <a:latin typeface="微软雅黑" panose="020B0503020204020204" pitchFamily="34" charset="-122"/>
                  <a:ea typeface="微软雅黑" panose="020B0503020204020204" pitchFamily="34" charset="-122"/>
                  <a:sym typeface="Wingdings" pitchFamily="2" charset="2"/>
                </a:rPr>
                <a:t> 的出度，记为        ；以顶点 </a:t>
              </a:r>
              <a:r>
                <a:rPr lang="en-US" altLang="zh-CN" sz="2200" dirty="0">
                  <a:latin typeface="微软雅黑" panose="020B0503020204020204" pitchFamily="34" charset="-122"/>
                  <a:ea typeface="微软雅黑" panose="020B0503020204020204" pitchFamily="34" charset="-122"/>
                  <a:sym typeface="Wingdings" pitchFamily="2" charset="2"/>
                </a:rPr>
                <a:t>v </a:t>
              </a:r>
              <a:r>
                <a:rPr lang="zh-CN" altLang="en-US" sz="2200" dirty="0">
                  <a:latin typeface="微软雅黑" panose="020B0503020204020204" pitchFamily="34" charset="-122"/>
                  <a:ea typeface="微软雅黑" panose="020B0503020204020204" pitchFamily="34" charset="-122"/>
                  <a:sym typeface="Wingdings" pitchFamily="2" charset="2"/>
                </a:rPr>
                <a:t>为终点的有向边数称为 </a:t>
              </a:r>
              <a:r>
                <a:rPr lang="en-US" altLang="zh-CN" sz="2200" dirty="0">
                  <a:latin typeface="微软雅黑" panose="020B0503020204020204" pitchFamily="34" charset="-122"/>
                  <a:ea typeface="微软雅黑" panose="020B0503020204020204" pitchFamily="34" charset="-122"/>
                  <a:sym typeface="Wingdings" pitchFamily="2" charset="2"/>
                </a:rPr>
                <a:t>v </a:t>
              </a:r>
              <a:r>
                <a:rPr lang="zh-CN" altLang="en-US" sz="2200" dirty="0">
                  <a:latin typeface="微软雅黑" panose="020B0503020204020204" pitchFamily="34" charset="-122"/>
                  <a:ea typeface="微软雅黑" panose="020B0503020204020204" pitchFamily="34" charset="-122"/>
                  <a:sym typeface="Wingdings" pitchFamily="2" charset="2"/>
                </a:rPr>
                <a:t>的入度，记为 </a:t>
              </a:r>
            </a:p>
          </p:txBody>
        </p:sp>
        <p:graphicFrame>
          <p:nvGraphicFramePr>
            <p:cNvPr id="23" name="对象 3">
              <a:extLst>
                <a:ext uri="{FF2B5EF4-FFF2-40B4-BE49-F238E27FC236}">
                  <a16:creationId xmlns:a16="http://schemas.microsoft.com/office/drawing/2014/main" id="{D32709C2-2AD0-4CE7-AC90-F8986793E474}"/>
                </a:ext>
              </a:extLst>
            </p:cNvPr>
            <p:cNvGraphicFramePr>
              <a:graphicFrameLocks noChangeAspect="1"/>
            </p:cNvGraphicFramePr>
            <p:nvPr>
              <p:extLst>
                <p:ext uri="{D42A27DB-BD31-4B8C-83A1-F6EECF244321}">
                  <p14:modId xmlns:p14="http://schemas.microsoft.com/office/powerpoint/2010/main" val="1037568691"/>
                </p:ext>
              </p:extLst>
            </p:nvPr>
          </p:nvGraphicFramePr>
          <p:xfrm>
            <a:off x="7861945" y="1173163"/>
            <a:ext cx="598487" cy="369887"/>
          </p:xfrm>
          <a:graphic>
            <a:graphicData uri="http://schemas.openxmlformats.org/presentationml/2006/ole">
              <mc:AlternateContent xmlns:mc="http://schemas.openxmlformats.org/markup-compatibility/2006">
                <mc:Choice xmlns:v="urn:schemas-microsoft-com:vml" Requires="v">
                  <p:oleObj name="Equation" r:id="rId2" imgW="317160" imgH="203040" progId="Equation.DSMT4">
                    <p:embed/>
                  </p:oleObj>
                </mc:Choice>
                <mc:Fallback>
                  <p:oleObj name="Equation" r:id="rId2" imgW="317160" imgH="203040" progId="Equation.DSMT4">
                    <p:embed/>
                    <p:pic>
                      <p:nvPicPr>
                        <p:cNvPr id="23" name="对象 3">
                          <a:extLst>
                            <a:ext uri="{FF2B5EF4-FFF2-40B4-BE49-F238E27FC236}">
                              <a16:creationId xmlns:a16="http://schemas.microsoft.com/office/drawing/2014/main" id="{D32709C2-2AD0-4CE7-AC90-F8986793E474}"/>
                            </a:ext>
                          </a:extLst>
                        </p:cNvPr>
                        <p:cNvPicPr>
                          <a:picLocks noChangeAspect="1" noChangeArrowheads="1"/>
                        </p:cNvPicPr>
                        <p:nvPr/>
                      </p:nvPicPr>
                      <p:blipFill>
                        <a:blip r:embed="rId3"/>
                        <a:srcRect/>
                        <a:stretch>
                          <a:fillRect/>
                        </a:stretch>
                      </p:blipFill>
                      <p:spPr bwMode="auto">
                        <a:xfrm>
                          <a:off x="7861945" y="1173163"/>
                          <a:ext cx="598487" cy="369887"/>
                        </a:xfrm>
                        <a:prstGeom prst="rect">
                          <a:avLst/>
                        </a:prstGeom>
                        <a:noFill/>
                      </p:spPr>
                    </p:pic>
                  </p:oleObj>
                </mc:Fallback>
              </mc:AlternateContent>
            </a:graphicData>
          </a:graphic>
        </p:graphicFrame>
        <p:graphicFrame>
          <p:nvGraphicFramePr>
            <p:cNvPr id="16" name="对象 3">
              <a:extLst>
                <a:ext uri="{FF2B5EF4-FFF2-40B4-BE49-F238E27FC236}">
                  <a16:creationId xmlns:a16="http://schemas.microsoft.com/office/drawing/2014/main" id="{55010809-87D7-4597-AD84-C9B84C7A94DC}"/>
                </a:ext>
              </a:extLst>
            </p:cNvPr>
            <p:cNvGraphicFramePr>
              <a:graphicFrameLocks noChangeAspect="1"/>
            </p:cNvGraphicFramePr>
            <p:nvPr>
              <p:extLst>
                <p:ext uri="{D42A27DB-BD31-4B8C-83A1-F6EECF244321}">
                  <p14:modId xmlns:p14="http://schemas.microsoft.com/office/powerpoint/2010/main" val="1960628062"/>
                </p:ext>
              </p:extLst>
            </p:nvPr>
          </p:nvGraphicFramePr>
          <p:xfrm>
            <a:off x="1022350" y="2173288"/>
            <a:ext cx="742950" cy="415925"/>
          </p:xfrm>
          <a:graphic>
            <a:graphicData uri="http://schemas.openxmlformats.org/presentationml/2006/ole">
              <mc:AlternateContent xmlns:mc="http://schemas.openxmlformats.org/markup-compatibility/2006">
                <mc:Choice xmlns:v="urn:schemas-microsoft-com:vml" Requires="v">
                  <p:oleObj name="Equation" r:id="rId4" imgW="393480" imgH="228600" progId="Equation.DSMT4">
                    <p:embed/>
                  </p:oleObj>
                </mc:Choice>
                <mc:Fallback>
                  <p:oleObj name="Equation" r:id="rId4" imgW="393480" imgH="228600" progId="Equation.DSMT4">
                    <p:embed/>
                    <p:pic>
                      <p:nvPicPr>
                        <p:cNvPr id="23" name="对象 3">
                          <a:extLst>
                            <a:ext uri="{FF2B5EF4-FFF2-40B4-BE49-F238E27FC236}">
                              <a16:creationId xmlns:a16="http://schemas.microsoft.com/office/drawing/2014/main" id="{D32709C2-2AD0-4CE7-AC90-F8986793E474}"/>
                            </a:ext>
                          </a:extLst>
                        </p:cNvPr>
                        <p:cNvPicPr>
                          <a:picLocks noChangeAspect="1" noChangeArrowheads="1"/>
                        </p:cNvPicPr>
                        <p:nvPr/>
                      </p:nvPicPr>
                      <p:blipFill>
                        <a:blip r:embed="rId5"/>
                        <a:srcRect/>
                        <a:stretch>
                          <a:fillRect/>
                        </a:stretch>
                      </p:blipFill>
                      <p:spPr bwMode="auto">
                        <a:xfrm>
                          <a:off x="1022350" y="2173288"/>
                          <a:ext cx="742950" cy="415925"/>
                        </a:xfrm>
                        <a:prstGeom prst="rect">
                          <a:avLst/>
                        </a:prstGeom>
                        <a:noFill/>
                      </p:spPr>
                    </p:pic>
                  </p:oleObj>
                </mc:Fallback>
              </mc:AlternateContent>
            </a:graphicData>
          </a:graphic>
        </p:graphicFrame>
        <p:graphicFrame>
          <p:nvGraphicFramePr>
            <p:cNvPr id="17" name="对象 3">
              <a:extLst>
                <a:ext uri="{FF2B5EF4-FFF2-40B4-BE49-F238E27FC236}">
                  <a16:creationId xmlns:a16="http://schemas.microsoft.com/office/drawing/2014/main" id="{0857F034-0A22-4DE8-BC0B-EB49B961AF7C}"/>
                </a:ext>
              </a:extLst>
            </p:cNvPr>
            <p:cNvGraphicFramePr>
              <a:graphicFrameLocks noChangeAspect="1"/>
            </p:cNvGraphicFramePr>
            <p:nvPr>
              <p:extLst>
                <p:ext uri="{D42A27DB-BD31-4B8C-83A1-F6EECF244321}">
                  <p14:modId xmlns:p14="http://schemas.microsoft.com/office/powerpoint/2010/main" val="3484416440"/>
                </p:ext>
              </p:extLst>
            </p:nvPr>
          </p:nvGraphicFramePr>
          <p:xfrm>
            <a:off x="7896225" y="2149475"/>
            <a:ext cx="719138" cy="415925"/>
          </p:xfrm>
          <a:graphic>
            <a:graphicData uri="http://schemas.openxmlformats.org/presentationml/2006/ole">
              <mc:AlternateContent xmlns:mc="http://schemas.openxmlformats.org/markup-compatibility/2006">
                <mc:Choice xmlns:v="urn:schemas-microsoft-com:vml" Requires="v">
                  <p:oleObj name="Equation" r:id="rId6" imgW="380880" imgH="228600" progId="Equation.DSMT4">
                    <p:embed/>
                  </p:oleObj>
                </mc:Choice>
                <mc:Fallback>
                  <p:oleObj name="Equation" r:id="rId6" imgW="380880" imgH="228600" progId="Equation.DSMT4">
                    <p:embed/>
                    <p:pic>
                      <p:nvPicPr>
                        <p:cNvPr id="16" name="对象 3">
                          <a:extLst>
                            <a:ext uri="{FF2B5EF4-FFF2-40B4-BE49-F238E27FC236}">
                              <a16:creationId xmlns:a16="http://schemas.microsoft.com/office/drawing/2014/main" id="{55010809-87D7-4597-AD84-C9B84C7A94DC}"/>
                            </a:ext>
                          </a:extLst>
                        </p:cNvPr>
                        <p:cNvPicPr>
                          <a:picLocks noChangeAspect="1" noChangeArrowheads="1"/>
                        </p:cNvPicPr>
                        <p:nvPr/>
                      </p:nvPicPr>
                      <p:blipFill>
                        <a:blip r:embed="rId7"/>
                        <a:srcRect/>
                        <a:stretch>
                          <a:fillRect/>
                        </a:stretch>
                      </p:blipFill>
                      <p:spPr bwMode="auto">
                        <a:xfrm>
                          <a:off x="7896225" y="2149475"/>
                          <a:ext cx="719138" cy="415925"/>
                        </a:xfrm>
                        <a:prstGeom prst="rect">
                          <a:avLst/>
                        </a:prstGeom>
                        <a:noFill/>
                      </p:spPr>
                    </p:pic>
                  </p:oleObj>
                </mc:Fallback>
              </mc:AlternateContent>
            </a:graphicData>
          </a:graphic>
        </p:graphicFrame>
      </p:grpSp>
      <p:grpSp>
        <p:nvGrpSpPr>
          <p:cNvPr id="8" name="组合 7">
            <a:extLst>
              <a:ext uri="{FF2B5EF4-FFF2-40B4-BE49-F238E27FC236}">
                <a16:creationId xmlns:a16="http://schemas.microsoft.com/office/drawing/2014/main" id="{5D93F1F7-A55C-467C-ACE9-54AAB5329F73}"/>
              </a:ext>
            </a:extLst>
          </p:cNvPr>
          <p:cNvGrpSpPr/>
          <p:nvPr/>
        </p:nvGrpSpPr>
        <p:grpSpPr>
          <a:xfrm>
            <a:off x="683568" y="2636912"/>
            <a:ext cx="8064896" cy="1556003"/>
            <a:chOff x="683568" y="2820426"/>
            <a:chExt cx="8064896" cy="1556003"/>
          </a:xfrm>
        </p:grpSpPr>
        <p:sp>
          <p:nvSpPr>
            <p:cNvPr id="25" name="Rectangle 56">
              <a:extLst>
                <a:ext uri="{FF2B5EF4-FFF2-40B4-BE49-F238E27FC236}">
                  <a16:creationId xmlns:a16="http://schemas.microsoft.com/office/drawing/2014/main" id="{F26C4FED-B576-4283-8403-72BCD1D730AD}"/>
                </a:ext>
              </a:extLst>
            </p:cNvPr>
            <p:cNvSpPr>
              <a:spLocks noChangeArrowheads="1"/>
            </p:cNvSpPr>
            <p:nvPr/>
          </p:nvSpPr>
          <p:spPr bwMode="auto">
            <a:xfrm>
              <a:off x="683568" y="2820426"/>
              <a:ext cx="792088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6</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链：</a:t>
              </a:r>
              <a:r>
                <a:rPr lang="zh-CN" altLang="en-US" sz="2200" dirty="0">
                  <a:latin typeface="微软雅黑" panose="020B0503020204020204" pitchFamily="34" charset="-122"/>
                  <a:ea typeface="微软雅黑" panose="020B0503020204020204" pitchFamily="34" charset="-122"/>
                  <a:sym typeface="Wingdings" pitchFamily="2" charset="2"/>
                </a:rPr>
                <a:t>图</a:t>
              </a:r>
              <a:r>
                <a:rPr lang="en-US" altLang="zh-CN" sz="2200" dirty="0">
                  <a:latin typeface="微软雅黑" panose="020B0503020204020204" pitchFamily="34" charset="-122"/>
                  <a:ea typeface="微软雅黑" panose="020B0503020204020204" pitchFamily="34" charset="-122"/>
                  <a:sym typeface="Wingdings" pitchFamily="2" charset="2"/>
                </a:rPr>
                <a:t>G</a:t>
              </a:r>
              <a:r>
                <a:rPr lang="zh-CN" altLang="en-US" sz="2200" dirty="0">
                  <a:latin typeface="微软雅黑" panose="020B0503020204020204" pitchFamily="34" charset="-122"/>
                  <a:ea typeface="微软雅黑" panose="020B0503020204020204" pitchFamily="34" charset="-122"/>
                  <a:sym typeface="Wingdings" pitchFamily="2" charset="2"/>
                </a:rPr>
                <a:t>中顶点与边交替出现的有限序列                         称为连接</a:t>
              </a:r>
              <a:r>
                <a:rPr lang="en-US" altLang="zh-CN" sz="2200" dirty="0">
                  <a:latin typeface="微软雅黑" panose="020B0503020204020204" pitchFamily="34" charset="-122"/>
                  <a:ea typeface="微软雅黑" panose="020B0503020204020204" pitchFamily="34" charset="-122"/>
                  <a:sym typeface="Wingdings" pitchFamily="2" charset="2"/>
                </a:rPr>
                <a:t>v</a:t>
              </a:r>
              <a:r>
                <a:rPr lang="en-US" altLang="zh-CN" sz="2200" baseline="-25000" dirty="0">
                  <a:latin typeface="微软雅黑" panose="020B0503020204020204" pitchFamily="34" charset="-122"/>
                  <a:ea typeface="微软雅黑" panose="020B0503020204020204" pitchFamily="34" charset="-122"/>
                  <a:sym typeface="Wingdings" pitchFamily="2" charset="2"/>
                </a:rPr>
                <a:t>1</a:t>
              </a:r>
              <a:r>
                <a:rPr lang="zh-CN" altLang="en-US" sz="2200" dirty="0">
                  <a:latin typeface="微软雅黑" panose="020B0503020204020204" pitchFamily="34" charset="-122"/>
                  <a:ea typeface="微软雅黑" panose="020B0503020204020204" pitchFamily="34" charset="-122"/>
                  <a:sym typeface="Wingdings" pitchFamily="2" charset="2"/>
                </a:rPr>
                <a:t> 和</a:t>
              </a:r>
              <a:r>
                <a:rPr lang="en-US" altLang="zh-CN" sz="2200" dirty="0" err="1">
                  <a:latin typeface="微软雅黑" panose="020B0503020204020204" pitchFamily="34" charset="-122"/>
                  <a:ea typeface="微软雅黑" panose="020B0503020204020204" pitchFamily="34" charset="-122"/>
                  <a:sym typeface="Wingdings" pitchFamily="2" charset="2"/>
                </a:rPr>
                <a:t>v</a:t>
              </a:r>
              <a:r>
                <a:rPr lang="en-US" altLang="zh-CN" sz="2200" baseline="-25000" dirty="0" err="1">
                  <a:latin typeface="微软雅黑" panose="020B0503020204020204" pitchFamily="34" charset="-122"/>
                  <a:ea typeface="微软雅黑" panose="020B0503020204020204" pitchFamily="34" charset="-122"/>
                  <a:sym typeface="Wingdings" pitchFamily="2" charset="2"/>
                </a:rPr>
                <a:t>k</a:t>
              </a:r>
              <a:r>
                <a:rPr lang="zh-CN" altLang="en-US" sz="2200" dirty="0">
                  <a:latin typeface="微软雅黑" panose="020B0503020204020204" pitchFamily="34" charset="-122"/>
                  <a:ea typeface="微软雅黑" panose="020B0503020204020204" pitchFamily="34" charset="-122"/>
                  <a:sym typeface="Wingdings" pitchFamily="2" charset="2"/>
                </a:rPr>
                <a:t> 的一条链。例如，图</a:t>
              </a:r>
              <a:r>
                <a:rPr lang="en-US" altLang="zh-CN" sz="2200" dirty="0">
                  <a:latin typeface="微软雅黑" panose="020B0503020204020204" pitchFamily="34" charset="-122"/>
                  <a:ea typeface="微软雅黑" panose="020B0503020204020204" pitchFamily="34" charset="-122"/>
                  <a:sym typeface="Wingdings" pitchFamily="2" charset="2"/>
                </a:rPr>
                <a:t>(3)</a:t>
              </a:r>
              <a:r>
                <a:rPr lang="zh-CN" altLang="en-US" sz="2200" dirty="0">
                  <a:latin typeface="微软雅黑" panose="020B0503020204020204" pitchFamily="34" charset="-122"/>
                  <a:ea typeface="微软雅黑" panose="020B0503020204020204" pitchFamily="34" charset="-122"/>
                  <a:sym typeface="Wingdings" pitchFamily="2" charset="2"/>
                </a:rPr>
                <a:t>中的序列                      是连接 </a:t>
              </a:r>
              <a:r>
                <a:rPr lang="en-US" altLang="zh-CN" sz="2200" dirty="0">
                  <a:latin typeface="微软雅黑" panose="020B0503020204020204" pitchFamily="34" charset="-122"/>
                  <a:ea typeface="微软雅黑" panose="020B0503020204020204" pitchFamily="34" charset="-122"/>
                  <a:sym typeface="Wingdings" pitchFamily="2" charset="2"/>
                </a:rPr>
                <a:t>v</a:t>
              </a:r>
              <a:r>
                <a:rPr lang="en-US" altLang="zh-CN" sz="2200" baseline="-25000" dirty="0">
                  <a:latin typeface="微软雅黑" panose="020B0503020204020204" pitchFamily="34" charset="-122"/>
                  <a:ea typeface="微软雅黑" panose="020B0503020204020204" pitchFamily="34" charset="-122"/>
                  <a:sym typeface="Wingdings" pitchFamily="2" charset="2"/>
                </a:rPr>
                <a:t>1</a:t>
              </a:r>
              <a:r>
                <a:rPr lang="zh-CN" altLang="en-US" sz="2200" dirty="0">
                  <a:latin typeface="微软雅黑" panose="020B0503020204020204" pitchFamily="34" charset="-122"/>
                  <a:ea typeface="微软雅黑" panose="020B0503020204020204" pitchFamily="34" charset="-122"/>
                  <a:sym typeface="Wingdings" pitchFamily="2" charset="2"/>
                </a:rPr>
                <a:t> 和 </a:t>
              </a:r>
              <a:r>
                <a:rPr lang="en-US" altLang="zh-CN" sz="2200" dirty="0">
                  <a:latin typeface="微软雅黑" panose="020B0503020204020204" pitchFamily="34" charset="-122"/>
                  <a:ea typeface="微软雅黑" panose="020B0503020204020204" pitchFamily="34" charset="-122"/>
                  <a:sym typeface="Wingdings" pitchFamily="2" charset="2"/>
                </a:rPr>
                <a:t>v</a:t>
              </a:r>
              <a:r>
                <a:rPr lang="en-US" altLang="zh-CN" sz="2200" baseline="-25000" dirty="0">
                  <a:latin typeface="微软雅黑" panose="020B0503020204020204" pitchFamily="34" charset="-122"/>
                  <a:ea typeface="微软雅黑" panose="020B0503020204020204" pitchFamily="34" charset="-122"/>
                  <a:sym typeface="Wingdings" pitchFamily="2" charset="2"/>
                </a:rPr>
                <a:t>6</a:t>
              </a:r>
              <a:r>
                <a:rPr lang="en-US" altLang="zh-CN" sz="2200" dirty="0">
                  <a:latin typeface="微软雅黑" panose="020B0503020204020204" pitchFamily="34" charset="-122"/>
                  <a:ea typeface="微软雅黑" panose="020B0503020204020204" pitchFamily="34" charset="-122"/>
                  <a:sym typeface="Wingdings" pitchFamily="2" charset="2"/>
                </a:rPr>
                <a:t> </a:t>
              </a:r>
              <a:r>
                <a:rPr lang="zh-CN" altLang="en-US" sz="2200" dirty="0">
                  <a:latin typeface="微软雅黑" panose="020B0503020204020204" pitchFamily="34" charset="-122"/>
                  <a:ea typeface="微软雅黑" panose="020B0503020204020204" pitchFamily="34" charset="-122"/>
                  <a:sym typeface="Wingdings" pitchFamily="2" charset="2"/>
                </a:rPr>
                <a:t>的一条链。</a:t>
              </a:r>
            </a:p>
          </p:txBody>
        </p:sp>
        <p:graphicFrame>
          <p:nvGraphicFramePr>
            <p:cNvPr id="7" name="对象 6">
              <a:extLst>
                <a:ext uri="{FF2B5EF4-FFF2-40B4-BE49-F238E27FC236}">
                  <a16:creationId xmlns:a16="http://schemas.microsoft.com/office/drawing/2014/main" id="{5A32D54E-CED5-4173-98AA-037F0138A670}"/>
                </a:ext>
              </a:extLst>
            </p:cNvPr>
            <p:cNvGraphicFramePr>
              <a:graphicFrameLocks noChangeAspect="1"/>
            </p:cNvGraphicFramePr>
            <p:nvPr>
              <p:extLst>
                <p:ext uri="{D42A27DB-BD31-4B8C-83A1-F6EECF244321}">
                  <p14:modId xmlns:p14="http://schemas.microsoft.com/office/powerpoint/2010/main" val="2079330042"/>
                </p:ext>
              </p:extLst>
            </p:nvPr>
          </p:nvGraphicFramePr>
          <p:xfrm>
            <a:off x="6156176" y="2941829"/>
            <a:ext cx="2592288" cy="386428"/>
          </p:xfrm>
          <a:graphic>
            <a:graphicData uri="http://schemas.openxmlformats.org/presentationml/2006/ole">
              <mc:AlternateContent xmlns:mc="http://schemas.openxmlformats.org/markup-compatibility/2006">
                <mc:Choice xmlns:v="urn:schemas-microsoft-com:vml" Requires="v">
                  <p:oleObj name="Equation" r:id="rId8" imgW="1536700" imgH="228600" progId="Equation.DSMT4">
                    <p:embed/>
                  </p:oleObj>
                </mc:Choice>
                <mc:Fallback>
                  <p:oleObj name="Equation" r:id="rId8" imgW="1536700" imgH="2286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6176" y="2941829"/>
                          <a:ext cx="2592288" cy="386428"/>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FE5C5958-F9F7-4609-B395-68D4852A91BF}"/>
                </a:ext>
              </a:extLst>
            </p:cNvPr>
            <p:cNvGraphicFramePr>
              <a:graphicFrameLocks noChangeAspect="1"/>
            </p:cNvGraphicFramePr>
            <p:nvPr>
              <p:extLst>
                <p:ext uri="{D42A27DB-BD31-4B8C-83A1-F6EECF244321}">
                  <p14:modId xmlns:p14="http://schemas.microsoft.com/office/powerpoint/2010/main" val="2485304063"/>
                </p:ext>
              </p:extLst>
            </p:nvPr>
          </p:nvGraphicFramePr>
          <p:xfrm>
            <a:off x="6894741" y="3448070"/>
            <a:ext cx="1349375" cy="387350"/>
          </p:xfrm>
          <a:graphic>
            <a:graphicData uri="http://schemas.openxmlformats.org/presentationml/2006/ole">
              <mc:AlternateContent xmlns:mc="http://schemas.openxmlformats.org/markup-compatibility/2006">
                <mc:Choice xmlns:v="urn:schemas-microsoft-com:vml" Requires="v">
                  <p:oleObj name="Equation" r:id="rId10" imgW="799920" imgH="228600" progId="Equation.DSMT4">
                    <p:embed/>
                  </p:oleObj>
                </mc:Choice>
                <mc:Fallback>
                  <p:oleObj name="Equation" r:id="rId10" imgW="799920" imgH="228600" progId="Equation.DSMT4">
                    <p:embed/>
                    <p:pic>
                      <p:nvPicPr>
                        <p:cNvPr id="7" name="对象 6">
                          <a:extLst>
                            <a:ext uri="{FF2B5EF4-FFF2-40B4-BE49-F238E27FC236}">
                              <a16:creationId xmlns:a16="http://schemas.microsoft.com/office/drawing/2014/main" id="{5A32D54E-CED5-4173-98AA-037F0138A670}"/>
                            </a:ext>
                          </a:extLst>
                        </p:cNvPr>
                        <p:cNvPicPr>
                          <a:picLocks noChangeAspect="1" noChangeArrowheads="1"/>
                        </p:cNvPicPr>
                        <p:nvPr/>
                      </p:nvPicPr>
                      <p:blipFill>
                        <a:blip r:embed="rId11"/>
                        <a:srcRect/>
                        <a:stretch>
                          <a:fillRect/>
                        </a:stretch>
                      </p:blipFill>
                      <p:spPr bwMode="auto">
                        <a:xfrm>
                          <a:off x="6894741" y="3448070"/>
                          <a:ext cx="1349375" cy="387350"/>
                        </a:xfrm>
                        <a:prstGeom prst="rect">
                          <a:avLst/>
                        </a:prstGeom>
                        <a:noFill/>
                      </p:spPr>
                    </p:pic>
                  </p:oleObj>
                </mc:Fallback>
              </mc:AlternateContent>
            </a:graphicData>
          </a:graphic>
        </p:graphicFrame>
      </p:grpSp>
      <p:grpSp>
        <p:nvGrpSpPr>
          <p:cNvPr id="9" name="组合 8">
            <a:extLst>
              <a:ext uri="{FF2B5EF4-FFF2-40B4-BE49-F238E27FC236}">
                <a16:creationId xmlns:a16="http://schemas.microsoft.com/office/drawing/2014/main" id="{37D210F2-B055-4E34-BC6E-FC14CA84B7F2}"/>
              </a:ext>
            </a:extLst>
          </p:cNvPr>
          <p:cNvGrpSpPr/>
          <p:nvPr/>
        </p:nvGrpSpPr>
        <p:grpSpPr>
          <a:xfrm>
            <a:off x="683568" y="4221088"/>
            <a:ext cx="7920880" cy="1048172"/>
            <a:chOff x="683568" y="4400827"/>
            <a:chExt cx="7920880" cy="1048172"/>
          </a:xfrm>
        </p:grpSpPr>
        <p:sp>
          <p:nvSpPr>
            <p:cNvPr id="27" name="Rectangle 56">
              <a:extLst>
                <a:ext uri="{FF2B5EF4-FFF2-40B4-BE49-F238E27FC236}">
                  <a16:creationId xmlns:a16="http://schemas.microsoft.com/office/drawing/2014/main" id="{BF577C66-2CC9-48D7-90E8-95C245BD4BD7}"/>
                </a:ext>
              </a:extLst>
            </p:cNvPr>
            <p:cNvSpPr>
              <a:spLocks noChangeArrowheads="1"/>
            </p:cNvSpPr>
            <p:nvPr/>
          </p:nvSpPr>
          <p:spPr bwMode="auto">
            <a:xfrm>
              <a:off x="683568" y="4400827"/>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7</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路：</a:t>
              </a:r>
              <a:r>
                <a:rPr lang="zh-CN" altLang="en-US" sz="2200" dirty="0">
                  <a:latin typeface="微软雅黑" panose="020B0503020204020204" pitchFamily="34" charset="-122"/>
                  <a:ea typeface="微软雅黑" panose="020B0503020204020204" pitchFamily="34" charset="-122"/>
                  <a:sym typeface="Wingdings" pitchFamily="2" charset="2"/>
                </a:rPr>
                <a:t>无重复内部顶点的链称为初级链（或路）。例如，图</a:t>
              </a:r>
              <a:r>
                <a:rPr lang="en-US" altLang="zh-CN" sz="2200" dirty="0">
                  <a:latin typeface="微软雅黑" panose="020B0503020204020204" pitchFamily="34" charset="-122"/>
                  <a:ea typeface="微软雅黑" panose="020B0503020204020204" pitchFamily="34" charset="-122"/>
                  <a:sym typeface="Wingdings" pitchFamily="2" charset="2"/>
                </a:rPr>
                <a:t>(3)</a:t>
              </a:r>
              <a:r>
                <a:rPr lang="zh-CN" altLang="en-US" sz="2200" dirty="0">
                  <a:latin typeface="微软雅黑" panose="020B0503020204020204" pitchFamily="34" charset="-122"/>
                  <a:ea typeface="微软雅黑" panose="020B0503020204020204" pitchFamily="34" charset="-122"/>
                  <a:sym typeface="Wingdings" pitchFamily="2" charset="2"/>
                </a:rPr>
                <a:t>中的链                  是从 </a:t>
              </a:r>
              <a:r>
                <a:rPr lang="en-US" altLang="zh-CN" sz="2200" dirty="0">
                  <a:latin typeface="微软雅黑" panose="020B0503020204020204" pitchFamily="34" charset="-122"/>
                  <a:ea typeface="微软雅黑" panose="020B0503020204020204" pitchFamily="34" charset="-122"/>
                  <a:sym typeface="Wingdings" pitchFamily="2" charset="2"/>
                </a:rPr>
                <a:t>v</a:t>
              </a:r>
              <a:r>
                <a:rPr lang="en-US" altLang="zh-CN" sz="2200" baseline="-25000" dirty="0">
                  <a:latin typeface="微软雅黑" panose="020B0503020204020204" pitchFamily="34" charset="-122"/>
                  <a:ea typeface="微软雅黑" panose="020B0503020204020204" pitchFamily="34" charset="-122"/>
                  <a:sym typeface="Wingdings" pitchFamily="2" charset="2"/>
                </a:rPr>
                <a:t>1</a:t>
              </a:r>
              <a:r>
                <a:rPr lang="zh-CN" altLang="en-US" sz="2200" dirty="0">
                  <a:latin typeface="微软雅黑" panose="020B0503020204020204" pitchFamily="34" charset="-122"/>
                  <a:ea typeface="微软雅黑" panose="020B0503020204020204" pitchFamily="34" charset="-122"/>
                  <a:sym typeface="Wingdings" pitchFamily="2" charset="2"/>
                </a:rPr>
                <a:t> 到 </a:t>
              </a:r>
              <a:r>
                <a:rPr lang="en-US" altLang="zh-CN" sz="2200" dirty="0">
                  <a:latin typeface="微软雅黑" panose="020B0503020204020204" pitchFamily="34" charset="-122"/>
                  <a:ea typeface="微软雅黑" panose="020B0503020204020204" pitchFamily="34" charset="-122"/>
                  <a:sym typeface="Wingdings" pitchFamily="2" charset="2"/>
                </a:rPr>
                <a:t>v</a:t>
              </a:r>
              <a:r>
                <a:rPr lang="en-US" altLang="zh-CN" sz="2200" baseline="-25000" dirty="0">
                  <a:latin typeface="微软雅黑" panose="020B0503020204020204" pitchFamily="34" charset="-122"/>
                  <a:ea typeface="微软雅黑" panose="020B0503020204020204" pitchFamily="34" charset="-122"/>
                  <a:sym typeface="Wingdings" pitchFamily="2" charset="2"/>
                </a:rPr>
                <a:t>6 </a:t>
              </a:r>
              <a:r>
                <a:rPr lang="zh-CN" altLang="en-US" sz="2200" dirty="0">
                  <a:latin typeface="微软雅黑" panose="020B0503020204020204" pitchFamily="34" charset="-122"/>
                  <a:ea typeface="微软雅黑" panose="020B0503020204020204" pitchFamily="34" charset="-122"/>
                  <a:sym typeface="Wingdings" pitchFamily="2" charset="2"/>
                </a:rPr>
                <a:t>的一条路。</a:t>
              </a:r>
            </a:p>
          </p:txBody>
        </p:sp>
        <p:graphicFrame>
          <p:nvGraphicFramePr>
            <p:cNvPr id="24" name="对象 23">
              <a:extLst>
                <a:ext uri="{FF2B5EF4-FFF2-40B4-BE49-F238E27FC236}">
                  <a16:creationId xmlns:a16="http://schemas.microsoft.com/office/drawing/2014/main" id="{33F9953A-4CA3-4FED-9469-1E313E851E7C}"/>
                </a:ext>
              </a:extLst>
            </p:cNvPr>
            <p:cNvGraphicFramePr>
              <a:graphicFrameLocks noChangeAspect="1"/>
            </p:cNvGraphicFramePr>
            <p:nvPr>
              <p:extLst>
                <p:ext uri="{D42A27DB-BD31-4B8C-83A1-F6EECF244321}">
                  <p14:modId xmlns:p14="http://schemas.microsoft.com/office/powerpoint/2010/main" val="3557593116"/>
                </p:ext>
              </p:extLst>
            </p:nvPr>
          </p:nvGraphicFramePr>
          <p:xfrm>
            <a:off x="1691680" y="5019533"/>
            <a:ext cx="1349375" cy="387350"/>
          </p:xfrm>
          <a:graphic>
            <a:graphicData uri="http://schemas.openxmlformats.org/presentationml/2006/ole">
              <mc:AlternateContent xmlns:mc="http://schemas.openxmlformats.org/markup-compatibility/2006">
                <mc:Choice xmlns:v="urn:schemas-microsoft-com:vml" Requires="v">
                  <p:oleObj name="Equation" r:id="rId12" imgW="799920" imgH="228600" progId="Equation.DSMT4">
                    <p:embed/>
                  </p:oleObj>
                </mc:Choice>
                <mc:Fallback>
                  <p:oleObj name="Equation" r:id="rId12" imgW="799920" imgH="228600" progId="Equation.DSMT4">
                    <p:embed/>
                    <p:pic>
                      <p:nvPicPr>
                        <p:cNvPr id="22" name="对象 21">
                          <a:extLst>
                            <a:ext uri="{FF2B5EF4-FFF2-40B4-BE49-F238E27FC236}">
                              <a16:creationId xmlns:a16="http://schemas.microsoft.com/office/drawing/2014/main" id="{FE5C5958-F9F7-4609-B395-68D4852A91BF}"/>
                            </a:ext>
                          </a:extLst>
                        </p:cNvPr>
                        <p:cNvPicPr>
                          <a:picLocks noChangeAspect="1" noChangeArrowheads="1"/>
                        </p:cNvPicPr>
                        <p:nvPr/>
                      </p:nvPicPr>
                      <p:blipFill>
                        <a:blip r:embed="rId13"/>
                        <a:srcRect/>
                        <a:stretch>
                          <a:fillRect/>
                        </a:stretch>
                      </p:blipFill>
                      <p:spPr bwMode="auto">
                        <a:xfrm>
                          <a:off x="1691680" y="5019533"/>
                          <a:ext cx="1349375" cy="387350"/>
                        </a:xfrm>
                        <a:prstGeom prst="rect">
                          <a:avLst/>
                        </a:prstGeom>
                        <a:noFill/>
                      </p:spPr>
                    </p:pic>
                  </p:oleObj>
                </mc:Fallback>
              </mc:AlternateContent>
            </a:graphicData>
          </a:graphic>
        </p:graphicFrame>
      </p:grpSp>
      <p:grpSp>
        <p:nvGrpSpPr>
          <p:cNvPr id="13" name="组合 12">
            <a:extLst>
              <a:ext uri="{FF2B5EF4-FFF2-40B4-BE49-F238E27FC236}">
                <a16:creationId xmlns:a16="http://schemas.microsoft.com/office/drawing/2014/main" id="{881A4B97-6210-4799-850B-699EF9B444BE}"/>
              </a:ext>
            </a:extLst>
          </p:cNvPr>
          <p:cNvGrpSpPr/>
          <p:nvPr/>
        </p:nvGrpSpPr>
        <p:grpSpPr>
          <a:xfrm>
            <a:off x="683568" y="5333156"/>
            <a:ext cx="7920880" cy="1048172"/>
            <a:chOff x="683568" y="5480947"/>
            <a:chExt cx="7920880" cy="1048172"/>
          </a:xfrm>
        </p:grpSpPr>
        <p:sp>
          <p:nvSpPr>
            <p:cNvPr id="28" name="Rectangle 56">
              <a:extLst>
                <a:ext uri="{FF2B5EF4-FFF2-40B4-BE49-F238E27FC236}">
                  <a16:creationId xmlns:a16="http://schemas.microsoft.com/office/drawing/2014/main" id="{8EC699D0-D20C-4F9F-B239-C40C517D66C7}"/>
                </a:ext>
              </a:extLst>
            </p:cNvPr>
            <p:cNvSpPr>
              <a:spLocks noChangeArrowheads="1"/>
            </p:cNvSpPr>
            <p:nvPr/>
          </p:nvSpPr>
          <p:spPr bwMode="auto">
            <a:xfrm>
              <a:off x="683568" y="5480947"/>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8</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回路：</a:t>
              </a:r>
              <a:r>
                <a:rPr lang="zh-CN" altLang="en-US" sz="2200" dirty="0">
                  <a:latin typeface="微软雅黑" panose="020B0503020204020204" pitchFamily="34" charset="-122"/>
                  <a:ea typeface="微软雅黑" panose="020B0503020204020204" pitchFamily="34" charset="-122"/>
                  <a:sym typeface="Wingdings" pitchFamily="2" charset="2"/>
                </a:rPr>
                <a:t>闭合的路称为回路。例如，图</a:t>
              </a:r>
              <a:r>
                <a:rPr lang="en-US" altLang="zh-CN" sz="2200" dirty="0">
                  <a:latin typeface="微软雅黑" panose="020B0503020204020204" pitchFamily="34" charset="-122"/>
                  <a:ea typeface="微软雅黑" panose="020B0503020204020204" pitchFamily="34" charset="-122"/>
                  <a:sym typeface="Wingdings" pitchFamily="2" charset="2"/>
                </a:rPr>
                <a:t>(3)</a:t>
              </a:r>
              <a:r>
                <a:rPr lang="zh-CN" altLang="en-US" sz="2200" dirty="0">
                  <a:latin typeface="微软雅黑" panose="020B0503020204020204" pitchFamily="34" charset="-122"/>
                  <a:ea typeface="微软雅黑" panose="020B0503020204020204" pitchFamily="34" charset="-122"/>
                  <a:sym typeface="Wingdings" pitchFamily="2" charset="2"/>
                </a:rPr>
                <a:t>中的路             是一个回路。</a:t>
              </a:r>
            </a:p>
          </p:txBody>
        </p:sp>
        <p:graphicFrame>
          <p:nvGraphicFramePr>
            <p:cNvPr id="26" name="对象 25">
              <a:extLst>
                <a:ext uri="{FF2B5EF4-FFF2-40B4-BE49-F238E27FC236}">
                  <a16:creationId xmlns:a16="http://schemas.microsoft.com/office/drawing/2014/main" id="{251CE6CC-3FED-40D9-85FD-F685B5648D93}"/>
                </a:ext>
              </a:extLst>
            </p:cNvPr>
            <p:cNvGraphicFramePr>
              <a:graphicFrameLocks noChangeAspect="1"/>
            </p:cNvGraphicFramePr>
            <p:nvPr>
              <p:extLst>
                <p:ext uri="{D42A27DB-BD31-4B8C-83A1-F6EECF244321}">
                  <p14:modId xmlns:p14="http://schemas.microsoft.com/office/powerpoint/2010/main" val="603930857"/>
                </p:ext>
              </p:extLst>
            </p:nvPr>
          </p:nvGraphicFramePr>
          <p:xfrm>
            <a:off x="6894741" y="5605332"/>
            <a:ext cx="1028700" cy="387350"/>
          </p:xfrm>
          <a:graphic>
            <a:graphicData uri="http://schemas.openxmlformats.org/presentationml/2006/ole">
              <mc:AlternateContent xmlns:mc="http://schemas.openxmlformats.org/markup-compatibility/2006">
                <mc:Choice xmlns:v="urn:schemas-microsoft-com:vml" Requires="v">
                  <p:oleObj name="Equation" r:id="rId14" imgW="609480" imgH="228600" progId="Equation.DSMT4">
                    <p:embed/>
                  </p:oleObj>
                </mc:Choice>
                <mc:Fallback>
                  <p:oleObj name="Equation" r:id="rId14" imgW="609480" imgH="228600" progId="Equation.DSMT4">
                    <p:embed/>
                    <p:pic>
                      <p:nvPicPr>
                        <p:cNvPr id="24" name="对象 23">
                          <a:extLst>
                            <a:ext uri="{FF2B5EF4-FFF2-40B4-BE49-F238E27FC236}">
                              <a16:creationId xmlns:a16="http://schemas.microsoft.com/office/drawing/2014/main" id="{33F9953A-4CA3-4FED-9469-1E313E851E7C}"/>
                            </a:ext>
                          </a:extLst>
                        </p:cNvPr>
                        <p:cNvPicPr>
                          <a:picLocks noChangeAspect="1" noChangeArrowheads="1"/>
                        </p:cNvPicPr>
                        <p:nvPr/>
                      </p:nvPicPr>
                      <p:blipFill>
                        <a:blip r:embed="rId15"/>
                        <a:srcRect/>
                        <a:stretch>
                          <a:fillRect/>
                        </a:stretch>
                      </p:blipFill>
                      <p:spPr bwMode="auto">
                        <a:xfrm>
                          <a:off x="6894741" y="5605332"/>
                          <a:ext cx="1028700" cy="38735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72512603-2932-456A-84DB-A11F2C3953F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33810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77FEFDC7-B700-441A-B479-1CCC3FFD431B}" type="datetime1">
              <a:rPr lang="zh-CN" altLang="en-US" smtClean="0"/>
              <a:t>2022/11/23</a:t>
            </a:fld>
            <a:endParaRPr lang="zh-CN" altLang="en-US"/>
          </a:p>
        </p:txBody>
      </p:sp>
      <p:sp>
        <p:nvSpPr>
          <p:cNvPr id="19" name="Rectangle 3">
            <a:extLst>
              <a:ext uri="{FF2B5EF4-FFF2-40B4-BE49-F238E27FC236}">
                <a16:creationId xmlns:a16="http://schemas.microsoft.com/office/drawing/2014/main" id="{9039D666-5C3E-426A-93D1-06E39574AA65}"/>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4.  </a:t>
            </a:r>
            <a:r>
              <a:rPr lang="zh-CN" altLang="en-US" sz="2400" dirty="0">
                <a:solidFill>
                  <a:srgbClr val="FF0000"/>
                </a:solidFill>
                <a:latin typeface="微软雅黑" panose="020B0503020204020204" pitchFamily="34" charset="-122"/>
                <a:ea typeface="微软雅黑" panose="020B0503020204020204" pitchFamily="34" charset="-122"/>
              </a:rPr>
              <a:t>其他常用术语</a:t>
            </a:r>
          </a:p>
        </p:txBody>
      </p:sp>
      <p:grpSp>
        <p:nvGrpSpPr>
          <p:cNvPr id="3" name="组合 2">
            <a:extLst>
              <a:ext uri="{FF2B5EF4-FFF2-40B4-BE49-F238E27FC236}">
                <a16:creationId xmlns:a16="http://schemas.microsoft.com/office/drawing/2014/main" id="{0A84E376-889C-45D6-BBE8-E055164BBB60}"/>
              </a:ext>
            </a:extLst>
          </p:cNvPr>
          <p:cNvGrpSpPr/>
          <p:nvPr/>
        </p:nvGrpSpPr>
        <p:grpSpPr>
          <a:xfrm>
            <a:off x="683568" y="3068960"/>
            <a:ext cx="7920880" cy="1556003"/>
            <a:chOff x="683568" y="1030029"/>
            <a:chExt cx="7920880" cy="1556003"/>
          </a:xfrm>
        </p:grpSpPr>
        <p:sp>
          <p:nvSpPr>
            <p:cNvPr id="21" name="Rectangle 56">
              <a:extLst>
                <a:ext uri="{FF2B5EF4-FFF2-40B4-BE49-F238E27FC236}">
                  <a16:creationId xmlns:a16="http://schemas.microsoft.com/office/drawing/2014/main" id="{4FBC3F84-98D3-4C5C-9036-1C541F21E1B0}"/>
                </a:ext>
              </a:extLst>
            </p:cNvPr>
            <p:cNvSpPr>
              <a:spLocks noChangeArrowheads="1"/>
            </p:cNvSpPr>
            <p:nvPr/>
          </p:nvSpPr>
          <p:spPr bwMode="auto">
            <a:xfrm>
              <a:off x="683568" y="1030029"/>
              <a:ext cx="792088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11</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子图：</a:t>
              </a:r>
              <a:r>
                <a:rPr lang="zh-CN" altLang="en-US" sz="2200" dirty="0">
                  <a:latin typeface="微软雅黑" panose="020B0503020204020204" pitchFamily="34" charset="-122"/>
                  <a:ea typeface="微软雅黑" panose="020B0503020204020204" pitchFamily="34" charset="-122"/>
                  <a:sym typeface="Wingdings" pitchFamily="2" charset="2"/>
                </a:rPr>
                <a:t>由图</a:t>
              </a:r>
              <a:r>
                <a:rPr lang="en-US" altLang="zh-CN" sz="2200" dirty="0">
                  <a:latin typeface="微软雅黑" panose="020B0503020204020204" pitchFamily="34" charset="-122"/>
                  <a:ea typeface="微软雅黑" panose="020B0503020204020204" pitchFamily="34" charset="-122"/>
                  <a:sym typeface="Wingdings" pitchFamily="2" charset="2"/>
                </a:rPr>
                <a:t>G</a:t>
              </a:r>
              <a:r>
                <a:rPr lang="zh-CN" altLang="en-US" sz="2200" dirty="0">
                  <a:latin typeface="微软雅黑" panose="020B0503020204020204" pitchFamily="34" charset="-122"/>
                  <a:ea typeface="微软雅黑" panose="020B0503020204020204" pitchFamily="34" charset="-122"/>
                  <a:sym typeface="Wingdings" pitchFamily="2" charset="2"/>
                </a:rPr>
                <a:t> 中的若干顶点和边构成的图                  称为 </a:t>
              </a:r>
              <a:r>
                <a:rPr lang="en-US" altLang="zh-CN" sz="2200" dirty="0">
                  <a:latin typeface="微软雅黑" panose="020B0503020204020204" pitchFamily="34" charset="-122"/>
                  <a:ea typeface="微软雅黑" panose="020B0503020204020204" pitchFamily="34" charset="-122"/>
                  <a:sym typeface="Wingdings" pitchFamily="2" charset="2"/>
                </a:rPr>
                <a:t>G </a:t>
              </a:r>
              <a:r>
                <a:rPr lang="zh-CN" altLang="en-US" sz="2200" dirty="0">
                  <a:latin typeface="微软雅黑" panose="020B0503020204020204" pitchFamily="34" charset="-122"/>
                  <a:ea typeface="微软雅黑" panose="020B0503020204020204" pitchFamily="34" charset="-122"/>
                  <a:sym typeface="Wingdings" pitchFamily="2" charset="2"/>
                </a:rPr>
                <a:t>的子图，这里                      。特别地，若          ，则称</a:t>
              </a:r>
              <a:r>
                <a:rPr lang="en-US" altLang="zh-CN" sz="2200" dirty="0">
                  <a:latin typeface="微软雅黑" panose="020B0503020204020204" pitchFamily="34" charset="-122"/>
                  <a:ea typeface="微软雅黑" panose="020B0503020204020204" pitchFamily="34" charset="-122"/>
                  <a:sym typeface="Wingdings" pitchFamily="2" charset="2"/>
                </a:rPr>
                <a:t>G</a:t>
              </a:r>
              <a:r>
                <a:rPr lang="en-US" altLang="zh-CN" sz="2200" baseline="-25000" dirty="0">
                  <a:latin typeface="微软雅黑" panose="020B0503020204020204" pitchFamily="34" charset="-122"/>
                  <a:ea typeface="微软雅黑" panose="020B0503020204020204" pitchFamily="34" charset="-122"/>
                  <a:sym typeface="Wingdings" pitchFamily="2" charset="2"/>
                </a:rPr>
                <a:t>1</a:t>
              </a:r>
              <a:r>
                <a:rPr lang="zh-CN" altLang="en-US" sz="2200" dirty="0">
                  <a:latin typeface="微软雅黑" panose="020B0503020204020204" pitchFamily="34" charset="-122"/>
                  <a:ea typeface="微软雅黑" panose="020B0503020204020204" pitchFamily="34" charset="-122"/>
                  <a:sym typeface="Wingdings" pitchFamily="2" charset="2"/>
                </a:rPr>
                <a:t>为</a:t>
              </a:r>
              <a:r>
                <a:rPr lang="en-US" altLang="zh-CN" sz="2200" dirty="0">
                  <a:latin typeface="微软雅黑" panose="020B0503020204020204" pitchFamily="34" charset="-122"/>
                  <a:ea typeface="微软雅黑" panose="020B0503020204020204" pitchFamily="34" charset="-122"/>
                  <a:sym typeface="Wingdings" pitchFamily="2" charset="2"/>
                </a:rPr>
                <a:t>G</a:t>
              </a:r>
              <a:r>
                <a:rPr lang="zh-CN" altLang="en-US" sz="2200" dirty="0">
                  <a:latin typeface="微软雅黑" panose="020B0503020204020204" pitchFamily="34" charset="-122"/>
                  <a:ea typeface="微软雅黑" panose="020B0503020204020204" pitchFamily="34" charset="-122"/>
                  <a:sym typeface="Wingdings" pitchFamily="2" charset="2"/>
                </a:rPr>
                <a:t> 的生成子图。</a:t>
              </a:r>
            </a:p>
          </p:txBody>
        </p:sp>
        <p:graphicFrame>
          <p:nvGraphicFramePr>
            <p:cNvPr id="23" name="对象 3">
              <a:extLst>
                <a:ext uri="{FF2B5EF4-FFF2-40B4-BE49-F238E27FC236}">
                  <a16:creationId xmlns:a16="http://schemas.microsoft.com/office/drawing/2014/main" id="{D32709C2-2AD0-4CE7-AC90-F8986793E474}"/>
                </a:ext>
              </a:extLst>
            </p:cNvPr>
            <p:cNvGraphicFramePr>
              <a:graphicFrameLocks noChangeAspect="1"/>
            </p:cNvGraphicFramePr>
            <p:nvPr>
              <p:extLst>
                <p:ext uri="{D42A27DB-BD31-4B8C-83A1-F6EECF244321}">
                  <p14:modId xmlns:p14="http://schemas.microsoft.com/office/powerpoint/2010/main" val="3389909271"/>
                </p:ext>
              </p:extLst>
            </p:nvPr>
          </p:nvGraphicFramePr>
          <p:xfrm>
            <a:off x="6447680" y="1151687"/>
            <a:ext cx="1436688" cy="415925"/>
          </p:xfrm>
          <a:graphic>
            <a:graphicData uri="http://schemas.openxmlformats.org/presentationml/2006/ole">
              <mc:AlternateContent xmlns:mc="http://schemas.openxmlformats.org/markup-compatibility/2006">
                <mc:Choice xmlns:v="urn:schemas-microsoft-com:vml" Requires="v">
                  <p:oleObj name="Equation" r:id="rId2" imgW="761760" imgH="228600" progId="Equation.DSMT4">
                    <p:embed/>
                  </p:oleObj>
                </mc:Choice>
                <mc:Fallback>
                  <p:oleObj name="Equation" r:id="rId2" imgW="761760" imgH="228600" progId="Equation.DSMT4">
                    <p:embed/>
                    <p:pic>
                      <p:nvPicPr>
                        <p:cNvPr id="23" name="对象 3">
                          <a:extLst>
                            <a:ext uri="{FF2B5EF4-FFF2-40B4-BE49-F238E27FC236}">
                              <a16:creationId xmlns:a16="http://schemas.microsoft.com/office/drawing/2014/main" id="{D32709C2-2AD0-4CE7-AC90-F8986793E474}"/>
                            </a:ext>
                          </a:extLst>
                        </p:cNvPr>
                        <p:cNvPicPr>
                          <a:picLocks noChangeAspect="1" noChangeArrowheads="1"/>
                        </p:cNvPicPr>
                        <p:nvPr/>
                      </p:nvPicPr>
                      <p:blipFill>
                        <a:blip r:embed="rId3"/>
                        <a:srcRect/>
                        <a:stretch>
                          <a:fillRect/>
                        </a:stretch>
                      </p:blipFill>
                      <p:spPr bwMode="auto">
                        <a:xfrm>
                          <a:off x="6447680" y="1151687"/>
                          <a:ext cx="1436688" cy="415925"/>
                        </a:xfrm>
                        <a:prstGeom prst="rect">
                          <a:avLst/>
                        </a:prstGeom>
                        <a:noFill/>
                      </p:spPr>
                    </p:pic>
                  </p:oleObj>
                </mc:Fallback>
              </mc:AlternateContent>
            </a:graphicData>
          </a:graphic>
        </p:graphicFrame>
        <p:graphicFrame>
          <p:nvGraphicFramePr>
            <p:cNvPr id="16" name="对象 3">
              <a:extLst>
                <a:ext uri="{FF2B5EF4-FFF2-40B4-BE49-F238E27FC236}">
                  <a16:creationId xmlns:a16="http://schemas.microsoft.com/office/drawing/2014/main" id="{55010809-87D7-4597-AD84-C9B84C7A94DC}"/>
                </a:ext>
              </a:extLst>
            </p:cNvPr>
            <p:cNvGraphicFramePr>
              <a:graphicFrameLocks noChangeAspect="1"/>
            </p:cNvGraphicFramePr>
            <p:nvPr>
              <p:extLst>
                <p:ext uri="{D42A27DB-BD31-4B8C-83A1-F6EECF244321}">
                  <p14:modId xmlns:p14="http://schemas.microsoft.com/office/powerpoint/2010/main" val="569163718"/>
                </p:ext>
              </p:extLst>
            </p:nvPr>
          </p:nvGraphicFramePr>
          <p:xfrm>
            <a:off x="2822575" y="1662862"/>
            <a:ext cx="1749425" cy="415925"/>
          </p:xfrm>
          <a:graphic>
            <a:graphicData uri="http://schemas.openxmlformats.org/presentationml/2006/ole">
              <mc:AlternateContent xmlns:mc="http://schemas.openxmlformats.org/markup-compatibility/2006">
                <mc:Choice xmlns:v="urn:schemas-microsoft-com:vml" Requires="v">
                  <p:oleObj name="Equation" r:id="rId4" imgW="927000" imgH="228600" progId="Equation.DSMT4">
                    <p:embed/>
                  </p:oleObj>
                </mc:Choice>
                <mc:Fallback>
                  <p:oleObj name="Equation" r:id="rId4" imgW="927000" imgH="228600" progId="Equation.DSMT4">
                    <p:embed/>
                    <p:pic>
                      <p:nvPicPr>
                        <p:cNvPr id="16" name="对象 3">
                          <a:extLst>
                            <a:ext uri="{FF2B5EF4-FFF2-40B4-BE49-F238E27FC236}">
                              <a16:creationId xmlns:a16="http://schemas.microsoft.com/office/drawing/2014/main" id="{55010809-87D7-4597-AD84-C9B84C7A94DC}"/>
                            </a:ext>
                          </a:extLst>
                        </p:cNvPr>
                        <p:cNvPicPr>
                          <a:picLocks noChangeAspect="1" noChangeArrowheads="1"/>
                        </p:cNvPicPr>
                        <p:nvPr/>
                      </p:nvPicPr>
                      <p:blipFill>
                        <a:blip r:embed="rId5"/>
                        <a:srcRect/>
                        <a:stretch>
                          <a:fillRect/>
                        </a:stretch>
                      </p:blipFill>
                      <p:spPr bwMode="auto">
                        <a:xfrm>
                          <a:off x="2822575" y="1662862"/>
                          <a:ext cx="1749425" cy="415925"/>
                        </a:xfrm>
                        <a:prstGeom prst="rect">
                          <a:avLst/>
                        </a:prstGeom>
                        <a:noFill/>
                      </p:spPr>
                    </p:pic>
                  </p:oleObj>
                </mc:Fallback>
              </mc:AlternateContent>
            </a:graphicData>
          </a:graphic>
        </p:graphicFrame>
        <p:graphicFrame>
          <p:nvGraphicFramePr>
            <p:cNvPr id="17" name="对象 3">
              <a:extLst>
                <a:ext uri="{FF2B5EF4-FFF2-40B4-BE49-F238E27FC236}">
                  <a16:creationId xmlns:a16="http://schemas.microsoft.com/office/drawing/2014/main" id="{0857F034-0A22-4DE8-BC0B-EB49B961AF7C}"/>
                </a:ext>
              </a:extLst>
            </p:cNvPr>
            <p:cNvGraphicFramePr>
              <a:graphicFrameLocks noChangeAspect="1"/>
            </p:cNvGraphicFramePr>
            <p:nvPr>
              <p:extLst>
                <p:ext uri="{D42A27DB-BD31-4B8C-83A1-F6EECF244321}">
                  <p14:modId xmlns:p14="http://schemas.microsoft.com/office/powerpoint/2010/main" val="1244607796"/>
                </p:ext>
              </p:extLst>
            </p:nvPr>
          </p:nvGraphicFramePr>
          <p:xfrm>
            <a:off x="6308865" y="1660896"/>
            <a:ext cx="792162" cy="415925"/>
          </p:xfrm>
          <a:graphic>
            <a:graphicData uri="http://schemas.openxmlformats.org/presentationml/2006/ole">
              <mc:AlternateContent xmlns:mc="http://schemas.openxmlformats.org/markup-compatibility/2006">
                <mc:Choice xmlns:v="urn:schemas-microsoft-com:vml" Requires="v">
                  <p:oleObj name="Equation" r:id="rId6" imgW="419040" imgH="228600" progId="Equation.DSMT4">
                    <p:embed/>
                  </p:oleObj>
                </mc:Choice>
                <mc:Fallback>
                  <p:oleObj name="Equation" r:id="rId6" imgW="419040" imgH="228600" progId="Equation.DSMT4">
                    <p:embed/>
                    <p:pic>
                      <p:nvPicPr>
                        <p:cNvPr id="17" name="对象 3">
                          <a:extLst>
                            <a:ext uri="{FF2B5EF4-FFF2-40B4-BE49-F238E27FC236}">
                              <a16:creationId xmlns:a16="http://schemas.microsoft.com/office/drawing/2014/main" id="{0857F034-0A22-4DE8-BC0B-EB49B961AF7C}"/>
                            </a:ext>
                          </a:extLst>
                        </p:cNvPr>
                        <p:cNvPicPr>
                          <a:picLocks noChangeAspect="1" noChangeArrowheads="1"/>
                        </p:cNvPicPr>
                        <p:nvPr/>
                      </p:nvPicPr>
                      <p:blipFill>
                        <a:blip r:embed="rId7"/>
                        <a:srcRect/>
                        <a:stretch>
                          <a:fillRect/>
                        </a:stretch>
                      </p:blipFill>
                      <p:spPr bwMode="auto">
                        <a:xfrm>
                          <a:off x="6308865" y="1660896"/>
                          <a:ext cx="792162" cy="415925"/>
                        </a:xfrm>
                        <a:prstGeom prst="rect">
                          <a:avLst/>
                        </a:prstGeom>
                        <a:noFill/>
                      </p:spPr>
                    </p:pic>
                  </p:oleObj>
                </mc:Fallback>
              </mc:AlternateContent>
            </a:graphicData>
          </a:graphic>
        </p:graphicFrame>
      </p:grpSp>
      <p:grpSp>
        <p:nvGrpSpPr>
          <p:cNvPr id="13" name="组合 12">
            <a:extLst>
              <a:ext uri="{FF2B5EF4-FFF2-40B4-BE49-F238E27FC236}">
                <a16:creationId xmlns:a16="http://schemas.microsoft.com/office/drawing/2014/main" id="{881A4B97-6210-4799-850B-699EF9B444BE}"/>
              </a:ext>
            </a:extLst>
          </p:cNvPr>
          <p:cNvGrpSpPr/>
          <p:nvPr/>
        </p:nvGrpSpPr>
        <p:grpSpPr>
          <a:xfrm>
            <a:off x="683568" y="940668"/>
            <a:ext cx="7920880" cy="1048172"/>
            <a:chOff x="683568" y="5480947"/>
            <a:chExt cx="7920880" cy="1048172"/>
          </a:xfrm>
        </p:grpSpPr>
        <p:sp>
          <p:nvSpPr>
            <p:cNvPr id="28" name="Rectangle 56">
              <a:extLst>
                <a:ext uri="{FF2B5EF4-FFF2-40B4-BE49-F238E27FC236}">
                  <a16:creationId xmlns:a16="http://schemas.microsoft.com/office/drawing/2014/main" id="{8EC699D0-D20C-4F9F-B239-C40C517D66C7}"/>
                </a:ext>
              </a:extLst>
            </p:cNvPr>
            <p:cNvSpPr>
              <a:spLocks noChangeArrowheads="1"/>
            </p:cNvSpPr>
            <p:nvPr/>
          </p:nvSpPr>
          <p:spPr bwMode="auto">
            <a:xfrm>
              <a:off x="683568" y="5480947"/>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9</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圈：</a:t>
              </a:r>
              <a:r>
                <a:rPr lang="zh-CN" altLang="en-US" sz="2200" dirty="0">
                  <a:latin typeface="微软雅黑" panose="020B0503020204020204" pitchFamily="34" charset="-122"/>
                  <a:ea typeface="微软雅黑" panose="020B0503020204020204" pitchFamily="34" charset="-122"/>
                  <a:sym typeface="Wingdings" pitchFamily="2" charset="2"/>
                </a:rPr>
                <a:t>闭合的链称为圈。例如，图</a:t>
              </a:r>
              <a:r>
                <a:rPr lang="en-US" altLang="zh-CN" sz="2200" dirty="0">
                  <a:latin typeface="微软雅黑" panose="020B0503020204020204" pitchFamily="34" charset="-122"/>
                  <a:ea typeface="微软雅黑" panose="020B0503020204020204" pitchFamily="34" charset="-122"/>
                  <a:sym typeface="Wingdings" pitchFamily="2" charset="2"/>
                </a:rPr>
                <a:t>(3)</a:t>
              </a:r>
              <a:r>
                <a:rPr lang="zh-CN" altLang="en-US" sz="2200" dirty="0">
                  <a:latin typeface="微软雅黑" panose="020B0503020204020204" pitchFamily="34" charset="-122"/>
                  <a:ea typeface="微软雅黑" panose="020B0503020204020204" pitchFamily="34" charset="-122"/>
                  <a:sym typeface="Wingdings" pitchFamily="2" charset="2"/>
                </a:rPr>
                <a:t>中的闭合链             是一个圈。</a:t>
              </a:r>
            </a:p>
          </p:txBody>
        </p:sp>
        <p:graphicFrame>
          <p:nvGraphicFramePr>
            <p:cNvPr id="26" name="对象 25">
              <a:extLst>
                <a:ext uri="{FF2B5EF4-FFF2-40B4-BE49-F238E27FC236}">
                  <a16:creationId xmlns:a16="http://schemas.microsoft.com/office/drawing/2014/main" id="{251CE6CC-3FED-40D9-85FD-F685B5648D93}"/>
                </a:ext>
              </a:extLst>
            </p:cNvPr>
            <p:cNvGraphicFramePr>
              <a:graphicFrameLocks noChangeAspect="1"/>
            </p:cNvGraphicFramePr>
            <p:nvPr/>
          </p:nvGraphicFramePr>
          <p:xfrm>
            <a:off x="6894741" y="5605332"/>
            <a:ext cx="1028700" cy="387350"/>
          </p:xfrm>
          <a:graphic>
            <a:graphicData uri="http://schemas.openxmlformats.org/presentationml/2006/ole">
              <mc:AlternateContent xmlns:mc="http://schemas.openxmlformats.org/markup-compatibility/2006">
                <mc:Choice xmlns:v="urn:schemas-microsoft-com:vml" Requires="v">
                  <p:oleObj name="Equation" r:id="rId8" imgW="609480" imgH="228600" progId="Equation.DSMT4">
                    <p:embed/>
                  </p:oleObj>
                </mc:Choice>
                <mc:Fallback>
                  <p:oleObj name="Equation" r:id="rId8" imgW="609480" imgH="228600" progId="Equation.DSMT4">
                    <p:embed/>
                    <p:pic>
                      <p:nvPicPr>
                        <p:cNvPr id="26" name="对象 25">
                          <a:extLst>
                            <a:ext uri="{FF2B5EF4-FFF2-40B4-BE49-F238E27FC236}">
                              <a16:creationId xmlns:a16="http://schemas.microsoft.com/office/drawing/2014/main" id="{251CE6CC-3FED-40D9-85FD-F685B5648D93}"/>
                            </a:ext>
                          </a:extLst>
                        </p:cNvPr>
                        <p:cNvPicPr>
                          <a:picLocks noChangeAspect="1" noChangeArrowheads="1"/>
                        </p:cNvPicPr>
                        <p:nvPr/>
                      </p:nvPicPr>
                      <p:blipFill>
                        <a:blip r:embed="rId9"/>
                        <a:srcRect/>
                        <a:stretch>
                          <a:fillRect/>
                        </a:stretch>
                      </p:blipFill>
                      <p:spPr bwMode="auto">
                        <a:xfrm>
                          <a:off x="6894741" y="5605332"/>
                          <a:ext cx="1028700" cy="387350"/>
                        </a:xfrm>
                        <a:prstGeom prst="rect">
                          <a:avLst/>
                        </a:prstGeom>
                        <a:noFill/>
                      </p:spPr>
                    </p:pic>
                  </p:oleObj>
                </mc:Fallback>
              </mc:AlternateContent>
            </a:graphicData>
          </a:graphic>
        </p:graphicFrame>
      </p:grpSp>
      <p:sp>
        <p:nvSpPr>
          <p:cNvPr id="29" name="Rectangle 56">
            <a:extLst>
              <a:ext uri="{FF2B5EF4-FFF2-40B4-BE49-F238E27FC236}">
                <a16:creationId xmlns:a16="http://schemas.microsoft.com/office/drawing/2014/main" id="{865FF5F2-398B-4287-9C47-8C3AFF4C9133}"/>
              </a:ext>
            </a:extLst>
          </p:cNvPr>
          <p:cNvSpPr>
            <a:spLocks noChangeArrowheads="1"/>
          </p:cNvSpPr>
          <p:nvPr/>
        </p:nvSpPr>
        <p:spPr bwMode="auto">
          <a:xfrm>
            <a:off x="683568" y="1948780"/>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10</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连通图：</a:t>
            </a:r>
            <a:r>
              <a:rPr lang="zh-CN" altLang="en-US" sz="2200" dirty="0">
                <a:latin typeface="微软雅黑" panose="020B0503020204020204" pitchFamily="34" charset="-122"/>
                <a:ea typeface="微软雅黑" panose="020B0503020204020204" pitchFamily="34" charset="-122"/>
                <a:sym typeface="Wingdings" pitchFamily="2" charset="2"/>
              </a:rPr>
              <a:t>若图</a:t>
            </a:r>
            <a:r>
              <a:rPr lang="en-US" altLang="zh-CN" sz="2200" dirty="0">
                <a:latin typeface="微软雅黑" panose="020B0503020204020204" pitchFamily="34" charset="-122"/>
                <a:ea typeface="微软雅黑" panose="020B0503020204020204" pitchFamily="34" charset="-122"/>
                <a:sym typeface="Wingdings" pitchFamily="2" charset="2"/>
              </a:rPr>
              <a:t>G</a:t>
            </a:r>
            <a:r>
              <a:rPr lang="zh-CN" altLang="en-US" sz="2200" dirty="0">
                <a:latin typeface="微软雅黑" panose="020B0503020204020204" pitchFamily="34" charset="-122"/>
                <a:ea typeface="微软雅黑" panose="020B0503020204020204" pitchFamily="34" charset="-122"/>
                <a:sym typeface="Wingdings" pitchFamily="2" charset="2"/>
              </a:rPr>
              <a:t> 中任意两个顶点之间至少有一条链，则称 </a:t>
            </a:r>
            <a:r>
              <a:rPr lang="en-US" altLang="zh-CN" sz="2200" dirty="0">
                <a:latin typeface="微软雅黑" panose="020B0503020204020204" pitchFamily="34" charset="-122"/>
                <a:ea typeface="微软雅黑" panose="020B0503020204020204" pitchFamily="34" charset="-122"/>
                <a:sym typeface="Wingdings" pitchFamily="2" charset="2"/>
              </a:rPr>
              <a:t>G</a:t>
            </a:r>
            <a:r>
              <a:rPr lang="zh-CN" altLang="en-US" sz="2200" dirty="0">
                <a:latin typeface="微软雅黑" panose="020B0503020204020204" pitchFamily="34" charset="-122"/>
                <a:ea typeface="微软雅黑" panose="020B0503020204020204" pitchFamily="34" charset="-122"/>
                <a:sym typeface="Wingdings" pitchFamily="2" charset="2"/>
              </a:rPr>
              <a:t>为连通图。</a:t>
            </a:r>
          </a:p>
        </p:txBody>
      </p:sp>
      <p:sp>
        <p:nvSpPr>
          <p:cNvPr id="2" name="页脚占位符 1">
            <a:extLst>
              <a:ext uri="{FF2B5EF4-FFF2-40B4-BE49-F238E27FC236}">
                <a16:creationId xmlns:a16="http://schemas.microsoft.com/office/drawing/2014/main" id="{1E36AB85-5C6F-4648-A823-ACDC8A01CDE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57758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0A221E31-4225-4222-9143-98FDBA6A684F}" type="datetime1">
              <a:rPr lang="zh-CN" altLang="en-US" smtClean="0"/>
              <a:t>2022/11/23</a:t>
            </a:fld>
            <a:endParaRPr lang="zh-CN" altLang="en-US"/>
          </a:p>
        </p:txBody>
      </p:sp>
      <p:sp>
        <p:nvSpPr>
          <p:cNvPr id="19" name="Rectangle 3">
            <a:extLst>
              <a:ext uri="{FF2B5EF4-FFF2-40B4-BE49-F238E27FC236}">
                <a16:creationId xmlns:a16="http://schemas.microsoft.com/office/drawing/2014/main" id="{9039D666-5C3E-426A-93D1-06E39574AA65}"/>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4.  </a:t>
            </a:r>
            <a:r>
              <a:rPr lang="zh-CN" altLang="en-US" sz="2400" dirty="0">
                <a:solidFill>
                  <a:srgbClr val="FF0000"/>
                </a:solidFill>
                <a:latin typeface="微软雅黑" panose="020B0503020204020204" pitchFamily="34" charset="-122"/>
                <a:ea typeface="微软雅黑" panose="020B0503020204020204" pitchFamily="34" charset="-122"/>
              </a:rPr>
              <a:t>其他常用术语</a:t>
            </a:r>
          </a:p>
        </p:txBody>
      </p:sp>
      <p:grpSp>
        <p:nvGrpSpPr>
          <p:cNvPr id="31" name="组合 30">
            <a:extLst>
              <a:ext uri="{FF2B5EF4-FFF2-40B4-BE49-F238E27FC236}">
                <a16:creationId xmlns:a16="http://schemas.microsoft.com/office/drawing/2014/main" id="{E7DC9366-651D-415E-B539-102E487B6A26}"/>
              </a:ext>
            </a:extLst>
          </p:cNvPr>
          <p:cNvGrpSpPr/>
          <p:nvPr/>
        </p:nvGrpSpPr>
        <p:grpSpPr>
          <a:xfrm>
            <a:off x="683568" y="980728"/>
            <a:ext cx="7920880" cy="1556003"/>
            <a:chOff x="683568" y="1030029"/>
            <a:chExt cx="7920880" cy="1556003"/>
          </a:xfrm>
        </p:grpSpPr>
        <p:sp>
          <p:nvSpPr>
            <p:cNvPr id="32" name="Rectangle 56">
              <a:extLst>
                <a:ext uri="{FF2B5EF4-FFF2-40B4-BE49-F238E27FC236}">
                  <a16:creationId xmlns:a16="http://schemas.microsoft.com/office/drawing/2014/main" id="{3D098D95-FDE5-4FD8-A449-CC963BC8F6C1}"/>
                </a:ext>
              </a:extLst>
            </p:cNvPr>
            <p:cNvSpPr>
              <a:spLocks noChangeArrowheads="1"/>
            </p:cNvSpPr>
            <p:nvPr/>
          </p:nvSpPr>
          <p:spPr bwMode="auto">
            <a:xfrm>
              <a:off x="683568" y="1030029"/>
              <a:ext cx="792088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12</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树与生成树：</a:t>
              </a:r>
              <a:r>
                <a:rPr lang="zh-CN" altLang="en-US" sz="2200" dirty="0">
                  <a:latin typeface="微软雅黑" panose="020B0503020204020204" pitchFamily="34" charset="-122"/>
                  <a:ea typeface="微软雅黑" panose="020B0503020204020204" pitchFamily="34" charset="-122"/>
                  <a:sym typeface="Wingdings" pitchFamily="2" charset="2"/>
                </a:rPr>
                <a:t>无圈的连通图称为树。若                  是连通图                的生成子图，并且</a:t>
              </a:r>
              <a:r>
                <a:rPr lang="en-US" altLang="zh-CN" sz="2200" dirty="0">
                  <a:latin typeface="微软雅黑" panose="020B0503020204020204" pitchFamily="34" charset="-122"/>
                  <a:ea typeface="微软雅黑" panose="020B0503020204020204" pitchFamily="34" charset="-122"/>
                  <a:sym typeface="Wingdings" pitchFamily="2" charset="2"/>
                </a:rPr>
                <a:t>G</a:t>
              </a:r>
              <a:r>
                <a:rPr lang="en-US" altLang="zh-CN" sz="2200" baseline="-25000" dirty="0">
                  <a:latin typeface="微软雅黑" panose="020B0503020204020204" pitchFamily="34" charset="-122"/>
                  <a:ea typeface="微软雅黑" panose="020B0503020204020204" pitchFamily="34" charset="-122"/>
                  <a:sym typeface="Wingdings" pitchFamily="2" charset="2"/>
                </a:rPr>
                <a:t>1</a:t>
              </a:r>
              <a:r>
                <a:rPr lang="zh-CN" altLang="en-US" sz="2200" dirty="0">
                  <a:latin typeface="微软雅黑" panose="020B0503020204020204" pitchFamily="34" charset="-122"/>
                  <a:ea typeface="微软雅黑" panose="020B0503020204020204" pitchFamily="34" charset="-122"/>
                  <a:sym typeface="Wingdings" pitchFamily="2" charset="2"/>
                </a:rPr>
                <a:t> 是树，则称 </a:t>
              </a:r>
              <a:r>
                <a:rPr lang="en-US" altLang="zh-CN" sz="2200" dirty="0">
                  <a:latin typeface="微软雅黑" panose="020B0503020204020204" pitchFamily="34" charset="-122"/>
                  <a:ea typeface="微软雅黑" panose="020B0503020204020204" pitchFamily="34" charset="-122"/>
                  <a:sym typeface="Wingdings" pitchFamily="2" charset="2"/>
                </a:rPr>
                <a:t>G</a:t>
              </a:r>
              <a:r>
                <a:rPr lang="en-US" altLang="zh-CN" sz="2200" baseline="-25000" dirty="0">
                  <a:latin typeface="微软雅黑" panose="020B0503020204020204" pitchFamily="34" charset="-122"/>
                  <a:ea typeface="微软雅黑" panose="020B0503020204020204" pitchFamily="34" charset="-122"/>
                  <a:sym typeface="Wingdings" pitchFamily="2" charset="2"/>
                </a:rPr>
                <a:t>1</a:t>
              </a:r>
              <a:r>
                <a:rPr lang="zh-CN" altLang="en-US" sz="2200" dirty="0">
                  <a:latin typeface="微软雅黑" panose="020B0503020204020204" pitchFamily="34" charset="-122"/>
                  <a:ea typeface="微软雅黑" panose="020B0503020204020204" pitchFamily="34" charset="-122"/>
                  <a:sym typeface="Wingdings" pitchFamily="2" charset="2"/>
                </a:rPr>
                <a:t> 为 </a:t>
              </a:r>
              <a:r>
                <a:rPr lang="en-US" altLang="zh-CN" sz="2200" dirty="0">
                  <a:latin typeface="微软雅黑" panose="020B0503020204020204" pitchFamily="34" charset="-122"/>
                  <a:ea typeface="微软雅黑" panose="020B0503020204020204" pitchFamily="34" charset="-122"/>
                  <a:sym typeface="Wingdings" pitchFamily="2" charset="2"/>
                </a:rPr>
                <a:t>G</a:t>
              </a:r>
              <a:r>
                <a:rPr lang="zh-CN" altLang="en-US" sz="2200" dirty="0">
                  <a:latin typeface="微软雅黑" panose="020B0503020204020204" pitchFamily="34" charset="-122"/>
                  <a:ea typeface="微软雅黑" panose="020B0503020204020204" pitchFamily="34" charset="-122"/>
                  <a:sym typeface="Wingdings" pitchFamily="2" charset="2"/>
                </a:rPr>
                <a:t> 的生成树，如图</a:t>
              </a:r>
              <a:r>
                <a:rPr lang="en-US" altLang="zh-CN" sz="2200" dirty="0">
                  <a:latin typeface="微软雅黑" panose="020B0503020204020204" pitchFamily="34" charset="-122"/>
                  <a:ea typeface="微软雅黑" panose="020B0503020204020204" pitchFamily="34" charset="-122"/>
                  <a:sym typeface="Wingdings" pitchFamily="2" charset="2"/>
                </a:rPr>
                <a:t>(4)</a:t>
              </a:r>
              <a:r>
                <a:rPr lang="zh-CN" altLang="en-US" sz="2200" dirty="0">
                  <a:latin typeface="微软雅黑" panose="020B0503020204020204" pitchFamily="34" charset="-122"/>
                  <a:ea typeface="微软雅黑" panose="020B0503020204020204" pitchFamily="34" charset="-122"/>
                  <a:sym typeface="Wingdings" pitchFamily="2" charset="2"/>
                </a:rPr>
                <a:t>和图</a:t>
              </a:r>
              <a:r>
                <a:rPr lang="en-US" altLang="zh-CN" sz="2200" dirty="0">
                  <a:latin typeface="微软雅黑" panose="020B0503020204020204" pitchFamily="34" charset="-122"/>
                  <a:ea typeface="微软雅黑" panose="020B0503020204020204" pitchFamily="34" charset="-122"/>
                  <a:sym typeface="Wingdings" pitchFamily="2" charset="2"/>
                </a:rPr>
                <a:t>(5)</a:t>
              </a:r>
              <a:r>
                <a:rPr lang="zh-CN" altLang="en-US" sz="2200" dirty="0">
                  <a:latin typeface="微软雅黑" panose="020B0503020204020204" pitchFamily="34" charset="-122"/>
                  <a:ea typeface="微软雅黑" panose="020B0503020204020204" pitchFamily="34" charset="-122"/>
                  <a:sym typeface="Wingdings" pitchFamily="2" charset="2"/>
                </a:rPr>
                <a:t>所示。</a:t>
              </a:r>
            </a:p>
          </p:txBody>
        </p:sp>
        <p:graphicFrame>
          <p:nvGraphicFramePr>
            <p:cNvPr id="33" name="对象 3">
              <a:extLst>
                <a:ext uri="{FF2B5EF4-FFF2-40B4-BE49-F238E27FC236}">
                  <a16:creationId xmlns:a16="http://schemas.microsoft.com/office/drawing/2014/main" id="{047CAA18-097F-4ACE-9373-0DB45B3BE3F4}"/>
                </a:ext>
              </a:extLst>
            </p:cNvPr>
            <p:cNvGraphicFramePr>
              <a:graphicFrameLocks noChangeAspect="1"/>
            </p:cNvGraphicFramePr>
            <p:nvPr/>
          </p:nvGraphicFramePr>
          <p:xfrm>
            <a:off x="6159648" y="1151687"/>
            <a:ext cx="1436688" cy="415925"/>
          </p:xfrm>
          <a:graphic>
            <a:graphicData uri="http://schemas.openxmlformats.org/presentationml/2006/ole">
              <mc:AlternateContent xmlns:mc="http://schemas.openxmlformats.org/markup-compatibility/2006">
                <mc:Choice xmlns:v="urn:schemas-microsoft-com:vml" Requires="v">
                  <p:oleObj name="Equation" r:id="rId2" imgW="761760" imgH="228600" progId="Equation.DSMT4">
                    <p:embed/>
                  </p:oleObj>
                </mc:Choice>
                <mc:Fallback>
                  <p:oleObj name="Equation" r:id="rId2" imgW="761760" imgH="228600" progId="Equation.DSMT4">
                    <p:embed/>
                    <p:pic>
                      <p:nvPicPr>
                        <p:cNvPr id="33" name="对象 3">
                          <a:extLst>
                            <a:ext uri="{FF2B5EF4-FFF2-40B4-BE49-F238E27FC236}">
                              <a16:creationId xmlns:a16="http://schemas.microsoft.com/office/drawing/2014/main" id="{047CAA18-097F-4ACE-9373-0DB45B3BE3F4}"/>
                            </a:ext>
                          </a:extLst>
                        </p:cNvPr>
                        <p:cNvPicPr>
                          <a:picLocks noChangeAspect="1" noChangeArrowheads="1"/>
                        </p:cNvPicPr>
                        <p:nvPr/>
                      </p:nvPicPr>
                      <p:blipFill>
                        <a:blip r:embed="rId3"/>
                        <a:srcRect/>
                        <a:stretch>
                          <a:fillRect/>
                        </a:stretch>
                      </p:blipFill>
                      <p:spPr bwMode="auto">
                        <a:xfrm>
                          <a:off x="6159648" y="1151687"/>
                          <a:ext cx="1436688" cy="415925"/>
                        </a:xfrm>
                        <a:prstGeom prst="rect">
                          <a:avLst/>
                        </a:prstGeom>
                        <a:noFill/>
                      </p:spPr>
                    </p:pic>
                  </p:oleObj>
                </mc:Fallback>
              </mc:AlternateContent>
            </a:graphicData>
          </a:graphic>
        </p:graphicFrame>
        <p:graphicFrame>
          <p:nvGraphicFramePr>
            <p:cNvPr id="34" name="对象 3">
              <a:extLst>
                <a:ext uri="{FF2B5EF4-FFF2-40B4-BE49-F238E27FC236}">
                  <a16:creationId xmlns:a16="http://schemas.microsoft.com/office/drawing/2014/main" id="{F1E7C5B9-D1C8-4F71-A8C4-076C1570A515}"/>
                </a:ext>
              </a:extLst>
            </p:cNvPr>
            <p:cNvGraphicFramePr>
              <a:graphicFrameLocks noChangeAspect="1"/>
            </p:cNvGraphicFramePr>
            <p:nvPr/>
          </p:nvGraphicFramePr>
          <p:xfrm>
            <a:off x="1043608" y="1684308"/>
            <a:ext cx="1293812" cy="369887"/>
          </p:xfrm>
          <a:graphic>
            <a:graphicData uri="http://schemas.openxmlformats.org/presentationml/2006/ole">
              <mc:AlternateContent xmlns:mc="http://schemas.openxmlformats.org/markup-compatibility/2006">
                <mc:Choice xmlns:v="urn:schemas-microsoft-com:vml" Requires="v">
                  <p:oleObj name="Equation" r:id="rId4" imgW="685800" imgH="203040" progId="Equation.DSMT4">
                    <p:embed/>
                  </p:oleObj>
                </mc:Choice>
                <mc:Fallback>
                  <p:oleObj name="Equation" r:id="rId4" imgW="685800" imgH="203040" progId="Equation.DSMT4">
                    <p:embed/>
                    <p:pic>
                      <p:nvPicPr>
                        <p:cNvPr id="34" name="对象 3">
                          <a:extLst>
                            <a:ext uri="{FF2B5EF4-FFF2-40B4-BE49-F238E27FC236}">
                              <a16:creationId xmlns:a16="http://schemas.microsoft.com/office/drawing/2014/main" id="{F1E7C5B9-D1C8-4F71-A8C4-076C1570A515}"/>
                            </a:ext>
                          </a:extLst>
                        </p:cNvPr>
                        <p:cNvPicPr>
                          <a:picLocks noChangeAspect="1" noChangeArrowheads="1"/>
                        </p:cNvPicPr>
                        <p:nvPr/>
                      </p:nvPicPr>
                      <p:blipFill>
                        <a:blip r:embed="rId5"/>
                        <a:srcRect/>
                        <a:stretch>
                          <a:fillRect/>
                        </a:stretch>
                      </p:blipFill>
                      <p:spPr bwMode="auto">
                        <a:xfrm>
                          <a:off x="1043608" y="1684308"/>
                          <a:ext cx="1293812" cy="369887"/>
                        </a:xfrm>
                        <a:prstGeom prst="rect">
                          <a:avLst/>
                        </a:prstGeom>
                        <a:noFill/>
                      </p:spPr>
                    </p:pic>
                  </p:oleObj>
                </mc:Fallback>
              </mc:AlternateContent>
            </a:graphicData>
          </a:graphic>
        </p:graphicFrame>
      </p:grpSp>
      <p:pic>
        <p:nvPicPr>
          <p:cNvPr id="130050" name="Picture 2">
            <a:extLst>
              <a:ext uri="{FF2B5EF4-FFF2-40B4-BE49-F238E27FC236}">
                <a16:creationId xmlns:a16="http://schemas.microsoft.com/office/drawing/2014/main" id="{326E0B29-BBE5-4E9F-B331-1549595E98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866" y="2860469"/>
            <a:ext cx="3197480"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1" name="Picture 3">
            <a:extLst>
              <a:ext uri="{FF2B5EF4-FFF2-40B4-BE49-F238E27FC236}">
                <a16:creationId xmlns:a16="http://schemas.microsoft.com/office/drawing/2014/main" id="{565D1A7F-791A-4EB9-832C-E16092B3FA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040" y="2853256"/>
            <a:ext cx="3222857"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3">
            <a:extLst>
              <a:ext uri="{FF2B5EF4-FFF2-40B4-BE49-F238E27FC236}">
                <a16:creationId xmlns:a16="http://schemas.microsoft.com/office/drawing/2014/main" id="{5EFE21CA-3829-48A6-9E3C-94834EE326C6}"/>
              </a:ext>
            </a:extLst>
          </p:cNvPr>
          <p:cNvSpPr>
            <a:spLocks noChangeArrowheads="1"/>
          </p:cNvSpPr>
          <p:nvPr/>
        </p:nvSpPr>
        <p:spPr bwMode="auto">
          <a:xfrm>
            <a:off x="1115616" y="5808607"/>
            <a:ext cx="2245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4</a:t>
            </a:r>
            <a:r>
              <a:rPr lang="zh-CN" altLang="en-US" sz="2200" dirty="0">
                <a:solidFill>
                  <a:srgbClr val="FF0000"/>
                </a:solidFill>
                <a:latin typeface="微软雅黑" panose="020B0503020204020204" pitchFamily="34" charset="-122"/>
                <a:ea typeface="微软雅黑" panose="020B0503020204020204" pitchFamily="34" charset="-122"/>
              </a:rPr>
              <a:t>）图</a:t>
            </a:r>
            <a:r>
              <a:rPr lang="en-US" altLang="zh-CN" sz="2200" dirty="0">
                <a:solidFill>
                  <a:srgbClr val="FF0000"/>
                </a:solidFill>
                <a:latin typeface="微软雅黑" panose="020B0503020204020204" pitchFamily="34" charset="-122"/>
                <a:ea typeface="微软雅黑" panose="020B0503020204020204" pitchFamily="34" charset="-122"/>
              </a:rPr>
              <a:t>G</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22" name="Rectangle 3">
            <a:extLst>
              <a:ext uri="{FF2B5EF4-FFF2-40B4-BE49-F238E27FC236}">
                <a16:creationId xmlns:a16="http://schemas.microsoft.com/office/drawing/2014/main" id="{A3E5A4C4-A465-41B5-86C3-B8EC3D68B1AE}"/>
              </a:ext>
            </a:extLst>
          </p:cNvPr>
          <p:cNvSpPr>
            <a:spLocks noChangeArrowheads="1"/>
          </p:cNvSpPr>
          <p:nvPr/>
        </p:nvSpPr>
        <p:spPr bwMode="auto">
          <a:xfrm>
            <a:off x="5076056" y="5805264"/>
            <a:ext cx="2677896"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5</a:t>
            </a:r>
            <a:r>
              <a:rPr lang="zh-CN" altLang="en-US" sz="2200" dirty="0">
                <a:solidFill>
                  <a:srgbClr val="FF0000"/>
                </a:solidFill>
                <a:latin typeface="微软雅黑" panose="020B0503020204020204" pitchFamily="34" charset="-122"/>
                <a:ea typeface="微软雅黑" panose="020B0503020204020204" pitchFamily="34" charset="-122"/>
              </a:rPr>
              <a:t>）图</a:t>
            </a:r>
            <a:r>
              <a:rPr lang="en-US" altLang="zh-CN" sz="2200" dirty="0">
                <a:solidFill>
                  <a:srgbClr val="FF0000"/>
                </a:solidFill>
                <a:latin typeface="微软雅黑" panose="020B0503020204020204" pitchFamily="34" charset="-122"/>
                <a:ea typeface="微软雅黑" panose="020B0503020204020204" pitchFamily="34" charset="-122"/>
              </a:rPr>
              <a:t>G</a:t>
            </a:r>
            <a:r>
              <a:rPr lang="zh-CN" altLang="en-US" sz="2200" dirty="0">
                <a:solidFill>
                  <a:srgbClr val="FF0000"/>
                </a:solidFill>
                <a:latin typeface="微软雅黑" panose="020B0503020204020204" pitchFamily="34" charset="-122"/>
                <a:ea typeface="微软雅黑" panose="020B0503020204020204" pitchFamily="34" charset="-122"/>
              </a:rPr>
              <a:t>的生成树</a:t>
            </a:r>
          </a:p>
        </p:txBody>
      </p:sp>
      <p:sp>
        <p:nvSpPr>
          <p:cNvPr id="2" name="页脚占位符 1">
            <a:extLst>
              <a:ext uri="{FF2B5EF4-FFF2-40B4-BE49-F238E27FC236}">
                <a16:creationId xmlns:a16="http://schemas.microsoft.com/office/drawing/2014/main" id="{B9871488-E500-4260-94B2-72197ECA71A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03315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79512" y="501070"/>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二、图的矩阵表示</a:t>
            </a:r>
          </a:p>
        </p:txBody>
      </p:sp>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09E79FE2-9C49-4D2F-92CE-1F3734B453E1}"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95582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邻接矩阵</a:t>
            </a:r>
          </a:p>
        </p:txBody>
      </p:sp>
      <p:grpSp>
        <p:nvGrpSpPr>
          <p:cNvPr id="3" name="组合 2">
            <a:extLst>
              <a:ext uri="{FF2B5EF4-FFF2-40B4-BE49-F238E27FC236}">
                <a16:creationId xmlns:a16="http://schemas.microsoft.com/office/drawing/2014/main" id="{26F9230B-C39E-41EF-9C03-A3D22B669468}"/>
              </a:ext>
            </a:extLst>
          </p:cNvPr>
          <p:cNvGrpSpPr/>
          <p:nvPr/>
        </p:nvGrpSpPr>
        <p:grpSpPr>
          <a:xfrm>
            <a:off x="683568" y="1567384"/>
            <a:ext cx="7920880" cy="557312"/>
            <a:chOff x="683568" y="2564904"/>
            <a:chExt cx="7920880" cy="557312"/>
          </a:xfrm>
        </p:grpSpPr>
        <p:sp>
          <p:nvSpPr>
            <p:cNvPr id="10" name="Rectangle 56"/>
            <p:cNvSpPr>
              <a:spLocks noChangeArrowheads="1"/>
            </p:cNvSpPr>
            <p:nvPr/>
          </p:nvSpPr>
          <p:spPr bwMode="auto">
            <a:xfrm>
              <a:off x="683568" y="2564904"/>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对于</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阶无向图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，其邻接矩阵记为                 ，其中</a:t>
              </a:r>
            </a:p>
          </p:txBody>
        </p:sp>
        <p:graphicFrame>
          <p:nvGraphicFramePr>
            <p:cNvPr id="13" name="对象 3">
              <a:extLst>
                <a:ext uri="{FF2B5EF4-FFF2-40B4-BE49-F238E27FC236}">
                  <a16:creationId xmlns:a16="http://schemas.microsoft.com/office/drawing/2014/main" id="{1D86BD04-14EB-4050-B680-844515980EFC}"/>
                </a:ext>
              </a:extLst>
            </p:cNvPr>
            <p:cNvGraphicFramePr>
              <a:graphicFrameLocks noChangeAspect="1"/>
            </p:cNvGraphicFramePr>
            <p:nvPr>
              <p:extLst>
                <p:ext uri="{D42A27DB-BD31-4B8C-83A1-F6EECF244321}">
                  <p14:modId xmlns:p14="http://schemas.microsoft.com/office/powerpoint/2010/main" val="2865048815"/>
                </p:ext>
              </p:extLst>
            </p:nvPr>
          </p:nvGraphicFramePr>
          <p:xfrm>
            <a:off x="5220072" y="2682478"/>
            <a:ext cx="1438275" cy="439738"/>
          </p:xfrm>
          <a:graphic>
            <a:graphicData uri="http://schemas.openxmlformats.org/presentationml/2006/ole">
              <mc:AlternateContent xmlns:mc="http://schemas.openxmlformats.org/markup-compatibility/2006">
                <mc:Choice xmlns:v="urn:schemas-microsoft-com:vml" Requires="v">
                  <p:oleObj name="Equation" r:id="rId2" imgW="711000" imgH="241200" progId="Equation.DSMT4">
                    <p:embed/>
                  </p:oleObj>
                </mc:Choice>
                <mc:Fallback>
                  <p:oleObj name="Equation" r:id="rId2" imgW="711000" imgH="241200" progId="Equation.DSMT4">
                    <p:embed/>
                    <p:pic>
                      <p:nvPicPr>
                        <p:cNvPr id="13" name="对象 3">
                          <a:extLst>
                            <a:ext uri="{FF2B5EF4-FFF2-40B4-BE49-F238E27FC236}">
                              <a16:creationId xmlns:a16="http://schemas.microsoft.com/office/drawing/2014/main" id="{1D86BD04-14EB-4050-B680-844515980EFC}"/>
                            </a:ext>
                          </a:extLst>
                        </p:cNvPr>
                        <p:cNvPicPr>
                          <a:picLocks noChangeAspect="1" noChangeArrowheads="1"/>
                        </p:cNvPicPr>
                        <p:nvPr/>
                      </p:nvPicPr>
                      <p:blipFill>
                        <a:blip r:embed="rId3"/>
                        <a:srcRect/>
                        <a:stretch>
                          <a:fillRect/>
                        </a:stretch>
                      </p:blipFill>
                      <p:spPr bwMode="auto">
                        <a:xfrm>
                          <a:off x="5220072" y="2682478"/>
                          <a:ext cx="1438275" cy="439738"/>
                        </a:xfrm>
                        <a:prstGeom prst="rect">
                          <a:avLst/>
                        </a:prstGeom>
                        <a:noFill/>
                      </p:spPr>
                    </p:pic>
                  </p:oleObj>
                </mc:Fallback>
              </mc:AlternateContent>
            </a:graphicData>
          </a:graphic>
        </p:graphicFrame>
      </p:grpSp>
      <p:graphicFrame>
        <p:nvGraphicFramePr>
          <p:cNvPr id="14" name="对象 3">
            <a:extLst>
              <a:ext uri="{FF2B5EF4-FFF2-40B4-BE49-F238E27FC236}">
                <a16:creationId xmlns:a16="http://schemas.microsoft.com/office/drawing/2014/main" id="{5B95C620-0D1D-4CB8-99B6-6223D0E4D08C}"/>
              </a:ext>
            </a:extLst>
          </p:cNvPr>
          <p:cNvGraphicFramePr>
            <a:graphicFrameLocks noChangeAspect="1"/>
          </p:cNvGraphicFramePr>
          <p:nvPr>
            <p:extLst>
              <p:ext uri="{D42A27DB-BD31-4B8C-83A1-F6EECF244321}">
                <p14:modId xmlns:p14="http://schemas.microsoft.com/office/powerpoint/2010/main" val="256815830"/>
              </p:ext>
            </p:extLst>
          </p:nvPr>
        </p:nvGraphicFramePr>
        <p:xfrm>
          <a:off x="2281238" y="2215456"/>
          <a:ext cx="3287712" cy="925512"/>
        </p:xfrm>
        <a:graphic>
          <a:graphicData uri="http://schemas.openxmlformats.org/presentationml/2006/ole">
            <mc:AlternateContent xmlns:mc="http://schemas.openxmlformats.org/markup-compatibility/2006">
              <mc:Choice xmlns:v="urn:schemas-microsoft-com:vml" Requires="v">
                <p:oleObj name="Equation" r:id="rId4" imgW="1625400" imgH="507960" progId="Equation.DSMT4">
                  <p:embed/>
                </p:oleObj>
              </mc:Choice>
              <mc:Fallback>
                <p:oleObj name="Equation" r:id="rId4" imgW="1625400" imgH="507960" progId="Equation.DSMT4">
                  <p:embed/>
                  <p:pic>
                    <p:nvPicPr>
                      <p:cNvPr id="13" name="对象 3">
                        <a:extLst>
                          <a:ext uri="{FF2B5EF4-FFF2-40B4-BE49-F238E27FC236}">
                            <a16:creationId xmlns:a16="http://schemas.microsoft.com/office/drawing/2014/main" id="{1D86BD04-14EB-4050-B680-844515980EFC}"/>
                          </a:ext>
                        </a:extLst>
                      </p:cNvPr>
                      <p:cNvPicPr>
                        <a:picLocks noChangeAspect="1" noChangeArrowheads="1"/>
                      </p:cNvPicPr>
                      <p:nvPr/>
                    </p:nvPicPr>
                    <p:blipFill>
                      <a:blip r:embed="rId5"/>
                      <a:srcRect/>
                      <a:stretch>
                        <a:fillRect/>
                      </a:stretch>
                    </p:blipFill>
                    <p:spPr bwMode="auto">
                      <a:xfrm>
                        <a:off x="2281238" y="2215456"/>
                        <a:ext cx="3287712" cy="925512"/>
                      </a:xfrm>
                      <a:prstGeom prst="rect">
                        <a:avLst/>
                      </a:prstGeom>
                      <a:noFill/>
                    </p:spPr>
                  </p:pic>
                </p:oleObj>
              </mc:Fallback>
            </mc:AlternateContent>
          </a:graphicData>
        </a:graphic>
      </p:graphicFrame>
      <p:grpSp>
        <p:nvGrpSpPr>
          <p:cNvPr id="15" name="组合 14">
            <a:extLst>
              <a:ext uri="{FF2B5EF4-FFF2-40B4-BE49-F238E27FC236}">
                <a16:creationId xmlns:a16="http://schemas.microsoft.com/office/drawing/2014/main" id="{A2226791-67BE-46AD-AFDF-2F17D2A95940}"/>
              </a:ext>
            </a:extLst>
          </p:cNvPr>
          <p:cNvGrpSpPr/>
          <p:nvPr/>
        </p:nvGrpSpPr>
        <p:grpSpPr>
          <a:xfrm>
            <a:off x="683568" y="3154611"/>
            <a:ext cx="7920880" cy="557312"/>
            <a:chOff x="683568" y="2564904"/>
            <a:chExt cx="7920880" cy="557312"/>
          </a:xfrm>
        </p:grpSpPr>
        <p:sp>
          <p:nvSpPr>
            <p:cNvPr id="16" name="Rectangle 56">
              <a:extLst>
                <a:ext uri="{FF2B5EF4-FFF2-40B4-BE49-F238E27FC236}">
                  <a16:creationId xmlns:a16="http://schemas.microsoft.com/office/drawing/2014/main" id="{6BCB184E-A27D-4792-811E-DCE738508E86}"/>
                </a:ext>
              </a:extLst>
            </p:cNvPr>
            <p:cNvSpPr>
              <a:spLocks noChangeArrowheads="1"/>
            </p:cNvSpPr>
            <p:nvPr/>
          </p:nvSpPr>
          <p:spPr bwMode="auto">
            <a:xfrm>
              <a:off x="683568" y="2564904"/>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对于</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阶有向图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 (V, E)</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，其邻接矩阵记为                 ，其中</a:t>
              </a:r>
            </a:p>
          </p:txBody>
        </p:sp>
        <p:graphicFrame>
          <p:nvGraphicFramePr>
            <p:cNvPr id="17" name="对象 3">
              <a:extLst>
                <a:ext uri="{FF2B5EF4-FFF2-40B4-BE49-F238E27FC236}">
                  <a16:creationId xmlns:a16="http://schemas.microsoft.com/office/drawing/2014/main" id="{8E4213B0-ABE1-4488-990E-119711EDE6F7}"/>
                </a:ext>
              </a:extLst>
            </p:cNvPr>
            <p:cNvGraphicFramePr>
              <a:graphicFrameLocks noChangeAspect="1"/>
            </p:cNvGraphicFramePr>
            <p:nvPr>
              <p:extLst>
                <p:ext uri="{D42A27DB-BD31-4B8C-83A1-F6EECF244321}">
                  <p14:modId xmlns:p14="http://schemas.microsoft.com/office/powerpoint/2010/main" val="1739735925"/>
                </p:ext>
              </p:extLst>
            </p:nvPr>
          </p:nvGraphicFramePr>
          <p:xfrm>
            <a:off x="6228184" y="2682478"/>
            <a:ext cx="1438275" cy="439738"/>
          </p:xfrm>
          <a:graphic>
            <a:graphicData uri="http://schemas.openxmlformats.org/presentationml/2006/ole">
              <mc:AlternateContent xmlns:mc="http://schemas.openxmlformats.org/markup-compatibility/2006">
                <mc:Choice xmlns:v="urn:schemas-microsoft-com:vml" Requires="v">
                  <p:oleObj name="Equation" r:id="rId6" imgW="711000" imgH="241200" progId="Equation.DSMT4">
                    <p:embed/>
                  </p:oleObj>
                </mc:Choice>
                <mc:Fallback>
                  <p:oleObj name="Equation" r:id="rId6" imgW="711000" imgH="241200" progId="Equation.DSMT4">
                    <p:embed/>
                    <p:pic>
                      <p:nvPicPr>
                        <p:cNvPr id="13" name="对象 3">
                          <a:extLst>
                            <a:ext uri="{FF2B5EF4-FFF2-40B4-BE49-F238E27FC236}">
                              <a16:creationId xmlns:a16="http://schemas.microsoft.com/office/drawing/2014/main" id="{1D86BD04-14EB-4050-B680-844515980EFC}"/>
                            </a:ext>
                          </a:extLst>
                        </p:cNvPr>
                        <p:cNvPicPr>
                          <a:picLocks noChangeAspect="1" noChangeArrowheads="1"/>
                        </p:cNvPicPr>
                        <p:nvPr/>
                      </p:nvPicPr>
                      <p:blipFill>
                        <a:blip r:embed="rId3"/>
                        <a:srcRect/>
                        <a:stretch>
                          <a:fillRect/>
                        </a:stretch>
                      </p:blipFill>
                      <p:spPr bwMode="auto">
                        <a:xfrm>
                          <a:off x="6228184" y="2682478"/>
                          <a:ext cx="1438275" cy="439738"/>
                        </a:xfrm>
                        <a:prstGeom prst="rect">
                          <a:avLst/>
                        </a:prstGeom>
                        <a:noFill/>
                      </p:spPr>
                    </p:pic>
                  </p:oleObj>
                </mc:Fallback>
              </mc:AlternateContent>
            </a:graphicData>
          </a:graphic>
        </p:graphicFrame>
      </p:grpSp>
      <p:graphicFrame>
        <p:nvGraphicFramePr>
          <p:cNvPr id="18" name="对象 3">
            <a:extLst>
              <a:ext uri="{FF2B5EF4-FFF2-40B4-BE49-F238E27FC236}">
                <a16:creationId xmlns:a16="http://schemas.microsoft.com/office/drawing/2014/main" id="{B5F13871-AAF7-4B02-B618-C1FB7335443B}"/>
              </a:ext>
            </a:extLst>
          </p:cNvPr>
          <p:cNvGraphicFramePr>
            <a:graphicFrameLocks noChangeAspect="1"/>
          </p:cNvGraphicFramePr>
          <p:nvPr>
            <p:extLst>
              <p:ext uri="{D42A27DB-BD31-4B8C-83A1-F6EECF244321}">
                <p14:modId xmlns:p14="http://schemas.microsoft.com/office/powerpoint/2010/main" val="713364040"/>
              </p:ext>
            </p:extLst>
          </p:nvPr>
        </p:nvGraphicFramePr>
        <p:xfrm>
          <a:off x="2281238" y="3799632"/>
          <a:ext cx="3287712" cy="925512"/>
        </p:xfrm>
        <a:graphic>
          <a:graphicData uri="http://schemas.openxmlformats.org/presentationml/2006/ole">
            <mc:AlternateContent xmlns:mc="http://schemas.openxmlformats.org/markup-compatibility/2006">
              <mc:Choice xmlns:v="urn:schemas-microsoft-com:vml" Requires="v">
                <p:oleObj name="Equation" r:id="rId7" imgW="1625400" imgH="507960" progId="Equation.DSMT4">
                  <p:embed/>
                </p:oleObj>
              </mc:Choice>
              <mc:Fallback>
                <p:oleObj name="Equation" r:id="rId7" imgW="1625400" imgH="507960" progId="Equation.DSMT4">
                  <p:embed/>
                  <p:pic>
                    <p:nvPicPr>
                      <p:cNvPr id="14" name="对象 3">
                        <a:extLst>
                          <a:ext uri="{FF2B5EF4-FFF2-40B4-BE49-F238E27FC236}">
                            <a16:creationId xmlns:a16="http://schemas.microsoft.com/office/drawing/2014/main" id="{5B95C620-0D1D-4CB8-99B6-6223D0E4D08C}"/>
                          </a:ext>
                        </a:extLst>
                      </p:cNvPr>
                      <p:cNvPicPr>
                        <a:picLocks noChangeAspect="1" noChangeArrowheads="1"/>
                      </p:cNvPicPr>
                      <p:nvPr/>
                    </p:nvPicPr>
                    <p:blipFill>
                      <a:blip r:embed="rId8"/>
                      <a:srcRect/>
                      <a:stretch>
                        <a:fillRect/>
                      </a:stretch>
                    </p:blipFill>
                    <p:spPr bwMode="auto">
                      <a:xfrm>
                        <a:off x="2281238" y="3799632"/>
                        <a:ext cx="3287712" cy="925512"/>
                      </a:xfrm>
                      <a:prstGeom prst="rect">
                        <a:avLst/>
                      </a:prstGeom>
                      <a:noFill/>
                    </p:spPr>
                  </p:pic>
                </p:oleObj>
              </mc:Fallback>
            </mc:AlternateContent>
          </a:graphicData>
        </a:graphic>
      </p:graphicFrame>
      <p:sp>
        <p:nvSpPr>
          <p:cNvPr id="2" name="页脚占位符 1">
            <a:extLst>
              <a:ext uri="{FF2B5EF4-FFF2-40B4-BE49-F238E27FC236}">
                <a16:creationId xmlns:a16="http://schemas.microsoft.com/office/drawing/2014/main" id="{9E61EF44-DCDE-4174-9C71-1745B271521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773974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6CB1A96B-4B1B-455D-8254-E09457EA9E77}" type="datetime1">
              <a:rPr lang="zh-CN" altLang="en-US" smtClean="0"/>
              <a:t>2022/11/23</a:t>
            </a:fld>
            <a:endParaRPr lang="zh-CN" altLang="en-US"/>
          </a:p>
        </p:txBody>
      </p:sp>
      <p:sp>
        <p:nvSpPr>
          <p:cNvPr id="19" name="Rectangle 56">
            <a:extLst>
              <a:ext uri="{FF2B5EF4-FFF2-40B4-BE49-F238E27FC236}">
                <a16:creationId xmlns:a16="http://schemas.microsoft.com/office/drawing/2014/main" id="{695D3374-13C3-42A6-91AC-1A403E6334A7}"/>
              </a:ext>
            </a:extLst>
          </p:cNvPr>
          <p:cNvSpPr>
            <a:spLocks noChangeArrowheads="1"/>
          </p:cNvSpPr>
          <p:nvPr/>
        </p:nvSpPr>
        <p:spPr bwMode="auto">
          <a:xfrm>
            <a:off x="539552" y="548680"/>
            <a:ext cx="8428911"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例如，图</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(1)</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所示有向图及图</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(2)</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所示无向图的邻接矩阵分别为</a:t>
            </a:r>
          </a:p>
        </p:txBody>
      </p:sp>
      <p:graphicFrame>
        <p:nvGraphicFramePr>
          <p:cNvPr id="20" name="对象 3">
            <a:extLst>
              <a:ext uri="{FF2B5EF4-FFF2-40B4-BE49-F238E27FC236}">
                <a16:creationId xmlns:a16="http://schemas.microsoft.com/office/drawing/2014/main" id="{7B196060-8EFA-48E3-AF4D-798B7566C74C}"/>
              </a:ext>
            </a:extLst>
          </p:cNvPr>
          <p:cNvGraphicFramePr>
            <a:graphicFrameLocks noChangeAspect="1"/>
          </p:cNvGraphicFramePr>
          <p:nvPr>
            <p:extLst>
              <p:ext uri="{D42A27DB-BD31-4B8C-83A1-F6EECF244321}">
                <p14:modId xmlns:p14="http://schemas.microsoft.com/office/powerpoint/2010/main" val="2938046995"/>
              </p:ext>
            </p:extLst>
          </p:nvPr>
        </p:nvGraphicFramePr>
        <p:xfrm>
          <a:off x="899592" y="1345977"/>
          <a:ext cx="2901950" cy="2082800"/>
        </p:xfrm>
        <a:graphic>
          <a:graphicData uri="http://schemas.openxmlformats.org/presentationml/2006/ole">
            <mc:AlternateContent xmlns:mc="http://schemas.openxmlformats.org/markup-compatibility/2006">
              <mc:Choice xmlns:v="urn:schemas-microsoft-com:vml" Requires="v">
                <p:oleObj name="Equation" r:id="rId2" imgW="1434960" imgH="1143000" progId="Equation.DSMT4">
                  <p:embed/>
                </p:oleObj>
              </mc:Choice>
              <mc:Fallback>
                <p:oleObj name="Equation" r:id="rId2" imgW="1434960" imgH="1143000" progId="Equation.DSMT4">
                  <p:embed/>
                  <p:pic>
                    <p:nvPicPr>
                      <p:cNvPr id="20" name="对象 3">
                        <a:extLst>
                          <a:ext uri="{FF2B5EF4-FFF2-40B4-BE49-F238E27FC236}">
                            <a16:creationId xmlns:a16="http://schemas.microsoft.com/office/drawing/2014/main" id="{7B196060-8EFA-48E3-AF4D-798B7566C74C}"/>
                          </a:ext>
                        </a:extLst>
                      </p:cNvPr>
                      <p:cNvPicPr>
                        <a:picLocks noChangeAspect="1" noChangeArrowheads="1"/>
                      </p:cNvPicPr>
                      <p:nvPr/>
                    </p:nvPicPr>
                    <p:blipFill>
                      <a:blip r:embed="rId3"/>
                      <a:srcRect/>
                      <a:stretch>
                        <a:fillRect/>
                      </a:stretch>
                    </p:blipFill>
                    <p:spPr bwMode="auto">
                      <a:xfrm>
                        <a:off x="899592" y="1345977"/>
                        <a:ext cx="2901950" cy="2082800"/>
                      </a:xfrm>
                      <a:prstGeom prst="rect">
                        <a:avLst/>
                      </a:prstGeom>
                      <a:noFill/>
                    </p:spPr>
                  </p:pic>
                </p:oleObj>
              </mc:Fallback>
            </mc:AlternateContent>
          </a:graphicData>
        </a:graphic>
      </p:graphicFrame>
      <p:graphicFrame>
        <p:nvGraphicFramePr>
          <p:cNvPr id="21" name="对象 3">
            <a:extLst>
              <a:ext uri="{FF2B5EF4-FFF2-40B4-BE49-F238E27FC236}">
                <a16:creationId xmlns:a16="http://schemas.microsoft.com/office/drawing/2014/main" id="{C225E90A-7C3B-4436-8765-B5AC9FEF03BC}"/>
              </a:ext>
            </a:extLst>
          </p:cNvPr>
          <p:cNvGraphicFramePr>
            <a:graphicFrameLocks noChangeAspect="1"/>
          </p:cNvGraphicFramePr>
          <p:nvPr>
            <p:extLst>
              <p:ext uri="{D42A27DB-BD31-4B8C-83A1-F6EECF244321}">
                <p14:modId xmlns:p14="http://schemas.microsoft.com/office/powerpoint/2010/main" val="3441040410"/>
              </p:ext>
            </p:extLst>
          </p:nvPr>
        </p:nvGraphicFramePr>
        <p:xfrm>
          <a:off x="4381500" y="1346200"/>
          <a:ext cx="2952750" cy="2082800"/>
        </p:xfrm>
        <a:graphic>
          <a:graphicData uri="http://schemas.openxmlformats.org/presentationml/2006/ole">
            <mc:AlternateContent xmlns:mc="http://schemas.openxmlformats.org/markup-compatibility/2006">
              <mc:Choice xmlns:v="urn:schemas-microsoft-com:vml" Requires="v">
                <p:oleObj name="Equation" r:id="rId4" imgW="1460160" imgH="1143000" progId="Equation.DSMT4">
                  <p:embed/>
                </p:oleObj>
              </mc:Choice>
              <mc:Fallback>
                <p:oleObj name="Equation" r:id="rId4" imgW="1460160" imgH="1143000" progId="Equation.DSMT4">
                  <p:embed/>
                  <p:pic>
                    <p:nvPicPr>
                      <p:cNvPr id="20" name="对象 3">
                        <a:extLst>
                          <a:ext uri="{FF2B5EF4-FFF2-40B4-BE49-F238E27FC236}">
                            <a16:creationId xmlns:a16="http://schemas.microsoft.com/office/drawing/2014/main" id="{7B196060-8EFA-48E3-AF4D-798B7566C74C}"/>
                          </a:ext>
                        </a:extLst>
                      </p:cNvPr>
                      <p:cNvPicPr>
                        <a:picLocks noChangeAspect="1" noChangeArrowheads="1"/>
                      </p:cNvPicPr>
                      <p:nvPr/>
                    </p:nvPicPr>
                    <p:blipFill>
                      <a:blip r:embed="rId5"/>
                      <a:srcRect/>
                      <a:stretch>
                        <a:fillRect/>
                      </a:stretch>
                    </p:blipFill>
                    <p:spPr bwMode="auto">
                      <a:xfrm>
                        <a:off x="4381500" y="1346200"/>
                        <a:ext cx="2952750" cy="2082800"/>
                      </a:xfrm>
                      <a:prstGeom prst="rect">
                        <a:avLst/>
                      </a:prstGeom>
                      <a:noFill/>
                    </p:spPr>
                  </p:pic>
                </p:oleObj>
              </mc:Fallback>
            </mc:AlternateContent>
          </a:graphicData>
        </a:graphic>
      </p:graphicFrame>
      <p:pic>
        <p:nvPicPr>
          <p:cNvPr id="22" name="Picture 2">
            <a:extLst>
              <a:ext uri="{FF2B5EF4-FFF2-40B4-BE49-F238E27FC236}">
                <a16:creationId xmlns:a16="http://schemas.microsoft.com/office/drawing/2014/main" id="{9A2C4495-4D32-45A5-AE41-042C0A7EAD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789040"/>
            <a:ext cx="2491644"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1F7CC5F5-17AC-4D76-AEF1-CE6AD9528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789040"/>
            <a:ext cx="239811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
            <a:extLst>
              <a:ext uri="{FF2B5EF4-FFF2-40B4-BE49-F238E27FC236}">
                <a16:creationId xmlns:a16="http://schemas.microsoft.com/office/drawing/2014/main" id="{C6E9EDD9-7F74-48ED-90FD-EE6D82F7ED23}"/>
              </a:ext>
            </a:extLst>
          </p:cNvPr>
          <p:cNvSpPr>
            <a:spLocks noChangeArrowheads="1"/>
          </p:cNvSpPr>
          <p:nvPr/>
        </p:nvSpPr>
        <p:spPr bwMode="auto">
          <a:xfrm>
            <a:off x="1246032" y="5920371"/>
            <a:ext cx="2245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1</a:t>
            </a:r>
            <a:r>
              <a:rPr lang="zh-CN" altLang="en-US" sz="2200" dirty="0">
                <a:solidFill>
                  <a:srgbClr val="FF0000"/>
                </a:solidFill>
                <a:latin typeface="微软雅黑" panose="020B0503020204020204" pitchFamily="34" charset="-122"/>
                <a:ea typeface="微软雅黑" panose="020B0503020204020204" pitchFamily="34" charset="-122"/>
              </a:rPr>
              <a:t>）有向图</a:t>
            </a:r>
          </a:p>
        </p:txBody>
      </p:sp>
      <p:sp>
        <p:nvSpPr>
          <p:cNvPr id="25" name="Rectangle 3">
            <a:extLst>
              <a:ext uri="{FF2B5EF4-FFF2-40B4-BE49-F238E27FC236}">
                <a16:creationId xmlns:a16="http://schemas.microsoft.com/office/drawing/2014/main" id="{B9025B95-2BA4-4952-B872-F6944AB13922}"/>
              </a:ext>
            </a:extLst>
          </p:cNvPr>
          <p:cNvSpPr>
            <a:spLocks noChangeArrowheads="1"/>
          </p:cNvSpPr>
          <p:nvPr/>
        </p:nvSpPr>
        <p:spPr bwMode="auto">
          <a:xfrm>
            <a:off x="4868278" y="5917028"/>
            <a:ext cx="2245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2</a:t>
            </a:r>
            <a:r>
              <a:rPr lang="zh-CN" altLang="en-US" sz="2200" dirty="0">
                <a:solidFill>
                  <a:srgbClr val="FF0000"/>
                </a:solidFill>
                <a:latin typeface="微软雅黑" panose="020B0503020204020204" pitchFamily="34" charset="-122"/>
                <a:ea typeface="微软雅黑" panose="020B0503020204020204" pitchFamily="34" charset="-122"/>
              </a:rPr>
              <a:t>）无向图</a:t>
            </a:r>
          </a:p>
        </p:txBody>
      </p:sp>
      <p:sp>
        <p:nvSpPr>
          <p:cNvPr id="2" name="页脚占位符 1">
            <a:extLst>
              <a:ext uri="{FF2B5EF4-FFF2-40B4-BE49-F238E27FC236}">
                <a16:creationId xmlns:a16="http://schemas.microsoft.com/office/drawing/2014/main" id="{80BF4D23-1709-449C-808B-C5B256B3496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76050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79512" y="501070"/>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二、图的矩阵表示</a:t>
            </a:r>
          </a:p>
        </p:txBody>
      </p:sp>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859F5A3A-CDFE-4421-AB9F-B06B166DFCF5}"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95582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关联矩阵</a:t>
            </a:r>
          </a:p>
        </p:txBody>
      </p:sp>
      <p:grpSp>
        <p:nvGrpSpPr>
          <p:cNvPr id="3" name="组合 2">
            <a:extLst>
              <a:ext uri="{FF2B5EF4-FFF2-40B4-BE49-F238E27FC236}">
                <a16:creationId xmlns:a16="http://schemas.microsoft.com/office/drawing/2014/main" id="{26F9230B-C39E-41EF-9C03-A3D22B669468}"/>
              </a:ext>
            </a:extLst>
          </p:cNvPr>
          <p:cNvGrpSpPr/>
          <p:nvPr/>
        </p:nvGrpSpPr>
        <p:grpSpPr>
          <a:xfrm>
            <a:off x="683568" y="1556792"/>
            <a:ext cx="7920880" cy="557312"/>
            <a:chOff x="683568" y="2564904"/>
            <a:chExt cx="7920880" cy="557312"/>
          </a:xfrm>
        </p:grpSpPr>
        <p:sp>
          <p:nvSpPr>
            <p:cNvPr id="10" name="Rectangle 56"/>
            <p:cNvSpPr>
              <a:spLocks noChangeArrowheads="1"/>
            </p:cNvSpPr>
            <p:nvPr/>
          </p:nvSpPr>
          <p:spPr bwMode="auto">
            <a:xfrm>
              <a:off x="683568" y="2564904"/>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一个有</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k</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条边的</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阶无向图的关联矩阵记为                   ，其中</a:t>
              </a:r>
            </a:p>
          </p:txBody>
        </p:sp>
        <p:graphicFrame>
          <p:nvGraphicFramePr>
            <p:cNvPr id="13" name="对象 3">
              <a:extLst>
                <a:ext uri="{FF2B5EF4-FFF2-40B4-BE49-F238E27FC236}">
                  <a16:creationId xmlns:a16="http://schemas.microsoft.com/office/drawing/2014/main" id="{1D86BD04-14EB-4050-B680-844515980EFC}"/>
                </a:ext>
              </a:extLst>
            </p:cNvPr>
            <p:cNvGraphicFramePr>
              <a:graphicFrameLocks noChangeAspect="1"/>
            </p:cNvGraphicFramePr>
            <p:nvPr>
              <p:extLst>
                <p:ext uri="{D42A27DB-BD31-4B8C-83A1-F6EECF244321}">
                  <p14:modId xmlns:p14="http://schemas.microsoft.com/office/powerpoint/2010/main" val="3377921143"/>
                </p:ext>
              </p:extLst>
            </p:nvPr>
          </p:nvGraphicFramePr>
          <p:xfrm>
            <a:off x="5932066" y="2682478"/>
            <a:ext cx="1592262" cy="439738"/>
          </p:xfrm>
          <a:graphic>
            <a:graphicData uri="http://schemas.openxmlformats.org/presentationml/2006/ole">
              <mc:AlternateContent xmlns:mc="http://schemas.openxmlformats.org/markup-compatibility/2006">
                <mc:Choice xmlns:v="urn:schemas-microsoft-com:vml" Requires="v">
                  <p:oleObj name="Equation" r:id="rId2" imgW="787320" imgH="241200" progId="Equation.DSMT4">
                    <p:embed/>
                  </p:oleObj>
                </mc:Choice>
                <mc:Fallback>
                  <p:oleObj name="Equation" r:id="rId2" imgW="787320" imgH="241200" progId="Equation.DSMT4">
                    <p:embed/>
                    <p:pic>
                      <p:nvPicPr>
                        <p:cNvPr id="13" name="对象 3">
                          <a:extLst>
                            <a:ext uri="{FF2B5EF4-FFF2-40B4-BE49-F238E27FC236}">
                              <a16:creationId xmlns:a16="http://schemas.microsoft.com/office/drawing/2014/main" id="{1D86BD04-14EB-4050-B680-844515980EFC}"/>
                            </a:ext>
                          </a:extLst>
                        </p:cNvPr>
                        <p:cNvPicPr>
                          <a:picLocks noChangeAspect="1" noChangeArrowheads="1"/>
                        </p:cNvPicPr>
                        <p:nvPr/>
                      </p:nvPicPr>
                      <p:blipFill>
                        <a:blip r:embed="rId3"/>
                        <a:srcRect/>
                        <a:stretch>
                          <a:fillRect/>
                        </a:stretch>
                      </p:blipFill>
                      <p:spPr bwMode="auto">
                        <a:xfrm>
                          <a:off x="5932066" y="2682478"/>
                          <a:ext cx="1592262" cy="439738"/>
                        </a:xfrm>
                        <a:prstGeom prst="rect">
                          <a:avLst/>
                        </a:prstGeom>
                        <a:noFill/>
                      </p:spPr>
                    </p:pic>
                  </p:oleObj>
                </mc:Fallback>
              </mc:AlternateContent>
            </a:graphicData>
          </a:graphic>
        </p:graphicFrame>
      </p:grpSp>
      <p:graphicFrame>
        <p:nvGraphicFramePr>
          <p:cNvPr id="14" name="对象 3">
            <a:extLst>
              <a:ext uri="{FF2B5EF4-FFF2-40B4-BE49-F238E27FC236}">
                <a16:creationId xmlns:a16="http://schemas.microsoft.com/office/drawing/2014/main" id="{5B95C620-0D1D-4CB8-99B6-6223D0E4D08C}"/>
              </a:ext>
            </a:extLst>
          </p:cNvPr>
          <p:cNvGraphicFramePr>
            <a:graphicFrameLocks noChangeAspect="1"/>
          </p:cNvGraphicFramePr>
          <p:nvPr>
            <p:extLst>
              <p:ext uri="{D42A27DB-BD31-4B8C-83A1-F6EECF244321}">
                <p14:modId xmlns:p14="http://schemas.microsoft.com/office/powerpoint/2010/main" val="3162302801"/>
              </p:ext>
            </p:extLst>
          </p:nvPr>
        </p:nvGraphicFramePr>
        <p:xfrm>
          <a:off x="2243138" y="2204591"/>
          <a:ext cx="3363912" cy="925513"/>
        </p:xfrm>
        <a:graphic>
          <a:graphicData uri="http://schemas.openxmlformats.org/presentationml/2006/ole">
            <mc:AlternateContent xmlns:mc="http://schemas.openxmlformats.org/markup-compatibility/2006">
              <mc:Choice xmlns:v="urn:schemas-microsoft-com:vml" Requires="v">
                <p:oleObj name="Equation" r:id="rId4" imgW="1663560" imgH="507960" progId="Equation.DSMT4">
                  <p:embed/>
                </p:oleObj>
              </mc:Choice>
              <mc:Fallback>
                <p:oleObj name="Equation" r:id="rId4" imgW="1663560" imgH="507960" progId="Equation.DSMT4">
                  <p:embed/>
                  <p:pic>
                    <p:nvPicPr>
                      <p:cNvPr id="14" name="对象 3">
                        <a:extLst>
                          <a:ext uri="{FF2B5EF4-FFF2-40B4-BE49-F238E27FC236}">
                            <a16:creationId xmlns:a16="http://schemas.microsoft.com/office/drawing/2014/main" id="{5B95C620-0D1D-4CB8-99B6-6223D0E4D08C}"/>
                          </a:ext>
                        </a:extLst>
                      </p:cNvPr>
                      <p:cNvPicPr>
                        <a:picLocks noChangeAspect="1" noChangeArrowheads="1"/>
                      </p:cNvPicPr>
                      <p:nvPr/>
                    </p:nvPicPr>
                    <p:blipFill>
                      <a:blip r:embed="rId5"/>
                      <a:srcRect/>
                      <a:stretch>
                        <a:fillRect/>
                      </a:stretch>
                    </p:blipFill>
                    <p:spPr bwMode="auto">
                      <a:xfrm>
                        <a:off x="2243138" y="2204591"/>
                        <a:ext cx="3363912" cy="925513"/>
                      </a:xfrm>
                      <a:prstGeom prst="rect">
                        <a:avLst/>
                      </a:prstGeom>
                      <a:noFill/>
                    </p:spPr>
                  </p:pic>
                </p:oleObj>
              </mc:Fallback>
            </mc:AlternateContent>
          </a:graphicData>
        </a:graphic>
      </p:graphicFrame>
      <p:grpSp>
        <p:nvGrpSpPr>
          <p:cNvPr id="19" name="组合 18">
            <a:extLst>
              <a:ext uri="{FF2B5EF4-FFF2-40B4-BE49-F238E27FC236}">
                <a16:creationId xmlns:a16="http://schemas.microsoft.com/office/drawing/2014/main" id="{4AB13D71-D598-4BDB-9624-40998802AEB4}"/>
              </a:ext>
            </a:extLst>
          </p:cNvPr>
          <p:cNvGrpSpPr/>
          <p:nvPr/>
        </p:nvGrpSpPr>
        <p:grpSpPr>
          <a:xfrm>
            <a:off x="683568" y="3151832"/>
            <a:ext cx="7920880" cy="557312"/>
            <a:chOff x="683568" y="2564904"/>
            <a:chExt cx="7920880" cy="557312"/>
          </a:xfrm>
        </p:grpSpPr>
        <p:sp>
          <p:nvSpPr>
            <p:cNvPr id="20" name="Rectangle 56">
              <a:extLst>
                <a:ext uri="{FF2B5EF4-FFF2-40B4-BE49-F238E27FC236}">
                  <a16:creationId xmlns:a16="http://schemas.microsoft.com/office/drawing/2014/main" id="{5C23EE09-5544-4509-9D68-E564234056D8}"/>
                </a:ext>
              </a:extLst>
            </p:cNvPr>
            <p:cNvSpPr>
              <a:spLocks noChangeArrowheads="1"/>
            </p:cNvSpPr>
            <p:nvPr/>
          </p:nvSpPr>
          <p:spPr bwMode="auto">
            <a:xfrm>
              <a:off x="683568" y="2564904"/>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一个有</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k</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条边的</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阶有向图的关联矩阵记为                   ，其中</a:t>
              </a:r>
            </a:p>
          </p:txBody>
        </p:sp>
        <p:graphicFrame>
          <p:nvGraphicFramePr>
            <p:cNvPr id="21" name="对象 3">
              <a:extLst>
                <a:ext uri="{FF2B5EF4-FFF2-40B4-BE49-F238E27FC236}">
                  <a16:creationId xmlns:a16="http://schemas.microsoft.com/office/drawing/2014/main" id="{0AB28997-81B7-4C64-BAE4-FFF9468C6C5A}"/>
                </a:ext>
              </a:extLst>
            </p:cNvPr>
            <p:cNvGraphicFramePr>
              <a:graphicFrameLocks noChangeAspect="1"/>
            </p:cNvGraphicFramePr>
            <p:nvPr>
              <p:extLst>
                <p:ext uri="{D42A27DB-BD31-4B8C-83A1-F6EECF244321}">
                  <p14:modId xmlns:p14="http://schemas.microsoft.com/office/powerpoint/2010/main" val="1085022571"/>
                </p:ext>
              </p:extLst>
            </p:nvPr>
          </p:nvGraphicFramePr>
          <p:xfrm>
            <a:off x="5932066" y="2682478"/>
            <a:ext cx="1592262" cy="439738"/>
          </p:xfrm>
          <a:graphic>
            <a:graphicData uri="http://schemas.openxmlformats.org/presentationml/2006/ole">
              <mc:AlternateContent xmlns:mc="http://schemas.openxmlformats.org/markup-compatibility/2006">
                <mc:Choice xmlns:v="urn:schemas-microsoft-com:vml" Requires="v">
                  <p:oleObj name="Equation" r:id="rId6" imgW="787320" imgH="241200" progId="Equation.DSMT4">
                    <p:embed/>
                  </p:oleObj>
                </mc:Choice>
                <mc:Fallback>
                  <p:oleObj name="Equation" r:id="rId6" imgW="787320" imgH="241200" progId="Equation.DSMT4">
                    <p:embed/>
                    <p:pic>
                      <p:nvPicPr>
                        <p:cNvPr id="13" name="对象 3">
                          <a:extLst>
                            <a:ext uri="{FF2B5EF4-FFF2-40B4-BE49-F238E27FC236}">
                              <a16:creationId xmlns:a16="http://schemas.microsoft.com/office/drawing/2014/main" id="{1D86BD04-14EB-4050-B680-844515980EFC}"/>
                            </a:ext>
                          </a:extLst>
                        </p:cNvPr>
                        <p:cNvPicPr>
                          <a:picLocks noChangeAspect="1" noChangeArrowheads="1"/>
                        </p:cNvPicPr>
                        <p:nvPr/>
                      </p:nvPicPr>
                      <p:blipFill>
                        <a:blip r:embed="rId3"/>
                        <a:srcRect/>
                        <a:stretch>
                          <a:fillRect/>
                        </a:stretch>
                      </p:blipFill>
                      <p:spPr bwMode="auto">
                        <a:xfrm>
                          <a:off x="5932066" y="2682478"/>
                          <a:ext cx="1592262" cy="439738"/>
                        </a:xfrm>
                        <a:prstGeom prst="rect">
                          <a:avLst/>
                        </a:prstGeom>
                        <a:noFill/>
                      </p:spPr>
                    </p:pic>
                  </p:oleObj>
                </mc:Fallback>
              </mc:AlternateContent>
            </a:graphicData>
          </a:graphic>
        </p:graphicFrame>
      </p:grpSp>
      <p:graphicFrame>
        <p:nvGraphicFramePr>
          <p:cNvPr id="22" name="对象 3">
            <a:extLst>
              <a:ext uri="{FF2B5EF4-FFF2-40B4-BE49-F238E27FC236}">
                <a16:creationId xmlns:a16="http://schemas.microsoft.com/office/drawing/2014/main" id="{2D1BBB54-B291-4CEE-ACEC-9084D895063B}"/>
              </a:ext>
            </a:extLst>
          </p:cNvPr>
          <p:cNvGraphicFramePr>
            <a:graphicFrameLocks noChangeAspect="1"/>
          </p:cNvGraphicFramePr>
          <p:nvPr>
            <p:extLst>
              <p:ext uri="{D42A27DB-BD31-4B8C-83A1-F6EECF244321}">
                <p14:modId xmlns:p14="http://schemas.microsoft.com/office/powerpoint/2010/main" val="1475257101"/>
              </p:ext>
            </p:extLst>
          </p:nvPr>
        </p:nvGraphicFramePr>
        <p:xfrm>
          <a:off x="2166938" y="3815754"/>
          <a:ext cx="3517900" cy="1341438"/>
        </p:xfrm>
        <a:graphic>
          <a:graphicData uri="http://schemas.openxmlformats.org/presentationml/2006/ole">
            <mc:AlternateContent xmlns:mc="http://schemas.openxmlformats.org/markup-compatibility/2006">
              <mc:Choice xmlns:v="urn:schemas-microsoft-com:vml" Requires="v">
                <p:oleObj name="Equation" r:id="rId7" imgW="1739880" imgH="736560" progId="Equation.DSMT4">
                  <p:embed/>
                </p:oleObj>
              </mc:Choice>
              <mc:Fallback>
                <p:oleObj name="Equation" r:id="rId7" imgW="1739880" imgH="736560" progId="Equation.DSMT4">
                  <p:embed/>
                  <p:pic>
                    <p:nvPicPr>
                      <p:cNvPr id="14" name="对象 3">
                        <a:extLst>
                          <a:ext uri="{FF2B5EF4-FFF2-40B4-BE49-F238E27FC236}">
                            <a16:creationId xmlns:a16="http://schemas.microsoft.com/office/drawing/2014/main" id="{5B95C620-0D1D-4CB8-99B6-6223D0E4D08C}"/>
                          </a:ext>
                        </a:extLst>
                      </p:cNvPr>
                      <p:cNvPicPr>
                        <a:picLocks noChangeAspect="1" noChangeArrowheads="1"/>
                      </p:cNvPicPr>
                      <p:nvPr/>
                    </p:nvPicPr>
                    <p:blipFill>
                      <a:blip r:embed="rId8"/>
                      <a:srcRect/>
                      <a:stretch>
                        <a:fillRect/>
                      </a:stretch>
                    </p:blipFill>
                    <p:spPr bwMode="auto">
                      <a:xfrm>
                        <a:off x="2166938" y="3815754"/>
                        <a:ext cx="3517900" cy="1341438"/>
                      </a:xfrm>
                      <a:prstGeom prst="rect">
                        <a:avLst/>
                      </a:prstGeom>
                      <a:noFill/>
                    </p:spPr>
                  </p:pic>
                </p:oleObj>
              </mc:Fallback>
            </mc:AlternateContent>
          </a:graphicData>
        </a:graphic>
      </p:graphicFrame>
      <p:sp>
        <p:nvSpPr>
          <p:cNvPr id="2" name="页脚占位符 1">
            <a:extLst>
              <a:ext uri="{FF2B5EF4-FFF2-40B4-BE49-F238E27FC236}">
                <a16:creationId xmlns:a16="http://schemas.microsoft.com/office/drawing/2014/main" id="{2A675425-4C17-4F89-BC2B-9C1B2CAB1BE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7534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a:extLst>
              <a:ext uri="{FF2B5EF4-FFF2-40B4-BE49-F238E27FC236}">
                <a16:creationId xmlns:a16="http://schemas.microsoft.com/office/drawing/2014/main" id="{1CECC9A1-9176-4859-A35C-DDFAECA26022}"/>
              </a:ext>
            </a:extLst>
          </p:cNvPr>
          <p:cNvSpPr>
            <a:spLocks noGrp="1"/>
          </p:cNvSpPr>
          <p:nvPr>
            <p:ph type="dt" sz="half" idx="2"/>
          </p:nvPr>
        </p:nvSpPr>
        <p:spPr/>
        <p:txBody>
          <a:bodyPr/>
          <a:lstStyle/>
          <a:p>
            <a:pPr>
              <a:defRPr/>
            </a:pPr>
            <a:fld id="{AEE5947F-A185-4071-B01B-9645DDE02BAE}" type="datetime1">
              <a:rPr lang="zh-CN" altLang="en-US" smtClean="0"/>
              <a:t>2022/11/23</a:t>
            </a:fld>
            <a:endParaRPr lang="zh-CN" altLang="en-US"/>
          </a:p>
        </p:txBody>
      </p:sp>
      <p:sp>
        <p:nvSpPr>
          <p:cNvPr id="13" name="Text Box 4">
            <a:extLst>
              <a:ext uri="{FF2B5EF4-FFF2-40B4-BE49-F238E27FC236}">
                <a16:creationId xmlns:a16="http://schemas.microsoft.com/office/drawing/2014/main" id="{8A2B517B-5F09-4E7B-8586-BCB96E7BF79A}"/>
              </a:ext>
            </a:extLst>
          </p:cNvPr>
          <p:cNvSpPr txBox="1">
            <a:spLocks noChangeArrowheads="1"/>
          </p:cNvSpPr>
          <p:nvPr/>
        </p:nvSpPr>
        <p:spPr bwMode="auto">
          <a:xfrm>
            <a:off x="139080" y="591071"/>
            <a:ext cx="7097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dirty="0">
                <a:solidFill>
                  <a:schemeClr val="bg2"/>
                </a:solidFill>
                <a:latin typeface="微软雅黑" panose="020B0503020204020204" pitchFamily="34" charset="-122"/>
                <a:ea typeface="微软雅黑" panose="020B0503020204020204" pitchFamily="34" charset="-122"/>
              </a:rPr>
              <a:t>二、最小二乘法</a:t>
            </a:r>
          </a:p>
        </p:txBody>
      </p:sp>
      <p:graphicFrame>
        <p:nvGraphicFramePr>
          <p:cNvPr id="2" name="表格 1">
            <a:extLst>
              <a:ext uri="{FF2B5EF4-FFF2-40B4-BE49-F238E27FC236}">
                <a16:creationId xmlns:a16="http://schemas.microsoft.com/office/drawing/2014/main" id="{A638CAFE-6270-4989-BD4B-C400AE5A66A0}"/>
              </a:ext>
            </a:extLst>
          </p:cNvPr>
          <p:cNvGraphicFramePr>
            <a:graphicFrameLocks noGrp="1"/>
          </p:cNvGraphicFramePr>
          <p:nvPr>
            <p:extLst>
              <p:ext uri="{D42A27DB-BD31-4B8C-83A1-F6EECF244321}">
                <p14:modId xmlns:p14="http://schemas.microsoft.com/office/powerpoint/2010/main" val="896871423"/>
              </p:ext>
            </p:extLst>
          </p:nvPr>
        </p:nvGraphicFramePr>
        <p:xfrm>
          <a:off x="457200" y="1268760"/>
          <a:ext cx="8363272" cy="3672408"/>
        </p:xfrm>
        <a:graphic>
          <a:graphicData uri="http://schemas.openxmlformats.org/drawingml/2006/table">
            <a:tbl>
              <a:tblPr firstRow="1" firstCol="1" bandRow="1"/>
              <a:tblGrid>
                <a:gridCol w="1341303">
                  <a:extLst>
                    <a:ext uri="{9D8B030D-6E8A-4147-A177-3AD203B41FA5}">
                      <a16:colId xmlns:a16="http://schemas.microsoft.com/office/drawing/2014/main" val="2962530327"/>
                    </a:ext>
                  </a:extLst>
                </a:gridCol>
                <a:gridCol w="1333337">
                  <a:extLst>
                    <a:ext uri="{9D8B030D-6E8A-4147-A177-3AD203B41FA5}">
                      <a16:colId xmlns:a16="http://schemas.microsoft.com/office/drawing/2014/main" val="3557672623"/>
                    </a:ext>
                  </a:extLst>
                </a:gridCol>
                <a:gridCol w="2088232">
                  <a:extLst>
                    <a:ext uri="{9D8B030D-6E8A-4147-A177-3AD203B41FA5}">
                      <a16:colId xmlns:a16="http://schemas.microsoft.com/office/drawing/2014/main" val="4059585902"/>
                    </a:ext>
                  </a:extLst>
                </a:gridCol>
                <a:gridCol w="3600400">
                  <a:extLst>
                    <a:ext uri="{9D8B030D-6E8A-4147-A177-3AD203B41FA5}">
                      <a16:colId xmlns:a16="http://schemas.microsoft.com/office/drawing/2014/main" val="3554289783"/>
                    </a:ext>
                  </a:extLst>
                </a:gridCol>
              </a:tblGrid>
              <a:tr h="601585">
                <a:tc gridSpan="2">
                  <a:txBody>
                    <a:bodyPr/>
                    <a:lstStyle/>
                    <a:p>
                      <a:pPr indent="0" algn="l">
                        <a:lnSpc>
                          <a:spcPct val="100000"/>
                        </a:lnSpc>
                        <a:spcAft>
                          <a:spcPts val="0"/>
                        </a:spcAft>
                      </a:pPr>
                      <a:r>
                        <a:rPr lang="zh-CN" sz="1800" b="1" kern="100">
                          <a:solidFill>
                            <a:srgbClr val="0000FF"/>
                          </a:solidFill>
                          <a:effectLst/>
                          <a:latin typeface="Times New Roman" panose="02020603050405020304" pitchFamily="18" charset="0"/>
                          <a:ea typeface="宋体" panose="02010600030101010101" pitchFamily="2" charset="-122"/>
                        </a:rPr>
                        <a:t>类别</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a:txBody>
                    <a:bodyPr/>
                    <a:lstStyle/>
                    <a:p>
                      <a:pPr indent="0" algn="l">
                        <a:lnSpc>
                          <a:spcPct val="100000"/>
                        </a:lnSpc>
                        <a:spcAft>
                          <a:spcPts val="0"/>
                        </a:spcAft>
                      </a:pPr>
                      <a:r>
                        <a:rPr lang="zh-CN" sz="1800" b="1" kern="100">
                          <a:solidFill>
                            <a:srgbClr val="0000FF"/>
                          </a:solidFill>
                          <a:effectLst/>
                          <a:latin typeface="Times New Roman" panose="02020603050405020304" pitchFamily="18" charset="0"/>
                          <a:ea typeface="宋体" panose="02010600030101010101" pitchFamily="2" charset="-122"/>
                        </a:rPr>
                        <a:t>函数名</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indent="0" algn="l">
                        <a:lnSpc>
                          <a:spcPct val="100000"/>
                        </a:lnSpc>
                        <a:spcAft>
                          <a:spcPts val="0"/>
                        </a:spcAft>
                      </a:pPr>
                      <a:r>
                        <a:rPr lang="zh-CN" sz="1800" b="1" kern="100" dirty="0">
                          <a:solidFill>
                            <a:srgbClr val="0000FF"/>
                          </a:solidFill>
                          <a:effectLst/>
                          <a:latin typeface="Times New Roman" panose="02020603050405020304" pitchFamily="18" charset="0"/>
                          <a:ea typeface="宋体" panose="02010600030101010101" pitchFamily="2" charset="-122"/>
                        </a:rPr>
                        <a:t>说</a:t>
                      </a:r>
                      <a:r>
                        <a:rPr lang="en-US" sz="1800" b="1" kern="100" dirty="0">
                          <a:solidFill>
                            <a:srgbClr val="0000FF"/>
                          </a:solidFill>
                          <a:effectLst/>
                          <a:latin typeface="Times New Roman" panose="02020603050405020304" pitchFamily="18" charset="0"/>
                          <a:ea typeface="宋体" panose="02010600030101010101" pitchFamily="2" charset="-122"/>
                        </a:rPr>
                        <a:t>  </a:t>
                      </a:r>
                      <a:r>
                        <a:rPr lang="zh-CN" sz="1800" b="1" kern="100" dirty="0">
                          <a:solidFill>
                            <a:srgbClr val="0000FF"/>
                          </a:solidFill>
                          <a:effectLst/>
                          <a:latin typeface="Times New Roman" panose="02020603050405020304" pitchFamily="18" charset="0"/>
                          <a:ea typeface="宋体" panose="02010600030101010101" pitchFamily="2" charset="-122"/>
                        </a:rPr>
                        <a:t>明</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3583418"/>
                  </a:ext>
                </a:extLst>
              </a:tr>
              <a:tr h="606312">
                <a:tc rowSpan="5">
                  <a:txBody>
                    <a:bodyPr/>
                    <a:lstStyle/>
                    <a:p>
                      <a:pPr indent="0" algn="l">
                        <a:lnSpc>
                          <a:spcPct val="100000"/>
                        </a:lnSpc>
                        <a:spcAft>
                          <a:spcPts val="0"/>
                        </a:spcAft>
                      </a:pPr>
                      <a:r>
                        <a:rPr lang="zh-CN" sz="1800" kern="100" dirty="0">
                          <a:effectLst/>
                          <a:latin typeface="Times New Roman" panose="02020603050405020304" pitchFamily="18" charset="0"/>
                          <a:ea typeface="宋体" panose="02010600030101010101" pitchFamily="2" charset="-122"/>
                        </a:rPr>
                        <a:t>最小二乘法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0" algn="l">
                        <a:lnSpc>
                          <a:spcPct val="100000"/>
                        </a:lnSpc>
                        <a:spcAft>
                          <a:spcPts val="0"/>
                        </a:spcAft>
                      </a:pPr>
                      <a:r>
                        <a:rPr lang="zh-CN" sz="1800" kern="100" dirty="0">
                          <a:effectLst/>
                          <a:latin typeface="Times New Roman" panose="02020603050405020304" pitchFamily="18" charset="0"/>
                          <a:ea typeface="宋体" panose="02010600030101010101" pitchFamily="2" charset="-122"/>
                        </a:rPr>
                        <a:t>线性最小</a:t>
                      </a:r>
                      <a:endParaRPr lang="en-US" altLang="zh-CN" sz="1800" kern="100" dirty="0">
                        <a:effectLst/>
                        <a:latin typeface="Times New Roman" panose="02020603050405020304" pitchFamily="18" charset="0"/>
                        <a:ea typeface="宋体" panose="02010600030101010101" pitchFamily="2" charset="-122"/>
                      </a:endParaRPr>
                    </a:p>
                    <a:p>
                      <a:pPr indent="0" algn="l">
                        <a:lnSpc>
                          <a:spcPct val="100000"/>
                        </a:lnSpc>
                        <a:spcAft>
                          <a:spcPts val="0"/>
                        </a:spcAft>
                      </a:pPr>
                      <a:r>
                        <a:rPr lang="zh-CN" sz="1800" kern="100" dirty="0">
                          <a:effectLst/>
                          <a:latin typeface="Times New Roman" panose="02020603050405020304" pitchFamily="18" charset="0"/>
                          <a:ea typeface="宋体" panose="02010600030101010101" pitchFamily="2" charset="-122"/>
                        </a:rPr>
                        <a:t>二乘法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a:effectLst/>
                          <a:latin typeface="Times New Roman" panose="02020603050405020304" pitchFamily="18" charset="0"/>
                          <a:ea typeface="宋体" panose="02010600030101010101" pitchFamily="2" charset="-122"/>
                        </a:rPr>
                        <a:t>lsqlin</a:t>
                      </a:r>
                      <a:endParaRPr lang="zh-CN" sz="1800" kern="100">
                        <a:effectLst/>
                        <a:latin typeface="Times New Roman" panose="02020603050405020304" pitchFamily="18" charset="0"/>
                        <a:ea typeface="宋体" panose="02010600030101010101" pitchFamily="2"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Times New Roman" panose="02020603050405020304" pitchFamily="18" charset="0"/>
                          <a:ea typeface="宋体" panose="02010600030101010101" pitchFamily="2" charset="-122"/>
                        </a:rPr>
                        <a:t>求解带有约束的线性最小二乘问题</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575154"/>
                  </a:ext>
                </a:extLst>
              </a:tr>
              <a:tr h="606312">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800" kern="100">
                          <a:effectLst/>
                          <a:latin typeface="Times New Roman" panose="02020603050405020304" pitchFamily="18" charset="0"/>
                          <a:ea typeface="宋体" panose="02010600030101010101" pitchFamily="2" charset="-122"/>
                        </a:rPr>
                        <a:t>lsqnonneg</a:t>
                      </a:r>
                      <a:endParaRPr lang="zh-CN" sz="1800" kern="100">
                        <a:effectLst/>
                        <a:latin typeface="Times New Roman" panose="02020603050405020304" pitchFamily="18" charset="0"/>
                        <a:ea typeface="宋体" panose="02010600030101010101" pitchFamily="2"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Times New Roman" panose="02020603050405020304" pitchFamily="18" charset="0"/>
                          <a:ea typeface="宋体" panose="02010600030101010101" pitchFamily="2" charset="-122"/>
                        </a:rPr>
                        <a:t>求解非负线性最小二乘问题</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3656165"/>
                  </a:ext>
                </a:extLst>
              </a:tr>
              <a:tr h="601585">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800" kern="100">
                          <a:effectLst/>
                          <a:latin typeface="Times New Roman" panose="02020603050405020304" pitchFamily="18" charset="0"/>
                          <a:ea typeface="宋体" panose="02010600030101010101" pitchFamily="2" charset="-122"/>
                        </a:rPr>
                        <a:t>mldivide</a:t>
                      </a:r>
                      <a:r>
                        <a:rPr lang="zh-CN" sz="1800" kern="100">
                          <a:effectLst/>
                          <a:latin typeface="Times New Roman" panose="02020603050405020304" pitchFamily="18" charset="0"/>
                          <a:ea typeface="宋体" panose="02010600030101010101" pitchFamily="2" charset="-122"/>
                        </a:rPr>
                        <a:t>（或左除 </a:t>
                      </a:r>
                      <a:r>
                        <a:rPr lang="en-US" sz="1800" kern="100">
                          <a:effectLst/>
                          <a:latin typeface="Times New Roman" panose="02020603050405020304" pitchFamily="18" charset="0"/>
                          <a:ea typeface="宋体" panose="02010600030101010101" pitchFamily="2" charset="-122"/>
                        </a:rPr>
                        <a:t>\</a:t>
                      </a:r>
                      <a:r>
                        <a:rPr lang="zh-CN" sz="1800" kern="100">
                          <a:effectLst/>
                          <a:latin typeface="Times New Roman" panose="02020603050405020304" pitchFamily="18" charset="0"/>
                          <a:ea typeface="宋体" panose="02010600030101010101" pitchFamily="2" charset="-122"/>
                        </a:rPr>
                        <a:t>）</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Times New Roman" panose="02020603050405020304" pitchFamily="18" charset="0"/>
                          <a:ea typeface="宋体" panose="02010600030101010101" pitchFamily="2" charset="-122"/>
                        </a:rPr>
                        <a:t>求线性方程</a:t>
                      </a:r>
                      <a:r>
                        <a:rPr lang="en-US" sz="1800" kern="100">
                          <a:effectLst/>
                          <a:latin typeface="Times New Roman" panose="02020603050405020304" pitchFamily="18" charset="0"/>
                          <a:ea typeface="宋体" panose="02010600030101010101" pitchFamily="2" charset="-122"/>
                        </a:rPr>
                        <a:t>Ax = B</a:t>
                      </a:r>
                      <a:r>
                        <a:rPr lang="zh-CN" sz="1800" kern="100">
                          <a:effectLst/>
                          <a:latin typeface="Times New Roman" panose="02020603050405020304" pitchFamily="18" charset="0"/>
                          <a:ea typeface="宋体" panose="02010600030101010101" pitchFamily="2" charset="-122"/>
                        </a:rPr>
                        <a:t>的最小二乘解</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586500"/>
                  </a:ext>
                </a:extLst>
              </a:tr>
              <a:tr h="628307">
                <a:tc vMerge="1">
                  <a:txBody>
                    <a:bodyPr/>
                    <a:lstStyle/>
                    <a:p>
                      <a:endParaRPr lang="zh-CN" altLang="en-US"/>
                    </a:p>
                  </a:txBody>
                  <a:tcPr/>
                </a:tc>
                <a:tc rowSpan="2">
                  <a:txBody>
                    <a:bodyPr/>
                    <a:lstStyle/>
                    <a:p>
                      <a:pPr indent="0" algn="l">
                        <a:lnSpc>
                          <a:spcPct val="100000"/>
                        </a:lnSpc>
                        <a:spcAft>
                          <a:spcPts val="0"/>
                        </a:spcAft>
                      </a:pPr>
                      <a:r>
                        <a:rPr lang="zh-CN" sz="1800" kern="100" dirty="0">
                          <a:effectLst/>
                          <a:latin typeface="Times New Roman" panose="02020603050405020304" pitchFamily="18" charset="0"/>
                          <a:ea typeface="宋体" panose="02010600030101010101" pitchFamily="2" charset="-122"/>
                        </a:rPr>
                        <a:t>非线性最</a:t>
                      </a:r>
                      <a:endParaRPr lang="en-US" altLang="zh-CN" sz="1800" kern="100" dirty="0">
                        <a:effectLst/>
                        <a:latin typeface="Times New Roman" panose="02020603050405020304" pitchFamily="18" charset="0"/>
                        <a:ea typeface="宋体" panose="02010600030101010101" pitchFamily="2" charset="-122"/>
                      </a:endParaRPr>
                    </a:p>
                    <a:p>
                      <a:pPr indent="0" algn="l">
                        <a:lnSpc>
                          <a:spcPct val="100000"/>
                        </a:lnSpc>
                        <a:spcAft>
                          <a:spcPts val="0"/>
                        </a:spcAft>
                      </a:pPr>
                      <a:r>
                        <a:rPr lang="zh-CN" sz="1800" kern="100" dirty="0">
                          <a:effectLst/>
                          <a:latin typeface="Times New Roman" panose="02020603050405020304" pitchFamily="18" charset="0"/>
                          <a:ea typeface="宋体" panose="02010600030101010101" pitchFamily="2" charset="-122"/>
                        </a:rPr>
                        <a:t>小二乘法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a:effectLst/>
                          <a:latin typeface="Times New Roman" panose="02020603050405020304" pitchFamily="18" charset="0"/>
                          <a:ea typeface="宋体" panose="02010600030101010101" pitchFamily="2" charset="-122"/>
                        </a:rPr>
                        <a:t>lsqcurvefit</a:t>
                      </a:r>
                      <a:endParaRPr lang="zh-CN" sz="1800" kern="100">
                        <a:effectLst/>
                        <a:latin typeface="Times New Roman" panose="02020603050405020304" pitchFamily="18" charset="0"/>
                        <a:ea typeface="宋体" panose="02010600030101010101" pitchFamily="2"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dirty="0">
                          <a:effectLst/>
                          <a:latin typeface="Times New Roman" panose="02020603050405020304" pitchFamily="18" charset="0"/>
                          <a:ea typeface="宋体" panose="02010600030101010101" pitchFamily="2" charset="-122"/>
                        </a:rPr>
                        <a:t>基于最小二乘法求解非线性曲线拟合问题</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7409798"/>
                  </a:ext>
                </a:extLst>
              </a:tr>
              <a:tr h="628307">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800" kern="100" dirty="0" err="1">
                          <a:effectLst/>
                          <a:latin typeface="Times New Roman" panose="02020603050405020304" pitchFamily="18" charset="0"/>
                          <a:ea typeface="宋体" panose="02010600030101010101" pitchFamily="2" charset="-122"/>
                        </a:rPr>
                        <a:t>lsqnonlin</a:t>
                      </a:r>
                      <a:endParaRPr lang="zh-CN" sz="1800" kern="100" dirty="0">
                        <a:effectLst/>
                        <a:latin typeface="Times New Roman" panose="02020603050405020304" pitchFamily="18" charset="0"/>
                        <a:ea typeface="宋体" panose="02010600030101010101" pitchFamily="2"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dirty="0">
                          <a:effectLst/>
                          <a:latin typeface="Times New Roman" panose="02020603050405020304" pitchFamily="18" charset="0"/>
                          <a:ea typeface="宋体" panose="02010600030101010101" pitchFamily="2" charset="-122"/>
                        </a:rPr>
                        <a:t>求解非线性最小二乘问题（非线性数据拟合）</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6190072"/>
                  </a:ext>
                </a:extLst>
              </a:tr>
            </a:tbl>
          </a:graphicData>
        </a:graphic>
      </p:graphicFrame>
      <p:sp>
        <p:nvSpPr>
          <p:cNvPr id="3" name="页脚占位符 2">
            <a:extLst>
              <a:ext uri="{FF2B5EF4-FFF2-40B4-BE49-F238E27FC236}">
                <a16:creationId xmlns:a16="http://schemas.microsoft.com/office/drawing/2014/main" id="{5D1F3D29-88EC-454D-8B4C-6B2EF858842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393962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8F703948-3A79-4C18-B375-16B26BB7D758}" type="datetime1">
              <a:rPr lang="zh-CN" altLang="en-US" smtClean="0"/>
              <a:t>2022/11/23</a:t>
            </a:fld>
            <a:endParaRPr lang="zh-CN" altLang="en-US"/>
          </a:p>
        </p:txBody>
      </p:sp>
      <p:sp>
        <p:nvSpPr>
          <p:cNvPr id="19" name="Rectangle 56">
            <a:extLst>
              <a:ext uri="{FF2B5EF4-FFF2-40B4-BE49-F238E27FC236}">
                <a16:creationId xmlns:a16="http://schemas.microsoft.com/office/drawing/2014/main" id="{695D3374-13C3-42A6-91AC-1A403E6334A7}"/>
              </a:ext>
            </a:extLst>
          </p:cNvPr>
          <p:cNvSpPr>
            <a:spLocks noChangeArrowheads="1"/>
          </p:cNvSpPr>
          <p:nvPr/>
        </p:nvSpPr>
        <p:spPr bwMode="auto">
          <a:xfrm>
            <a:off x="539552" y="548680"/>
            <a:ext cx="8428911"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例如，图</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(1)</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所示有向图及图</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(2)</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所示无向图的关联矩阵分别为</a:t>
            </a:r>
          </a:p>
        </p:txBody>
      </p:sp>
      <p:graphicFrame>
        <p:nvGraphicFramePr>
          <p:cNvPr id="20" name="对象 3">
            <a:extLst>
              <a:ext uri="{FF2B5EF4-FFF2-40B4-BE49-F238E27FC236}">
                <a16:creationId xmlns:a16="http://schemas.microsoft.com/office/drawing/2014/main" id="{7B196060-8EFA-48E3-AF4D-798B7566C74C}"/>
              </a:ext>
            </a:extLst>
          </p:cNvPr>
          <p:cNvGraphicFramePr>
            <a:graphicFrameLocks noChangeAspect="1"/>
          </p:cNvGraphicFramePr>
          <p:nvPr>
            <p:extLst>
              <p:ext uri="{D42A27DB-BD31-4B8C-83A1-F6EECF244321}">
                <p14:modId xmlns:p14="http://schemas.microsoft.com/office/powerpoint/2010/main" val="1842982144"/>
              </p:ext>
            </p:extLst>
          </p:nvPr>
        </p:nvGraphicFramePr>
        <p:xfrm>
          <a:off x="771525" y="1346200"/>
          <a:ext cx="3159125" cy="2082800"/>
        </p:xfrm>
        <a:graphic>
          <a:graphicData uri="http://schemas.openxmlformats.org/presentationml/2006/ole">
            <mc:AlternateContent xmlns:mc="http://schemas.openxmlformats.org/markup-compatibility/2006">
              <mc:Choice xmlns:v="urn:schemas-microsoft-com:vml" Requires="v">
                <p:oleObj name="Equation" r:id="rId2" imgW="1562040" imgH="1143000" progId="Equation.DSMT4">
                  <p:embed/>
                </p:oleObj>
              </mc:Choice>
              <mc:Fallback>
                <p:oleObj name="Equation" r:id="rId2" imgW="1562040" imgH="1143000" progId="Equation.DSMT4">
                  <p:embed/>
                  <p:pic>
                    <p:nvPicPr>
                      <p:cNvPr id="20" name="对象 3">
                        <a:extLst>
                          <a:ext uri="{FF2B5EF4-FFF2-40B4-BE49-F238E27FC236}">
                            <a16:creationId xmlns:a16="http://schemas.microsoft.com/office/drawing/2014/main" id="{7B196060-8EFA-48E3-AF4D-798B7566C74C}"/>
                          </a:ext>
                        </a:extLst>
                      </p:cNvPr>
                      <p:cNvPicPr>
                        <a:picLocks noChangeAspect="1" noChangeArrowheads="1"/>
                      </p:cNvPicPr>
                      <p:nvPr/>
                    </p:nvPicPr>
                    <p:blipFill>
                      <a:blip r:embed="rId3"/>
                      <a:srcRect/>
                      <a:stretch>
                        <a:fillRect/>
                      </a:stretch>
                    </p:blipFill>
                    <p:spPr bwMode="auto">
                      <a:xfrm>
                        <a:off x="771525" y="1346200"/>
                        <a:ext cx="3159125" cy="2082800"/>
                      </a:xfrm>
                      <a:prstGeom prst="rect">
                        <a:avLst/>
                      </a:prstGeom>
                      <a:noFill/>
                    </p:spPr>
                  </p:pic>
                </p:oleObj>
              </mc:Fallback>
            </mc:AlternateContent>
          </a:graphicData>
        </a:graphic>
      </p:graphicFrame>
      <p:graphicFrame>
        <p:nvGraphicFramePr>
          <p:cNvPr id="21" name="对象 3">
            <a:extLst>
              <a:ext uri="{FF2B5EF4-FFF2-40B4-BE49-F238E27FC236}">
                <a16:creationId xmlns:a16="http://schemas.microsoft.com/office/drawing/2014/main" id="{C225E90A-7C3B-4436-8765-B5AC9FEF03BC}"/>
              </a:ext>
            </a:extLst>
          </p:cNvPr>
          <p:cNvGraphicFramePr>
            <a:graphicFrameLocks noChangeAspect="1"/>
          </p:cNvGraphicFramePr>
          <p:nvPr>
            <p:extLst>
              <p:ext uri="{D42A27DB-BD31-4B8C-83A1-F6EECF244321}">
                <p14:modId xmlns:p14="http://schemas.microsoft.com/office/powerpoint/2010/main" val="931405785"/>
              </p:ext>
            </p:extLst>
          </p:nvPr>
        </p:nvGraphicFramePr>
        <p:xfrm>
          <a:off x="4714329" y="1346200"/>
          <a:ext cx="2593975" cy="2082800"/>
        </p:xfrm>
        <a:graphic>
          <a:graphicData uri="http://schemas.openxmlformats.org/presentationml/2006/ole">
            <mc:AlternateContent xmlns:mc="http://schemas.openxmlformats.org/markup-compatibility/2006">
              <mc:Choice xmlns:v="urn:schemas-microsoft-com:vml" Requires="v">
                <p:oleObj name="Equation" r:id="rId4" imgW="1282680" imgH="1143000" progId="Equation.DSMT4">
                  <p:embed/>
                </p:oleObj>
              </mc:Choice>
              <mc:Fallback>
                <p:oleObj name="Equation" r:id="rId4" imgW="1282680" imgH="1143000" progId="Equation.DSMT4">
                  <p:embed/>
                  <p:pic>
                    <p:nvPicPr>
                      <p:cNvPr id="21" name="对象 3">
                        <a:extLst>
                          <a:ext uri="{FF2B5EF4-FFF2-40B4-BE49-F238E27FC236}">
                            <a16:creationId xmlns:a16="http://schemas.microsoft.com/office/drawing/2014/main" id="{C225E90A-7C3B-4436-8765-B5AC9FEF03BC}"/>
                          </a:ext>
                        </a:extLst>
                      </p:cNvPr>
                      <p:cNvPicPr>
                        <a:picLocks noChangeAspect="1" noChangeArrowheads="1"/>
                      </p:cNvPicPr>
                      <p:nvPr/>
                    </p:nvPicPr>
                    <p:blipFill>
                      <a:blip r:embed="rId5"/>
                      <a:srcRect/>
                      <a:stretch>
                        <a:fillRect/>
                      </a:stretch>
                    </p:blipFill>
                    <p:spPr bwMode="auto">
                      <a:xfrm>
                        <a:off x="4714329" y="1346200"/>
                        <a:ext cx="2593975" cy="2082800"/>
                      </a:xfrm>
                      <a:prstGeom prst="rect">
                        <a:avLst/>
                      </a:prstGeom>
                      <a:noFill/>
                    </p:spPr>
                  </p:pic>
                </p:oleObj>
              </mc:Fallback>
            </mc:AlternateContent>
          </a:graphicData>
        </a:graphic>
      </p:graphicFrame>
      <p:pic>
        <p:nvPicPr>
          <p:cNvPr id="22" name="Picture 2">
            <a:extLst>
              <a:ext uri="{FF2B5EF4-FFF2-40B4-BE49-F238E27FC236}">
                <a16:creationId xmlns:a16="http://schemas.microsoft.com/office/drawing/2014/main" id="{9A2C4495-4D32-45A5-AE41-042C0A7EAD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789040"/>
            <a:ext cx="2491644"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1F7CC5F5-17AC-4D76-AEF1-CE6AD9528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789040"/>
            <a:ext cx="239811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
            <a:extLst>
              <a:ext uri="{FF2B5EF4-FFF2-40B4-BE49-F238E27FC236}">
                <a16:creationId xmlns:a16="http://schemas.microsoft.com/office/drawing/2014/main" id="{C6E9EDD9-7F74-48ED-90FD-EE6D82F7ED23}"/>
              </a:ext>
            </a:extLst>
          </p:cNvPr>
          <p:cNvSpPr>
            <a:spLocks noChangeArrowheads="1"/>
          </p:cNvSpPr>
          <p:nvPr/>
        </p:nvSpPr>
        <p:spPr bwMode="auto">
          <a:xfrm>
            <a:off x="1246032" y="5920371"/>
            <a:ext cx="2245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1</a:t>
            </a:r>
            <a:r>
              <a:rPr lang="zh-CN" altLang="en-US" sz="2200" dirty="0">
                <a:solidFill>
                  <a:srgbClr val="FF0000"/>
                </a:solidFill>
                <a:latin typeface="微软雅黑" panose="020B0503020204020204" pitchFamily="34" charset="-122"/>
                <a:ea typeface="微软雅黑" panose="020B0503020204020204" pitchFamily="34" charset="-122"/>
              </a:rPr>
              <a:t>）有向图</a:t>
            </a:r>
          </a:p>
        </p:txBody>
      </p:sp>
      <p:sp>
        <p:nvSpPr>
          <p:cNvPr id="25" name="Rectangle 3">
            <a:extLst>
              <a:ext uri="{FF2B5EF4-FFF2-40B4-BE49-F238E27FC236}">
                <a16:creationId xmlns:a16="http://schemas.microsoft.com/office/drawing/2014/main" id="{B9025B95-2BA4-4952-B872-F6944AB13922}"/>
              </a:ext>
            </a:extLst>
          </p:cNvPr>
          <p:cNvSpPr>
            <a:spLocks noChangeArrowheads="1"/>
          </p:cNvSpPr>
          <p:nvPr/>
        </p:nvSpPr>
        <p:spPr bwMode="auto">
          <a:xfrm>
            <a:off x="4868278" y="5917028"/>
            <a:ext cx="2245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2</a:t>
            </a:r>
            <a:r>
              <a:rPr lang="zh-CN" altLang="en-US" sz="2200" dirty="0">
                <a:solidFill>
                  <a:srgbClr val="FF0000"/>
                </a:solidFill>
                <a:latin typeface="微软雅黑" panose="020B0503020204020204" pitchFamily="34" charset="-122"/>
                <a:ea typeface="微软雅黑" panose="020B0503020204020204" pitchFamily="34" charset="-122"/>
              </a:rPr>
              <a:t>）无向图</a:t>
            </a:r>
          </a:p>
        </p:txBody>
      </p:sp>
      <p:sp>
        <p:nvSpPr>
          <p:cNvPr id="2" name="页脚占位符 1">
            <a:extLst>
              <a:ext uri="{FF2B5EF4-FFF2-40B4-BE49-F238E27FC236}">
                <a16:creationId xmlns:a16="http://schemas.microsoft.com/office/drawing/2014/main" id="{9955E701-8562-4C4B-8900-262CF869302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628828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79512" y="501070"/>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二、图的矩阵表示</a:t>
            </a:r>
          </a:p>
        </p:txBody>
      </p:sp>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DA39556A-5699-43E5-A480-DCD7214E6CFB}"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95582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权矩阵</a:t>
            </a:r>
          </a:p>
        </p:txBody>
      </p:sp>
      <p:grpSp>
        <p:nvGrpSpPr>
          <p:cNvPr id="15" name="组合 14">
            <a:extLst>
              <a:ext uri="{FF2B5EF4-FFF2-40B4-BE49-F238E27FC236}">
                <a16:creationId xmlns:a16="http://schemas.microsoft.com/office/drawing/2014/main" id="{57509B6F-9FA1-4AF9-B5CC-2111D50CD4C2}"/>
              </a:ext>
            </a:extLst>
          </p:cNvPr>
          <p:cNvGrpSpPr/>
          <p:nvPr/>
        </p:nvGrpSpPr>
        <p:grpSpPr>
          <a:xfrm>
            <a:off x="683568" y="1567384"/>
            <a:ext cx="7920880" cy="556691"/>
            <a:chOff x="683568" y="2564904"/>
            <a:chExt cx="7920880" cy="556691"/>
          </a:xfrm>
        </p:grpSpPr>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683568" y="2564904"/>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对于</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阶无向赋权图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，其权矩阵记为                   ，其中</a:t>
              </a:r>
            </a:p>
          </p:txBody>
        </p:sp>
        <p:graphicFrame>
          <p:nvGraphicFramePr>
            <p:cNvPr id="17" name="对象 3">
              <a:extLst>
                <a:ext uri="{FF2B5EF4-FFF2-40B4-BE49-F238E27FC236}">
                  <a16:creationId xmlns:a16="http://schemas.microsoft.com/office/drawing/2014/main" id="{F1416836-A4D3-479E-8C21-B93B6EE6673A}"/>
                </a:ext>
              </a:extLst>
            </p:cNvPr>
            <p:cNvGraphicFramePr>
              <a:graphicFrameLocks noChangeAspect="1"/>
            </p:cNvGraphicFramePr>
            <p:nvPr>
              <p:extLst>
                <p:ext uri="{D42A27DB-BD31-4B8C-83A1-F6EECF244321}">
                  <p14:modId xmlns:p14="http://schemas.microsoft.com/office/powerpoint/2010/main" val="2486609310"/>
                </p:ext>
              </p:extLst>
            </p:nvPr>
          </p:nvGraphicFramePr>
          <p:xfrm>
            <a:off x="5550817" y="2681858"/>
            <a:ext cx="1541463" cy="439737"/>
          </p:xfrm>
          <a:graphic>
            <a:graphicData uri="http://schemas.openxmlformats.org/presentationml/2006/ole">
              <mc:AlternateContent xmlns:mc="http://schemas.openxmlformats.org/markup-compatibility/2006">
                <mc:Choice xmlns:v="urn:schemas-microsoft-com:vml" Requires="v">
                  <p:oleObj name="Equation" r:id="rId2" imgW="761760" imgH="241200" progId="Equation.DSMT4">
                    <p:embed/>
                  </p:oleObj>
                </mc:Choice>
                <mc:Fallback>
                  <p:oleObj name="Equation" r:id="rId2" imgW="761760" imgH="241200" progId="Equation.DSMT4">
                    <p:embed/>
                    <p:pic>
                      <p:nvPicPr>
                        <p:cNvPr id="13" name="对象 3">
                          <a:extLst>
                            <a:ext uri="{FF2B5EF4-FFF2-40B4-BE49-F238E27FC236}">
                              <a16:creationId xmlns:a16="http://schemas.microsoft.com/office/drawing/2014/main" id="{1D86BD04-14EB-4050-B680-844515980EFC}"/>
                            </a:ext>
                          </a:extLst>
                        </p:cNvPr>
                        <p:cNvPicPr>
                          <a:picLocks noChangeAspect="1" noChangeArrowheads="1"/>
                        </p:cNvPicPr>
                        <p:nvPr/>
                      </p:nvPicPr>
                      <p:blipFill>
                        <a:blip r:embed="rId3"/>
                        <a:srcRect/>
                        <a:stretch>
                          <a:fillRect/>
                        </a:stretch>
                      </p:blipFill>
                      <p:spPr bwMode="auto">
                        <a:xfrm>
                          <a:off x="5550817" y="2681858"/>
                          <a:ext cx="1541463" cy="439737"/>
                        </a:xfrm>
                        <a:prstGeom prst="rect">
                          <a:avLst/>
                        </a:prstGeom>
                        <a:noFill/>
                      </p:spPr>
                    </p:pic>
                  </p:oleObj>
                </mc:Fallback>
              </mc:AlternateContent>
            </a:graphicData>
          </a:graphic>
        </p:graphicFrame>
      </p:grpSp>
      <p:graphicFrame>
        <p:nvGraphicFramePr>
          <p:cNvPr id="18" name="对象 3">
            <a:extLst>
              <a:ext uri="{FF2B5EF4-FFF2-40B4-BE49-F238E27FC236}">
                <a16:creationId xmlns:a16="http://schemas.microsoft.com/office/drawing/2014/main" id="{DDC0A83F-C0C9-4104-84B5-BFEFEFD7C98C}"/>
              </a:ext>
            </a:extLst>
          </p:cNvPr>
          <p:cNvGraphicFramePr>
            <a:graphicFrameLocks noChangeAspect="1"/>
          </p:cNvGraphicFramePr>
          <p:nvPr>
            <p:extLst>
              <p:ext uri="{D42A27DB-BD31-4B8C-83A1-F6EECF244321}">
                <p14:modId xmlns:p14="http://schemas.microsoft.com/office/powerpoint/2010/main" val="2855990605"/>
              </p:ext>
            </p:extLst>
          </p:nvPr>
        </p:nvGraphicFramePr>
        <p:xfrm>
          <a:off x="1831975" y="2204021"/>
          <a:ext cx="4186238" cy="1296987"/>
        </p:xfrm>
        <a:graphic>
          <a:graphicData uri="http://schemas.openxmlformats.org/presentationml/2006/ole">
            <mc:AlternateContent xmlns:mc="http://schemas.openxmlformats.org/markup-compatibility/2006">
              <mc:Choice xmlns:v="urn:schemas-microsoft-com:vml" Requires="v">
                <p:oleObj name="Equation" r:id="rId4" imgW="2070000" imgH="711000" progId="Equation.DSMT4">
                  <p:embed/>
                </p:oleObj>
              </mc:Choice>
              <mc:Fallback>
                <p:oleObj name="Equation" r:id="rId4" imgW="2070000" imgH="711000" progId="Equation.DSMT4">
                  <p:embed/>
                  <p:pic>
                    <p:nvPicPr>
                      <p:cNvPr id="14" name="对象 3">
                        <a:extLst>
                          <a:ext uri="{FF2B5EF4-FFF2-40B4-BE49-F238E27FC236}">
                            <a16:creationId xmlns:a16="http://schemas.microsoft.com/office/drawing/2014/main" id="{5B95C620-0D1D-4CB8-99B6-6223D0E4D08C}"/>
                          </a:ext>
                        </a:extLst>
                      </p:cNvPr>
                      <p:cNvPicPr>
                        <a:picLocks noChangeAspect="1" noChangeArrowheads="1"/>
                      </p:cNvPicPr>
                      <p:nvPr/>
                    </p:nvPicPr>
                    <p:blipFill>
                      <a:blip r:embed="rId5"/>
                      <a:srcRect/>
                      <a:stretch>
                        <a:fillRect/>
                      </a:stretch>
                    </p:blipFill>
                    <p:spPr bwMode="auto">
                      <a:xfrm>
                        <a:off x="1831975" y="2204021"/>
                        <a:ext cx="4186238" cy="1296987"/>
                      </a:xfrm>
                      <a:prstGeom prst="rect">
                        <a:avLst/>
                      </a:prstGeom>
                      <a:noFill/>
                    </p:spPr>
                  </p:pic>
                </p:oleObj>
              </mc:Fallback>
            </mc:AlternateContent>
          </a:graphicData>
        </a:graphic>
      </p:graphicFrame>
      <p:grpSp>
        <p:nvGrpSpPr>
          <p:cNvPr id="27" name="组合 26">
            <a:extLst>
              <a:ext uri="{FF2B5EF4-FFF2-40B4-BE49-F238E27FC236}">
                <a16:creationId xmlns:a16="http://schemas.microsoft.com/office/drawing/2014/main" id="{E7DB6BB8-56EE-4152-B371-8CDD69B68784}"/>
              </a:ext>
            </a:extLst>
          </p:cNvPr>
          <p:cNvGrpSpPr/>
          <p:nvPr/>
        </p:nvGrpSpPr>
        <p:grpSpPr>
          <a:xfrm>
            <a:off x="683568" y="3511600"/>
            <a:ext cx="7920880" cy="556691"/>
            <a:chOff x="683568" y="2564904"/>
            <a:chExt cx="7920880" cy="556691"/>
          </a:xfrm>
        </p:grpSpPr>
        <p:sp>
          <p:nvSpPr>
            <p:cNvPr id="28" name="Rectangle 56">
              <a:extLst>
                <a:ext uri="{FF2B5EF4-FFF2-40B4-BE49-F238E27FC236}">
                  <a16:creationId xmlns:a16="http://schemas.microsoft.com/office/drawing/2014/main" id="{89A089DB-B2E4-4559-AE18-771CD9720B59}"/>
                </a:ext>
              </a:extLst>
            </p:cNvPr>
            <p:cNvSpPr>
              <a:spLocks noChangeArrowheads="1"/>
            </p:cNvSpPr>
            <p:nvPr/>
          </p:nvSpPr>
          <p:spPr bwMode="auto">
            <a:xfrm>
              <a:off x="683568" y="2564904"/>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对于</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阶有向赋权图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，其权矩阵记为                   ，其中</a:t>
              </a:r>
            </a:p>
          </p:txBody>
        </p:sp>
        <p:graphicFrame>
          <p:nvGraphicFramePr>
            <p:cNvPr id="29" name="对象 3">
              <a:extLst>
                <a:ext uri="{FF2B5EF4-FFF2-40B4-BE49-F238E27FC236}">
                  <a16:creationId xmlns:a16="http://schemas.microsoft.com/office/drawing/2014/main" id="{2081CDBA-0B71-425A-AB15-B2115F81C65C}"/>
                </a:ext>
              </a:extLst>
            </p:cNvPr>
            <p:cNvGraphicFramePr>
              <a:graphicFrameLocks noChangeAspect="1"/>
            </p:cNvGraphicFramePr>
            <p:nvPr>
              <p:extLst>
                <p:ext uri="{D42A27DB-BD31-4B8C-83A1-F6EECF244321}">
                  <p14:modId xmlns:p14="http://schemas.microsoft.com/office/powerpoint/2010/main" val="452172899"/>
                </p:ext>
              </p:extLst>
            </p:nvPr>
          </p:nvGraphicFramePr>
          <p:xfrm>
            <a:off x="5550817" y="2681858"/>
            <a:ext cx="1541463" cy="439737"/>
          </p:xfrm>
          <a:graphic>
            <a:graphicData uri="http://schemas.openxmlformats.org/presentationml/2006/ole">
              <mc:AlternateContent xmlns:mc="http://schemas.openxmlformats.org/markup-compatibility/2006">
                <mc:Choice xmlns:v="urn:schemas-microsoft-com:vml" Requires="v">
                  <p:oleObj name="Equation" r:id="rId6" imgW="761760" imgH="241200" progId="Equation.DSMT4">
                    <p:embed/>
                  </p:oleObj>
                </mc:Choice>
                <mc:Fallback>
                  <p:oleObj name="Equation" r:id="rId6" imgW="761760" imgH="241200" progId="Equation.DSMT4">
                    <p:embed/>
                    <p:pic>
                      <p:nvPicPr>
                        <p:cNvPr id="17" name="对象 3">
                          <a:extLst>
                            <a:ext uri="{FF2B5EF4-FFF2-40B4-BE49-F238E27FC236}">
                              <a16:creationId xmlns:a16="http://schemas.microsoft.com/office/drawing/2014/main" id="{F1416836-A4D3-479E-8C21-B93B6EE6673A}"/>
                            </a:ext>
                          </a:extLst>
                        </p:cNvPr>
                        <p:cNvPicPr>
                          <a:picLocks noChangeAspect="1" noChangeArrowheads="1"/>
                        </p:cNvPicPr>
                        <p:nvPr/>
                      </p:nvPicPr>
                      <p:blipFill>
                        <a:blip r:embed="rId3"/>
                        <a:srcRect/>
                        <a:stretch>
                          <a:fillRect/>
                        </a:stretch>
                      </p:blipFill>
                      <p:spPr bwMode="auto">
                        <a:xfrm>
                          <a:off x="5550817" y="2681858"/>
                          <a:ext cx="1541463" cy="439737"/>
                        </a:xfrm>
                        <a:prstGeom prst="rect">
                          <a:avLst/>
                        </a:prstGeom>
                        <a:noFill/>
                      </p:spPr>
                    </p:pic>
                  </p:oleObj>
                </mc:Fallback>
              </mc:AlternateContent>
            </a:graphicData>
          </a:graphic>
        </p:graphicFrame>
      </p:grpSp>
      <p:graphicFrame>
        <p:nvGraphicFramePr>
          <p:cNvPr id="30" name="对象 3">
            <a:extLst>
              <a:ext uri="{FF2B5EF4-FFF2-40B4-BE49-F238E27FC236}">
                <a16:creationId xmlns:a16="http://schemas.microsoft.com/office/drawing/2014/main" id="{D7CE3230-B4DD-494A-A649-8B4B85A3AC86}"/>
              </a:ext>
            </a:extLst>
          </p:cNvPr>
          <p:cNvGraphicFramePr>
            <a:graphicFrameLocks noChangeAspect="1"/>
          </p:cNvGraphicFramePr>
          <p:nvPr>
            <p:extLst>
              <p:ext uri="{D42A27DB-BD31-4B8C-83A1-F6EECF244321}">
                <p14:modId xmlns:p14="http://schemas.microsoft.com/office/powerpoint/2010/main" val="3721820148"/>
              </p:ext>
            </p:extLst>
          </p:nvPr>
        </p:nvGraphicFramePr>
        <p:xfrm>
          <a:off x="1831975" y="4148237"/>
          <a:ext cx="4186238" cy="1296987"/>
        </p:xfrm>
        <a:graphic>
          <a:graphicData uri="http://schemas.openxmlformats.org/presentationml/2006/ole">
            <mc:AlternateContent xmlns:mc="http://schemas.openxmlformats.org/markup-compatibility/2006">
              <mc:Choice xmlns:v="urn:schemas-microsoft-com:vml" Requires="v">
                <p:oleObj name="Equation" r:id="rId7" imgW="2070000" imgH="711000" progId="Equation.DSMT4">
                  <p:embed/>
                </p:oleObj>
              </mc:Choice>
              <mc:Fallback>
                <p:oleObj name="Equation" r:id="rId7" imgW="2070000" imgH="711000" progId="Equation.DSMT4">
                  <p:embed/>
                  <p:pic>
                    <p:nvPicPr>
                      <p:cNvPr id="18" name="对象 3">
                        <a:extLst>
                          <a:ext uri="{FF2B5EF4-FFF2-40B4-BE49-F238E27FC236}">
                            <a16:creationId xmlns:a16="http://schemas.microsoft.com/office/drawing/2014/main" id="{DDC0A83F-C0C9-4104-84B5-BFEFEFD7C98C}"/>
                          </a:ext>
                        </a:extLst>
                      </p:cNvPr>
                      <p:cNvPicPr>
                        <a:picLocks noChangeAspect="1" noChangeArrowheads="1"/>
                      </p:cNvPicPr>
                      <p:nvPr/>
                    </p:nvPicPr>
                    <p:blipFill>
                      <a:blip r:embed="rId8"/>
                      <a:srcRect/>
                      <a:stretch>
                        <a:fillRect/>
                      </a:stretch>
                    </p:blipFill>
                    <p:spPr bwMode="auto">
                      <a:xfrm>
                        <a:off x="1831975" y="4148237"/>
                        <a:ext cx="4186238" cy="1296987"/>
                      </a:xfrm>
                      <a:prstGeom prst="rect">
                        <a:avLst/>
                      </a:prstGeom>
                      <a:noFill/>
                    </p:spPr>
                  </p:pic>
                </p:oleObj>
              </mc:Fallback>
            </mc:AlternateContent>
          </a:graphicData>
        </a:graphic>
      </p:graphicFrame>
      <p:sp>
        <p:nvSpPr>
          <p:cNvPr id="2" name="页脚占位符 1">
            <a:extLst>
              <a:ext uri="{FF2B5EF4-FFF2-40B4-BE49-F238E27FC236}">
                <a16:creationId xmlns:a16="http://schemas.microsoft.com/office/drawing/2014/main" id="{F9E524E9-033D-4D8E-9A7A-104214419AD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543565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88A1F073-4F66-45FF-9848-6DD136411088}" type="datetime1">
              <a:rPr lang="zh-CN" altLang="en-US" smtClean="0"/>
              <a:t>2022/11/23</a:t>
            </a:fld>
            <a:endParaRPr lang="zh-CN" altLang="en-US"/>
          </a:p>
        </p:txBody>
      </p:sp>
      <p:sp>
        <p:nvSpPr>
          <p:cNvPr id="19" name="Rectangle 56">
            <a:extLst>
              <a:ext uri="{FF2B5EF4-FFF2-40B4-BE49-F238E27FC236}">
                <a16:creationId xmlns:a16="http://schemas.microsoft.com/office/drawing/2014/main" id="{695D3374-13C3-42A6-91AC-1A403E6334A7}"/>
              </a:ext>
            </a:extLst>
          </p:cNvPr>
          <p:cNvSpPr>
            <a:spLocks noChangeArrowheads="1"/>
          </p:cNvSpPr>
          <p:nvPr/>
        </p:nvSpPr>
        <p:spPr bwMode="auto">
          <a:xfrm>
            <a:off x="539552" y="548680"/>
            <a:ext cx="8428911"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例如，图</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(2)</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所示无向赋权图的权矩阵为</a:t>
            </a:r>
          </a:p>
        </p:txBody>
      </p:sp>
      <p:graphicFrame>
        <p:nvGraphicFramePr>
          <p:cNvPr id="20" name="对象 3">
            <a:extLst>
              <a:ext uri="{FF2B5EF4-FFF2-40B4-BE49-F238E27FC236}">
                <a16:creationId xmlns:a16="http://schemas.microsoft.com/office/drawing/2014/main" id="{7B196060-8EFA-48E3-AF4D-798B7566C74C}"/>
              </a:ext>
            </a:extLst>
          </p:cNvPr>
          <p:cNvGraphicFramePr>
            <a:graphicFrameLocks noChangeAspect="1"/>
          </p:cNvGraphicFramePr>
          <p:nvPr>
            <p:extLst>
              <p:ext uri="{D42A27DB-BD31-4B8C-83A1-F6EECF244321}">
                <p14:modId xmlns:p14="http://schemas.microsoft.com/office/powerpoint/2010/main" val="1978621484"/>
              </p:ext>
            </p:extLst>
          </p:nvPr>
        </p:nvGraphicFramePr>
        <p:xfrm>
          <a:off x="720725" y="1346200"/>
          <a:ext cx="3262313" cy="2082800"/>
        </p:xfrm>
        <a:graphic>
          <a:graphicData uri="http://schemas.openxmlformats.org/presentationml/2006/ole">
            <mc:AlternateContent xmlns:mc="http://schemas.openxmlformats.org/markup-compatibility/2006">
              <mc:Choice xmlns:v="urn:schemas-microsoft-com:vml" Requires="v">
                <p:oleObj name="Equation" r:id="rId2" imgW="1612800" imgH="1143000" progId="Equation.DSMT4">
                  <p:embed/>
                </p:oleObj>
              </mc:Choice>
              <mc:Fallback>
                <p:oleObj name="Equation" r:id="rId2" imgW="1612800" imgH="1143000" progId="Equation.DSMT4">
                  <p:embed/>
                  <p:pic>
                    <p:nvPicPr>
                      <p:cNvPr id="20" name="对象 3">
                        <a:extLst>
                          <a:ext uri="{FF2B5EF4-FFF2-40B4-BE49-F238E27FC236}">
                            <a16:creationId xmlns:a16="http://schemas.microsoft.com/office/drawing/2014/main" id="{7B196060-8EFA-48E3-AF4D-798B7566C74C}"/>
                          </a:ext>
                        </a:extLst>
                      </p:cNvPr>
                      <p:cNvPicPr>
                        <a:picLocks noChangeAspect="1" noChangeArrowheads="1"/>
                      </p:cNvPicPr>
                      <p:nvPr/>
                    </p:nvPicPr>
                    <p:blipFill>
                      <a:blip r:embed="rId3"/>
                      <a:srcRect/>
                      <a:stretch>
                        <a:fillRect/>
                      </a:stretch>
                    </p:blipFill>
                    <p:spPr bwMode="auto">
                      <a:xfrm>
                        <a:off x="720725" y="1346200"/>
                        <a:ext cx="3262313" cy="2082800"/>
                      </a:xfrm>
                      <a:prstGeom prst="rect">
                        <a:avLst/>
                      </a:prstGeom>
                      <a:noFill/>
                    </p:spPr>
                  </p:pic>
                </p:oleObj>
              </mc:Fallback>
            </mc:AlternateContent>
          </a:graphicData>
        </a:graphic>
      </p:graphicFrame>
      <p:pic>
        <p:nvPicPr>
          <p:cNvPr id="23" name="Picture 3">
            <a:extLst>
              <a:ext uri="{FF2B5EF4-FFF2-40B4-BE49-F238E27FC236}">
                <a16:creationId xmlns:a16="http://schemas.microsoft.com/office/drawing/2014/main" id="{1F7CC5F5-17AC-4D76-AEF1-CE6AD9528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362127"/>
            <a:ext cx="239811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3">
            <a:extLst>
              <a:ext uri="{FF2B5EF4-FFF2-40B4-BE49-F238E27FC236}">
                <a16:creationId xmlns:a16="http://schemas.microsoft.com/office/drawing/2014/main" id="{B9025B95-2BA4-4952-B872-F6944AB13922}"/>
              </a:ext>
            </a:extLst>
          </p:cNvPr>
          <p:cNvSpPr>
            <a:spLocks noChangeArrowheads="1"/>
          </p:cNvSpPr>
          <p:nvPr/>
        </p:nvSpPr>
        <p:spPr bwMode="auto">
          <a:xfrm>
            <a:off x="4868278" y="3490115"/>
            <a:ext cx="2245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2</a:t>
            </a:r>
            <a:r>
              <a:rPr lang="zh-CN" altLang="en-US" sz="2200" dirty="0">
                <a:solidFill>
                  <a:srgbClr val="FF0000"/>
                </a:solidFill>
                <a:latin typeface="微软雅黑" panose="020B0503020204020204" pitchFamily="34" charset="-122"/>
                <a:ea typeface="微软雅黑" panose="020B0503020204020204" pitchFamily="34" charset="-122"/>
              </a:rPr>
              <a:t>）无向图</a:t>
            </a:r>
          </a:p>
        </p:txBody>
      </p:sp>
      <p:sp>
        <p:nvSpPr>
          <p:cNvPr id="2" name="页脚占位符 1">
            <a:extLst>
              <a:ext uri="{FF2B5EF4-FFF2-40B4-BE49-F238E27FC236}">
                <a16:creationId xmlns:a16="http://schemas.microsoft.com/office/drawing/2014/main" id="{BCEF6922-3701-4ABD-B3D7-C04E09DA1CA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192030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79512" y="501070"/>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三、最小生成树</a:t>
            </a:r>
          </a:p>
        </p:txBody>
      </p:sp>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42BA7309-85CB-4C83-AF56-00846F906E45}"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95582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最小生成树的概念</a:t>
            </a:r>
          </a:p>
        </p:txBody>
      </p:sp>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683568" y="1567384"/>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对于赋权图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，称各边的权数之和最小的生成树为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最小生成树</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，各边的权数之和最大的生成树为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的最大生成树。</a:t>
            </a:r>
          </a:p>
        </p:txBody>
      </p:sp>
      <p:sp>
        <p:nvSpPr>
          <p:cNvPr id="28" name="Rectangle 56">
            <a:extLst>
              <a:ext uri="{FF2B5EF4-FFF2-40B4-BE49-F238E27FC236}">
                <a16:creationId xmlns:a16="http://schemas.microsoft.com/office/drawing/2014/main" id="{89A089DB-B2E4-4559-AE18-771CD9720B59}"/>
              </a:ext>
            </a:extLst>
          </p:cNvPr>
          <p:cNvSpPr>
            <a:spLocks noChangeArrowheads="1"/>
          </p:cNvSpPr>
          <p:nvPr/>
        </p:nvSpPr>
        <p:spPr bwMode="auto">
          <a:xfrm>
            <a:off x="683568" y="2708920"/>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求赋权图的最小生成树的算法有</a:t>
            </a:r>
            <a:r>
              <a:rPr lang="en-US" altLang="zh-CN" sz="2200" dirty="0">
                <a:solidFill>
                  <a:srgbClr val="0000FF"/>
                </a:solidFill>
                <a:latin typeface="微软雅黑" panose="020B0503020204020204" pitchFamily="34" charset="-122"/>
                <a:ea typeface="微软雅黑" panose="020B0503020204020204" pitchFamily="34" charset="-122"/>
                <a:sym typeface="Wingdings" pitchFamily="2" charset="2"/>
              </a:rPr>
              <a:t>Kruskal</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算法</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和</a:t>
            </a:r>
            <a:r>
              <a:rPr lang="en-US" altLang="zh-CN" sz="2200" dirty="0">
                <a:solidFill>
                  <a:srgbClr val="0000FF"/>
                </a:solidFill>
                <a:latin typeface="微软雅黑" panose="020B0503020204020204" pitchFamily="34" charset="-122"/>
                <a:ea typeface="微软雅黑" panose="020B0503020204020204" pitchFamily="34" charset="-122"/>
                <a:sym typeface="Wingdings" pitchFamily="2" charset="2"/>
              </a:rPr>
              <a:t>Prim</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算法</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p>
        </p:txBody>
      </p:sp>
      <p:sp>
        <p:nvSpPr>
          <p:cNvPr id="14" name="Rectangle 3">
            <a:extLst>
              <a:ext uri="{FF2B5EF4-FFF2-40B4-BE49-F238E27FC236}">
                <a16:creationId xmlns:a16="http://schemas.microsoft.com/office/drawing/2014/main" id="{9F356AFE-1FC6-464F-9413-D6E7649A89EC}"/>
              </a:ext>
            </a:extLst>
          </p:cNvPr>
          <p:cNvSpPr>
            <a:spLocks noChangeArrowheads="1"/>
          </p:cNvSpPr>
          <p:nvPr/>
        </p:nvSpPr>
        <p:spPr bwMode="auto">
          <a:xfrm>
            <a:off x="288082" y="3356992"/>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Kruskal</a:t>
            </a:r>
            <a:r>
              <a:rPr lang="zh-CN" altLang="en-US" sz="2400" dirty="0">
                <a:solidFill>
                  <a:srgbClr val="FF0000"/>
                </a:solidFill>
                <a:latin typeface="微软雅黑" panose="020B0503020204020204" pitchFamily="34" charset="-122"/>
                <a:ea typeface="微软雅黑" panose="020B0503020204020204" pitchFamily="34" charset="-122"/>
              </a:rPr>
              <a:t>算法</a:t>
            </a:r>
          </a:p>
        </p:txBody>
      </p:sp>
      <p:sp>
        <p:nvSpPr>
          <p:cNvPr id="19" name="Rectangle 56">
            <a:extLst>
              <a:ext uri="{FF2B5EF4-FFF2-40B4-BE49-F238E27FC236}">
                <a16:creationId xmlns:a16="http://schemas.microsoft.com/office/drawing/2014/main" id="{03566DA7-E006-4FDF-AFCE-24E13E1E4C69}"/>
              </a:ext>
            </a:extLst>
          </p:cNvPr>
          <p:cNvSpPr>
            <a:spLocks noChangeArrowheads="1"/>
          </p:cNvSpPr>
          <p:nvPr/>
        </p:nvSpPr>
        <p:spPr bwMode="auto">
          <a:xfrm>
            <a:off x="683568" y="3933056"/>
            <a:ext cx="7920880" cy="257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Kruskal</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1956</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）提出了</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Kruskal</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算法，其基本思想是：最初把图的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个顶点看作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个分离的部分树，每个树只有一个顶点，通过迭代，每一次添加一条权值尽可能小的边，使得两个分离的部分树合成一个树，重复此过程，直到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个顶点生成一个树为止，便得到最小生成树。</a:t>
            </a:r>
          </a:p>
        </p:txBody>
      </p:sp>
      <p:sp>
        <p:nvSpPr>
          <p:cNvPr id="2" name="页脚占位符 1">
            <a:extLst>
              <a:ext uri="{FF2B5EF4-FFF2-40B4-BE49-F238E27FC236}">
                <a16:creationId xmlns:a16="http://schemas.microsoft.com/office/drawing/2014/main" id="{833CBB43-1654-4AA8-A883-133C0A598B5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344412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499E6128-A598-46F8-B87C-D40014086D73}"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Kruskal</a:t>
            </a:r>
            <a:r>
              <a:rPr lang="zh-CN" altLang="en-US" sz="2400" dirty="0">
                <a:solidFill>
                  <a:srgbClr val="FF0000"/>
                </a:solidFill>
                <a:latin typeface="微软雅黑" panose="020B0503020204020204" pitchFamily="34" charset="-122"/>
                <a:ea typeface="微软雅黑" panose="020B0503020204020204" pitchFamily="34" charset="-122"/>
              </a:rPr>
              <a:t>算法</a:t>
            </a:r>
          </a:p>
        </p:txBody>
      </p:sp>
      <p:sp>
        <p:nvSpPr>
          <p:cNvPr id="28" name="Rectangle 56">
            <a:extLst>
              <a:ext uri="{FF2B5EF4-FFF2-40B4-BE49-F238E27FC236}">
                <a16:creationId xmlns:a16="http://schemas.microsoft.com/office/drawing/2014/main" id="{89A089DB-B2E4-4559-AE18-771CD9720B59}"/>
              </a:ext>
            </a:extLst>
          </p:cNvPr>
          <p:cNvSpPr>
            <a:spLocks noChangeArrowheads="1"/>
          </p:cNvSpPr>
          <p:nvPr/>
        </p:nvSpPr>
        <p:spPr bwMode="auto">
          <a:xfrm>
            <a:off x="467545" y="1988840"/>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①</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把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的所有边按照权值从小到大排列，排序后的边集记为</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E</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1</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，令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E</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2</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el-GR" altLang="zh-CN" sz="2200" dirty="0">
                <a:solidFill>
                  <a:schemeClr val="bg2"/>
                </a:solidFill>
                <a:latin typeface="微软雅黑" panose="020B0503020204020204" pitchFamily="34" charset="-122"/>
                <a:ea typeface="微软雅黑" panose="020B0503020204020204" pitchFamily="34" charset="-122"/>
                <a:sym typeface="Wingdings" pitchFamily="2" charset="2"/>
              </a:rPr>
              <a:t>Φ</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（空集）；</a:t>
            </a:r>
          </a:p>
        </p:txBody>
      </p:sp>
      <p:grpSp>
        <p:nvGrpSpPr>
          <p:cNvPr id="3" name="组合 2">
            <a:extLst>
              <a:ext uri="{FF2B5EF4-FFF2-40B4-BE49-F238E27FC236}">
                <a16:creationId xmlns:a16="http://schemas.microsoft.com/office/drawing/2014/main" id="{B7DEDF6D-0623-49FE-BA8B-CE98A4007C0D}"/>
              </a:ext>
            </a:extLst>
          </p:cNvPr>
          <p:cNvGrpSpPr/>
          <p:nvPr/>
        </p:nvGrpSpPr>
        <p:grpSpPr>
          <a:xfrm>
            <a:off x="467544" y="933117"/>
            <a:ext cx="8428911" cy="1048172"/>
            <a:chOff x="683567" y="933117"/>
            <a:chExt cx="8428911" cy="1048172"/>
          </a:xfrm>
        </p:grpSpPr>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683567" y="933117"/>
              <a:ext cx="8428911"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设赋权图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的顶点集为                           ，边集为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Kruskal</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算法的具体步骤如下：</a:t>
              </a:r>
            </a:p>
          </p:txBody>
        </p:sp>
        <p:graphicFrame>
          <p:nvGraphicFramePr>
            <p:cNvPr id="8" name="对象 3">
              <a:extLst>
                <a:ext uri="{FF2B5EF4-FFF2-40B4-BE49-F238E27FC236}">
                  <a16:creationId xmlns:a16="http://schemas.microsoft.com/office/drawing/2014/main" id="{6ACE9C53-ED2D-4D3B-B8D3-31B018B062AA}"/>
                </a:ext>
              </a:extLst>
            </p:cNvPr>
            <p:cNvGraphicFramePr>
              <a:graphicFrameLocks noChangeAspect="1"/>
            </p:cNvGraphicFramePr>
            <p:nvPr>
              <p:extLst>
                <p:ext uri="{D42A27DB-BD31-4B8C-83A1-F6EECF244321}">
                  <p14:modId xmlns:p14="http://schemas.microsoft.com/office/powerpoint/2010/main" val="339458336"/>
                </p:ext>
              </p:extLst>
            </p:nvPr>
          </p:nvGraphicFramePr>
          <p:xfrm>
            <a:off x="3707904" y="1067272"/>
            <a:ext cx="2182813" cy="417512"/>
          </p:xfrm>
          <a:graphic>
            <a:graphicData uri="http://schemas.openxmlformats.org/presentationml/2006/ole">
              <mc:AlternateContent xmlns:mc="http://schemas.openxmlformats.org/markup-compatibility/2006">
                <mc:Choice xmlns:v="urn:schemas-microsoft-com:vml" Requires="v">
                  <p:oleObj name="Equation" r:id="rId2" imgW="1079280" imgH="228600" progId="Equation.DSMT4">
                    <p:embed/>
                  </p:oleObj>
                </mc:Choice>
                <mc:Fallback>
                  <p:oleObj name="Equation" r:id="rId2" imgW="1079280" imgH="228600" progId="Equation.DSMT4">
                    <p:embed/>
                    <p:pic>
                      <p:nvPicPr>
                        <p:cNvPr id="17" name="对象 3">
                          <a:extLst>
                            <a:ext uri="{FF2B5EF4-FFF2-40B4-BE49-F238E27FC236}">
                              <a16:creationId xmlns:a16="http://schemas.microsoft.com/office/drawing/2014/main" id="{F1416836-A4D3-479E-8C21-B93B6EE6673A}"/>
                            </a:ext>
                          </a:extLst>
                        </p:cNvPr>
                        <p:cNvPicPr>
                          <a:picLocks noChangeAspect="1" noChangeArrowheads="1"/>
                        </p:cNvPicPr>
                        <p:nvPr/>
                      </p:nvPicPr>
                      <p:blipFill>
                        <a:blip r:embed="rId3"/>
                        <a:srcRect/>
                        <a:stretch>
                          <a:fillRect/>
                        </a:stretch>
                      </p:blipFill>
                      <p:spPr bwMode="auto">
                        <a:xfrm>
                          <a:off x="3707904" y="1067272"/>
                          <a:ext cx="2182813" cy="417512"/>
                        </a:xfrm>
                        <a:prstGeom prst="rect">
                          <a:avLst/>
                        </a:prstGeom>
                        <a:noFill/>
                      </p:spPr>
                    </p:pic>
                  </p:oleObj>
                </mc:Fallback>
              </mc:AlternateContent>
            </a:graphicData>
          </a:graphic>
        </p:graphicFrame>
        <p:graphicFrame>
          <p:nvGraphicFramePr>
            <p:cNvPr id="9" name="对象 3">
              <a:extLst>
                <a:ext uri="{FF2B5EF4-FFF2-40B4-BE49-F238E27FC236}">
                  <a16:creationId xmlns:a16="http://schemas.microsoft.com/office/drawing/2014/main" id="{7DDB3657-5FC1-4B03-B967-F2D2CCBC22D9}"/>
                </a:ext>
              </a:extLst>
            </p:cNvPr>
            <p:cNvGraphicFramePr>
              <a:graphicFrameLocks noChangeAspect="1"/>
            </p:cNvGraphicFramePr>
            <p:nvPr>
              <p:extLst>
                <p:ext uri="{D42A27DB-BD31-4B8C-83A1-F6EECF244321}">
                  <p14:modId xmlns:p14="http://schemas.microsoft.com/office/powerpoint/2010/main" val="844278964"/>
                </p:ext>
              </p:extLst>
            </p:nvPr>
          </p:nvGraphicFramePr>
          <p:xfrm>
            <a:off x="7020272" y="1067272"/>
            <a:ext cx="1874838" cy="417513"/>
          </p:xfrm>
          <a:graphic>
            <a:graphicData uri="http://schemas.openxmlformats.org/presentationml/2006/ole">
              <mc:AlternateContent xmlns:mc="http://schemas.openxmlformats.org/markup-compatibility/2006">
                <mc:Choice xmlns:v="urn:schemas-microsoft-com:vml" Requires="v">
                  <p:oleObj name="Equation" r:id="rId4" imgW="927000" imgH="228600" progId="Equation.DSMT4">
                    <p:embed/>
                  </p:oleObj>
                </mc:Choice>
                <mc:Fallback>
                  <p:oleObj name="Equation" r:id="rId4" imgW="927000" imgH="228600" progId="Equation.DSMT4">
                    <p:embed/>
                    <p:pic>
                      <p:nvPicPr>
                        <p:cNvPr id="17" name="对象 3">
                          <a:extLst>
                            <a:ext uri="{FF2B5EF4-FFF2-40B4-BE49-F238E27FC236}">
                              <a16:creationId xmlns:a16="http://schemas.microsoft.com/office/drawing/2014/main" id="{F1416836-A4D3-479E-8C21-B93B6EE6673A}"/>
                            </a:ext>
                          </a:extLst>
                        </p:cNvPr>
                        <p:cNvPicPr>
                          <a:picLocks noChangeAspect="1" noChangeArrowheads="1"/>
                        </p:cNvPicPr>
                        <p:nvPr/>
                      </p:nvPicPr>
                      <p:blipFill>
                        <a:blip r:embed="rId5"/>
                        <a:srcRect/>
                        <a:stretch>
                          <a:fillRect/>
                        </a:stretch>
                      </p:blipFill>
                      <p:spPr bwMode="auto">
                        <a:xfrm>
                          <a:off x="7020272" y="1067272"/>
                          <a:ext cx="1874838" cy="417513"/>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5B15B911-9432-4FB2-B717-72F30E0BBFF7}"/>
              </a:ext>
            </a:extLst>
          </p:cNvPr>
          <p:cNvGrpSpPr/>
          <p:nvPr/>
        </p:nvGrpSpPr>
        <p:grpSpPr>
          <a:xfrm>
            <a:off x="467545" y="2996952"/>
            <a:ext cx="7920880" cy="1048172"/>
            <a:chOff x="683568" y="2996952"/>
            <a:chExt cx="7920880" cy="1048172"/>
          </a:xfrm>
        </p:grpSpPr>
        <p:sp>
          <p:nvSpPr>
            <p:cNvPr id="10" name="Rectangle 56">
              <a:extLst>
                <a:ext uri="{FF2B5EF4-FFF2-40B4-BE49-F238E27FC236}">
                  <a16:creationId xmlns:a16="http://schemas.microsoft.com/office/drawing/2014/main" id="{08E567CE-56B6-4B39-8C20-0D9F382DF3E0}"/>
                </a:ext>
              </a:extLst>
            </p:cNvPr>
            <p:cNvSpPr>
              <a:spLocks noChangeArrowheads="1"/>
            </p:cNvSpPr>
            <p:nvPr/>
          </p:nvSpPr>
          <p:spPr bwMode="auto">
            <a:xfrm>
              <a:off x="683568" y="2996952"/>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②</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若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E</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2</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中的边数                  ，则停止迭代，输出</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E</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2</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，否则转下一步；</a:t>
              </a:r>
            </a:p>
          </p:txBody>
        </p:sp>
        <p:graphicFrame>
          <p:nvGraphicFramePr>
            <p:cNvPr id="12" name="对象 3">
              <a:extLst>
                <a:ext uri="{FF2B5EF4-FFF2-40B4-BE49-F238E27FC236}">
                  <a16:creationId xmlns:a16="http://schemas.microsoft.com/office/drawing/2014/main" id="{76F5C12E-4A3D-400C-B0D0-BE20F8E4648A}"/>
                </a:ext>
              </a:extLst>
            </p:cNvPr>
            <p:cNvGraphicFramePr>
              <a:graphicFrameLocks noChangeAspect="1"/>
            </p:cNvGraphicFramePr>
            <p:nvPr>
              <p:extLst>
                <p:ext uri="{D42A27DB-BD31-4B8C-83A1-F6EECF244321}">
                  <p14:modId xmlns:p14="http://schemas.microsoft.com/office/powerpoint/2010/main" val="3685187508"/>
                </p:ext>
              </p:extLst>
            </p:nvPr>
          </p:nvGraphicFramePr>
          <p:xfrm>
            <a:off x="3014960" y="3123554"/>
            <a:ext cx="1385887" cy="417513"/>
          </p:xfrm>
          <a:graphic>
            <a:graphicData uri="http://schemas.openxmlformats.org/presentationml/2006/ole">
              <mc:AlternateContent xmlns:mc="http://schemas.openxmlformats.org/markup-compatibility/2006">
                <mc:Choice xmlns:v="urn:schemas-microsoft-com:vml" Requires="v">
                  <p:oleObj name="Equation" r:id="rId6" imgW="685800" imgH="228600" progId="Equation.DSMT4">
                    <p:embed/>
                  </p:oleObj>
                </mc:Choice>
                <mc:Fallback>
                  <p:oleObj name="Equation" r:id="rId6" imgW="685800" imgH="228600" progId="Equation.DSMT4">
                    <p:embed/>
                    <p:pic>
                      <p:nvPicPr>
                        <p:cNvPr id="8" name="对象 3">
                          <a:extLst>
                            <a:ext uri="{FF2B5EF4-FFF2-40B4-BE49-F238E27FC236}">
                              <a16:creationId xmlns:a16="http://schemas.microsoft.com/office/drawing/2014/main" id="{6ACE9C53-ED2D-4D3B-B8D3-31B018B062AA}"/>
                            </a:ext>
                          </a:extLst>
                        </p:cNvPr>
                        <p:cNvPicPr>
                          <a:picLocks noChangeAspect="1" noChangeArrowheads="1"/>
                        </p:cNvPicPr>
                        <p:nvPr/>
                      </p:nvPicPr>
                      <p:blipFill>
                        <a:blip r:embed="rId7"/>
                        <a:srcRect/>
                        <a:stretch>
                          <a:fillRect/>
                        </a:stretch>
                      </p:blipFill>
                      <p:spPr bwMode="auto">
                        <a:xfrm>
                          <a:off x="3014960" y="3123554"/>
                          <a:ext cx="1385887" cy="417513"/>
                        </a:xfrm>
                        <a:prstGeom prst="rect">
                          <a:avLst/>
                        </a:prstGeom>
                        <a:noFill/>
                      </p:spPr>
                    </p:pic>
                  </p:oleObj>
                </mc:Fallback>
              </mc:AlternateContent>
            </a:graphicData>
          </a:graphic>
        </p:graphicFrame>
      </p:grpSp>
      <p:grpSp>
        <p:nvGrpSpPr>
          <p:cNvPr id="13" name="组合 12">
            <a:extLst>
              <a:ext uri="{FF2B5EF4-FFF2-40B4-BE49-F238E27FC236}">
                <a16:creationId xmlns:a16="http://schemas.microsoft.com/office/drawing/2014/main" id="{43EFC202-3FBA-405A-97B0-7241D4805D11}"/>
              </a:ext>
            </a:extLst>
          </p:cNvPr>
          <p:cNvGrpSpPr/>
          <p:nvPr/>
        </p:nvGrpSpPr>
        <p:grpSpPr>
          <a:xfrm>
            <a:off x="467545" y="3965004"/>
            <a:ext cx="7920880" cy="1048172"/>
            <a:chOff x="683568" y="2996952"/>
            <a:chExt cx="7920880" cy="1048172"/>
          </a:xfrm>
        </p:grpSpPr>
        <p:sp>
          <p:nvSpPr>
            <p:cNvPr id="14" name="Rectangle 56">
              <a:extLst>
                <a:ext uri="{FF2B5EF4-FFF2-40B4-BE49-F238E27FC236}">
                  <a16:creationId xmlns:a16="http://schemas.microsoft.com/office/drawing/2014/main" id="{9420F8C7-3061-4B2F-AB61-423E7062A0F0}"/>
                </a:ext>
              </a:extLst>
            </p:cNvPr>
            <p:cNvSpPr>
              <a:spLocks noChangeArrowheads="1"/>
            </p:cNvSpPr>
            <p:nvPr/>
          </p:nvSpPr>
          <p:spPr bwMode="auto">
            <a:xfrm>
              <a:off x="683568" y="2996952"/>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③</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从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E</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1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中选取第一条边        ，即权值最小的边，并从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E</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1</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中删除该边</a:t>
              </a:r>
            </a:p>
          </p:txBody>
        </p:sp>
        <p:graphicFrame>
          <p:nvGraphicFramePr>
            <p:cNvPr id="15" name="对象 3">
              <a:extLst>
                <a:ext uri="{FF2B5EF4-FFF2-40B4-BE49-F238E27FC236}">
                  <a16:creationId xmlns:a16="http://schemas.microsoft.com/office/drawing/2014/main" id="{7AE5F2A7-7096-4C5C-9FB8-81A9098758B9}"/>
                </a:ext>
              </a:extLst>
            </p:cNvPr>
            <p:cNvGraphicFramePr>
              <a:graphicFrameLocks noChangeAspect="1"/>
            </p:cNvGraphicFramePr>
            <p:nvPr>
              <p:extLst>
                <p:ext uri="{D42A27DB-BD31-4B8C-83A1-F6EECF244321}">
                  <p14:modId xmlns:p14="http://schemas.microsoft.com/office/powerpoint/2010/main" val="995859669"/>
                </p:ext>
              </p:extLst>
            </p:nvPr>
          </p:nvGraphicFramePr>
          <p:xfrm>
            <a:off x="3710434" y="3146748"/>
            <a:ext cx="717550" cy="369888"/>
          </p:xfrm>
          <a:graphic>
            <a:graphicData uri="http://schemas.openxmlformats.org/presentationml/2006/ole">
              <mc:AlternateContent xmlns:mc="http://schemas.openxmlformats.org/markup-compatibility/2006">
                <mc:Choice xmlns:v="urn:schemas-microsoft-com:vml" Requires="v">
                  <p:oleObj name="Equation" r:id="rId8" imgW="355320" imgH="203040" progId="Equation.DSMT4">
                    <p:embed/>
                  </p:oleObj>
                </mc:Choice>
                <mc:Fallback>
                  <p:oleObj name="Equation" r:id="rId8" imgW="355320" imgH="203040" progId="Equation.DSMT4">
                    <p:embed/>
                    <p:pic>
                      <p:nvPicPr>
                        <p:cNvPr id="12" name="对象 3">
                          <a:extLst>
                            <a:ext uri="{FF2B5EF4-FFF2-40B4-BE49-F238E27FC236}">
                              <a16:creationId xmlns:a16="http://schemas.microsoft.com/office/drawing/2014/main" id="{76F5C12E-4A3D-400C-B0D0-BE20F8E4648A}"/>
                            </a:ext>
                          </a:extLst>
                        </p:cNvPr>
                        <p:cNvPicPr>
                          <a:picLocks noChangeAspect="1" noChangeArrowheads="1"/>
                        </p:cNvPicPr>
                        <p:nvPr/>
                      </p:nvPicPr>
                      <p:blipFill>
                        <a:blip r:embed="rId9"/>
                        <a:srcRect/>
                        <a:stretch>
                          <a:fillRect/>
                        </a:stretch>
                      </p:blipFill>
                      <p:spPr bwMode="auto">
                        <a:xfrm>
                          <a:off x="3710434" y="3146748"/>
                          <a:ext cx="717550" cy="369888"/>
                        </a:xfrm>
                        <a:prstGeom prst="rect">
                          <a:avLst/>
                        </a:prstGeom>
                        <a:noFill/>
                      </p:spPr>
                    </p:pic>
                  </p:oleObj>
                </mc:Fallback>
              </mc:AlternateContent>
            </a:graphicData>
          </a:graphic>
        </p:graphicFrame>
      </p:grpSp>
      <p:grpSp>
        <p:nvGrpSpPr>
          <p:cNvPr id="17" name="组合 16">
            <a:extLst>
              <a:ext uri="{FF2B5EF4-FFF2-40B4-BE49-F238E27FC236}">
                <a16:creationId xmlns:a16="http://schemas.microsoft.com/office/drawing/2014/main" id="{4198B03A-E46E-422E-87D9-F3F3252648D7}"/>
              </a:ext>
            </a:extLst>
          </p:cNvPr>
          <p:cNvGrpSpPr/>
          <p:nvPr/>
        </p:nvGrpSpPr>
        <p:grpSpPr>
          <a:xfrm>
            <a:off x="467545" y="5045595"/>
            <a:ext cx="7920880" cy="543645"/>
            <a:chOff x="683568" y="2996952"/>
            <a:chExt cx="7920880" cy="543645"/>
          </a:xfrm>
        </p:grpSpPr>
        <p:sp>
          <p:nvSpPr>
            <p:cNvPr id="18" name="Rectangle 56">
              <a:extLst>
                <a:ext uri="{FF2B5EF4-FFF2-40B4-BE49-F238E27FC236}">
                  <a16:creationId xmlns:a16="http://schemas.microsoft.com/office/drawing/2014/main" id="{FDCD992D-AFCF-40A3-911F-C18DCD72E32D}"/>
                </a:ext>
              </a:extLst>
            </p:cNvPr>
            <p:cNvSpPr>
              <a:spLocks noChangeArrowheads="1"/>
            </p:cNvSpPr>
            <p:nvPr/>
          </p:nvSpPr>
          <p:spPr bwMode="auto">
            <a:xfrm>
              <a:off x="683568" y="2996952"/>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④</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若                 有圈，则转③，否则转下一步；</a:t>
              </a:r>
            </a:p>
          </p:txBody>
        </p:sp>
        <p:graphicFrame>
          <p:nvGraphicFramePr>
            <p:cNvPr id="19" name="对象 3">
              <a:extLst>
                <a:ext uri="{FF2B5EF4-FFF2-40B4-BE49-F238E27FC236}">
                  <a16:creationId xmlns:a16="http://schemas.microsoft.com/office/drawing/2014/main" id="{8E61A55E-A150-4209-AECC-9874B0E51377}"/>
                </a:ext>
              </a:extLst>
            </p:cNvPr>
            <p:cNvGraphicFramePr>
              <a:graphicFrameLocks noChangeAspect="1"/>
            </p:cNvGraphicFramePr>
            <p:nvPr>
              <p:extLst>
                <p:ext uri="{D42A27DB-BD31-4B8C-83A1-F6EECF244321}">
                  <p14:modId xmlns:p14="http://schemas.microsoft.com/office/powerpoint/2010/main" val="730806601"/>
                </p:ext>
              </p:extLst>
            </p:nvPr>
          </p:nvGraphicFramePr>
          <p:xfrm>
            <a:off x="1403648" y="3124672"/>
            <a:ext cx="1357313" cy="415925"/>
          </p:xfrm>
          <a:graphic>
            <a:graphicData uri="http://schemas.openxmlformats.org/presentationml/2006/ole">
              <mc:AlternateContent xmlns:mc="http://schemas.openxmlformats.org/markup-compatibility/2006">
                <mc:Choice xmlns:v="urn:schemas-microsoft-com:vml" Requires="v">
                  <p:oleObj name="Equation" r:id="rId10" imgW="672840" imgH="228600" progId="Equation.DSMT4">
                    <p:embed/>
                  </p:oleObj>
                </mc:Choice>
                <mc:Fallback>
                  <p:oleObj name="Equation" r:id="rId10" imgW="672840" imgH="228600" progId="Equation.DSMT4">
                    <p:embed/>
                    <p:pic>
                      <p:nvPicPr>
                        <p:cNvPr id="15" name="对象 3">
                          <a:extLst>
                            <a:ext uri="{FF2B5EF4-FFF2-40B4-BE49-F238E27FC236}">
                              <a16:creationId xmlns:a16="http://schemas.microsoft.com/office/drawing/2014/main" id="{7AE5F2A7-7096-4C5C-9FB8-81A9098758B9}"/>
                            </a:ext>
                          </a:extLst>
                        </p:cNvPr>
                        <p:cNvPicPr>
                          <a:picLocks noChangeAspect="1" noChangeArrowheads="1"/>
                        </p:cNvPicPr>
                        <p:nvPr/>
                      </p:nvPicPr>
                      <p:blipFill>
                        <a:blip r:embed="rId11"/>
                        <a:srcRect/>
                        <a:stretch>
                          <a:fillRect/>
                        </a:stretch>
                      </p:blipFill>
                      <p:spPr bwMode="auto">
                        <a:xfrm>
                          <a:off x="1403648" y="3124672"/>
                          <a:ext cx="1357313" cy="415925"/>
                        </a:xfrm>
                        <a:prstGeom prst="rect">
                          <a:avLst/>
                        </a:prstGeom>
                        <a:noFill/>
                      </p:spPr>
                    </p:pic>
                  </p:oleObj>
                </mc:Fallback>
              </mc:AlternateContent>
            </a:graphicData>
          </a:graphic>
        </p:graphicFrame>
      </p:grpSp>
      <p:grpSp>
        <p:nvGrpSpPr>
          <p:cNvPr id="20" name="组合 19">
            <a:extLst>
              <a:ext uri="{FF2B5EF4-FFF2-40B4-BE49-F238E27FC236}">
                <a16:creationId xmlns:a16="http://schemas.microsoft.com/office/drawing/2014/main" id="{21B5BABB-FE6F-4BA0-A5D4-89A2A0E3646F}"/>
              </a:ext>
            </a:extLst>
          </p:cNvPr>
          <p:cNvGrpSpPr/>
          <p:nvPr/>
        </p:nvGrpSpPr>
        <p:grpSpPr>
          <a:xfrm>
            <a:off x="467545" y="5621659"/>
            <a:ext cx="7920880" cy="544191"/>
            <a:chOff x="683568" y="2996952"/>
            <a:chExt cx="7920880" cy="544191"/>
          </a:xfrm>
        </p:grpSpPr>
        <p:sp>
          <p:nvSpPr>
            <p:cNvPr id="21" name="Rectangle 56">
              <a:extLst>
                <a:ext uri="{FF2B5EF4-FFF2-40B4-BE49-F238E27FC236}">
                  <a16:creationId xmlns:a16="http://schemas.microsoft.com/office/drawing/2014/main" id="{E641A6C6-FA94-42DD-8E10-7FC2E42AE675}"/>
                </a:ext>
              </a:extLst>
            </p:cNvPr>
            <p:cNvSpPr>
              <a:spLocks noChangeArrowheads="1"/>
            </p:cNvSpPr>
            <p:nvPr/>
          </p:nvSpPr>
          <p:spPr bwMode="auto">
            <a:xfrm>
              <a:off x="683568" y="2996952"/>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⑤</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令                        ，转②。</a:t>
              </a:r>
            </a:p>
          </p:txBody>
        </p:sp>
        <p:graphicFrame>
          <p:nvGraphicFramePr>
            <p:cNvPr id="22" name="对象 3">
              <a:extLst>
                <a:ext uri="{FF2B5EF4-FFF2-40B4-BE49-F238E27FC236}">
                  <a16:creationId xmlns:a16="http://schemas.microsoft.com/office/drawing/2014/main" id="{2498F169-8D94-443D-83B7-7918740B2481}"/>
                </a:ext>
              </a:extLst>
            </p:cNvPr>
            <p:cNvGraphicFramePr>
              <a:graphicFrameLocks noChangeAspect="1"/>
            </p:cNvGraphicFramePr>
            <p:nvPr>
              <p:extLst>
                <p:ext uri="{D42A27DB-BD31-4B8C-83A1-F6EECF244321}">
                  <p14:modId xmlns:p14="http://schemas.microsoft.com/office/powerpoint/2010/main" val="1211861914"/>
                </p:ext>
              </p:extLst>
            </p:nvPr>
          </p:nvGraphicFramePr>
          <p:xfrm>
            <a:off x="1422797" y="3125218"/>
            <a:ext cx="1997075" cy="415925"/>
          </p:xfrm>
          <a:graphic>
            <a:graphicData uri="http://schemas.openxmlformats.org/presentationml/2006/ole">
              <mc:AlternateContent xmlns:mc="http://schemas.openxmlformats.org/markup-compatibility/2006">
                <mc:Choice xmlns:v="urn:schemas-microsoft-com:vml" Requires="v">
                  <p:oleObj name="Equation" r:id="rId12" imgW="990360" imgH="228600" progId="Equation.DSMT4">
                    <p:embed/>
                  </p:oleObj>
                </mc:Choice>
                <mc:Fallback>
                  <p:oleObj name="Equation" r:id="rId12" imgW="990360" imgH="228600" progId="Equation.DSMT4">
                    <p:embed/>
                    <p:pic>
                      <p:nvPicPr>
                        <p:cNvPr id="19" name="对象 3">
                          <a:extLst>
                            <a:ext uri="{FF2B5EF4-FFF2-40B4-BE49-F238E27FC236}">
                              <a16:creationId xmlns:a16="http://schemas.microsoft.com/office/drawing/2014/main" id="{8E61A55E-A150-4209-AECC-9874B0E51377}"/>
                            </a:ext>
                          </a:extLst>
                        </p:cNvPr>
                        <p:cNvPicPr>
                          <a:picLocks noChangeAspect="1" noChangeArrowheads="1"/>
                        </p:cNvPicPr>
                        <p:nvPr/>
                      </p:nvPicPr>
                      <p:blipFill>
                        <a:blip r:embed="rId13"/>
                        <a:srcRect/>
                        <a:stretch>
                          <a:fillRect/>
                        </a:stretch>
                      </p:blipFill>
                      <p:spPr bwMode="auto">
                        <a:xfrm>
                          <a:off x="1422797" y="3125218"/>
                          <a:ext cx="1997075" cy="415925"/>
                        </a:xfrm>
                        <a:prstGeom prst="rect">
                          <a:avLst/>
                        </a:prstGeom>
                        <a:noFill/>
                      </p:spPr>
                    </p:pic>
                  </p:oleObj>
                </mc:Fallback>
              </mc:AlternateContent>
            </a:graphicData>
          </a:graphic>
        </p:graphicFrame>
      </p:grpSp>
      <p:sp>
        <p:nvSpPr>
          <p:cNvPr id="6" name="页脚占位符 5">
            <a:extLst>
              <a:ext uri="{FF2B5EF4-FFF2-40B4-BE49-F238E27FC236}">
                <a16:creationId xmlns:a16="http://schemas.microsoft.com/office/drawing/2014/main" id="{5CCB28B1-2DC5-45CF-96C7-B4079D8955F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0538140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0C6555F9-748B-48D5-AE14-A5C13CD6889D}"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3. Prim</a:t>
            </a:r>
            <a:r>
              <a:rPr lang="zh-CN" altLang="en-US" sz="2400" dirty="0">
                <a:solidFill>
                  <a:srgbClr val="FF0000"/>
                </a:solidFill>
                <a:latin typeface="微软雅黑" panose="020B0503020204020204" pitchFamily="34" charset="-122"/>
                <a:ea typeface="微软雅黑" panose="020B0503020204020204" pitchFamily="34" charset="-122"/>
              </a:rPr>
              <a:t>算法</a:t>
            </a:r>
          </a:p>
        </p:txBody>
      </p:sp>
      <p:grpSp>
        <p:nvGrpSpPr>
          <p:cNvPr id="3" name="组合 2">
            <a:extLst>
              <a:ext uri="{FF2B5EF4-FFF2-40B4-BE49-F238E27FC236}">
                <a16:creationId xmlns:a16="http://schemas.microsoft.com/office/drawing/2014/main" id="{BBF4C8A1-8DFE-4176-8A98-03A7C0C15AA1}"/>
              </a:ext>
            </a:extLst>
          </p:cNvPr>
          <p:cNvGrpSpPr/>
          <p:nvPr/>
        </p:nvGrpSpPr>
        <p:grpSpPr>
          <a:xfrm>
            <a:off x="683567" y="933117"/>
            <a:ext cx="7776865" cy="3587329"/>
            <a:chOff x="683567" y="933117"/>
            <a:chExt cx="7776865" cy="3587329"/>
          </a:xfrm>
        </p:grpSpPr>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683567" y="933117"/>
              <a:ext cx="7776865" cy="3587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Prim</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1957</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）提出了</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Prim</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算法，其基本思想是：从赋权图  </a:t>
              </a:r>
              <a:endPar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endParaRPr>
            </a:p>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的某一顶点     出发，选择与其关联的具有最小权值的边          ，将其顶点加入到生成树的顶点集合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中。以后每一步从一个顶点在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中而另一个顶点不在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中的各条边中选择权值最小的边         ，把它的顶点加入到集合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中，重复此过程，直到图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的所有顶点都加入到集合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中为止，便得到最小生成树。</a:t>
              </a:r>
            </a:p>
          </p:txBody>
        </p:sp>
        <p:graphicFrame>
          <p:nvGraphicFramePr>
            <p:cNvPr id="8" name="对象 3">
              <a:extLst>
                <a:ext uri="{FF2B5EF4-FFF2-40B4-BE49-F238E27FC236}">
                  <a16:creationId xmlns:a16="http://schemas.microsoft.com/office/drawing/2014/main" id="{6ACE9C53-ED2D-4D3B-B8D3-31B018B062AA}"/>
                </a:ext>
              </a:extLst>
            </p:cNvPr>
            <p:cNvGraphicFramePr>
              <a:graphicFrameLocks noChangeAspect="1"/>
            </p:cNvGraphicFramePr>
            <p:nvPr>
              <p:extLst>
                <p:ext uri="{D42A27DB-BD31-4B8C-83A1-F6EECF244321}">
                  <p14:modId xmlns:p14="http://schemas.microsoft.com/office/powerpoint/2010/main" val="2531809392"/>
                </p:ext>
              </p:extLst>
            </p:nvPr>
          </p:nvGraphicFramePr>
          <p:xfrm>
            <a:off x="709910" y="1583229"/>
            <a:ext cx="1387475" cy="371475"/>
          </p:xfrm>
          <a:graphic>
            <a:graphicData uri="http://schemas.openxmlformats.org/presentationml/2006/ole">
              <mc:AlternateContent xmlns:mc="http://schemas.openxmlformats.org/markup-compatibility/2006">
                <mc:Choice xmlns:v="urn:schemas-microsoft-com:vml" Requires="v">
                  <p:oleObj name="Equation" r:id="rId2" imgW="685800" imgH="203040" progId="Equation.DSMT4">
                    <p:embed/>
                  </p:oleObj>
                </mc:Choice>
                <mc:Fallback>
                  <p:oleObj name="Equation" r:id="rId2" imgW="685800" imgH="203040" progId="Equation.DSMT4">
                    <p:embed/>
                    <p:pic>
                      <p:nvPicPr>
                        <p:cNvPr id="8" name="对象 3">
                          <a:extLst>
                            <a:ext uri="{FF2B5EF4-FFF2-40B4-BE49-F238E27FC236}">
                              <a16:creationId xmlns:a16="http://schemas.microsoft.com/office/drawing/2014/main" id="{6ACE9C53-ED2D-4D3B-B8D3-31B018B062AA}"/>
                            </a:ext>
                          </a:extLst>
                        </p:cNvPr>
                        <p:cNvPicPr>
                          <a:picLocks noChangeAspect="1" noChangeArrowheads="1"/>
                        </p:cNvPicPr>
                        <p:nvPr/>
                      </p:nvPicPr>
                      <p:blipFill>
                        <a:blip r:embed="rId3"/>
                        <a:srcRect/>
                        <a:stretch>
                          <a:fillRect/>
                        </a:stretch>
                      </p:blipFill>
                      <p:spPr bwMode="auto">
                        <a:xfrm>
                          <a:off x="709910" y="1583229"/>
                          <a:ext cx="1387475" cy="371475"/>
                        </a:xfrm>
                        <a:prstGeom prst="rect">
                          <a:avLst/>
                        </a:prstGeom>
                        <a:noFill/>
                      </p:spPr>
                    </p:pic>
                  </p:oleObj>
                </mc:Fallback>
              </mc:AlternateContent>
            </a:graphicData>
          </a:graphic>
        </p:graphicFrame>
        <p:graphicFrame>
          <p:nvGraphicFramePr>
            <p:cNvPr id="9" name="对象 3">
              <a:extLst>
                <a:ext uri="{FF2B5EF4-FFF2-40B4-BE49-F238E27FC236}">
                  <a16:creationId xmlns:a16="http://schemas.microsoft.com/office/drawing/2014/main" id="{7DDB3657-5FC1-4B03-B967-F2D2CCBC22D9}"/>
                </a:ext>
              </a:extLst>
            </p:cNvPr>
            <p:cNvGraphicFramePr>
              <a:graphicFrameLocks noChangeAspect="1"/>
            </p:cNvGraphicFramePr>
            <p:nvPr>
              <p:extLst>
                <p:ext uri="{D42A27DB-BD31-4B8C-83A1-F6EECF244321}">
                  <p14:modId xmlns:p14="http://schemas.microsoft.com/office/powerpoint/2010/main" val="2774379039"/>
                </p:ext>
              </p:extLst>
            </p:nvPr>
          </p:nvGraphicFramePr>
          <p:xfrm>
            <a:off x="3543746" y="1515114"/>
            <a:ext cx="333375" cy="417512"/>
          </p:xfrm>
          <a:graphic>
            <a:graphicData uri="http://schemas.openxmlformats.org/presentationml/2006/ole">
              <mc:AlternateContent xmlns:mc="http://schemas.openxmlformats.org/markup-compatibility/2006">
                <mc:Choice xmlns:v="urn:schemas-microsoft-com:vml" Requires="v">
                  <p:oleObj name="Equation" r:id="rId4" imgW="164880" imgH="228600" progId="Equation.DSMT4">
                    <p:embed/>
                  </p:oleObj>
                </mc:Choice>
                <mc:Fallback>
                  <p:oleObj name="Equation" r:id="rId4" imgW="164880" imgH="228600" progId="Equation.DSMT4">
                    <p:embed/>
                    <p:pic>
                      <p:nvPicPr>
                        <p:cNvPr id="9" name="对象 3">
                          <a:extLst>
                            <a:ext uri="{FF2B5EF4-FFF2-40B4-BE49-F238E27FC236}">
                              <a16:creationId xmlns:a16="http://schemas.microsoft.com/office/drawing/2014/main" id="{7DDB3657-5FC1-4B03-B967-F2D2CCBC22D9}"/>
                            </a:ext>
                          </a:extLst>
                        </p:cNvPr>
                        <p:cNvPicPr>
                          <a:picLocks noChangeAspect="1" noChangeArrowheads="1"/>
                        </p:cNvPicPr>
                        <p:nvPr/>
                      </p:nvPicPr>
                      <p:blipFill>
                        <a:blip r:embed="rId5"/>
                        <a:srcRect/>
                        <a:stretch>
                          <a:fillRect/>
                        </a:stretch>
                      </p:blipFill>
                      <p:spPr bwMode="auto">
                        <a:xfrm>
                          <a:off x="3543746" y="1515114"/>
                          <a:ext cx="333375" cy="417512"/>
                        </a:xfrm>
                        <a:prstGeom prst="rect">
                          <a:avLst/>
                        </a:prstGeom>
                        <a:noFill/>
                      </p:spPr>
                    </p:pic>
                  </p:oleObj>
                </mc:Fallback>
              </mc:AlternateContent>
            </a:graphicData>
          </a:graphic>
        </p:graphicFrame>
        <p:graphicFrame>
          <p:nvGraphicFramePr>
            <p:cNvPr id="23" name="对象 3">
              <a:extLst>
                <a:ext uri="{FF2B5EF4-FFF2-40B4-BE49-F238E27FC236}">
                  <a16:creationId xmlns:a16="http://schemas.microsoft.com/office/drawing/2014/main" id="{54C7B094-6EF2-40ED-BC6C-7FEE8FC1EE17}"/>
                </a:ext>
              </a:extLst>
            </p:cNvPr>
            <p:cNvGraphicFramePr>
              <a:graphicFrameLocks noChangeAspect="1"/>
            </p:cNvGraphicFramePr>
            <p:nvPr>
              <p:extLst>
                <p:ext uri="{D42A27DB-BD31-4B8C-83A1-F6EECF244321}">
                  <p14:modId xmlns:p14="http://schemas.microsoft.com/office/powerpoint/2010/main" val="1591787942"/>
                </p:ext>
              </p:extLst>
            </p:nvPr>
          </p:nvGraphicFramePr>
          <p:xfrm>
            <a:off x="1614641" y="2065644"/>
            <a:ext cx="820737" cy="417513"/>
          </p:xfrm>
          <a:graphic>
            <a:graphicData uri="http://schemas.openxmlformats.org/presentationml/2006/ole">
              <mc:AlternateContent xmlns:mc="http://schemas.openxmlformats.org/markup-compatibility/2006">
                <mc:Choice xmlns:v="urn:schemas-microsoft-com:vml" Requires="v">
                  <p:oleObj name="Equation" r:id="rId6" imgW="406080" imgH="228600" progId="Equation.DSMT4">
                    <p:embed/>
                  </p:oleObj>
                </mc:Choice>
                <mc:Fallback>
                  <p:oleObj name="Equation" r:id="rId6" imgW="406080" imgH="228600" progId="Equation.DSMT4">
                    <p:embed/>
                    <p:pic>
                      <p:nvPicPr>
                        <p:cNvPr id="9" name="对象 3">
                          <a:extLst>
                            <a:ext uri="{FF2B5EF4-FFF2-40B4-BE49-F238E27FC236}">
                              <a16:creationId xmlns:a16="http://schemas.microsoft.com/office/drawing/2014/main" id="{7DDB3657-5FC1-4B03-B967-F2D2CCBC22D9}"/>
                            </a:ext>
                          </a:extLst>
                        </p:cNvPr>
                        <p:cNvPicPr>
                          <a:picLocks noChangeAspect="1" noChangeArrowheads="1"/>
                        </p:cNvPicPr>
                        <p:nvPr/>
                      </p:nvPicPr>
                      <p:blipFill>
                        <a:blip r:embed="rId7"/>
                        <a:srcRect/>
                        <a:stretch>
                          <a:fillRect/>
                        </a:stretch>
                      </p:blipFill>
                      <p:spPr bwMode="auto">
                        <a:xfrm>
                          <a:off x="1614641" y="2065644"/>
                          <a:ext cx="820737" cy="417513"/>
                        </a:xfrm>
                        <a:prstGeom prst="rect">
                          <a:avLst/>
                        </a:prstGeom>
                        <a:noFill/>
                      </p:spPr>
                    </p:pic>
                  </p:oleObj>
                </mc:Fallback>
              </mc:AlternateContent>
            </a:graphicData>
          </a:graphic>
        </p:graphicFrame>
        <p:graphicFrame>
          <p:nvGraphicFramePr>
            <p:cNvPr id="24" name="对象 3">
              <a:extLst>
                <a:ext uri="{FF2B5EF4-FFF2-40B4-BE49-F238E27FC236}">
                  <a16:creationId xmlns:a16="http://schemas.microsoft.com/office/drawing/2014/main" id="{5E15D139-B968-4678-AC42-4E5BDCA8718A}"/>
                </a:ext>
              </a:extLst>
            </p:cNvPr>
            <p:cNvGraphicFramePr>
              <a:graphicFrameLocks noChangeAspect="1"/>
            </p:cNvGraphicFramePr>
            <p:nvPr>
              <p:extLst>
                <p:ext uri="{D42A27DB-BD31-4B8C-83A1-F6EECF244321}">
                  <p14:modId xmlns:p14="http://schemas.microsoft.com/office/powerpoint/2010/main" val="1396334505"/>
                </p:ext>
              </p:extLst>
            </p:nvPr>
          </p:nvGraphicFramePr>
          <p:xfrm>
            <a:off x="3350394" y="3091364"/>
            <a:ext cx="717550" cy="369888"/>
          </p:xfrm>
          <a:graphic>
            <a:graphicData uri="http://schemas.openxmlformats.org/presentationml/2006/ole">
              <mc:AlternateContent xmlns:mc="http://schemas.openxmlformats.org/markup-compatibility/2006">
                <mc:Choice xmlns:v="urn:schemas-microsoft-com:vml" Requires="v">
                  <p:oleObj name="Equation" r:id="rId8" imgW="355320" imgH="203040" progId="Equation.DSMT4">
                    <p:embed/>
                  </p:oleObj>
                </mc:Choice>
                <mc:Fallback>
                  <p:oleObj name="Equation" r:id="rId8" imgW="355320" imgH="203040" progId="Equation.DSMT4">
                    <p:embed/>
                    <p:pic>
                      <p:nvPicPr>
                        <p:cNvPr id="15" name="对象 3">
                          <a:extLst>
                            <a:ext uri="{FF2B5EF4-FFF2-40B4-BE49-F238E27FC236}">
                              <a16:creationId xmlns:a16="http://schemas.microsoft.com/office/drawing/2014/main" id="{7AE5F2A7-7096-4C5C-9FB8-81A9098758B9}"/>
                            </a:ext>
                          </a:extLst>
                        </p:cNvPr>
                        <p:cNvPicPr>
                          <a:picLocks noChangeAspect="1" noChangeArrowheads="1"/>
                        </p:cNvPicPr>
                        <p:nvPr/>
                      </p:nvPicPr>
                      <p:blipFill>
                        <a:blip r:embed="rId9"/>
                        <a:srcRect/>
                        <a:stretch>
                          <a:fillRect/>
                        </a:stretch>
                      </p:blipFill>
                      <p:spPr bwMode="auto">
                        <a:xfrm>
                          <a:off x="3350394" y="3091364"/>
                          <a:ext cx="717550" cy="369888"/>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A70DF981-848F-4C0F-A9C1-600B6D04201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629231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28D32646-D442-49E9-8388-BAA6E83C380C}"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4. minspantree</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611560" y="933117"/>
            <a:ext cx="7776865"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minspantree</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函数用来求赋权图的最小生成树，其常用调用格式如下：</a:t>
            </a:r>
          </a:p>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T,pred</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 minspantree(</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G,Name,Value</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p>
        </p:txBody>
      </p:sp>
      <p:sp>
        <p:nvSpPr>
          <p:cNvPr id="10" name="Rectangle 56">
            <a:extLst>
              <a:ext uri="{FF2B5EF4-FFF2-40B4-BE49-F238E27FC236}">
                <a16:creationId xmlns:a16="http://schemas.microsoft.com/office/drawing/2014/main" id="{CDE1B776-BE1C-4769-B5AE-DAA3EC8B7282}"/>
              </a:ext>
            </a:extLst>
          </p:cNvPr>
          <p:cNvSpPr>
            <a:spLocks noChangeArrowheads="1"/>
          </p:cNvSpPr>
          <p:nvPr/>
        </p:nvSpPr>
        <p:spPr bwMode="auto">
          <a:xfrm>
            <a:off x="432097" y="2636912"/>
            <a:ext cx="8172351"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例</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5-1</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现计划在</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A,B,C,D,E</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五个城市之间架设电话线，已知各城市间架设电话线的费用（万元）如表所列。求解最优架设方案，使得总费用最小。</a:t>
            </a:r>
            <a:endPar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graphicFrame>
        <p:nvGraphicFramePr>
          <p:cNvPr id="3" name="表格 2">
            <a:extLst>
              <a:ext uri="{FF2B5EF4-FFF2-40B4-BE49-F238E27FC236}">
                <a16:creationId xmlns:a16="http://schemas.microsoft.com/office/drawing/2014/main" id="{CEAD2B48-C170-4190-AA88-B515AA070B54}"/>
              </a:ext>
            </a:extLst>
          </p:cNvPr>
          <p:cNvGraphicFramePr>
            <a:graphicFrameLocks noGrp="1"/>
          </p:cNvGraphicFramePr>
          <p:nvPr>
            <p:extLst>
              <p:ext uri="{D42A27DB-BD31-4B8C-83A1-F6EECF244321}">
                <p14:modId xmlns:p14="http://schemas.microsoft.com/office/powerpoint/2010/main" val="3823998244"/>
              </p:ext>
            </p:extLst>
          </p:nvPr>
        </p:nvGraphicFramePr>
        <p:xfrm>
          <a:off x="827584" y="4458948"/>
          <a:ext cx="6624734" cy="1994388"/>
        </p:xfrm>
        <a:graphic>
          <a:graphicData uri="http://schemas.openxmlformats.org/drawingml/2006/table">
            <a:tbl>
              <a:tblPr firstRow="1" firstCol="1" bandRow="1"/>
              <a:tblGrid>
                <a:gridCol w="1103839">
                  <a:extLst>
                    <a:ext uri="{9D8B030D-6E8A-4147-A177-3AD203B41FA5}">
                      <a16:colId xmlns:a16="http://schemas.microsoft.com/office/drawing/2014/main" val="1005371101"/>
                    </a:ext>
                  </a:extLst>
                </a:gridCol>
                <a:gridCol w="1103839">
                  <a:extLst>
                    <a:ext uri="{9D8B030D-6E8A-4147-A177-3AD203B41FA5}">
                      <a16:colId xmlns:a16="http://schemas.microsoft.com/office/drawing/2014/main" val="1399592086"/>
                    </a:ext>
                  </a:extLst>
                </a:gridCol>
                <a:gridCol w="1104689">
                  <a:extLst>
                    <a:ext uri="{9D8B030D-6E8A-4147-A177-3AD203B41FA5}">
                      <a16:colId xmlns:a16="http://schemas.microsoft.com/office/drawing/2014/main" val="2694317001"/>
                    </a:ext>
                  </a:extLst>
                </a:gridCol>
                <a:gridCol w="1103839">
                  <a:extLst>
                    <a:ext uri="{9D8B030D-6E8A-4147-A177-3AD203B41FA5}">
                      <a16:colId xmlns:a16="http://schemas.microsoft.com/office/drawing/2014/main" val="1913898264"/>
                    </a:ext>
                  </a:extLst>
                </a:gridCol>
                <a:gridCol w="1103839">
                  <a:extLst>
                    <a:ext uri="{9D8B030D-6E8A-4147-A177-3AD203B41FA5}">
                      <a16:colId xmlns:a16="http://schemas.microsoft.com/office/drawing/2014/main" val="2223012535"/>
                    </a:ext>
                  </a:extLst>
                </a:gridCol>
                <a:gridCol w="1104689">
                  <a:extLst>
                    <a:ext uri="{9D8B030D-6E8A-4147-A177-3AD203B41FA5}">
                      <a16:colId xmlns:a16="http://schemas.microsoft.com/office/drawing/2014/main" val="2090629955"/>
                    </a:ext>
                  </a:extLst>
                </a:gridCol>
              </a:tblGrid>
              <a:tr h="332398">
                <a:tc>
                  <a:txBody>
                    <a:bodyPr/>
                    <a:lstStyle/>
                    <a:p>
                      <a:pPr indent="0" algn="ctr">
                        <a:lnSpc>
                          <a:spcPct val="100000"/>
                        </a:lnSpc>
                        <a:spcAft>
                          <a:spcPts val="0"/>
                        </a:spcAft>
                      </a:pPr>
                      <a:r>
                        <a:rPr lang="zh-CN" sz="2000">
                          <a:effectLst/>
                          <a:latin typeface="微软雅黑" panose="020B0503020204020204" pitchFamily="34" charset="-122"/>
                          <a:ea typeface="微软雅黑" panose="020B0503020204020204" pitchFamily="34" charset="-122"/>
                        </a:rPr>
                        <a:t>城市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A</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B</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C</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D</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E</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221849"/>
                  </a:ext>
                </a:extLst>
              </a:tr>
              <a:tr h="332398">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A</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0</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2</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3</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5</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720911"/>
                  </a:ext>
                </a:extLst>
              </a:tr>
              <a:tr h="332398">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B</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2</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0</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1</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20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258560"/>
                  </a:ext>
                </a:extLst>
              </a:tr>
              <a:tr h="332398">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C</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3</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1</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0</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20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9398262"/>
                  </a:ext>
                </a:extLst>
              </a:tr>
              <a:tr h="332398">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D</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5</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20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0</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2</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737487"/>
                  </a:ext>
                </a:extLst>
              </a:tr>
              <a:tr h="332398">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E</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20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a:effectLst/>
                          <a:latin typeface="微软雅黑" panose="020B0503020204020204" pitchFamily="34" charset="-122"/>
                          <a:ea typeface="微软雅黑" panose="020B0503020204020204" pitchFamily="34" charset="-122"/>
                        </a:rPr>
                        <a:t>2</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000" dirty="0">
                          <a:effectLst/>
                          <a:latin typeface="微软雅黑" panose="020B0503020204020204" pitchFamily="34" charset="-122"/>
                          <a:ea typeface="微软雅黑" panose="020B0503020204020204" pitchFamily="34" charset="-122"/>
                        </a:rPr>
                        <a:t>0</a:t>
                      </a:r>
                      <a:endParaRPr lang="zh-CN" sz="20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9970274"/>
                  </a:ext>
                </a:extLst>
              </a:tr>
            </a:tbl>
          </a:graphicData>
        </a:graphic>
      </p:graphicFrame>
      <p:sp>
        <p:nvSpPr>
          <p:cNvPr id="2" name="页脚占位符 1">
            <a:extLst>
              <a:ext uri="{FF2B5EF4-FFF2-40B4-BE49-F238E27FC236}">
                <a16:creationId xmlns:a16="http://schemas.microsoft.com/office/drawing/2014/main" id="{356246A3-4867-457D-8D16-83CD9D56DCB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75169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E166E6-F485-477F-9A80-AF0FE38F0542}"/>
              </a:ext>
            </a:extLst>
          </p:cNvPr>
          <p:cNvSpPr>
            <a:spLocks noGrp="1"/>
          </p:cNvSpPr>
          <p:nvPr>
            <p:ph type="dt" sz="half" idx="2"/>
          </p:nvPr>
        </p:nvSpPr>
        <p:spPr/>
        <p:txBody>
          <a:bodyPr/>
          <a:lstStyle/>
          <a:p>
            <a:pPr>
              <a:defRPr/>
            </a:pPr>
            <a:fld id="{5FF169ED-560F-4C2F-A550-AC64B01E7A26}" type="datetime1">
              <a:rPr lang="zh-CN" altLang="en-US" smtClean="0"/>
              <a:t>2022/11/23</a:t>
            </a:fld>
            <a:endParaRPr lang="zh-CN" altLang="en-US"/>
          </a:p>
        </p:txBody>
      </p:sp>
      <p:sp>
        <p:nvSpPr>
          <p:cNvPr id="4" name="Rectangle 56">
            <a:extLst>
              <a:ext uri="{FF2B5EF4-FFF2-40B4-BE49-F238E27FC236}">
                <a16:creationId xmlns:a16="http://schemas.microsoft.com/office/drawing/2014/main" id="{D05D5A11-C98D-4EB4-84B7-1C14997E3655}"/>
              </a:ext>
            </a:extLst>
          </p:cNvPr>
          <p:cNvSpPr>
            <a:spLocks noChangeArrowheads="1"/>
          </p:cNvSpPr>
          <p:nvPr/>
        </p:nvSpPr>
        <p:spPr bwMode="auto">
          <a:xfrm>
            <a:off x="467544" y="376162"/>
            <a:ext cx="7776865" cy="629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W = [0 2 3 5 4</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2 0 1 0 4</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3 1 0 4 0	</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5 0 4 0 2</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4 4 0 2 0];</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G = graph(W,{'A','B','C','D','E'});</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x = [0 -1 -1 1 1];</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y = [0 1 -1 -1 1];</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figure;</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p = plot(G,'</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XData</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',x,'</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YData</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',y,...</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EdgeLabel</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G.Edges.Weight</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EdgeColor</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','k');</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T = minspantree(G);</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highlight(p,T,'</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NodeColor</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','r',...</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EdgeColor</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','b',...</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LineStyle</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'LineWidth',2)</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axis off</a:t>
            </a:r>
          </a:p>
        </p:txBody>
      </p:sp>
      <p:pic>
        <p:nvPicPr>
          <p:cNvPr id="141314" name="Picture 2">
            <a:extLst>
              <a:ext uri="{FF2B5EF4-FFF2-40B4-BE49-F238E27FC236}">
                <a16:creationId xmlns:a16="http://schemas.microsoft.com/office/drawing/2014/main" id="{39B2A711-10CD-459C-A30A-9282239E4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23" t="11124" r="13303" b="16295"/>
          <a:stretch>
            <a:fillRect/>
          </a:stretch>
        </p:blipFill>
        <p:spPr bwMode="auto">
          <a:xfrm>
            <a:off x="4716016" y="2204864"/>
            <a:ext cx="388326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0BB05B45-B11C-4122-A050-58F57E8FC89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51870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79512" y="501070"/>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四、最短路</a:t>
            </a:r>
          </a:p>
        </p:txBody>
      </p:sp>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1EEF921C-7462-4BEF-B388-2AB18C1D169B}"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95582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最短路的概念</a:t>
            </a:r>
          </a:p>
        </p:txBody>
      </p:sp>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683568" y="1567384"/>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在赋权图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中，从顶点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到顶点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的具有最小权值的路称为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到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的最短路。</a:t>
            </a:r>
          </a:p>
        </p:txBody>
      </p:sp>
      <p:sp>
        <p:nvSpPr>
          <p:cNvPr id="28" name="Rectangle 56">
            <a:extLst>
              <a:ext uri="{FF2B5EF4-FFF2-40B4-BE49-F238E27FC236}">
                <a16:creationId xmlns:a16="http://schemas.microsoft.com/office/drawing/2014/main" id="{89A089DB-B2E4-4559-AE18-771CD9720B59}"/>
              </a:ext>
            </a:extLst>
          </p:cNvPr>
          <p:cNvSpPr>
            <a:spLocks noChangeArrowheads="1"/>
          </p:cNvSpPr>
          <p:nvPr/>
        </p:nvSpPr>
        <p:spPr bwMode="auto">
          <a:xfrm>
            <a:off x="683568" y="2708920"/>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求赋权图的最短路的算法有</a:t>
            </a:r>
            <a:r>
              <a:rPr lang="en-US" altLang="zh-CN" sz="2200" dirty="0">
                <a:solidFill>
                  <a:srgbClr val="0000FF"/>
                </a:solidFill>
                <a:latin typeface="微软雅黑" panose="020B0503020204020204" pitchFamily="34" charset="-122"/>
                <a:ea typeface="微软雅黑" panose="020B0503020204020204" pitchFamily="34" charset="-122"/>
                <a:sym typeface="Wingdings" pitchFamily="2" charset="2"/>
              </a:rPr>
              <a:t>Dijkstra</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算法</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和</a:t>
            </a:r>
            <a:r>
              <a:rPr lang="en-US" altLang="zh-CN" sz="2200" dirty="0">
                <a:solidFill>
                  <a:srgbClr val="0000FF"/>
                </a:solidFill>
                <a:latin typeface="微软雅黑" panose="020B0503020204020204" pitchFamily="34" charset="-122"/>
                <a:ea typeface="微软雅黑" panose="020B0503020204020204" pitchFamily="34" charset="-122"/>
                <a:sym typeface="Wingdings" pitchFamily="2" charset="2"/>
              </a:rPr>
              <a:t>Floyd</a:t>
            </a: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算法</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a:t>
            </a:r>
          </a:p>
        </p:txBody>
      </p:sp>
      <p:sp>
        <p:nvSpPr>
          <p:cNvPr id="14" name="Rectangle 3">
            <a:extLst>
              <a:ext uri="{FF2B5EF4-FFF2-40B4-BE49-F238E27FC236}">
                <a16:creationId xmlns:a16="http://schemas.microsoft.com/office/drawing/2014/main" id="{9F356AFE-1FC6-464F-9413-D6E7649A89EC}"/>
              </a:ext>
            </a:extLst>
          </p:cNvPr>
          <p:cNvSpPr>
            <a:spLocks noChangeArrowheads="1"/>
          </p:cNvSpPr>
          <p:nvPr/>
        </p:nvSpPr>
        <p:spPr bwMode="auto">
          <a:xfrm>
            <a:off x="288082" y="3356992"/>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Dijkstra</a:t>
            </a:r>
            <a:r>
              <a:rPr lang="zh-CN" altLang="en-US" sz="2400" dirty="0">
                <a:solidFill>
                  <a:srgbClr val="FF0000"/>
                </a:solidFill>
                <a:latin typeface="微软雅黑" panose="020B0503020204020204" pitchFamily="34" charset="-122"/>
                <a:ea typeface="微软雅黑" panose="020B0503020204020204" pitchFamily="34" charset="-122"/>
              </a:rPr>
              <a:t>算法</a:t>
            </a:r>
          </a:p>
        </p:txBody>
      </p:sp>
      <p:grpSp>
        <p:nvGrpSpPr>
          <p:cNvPr id="2" name="组合 1">
            <a:extLst>
              <a:ext uri="{FF2B5EF4-FFF2-40B4-BE49-F238E27FC236}">
                <a16:creationId xmlns:a16="http://schemas.microsoft.com/office/drawing/2014/main" id="{F881FBE8-EF3A-4883-A533-F2B5E5F51C17}"/>
              </a:ext>
            </a:extLst>
          </p:cNvPr>
          <p:cNvGrpSpPr/>
          <p:nvPr/>
        </p:nvGrpSpPr>
        <p:grpSpPr>
          <a:xfrm>
            <a:off x="683568" y="3933056"/>
            <a:ext cx="8064896" cy="1556003"/>
            <a:chOff x="683568" y="3933056"/>
            <a:chExt cx="8064896" cy="1556003"/>
          </a:xfrm>
        </p:grpSpPr>
        <p:sp>
          <p:nvSpPr>
            <p:cNvPr id="19" name="Rectangle 56">
              <a:extLst>
                <a:ext uri="{FF2B5EF4-FFF2-40B4-BE49-F238E27FC236}">
                  <a16:creationId xmlns:a16="http://schemas.microsoft.com/office/drawing/2014/main" id="{03566DA7-E006-4FDF-AFCE-24E13E1E4C69}"/>
                </a:ext>
              </a:extLst>
            </p:cNvPr>
            <p:cNvSpPr>
              <a:spLocks noChangeArrowheads="1"/>
            </p:cNvSpPr>
            <p:nvPr/>
          </p:nvSpPr>
          <p:spPr bwMode="auto">
            <a:xfrm>
              <a:off x="683568" y="3933056"/>
              <a:ext cx="8064896"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设                    为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阶赋权图，                  为权矩阵。当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中的各边权值     均非负时，可用</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Dijkstra</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算法（</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Dijkstra</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于</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1959</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年提出）求从顶点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0</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（始点）到顶点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0</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（终点）的最短路。</a:t>
              </a:r>
            </a:p>
          </p:txBody>
        </p:sp>
        <p:graphicFrame>
          <p:nvGraphicFramePr>
            <p:cNvPr id="10" name="对象 3">
              <a:extLst>
                <a:ext uri="{FF2B5EF4-FFF2-40B4-BE49-F238E27FC236}">
                  <a16:creationId xmlns:a16="http://schemas.microsoft.com/office/drawing/2014/main" id="{D6F65588-7742-4B54-883E-3F3627CFD33B}"/>
                </a:ext>
              </a:extLst>
            </p:cNvPr>
            <p:cNvGraphicFramePr>
              <a:graphicFrameLocks noChangeAspect="1"/>
            </p:cNvGraphicFramePr>
            <p:nvPr>
              <p:extLst>
                <p:ext uri="{D42A27DB-BD31-4B8C-83A1-F6EECF244321}">
                  <p14:modId xmlns:p14="http://schemas.microsoft.com/office/powerpoint/2010/main" val="2009293583"/>
                </p:ext>
              </p:extLst>
            </p:nvPr>
          </p:nvGraphicFramePr>
          <p:xfrm>
            <a:off x="4619476" y="4069382"/>
            <a:ext cx="1536700" cy="439738"/>
          </p:xfrm>
          <a:graphic>
            <a:graphicData uri="http://schemas.openxmlformats.org/presentationml/2006/ole">
              <mc:AlternateContent xmlns:mc="http://schemas.openxmlformats.org/markup-compatibility/2006">
                <mc:Choice xmlns:v="urn:schemas-microsoft-com:vml" Requires="v">
                  <p:oleObj name="Equation" r:id="rId2" imgW="761760" imgH="241200" progId="Equation.DSMT4">
                    <p:embed/>
                  </p:oleObj>
                </mc:Choice>
                <mc:Fallback>
                  <p:oleObj name="Equation" r:id="rId2" imgW="761760" imgH="241200" progId="Equation.DSMT4">
                    <p:embed/>
                    <p:pic>
                      <p:nvPicPr>
                        <p:cNvPr id="24" name="对象 3">
                          <a:extLst>
                            <a:ext uri="{FF2B5EF4-FFF2-40B4-BE49-F238E27FC236}">
                              <a16:creationId xmlns:a16="http://schemas.microsoft.com/office/drawing/2014/main" id="{5E15D139-B968-4678-AC42-4E5BDCA8718A}"/>
                            </a:ext>
                          </a:extLst>
                        </p:cNvPr>
                        <p:cNvPicPr>
                          <a:picLocks noChangeAspect="1" noChangeArrowheads="1"/>
                        </p:cNvPicPr>
                        <p:nvPr/>
                      </p:nvPicPr>
                      <p:blipFill>
                        <a:blip r:embed="rId3"/>
                        <a:srcRect/>
                        <a:stretch>
                          <a:fillRect/>
                        </a:stretch>
                      </p:blipFill>
                      <p:spPr bwMode="auto">
                        <a:xfrm>
                          <a:off x="4619476" y="4069382"/>
                          <a:ext cx="1536700" cy="439738"/>
                        </a:xfrm>
                        <a:prstGeom prst="rect">
                          <a:avLst/>
                        </a:prstGeom>
                        <a:noFill/>
                      </p:spPr>
                    </p:pic>
                  </p:oleObj>
                </mc:Fallback>
              </mc:AlternateContent>
            </a:graphicData>
          </a:graphic>
        </p:graphicFrame>
        <p:graphicFrame>
          <p:nvGraphicFramePr>
            <p:cNvPr id="12" name="对象 3">
              <a:extLst>
                <a:ext uri="{FF2B5EF4-FFF2-40B4-BE49-F238E27FC236}">
                  <a16:creationId xmlns:a16="http://schemas.microsoft.com/office/drawing/2014/main" id="{26167EEE-97DD-47C7-A42F-4ACBF9F50729}"/>
                </a:ext>
              </a:extLst>
            </p:cNvPr>
            <p:cNvGraphicFramePr>
              <a:graphicFrameLocks noChangeAspect="1"/>
            </p:cNvGraphicFramePr>
            <p:nvPr>
              <p:extLst>
                <p:ext uri="{D42A27DB-BD31-4B8C-83A1-F6EECF244321}">
                  <p14:modId xmlns:p14="http://schemas.microsoft.com/office/powerpoint/2010/main" val="988434987"/>
                </p:ext>
              </p:extLst>
            </p:nvPr>
          </p:nvGraphicFramePr>
          <p:xfrm>
            <a:off x="1136204" y="4091892"/>
            <a:ext cx="1568698" cy="371475"/>
          </p:xfrm>
          <a:graphic>
            <a:graphicData uri="http://schemas.openxmlformats.org/presentationml/2006/ole">
              <mc:AlternateContent xmlns:mc="http://schemas.openxmlformats.org/markup-compatibility/2006">
                <mc:Choice xmlns:v="urn:schemas-microsoft-com:vml" Requires="v">
                  <p:oleObj name="Equation" r:id="rId4" imgW="888840" imgH="203040" progId="Equation.DSMT4">
                    <p:embed/>
                  </p:oleObj>
                </mc:Choice>
                <mc:Fallback>
                  <p:oleObj name="Equation" r:id="rId4" imgW="888840" imgH="203040" progId="Equation.DSMT4">
                    <p:embed/>
                    <p:pic>
                      <p:nvPicPr>
                        <p:cNvPr id="10" name="对象 3">
                          <a:extLst>
                            <a:ext uri="{FF2B5EF4-FFF2-40B4-BE49-F238E27FC236}">
                              <a16:creationId xmlns:a16="http://schemas.microsoft.com/office/drawing/2014/main" id="{D6F65588-7742-4B54-883E-3F3627CFD33B}"/>
                            </a:ext>
                          </a:extLst>
                        </p:cNvPr>
                        <p:cNvPicPr>
                          <a:picLocks noChangeAspect="1" noChangeArrowheads="1"/>
                        </p:cNvPicPr>
                        <p:nvPr/>
                      </p:nvPicPr>
                      <p:blipFill>
                        <a:blip r:embed="rId5"/>
                        <a:srcRect/>
                        <a:stretch>
                          <a:fillRect/>
                        </a:stretch>
                      </p:blipFill>
                      <p:spPr bwMode="auto">
                        <a:xfrm>
                          <a:off x="1136204" y="4091892"/>
                          <a:ext cx="1568698" cy="371475"/>
                        </a:xfrm>
                        <a:prstGeom prst="rect">
                          <a:avLst/>
                        </a:prstGeom>
                        <a:noFill/>
                      </p:spPr>
                    </p:pic>
                  </p:oleObj>
                </mc:Fallback>
              </mc:AlternateContent>
            </a:graphicData>
          </a:graphic>
        </p:graphicFrame>
        <p:graphicFrame>
          <p:nvGraphicFramePr>
            <p:cNvPr id="13" name="对象 3">
              <a:extLst>
                <a:ext uri="{FF2B5EF4-FFF2-40B4-BE49-F238E27FC236}">
                  <a16:creationId xmlns:a16="http://schemas.microsoft.com/office/drawing/2014/main" id="{69C88596-B803-4C54-8347-6C9B4DE152F6}"/>
                </a:ext>
              </a:extLst>
            </p:cNvPr>
            <p:cNvGraphicFramePr>
              <a:graphicFrameLocks noChangeAspect="1"/>
            </p:cNvGraphicFramePr>
            <p:nvPr>
              <p:extLst>
                <p:ext uri="{D42A27DB-BD31-4B8C-83A1-F6EECF244321}">
                  <p14:modId xmlns:p14="http://schemas.microsoft.com/office/powerpoint/2010/main" val="1563594078"/>
                </p:ext>
              </p:extLst>
            </p:nvPr>
          </p:nvGraphicFramePr>
          <p:xfrm>
            <a:off x="2197001" y="4535624"/>
            <a:ext cx="358775" cy="439737"/>
          </p:xfrm>
          <a:graphic>
            <a:graphicData uri="http://schemas.openxmlformats.org/presentationml/2006/ole">
              <mc:AlternateContent xmlns:mc="http://schemas.openxmlformats.org/markup-compatibility/2006">
                <mc:Choice xmlns:v="urn:schemas-microsoft-com:vml" Requires="v">
                  <p:oleObj name="Equation" r:id="rId6" imgW="203040" imgH="241200" progId="Equation.DSMT4">
                    <p:embed/>
                  </p:oleObj>
                </mc:Choice>
                <mc:Fallback>
                  <p:oleObj name="Equation" r:id="rId6" imgW="203040" imgH="241200" progId="Equation.DSMT4">
                    <p:embed/>
                    <p:pic>
                      <p:nvPicPr>
                        <p:cNvPr id="12" name="对象 3">
                          <a:extLst>
                            <a:ext uri="{FF2B5EF4-FFF2-40B4-BE49-F238E27FC236}">
                              <a16:creationId xmlns:a16="http://schemas.microsoft.com/office/drawing/2014/main" id="{26167EEE-97DD-47C7-A42F-4ACBF9F50729}"/>
                            </a:ext>
                          </a:extLst>
                        </p:cNvPr>
                        <p:cNvPicPr>
                          <a:picLocks noChangeAspect="1" noChangeArrowheads="1"/>
                        </p:cNvPicPr>
                        <p:nvPr/>
                      </p:nvPicPr>
                      <p:blipFill>
                        <a:blip r:embed="rId7"/>
                        <a:srcRect/>
                        <a:stretch>
                          <a:fillRect/>
                        </a:stretch>
                      </p:blipFill>
                      <p:spPr bwMode="auto">
                        <a:xfrm>
                          <a:off x="2197001" y="4535624"/>
                          <a:ext cx="358775" cy="439737"/>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014C024F-6E05-432C-95CF-80F9D8E4C11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7940801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B3AA4F4E-435D-4F53-94B9-D73C72C6720E}"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Dijkstra</a:t>
            </a:r>
            <a:r>
              <a:rPr lang="zh-CN" altLang="en-US" sz="2400" dirty="0">
                <a:solidFill>
                  <a:srgbClr val="FF0000"/>
                </a:solidFill>
                <a:latin typeface="微软雅黑" panose="020B0503020204020204" pitchFamily="34" charset="-122"/>
                <a:ea typeface="微软雅黑" panose="020B0503020204020204" pitchFamily="34" charset="-122"/>
              </a:rPr>
              <a:t>算法</a:t>
            </a:r>
          </a:p>
        </p:txBody>
      </p:sp>
      <p:grpSp>
        <p:nvGrpSpPr>
          <p:cNvPr id="3" name="组合 2">
            <a:extLst>
              <a:ext uri="{FF2B5EF4-FFF2-40B4-BE49-F238E27FC236}">
                <a16:creationId xmlns:a16="http://schemas.microsoft.com/office/drawing/2014/main" id="{B7DEDF6D-0623-49FE-BA8B-CE98A4007C0D}"/>
              </a:ext>
            </a:extLst>
          </p:cNvPr>
          <p:cNvGrpSpPr/>
          <p:nvPr/>
        </p:nvGrpSpPr>
        <p:grpSpPr>
          <a:xfrm>
            <a:off x="467544" y="933117"/>
            <a:ext cx="8428911" cy="1556003"/>
            <a:chOff x="683567" y="933117"/>
            <a:chExt cx="8428911" cy="1556003"/>
          </a:xfrm>
        </p:grpSpPr>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683567" y="933117"/>
              <a:ext cx="8428911"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这里用      表示从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0</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到任一顶点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的最短距离，用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S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表示迭代过程中由选取到的顶点构成的集合，              表示由其余顶点构成的集合。</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Dijkstra</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算法的具体步骤如下：</a:t>
              </a:r>
            </a:p>
          </p:txBody>
        </p:sp>
        <p:graphicFrame>
          <p:nvGraphicFramePr>
            <p:cNvPr id="8" name="对象 3">
              <a:extLst>
                <a:ext uri="{FF2B5EF4-FFF2-40B4-BE49-F238E27FC236}">
                  <a16:creationId xmlns:a16="http://schemas.microsoft.com/office/drawing/2014/main" id="{6ACE9C53-ED2D-4D3B-B8D3-31B018B062AA}"/>
                </a:ext>
              </a:extLst>
            </p:cNvPr>
            <p:cNvGraphicFramePr>
              <a:graphicFrameLocks noChangeAspect="1"/>
            </p:cNvGraphicFramePr>
            <p:nvPr>
              <p:extLst>
                <p:ext uri="{D42A27DB-BD31-4B8C-83A1-F6EECF244321}">
                  <p14:modId xmlns:p14="http://schemas.microsoft.com/office/powerpoint/2010/main" val="3132323632"/>
                </p:ext>
              </p:extLst>
            </p:nvPr>
          </p:nvGraphicFramePr>
          <p:xfrm>
            <a:off x="4860032" y="1558234"/>
            <a:ext cx="1284287" cy="371475"/>
          </p:xfrm>
          <a:graphic>
            <a:graphicData uri="http://schemas.openxmlformats.org/presentationml/2006/ole">
              <mc:AlternateContent xmlns:mc="http://schemas.openxmlformats.org/markup-compatibility/2006">
                <mc:Choice xmlns:v="urn:schemas-microsoft-com:vml" Requires="v">
                  <p:oleObj name="Equation" r:id="rId2" imgW="634680" imgH="203040" progId="Equation.DSMT4">
                    <p:embed/>
                  </p:oleObj>
                </mc:Choice>
                <mc:Fallback>
                  <p:oleObj name="Equation" r:id="rId2" imgW="634680" imgH="203040" progId="Equation.DSMT4">
                    <p:embed/>
                    <p:pic>
                      <p:nvPicPr>
                        <p:cNvPr id="8" name="对象 3">
                          <a:extLst>
                            <a:ext uri="{FF2B5EF4-FFF2-40B4-BE49-F238E27FC236}">
                              <a16:creationId xmlns:a16="http://schemas.microsoft.com/office/drawing/2014/main" id="{6ACE9C53-ED2D-4D3B-B8D3-31B018B062AA}"/>
                            </a:ext>
                          </a:extLst>
                        </p:cNvPr>
                        <p:cNvPicPr>
                          <a:picLocks noChangeAspect="1" noChangeArrowheads="1"/>
                        </p:cNvPicPr>
                        <p:nvPr/>
                      </p:nvPicPr>
                      <p:blipFill>
                        <a:blip r:embed="rId3"/>
                        <a:srcRect/>
                        <a:stretch>
                          <a:fillRect/>
                        </a:stretch>
                      </p:blipFill>
                      <p:spPr bwMode="auto">
                        <a:xfrm>
                          <a:off x="4860032" y="1558234"/>
                          <a:ext cx="1284287" cy="371475"/>
                        </a:xfrm>
                        <a:prstGeom prst="rect">
                          <a:avLst/>
                        </a:prstGeom>
                        <a:noFill/>
                      </p:spPr>
                    </p:pic>
                  </p:oleObj>
                </mc:Fallback>
              </mc:AlternateContent>
            </a:graphicData>
          </a:graphic>
        </p:graphicFrame>
        <p:graphicFrame>
          <p:nvGraphicFramePr>
            <p:cNvPr id="9" name="对象 3">
              <a:extLst>
                <a:ext uri="{FF2B5EF4-FFF2-40B4-BE49-F238E27FC236}">
                  <a16:creationId xmlns:a16="http://schemas.microsoft.com/office/drawing/2014/main" id="{7DDB3657-5FC1-4B03-B967-F2D2CCBC22D9}"/>
                </a:ext>
              </a:extLst>
            </p:cNvPr>
            <p:cNvGraphicFramePr>
              <a:graphicFrameLocks noChangeAspect="1"/>
            </p:cNvGraphicFramePr>
            <p:nvPr>
              <p:extLst>
                <p:ext uri="{D42A27DB-BD31-4B8C-83A1-F6EECF244321}">
                  <p14:modId xmlns:p14="http://schemas.microsoft.com/office/powerpoint/2010/main" val="4171170736"/>
                </p:ext>
              </p:extLst>
            </p:nvPr>
          </p:nvGraphicFramePr>
          <p:xfrm>
            <a:off x="1594981" y="1099185"/>
            <a:ext cx="538163" cy="369888"/>
          </p:xfrm>
          <a:graphic>
            <a:graphicData uri="http://schemas.openxmlformats.org/presentationml/2006/ole">
              <mc:AlternateContent xmlns:mc="http://schemas.openxmlformats.org/markup-compatibility/2006">
                <mc:Choice xmlns:v="urn:schemas-microsoft-com:vml" Requires="v">
                  <p:oleObj name="Equation" r:id="rId4" imgW="266400" imgH="203040" progId="Equation.DSMT4">
                    <p:embed/>
                  </p:oleObj>
                </mc:Choice>
                <mc:Fallback>
                  <p:oleObj name="Equation" r:id="rId4" imgW="266400" imgH="203040" progId="Equation.DSMT4">
                    <p:embed/>
                    <p:pic>
                      <p:nvPicPr>
                        <p:cNvPr id="9" name="对象 3">
                          <a:extLst>
                            <a:ext uri="{FF2B5EF4-FFF2-40B4-BE49-F238E27FC236}">
                              <a16:creationId xmlns:a16="http://schemas.microsoft.com/office/drawing/2014/main" id="{7DDB3657-5FC1-4B03-B967-F2D2CCBC22D9}"/>
                            </a:ext>
                          </a:extLst>
                        </p:cNvPr>
                        <p:cNvPicPr>
                          <a:picLocks noChangeAspect="1" noChangeArrowheads="1"/>
                        </p:cNvPicPr>
                        <p:nvPr/>
                      </p:nvPicPr>
                      <p:blipFill>
                        <a:blip r:embed="rId5"/>
                        <a:srcRect/>
                        <a:stretch>
                          <a:fillRect/>
                        </a:stretch>
                      </p:blipFill>
                      <p:spPr bwMode="auto">
                        <a:xfrm>
                          <a:off x="1594981" y="1099185"/>
                          <a:ext cx="538163" cy="369888"/>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5B15B911-9432-4FB2-B717-72F30E0BBFF7}"/>
              </a:ext>
            </a:extLst>
          </p:cNvPr>
          <p:cNvGrpSpPr/>
          <p:nvPr/>
        </p:nvGrpSpPr>
        <p:grpSpPr>
          <a:xfrm>
            <a:off x="467545" y="3140968"/>
            <a:ext cx="7920880" cy="540341"/>
            <a:chOff x="683568" y="2996952"/>
            <a:chExt cx="7920880" cy="540341"/>
          </a:xfrm>
        </p:grpSpPr>
        <p:sp>
          <p:nvSpPr>
            <p:cNvPr id="10" name="Rectangle 56">
              <a:extLst>
                <a:ext uri="{FF2B5EF4-FFF2-40B4-BE49-F238E27FC236}">
                  <a16:creationId xmlns:a16="http://schemas.microsoft.com/office/drawing/2014/main" id="{08E567CE-56B6-4B39-8C20-0D9F382DF3E0}"/>
                </a:ext>
              </a:extLst>
            </p:cNvPr>
            <p:cNvSpPr>
              <a:spLocks noChangeArrowheads="1"/>
            </p:cNvSpPr>
            <p:nvPr/>
          </p:nvSpPr>
          <p:spPr bwMode="auto">
            <a:xfrm>
              <a:off x="683568" y="2996952"/>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②</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若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，则停止迭代，否则转下一步；</a:t>
              </a:r>
            </a:p>
          </p:txBody>
        </p:sp>
        <p:graphicFrame>
          <p:nvGraphicFramePr>
            <p:cNvPr id="12" name="对象 3">
              <a:extLst>
                <a:ext uri="{FF2B5EF4-FFF2-40B4-BE49-F238E27FC236}">
                  <a16:creationId xmlns:a16="http://schemas.microsoft.com/office/drawing/2014/main" id="{76F5C12E-4A3D-400C-B0D0-BE20F8E4648A}"/>
                </a:ext>
              </a:extLst>
            </p:cNvPr>
            <p:cNvGraphicFramePr>
              <a:graphicFrameLocks noChangeAspect="1"/>
            </p:cNvGraphicFramePr>
            <p:nvPr>
              <p:extLst>
                <p:ext uri="{D42A27DB-BD31-4B8C-83A1-F6EECF244321}">
                  <p14:modId xmlns:p14="http://schemas.microsoft.com/office/powerpoint/2010/main" val="141821560"/>
                </p:ext>
              </p:extLst>
            </p:nvPr>
          </p:nvGraphicFramePr>
          <p:xfrm>
            <a:off x="1328391" y="3169097"/>
            <a:ext cx="795337" cy="323850"/>
          </p:xfrm>
          <a:graphic>
            <a:graphicData uri="http://schemas.openxmlformats.org/presentationml/2006/ole">
              <mc:AlternateContent xmlns:mc="http://schemas.openxmlformats.org/markup-compatibility/2006">
                <mc:Choice xmlns:v="urn:schemas-microsoft-com:vml" Requires="v">
                  <p:oleObj name="Equation" r:id="rId6" imgW="393480" imgH="177480" progId="Equation.DSMT4">
                    <p:embed/>
                  </p:oleObj>
                </mc:Choice>
                <mc:Fallback>
                  <p:oleObj name="Equation" r:id="rId6" imgW="393480" imgH="177480" progId="Equation.DSMT4">
                    <p:embed/>
                    <p:pic>
                      <p:nvPicPr>
                        <p:cNvPr id="12" name="对象 3">
                          <a:extLst>
                            <a:ext uri="{FF2B5EF4-FFF2-40B4-BE49-F238E27FC236}">
                              <a16:creationId xmlns:a16="http://schemas.microsoft.com/office/drawing/2014/main" id="{76F5C12E-4A3D-400C-B0D0-BE20F8E4648A}"/>
                            </a:ext>
                          </a:extLst>
                        </p:cNvPr>
                        <p:cNvPicPr>
                          <a:picLocks noChangeAspect="1" noChangeArrowheads="1"/>
                        </p:cNvPicPr>
                        <p:nvPr/>
                      </p:nvPicPr>
                      <p:blipFill>
                        <a:blip r:embed="rId7"/>
                        <a:srcRect/>
                        <a:stretch>
                          <a:fillRect/>
                        </a:stretch>
                      </p:blipFill>
                      <p:spPr bwMode="auto">
                        <a:xfrm>
                          <a:off x="1328391" y="3169097"/>
                          <a:ext cx="795337" cy="323850"/>
                        </a:xfrm>
                        <a:prstGeom prst="rect">
                          <a:avLst/>
                        </a:prstGeom>
                        <a:noFill/>
                      </p:spPr>
                    </p:pic>
                  </p:oleObj>
                </mc:Fallback>
              </mc:AlternateContent>
            </a:graphicData>
          </a:graphic>
        </p:graphicFrame>
      </p:grpSp>
      <p:grpSp>
        <p:nvGrpSpPr>
          <p:cNvPr id="6" name="组合 5">
            <a:extLst>
              <a:ext uri="{FF2B5EF4-FFF2-40B4-BE49-F238E27FC236}">
                <a16:creationId xmlns:a16="http://schemas.microsoft.com/office/drawing/2014/main" id="{96F2F27E-9A1A-44BA-B2C6-F8877D88A75B}"/>
              </a:ext>
            </a:extLst>
          </p:cNvPr>
          <p:cNvGrpSpPr/>
          <p:nvPr/>
        </p:nvGrpSpPr>
        <p:grpSpPr>
          <a:xfrm>
            <a:off x="467545" y="2492350"/>
            <a:ext cx="7920880" cy="576288"/>
            <a:chOff x="683568" y="2492350"/>
            <a:chExt cx="7920880" cy="576288"/>
          </a:xfrm>
        </p:grpSpPr>
        <p:sp>
          <p:nvSpPr>
            <p:cNvPr id="28" name="Rectangle 56">
              <a:extLst>
                <a:ext uri="{FF2B5EF4-FFF2-40B4-BE49-F238E27FC236}">
                  <a16:creationId xmlns:a16="http://schemas.microsoft.com/office/drawing/2014/main" id="{89A089DB-B2E4-4559-AE18-771CD9720B59}"/>
                </a:ext>
              </a:extLst>
            </p:cNvPr>
            <p:cNvSpPr>
              <a:spLocks noChangeArrowheads="1"/>
            </p:cNvSpPr>
            <p:nvPr/>
          </p:nvSpPr>
          <p:spPr bwMode="auto">
            <a:xfrm>
              <a:off x="683568" y="2492350"/>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①</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令                                                   ；</a:t>
              </a:r>
            </a:p>
          </p:txBody>
        </p:sp>
        <p:graphicFrame>
          <p:nvGraphicFramePr>
            <p:cNvPr id="23" name="对象 3">
              <a:extLst>
                <a:ext uri="{FF2B5EF4-FFF2-40B4-BE49-F238E27FC236}">
                  <a16:creationId xmlns:a16="http://schemas.microsoft.com/office/drawing/2014/main" id="{E94ABFBD-94B3-482A-9545-709C24DF6EBD}"/>
                </a:ext>
              </a:extLst>
            </p:cNvPr>
            <p:cNvGraphicFramePr>
              <a:graphicFrameLocks noChangeAspect="1"/>
            </p:cNvGraphicFramePr>
            <p:nvPr>
              <p:extLst>
                <p:ext uri="{D42A27DB-BD31-4B8C-83A1-F6EECF244321}">
                  <p14:modId xmlns:p14="http://schemas.microsoft.com/office/powerpoint/2010/main" val="925365707"/>
                </p:ext>
              </p:extLst>
            </p:nvPr>
          </p:nvGraphicFramePr>
          <p:xfrm>
            <a:off x="1473820" y="2606675"/>
            <a:ext cx="4178300" cy="461963"/>
          </p:xfrm>
          <a:graphic>
            <a:graphicData uri="http://schemas.openxmlformats.org/presentationml/2006/ole">
              <mc:AlternateContent xmlns:mc="http://schemas.openxmlformats.org/markup-compatibility/2006">
                <mc:Choice xmlns:v="urn:schemas-microsoft-com:vml" Requires="v">
                  <p:oleObj name="Equation" r:id="rId8" imgW="2070000" imgH="253800" progId="Equation.DSMT4">
                    <p:embed/>
                  </p:oleObj>
                </mc:Choice>
                <mc:Fallback>
                  <p:oleObj name="Equation" r:id="rId8" imgW="2070000" imgH="253800" progId="Equation.DSMT4">
                    <p:embed/>
                    <p:pic>
                      <p:nvPicPr>
                        <p:cNvPr id="9" name="对象 3">
                          <a:extLst>
                            <a:ext uri="{FF2B5EF4-FFF2-40B4-BE49-F238E27FC236}">
                              <a16:creationId xmlns:a16="http://schemas.microsoft.com/office/drawing/2014/main" id="{7DDB3657-5FC1-4B03-B967-F2D2CCBC22D9}"/>
                            </a:ext>
                          </a:extLst>
                        </p:cNvPr>
                        <p:cNvPicPr>
                          <a:picLocks noChangeAspect="1" noChangeArrowheads="1"/>
                        </p:cNvPicPr>
                        <p:nvPr/>
                      </p:nvPicPr>
                      <p:blipFill>
                        <a:blip r:embed="rId9"/>
                        <a:srcRect/>
                        <a:stretch>
                          <a:fillRect/>
                        </a:stretch>
                      </p:blipFill>
                      <p:spPr bwMode="auto">
                        <a:xfrm>
                          <a:off x="1473820" y="2606675"/>
                          <a:ext cx="4178300" cy="461963"/>
                        </a:xfrm>
                        <a:prstGeom prst="rect">
                          <a:avLst/>
                        </a:prstGeom>
                        <a:noFill/>
                      </p:spPr>
                    </p:pic>
                  </p:oleObj>
                </mc:Fallback>
              </mc:AlternateContent>
            </a:graphicData>
          </a:graphic>
        </p:graphicFrame>
      </p:grpSp>
      <p:grpSp>
        <p:nvGrpSpPr>
          <p:cNvPr id="7" name="组合 6">
            <a:extLst>
              <a:ext uri="{FF2B5EF4-FFF2-40B4-BE49-F238E27FC236}">
                <a16:creationId xmlns:a16="http://schemas.microsoft.com/office/drawing/2014/main" id="{EC1E590F-F9AC-4A46-9843-9806D728667A}"/>
              </a:ext>
            </a:extLst>
          </p:cNvPr>
          <p:cNvGrpSpPr/>
          <p:nvPr/>
        </p:nvGrpSpPr>
        <p:grpSpPr>
          <a:xfrm>
            <a:off x="467545" y="3717032"/>
            <a:ext cx="8280920" cy="1556003"/>
            <a:chOff x="683568" y="3789040"/>
            <a:chExt cx="8280920" cy="1556003"/>
          </a:xfrm>
        </p:grpSpPr>
        <p:sp>
          <p:nvSpPr>
            <p:cNvPr id="14" name="Rectangle 56">
              <a:extLst>
                <a:ext uri="{FF2B5EF4-FFF2-40B4-BE49-F238E27FC236}">
                  <a16:creationId xmlns:a16="http://schemas.microsoft.com/office/drawing/2014/main" id="{9420F8C7-3061-4B2F-AB61-423E7062A0F0}"/>
                </a:ext>
              </a:extLst>
            </p:cNvPr>
            <p:cNvSpPr>
              <a:spLocks noChangeArrowheads="1"/>
            </p:cNvSpPr>
            <p:nvPr/>
          </p:nvSpPr>
          <p:spPr bwMode="auto">
            <a:xfrm>
              <a:off x="683568" y="3789040"/>
              <a:ext cx="828092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③</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设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是刚添加到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S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中的顶点，对任意的顶点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若                             ，令                              ，然后转下一步，否则直接转下一步；</a:t>
              </a:r>
            </a:p>
          </p:txBody>
        </p:sp>
        <p:graphicFrame>
          <p:nvGraphicFramePr>
            <p:cNvPr id="15" name="对象 3">
              <a:extLst>
                <a:ext uri="{FF2B5EF4-FFF2-40B4-BE49-F238E27FC236}">
                  <a16:creationId xmlns:a16="http://schemas.microsoft.com/office/drawing/2014/main" id="{7AE5F2A7-7096-4C5C-9FB8-81A9098758B9}"/>
                </a:ext>
              </a:extLst>
            </p:cNvPr>
            <p:cNvGraphicFramePr>
              <a:graphicFrameLocks noChangeAspect="1"/>
            </p:cNvGraphicFramePr>
            <p:nvPr>
              <p:extLst>
                <p:ext uri="{D42A27DB-BD31-4B8C-83A1-F6EECF244321}">
                  <p14:modId xmlns:p14="http://schemas.microsoft.com/office/powerpoint/2010/main" val="2652606545"/>
                </p:ext>
              </p:extLst>
            </p:nvPr>
          </p:nvGraphicFramePr>
          <p:xfrm>
            <a:off x="6516217" y="3933056"/>
            <a:ext cx="2304256" cy="398312"/>
          </p:xfrm>
          <a:graphic>
            <a:graphicData uri="http://schemas.openxmlformats.org/presentationml/2006/ole">
              <mc:AlternateContent xmlns:mc="http://schemas.openxmlformats.org/markup-compatibility/2006">
                <mc:Choice xmlns:v="urn:schemas-microsoft-com:vml" Requires="v">
                  <p:oleObj name="Equation" r:id="rId10" imgW="1460160" imgH="279360" progId="Equation.DSMT4">
                    <p:embed/>
                  </p:oleObj>
                </mc:Choice>
                <mc:Fallback>
                  <p:oleObj name="Equation" r:id="rId10" imgW="1460160" imgH="279360" progId="Equation.DSMT4">
                    <p:embed/>
                    <p:pic>
                      <p:nvPicPr>
                        <p:cNvPr id="15" name="对象 3">
                          <a:extLst>
                            <a:ext uri="{FF2B5EF4-FFF2-40B4-BE49-F238E27FC236}">
                              <a16:creationId xmlns:a16="http://schemas.microsoft.com/office/drawing/2014/main" id="{7AE5F2A7-7096-4C5C-9FB8-81A9098758B9}"/>
                            </a:ext>
                          </a:extLst>
                        </p:cNvPr>
                        <p:cNvPicPr>
                          <a:picLocks noChangeAspect="1" noChangeArrowheads="1"/>
                        </p:cNvPicPr>
                        <p:nvPr/>
                      </p:nvPicPr>
                      <p:blipFill>
                        <a:blip r:embed="rId11"/>
                        <a:srcRect/>
                        <a:stretch>
                          <a:fillRect/>
                        </a:stretch>
                      </p:blipFill>
                      <p:spPr bwMode="auto">
                        <a:xfrm>
                          <a:off x="6516217" y="3933056"/>
                          <a:ext cx="2304256" cy="398312"/>
                        </a:xfrm>
                        <a:prstGeom prst="rect">
                          <a:avLst/>
                        </a:prstGeom>
                        <a:noFill/>
                      </p:spPr>
                    </p:pic>
                  </p:oleObj>
                </mc:Fallback>
              </mc:AlternateContent>
            </a:graphicData>
          </a:graphic>
        </p:graphicFrame>
        <p:graphicFrame>
          <p:nvGraphicFramePr>
            <p:cNvPr id="24" name="对象 3">
              <a:extLst>
                <a:ext uri="{FF2B5EF4-FFF2-40B4-BE49-F238E27FC236}">
                  <a16:creationId xmlns:a16="http://schemas.microsoft.com/office/drawing/2014/main" id="{E22A72A6-0D00-4408-A85E-BD99EF209A33}"/>
                </a:ext>
              </a:extLst>
            </p:cNvPr>
            <p:cNvGraphicFramePr>
              <a:graphicFrameLocks noChangeAspect="1"/>
            </p:cNvGraphicFramePr>
            <p:nvPr>
              <p:extLst>
                <p:ext uri="{D42A27DB-BD31-4B8C-83A1-F6EECF244321}">
                  <p14:modId xmlns:p14="http://schemas.microsoft.com/office/powerpoint/2010/main" val="550285692"/>
                </p:ext>
              </p:extLst>
            </p:nvPr>
          </p:nvGraphicFramePr>
          <p:xfrm>
            <a:off x="1069907" y="4450364"/>
            <a:ext cx="2435225" cy="369887"/>
          </p:xfrm>
          <a:graphic>
            <a:graphicData uri="http://schemas.openxmlformats.org/presentationml/2006/ole">
              <mc:AlternateContent xmlns:mc="http://schemas.openxmlformats.org/markup-compatibility/2006">
                <mc:Choice xmlns:v="urn:schemas-microsoft-com:vml" Requires="v">
                  <p:oleObj name="Equation" r:id="rId12" imgW="1206360" imgH="203040" progId="Equation.DSMT4">
                    <p:embed/>
                  </p:oleObj>
                </mc:Choice>
                <mc:Fallback>
                  <p:oleObj name="Equation" r:id="rId12" imgW="1206360" imgH="203040" progId="Equation.DSMT4">
                    <p:embed/>
                    <p:pic>
                      <p:nvPicPr>
                        <p:cNvPr id="23" name="对象 3">
                          <a:extLst>
                            <a:ext uri="{FF2B5EF4-FFF2-40B4-BE49-F238E27FC236}">
                              <a16:creationId xmlns:a16="http://schemas.microsoft.com/office/drawing/2014/main" id="{E94ABFBD-94B3-482A-9545-709C24DF6EBD}"/>
                            </a:ext>
                          </a:extLst>
                        </p:cNvPr>
                        <p:cNvPicPr>
                          <a:picLocks noChangeAspect="1" noChangeArrowheads="1"/>
                        </p:cNvPicPr>
                        <p:nvPr/>
                      </p:nvPicPr>
                      <p:blipFill>
                        <a:blip r:embed="rId13"/>
                        <a:srcRect/>
                        <a:stretch>
                          <a:fillRect/>
                        </a:stretch>
                      </p:blipFill>
                      <p:spPr bwMode="auto">
                        <a:xfrm>
                          <a:off x="1069907" y="4450364"/>
                          <a:ext cx="2435225" cy="369887"/>
                        </a:xfrm>
                        <a:prstGeom prst="rect">
                          <a:avLst/>
                        </a:prstGeom>
                        <a:noFill/>
                      </p:spPr>
                    </p:pic>
                  </p:oleObj>
                </mc:Fallback>
              </mc:AlternateContent>
            </a:graphicData>
          </a:graphic>
        </p:graphicFrame>
        <p:graphicFrame>
          <p:nvGraphicFramePr>
            <p:cNvPr id="25" name="对象 3">
              <a:extLst>
                <a:ext uri="{FF2B5EF4-FFF2-40B4-BE49-F238E27FC236}">
                  <a16:creationId xmlns:a16="http://schemas.microsoft.com/office/drawing/2014/main" id="{528C3721-B1DB-4E71-B455-D71837C87CA8}"/>
                </a:ext>
              </a:extLst>
            </p:cNvPr>
            <p:cNvGraphicFramePr>
              <a:graphicFrameLocks noChangeAspect="1"/>
            </p:cNvGraphicFramePr>
            <p:nvPr>
              <p:extLst>
                <p:ext uri="{D42A27DB-BD31-4B8C-83A1-F6EECF244321}">
                  <p14:modId xmlns:p14="http://schemas.microsoft.com/office/powerpoint/2010/main" val="2478353036"/>
                </p:ext>
              </p:extLst>
            </p:nvPr>
          </p:nvGraphicFramePr>
          <p:xfrm>
            <a:off x="4022235" y="4450364"/>
            <a:ext cx="2435225" cy="369887"/>
          </p:xfrm>
          <a:graphic>
            <a:graphicData uri="http://schemas.openxmlformats.org/presentationml/2006/ole">
              <mc:AlternateContent xmlns:mc="http://schemas.openxmlformats.org/markup-compatibility/2006">
                <mc:Choice xmlns:v="urn:schemas-microsoft-com:vml" Requires="v">
                  <p:oleObj name="Equation" r:id="rId14" imgW="1206360" imgH="203040" progId="Equation.DSMT4">
                    <p:embed/>
                  </p:oleObj>
                </mc:Choice>
                <mc:Fallback>
                  <p:oleObj name="Equation" r:id="rId14" imgW="1206360" imgH="203040" progId="Equation.DSMT4">
                    <p:embed/>
                    <p:pic>
                      <p:nvPicPr>
                        <p:cNvPr id="24" name="对象 3">
                          <a:extLst>
                            <a:ext uri="{FF2B5EF4-FFF2-40B4-BE49-F238E27FC236}">
                              <a16:creationId xmlns:a16="http://schemas.microsoft.com/office/drawing/2014/main" id="{E22A72A6-0D00-4408-A85E-BD99EF209A33}"/>
                            </a:ext>
                          </a:extLst>
                        </p:cNvPr>
                        <p:cNvPicPr>
                          <a:picLocks noChangeAspect="1" noChangeArrowheads="1"/>
                        </p:cNvPicPr>
                        <p:nvPr/>
                      </p:nvPicPr>
                      <p:blipFill>
                        <a:blip r:embed="rId15"/>
                        <a:srcRect/>
                        <a:stretch>
                          <a:fillRect/>
                        </a:stretch>
                      </p:blipFill>
                      <p:spPr bwMode="auto">
                        <a:xfrm>
                          <a:off x="4022235" y="4450364"/>
                          <a:ext cx="2435225" cy="369887"/>
                        </a:xfrm>
                        <a:prstGeom prst="rect">
                          <a:avLst/>
                        </a:prstGeom>
                        <a:noFill/>
                      </p:spPr>
                    </p:pic>
                  </p:oleObj>
                </mc:Fallback>
              </mc:AlternateContent>
            </a:graphicData>
          </a:graphic>
        </p:graphicFrame>
      </p:grpSp>
      <p:grpSp>
        <p:nvGrpSpPr>
          <p:cNvPr id="26" name="组合 25">
            <a:extLst>
              <a:ext uri="{FF2B5EF4-FFF2-40B4-BE49-F238E27FC236}">
                <a16:creationId xmlns:a16="http://schemas.microsoft.com/office/drawing/2014/main" id="{C9A9740B-2E99-4BE1-8A4C-6EA63DDD50F7}"/>
              </a:ext>
            </a:extLst>
          </p:cNvPr>
          <p:cNvGrpSpPr/>
          <p:nvPr/>
        </p:nvGrpSpPr>
        <p:grpSpPr>
          <a:xfrm>
            <a:off x="467545" y="5229200"/>
            <a:ext cx="8280920" cy="1048172"/>
            <a:chOff x="683568" y="5229200"/>
            <a:chExt cx="8280920" cy="1048172"/>
          </a:xfrm>
        </p:grpSpPr>
        <p:sp>
          <p:nvSpPr>
            <p:cNvPr id="18" name="Rectangle 56">
              <a:extLst>
                <a:ext uri="{FF2B5EF4-FFF2-40B4-BE49-F238E27FC236}">
                  <a16:creationId xmlns:a16="http://schemas.microsoft.com/office/drawing/2014/main" id="{FDCD992D-AFCF-40A3-911F-C18DCD72E32D}"/>
                </a:ext>
              </a:extLst>
            </p:cNvPr>
            <p:cNvSpPr>
              <a:spLocks noChangeArrowheads="1"/>
            </p:cNvSpPr>
            <p:nvPr/>
          </p:nvSpPr>
          <p:spPr bwMode="auto">
            <a:xfrm>
              <a:off x="683568" y="5229200"/>
              <a:ext cx="828092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④</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计算                ，把达到这个最小值的顶点记为</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，令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转②。</a:t>
              </a:r>
            </a:p>
          </p:txBody>
        </p:sp>
        <p:graphicFrame>
          <p:nvGraphicFramePr>
            <p:cNvPr id="19" name="对象 3">
              <a:extLst>
                <a:ext uri="{FF2B5EF4-FFF2-40B4-BE49-F238E27FC236}">
                  <a16:creationId xmlns:a16="http://schemas.microsoft.com/office/drawing/2014/main" id="{8E61A55E-A150-4209-AECC-9874B0E51377}"/>
                </a:ext>
              </a:extLst>
            </p:cNvPr>
            <p:cNvGraphicFramePr>
              <a:graphicFrameLocks noChangeAspect="1"/>
            </p:cNvGraphicFramePr>
            <p:nvPr>
              <p:extLst>
                <p:ext uri="{D42A27DB-BD31-4B8C-83A1-F6EECF244321}">
                  <p14:modId xmlns:p14="http://schemas.microsoft.com/office/powerpoint/2010/main" val="373072162"/>
                </p:ext>
              </p:extLst>
            </p:nvPr>
          </p:nvGraphicFramePr>
          <p:xfrm>
            <a:off x="1619672" y="5299845"/>
            <a:ext cx="1331913" cy="531813"/>
          </p:xfrm>
          <a:graphic>
            <a:graphicData uri="http://schemas.openxmlformats.org/presentationml/2006/ole">
              <mc:AlternateContent xmlns:mc="http://schemas.openxmlformats.org/markup-compatibility/2006">
                <mc:Choice xmlns:v="urn:schemas-microsoft-com:vml" Requires="v">
                  <p:oleObj name="Equation" r:id="rId16" imgW="660240" imgH="291960" progId="Equation.DSMT4">
                    <p:embed/>
                  </p:oleObj>
                </mc:Choice>
                <mc:Fallback>
                  <p:oleObj name="Equation" r:id="rId16" imgW="660240" imgH="291960" progId="Equation.DSMT4">
                    <p:embed/>
                    <p:pic>
                      <p:nvPicPr>
                        <p:cNvPr id="19" name="对象 3">
                          <a:extLst>
                            <a:ext uri="{FF2B5EF4-FFF2-40B4-BE49-F238E27FC236}">
                              <a16:creationId xmlns:a16="http://schemas.microsoft.com/office/drawing/2014/main" id="{8E61A55E-A150-4209-AECC-9874B0E51377}"/>
                            </a:ext>
                          </a:extLst>
                        </p:cNvPr>
                        <p:cNvPicPr>
                          <a:picLocks noChangeAspect="1" noChangeArrowheads="1"/>
                        </p:cNvPicPr>
                        <p:nvPr/>
                      </p:nvPicPr>
                      <p:blipFill>
                        <a:blip r:embed="rId17"/>
                        <a:srcRect/>
                        <a:stretch>
                          <a:fillRect/>
                        </a:stretch>
                      </p:blipFill>
                      <p:spPr bwMode="auto">
                        <a:xfrm>
                          <a:off x="1619672" y="5299845"/>
                          <a:ext cx="1331913" cy="531813"/>
                        </a:xfrm>
                        <a:prstGeom prst="rect">
                          <a:avLst/>
                        </a:prstGeom>
                        <a:noFill/>
                      </p:spPr>
                    </p:pic>
                  </p:oleObj>
                </mc:Fallback>
              </mc:AlternateContent>
            </a:graphicData>
          </a:graphic>
        </p:graphicFrame>
        <p:graphicFrame>
          <p:nvGraphicFramePr>
            <p:cNvPr id="27" name="对象 3">
              <a:extLst>
                <a:ext uri="{FF2B5EF4-FFF2-40B4-BE49-F238E27FC236}">
                  <a16:creationId xmlns:a16="http://schemas.microsoft.com/office/drawing/2014/main" id="{0F563214-C279-48B2-BAE9-16BA3C9C9793}"/>
                </a:ext>
              </a:extLst>
            </p:cNvPr>
            <p:cNvGraphicFramePr>
              <a:graphicFrameLocks noChangeAspect="1"/>
            </p:cNvGraphicFramePr>
            <p:nvPr>
              <p:extLst>
                <p:ext uri="{D42A27DB-BD31-4B8C-83A1-F6EECF244321}">
                  <p14:modId xmlns:p14="http://schemas.microsoft.com/office/powerpoint/2010/main" val="2726882376"/>
                </p:ext>
              </p:extLst>
            </p:nvPr>
          </p:nvGraphicFramePr>
          <p:xfrm>
            <a:off x="7524328" y="5377868"/>
            <a:ext cx="1237084" cy="369887"/>
          </p:xfrm>
          <a:graphic>
            <a:graphicData uri="http://schemas.openxmlformats.org/presentationml/2006/ole">
              <mc:AlternateContent xmlns:mc="http://schemas.openxmlformats.org/markup-compatibility/2006">
                <mc:Choice xmlns:v="urn:schemas-microsoft-com:vml" Requires="v">
                  <p:oleObj name="Equation" r:id="rId18" imgW="736560" imgH="203040" progId="Equation.DSMT4">
                    <p:embed/>
                  </p:oleObj>
                </mc:Choice>
                <mc:Fallback>
                  <p:oleObj name="Equation" r:id="rId18" imgW="736560" imgH="203040" progId="Equation.DSMT4">
                    <p:embed/>
                    <p:pic>
                      <p:nvPicPr>
                        <p:cNvPr id="22" name="对象 3">
                          <a:extLst>
                            <a:ext uri="{FF2B5EF4-FFF2-40B4-BE49-F238E27FC236}">
                              <a16:creationId xmlns:a16="http://schemas.microsoft.com/office/drawing/2014/main" id="{2498F169-8D94-443D-83B7-7918740B2481}"/>
                            </a:ext>
                          </a:extLst>
                        </p:cNvPr>
                        <p:cNvPicPr>
                          <a:picLocks noChangeAspect="1" noChangeArrowheads="1"/>
                        </p:cNvPicPr>
                        <p:nvPr/>
                      </p:nvPicPr>
                      <p:blipFill>
                        <a:blip r:embed="rId19"/>
                        <a:srcRect/>
                        <a:stretch>
                          <a:fillRect/>
                        </a:stretch>
                      </p:blipFill>
                      <p:spPr bwMode="auto">
                        <a:xfrm>
                          <a:off x="7524328" y="5377868"/>
                          <a:ext cx="1237084" cy="369887"/>
                        </a:xfrm>
                        <a:prstGeom prst="rect">
                          <a:avLst/>
                        </a:prstGeom>
                        <a:noFill/>
                      </p:spPr>
                    </p:pic>
                  </p:oleObj>
                </mc:Fallback>
              </mc:AlternateContent>
            </a:graphicData>
          </a:graphic>
        </p:graphicFrame>
      </p:grpSp>
      <p:sp>
        <p:nvSpPr>
          <p:cNvPr id="13" name="页脚占位符 12">
            <a:extLst>
              <a:ext uri="{FF2B5EF4-FFF2-40B4-BE49-F238E27FC236}">
                <a16:creationId xmlns:a16="http://schemas.microsoft.com/office/drawing/2014/main" id="{EEBD95A1-D1F7-49A4-AA1E-A012839B321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42508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a:extLst>
              <a:ext uri="{FF2B5EF4-FFF2-40B4-BE49-F238E27FC236}">
                <a16:creationId xmlns:a16="http://schemas.microsoft.com/office/drawing/2014/main" id="{1CECC9A1-9176-4859-A35C-DDFAECA26022}"/>
              </a:ext>
            </a:extLst>
          </p:cNvPr>
          <p:cNvSpPr>
            <a:spLocks noGrp="1"/>
          </p:cNvSpPr>
          <p:nvPr>
            <p:ph type="dt" sz="half" idx="2"/>
          </p:nvPr>
        </p:nvSpPr>
        <p:spPr/>
        <p:txBody>
          <a:bodyPr/>
          <a:lstStyle/>
          <a:p>
            <a:pPr>
              <a:defRPr/>
            </a:pPr>
            <a:fld id="{ADF0CBEC-3009-458B-800B-ECEF9B824FF6}" type="datetime1">
              <a:rPr lang="zh-CN" altLang="en-US" smtClean="0"/>
              <a:t>2022/11/23</a:t>
            </a:fld>
            <a:endParaRPr lang="zh-CN" altLang="en-US"/>
          </a:p>
        </p:txBody>
      </p:sp>
      <p:sp>
        <p:nvSpPr>
          <p:cNvPr id="13" name="Text Box 4">
            <a:extLst>
              <a:ext uri="{FF2B5EF4-FFF2-40B4-BE49-F238E27FC236}">
                <a16:creationId xmlns:a16="http://schemas.microsoft.com/office/drawing/2014/main" id="{8A2B517B-5F09-4E7B-8586-BCB96E7BF79A}"/>
              </a:ext>
            </a:extLst>
          </p:cNvPr>
          <p:cNvSpPr txBox="1">
            <a:spLocks noChangeArrowheads="1"/>
          </p:cNvSpPr>
          <p:nvPr/>
        </p:nvSpPr>
        <p:spPr bwMode="auto">
          <a:xfrm>
            <a:off x="139080" y="591071"/>
            <a:ext cx="7097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dirty="0">
                <a:solidFill>
                  <a:schemeClr val="bg2"/>
                </a:solidFill>
                <a:latin typeface="微软雅黑" panose="020B0503020204020204" pitchFamily="34" charset="-122"/>
                <a:ea typeface="微软雅黑" panose="020B0503020204020204" pitchFamily="34" charset="-122"/>
              </a:rPr>
              <a:t>三、全局优化算法</a:t>
            </a:r>
          </a:p>
        </p:txBody>
      </p:sp>
      <p:graphicFrame>
        <p:nvGraphicFramePr>
          <p:cNvPr id="3" name="表格 2">
            <a:extLst>
              <a:ext uri="{FF2B5EF4-FFF2-40B4-BE49-F238E27FC236}">
                <a16:creationId xmlns:a16="http://schemas.microsoft.com/office/drawing/2014/main" id="{D168B8AF-6254-4171-A2EA-1FC741667088}"/>
              </a:ext>
            </a:extLst>
          </p:cNvPr>
          <p:cNvGraphicFramePr>
            <a:graphicFrameLocks noGrp="1"/>
          </p:cNvGraphicFramePr>
          <p:nvPr>
            <p:extLst>
              <p:ext uri="{D42A27DB-BD31-4B8C-83A1-F6EECF244321}">
                <p14:modId xmlns:p14="http://schemas.microsoft.com/office/powerpoint/2010/main" val="4169626383"/>
              </p:ext>
            </p:extLst>
          </p:nvPr>
        </p:nvGraphicFramePr>
        <p:xfrm>
          <a:off x="323528" y="1196752"/>
          <a:ext cx="8496944" cy="4336587"/>
        </p:xfrm>
        <a:graphic>
          <a:graphicData uri="http://schemas.openxmlformats.org/drawingml/2006/table">
            <a:tbl>
              <a:tblPr firstRow="1" firstCol="1" bandRow="1"/>
              <a:tblGrid>
                <a:gridCol w="936104">
                  <a:extLst>
                    <a:ext uri="{9D8B030D-6E8A-4147-A177-3AD203B41FA5}">
                      <a16:colId xmlns:a16="http://schemas.microsoft.com/office/drawing/2014/main" val="226652186"/>
                    </a:ext>
                  </a:extLst>
                </a:gridCol>
                <a:gridCol w="1800200">
                  <a:extLst>
                    <a:ext uri="{9D8B030D-6E8A-4147-A177-3AD203B41FA5}">
                      <a16:colId xmlns:a16="http://schemas.microsoft.com/office/drawing/2014/main" val="3574245139"/>
                    </a:ext>
                  </a:extLst>
                </a:gridCol>
                <a:gridCol w="1944216">
                  <a:extLst>
                    <a:ext uri="{9D8B030D-6E8A-4147-A177-3AD203B41FA5}">
                      <a16:colId xmlns:a16="http://schemas.microsoft.com/office/drawing/2014/main" val="570580882"/>
                    </a:ext>
                  </a:extLst>
                </a:gridCol>
                <a:gridCol w="3816424">
                  <a:extLst>
                    <a:ext uri="{9D8B030D-6E8A-4147-A177-3AD203B41FA5}">
                      <a16:colId xmlns:a16="http://schemas.microsoft.com/office/drawing/2014/main" val="1573479956"/>
                    </a:ext>
                  </a:extLst>
                </a:gridCol>
              </a:tblGrid>
              <a:tr h="536372">
                <a:tc gridSpan="2">
                  <a:txBody>
                    <a:bodyPr/>
                    <a:lstStyle/>
                    <a:p>
                      <a:pPr indent="0" algn="l">
                        <a:lnSpc>
                          <a:spcPct val="100000"/>
                        </a:lnSpc>
                        <a:spcAft>
                          <a:spcPts val="0"/>
                        </a:spcAft>
                      </a:pPr>
                      <a:r>
                        <a:rPr lang="zh-CN" sz="1800" b="1" kern="100">
                          <a:solidFill>
                            <a:srgbClr val="0000FF"/>
                          </a:solidFill>
                          <a:effectLst/>
                          <a:latin typeface="微软雅黑" panose="020B0503020204020204" pitchFamily="34" charset="-122"/>
                          <a:ea typeface="微软雅黑" panose="020B0503020204020204" pitchFamily="34" charset="-122"/>
                        </a:rPr>
                        <a:t>类别</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a:txBody>
                    <a:bodyPr/>
                    <a:lstStyle/>
                    <a:p>
                      <a:pPr indent="0" algn="l">
                        <a:lnSpc>
                          <a:spcPct val="100000"/>
                        </a:lnSpc>
                        <a:spcAft>
                          <a:spcPts val="0"/>
                        </a:spcAft>
                      </a:pPr>
                      <a:r>
                        <a:rPr lang="zh-CN" sz="1800" b="1" kern="100">
                          <a:solidFill>
                            <a:srgbClr val="0000FF"/>
                          </a:solidFill>
                          <a:effectLst/>
                          <a:latin typeface="微软雅黑" panose="020B0503020204020204" pitchFamily="34" charset="-122"/>
                          <a:ea typeface="微软雅黑" panose="020B0503020204020204" pitchFamily="34" charset="-122"/>
                        </a:rPr>
                        <a:t>函数名</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indent="0" algn="l">
                        <a:lnSpc>
                          <a:spcPct val="100000"/>
                        </a:lnSpc>
                        <a:spcAft>
                          <a:spcPts val="0"/>
                        </a:spcAft>
                      </a:pPr>
                      <a:r>
                        <a:rPr lang="zh-CN" sz="1800" b="1" kern="100" dirty="0">
                          <a:solidFill>
                            <a:srgbClr val="0000FF"/>
                          </a:solidFill>
                          <a:effectLst/>
                          <a:latin typeface="微软雅黑" panose="020B0503020204020204" pitchFamily="34" charset="-122"/>
                          <a:ea typeface="微软雅黑" panose="020B0503020204020204" pitchFamily="34" charset="-122"/>
                        </a:rPr>
                        <a:t>说</a:t>
                      </a:r>
                      <a:r>
                        <a:rPr lang="en-US" sz="1800" b="1" kern="100" dirty="0">
                          <a:solidFill>
                            <a:srgbClr val="0000FF"/>
                          </a:solidFill>
                          <a:effectLst/>
                          <a:latin typeface="微软雅黑" panose="020B0503020204020204" pitchFamily="34" charset="-122"/>
                          <a:ea typeface="微软雅黑" panose="020B0503020204020204" pitchFamily="34" charset="-122"/>
                        </a:rPr>
                        <a:t>  </a:t>
                      </a:r>
                      <a:r>
                        <a:rPr lang="zh-CN" sz="1800" b="1" kern="100" dirty="0">
                          <a:solidFill>
                            <a:srgbClr val="0000FF"/>
                          </a:solidFill>
                          <a:effectLst/>
                          <a:latin typeface="微软雅黑" panose="020B0503020204020204" pitchFamily="34" charset="-122"/>
                          <a:ea typeface="微软雅黑" panose="020B0503020204020204" pitchFamily="34" charset="-122"/>
                        </a:rPr>
                        <a:t>明</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00207532"/>
                  </a:ext>
                </a:extLst>
              </a:tr>
              <a:tr h="540587">
                <a:tc rowSpan="7">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全局优化算法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遗传算法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dirty="0">
                          <a:effectLst/>
                          <a:latin typeface="微软雅黑" panose="020B0503020204020204" pitchFamily="34" charset="-122"/>
                          <a:ea typeface="微软雅黑" panose="020B0503020204020204" pitchFamily="34" charset="-122"/>
                        </a:rPr>
                        <a:t>ga</a:t>
                      </a:r>
                      <a:endParaRPr lang="zh-CN" sz="1800" kern="100" dirty="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dirty="0">
                          <a:effectLst/>
                          <a:latin typeface="微软雅黑" panose="020B0503020204020204" pitchFamily="34" charset="-122"/>
                          <a:ea typeface="微软雅黑" panose="020B0503020204020204" pitchFamily="34" charset="-122"/>
                        </a:rPr>
                        <a:t>利用遗传算法求函数的最小值</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2231464"/>
                  </a:ext>
                </a:extLst>
              </a:tr>
              <a:tr h="540587">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800" kern="100">
                          <a:effectLst/>
                          <a:latin typeface="微软雅黑" panose="020B0503020204020204" pitchFamily="34" charset="-122"/>
                          <a:ea typeface="微软雅黑" panose="020B0503020204020204" pitchFamily="34" charset="-122"/>
                        </a:rPr>
                        <a:t>gamultiobj</a:t>
                      </a:r>
                      <a:endParaRPr lang="zh-CN" sz="18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利用遗传算法求解多目标优化问题</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3964030"/>
                  </a:ext>
                </a:extLst>
              </a:tr>
              <a:tr h="540587">
                <a:tc vMerge="1">
                  <a:txBody>
                    <a:bodyPr/>
                    <a:lstStyle/>
                    <a:p>
                      <a:endParaRPr lang="zh-CN" altLang="en-US"/>
                    </a:p>
                  </a:txBody>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直接搜索算法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a:effectLst/>
                          <a:latin typeface="微软雅黑" panose="020B0503020204020204" pitchFamily="34" charset="-122"/>
                          <a:ea typeface="微软雅黑" panose="020B0503020204020204" pitchFamily="34" charset="-122"/>
                        </a:rPr>
                        <a:t>patternsearch</a:t>
                      </a:r>
                      <a:endParaRPr lang="zh-CN" sz="18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利用模式搜索算法求函数的最小值</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8487025"/>
                  </a:ext>
                </a:extLst>
              </a:tr>
              <a:tr h="540587">
                <a:tc vMerge="1">
                  <a:txBody>
                    <a:bodyPr/>
                    <a:lstStyle/>
                    <a:p>
                      <a:endParaRPr lang="zh-CN" altLang="en-US"/>
                    </a:p>
                  </a:txBody>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粒子群算法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dirty="0">
                          <a:effectLst/>
                          <a:latin typeface="微软雅黑" panose="020B0503020204020204" pitchFamily="34" charset="-122"/>
                          <a:ea typeface="微软雅黑" panose="020B0503020204020204" pitchFamily="34" charset="-122"/>
                        </a:rPr>
                        <a:t>particleswarm</a:t>
                      </a:r>
                      <a:endParaRPr lang="zh-CN" sz="1800" kern="100" dirty="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利用粒子群算法求函数的最小值</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3111354"/>
                  </a:ext>
                </a:extLst>
              </a:tr>
              <a:tr h="540587">
                <a:tc vMerge="1">
                  <a:txBody>
                    <a:bodyPr/>
                    <a:lstStyle/>
                    <a:p>
                      <a:endParaRPr lang="zh-CN" altLang="en-US"/>
                    </a:p>
                  </a:txBody>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模拟退火算法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dirty="0">
                          <a:effectLst/>
                          <a:latin typeface="微软雅黑" panose="020B0503020204020204" pitchFamily="34" charset="-122"/>
                          <a:ea typeface="微软雅黑" panose="020B0503020204020204" pitchFamily="34" charset="-122"/>
                        </a:rPr>
                        <a:t>simulannealbnd</a:t>
                      </a:r>
                      <a:endParaRPr lang="zh-CN" sz="1800" kern="100" dirty="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利用模拟退火算法求函数的最小值</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039949"/>
                  </a:ext>
                </a:extLst>
              </a:tr>
              <a:tr h="540587">
                <a:tc vMerge="1">
                  <a:txBody>
                    <a:bodyPr/>
                    <a:lstStyle/>
                    <a:p>
                      <a:endParaRPr lang="zh-CN" altLang="en-US"/>
                    </a:p>
                  </a:txBody>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全局搜索算法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a:effectLst/>
                          <a:latin typeface="微软雅黑" panose="020B0503020204020204" pitchFamily="34" charset="-122"/>
                          <a:ea typeface="微软雅黑" panose="020B0503020204020204" pitchFamily="34" charset="-122"/>
                        </a:rPr>
                        <a:t>GlobalSearch</a:t>
                      </a:r>
                      <a:endParaRPr lang="zh-CN" sz="18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利用全局搜索算法求优化问题的全局最优解</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8027508"/>
                  </a:ext>
                </a:extLst>
              </a:tr>
              <a:tr h="540587">
                <a:tc vMerge="1">
                  <a:txBody>
                    <a:bodyPr/>
                    <a:lstStyle/>
                    <a:p>
                      <a:endParaRPr lang="zh-CN" altLang="en-US"/>
                    </a:p>
                  </a:txBody>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多起点搜索算法</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a:effectLst/>
                          <a:latin typeface="微软雅黑" panose="020B0503020204020204" pitchFamily="34" charset="-122"/>
                          <a:ea typeface="微软雅黑" panose="020B0503020204020204" pitchFamily="34" charset="-122"/>
                        </a:rPr>
                        <a:t>MultiStart</a:t>
                      </a:r>
                      <a:endParaRPr lang="zh-CN" sz="18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dirty="0">
                          <a:effectLst/>
                          <a:latin typeface="微软雅黑" panose="020B0503020204020204" pitchFamily="34" charset="-122"/>
                          <a:ea typeface="微软雅黑" panose="020B0503020204020204" pitchFamily="34" charset="-122"/>
                        </a:rPr>
                        <a:t>利用多起点搜索算法求优化问题的局部最优解</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7622243"/>
                  </a:ext>
                </a:extLst>
              </a:tr>
            </a:tbl>
          </a:graphicData>
        </a:graphic>
      </p:graphicFrame>
      <p:sp>
        <p:nvSpPr>
          <p:cNvPr id="2" name="页脚占位符 1">
            <a:extLst>
              <a:ext uri="{FF2B5EF4-FFF2-40B4-BE49-F238E27FC236}">
                <a16:creationId xmlns:a16="http://schemas.microsoft.com/office/drawing/2014/main" id="{9AA70976-EC25-4D5A-A610-45C89613AF7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2749922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46B5D0FC-1DAA-41C7-BAA4-34F4E3E63FD3}"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Dijkstra</a:t>
            </a:r>
            <a:r>
              <a:rPr lang="zh-CN" altLang="en-US" sz="2400" dirty="0">
                <a:solidFill>
                  <a:srgbClr val="FF0000"/>
                </a:solidFill>
                <a:latin typeface="微软雅黑" panose="020B0503020204020204" pitchFamily="34" charset="-122"/>
                <a:ea typeface="微软雅黑" panose="020B0503020204020204" pitchFamily="34" charset="-122"/>
              </a:rPr>
              <a:t>算法</a:t>
            </a:r>
          </a:p>
        </p:txBody>
      </p:sp>
      <p:grpSp>
        <p:nvGrpSpPr>
          <p:cNvPr id="3" name="组合 2">
            <a:extLst>
              <a:ext uri="{FF2B5EF4-FFF2-40B4-BE49-F238E27FC236}">
                <a16:creationId xmlns:a16="http://schemas.microsoft.com/office/drawing/2014/main" id="{B7DEDF6D-0623-49FE-BA8B-CE98A4007C0D}"/>
              </a:ext>
            </a:extLst>
          </p:cNvPr>
          <p:cNvGrpSpPr/>
          <p:nvPr/>
        </p:nvGrpSpPr>
        <p:grpSpPr>
          <a:xfrm>
            <a:off x="467544" y="933117"/>
            <a:ext cx="8428911" cy="1048172"/>
            <a:chOff x="683567" y="933117"/>
            <a:chExt cx="8428911" cy="1048172"/>
          </a:xfrm>
        </p:grpSpPr>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683567" y="933117"/>
              <a:ext cx="8428911"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当迭代结束时，最终得到的       即是从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0</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到任一顶点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的最短距离，通过反向追踪       对应的路径，就可得到从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u</a:t>
              </a:r>
              <a:r>
                <a:rPr lang="en-US" altLang="zh-CN" sz="2200" baseline="-25000" dirty="0">
                  <a:solidFill>
                    <a:schemeClr val="bg2"/>
                  </a:solidFill>
                  <a:latin typeface="微软雅黑" panose="020B0503020204020204" pitchFamily="34" charset="-122"/>
                  <a:ea typeface="微软雅黑" panose="020B0503020204020204" pitchFamily="34" charset="-122"/>
                  <a:sym typeface="Wingdings" pitchFamily="2" charset="2"/>
                </a:rPr>
                <a:t>0</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到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的最短路。</a:t>
              </a:r>
            </a:p>
          </p:txBody>
        </p:sp>
        <p:graphicFrame>
          <p:nvGraphicFramePr>
            <p:cNvPr id="8" name="对象 3">
              <a:extLst>
                <a:ext uri="{FF2B5EF4-FFF2-40B4-BE49-F238E27FC236}">
                  <a16:creationId xmlns:a16="http://schemas.microsoft.com/office/drawing/2014/main" id="{6ACE9C53-ED2D-4D3B-B8D3-31B018B062AA}"/>
                </a:ext>
              </a:extLst>
            </p:cNvPr>
            <p:cNvGraphicFramePr>
              <a:graphicFrameLocks noChangeAspect="1"/>
            </p:cNvGraphicFramePr>
            <p:nvPr>
              <p:extLst>
                <p:ext uri="{D42A27DB-BD31-4B8C-83A1-F6EECF244321}">
                  <p14:modId xmlns:p14="http://schemas.microsoft.com/office/powerpoint/2010/main" val="3532378469"/>
                </p:ext>
              </p:extLst>
            </p:nvPr>
          </p:nvGraphicFramePr>
          <p:xfrm>
            <a:off x="2483767" y="1596548"/>
            <a:ext cx="538163" cy="371475"/>
          </p:xfrm>
          <a:graphic>
            <a:graphicData uri="http://schemas.openxmlformats.org/presentationml/2006/ole">
              <mc:AlternateContent xmlns:mc="http://schemas.openxmlformats.org/markup-compatibility/2006">
                <mc:Choice xmlns:v="urn:schemas-microsoft-com:vml" Requires="v">
                  <p:oleObj name="Equation" r:id="rId2" imgW="266400" imgH="203040" progId="Equation.DSMT4">
                    <p:embed/>
                  </p:oleObj>
                </mc:Choice>
                <mc:Fallback>
                  <p:oleObj name="Equation" r:id="rId2" imgW="266400" imgH="203040" progId="Equation.DSMT4">
                    <p:embed/>
                    <p:pic>
                      <p:nvPicPr>
                        <p:cNvPr id="8" name="对象 3">
                          <a:extLst>
                            <a:ext uri="{FF2B5EF4-FFF2-40B4-BE49-F238E27FC236}">
                              <a16:creationId xmlns:a16="http://schemas.microsoft.com/office/drawing/2014/main" id="{6ACE9C53-ED2D-4D3B-B8D3-31B018B062AA}"/>
                            </a:ext>
                          </a:extLst>
                        </p:cNvPr>
                        <p:cNvPicPr>
                          <a:picLocks noChangeAspect="1" noChangeArrowheads="1"/>
                        </p:cNvPicPr>
                        <p:nvPr/>
                      </p:nvPicPr>
                      <p:blipFill>
                        <a:blip r:embed="rId3"/>
                        <a:srcRect/>
                        <a:stretch>
                          <a:fillRect/>
                        </a:stretch>
                      </p:blipFill>
                      <p:spPr bwMode="auto">
                        <a:xfrm>
                          <a:off x="2483767" y="1596548"/>
                          <a:ext cx="538163" cy="371475"/>
                        </a:xfrm>
                        <a:prstGeom prst="rect">
                          <a:avLst/>
                        </a:prstGeom>
                        <a:noFill/>
                      </p:spPr>
                    </p:pic>
                  </p:oleObj>
                </mc:Fallback>
              </mc:AlternateContent>
            </a:graphicData>
          </a:graphic>
        </p:graphicFrame>
        <p:graphicFrame>
          <p:nvGraphicFramePr>
            <p:cNvPr id="9" name="对象 3">
              <a:extLst>
                <a:ext uri="{FF2B5EF4-FFF2-40B4-BE49-F238E27FC236}">
                  <a16:creationId xmlns:a16="http://schemas.microsoft.com/office/drawing/2014/main" id="{7DDB3657-5FC1-4B03-B967-F2D2CCBC22D9}"/>
                </a:ext>
              </a:extLst>
            </p:cNvPr>
            <p:cNvGraphicFramePr>
              <a:graphicFrameLocks noChangeAspect="1"/>
            </p:cNvGraphicFramePr>
            <p:nvPr>
              <p:extLst>
                <p:ext uri="{D42A27DB-BD31-4B8C-83A1-F6EECF244321}">
                  <p14:modId xmlns:p14="http://schemas.microsoft.com/office/powerpoint/2010/main" val="803061551"/>
                </p:ext>
              </p:extLst>
            </p:nvPr>
          </p:nvGraphicFramePr>
          <p:xfrm>
            <a:off x="4105844" y="1099185"/>
            <a:ext cx="538163" cy="369888"/>
          </p:xfrm>
          <a:graphic>
            <a:graphicData uri="http://schemas.openxmlformats.org/presentationml/2006/ole">
              <mc:AlternateContent xmlns:mc="http://schemas.openxmlformats.org/markup-compatibility/2006">
                <mc:Choice xmlns:v="urn:schemas-microsoft-com:vml" Requires="v">
                  <p:oleObj name="Equation" r:id="rId4" imgW="266400" imgH="203040" progId="Equation.DSMT4">
                    <p:embed/>
                  </p:oleObj>
                </mc:Choice>
                <mc:Fallback>
                  <p:oleObj name="Equation" r:id="rId4" imgW="266400" imgH="203040" progId="Equation.DSMT4">
                    <p:embed/>
                    <p:pic>
                      <p:nvPicPr>
                        <p:cNvPr id="9" name="对象 3">
                          <a:extLst>
                            <a:ext uri="{FF2B5EF4-FFF2-40B4-BE49-F238E27FC236}">
                              <a16:creationId xmlns:a16="http://schemas.microsoft.com/office/drawing/2014/main" id="{7DDB3657-5FC1-4B03-B967-F2D2CCBC22D9}"/>
                            </a:ext>
                          </a:extLst>
                        </p:cNvPr>
                        <p:cNvPicPr>
                          <a:picLocks noChangeAspect="1" noChangeArrowheads="1"/>
                        </p:cNvPicPr>
                        <p:nvPr/>
                      </p:nvPicPr>
                      <p:blipFill>
                        <a:blip r:embed="rId5"/>
                        <a:srcRect/>
                        <a:stretch>
                          <a:fillRect/>
                        </a:stretch>
                      </p:blipFill>
                      <p:spPr bwMode="auto">
                        <a:xfrm>
                          <a:off x="4105844" y="1099185"/>
                          <a:ext cx="538163" cy="369888"/>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A3382E43-E3B5-4283-B363-93B84503141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41865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78A0A14D-CBD1-462B-B54B-763413480243}"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3. Floyd</a:t>
            </a:r>
            <a:r>
              <a:rPr lang="zh-CN" altLang="en-US" sz="2400" dirty="0">
                <a:solidFill>
                  <a:srgbClr val="FF0000"/>
                </a:solidFill>
                <a:latin typeface="微软雅黑" panose="020B0503020204020204" pitchFamily="34" charset="-122"/>
                <a:ea typeface="微软雅黑" panose="020B0503020204020204" pitchFamily="34" charset="-122"/>
              </a:rPr>
              <a:t>算法</a:t>
            </a:r>
          </a:p>
        </p:txBody>
      </p:sp>
      <p:grpSp>
        <p:nvGrpSpPr>
          <p:cNvPr id="6" name="组合 5">
            <a:extLst>
              <a:ext uri="{FF2B5EF4-FFF2-40B4-BE49-F238E27FC236}">
                <a16:creationId xmlns:a16="http://schemas.microsoft.com/office/drawing/2014/main" id="{96F2F27E-9A1A-44BA-B2C6-F8877D88A75B}"/>
              </a:ext>
            </a:extLst>
          </p:cNvPr>
          <p:cNvGrpSpPr/>
          <p:nvPr/>
        </p:nvGrpSpPr>
        <p:grpSpPr>
          <a:xfrm>
            <a:off x="467545" y="2492350"/>
            <a:ext cx="7920880" cy="576288"/>
            <a:chOff x="683568" y="2492350"/>
            <a:chExt cx="7920880" cy="576288"/>
          </a:xfrm>
        </p:grpSpPr>
        <p:sp>
          <p:nvSpPr>
            <p:cNvPr id="28" name="Rectangle 56">
              <a:extLst>
                <a:ext uri="{FF2B5EF4-FFF2-40B4-BE49-F238E27FC236}">
                  <a16:creationId xmlns:a16="http://schemas.microsoft.com/office/drawing/2014/main" id="{89A089DB-B2E4-4559-AE18-771CD9720B59}"/>
                </a:ext>
              </a:extLst>
            </p:cNvPr>
            <p:cNvSpPr>
              <a:spLocks noChangeArrowheads="1"/>
            </p:cNvSpPr>
            <p:nvPr/>
          </p:nvSpPr>
          <p:spPr bwMode="auto">
            <a:xfrm>
              <a:off x="683568" y="2492350"/>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①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令 </a:t>
              </a:r>
              <a:r>
                <a:rPr lang="en-US" altLang="zh-CN" sz="2200" i="1" dirty="0">
                  <a:solidFill>
                    <a:schemeClr val="bg2"/>
                  </a:solidFill>
                  <a:ea typeface="微软雅黑" panose="020B0503020204020204" pitchFamily="34" charset="-122"/>
                  <a:cs typeface="Times New Roman" panose="02020603050405020304" pitchFamily="18" charset="0"/>
                  <a:sym typeface="Wingdings" pitchFamily="2" charset="2"/>
                </a:rPr>
                <a:t>l</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 0</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，构造矩阵                          ；</a:t>
              </a:r>
            </a:p>
          </p:txBody>
        </p:sp>
        <p:graphicFrame>
          <p:nvGraphicFramePr>
            <p:cNvPr id="23" name="对象 3">
              <a:extLst>
                <a:ext uri="{FF2B5EF4-FFF2-40B4-BE49-F238E27FC236}">
                  <a16:creationId xmlns:a16="http://schemas.microsoft.com/office/drawing/2014/main" id="{E94ABFBD-94B3-482A-9545-709C24DF6EBD}"/>
                </a:ext>
              </a:extLst>
            </p:cNvPr>
            <p:cNvGraphicFramePr>
              <a:graphicFrameLocks noChangeAspect="1"/>
            </p:cNvGraphicFramePr>
            <p:nvPr>
              <p:extLst>
                <p:ext uri="{D42A27DB-BD31-4B8C-83A1-F6EECF244321}">
                  <p14:modId xmlns:p14="http://schemas.microsoft.com/office/powerpoint/2010/main" val="1614844879"/>
                </p:ext>
              </p:extLst>
            </p:nvPr>
          </p:nvGraphicFramePr>
          <p:xfrm>
            <a:off x="3524869" y="2606675"/>
            <a:ext cx="2127250" cy="461963"/>
          </p:xfrm>
          <a:graphic>
            <a:graphicData uri="http://schemas.openxmlformats.org/presentationml/2006/ole">
              <mc:AlternateContent xmlns:mc="http://schemas.openxmlformats.org/markup-compatibility/2006">
                <mc:Choice xmlns:v="urn:schemas-microsoft-com:vml" Requires="v">
                  <p:oleObj name="Equation" r:id="rId2" imgW="1054080" imgH="253800" progId="Equation.DSMT4">
                    <p:embed/>
                  </p:oleObj>
                </mc:Choice>
                <mc:Fallback>
                  <p:oleObj name="Equation" r:id="rId2" imgW="1054080" imgH="253800" progId="Equation.DSMT4">
                    <p:embed/>
                    <p:pic>
                      <p:nvPicPr>
                        <p:cNvPr id="23" name="对象 3">
                          <a:extLst>
                            <a:ext uri="{FF2B5EF4-FFF2-40B4-BE49-F238E27FC236}">
                              <a16:creationId xmlns:a16="http://schemas.microsoft.com/office/drawing/2014/main" id="{E94ABFBD-94B3-482A-9545-709C24DF6EBD}"/>
                            </a:ext>
                          </a:extLst>
                        </p:cNvPr>
                        <p:cNvPicPr>
                          <a:picLocks noChangeAspect="1" noChangeArrowheads="1"/>
                        </p:cNvPicPr>
                        <p:nvPr/>
                      </p:nvPicPr>
                      <p:blipFill>
                        <a:blip r:embed="rId3"/>
                        <a:srcRect/>
                        <a:stretch>
                          <a:fillRect/>
                        </a:stretch>
                      </p:blipFill>
                      <p:spPr bwMode="auto">
                        <a:xfrm>
                          <a:off x="3524869" y="2606675"/>
                          <a:ext cx="2127250" cy="461963"/>
                        </a:xfrm>
                        <a:prstGeom prst="rect">
                          <a:avLst/>
                        </a:prstGeom>
                        <a:noFill/>
                      </p:spPr>
                    </p:pic>
                  </p:oleObj>
                </mc:Fallback>
              </mc:AlternateContent>
            </a:graphicData>
          </a:graphic>
        </p:graphicFrame>
      </p:grpSp>
      <p:grpSp>
        <p:nvGrpSpPr>
          <p:cNvPr id="7" name="组合 6">
            <a:extLst>
              <a:ext uri="{FF2B5EF4-FFF2-40B4-BE49-F238E27FC236}">
                <a16:creationId xmlns:a16="http://schemas.microsoft.com/office/drawing/2014/main" id="{EC1E590F-F9AC-4A46-9843-9806D728667A}"/>
              </a:ext>
            </a:extLst>
          </p:cNvPr>
          <p:cNvGrpSpPr/>
          <p:nvPr/>
        </p:nvGrpSpPr>
        <p:grpSpPr>
          <a:xfrm>
            <a:off x="467545" y="3748980"/>
            <a:ext cx="8280920" cy="1048172"/>
            <a:chOff x="683568" y="3789040"/>
            <a:chExt cx="8280920" cy="1048172"/>
          </a:xfrm>
        </p:grpSpPr>
        <p:sp>
          <p:nvSpPr>
            <p:cNvPr id="14" name="Rectangle 56">
              <a:extLst>
                <a:ext uri="{FF2B5EF4-FFF2-40B4-BE49-F238E27FC236}">
                  <a16:creationId xmlns:a16="http://schemas.microsoft.com/office/drawing/2014/main" id="{9420F8C7-3061-4B2F-AB61-423E7062A0F0}"/>
                </a:ext>
              </a:extLst>
            </p:cNvPr>
            <p:cNvSpPr>
              <a:spLocks noChangeArrowheads="1"/>
            </p:cNvSpPr>
            <p:nvPr/>
          </p:nvSpPr>
          <p:spPr bwMode="auto">
            <a:xfrm>
              <a:off x="683568" y="3789040"/>
              <a:ext cx="828092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③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若                                        ，则停止迭代，输出         ，否则令             ，然后转②。</a:t>
              </a:r>
            </a:p>
          </p:txBody>
        </p:sp>
        <p:graphicFrame>
          <p:nvGraphicFramePr>
            <p:cNvPr id="15" name="对象 3">
              <a:extLst>
                <a:ext uri="{FF2B5EF4-FFF2-40B4-BE49-F238E27FC236}">
                  <a16:creationId xmlns:a16="http://schemas.microsoft.com/office/drawing/2014/main" id="{7AE5F2A7-7096-4C5C-9FB8-81A9098758B9}"/>
                </a:ext>
              </a:extLst>
            </p:cNvPr>
            <p:cNvGraphicFramePr>
              <a:graphicFrameLocks noChangeAspect="1"/>
            </p:cNvGraphicFramePr>
            <p:nvPr>
              <p:extLst>
                <p:ext uri="{D42A27DB-BD31-4B8C-83A1-F6EECF244321}">
                  <p14:modId xmlns:p14="http://schemas.microsoft.com/office/powerpoint/2010/main" val="1787952880"/>
                </p:ext>
              </p:extLst>
            </p:nvPr>
          </p:nvGraphicFramePr>
          <p:xfrm>
            <a:off x="7236295" y="3908944"/>
            <a:ext cx="742836" cy="358828"/>
          </p:xfrm>
          <a:graphic>
            <a:graphicData uri="http://schemas.openxmlformats.org/presentationml/2006/ole">
              <mc:AlternateContent xmlns:mc="http://schemas.openxmlformats.org/markup-compatibility/2006">
                <mc:Choice xmlns:v="urn:schemas-microsoft-com:vml" Requires="v">
                  <p:oleObj name="Equation" r:id="rId4" imgW="355320" imgH="190440" progId="Equation.DSMT4">
                    <p:embed/>
                  </p:oleObj>
                </mc:Choice>
                <mc:Fallback>
                  <p:oleObj name="Equation" r:id="rId4" imgW="355320" imgH="190440" progId="Equation.DSMT4">
                    <p:embed/>
                    <p:pic>
                      <p:nvPicPr>
                        <p:cNvPr id="15" name="对象 3">
                          <a:extLst>
                            <a:ext uri="{FF2B5EF4-FFF2-40B4-BE49-F238E27FC236}">
                              <a16:creationId xmlns:a16="http://schemas.microsoft.com/office/drawing/2014/main" id="{7AE5F2A7-7096-4C5C-9FB8-81A9098758B9}"/>
                            </a:ext>
                          </a:extLst>
                        </p:cNvPr>
                        <p:cNvPicPr>
                          <a:picLocks noChangeAspect="1" noChangeArrowheads="1"/>
                        </p:cNvPicPr>
                        <p:nvPr/>
                      </p:nvPicPr>
                      <p:blipFill>
                        <a:blip r:embed="rId5"/>
                        <a:srcRect/>
                        <a:stretch>
                          <a:fillRect/>
                        </a:stretch>
                      </p:blipFill>
                      <p:spPr bwMode="auto">
                        <a:xfrm>
                          <a:off x="7236295" y="3908944"/>
                          <a:ext cx="742836" cy="358828"/>
                        </a:xfrm>
                        <a:prstGeom prst="rect">
                          <a:avLst/>
                        </a:prstGeom>
                        <a:noFill/>
                      </p:spPr>
                    </p:pic>
                  </p:oleObj>
                </mc:Fallback>
              </mc:AlternateContent>
            </a:graphicData>
          </a:graphic>
        </p:graphicFrame>
        <p:graphicFrame>
          <p:nvGraphicFramePr>
            <p:cNvPr id="24" name="对象 3">
              <a:extLst>
                <a:ext uri="{FF2B5EF4-FFF2-40B4-BE49-F238E27FC236}">
                  <a16:creationId xmlns:a16="http://schemas.microsoft.com/office/drawing/2014/main" id="{E22A72A6-0D00-4408-A85E-BD99EF209A33}"/>
                </a:ext>
              </a:extLst>
            </p:cNvPr>
            <p:cNvGraphicFramePr>
              <a:graphicFrameLocks noChangeAspect="1"/>
            </p:cNvGraphicFramePr>
            <p:nvPr>
              <p:extLst>
                <p:ext uri="{D42A27DB-BD31-4B8C-83A1-F6EECF244321}">
                  <p14:modId xmlns:p14="http://schemas.microsoft.com/office/powerpoint/2010/main" val="1509856481"/>
                </p:ext>
              </p:extLst>
            </p:nvPr>
          </p:nvGraphicFramePr>
          <p:xfrm>
            <a:off x="1504329" y="3908943"/>
            <a:ext cx="3067670" cy="461962"/>
          </p:xfrm>
          <a:graphic>
            <a:graphicData uri="http://schemas.openxmlformats.org/presentationml/2006/ole">
              <mc:AlternateContent xmlns:mc="http://schemas.openxmlformats.org/markup-compatibility/2006">
                <mc:Choice xmlns:v="urn:schemas-microsoft-com:vml" Requires="v">
                  <p:oleObj name="Equation" r:id="rId6" imgW="1600200" imgH="253800" progId="Equation.DSMT4">
                    <p:embed/>
                  </p:oleObj>
                </mc:Choice>
                <mc:Fallback>
                  <p:oleObj name="Equation" r:id="rId6" imgW="1600200" imgH="253800" progId="Equation.DSMT4">
                    <p:embed/>
                    <p:pic>
                      <p:nvPicPr>
                        <p:cNvPr id="24" name="对象 3">
                          <a:extLst>
                            <a:ext uri="{FF2B5EF4-FFF2-40B4-BE49-F238E27FC236}">
                              <a16:creationId xmlns:a16="http://schemas.microsoft.com/office/drawing/2014/main" id="{E22A72A6-0D00-4408-A85E-BD99EF209A33}"/>
                            </a:ext>
                          </a:extLst>
                        </p:cNvPr>
                        <p:cNvPicPr>
                          <a:picLocks noChangeAspect="1" noChangeArrowheads="1"/>
                        </p:cNvPicPr>
                        <p:nvPr/>
                      </p:nvPicPr>
                      <p:blipFill>
                        <a:blip r:embed="rId7"/>
                        <a:srcRect/>
                        <a:stretch>
                          <a:fillRect/>
                        </a:stretch>
                      </p:blipFill>
                      <p:spPr bwMode="auto">
                        <a:xfrm>
                          <a:off x="1504329" y="3908943"/>
                          <a:ext cx="3067670" cy="461962"/>
                        </a:xfrm>
                        <a:prstGeom prst="rect">
                          <a:avLst/>
                        </a:prstGeom>
                        <a:noFill/>
                      </p:spPr>
                    </p:pic>
                  </p:oleObj>
                </mc:Fallback>
              </mc:AlternateContent>
            </a:graphicData>
          </a:graphic>
        </p:graphicFrame>
        <p:graphicFrame>
          <p:nvGraphicFramePr>
            <p:cNvPr id="25" name="对象 3">
              <a:extLst>
                <a:ext uri="{FF2B5EF4-FFF2-40B4-BE49-F238E27FC236}">
                  <a16:creationId xmlns:a16="http://schemas.microsoft.com/office/drawing/2014/main" id="{528C3721-B1DB-4E71-B455-D71837C87CA8}"/>
                </a:ext>
              </a:extLst>
            </p:cNvPr>
            <p:cNvGraphicFramePr>
              <a:graphicFrameLocks noChangeAspect="1"/>
            </p:cNvGraphicFramePr>
            <p:nvPr>
              <p:extLst>
                <p:ext uri="{D42A27DB-BD31-4B8C-83A1-F6EECF244321}">
                  <p14:modId xmlns:p14="http://schemas.microsoft.com/office/powerpoint/2010/main" val="434471101"/>
                </p:ext>
              </p:extLst>
            </p:nvPr>
          </p:nvGraphicFramePr>
          <p:xfrm>
            <a:off x="1115615" y="4477103"/>
            <a:ext cx="974725" cy="323850"/>
          </p:xfrm>
          <a:graphic>
            <a:graphicData uri="http://schemas.openxmlformats.org/presentationml/2006/ole">
              <mc:AlternateContent xmlns:mc="http://schemas.openxmlformats.org/markup-compatibility/2006">
                <mc:Choice xmlns:v="urn:schemas-microsoft-com:vml" Requires="v">
                  <p:oleObj name="Equation" r:id="rId8" imgW="482400" imgH="177480" progId="Equation.DSMT4">
                    <p:embed/>
                  </p:oleObj>
                </mc:Choice>
                <mc:Fallback>
                  <p:oleObj name="Equation" r:id="rId8" imgW="482400" imgH="177480" progId="Equation.DSMT4">
                    <p:embed/>
                    <p:pic>
                      <p:nvPicPr>
                        <p:cNvPr id="25" name="对象 3">
                          <a:extLst>
                            <a:ext uri="{FF2B5EF4-FFF2-40B4-BE49-F238E27FC236}">
                              <a16:creationId xmlns:a16="http://schemas.microsoft.com/office/drawing/2014/main" id="{528C3721-B1DB-4E71-B455-D71837C87CA8}"/>
                            </a:ext>
                          </a:extLst>
                        </p:cNvPr>
                        <p:cNvPicPr>
                          <a:picLocks noChangeAspect="1" noChangeArrowheads="1"/>
                        </p:cNvPicPr>
                        <p:nvPr/>
                      </p:nvPicPr>
                      <p:blipFill>
                        <a:blip r:embed="rId9"/>
                        <a:srcRect/>
                        <a:stretch>
                          <a:fillRect/>
                        </a:stretch>
                      </p:blipFill>
                      <p:spPr bwMode="auto">
                        <a:xfrm>
                          <a:off x="1115615" y="4477103"/>
                          <a:ext cx="974725" cy="323850"/>
                        </a:xfrm>
                        <a:prstGeom prst="rect">
                          <a:avLst/>
                        </a:prstGeom>
                        <a:noFill/>
                      </p:spPr>
                    </p:pic>
                  </p:oleObj>
                </mc:Fallback>
              </mc:AlternateContent>
            </a:graphicData>
          </a:graphic>
        </p:graphicFrame>
      </p:grpSp>
      <p:grpSp>
        <p:nvGrpSpPr>
          <p:cNvPr id="29" name="组合 28">
            <a:extLst>
              <a:ext uri="{FF2B5EF4-FFF2-40B4-BE49-F238E27FC236}">
                <a16:creationId xmlns:a16="http://schemas.microsoft.com/office/drawing/2014/main" id="{2DDE2449-0C05-4868-AAA0-A53EB88B29A8}"/>
              </a:ext>
            </a:extLst>
          </p:cNvPr>
          <p:cNvGrpSpPr/>
          <p:nvPr/>
        </p:nvGrpSpPr>
        <p:grpSpPr>
          <a:xfrm>
            <a:off x="683568" y="908720"/>
            <a:ext cx="8064896" cy="1556003"/>
            <a:chOff x="683568" y="3933056"/>
            <a:chExt cx="8064896" cy="1556003"/>
          </a:xfrm>
        </p:grpSpPr>
        <p:sp>
          <p:nvSpPr>
            <p:cNvPr id="30" name="Rectangle 56">
              <a:extLst>
                <a:ext uri="{FF2B5EF4-FFF2-40B4-BE49-F238E27FC236}">
                  <a16:creationId xmlns:a16="http://schemas.microsoft.com/office/drawing/2014/main" id="{052A13C9-90F9-4807-9B51-15FA01F7FB66}"/>
                </a:ext>
              </a:extLst>
            </p:cNvPr>
            <p:cNvSpPr>
              <a:spLocks noChangeArrowheads="1"/>
            </p:cNvSpPr>
            <p:nvPr/>
          </p:nvSpPr>
          <p:spPr bwMode="auto">
            <a:xfrm>
              <a:off x="683568" y="3933056"/>
              <a:ext cx="8064896"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设                    为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n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阶赋权图，                  为权矩阵。当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中的各边权值     出现负值时，可用</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Floyd</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算法（</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Floyd</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于</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1962</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年提出）求任意两个顶点间的最短路。这里用具体步骤如下：</a:t>
              </a:r>
            </a:p>
          </p:txBody>
        </p:sp>
        <p:graphicFrame>
          <p:nvGraphicFramePr>
            <p:cNvPr id="31" name="对象 3">
              <a:extLst>
                <a:ext uri="{FF2B5EF4-FFF2-40B4-BE49-F238E27FC236}">
                  <a16:creationId xmlns:a16="http://schemas.microsoft.com/office/drawing/2014/main" id="{9BC06724-CF73-41CC-8B3E-1976B1E39F25}"/>
                </a:ext>
              </a:extLst>
            </p:cNvPr>
            <p:cNvGraphicFramePr>
              <a:graphicFrameLocks noChangeAspect="1"/>
            </p:cNvGraphicFramePr>
            <p:nvPr>
              <p:extLst>
                <p:ext uri="{D42A27DB-BD31-4B8C-83A1-F6EECF244321}">
                  <p14:modId xmlns:p14="http://schemas.microsoft.com/office/powerpoint/2010/main" val="2496968274"/>
                </p:ext>
              </p:extLst>
            </p:nvPr>
          </p:nvGraphicFramePr>
          <p:xfrm>
            <a:off x="4619476" y="4069382"/>
            <a:ext cx="1536700" cy="439738"/>
          </p:xfrm>
          <a:graphic>
            <a:graphicData uri="http://schemas.openxmlformats.org/presentationml/2006/ole">
              <mc:AlternateContent xmlns:mc="http://schemas.openxmlformats.org/markup-compatibility/2006">
                <mc:Choice xmlns:v="urn:schemas-microsoft-com:vml" Requires="v">
                  <p:oleObj name="Equation" r:id="rId10" imgW="761760" imgH="241200" progId="Equation.DSMT4">
                    <p:embed/>
                  </p:oleObj>
                </mc:Choice>
                <mc:Fallback>
                  <p:oleObj name="Equation" r:id="rId10" imgW="761760" imgH="241200" progId="Equation.DSMT4">
                    <p:embed/>
                    <p:pic>
                      <p:nvPicPr>
                        <p:cNvPr id="10" name="对象 3">
                          <a:extLst>
                            <a:ext uri="{FF2B5EF4-FFF2-40B4-BE49-F238E27FC236}">
                              <a16:creationId xmlns:a16="http://schemas.microsoft.com/office/drawing/2014/main" id="{D6F65588-7742-4B54-883E-3F3627CFD33B}"/>
                            </a:ext>
                          </a:extLst>
                        </p:cNvPr>
                        <p:cNvPicPr>
                          <a:picLocks noChangeAspect="1" noChangeArrowheads="1"/>
                        </p:cNvPicPr>
                        <p:nvPr/>
                      </p:nvPicPr>
                      <p:blipFill>
                        <a:blip r:embed="rId11"/>
                        <a:srcRect/>
                        <a:stretch>
                          <a:fillRect/>
                        </a:stretch>
                      </p:blipFill>
                      <p:spPr bwMode="auto">
                        <a:xfrm>
                          <a:off x="4619476" y="4069382"/>
                          <a:ext cx="1536700" cy="439738"/>
                        </a:xfrm>
                        <a:prstGeom prst="rect">
                          <a:avLst/>
                        </a:prstGeom>
                        <a:noFill/>
                      </p:spPr>
                    </p:pic>
                  </p:oleObj>
                </mc:Fallback>
              </mc:AlternateContent>
            </a:graphicData>
          </a:graphic>
        </p:graphicFrame>
        <p:graphicFrame>
          <p:nvGraphicFramePr>
            <p:cNvPr id="32" name="对象 3">
              <a:extLst>
                <a:ext uri="{FF2B5EF4-FFF2-40B4-BE49-F238E27FC236}">
                  <a16:creationId xmlns:a16="http://schemas.microsoft.com/office/drawing/2014/main" id="{5D327647-786E-4BF2-9C02-EC2D3256F3A8}"/>
                </a:ext>
              </a:extLst>
            </p:cNvPr>
            <p:cNvGraphicFramePr>
              <a:graphicFrameLocks noChangeAspect="1"/>
            </p:cNvGraphicFramePr>
            <p:nvPr>
              <p:extLst>
                <p:ext uri="{D42A27DB-BD31-4B8C-83A1-F6EECF244321}">
                  <p14:modId xmlns:p14="http://schemas.microsoft.com/office/powerpoint/2010/main" val="3197577200"/>
                </p:ext>
              </p:extLst>
            </p:nvPr>
          </p:nvGraphicFramePr>
          <p:xfrm>
            <a:off x="1136204" y="4091892"/>
            <a:ext cx="1568698" cy="371475"/>
          </p:xfrm>
          <a:graphic>
            <a:graphicData uri="http://schemas.openxmlformats.org/presentationml/2006/ole">
              <mc:AlternateContent xmlns:mc="http://schemas.openxmlformats.org/markup-compatibility/2006">
                <mc:Choice xmlns:v="urn:schemas-microsoft-com:vml" Requires="v">
                  <p:oleObj name="Equation" r:id="rId12" imgW="888840" imgH="203040" progId="Equation.DSMT4">
                    <p:embed/>
                  </p:oleObj>
                </mc:Choice>
                <mc:Fallback>
                  <p:oleObj name="Equation" r:id="rId12" imgW="888840" imgH="203040" progId="Equation.DSMT4">
                    <p:embed/>
                    <p:pic>
                      <p:nvPicPr>
                        <p:cNvPr id="12" name="对象 3">
                          <a:extLst>
                            <a:ext uri="{FF2B5EF4-FFF2-40B4-BE49-F238E27FC236}">
                              <a16:creationId xmlns:a16="http://schemas.microsoft.com/office/drawing/2014/main" id="{26167EEE-97DD-47C7-A42F-4ACBF9F50729}"/>
                            </a:ext>
                          </a:extLst>
                        </p:cNvPr>
                        <p:cNvPicPr>
                          <a:picLocks noChangeAspect="1" noChangeArrowheads="1"/>
                        </p:cNvPicPr>
                        <p:nvPr/>
                      </p:nvPicPr>
                      <p:blipFill>
                        <a:blip r:embed="rId13"/>
                        <a:srcRect/>
                        <a:stretch>
                          <a:fillRect/>
                        </a:stretch>
                      </p:blipFill>
                      <p:spPr bwMode="auto">
                        <a:xfrm>
                          <a:off x="1136204" y="4091892"/>
                          <a:ext cx="1568698" cy="371475"/>
                        </a:xfrm>
                        <a:prstGeom prst="rect">
                          <a:avLst/>
                        </a:prstGeom>
                        <a:noFill/>
                      </p:spPr>
                    </p:pic>
                  </p:oleObj>
                </mc:Fallback>
              </mc:AlternateContent>
            </a:graphicData>
          </a:graphic>
        </p:graphicFrame>
        <p:graphicFrame>
          <p:nvGraphicFramePr>
            <p:cNvPr id="33" name="对象 3">
              <a:extLst>
                <a:ext uri="{FF2B5EF4-FFF2-40B4-BE49-F238E27FC236}">
                  <a16:creationId xmlns:a16="http://schemas.microsoft.com/office/drawing/2014/main" id="{F10F1046-D17C-4A41-8532-1511613E314D}"/>
                </a:ext>
              </a:extLst>
            </p:cNvPr>
            <p:cNvGraphicFramePr>
              <a:graphicFrameLocks noChangeAspect="1"/>
            </p:cNvGraphicFramePr>
            <p:nvPr>
              <p:extLst>
                <p:ext uri="{D42A27DB-BD31-4B8C-83A1-F6EECF244321}">
                  <p14:modId xmlns:p14="http://schemas.microsoft.com/office/powerpoint/2010/main" val="1064730823"/>
                </p:ext>
              </p:extLst>
            </p:nvPr>
          </p:nvGraphicFramePr>
          <p:xfrm>
            <a:off x="2197001" y="4535624"/>
            <a:ext cx="358775" cy="439737"/>
          </p:xfrm>
          <a:graphic>
            <a:graphicData uri="http://schemas.openxmlformats.org/presentationml/2006/ole">
              <mc:AlternateContent xmlns:mc="http://schemas.openxmlformats.org/markup-compatibility/2006">
                <mc:Choice xmlns:v="urn:schemas-microsoft-com:vml" Requires="v">
                  <p:oleObj name="Equation" r:id="rId14" imgW="203040" imgH="241200" progId="Equation.DSMT4">
                    <p:embed/>
                  </p:oleObj>
                </mc:Choice>
                <mc:Fallback>
                  <p:oleObj name="Equation" r:id="rId14" imgW="203040" imgH="241200" progId="Equation.DSMT4">
                    <p:embed/>
                    <p:pic>
                      <p:nvPicPr>
                        <p:cNvPr id="13" name="对象 3">
                          <a:extLst>
                            <a:ext uri="{FF2B5EF4-FFF2-40B4-BE49-F238E27FC236}">
                              <a16:creationId xmlns:a16="http://schemas.microsoft.com/office/drawing/2014/main" id="{69C88596-B803-4C54-8347-6C9B4DE152F6}"/>
                            </a:ext>
                          </a:extLst>
                        </p:cNvPr>
                        <p:cNvPicPr>
                          <a:picLocks noChangeAspect="1" noChangeArrowheads="1"/>
                        </p:cNvPicPr>
                        <p:nvPr/>
                      </p:nvPicPr>
                      <p:blipFill>
                        <a:blip r:embed="rId15"/>
                        <a:srcRect/>
                        <a:stretch>
                          <a:fillRect/>
                        </a:stretch>
                      </p:blipFill>
                      <p:spPr bwMode="auto">
                        <a:xfrm>
                          <a:off x="2197001" y="4535624"/>
                          <a:ext cx="358775" cy="439737"/>
                        </a:xfrm>
                        <a:prstGeom prst="rect">
                          <a:avLst/>
                        </a:prstGeom>
                        <a:noFill/>
                      </p:spPr>
                    </p:pic>
                  </p:oleObj>
                </mc:Fallback>
              </mc:AlternateContent>
            </a:graphicData>
          </a:graphic>
        </p:graphicFrame>
      </p:grpSp>
      <p:grpSp>
        <p:nvGrpSpPr>
          <p:cNvPr id="13" name="组合 12">
            <a:extLst>
              <a:ext uri="{FF2B5EF4-FFF2-40B4-BE49-F238E27FC236}">
                <a16:creationId xmlns:a16="http://schemas.microsoft.com/office/drawing/2014/main" id="{EDA70CAC-7AA7-4846-89A9-DE11002541C2}"/>
              </a:ext>
            </a:extLst>
          </p:cNvPr>
          <p:cNvGrpSpPr/>
          <p:nvPr/>
        </p:nvGrpSpPr>
        <p:grpSpPr>
          <a:xfrm>
            <a:off x="467544" y="3140968"/>
            <a:ext cx="8424935" cy="576064"/>
            <a:chOff x="467544" y="3140968"/>
            <a:chExt cx="8424935" cy="576064"/>
          </a:xfrm>
        </p:grpSpPr>
        <p:sp>
          <p:nvSpPr>
            <p:cNvPr id="10" name="Rectangle 56">
              <a:extLst>
                <a:ext uri="{FF2B5EF4-FFF2-40B4-BE49-F238E27FC236}">
                  <a16:creationId xmlns:a16="http://schemas.microsoft.com/office/drawing/2014/main" id="{08E567CE-56B6-4B39-8C20-0D9F382DF3E0}"/>
                </a:ext>
              </a:extLst>
            </p:cNvPr>
            <p:cNvSpPr>
              <a:spLocks noChangeArrowheads="1"/>
            </p:cNvSpPr>
            <p:nvPr/>
          </p:nvSpPr>
          <p:spPr bwMode="auto">
            <a:xfrm>
              <a:off x="467544" y="3140968"/>
              <a:ext cx="8424935"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② </a:t>
              </a:r>
              <a:r>
                <a:rPr lang="zh-CN" altLang="en-US" sz="2200" dirty="0">
                  <a:latin typeface="微软雅黑" panose="020B0503020204020204" pitchFamily="34" charset="-122"/>
                  <a:ea typeface="微软雅黑" panose="020B0503020204020204" pitchFamily="34" charset="-122"/>
                  <a:sym typeface="Wingdings" pitchFamily="2" charset="2"/>
                </a:rPr>
                <a:t>计算                       ，其中                                                      ；</a:t>
              </a:r>
            </a:p>
          </p:txBody>
        </p:sp>
        <p:graphicFrame>
          <p:nvGraphicFramePr>
            <p:cNvPr id="12" name="对象 3">
              <a:extLst>
                <a:ext uri="{FF2B5EF4-FFF2-40B4-BE49-F238E27FC236}">
                  <a16:creationId xmlns:a16="http://schemas.microsoft.com/office/drawing/2014/main" id="{76F5C12E-4A3D-400C-B0D0-BE20F8E4648A}"/>
                </a:ext>
              </a:extLst>
            </p:cNvPr>
            <p:cNvGraphicFramePr>
              <a:graphicFrameLocks noChangeAspect="1"/>
            </p:cNvGraphicFramePr>
            <p:nvPr>
              <p:extLst>
                <p:ext uri="{D42A27DB-BD31-4B8C-83A1-F6EECF244321}">
                  <p14:modId xmlns:p14="http://schemas.microsoft.com/office/powerpoint/2010/main" val="2408781538"/>
                </p:ext>
              </p:extLst>
            </p:nvPr>
          </p:nvGraphicFramePr>
          <p:xfrm>
            <a:off x="1474614" y="3243263"/>
            <a:ext cx="1873250" cy="463550"/>
          </p:xfrm>
          <a:graphic>
            <a:graphicData uri="http://schemas.openxmlformats.org/presentationml/2006/ole">
              <mc:AlternateContent xmlns:mc="http://schemas.openxmlformats.org/markup-compatibility/2006">
                <mc:Choice xmlns:v="urn:schemas-microsoft-com:vml" Requires="v">
                  <p:oleObj name="Equation" r:id="rId16" imgW="927000" imgH="253800" progId="Equation.DSMT4">
                    <p:embed/>
                  </p:oleObj>
                </mc:Choice>
                <mc:Fallback>
                  <p:oleObj name="Equation" r:id="rId16" imgW="927000" imgH="253800" progId="Equation.DSMT4">
                    <p:embed/>
                    <p:pic>
                      <p:nvPicPr>
                        <p:cNvPr id="12" name="对象 3">
                          <a:extLst>
                            <a:ext uri="{FF2B5EF4-FFF2-40B4-BE49-F238E27FC236}">
                              <a16:creationId xmlns:a16="http://schemas.microsoft.com/office/drawing/2014/main" id="{76F5C12E-4A3D-400C-B0D0-BE20F8E4648A}"/>
                            </a:ext>
                          </a:extLst>
                        </p:cNvPr>
                        <p:cNvPicPr>
                          <a:picLocks noChangeAspect="1" noChangeArrowheads="1"/>
                        </p:cNvPicPr>
                        <p:nvPr/>
                      </p:nvPicPr>
                      <p:blipFill>
                        <a:blip r:embed="rId17"/>
                        <a:srcRect/>
                        <a:stretch>
                          <a:fillRect/>
                        </a:stretch>
                      </p:blipFill>
                      <p:spPr bwMode="auto">
                        <a:xfrm>
                          <a:off x="1474614" y="3243263"/>
                          <a:ext cx="1873250" cy="463550"/>
                        </a:xfrm>
                        <a:prstGeom prst="rect">
                          <a:avLst/>
                        </a:prstGeom>
                        <a:noFill/>
                      </p:spPr>
                    </p:pic>
                  </p:oleObj>
                </mc:Fallback>
              </mc:AlternateContent>
            </a:graphicData>
          </a:graphic>
        </p:graphicFrame>
        <p:graphicFrame>
          <p:nvGraphicFramePr>
            <p:cNvPr id="34" name="对象 3">
              <a:extLst>
                <a:ext uri="{FF2B5EF4-FFF2-40B4-BE49-F238E27FC236}">
                  <a16:creationId xmlns:a16="http://schemas.microsoft.com/office/drawing/2014/main" id="{9236A3CD-8D44-429A-8911-BE062A6619BA}"/>
                </a:ext>
              </a:extLst>
            </p:cNvPr>
            <p:cNvGraphicFramePr>
              <a:graphicFrameLocks noChangeAspect="1"/>
            </p:cNvGraphicFramePr>
            <p:nvPr>
              <p:extLst>
                <p:ext uri="{D42A27DB-BD31-4B8C-83A1-F6EECF244321}">
                  <p14:modId xmlns:p14="http://schemas.microsoft.com/office/powerpoint/2010/main" val="1680409033"/>
                </p:ext>
              </p:extLst>
            </p:nvPr>
          </p:nvGraphicFramePr>
          <p:xfrm>
            <a:off x="4211960" y="3250899"/>
            <a:ext cx="4422281" cy="466133"/>
          </p:xfrm>
          <a:graphic>
            <a:graphicData uri="http://schemas.openxmlformats.org/presentationml/2006/ole">
              <mc:AlternateContent xmlns:mc="http://schemas.openxmlformats.org/markup-compatibility/2006">
                <mc:Choice xmlns:v="urn:schemas-microsoft-com:vml" Requires="v">
                  <p:oleObj name="Equation" r:id="rId18" imgW="2616120" imgH="304560" progId="Equation.DSMT4">
                    <p:embed/>
                  </p:oleObj>
                </mc:Choice>
                <mc:Fallback>
                  <p:oleObj name="Equation" r:id="rId18" imgW="2616120" imgH="304560" progId="Equation.DSMT4">
                    <p:embed/>
                    <p:pic>
                      <p:nvPicPr>
                        <p:cNvPr id="12" name="对象 3">
                          <a:extLst>
                            <a:ext uri="{FF2B5EF4-FFF2-40B4-BE49-F238E27FC236}">
                              <a16:creationId xmlns:a16="http://schemas.microsoft.com/office/drawing/2014/main" id="{76F5C12E-4A3D-400C-B0D0-BE20F8E4648A}"/>
                            </a:ext>
                          </a:extLst>
                        </p:cNvPr>
                        <p:cNvPicPr>
                          <a:picLocks noChangeAspect="1" noChangeArrowheads="1"/>
                        </p:cNvPicPr>
                        <p:nvPr/>
                      </p:nvPicPr>
                      <p:blipFill>
                        <a:blip r:embed="rId19"/>
                        <a:srcRect/>
                        <a:stretch>
                          <a:fillRect/>
                        </a:stretch>
                      </p:blipFill>
                      <p:spPr bwMode="auto">
                        <a:xfrm>
                          <a:off x="4211960" y="3250899"/>
                          <a:ext cx="4422281" cy="466133"/>
                        </a:xfrm>
                        <a:prstGeom prst="rect">
                          <a:avLst/>
                        </a:prstGeom>
                        <a:noFill/>
                      </p:spPr>
                    </p:pic>
                  </p:oleObj>
                </mc:Fallback>
              </mc:AlternateContent>
            </a:graphicData>
          </a:graphic>
        </p:graphicFrame>
      </p:grpSp>
      <p:grpSp>
        <p:nvGrpSpPr>
          <p:cNvPr id="17" name="组合 16">
            <a:extLst>
              <a:ext uri="{FF2B5EF4-FFF2-40B4-BE49-F238E27FC236}">
                <a16:creationId xmlns:a16="http://schemas.microsoft.com/office/drawing/2014/main" id="{06C441C0-BD73-45BF-9C79-723D204B0E81}"/>
              </a:ext>
            </a:extLst>
          </p:cNvPr>
          <p:cNvGrpSpPr/>
          <p:nvPr/>
        </p:nvGrpSpPr>
        <p:grpSpPr>
          <a:xfrm>
            <a:off x="467545" y="4941168"/>
            <a:ext cx="8280920" cy="1556003"/>
            <a:chOff x="467545" y="4941168"/>
            <a:chExt cx="8280920" cy="1556003"/>
          </a:xfrm>
        </p:grpSpPr>
        <p:sp>
          <p:nvSpPr>
            <p:cNvPr id="18" name="Rectangle 56">
              <a:extLst>
                <a:ext uri="{FF2B5EF4-FFF2-40B4-BE49-F238E27FC236}">
                  <a16:creationId xmlns:a16="http://schemas.microsoft.com/office/drawing/2014/main" id="{FDCD992D-AFCF-40A3-911F-C18DCD72E32D}"/>
                </a:ext>
              </a:extLst>
            </p:cNvPr>
            <p:cNvSpPr>
              <a:spLocks noChangeArrowheads="1"/>
            </p:cNvSpPr>
            <p:nvPr/>
          </p:nvSpPr>
          <p:spPr bwMode="auto">
            <a:xfrm>
              <a:off x="467545" y="4941168"/>
              <a:ext cx="828092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当迭代结束时，最终得到的    即是任意两个顶点间的最短距离构成的矩阵，通过反向追踪    对应的路径，就可得到从顶点   到    的最短路。</a:t>
              </a:r>
            </a:p>
          </p:txBody>
        </p:sp>
        <p:graphicFrame>
          <p:nvGraphicFramePr>
            <p:cNvPr id="19" name="对象 3">
              <a:extLst>
                <a:ext uri="{FF2B5EF4-FFF2-40B4-BE49-F238E27FC236}">
                  <a16:creationId xmlns:a16="http://schemas.microsoft.com/office/drawing/2014/main" id="{8E61A55E-A150-4209-AECC-9874B0E51377}"/>
                </a:ext>
              </a:extLst>
            </p:cNvPr>
            <p:cNvGraphicFramePr>
              <a:graphicFrameLocks noChangeAspect="1"/>
            </p:cNvGraphicFramePr>
            <p:nvPr>
              <p:extLst>
                <p:ext uri="{D42A27DB-BD31-4B8C-83A1-F6EECF244321}">
                  <p14:modId xmlns:p14="http://schemas.microsoft.com/office/powerpoint/2010/main" val="1143611964"/>
                </p:ext>
              </p:extLst>
            </p:nvPr>
          </p:nvGraphicFramePr>
          <p:xfrm>
            <a:off x="3950593" y="5085184"/>
            <a:ext cx="333375" cy="301625"/>
          </p:xfrm>
          <a:graphic>
            <a:graphicData uri="http://schemas.openxmlformats.org/presentationml/2006/ole">
              <mc:AlternateContent xmlns:mc="http://schemas.openxmlformats.org/markup-compatibility/2006">
                <mc:Choice xmlns:v="urn:schemas-microsoft-com:vml" Requires="v">
                  <p:oleObj name="Equation" r:id="rId20" imgW="164880" imgH="164880" progId="Equation.DSMT4">
                    <p:embed/>
                  </p:oleObj>
                </mc:Choice>
                <mc:Fallback>
                  <p:oleObj name="Equation" r:id="rId20" imgW="164880" imgH="164880" progId="Equation.DSMT4">
                    <p:embed/>
                    <p:pic>
                      <p:nvPicPr>
                        <p:cNvPr id="19" name="对象 3">
                          <a:extLst>
                            <a:ext uri="{FF2B5EF4-FFF2-40B4-BE49-F238E27FC236}">
                              <a16:creationId xmlns:a16="http://schemas.microsoft.com/office/drawing/2014/main" id="{8E61A55E-A150-4209-AECC-9874B0E51377}"/>
                            </a:ext>
                          </a:extLst>
                        </p:cNvPr>
                        <p:cNvPicPr>
                          <a:picLocks noChangeAspect="1" noChangeArrowheads="1"/>
                        </p:cNvPicPr>
                        <p:nvPr/>
                      </p:nvPicPr>
                      <p:blipFill>
                        <a:blip r:embed="rId21"/>
                        <a:srcRect/>
                        <a:stretch>
                          <a:fillRect/>
                        </a:stretch>
                      </p:blipFill>
                      <p:spPr bwMode="auto">
                        <a:xfrm>
                          <a:off x="3950593" y="5085184"/>
                          <a:ext cx="333375" cy="301625"/>
                        </a:xfrm>
                        <a:prstGeom prst="rect">
                          <a:avLst/>
                        </a:prstGeom>
                        <a:noFill/>
                      </p:spPr>
                    </p:pic>
                  </p:oleObj>
                </mc:Fallback>
              </mc:AlternateContent>
            </a:graphicData>
          </a:graphic>
        </p:graphicFrame>
        <p:graphicFrame>
          <p:nvGraphicFramePr>
            <p:cNvPr id="27" name="对象 3">
              <a:extLst>
                <a:ext uri="{FF2B5EF4-FFF2-40B4-BE49-F238E27FC236}">
                  <a16:creationId xmlns:a16="http://schemas.microsoft.com/office/drawing/2014/main" id="{0F563214-C279-48B2-BAE9-16BA3C9C9793}"/>
                </a:ext>
              </a:extLst>
            </p:cNvPr>
            <p:cNvGraphicFramePr>
              <a:graphicFrameLocks noChangeAspect="1"/>
            </p:cNvGraphicFramePr>
            <p:nvPr>
              <p:extLst>
                <p:ext uri="{D42A27DB-BD31-4B8C-83A1-F6EECF244321}">
                  <p14:modId xmlns:p14="http://schemas.microsoft.com/office/powerpoint/2010/main" val="1156162258"/>
                </p:ext>
              </p:extLst>
            </p:nvPr>
          </p:nvGraphicFramePr>
          <p:xfrm>
            <a:off x="3638234" y="5595264"/>
            <a:ext cx="298450" cy="439737"/>
          </p:xfrm>
          <a:graphic>
            <a:graphicData uri="http://schemas.openxmlformats.org/presentationml/2006/ole">
              <mc:AlternateContent xmlns:mc="http://schemas.openxmlformats.org/markup-compatibility/2006">
                <mc:Choice xmlns:v="urn:schemas-microsoft-com:vml" Requires="v">
                  <p:oleObj name="Equation" r:id="rId22" imgW="177480" imgH="241200" progId="Equation.DSMT4">
                    <p:embed/>
                  </p:oleObj>
                </mc:Choice>
                <mc:Fallback>
                  <p:oleObj name="Equation" r:id="rId22" imgW="177480" imgH="241200" progId="Equation.DSMT4">
                    <p:embed/>
                    <p:pic>
                      <p:nvPicPr>
                        <p:cNvPr id="27" name="对象 3">
                          <a:extLst>
                            <a:ext uri="{FF2B5EF4-FFF2-40B4-BE49-F238E27FC236}">
                              <a16:creationId xmlns:a16="http://schemas.microsoft.com/office/drawing/2014/main" id="{0F563214-C279-48B2-BAE9-16BA3C9C9793}"/>
                            </a:ext>
                          </a:extLst>
                        </p:cNvPr>
                        <p:cNvPicPr>
                          <a:picLocks noChangeAspect="1" noChangeArrowheads="1"/>
                        </p:cNvPicPr>
                        <p:nvPr/>
                      </p:nvPicPr>
                      <p:blipFill>
                        <a:blip r:embed="rId23"/>
                        <a:srcRect/>
                        <a:stretch>
                          <a:fillRect/>
                        </a:stretch>
                      </p:blipFill>
                      <p:spPr bwMode="auto">
                        <a:xfrm>
                          <a:off x="3638234" y="5595264"/>
                          <a:ext cx="298450" cy="439737"/>
                        </a:xfrm>
                        <a:prstGeom prst="rect">
                          <a:avLst/>
                        </a:prstGeom>
                        <a:noFill/>
                      </p:spPr>
                    </p:pic>
                  </p:oleObj>
                </mc:Fallback>
              </mc:AlternateContent>
            </a:graphicData>
          </a:graphic>
        </p:graphicFrame>
        <p:graphicFrame>
          <p:nvGraphicFramePr>
            <p:cNvPr id="35" name="对象 3">
              <a:extLst>
                <a:ext uri="{FF2B5EF4-FFF2-40B4-BE49-F238E27FC236}">
                  <a16:creationId xmlns:a16="http://schemas.microsoft.com/office/drawing/2014/main" id="{AF87092B-1B4C-4FB5-82E8-AB734B96625E}"/>
                </a:ext>
              </a:extLst>
            </p:cNvPr>
            <p:cNvGraphicFramePr>
              <a:graphicFrameLocks noChangeAspect="1"/>
            </p:cNvGraphicFramePr>
            <p:nvPr>
              <p:extLst>
                <p:ext uri="{D42A27DB-BD31-4B8C-83A1-F6EECF244321}">
                  <p14:modId xmlns:p14="http://schemas.microsoft.com/office/powerpoint/2010/main" val="1387477744"/>
                </p:ext>
              </p:extLst>
            </p:nvPr>
          </p:nvGraphicFramePr>
          <p:xfrm>
            <a:off x="7596336" y="5531767"/>
            <a:ext cx="234950" cy="417513"/>
          </p:xfrm>
          <a:graphic>
            <a:graphicData uri="http://schemas.openxmlformats.org/presentationml/2006/ole">
              <mc:AlternateContent xmlns:mc="http://schemas.openxmlformats.org/markup-compatibility/2006">
                <mc:Choice xmlns:v="urn:schemas-microsoft-com:vml" Requires="v">
                  <p:oleObj name="Equation" r:id="rId24" imgW="139680" imgH="228600" progId="Equation.DSMT4">
                    <p:embed/>
                  </p:oleObj>
                </mc:Choice>
                <mc:Fallback>
                  <p:oleObj name="Equation" r:id="rId24" imgW="139680" imgH="228600" progId="Equation.DSMT4">
                    <p:embed/>
                    <p:pic>
                      <p:nvPicPr>
                        <p:cNvPr id="27" name="对象 3">
                          <a:extLst>
                            <a:ext uri="{FF2B5EF4-FFF2-40B4-BE49-F238E27FC236}">
                              <a16:creationId xmlns:a16="http://schemas.microsoft.com/office/drawing/2014/main" id="{0F563214-C279-48B2-BAE9-16BA3C9C9793}"/>
                            </a:ext>
                          </a:extLst>
                        </p:cNvPr>
                        <p:cNvPicPr>
                          <a:picLocks noChangeAspect="1" noChangeArrowheads="1"/>
                        </p:cNvPicPr>
                        <p:nvPr/>
                      </p:nvPicPr>
                      <p:blipFill>
                        <a:blip r:embed="rId25"/>
                        <a:srcRect/>
                        <a:stretch>
                          <a:fillRect/>
                        </a:stretch>
                      </p:blipFill>
                      <p:spPr bwMode="auto">
                        <a:xfrm>
                          <a:off x="7596336" y="5531767"/>
                          <a:ext cx="234950" cy="417513"/>
                        </a:xfrm>
                        <a:prstGeom prst="rect">
                          <a:avLst/>
                        </a:prstGeom>
                        <a:noFill/>
                      </p:spPr>
                    </p:pic>
                  </p:oleObj>
                </mc:Fallback>
              </mc:AlternateContent>
            </a:graphicData>
          </a:graphic>
        </p:graphicFrame>
        <p:graphicFrame>
          <p:nvGraphicFramePr>
            <p:cNvPr id="36" name="对象 3">
              <a:extLst>
                <a:ext uri="{FF2B5EF4-FFF2-40B4-BE49-F238E27FC236}">
                  <a16:creationId xmlns:a16="http://schemas.microsoft.com/office/drawing/2014/main" id="{860E8212-A013-4870-B04E-FE0334BDB14C}"/>
                </a:ext>
              </a:extLst>
            </p:cNvPr>
            <p:cNvGraphicFramePr>
              <a:graphicFrameLocks noChangeAspect="1"/>
            </p:cNvGraphicFramePr>
            <p:nvPr>
              <p:extLst>
                <p:ext uri="{D42A27DB-BD31-4B8C-83A1-F6EECF244321}">
                  <p14:modId xmlns:p14="http://schemas.microsoft.com/office/powerpoint/2010/main" val="1821961579"/>
                </p:ext>
              </p:extLst>
            </p:nvPr>
          </p:nvGraphicFramePr>
          <p:xfrm>
            <a:off x="8151813" y="5521325"/>
            <a:ext cx="277812" cy="439738"/>
          </p:xfrm>
          <a:graphic>
            <a:graphicData uri="http://schemas.openxmlformats.org/presentationml/2006/ole">
              <mc:AlternateContent xmlns:mc="http://schemas.openxmlformats.org/markup-compatibility/2006">
                <mc:Choice xmlns:v="urn:schemas-microsoft-com:vml" Requires="v">
                  <p:oleObj name="Equation" r:id="rId26" imgW="164880" imgH="241200" progId="Equation.DSMT4">
                    <p:embed/>
                  </p:oleObj>
                </mc:Choice>
                <mc:Fallback>
                  <p:oleObj name="Equation" r:id="rId26" imgW="164880" imgH="241200" progId="Equation.DSMT4">
                    <p:embed/>
                    <p:pic>
                      <p:nvPicPr>
                        <p:cNvPr id="35" name="对象 3">
                          <a:extLst>
                            <a:ext uri="{FF2B5EF4-FFF2-40B4-BE49-F238E27FC236}">
                              <a16:creationId xmlns:a16="http://schemas.microsoft.com/office/drawing/2014/main" id="{AF87092B-1B4C-4FB5-82E8-AB734B96625E}"/>
                            </a:ext>
                          </a:extLst>
                        </p:cNvPr>
                        <p:cNvPicPr>
                          <a:picLocks noChangeAspect="1" noChangeArrowheads="1"/>
                        </p:cNvPicPr>
                        <p:nvPr/>
                      </p:nvPicPr>
                      <p:blipFill>
                        <a:blip r:embed="rId27"/>
                        <a:srcRect/>
                        <a:stretch>
                          <a:fillRect/>
                        </a:stretch>
                      </p:blipFill>
                      <p:spPr bwMode="auto">
                        <a:xfrm>
                          <a:off x="8151813" y="5521325"/>
                          <a:ext cx="277812" cy="439738"/>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16C029D3-1D81-40AF-8A29-B19C04D8D97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906990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A3D08712-E2A1-4D1A-8A0B-6A66D542B626}"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4. shortestpath</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611560" y="933117"/>
            <a:ext cx="8280921"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shortestpath</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函数用来求赋权图中任意两顶点间的最短路，其常用调用格式如下：</a:t>
            </a:r>
          </a:p>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P,d,edgepath</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 shortestpath(</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G,s,t,'Method',algorithm</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p>
        </p:txBody>
      </p:sp>
      <p:sp>
        <p:nvSpPr>
          <p:cNvPr id="10" name="Rectangle 56">
            <a:extLst>
              <a:ext uri="{FF2B5EF4-FFF2-40B4-BE49-F238E27FC236}">
                <a16:creationId xmlns:a16="http://schemas.microsoft.com/office/drawing/2014/main" id="{CDE1B776-BE1C-4769-B5AE-DAA3EC8B7282}"/>
              </a:ext>
            </a:extLst>
          </p:cNvPr>
          <p:cNvSpPr>
            <a:spLocks noChangeArrowheads="1"/>
          </p:cNvSpPr>
          <p:nvPr/>
        </p:nvSpPr>
        <p:spPr bwMode="auto">
          <a:xfrm>
            <a:off x="360090" y="2636912"/>
            <a:ext cx="8460382"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例</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5-2</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求下图所示赋权图中从顶点</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v1</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到</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v8</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的最短路和最短距离。</a:t>
            </a:r>
            <a:endPar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pic>
        <p:nvPicPr>
          <p:cNvPr id="146434" name="Picture 2">
            <a:extLst>
              <a:ext uri="{FF2B5EF4-FFF2-40B4-BE49-F238E27FC236}">
                <a16:creationId xmlns:a16="http://schemas.microsoft.com/office/drawing/2014/main" id="{93633C8E-5153-4FFE-AC39-2B4669D5A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936" t="11903" r="13257" b="16963"/>
          <a:stretch>
            <a:fillRect/>
          </a:stretch>
        </p:blipFill>
        <p:spPr bwMode="auto">
          <a:xfrm>
            <a:off x="2051720" y="3447483"/>
            <a:ext cx="3769771" cy="3005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A9D25D41-9DED-47DC-98DF-DF6F4599C4D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774939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E166E6-F485-477F-9A80-AF0FE38F0542}"/>
              </a:ext>
            </a:extLst>
          </p:cNvPr>
          <p:cNvSpPr>
            <a:spLocks noGrp="1"/>
          </p:cNvSpPr>
          <p:nvPr>
            <p:ph type="dt" sz="half" idx="2"/>
          </p:nvPr>
        </p:nvSpPr>
        <p:spPr/>
        <p:txBody>
          <a:bodyPr/>
          <a:lstStyle/>
          <a:p>
            <a:pPr>
              <a:defRPr/>
            </a:pPr>
            <a:fld id="{6F07A2BE-C679-4571-84AE-697151415A4E}" type="datetime1">
              <a:rPr lang="zh-CN" altLang="en-US" smtClean="0"/>
              <a:t>2022/11/23</a:t>
            </a:fld>
            <a:endParaRPr lang="zh-CN" altLang="en-US"/>
          </a:p>
        </p:txBody>
      </p:sp>
      <p:sp>
        <p:nvSpPr>
          <p:cNvPr id="4" name="Rectangle 56">
            <a:extLst>
              <a:ext uri="{FF2B5EF4-FFF2-40B4-BE49-F238E27FC236}">
                <a16:creationId xmlns:a16="http://schemas.microsoft.com/office/drawing/2014/main" id="{D05D5A11-C98D-4EB4-84B7-1C14997E3655}"/>
              </a:ext>
            </a:extLst>
          </p:cNvPr>
          <p:cNvSpPr>
            <a:spLocks noChangeArrowheads="1"/>
          </p:cNvSpPr>
          <p:nvPr/>
        </p:nvSpPr>
        <p:spPr bwMode="auto">
          <a:xfrm>
            <a:off x="467544" y="376162"/>
            <a:ext cx="7776865" cy="629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s = [1,1,1,2,2,3,3,3,3,4,5,5,6,6,7];</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t = [2,3,4,3,5,4,5,6,7,7,6,8,7,8,8];</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w = [2,8,1,6,1,7,5,1,2,9,3,8,4,6,3];</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x = [0,1,1,1,3,3,3,4];</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y = [1,2,1,0,2,1,0,1];</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nodename</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 {'v1','v2','v3','v4','v5','v6','v7','v8'};</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G = graph(</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s,t,w,nodename</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figure;</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p = plot(G,'</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XData</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',x,'</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YData</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',y,...</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EdgeLabel</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G.Edges.Weight</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axis off</a:t>
            </a:r>
          </a:p>
          <a:p>
            <a:pPr>
              <a:lnSpc>
                <a:spcPct val="125000"/>
              </a:lnSpc>
              <a:buClr>
                <a:srgbClr val="0000FF"/>
              </a:buClr>
            </a:pPr>
            <a:endPar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endParaRP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[path1,d] = shortestpath(G,1,8)</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highlight(p,path1,'NodeColor','r',...</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EdgeColor</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','b',...</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LineStyle</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    'LineWidth',2)</a:t>
            </a:r>
          </a:p>
          <a:p>
            <a:pPr>
              <a:lnSpc>
                <a:spcPct val="125000"/>
              </a:lnSpc>
              <a:buClr>
                <a:srgbClr val="0000FF"/>
              </a:buClr>
            </a:pP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&gt;&gt; [TR,D] = </a:t>
            </a:r>
            <a:r>
              <a:rPr lang="en-US" altLang="zh-CN" sz="1800" dirty="0" err="1">
                <a:solidFill>
                  <a:schemeClr val="bg2"/>
                </a:solidFill>
                <a:latin typeface="微软雅黑" panose="020B0503020204020204" pitchFamily="34" charset="-122"/>
                <a:ea typeface="微软雅黑" panose="020B0503020204020204" pitchFamily="34" charset="-122"/>
                <a:sym typeface="Wingdings" pitchFamily="2" charset="2"/>
              </a:rPr>
              <a:t>shortestpathtree</a:t>
            </a:r>
            <a:r>
              <a:rPr lang="en-US" altLang="zh-CN" sz="1800" dirty="0">
                <a:solidFill>
                  <a:schemeClr val="bg2"/>
                </a:solidFill>
                <a:latin typeface="微软雅黑" panose="020B0503020204020204" pitchFamily="34" charset="-122"/>
                <a:ea typeface="微软雅黑" panose="020B0503020204020204" pitchFamily="34" charset="-122"/>
                <a:sym typeface="Wingdings" pitchFamily="2" charset="2"/>
              </a:rPr>
              <a:t>(G,1)</a:t>
            </a:r>
          </a:p>
        </p:txBody>
      </p:sp>
      <p:pic>
        <p:nvPicPr>
          <p:cNvPr id="147458" name="Picture 2">
            <a:extLst>
              <a:ext uri="{FF2B5EF4-FFF2-40B4-BE49-F238E27FC236}">
                <a16:creationId xmlns:a16="http://schemas.microsoft.com/office/drawing/2014/main" id="{B686AA1D-4A7E-43D6-9FE0-EBEAB2B14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786" t="12401" r="13229" b="17010"/>
          <a:stretch>
            <a:fillRect/>
          </a:stretch>
        </p:blipFill>
        <p:spPr bwMode="auto">
          <a:xfrm>
            <a:off x="4644008" y="2924944"/>
            <a:ext cx="4109283"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948A6E9E-C0DE-4E48-906B-1985CD6BB99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9646163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BC16FF1E-6085-4200-BCEB-C4CEAA1A2BB9}" type="datetime1">
              <a:rPr lang="zh-CN" altLang="en-US" smtClean="0"/>
              <a:t>2022/11/23</a:t>
            </a:fld>
            <a:endParaRPr lang="zh-CN" altLang="en-US"/>
          </a:p>
        </p:txBody>
      </p:sp>
      <p:sp>
        <p:nvSpPr>
          <p:cNvPr id="10" name="Rectangle 56">
            <a:extLst>
              <a:ext uri="{FF2B5EF4-FFF2-40B4-BE49-F238E27FC236}">
                <a16:creationId xmlns:a16="http://schemas.microsoft.com/office/drawing/2014/main" id="{CDE1B776-BE1C-4769-B5AE-DAA3EC8B7282}"/>
              </a:ext>
            </a:extLst>
          </p:cNvPr>
          <p:cNvSpPr>
            <a:spLocks noChangeArrowheads="1"/>
          </p:cNvSpPr>
          <p:nvPr/>
        </p:nvSpPr>
        <p:spPr bwMode="auto">
          <a:xfrm>
            <a:off x="323528" y="476672"/>
            <a:ext cx="8496944"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例</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5-3</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选址问题</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1</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。某城市要建造一个消防站，为该市所属的七个区（</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v1~v7</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）服务，七个区的相对位置及距离如下图所示。问：消防站应建在哪个区，才能使它到最远区的路径最短？</a:t>
            </a:r>
            <a:endPar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pic>
        <p:nvPicPr>
          <p:cNvPr id="148482" name="Picture 2">
            <a:extLst>
              <a:ext uri="{FF2B5EF4-FFF2-40B4-BE49-F238E27FC236}">
                <a16:creationId xmlns:a16="http://schemas.microsoft.com/office/drawing/2014/main" id="{058285F3-E5C5-4E62-BE59-5C257C009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57" t="12755" r="15057" b="16327"/>
          <a:stretch>
            <a:fillRect/>
          </a:stretch>
        </p:blipFill>
        <p:spPr bwMode="auto">
          <a:xfrm>
            <a:off x="1333500" y="2276871"/>
            <a:ext cx="5182716" cy="231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6">
            <a:extLst>
              <a:ext uri="{FF2B5EF4-FFF2-40B4-BE49-F238E27FC236}">
                <a16:creationId xmlns:a16="http://schemas.microsoft.com/office/drawing/2014/main" id="{EDEA39FF-9CD2-447A-8489-2306B80BFC95}"/>
              </a:ext>
            </a:extLst>
          </p:cNvPr>
          <p:cNvSpPr>
            <a:spLocks noChangeArrowheads="1"/>
          </p:cNvSpPr>
          <p:nvPr/>
        </p:nvSpPr>
        <p:spPr bwMode="auto">
          <a:xfrm>
            <a:off x="611561" y="4681309"/>
            <a:ext cx="8208912"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b="1" dirty="0">
                <a:solidFill>
                  <a:srgbClr val="0000FF"/>
                </a:solidFill>
                <a:latin typeface="微软雅黑" panose="020B0503020204020204" pitchFamily="34" charset="-122"/>
                <a:ea typeface="微软雅黑" panose="020B0503020204020204" pitchFamily="34" charset="-122"/>
                <a:sym typeface="Wingdings" pitchFamily="2" charset="2"/>
              </a:rPr>
              <a:t>分析：</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根据问题要求，需要先求出每个候选区</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vi</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的最远服务距离，即</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vi</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到其余各顶点的最短距离中的最大值。在七个区中，最远服务距离最小的区即为消防站的选址。</a:t>
            </a:r>
            <a:endPar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2" name="页脚占位符 1">
            <a:extLst>
              <a:ext uri="{FF2B5EF4-FFF2-40B4-BE49-F238E27FC236}">
                <a16:creationId xmlns:a16="http://schemas.microsoft.com/office/drawing/2014/main" id="{2F999EB3-7577-46B3-AFA9-B5F36826185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950019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E166E6-F485-477F-9A80-AF0FE38F0542}"/>
              </a:ext>
            </a:extLst>
          </p:cNvPr>
          <p:cNvSpPr>
            <a:spLocks noGrp="1"/>
          </p:cNvSpPr>
          <p:nvPr>
            <p:ph type="dt" sz="half" idx="2"/>
          </p:nvPr>
        </p:nvSpPr>
        <p:spPr/>
        <p:txBody>
          <a:bodyPr/>
          <a:lstStyle/>
          <a:p>
            <a:pPr>
              <a:defRPr/>
            </a:pPr>
            <a:fld id="{A099658B-1509-4625-A01B-AC519FF7A1A2}" type="datetime1">
              <a:rPr lang="zh-CN" altLang="en-US" smtClean="0"/>
              <a:t>2022/11/23</a:t>
            </a:fld>
            <a:endParaRPr lang="zh-CN" altLang="en-US"/>
          </a:p>
        </p:txBody>
      </p:sp>
      <p:sp>
        <p:nvSpPr>
          <p:cNvPr id="4" name="Rectangle 56">
            <a:extLst>
              <a:ext uri="{FF2B5EF4-FFF2-40B4-BE49-F238E27FC236}">
                <a16:creationId xmlns:a16="http://schemas.microsoft.com/office/drawing/2014/main" id="{D05D5A11-C98D-4EB4-84B7-1C14997E3655}"/>
              </a:ext>
            </a:extLst>
          </p:cNvPr>
          <p:cNvSpPr>
            <a:spLocks noChangeArrowheads="1"/>
          </p:cNvSpPr>
          <p:nvPr/>
        </p:nvSpPr>
        <p:spPr bwMode="auto">
          <a:xfrm>
            <a:off x="467544" y="376162"/>
            <a:ext cx="7776865" cy="621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&gt;&gt; W = [0 3 0 0 0 0 0</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3 0 2 0 18 2.5 0</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0 2 0 6 2 0 0</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0 0 6 0 3 0 0</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0 18 2 3 0 4 0</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0 2.5 0 0 4 0 1.5</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0 0 0 0 0 1.5 0];</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nodename</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 {'v1','v2','v3','v4','v5','v6','v7'};</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&gt;&gt; G = graph(</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W,nodename</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&gt;&gt; plot(G,'</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EdgeLabel</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G.Edges.Weight</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EdgeColor</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','k',...</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'LineWidth',2,...</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'MarkerSize',8,...</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'NodeFontSize',12,...</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'EdgeFontSize',12)</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&gt;&gt; D = zeros(1,7);</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&gt;&gt; for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i</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 1:7</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[~,Di] = </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shortestpathtree</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G,i</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D(</a:t>
            </a:r>
            <a:r>
              <a:rPr lang="en-US" altLang="zh-CN" sz="1600" dirty="0" err="1">
                <a:solidFill>
                  <a:schemeClr val="bg2"/>
                </a:solidFill>
                <a:latin typeface="微软雅黑" panose="020B0503020204020204" pitchFamily="34" charset="-122"/>
                <a:ea typeface="微软雅黑" panose="020B0503020204020204" pitchFamily="34" charset="-122"/>
                <a:sym typeface="Wingdings" pitchFamily="2" charset="2"/>
              </a:rPr>
              <a:t>i</a:t>
            </a: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 = max(Di);</a:t>
            </a:r>
          </a:p>
          <a:p>
            <a:pPr>
              <a:lnSpc>
                <a:spcPct val="125000"/>
              </a:lnSpc>
              <a:buClr>
                <a:srgbClr val="0000FF"/>
              </a:buClr>
            </a:pPr>
            <a:r>
              <a:rPr lang="en-US" altLang="zh-CN" sz="1600" dirty="0">
                <a:solidFill>
                  <a:schemeClr val="bg2"/>
                </a:solidFill>
                <a:latin typeface="微软雅黑" panose="020B0503020204020204" pitchFamily="34" charset="-122"/>
                <a:ea typeface="微软雅黑" panose="020B0503020204020204" pitchFamily="34" charset="-122"/>
                <a:sym typeface="Wingdings" pitchFamily="2" charset="2"/>
              </a:rPr>
              <a:t>end</a:t>
            </a:r>
          </a:p>
        </p:txBody>
      </p:sp>
      <p:sp>
        <p:nvSpPr>
          <p:cNvPr id="5" name="矩形 4">
            <a:extLst>
              <a:ext uri="{FF2B5EF4-FFF2-40B4-BE49-F238E27FC236}">
                <a16:creationId xmlns:a16="http://schemas.microsoft.com/office/drawing/2014/main" id="{ACF0A51A-B917-48CD-9534-893C34CEF8B7}"/>
              </a:ext>
            </a:extLst>
          </p:cNvPr>
          <p:cNvSpPr/>
          <p:nvPr/>
        </p:nvSpPr>
        <p:spPr>
          <a:xfrm>
            <a:off x="4106444" y="4568718"/>
            <a:ext cx="4572000" cy="1884618"/>
          </a:xfrm>
          <a:prstGeom prst="rect">
            <a:avLst/>
          </a:prstGeom>
        </p:spPr>
        <p:txBody>
          <a:bodyPr>
            <a:spAutoFit/>
          </a:bodyPr>
          <a:lstStyle/>
          <a:p>
            <a:pPr>
              <a:lnSpc>
                <a:spcPct val="150000"/>
              </a:lnSpc>
            </a:pPr>
            <a:r>
              <a:rPr lang="zh-CN" altLang="en-US" sz="20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结果：</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运行上述代码得到的向量</a:t>
            </a:r>
            <a:r>
              <a:rPr lang="en-US" altLang="zh-CN" sz="2000" dirty="0">
                <a:latin typeface="微软雅黑" panose="020B0503020204020204" pitchFamily="34" charset="-122"/>
                <a:ea typeface="微软雅黑" panose="020B0503020204020204" pitchFamily="34" charset="-122"/>
              </a:rPr>
              <a:t>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包含</a:t>
            </a:r>
            <a:r>
              <a:rPr lang="en-US" altLang="zh-CN" sz="2000" dirty="0">
                <a:latin typeface="微软雅黑" panose="020B0503020204020204" pitchFamily="34" charset="-122"/>
                <a:ea typeface="微软雅黑" panose="020B0503020204020204" pitchFamily="34" charset="-122"/>
              </a:rPr>
              <a:t>7</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个元素，分别是七个区的最远服务距离，由于</a:t>
            </a:r>
            <a:r>
              <a:rPr lang="en-US" altLang="zh-CN" sz="2000" dirty="0">
                <a:latin typeface="微软雅黑" panose="020B0503020204020204" pitchFamily="34" charset="-122"/>
                <a:ea typeface="微软雅黑" panose="020B0503020204020204" pitchFamily="34" charset="-122"/>
              </a:rPr>
              <a:t>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的第三个元素最小，故应将消防站建在第三个区，即</a:t>
            </a:r>
            <a:r>
              <a:rPr lang="en-US" altLang="zh-CN" sz="2000" dirty="0">
                <a:latin typeface="微软雅黑" panose="020B0503020204020204" pitchFamily="34" charset="-122"/>
                <a:ea typeface="微软雅黑" panose="020B0503020204020204" pitchFamily="34" charset="-122"/>
              </a:rPr>
              <a:t>v3</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处。</a:t>
            </a:r>
            <a:endParaRPr lang="zh-CN" altLang="en-US" sz="2000" dirty="0">
              <a:latin typeface="微软雅黑" panose="020B0503020204020204" pitchFamily="34" charset="-122"/>
              <a:ea typeface="微软雅黑" panose="020B0503020204020204" pitchFamily="34" charset="-122"/>
            </a:endParaRPr>
          </a:p>
        </p:txBody>
      </p:sp>
      <p:sp>
        <p:nvSpPr>
          <p:cNvPr id="6" name="页脚占位符 5">
            <a:extLst>
              <a:ext uri="{FF2B5EF4-FFF2-40B4-BE49-F238E27FC236}">
                <a16:creationId xmlns:a16="http://schemas.microsoft.com/office/drawing/2014/main" id="{8BB284AF-E329-4BE9-9359-FCB9C6B4B0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9884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11F138DD-6555-4CC2-8087-4652ED0B54F6}" type="datetime1">
              <a:rPr lang="zh-CN" altLang="en-US" smtClean="0"/>
              <a:t>2022/11/23</a:t>
            </a:fld>
            <a:endParaRPr lang="zh-CN" altLang="en-US"/>
          </a:p>
        </p:txBody>
      </p:sp>
      <p:sp>
        <p:nvSpPr>
          <p:cNvPr id="10" name="Rectangle 56">
            <a:extLst>
              <a:ext uri="{FF2B5EF4-FFF2-40B4-BE49-F238E27FC236}">
                <a16:creationId xmlns:a16="http://schemas.microsoft.com/office/drawing/2014/main" id="{CDE1B776-BE1C-4769-B5AE-DAA3EC8B7282}"/>
              </a:ext>
            </a:extLst>
          </p:cNvPr>
          <p:cNvSpPr>
            <a:spLocks noChangeArrowheads="1"/>
          </p:cNvSpPr>
          <p:nvPr/>
        </p:nvSpPr>
        <p:spPr bwMode="auto">
          <a:xfrm>
            <a:off x="323528" y="476672"/>
            <a:ext cx="8496944"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例</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5-4</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选址问题</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2</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。某矿区有七个采矿点，如图</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9.5-10</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所示。已知各采矿点每天的产矿量（图中各顶点后面括号中的数字，单位：吨）和每条路径上的运输费率（图中每条边上标注的数字，单位：元</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吨）。现要从这七个采矿点中选择一个来建造选矿厂，问：选矿厂应建在哪一个采矿点，才能使各采矿点将所产的矿运到选矿厂的总运费最小？</a:t>
            </a:r>
            <a:endPar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pic>
        <p:nvPicPr>
          <p:cNvPr id="149506" name="Picture 2">
            <a:extLst>
              <a:ext uri="{FF2B5EF4-FFF2-40B4-BE49-F238E27FC236}">
                <a16:creationId xmlns:a16="http://schemas.microsoft.com/office/drawing/2014/main" id="{748922F2-24AB-49C5-BA07-72C395BE3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581" t="12245" r="12984" b="16072"/>
          <a:stretch>
            <a:fillRect/>
          </a:stretch>
        </p:blipFill>
        <p:spPr bwMode="auto">
          <a:xfrm>
            <a:off x="1619671" y="3933056"/>
            <a:ext cx="5586661"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F1C33B84-9969-4150-B3B4-037F749F070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4329346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2B9DFC0D-7746-4F0E-A8F9-0E100C916965}" type="datetime1">
              <a:rPr lang="zh-CN" altLang="en-US" smtClean="0"/>
              <a:t>2022/11/23</a:t>
            </a:fld>
            <a:endParaRPr lang="zh-CN" altLang="en-US"/>
          </a:p>
        </p:txBody>
      </p:sp>
      <p:sp>
        <p:nvSpPr>
          <p:cNvPr id="10" name="Rectangle 56">
            <a:extLst>
              <a:ext uri="{FF2B5EF4-FFF2-40B4-BE49-F238E27FC236}">
                <a16:creationId xmlns:a16="http://schemas.microsoft.com/office/drawing/2014/main" id="{CDE1B776-BE1C-4769-B5AE-DAA3EC8B7282}"/>
              </a:ext>
            </a:extLst>
          </p:cNvPr>
          <p:cNvSpPr>
            <a:spLocks noChangeArrowheads="1"/>
          </p:cNvSpPr>
          <p:nvPr/>
        </p:nvSpPr>
        <p:spPr bwMode="auto">
          <a:xfrm>
            <a:off x="323528" y="476672"/>
            <a:ext cx="84969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例</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5-4</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选址问题</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2</a:t>
            </a: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a:t>
            </a:r>
            <a:endPar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9" name="Rectangle 56">
            <a:extLst>
              <a:ext uri="{FF2B5EF4-FFF2-40B4-BE49-F238E27FC236}">
                <a16:creationId xmlns:a16="http://schemas.microsoft.com/office/drawing/2014/main" id="{EDEA39FF-9CD2-447A-8489-2306B80BFC95}"/>
              </a:ext>
            </a:extLst>
          </p:cNvPr>
          <p:cNvSpPr>
            <a:spLocks noChangeArrowheads="1"/>
          </p:cNvSpPr>
          <p:nvPr/>
        </p:nvSpPr>
        <p:spPr bwMode="auto">
          <a:xfrm>
            <a:off x="611561" y="1052736"/>
            <a:ext cx="8208912"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b="1" dirty="0">
                <a:solidFill>
                  <a:srgbClr val="0000FF"/>
                </a:solidFill>
                <a:latin typeface="微软雅黑" panose="020B0503020204020204" pitchFamily="34" charset="-122"/>
                <a:ea typeface="微软雅黑" panose="020B0503020204020204" pitchFamily="34" charset="-122"/>
                <a:sym typeface="Wingdings" pitchFamily="2" charset="2"/>
              </a:rPr>
              <a:t>分析：</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用每条路径上的运输费率作为距离，假设选矿厂建在</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vi</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点，则其余各顶点的产矿量与其到</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vi</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的最短距离的乘积之和（即总运费）应该是所有顶点中最小的。</a:t>
            </a:r>
            <a:endPar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6" name="Rectangle 56">
            <a:extLst>
              <a:ext uri="{FF2B5EF4-FFF2-40B4-BE49-F238E27FC236}">
                <a16:creationId xmlns:a16="http://schemas.microsoft.com/office/drawing/2014/main" id="{92BAB1B6-8BAF-42E6-BB05-FC9CF52BCF0A}"/>
              </a:ext>
            </a:extLst>
          </p:cNvPr>
          <p:cNvSpPr>
            <a:spLocks noChangeArrowheads="1"/>
          </p:cNvSpPr>
          <p:nvPr/>
        </p:nvSpPr>
        <p:spPr bwMode="auto">
          <a:xfrm>
            <a:off x="467544" y="2636912"/>
            <a:ext cx="8208912" cy="25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s = [1,2,2,3,3,4,5,6];</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t = [2,3,6,4,5,5,6,7];</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w = [3,2,4,6,2,1,4,1.5];</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 = [3,2,7,1,6,3,4];</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nodename</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 </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{'v1(3)','v2(2)','v3(7)','v4(1)','v5(6)','v6(3)','v7(4)'};</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G = graph(</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s,t,w,nodename</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p>
        </p:txBody>
      </p:sp>
      <p:sp>
        <p:nvSpPr>
          <p:cNvPr id="2" name="页脚占位符 1">
            <a:extLst>
              <a:ext uri="{FF2B5EF4-FFF2-40B4-BE49-F238E27FC236}">
                <a16:creationId xmlns:a16="http://schemas.microsoft.com/office/drawing/2014/main" id="{211B8CEA-D70F-41BF-ABB1-1D6B3EAD5DD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913629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E166E6-F485-477F-9A80-AF0FE38F0542}"/>
              </a:ext>
            </a:extLst>
          </p:cNvPr>
          <p:cNvSpPr>
            <a:spLocks noGrp="1"/>
          </p:cNvSpPr>
          <p:nvPr>
            <p:ph type="dt" sz="half" idx="2"/>
          </p:nvPr>
        </p:nvSpPr>
        <p:spPr/>
        <p:txBody>
          <a:bodyPr/>
          <a:lstStyle/>
          <a:p>
            <a:pPr>
              <a:defRPr/>
            </a:pPr>
            <a:fld id="{1696554A-1EE1-41D7-9707-A957201D6ED1}" type="datetime1">
              <a:rPr lang="zh-CN" altLang="en-US" smtClean="0"/>
              <a:t>2022/11/23</a:t>
            </a:fld>
            <a:endParaRPr lang="zh-CN" altLang="en-US"/>
          </a:p>
        </p:txBody>
      </p:sp>
      <p:sp>
        <p:nvSpPr>
          <p:cNvPr id="4" name="Rectangle 56">
            <a:extLst>
              <a:ext uri="{FF2B5EF4-FFF2-40B4-BE49-F238E27FC236}">
                <a16:creationId xmlns:a16="http://schemas.microsoft.com/office/drawing/2014/main" id="{D05D5A11-C98D-4EB4-84B7-1C14997E3655}"/>
              </a:ext>
            </a:extLst>
          </p:cNvPr>
          <p:cNvSpPr>
            <a:spLocks noChangeArrowheads="1"/>
          </p:cNvSpPr>
          <p:nvPr/>
        </p:nvSpPr>
        <p:spPr bwMode="auto">
          <a:xfrm>
            <a:off x="467544" y="376162"/>
            <a:ext cx="7776865" cy="621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&gt;&gt; figure;</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&gt;&gt; plot(G,'</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EdgeLabel</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G.Edges.Weight</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EdgeColor</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','k',...</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'LineWidth',2,...</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'MarkerSize',8,...</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'NodeFontSize',12,...</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'EdgeFontSize',12)</a:t>
            </a:r>
          </a:p>
          <a:p>
            <a:pPr>
              <a:lnSpc>
                <a:spcPct val="125000"/>
              </a:lnSpc>
              <a:buClr>
                <a:srgbClr val="0000FF"/>
              </a:buClr>
            </a:pPr>
            <a:endPar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endParaRP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&gt;&gt; D = zeros(1,7);</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&gt;&gt; for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i</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 1:7</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[~,Di] = </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shortestpathtree</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(G,'all',</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i</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D(</a:t>
            </a:r>
            <a:r>
              <a:rPr lang="en-US" altLang="zh-CN" sz="2000" dirty="0" err="1">
                <a:solidFill>
                  <a:schemeClr val="bg2"/>
                </a:solidFill>
                <a:latin typeface="微软雅黑" panose="020B0503020204020204" pitchFamily="34" charset="-122"/>
                <a:ea typeface="微软雅黑" panose="020B0503020204020204" pitchFamily="34" charset="-122"/>
                <a:sym typeface="Wingdings" pitchFamily="2" charset="2"/>
              </a:rPr>
              <a:t>i</a:t>
            </a: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 sum(a.*Di);</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end</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&gt;&gt; D</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D =</a:t>
            </a:r>
          </a:p>
          <a:p>
            <a:pPr>
              <a:lnSpc>
                <a:spcPct val="125000"/>
              </a:lnSpc>
              <a:buClr>
                <a:srgbClr val="0000FF"/>
              </a:buClr>
            </a:pPr>
            <a:r>
              <a:rPr lang="en-US" altLang="zh-CN" sz="2000" dirty="0">
                <a:solidFill>
                  <a:schemeClr val="bg2"/>
                </a:solidFill>
                <a:latin typeface="微软雅黑" panose="020B0503020204020204" pitchFamily="34" charset="-122"/>
                <a:ea typeface="微软雅黑" panose="020B0503020204020204" pitchFamily="34" charset="-122"/>
                <a:sym typeface="Wingdings" pitchFamily="2" charset="2"/>
              </a:rPr>
              <a:t>   146    86    82   102    78   106   133</a:t>
            </a:r>
          </a:p>
        </p:txBody>
      </p:sp>
      <p:sp>
        <p:nvSpPr>
          <p:cNvPr id="5" name="矩形 4">
            <a:extLst>
              <a:ext uri="{FF2B5EF4-FFF2-40B4-BE49-F238E27FC236}">
                <a16:creationId xmlns:a16="http://schemas.microsoft.com/office/drawing/2014/main" id="{ACF0A51A-B917-48CD-9534-893C34CEF8B7}"/>
              </a:ext>
            </a:extLst>
          </p:cNvPr>
          <p:cNvSpPr/>
          <p:nvPr/>
        </p:nvSpPr>
        <p:spPr>
          <a:xfrm>
            <a:off x="4135559" y="1370749"/>
            <a:ext cx="4572000" cy="2346283"/>
          </a:xfrm>
          <a:prstGeom prst="rect">
            <a:avLst/>
          </a:prstGeom>
        </p:spPr>
        <p:txBody>
          <a:bodyPr>
            <a:spAutoFit/>
          </a:bodyPr>
          <a:lstStyle/>
          <a:p>
            <a:pPr>
              <a:lnSpc>
                <a:spcPct val="150000"/>
              </a:lnSpc>
            </a:pPr>
            <a:r>
              <a:rPr lang="zh-CN" altLang="en-US" sz="20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结果：</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运行上述代码得到的向量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包含</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个元素，分别是七个采矿点作为候选点对应的总运费，由于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的第五个元素最小，故应将选矿厂建在第五个采矿点，即</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v5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处。</a:t>
            </a:r>
            <a:endParaRPr lang="zh-CN" altLang="en-US" sz="2000" dirty="0">
              <a:latin typeface="微软雅黑" panose="020B0503020204020204" pitchFamily="34" charset="-122"/>
              <a:ea typeface="微软雅黑" panose="020B0503020204020204" pitchFamily="34" charset="-122"/>
            </a:endParaRPr>
          </a:p>
        </p:txBody>
      </p:sp>
      <p:sp>
        <p:nvSpPr>
          <p:cNvPr id="6" name="页脚占位符 5">
            <a:extLst>
              <a:ext uri="{FF2B5EF4-FFF2-40B4-BE49-F238E27FC236}">
                <a16:creationId xmlns:a16="http://schemas.microsoft.com/office/drawing/2014/main" id="{0601D271-E486-48AF-8DB6-02D66A83C55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156538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79512" y="501070"/>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五、最大流</a:t>
            </a:r>
          </a:p>
        </p:txBody>
      </p:sp>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C6B8C4B1-EDFA-4322-A48E-A5ACB5392D72}"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2852936"/>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最大流的相关概念</a:t>
            </a:r>
          </a:p>
        </p:txBody>
      </p:sp>
      <p:sp>
        <p:nvSpPr>
          <p:cNvPr id="14" name="Rectangle 3">
            <a:extLst>
              <a:ext uri="{FF2B5EF4-FFF2-40B4-BE49-F238E27FC236}">
                <a16:creationId xmlns:a16="http://schemas.microsoft.com/office/drawing/2014/main" id="{9F356AFE-1FC6-464F-9413-D6E7649A89EC}"/>
              </a:ext>
            </a:extLst>
          </p:cNvPr>
          <p:cNvSpPr>
            <a:spLocks noChangeArrowheads="1"/>
          </p:cNvSpPr>
          <p:nvPr/>
        </p:nvSpPr>
        <p:spPr bwMode="auto">
          <a:xfrm>
            <a:off x="288082" y="345390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）容量网络</a:t>
            </a:r>
          </a:p>
        </p:txBody>
      </p:sp>
      <p:sp>
        <p:nvSpPr>
          <p:cNvPr id="15" name="Rectangle 56">
            <a:extLst>
              <a:ext uri="{FF2B5EF4-FFF2-40B4-BE49-F238E27FC236}">
                <a16:creationId xmlns:a16="http://schemas.microsoft.com/office/drawing/2014/main" id="{791B11EE-48E8-4F68-8B2B-DA6B7D1964D6}"/>
              </a:ext>
            </a:extLst>
          </p:cNvPr>
          <p:cNvSpPr>
            <a:spLocks noChangeArrowheads="1"/>
          </p:cNvSpPr>
          <p:nvPr/>
        </p:nvSpPr>
        <p:spPr bwMode="auto">
          <a:xfrm>
            <a:off x="683568" y="908720"/>
            <a:ext cx="8064896"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000" dirty="0">
                <a:solidFill>
                  <a:schemeClr val="bg2"/>
                </a:solidFill>
                <a:latin typeface="微软雅黑" panose="020B0503020204020204" pitchFamily="34" charset="-122"/>
                <a:ea typeface="微软雅黑" panose="020B0503020204020204" pitchFamily="34" charset="-122"/>
                <a:sym typeface="Wingdings" pitchFamily="2" charset="2"/>
              </a:rPr>
              <a:t>最大流问题，是网络流理论研究的一个基本问题，求网络中一个可行流，使其流量达到最大，这种流称为最大流，这个问题称为网络最大流问题。最大流问题是一类应用极为广泛的问题，例如在交通网络中有人流、车流、货物流，供水网络中有水流，金融系统中现金流，等等。</a:t>
            </a:r>
          </a:p>
        </p:txBody>
      </p:sp>
      <p:grpSp>
        <p:nvGrpSpPr>
          <p:cNvPr id="7" name="组合 6">
            <a:extLst>
              <a:ext uri="{FF2B5EF4-FFF2-40B4-BE49-F238E27FC236}">
                <a16:creationId xmlns:a16="http://schemas.microsoft.com/office/drawing/2014/main" id="{BA5FEBF3-9373-4416-9729-CF3BBD0996EB}"/>
              </a:ext>
            </a:extLst>
          </p:cNvPr>
          <p:cNvGrpSpPr/>
          <p:nvPr/>
        </p:nvGrpSpPr>
        <p:grpSpPr>
          <a:xfrm>
            <a:off x="683568" y="4029968"/>
            <a:ext cx="8064896" cy="2063835"/>
            <a:chOff x="683568" y="4029968"/>
            <a:chExt cx="8064896" cy="2063835"/>
          </a:xfrm>
        </p:grpSpPr>
        <p:sp>
          <p:nvSpPr>
            <p:cNvPr id="19" name="Rectangle 56">
              <a:extLst>
                <a:ext uri="{FF2B5EF4-FFF2-40B4-BE49-F238E27FC236}">
                  <a16:creationId xmlns:a16="http://schemas.microsoft.com/office/drawing/2014/main" id="{03566DA7-E006-4FDF-AFCE-24E13E1E4C69}"/>
                </a:ext>
              </a:extLst>
            </p:cNvPr>
            <p:cNvSpPr>
              <a:spLocks noChangeArrowheads="1"/>
            </p:cNvSpPr>
            <p:nvPr/>
          </p:nvSpPr>
          <p:spPr bwMode="auto">
            <a:xfrm>
              <a:off x="683568" y="4029968"/>
              <a:ext cx="8064896" cy="20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给定一个有向图               ，在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V</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中分别选取点    和    作为发点</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源</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和收点</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汇</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，其余的点称为中间点。对每一条弧                 ，用           表示该弧上的最大通过能力，即流量的上限，称为该弧的容量。把这样的图称为一个容量网络，记为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endPar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graphicFrame>
          <p:nvGraphicFramePr>
            <p:cNvPr id="10" name="对象 3">
              <a:extLst>
                <a:ext uri="{FF2B5EF4-FFF2-40B4-BE49-F238E27FC236}">
                  <a16:creationId xmlns:a16="http://schemas.microsoft.com/office/drawing/2014/main" id="{D6F65588-7742-4B54-883E-3F3627CFD33B}"/>
                </a:ext>
              </a:extLst>
            </p:cNvPr>
            <p:cNvGraphicFramePr>
              <a:graphicFrameLocks noChangeAspect="1"/>
            </p:cNvGraphicFramePr>
            <p:nvPr>
              <p:extLst>
                <p:ext uri="{D42A27DB-BD31-4B8C-83A1-F6EECF244321}">
                  <p14:modId xmlns:p14="http://schemas.microsoft.com/office/powerpoint/2010/main" val="3497797881"/>
                </p:ext>
              </p:extLst>
            </p:nvPr>
          </p:nvGraphicFramePr>
          <p:xfrm>
            <a:off x="6516216" y="4124084"/>
            <a:ext cx="307975" cy="415925"/>
          </p:xfrm>
          <a:graphic>
            <a:graphicData uri="http://schemas.openxmlformats.org/presentationml/2006/ole">
              <mc:AlternateContent xmlns:mc="http://schemas.openxmlformats.org/markup-compatibility/2006">
                <mc:Choice xmlns:v="urn:schemas-microsoft-com:vml" Requires="v">
                  <p:oleObj name="Equation" r:id="rId2" imgW="152280" imgH="228600" progId="Equation.DSMT4">
                    <p:embed/>
                  </p:oleObj>
                </mc:Choice>
                <mc:Fallback>
                  <p:oleObj name="Equation" r:id="rId2" imgW="152280" imgH="228600" progId="Equation.DSMT4">
                    <p:embed/>
                    <p:pic>
                      <p:nvPicPr>
                        <p:cNvPr id="10" name="对象 3">
                          <a:extLst>
                            <a:ext uri="{FF2B5EF4-FFF2-40B4-BE49-F238E27FC236}">
                              <a16:creationId xmlns:a16="http://schemas.microsoft.com/office/drawing/2014/main" id="{D6F65588-7742-4B54-883E-3F3627CFD33B}"/>
                            </a:ext>
                          </a:extLst>
                        </p:cNvPr>
                        <p:cNvPicPr>
                          <a:picLocks noChangeAspect="1" noChangeArrowheads="1"/>
                        </p:cNvPicPr>
                        <p:nvPr/>
                      </p:nvPicPr>
                      <p:blipFill>
                        <a:blip r:embed="rId3"/>
                        <a:srcRect/>
                        <a:stretch>
                          <a:fillRect/>
                        </a:stretch>
                      </p:blipFill>
                      <p:spPr bwMode="auto">
                        <a:xfrm>
                          <a:off x="6516216" y="4124084"/>
                          <a:ext cx="307975" cy="415925"/>
                        </a:xfrm>
                        <a:prstGeom prst="rect">
                          <a:avLst/>
                        </a:prstGeom>
                        <a:noFill/>
                      </p:spPr>
                    </p:pic>
                  </p:oleObj>
                </mc:Fallback>
              </mc:AlternateContent>
            </a:graphicData>
          </a:graphic>
        </p:graphicFrame>
        <p:graphicFrame>
          <p:nvGraphicFramePr>
            <p:cNvPr id="12" name="对象 3">
              <a:extLst>
                <a:ext uri="{FF2B5EF4-FFF2-40B4-BE49-F238E27FC236}">
                  <a16:creationId xmlns:a16="http://schemas.microsoft.com/office/drawing/2014/main" id="{26167EEE-97DD-47C7-A42F-4ACBF9F50729}"/>
                </a:ext>
              </a:extLst>
            </p:cNvPr>
            <p:cNvGraphicFramePr>
              <a:graphicFrameLocks noChangeAspect="1"/>
            </p:cNvGraphicFramePr>
            <p:nvPr>
              <p:extLst>
                <p:ext uri="{D42A27DB-BD31-4B8C-83A1-F6EECF244321}">
                  <p14:modId xmlns:p14="http://schemas.microsoft.com/office/powerpoint/2010/main" val="1725519137"/>
                </p:ext>
              </p:extLst>
            </p:nvPr>
          </p:nvGraphicFramePr>
          <p:xfrm>
            <a:off x="2771800" y="4189517"/>
            <a:ext cx="1209675" cy="371475"/>
          </p:xfrm>
          <a:graphic>
            <a:graphicData uri="http://schemas.openxmlformats.org/presentationml/2006/ole">
              <mc:AlternateContent xmlns:mc="http://schemas.openxmlformats.org/markup-compatibility/2006">
                <mc:Choice xmlns:v="urn:schemas-microsoft-com:vml" Requires="v">
                  <p:oleObj name="Equation" r:id="rId4" imgW="685800" imgH="203040" progId="Equation.DSMT4">
                    <p:embed/>
                  </p:oleObj>
                </mc:Choice>
                <mc:Fallback>
                  <p:oleObj name="Equation" r:id="rId4" imgW="685800" imgH="203040" progId="Equation.DSMT4">
                    <p:embed/>
                    <p:pic>
                      <p:nvPicPr>
                        <p:cNvPr id="12" name="对象 3">
                          <a:extLst>
                            <a:ext uri="{FF2B5EF4-FFF2-40B4-BE49-F238E27FC236}">
                              <a16:creationId xmlns:a16="http://schemas.microsoft.com/office/drawing/2014/main" id="{26167EEE-97DD-47C7-A42F-4ACBF9F50729}"/>
                            </a:ext>
                          </a:extLst>
                        </p:cNvPr>
                        <p:cNvPicPr>
                          <a:picLocks noChangeAspect="1" noChangeArrowheads="1"/>
                        </p:cNvPicPr>
                        <p:nvPr/>
                      </p:nvPicPr>
                      <p:blipFill>
                        <a:blip r:embed="rId5"/>
                        <a:srcRect/>
                        <a:stretch>
                          <a:fillRect/>
                        </a:stretch>
                      </p:blipFill>
                      <p:spPr bwMode="auto">
                        <a:xfrm>
                          <a:off x="2771800" y="4189517"/>
                          <a:ext cx="1209675" cy="371475"/>
                        </a:xfrm>
                        <a:prstGeom prst="rect">
                          <a:avLst/>
                        </a:prstGeom>
                        <a:noFill/>
                      </p:spPr>
                    </p:pic>
                  </p:oleObj>
                </mc:Fallback>
              </mc:AlternateContent>
            </a:graphicData>
          </a:graphic>
        </p:graphicFrame>
        <p:graphicFrame>
          <p:nvGraphicFramePr>
            <p:cNvPr id="13" name="对象 3">
              <a:extLst>
                <a:ext uri="{FF2B5EF4-FFF2-40B4-BE49-F238E27FC236}">
                  <a16:creationId xmlns:a16="http://schemas.microsoft.com/office/drawing/2014/main" id="{69C88596-B803-4C54-8347-6C9B4DE152F6}"/>
                </a:ext>
              </a:extLst>
            </p:cNvPr>
            <p:cNvGraphicFramePr>
              <a:graphicFrameLocks noChangeAspect="1"/>
            </p:cNvGraphicFramePr>
            <p:nvPr>
              <p:extLst>
                <p:ext uri="{D42A27DB-BD31-4B8C-83A1-F6EECF244321}">
                  <p14:modId xmlns:p14="http://schemas.microsoft.com/office/powerpoint/2010/main" val="2616301164"/>
                </p:ext>
              </p:extLst>
            </p:nvPr>
          </p:nvGraphicFramePr>
          <p:xfrm>
            <a:off x="7092280" y="4118112"/>
            <a:ext cx="246062" cy="417512"/>
          </p:xfrm>
          <a:graphic>
            <a:graphicData uri="http://schemas.openxmlformats.org/presentationml/2006/ole">
              <mc:AlternateContent xmlns:mc="http://schemas.openxmlformats.org/markup-compatibility/2006">
                <mc:Choice xmlns:v="urn:schemas-microsoft-com:vml" Requires="v">
                  <p:oleObj name="Equation" r:id="rId6" imgW="139680" imgH="228600" progId="Equation.DSMT4">
                    <p:embed/>
                  </p:oleObj>
                </mc:Choice>
                <mc:Fallback>
                  <p:oleObj name="Equation" r:id="rId6" imgW="139680" imgH="228600" progId="Equation.DSMT4">
                    <p:embed/>
                    <p:pic>
                      <p:nvPicPr>
                        <p:cNvPr id="13" name="对象 3">
                          <a:extLst>
                            <a:ext uri="{FF2B5EF4-FFF2-40B4-BE49-F238E27FC236}">
                              <a16:creationId xmlns:a16="http://schemas.microsoft.com/office/drawing/2014/main" id="{69C88596-B803-4C54-8347-6C9B4DE152F6}"/>
                            </a:ext>
                          </a:extLst>
                        </p:cNvPr>
                        <p:cNvPicPr>
                          <a:picLocks noChangeAspect="1" noChangeArrowheads="1"/>
                        </p:cNvPicPr>
                        <p:nvPr/>
                      </p:nvPicPr>
                      <p:blipFill>
                        <a:blip r:embed="rId7"/>
                        <a:srcRect/>
                        <a:stretch>
                          <a:fillRect/>
                        </a:stretch>
                      </p:blipFill>
                      <p:spPr bwMode="auto">
                        <a:xfrm>
                          <a:off x="7092280" y="4118112"/>
                          <a:ext cx="246062" cy="417512"/>
                        </a:xfrm>
                        <a:prstGeom prst="rect">
                          <a:avLst/>
                        </a:prstGeom>
                        <a:noFill/>
                      </p:spPr>
                    </p:pic>
                  </p:oleObj>
                </mc:Fallback>
              </mc:AlternateContent>
            </a:graphicData>
          </a:graphic>
        </p:graphicFrame>
        <p:graphicFrame>
          <p:nvGraphicFramePr>
            <p:cNvPr id="17" name="对象 3">
              <a:extLst>
                <a:ext uri="{FF2B5EF4-FFF2-40B4-BE49-F238E27FC236}">
                  <a16:creationId xmlns:a16="http://schemas.microsoft.com/office/drawing/2014/main" id="{D0993522-E002-4A9C-AEFE-57474E6322E9}"/>
                </a:ext>
              </a:extLst>
            </p:cNvPr>
            <p:cNvGraphicFramePr>
              <a:graphicFrameLocks noChangeAspect="1"/>
            </p:cNvGraphicFramePr>
            <p:nvPr>
              <p:extLst>
                <p:ext uri="{D42A27DB-BD31-4B8C-83A1-F6EECF244321}">
                  <p14:modId xmlns:p14="http://schemas.microsoft.com/office/powerpoint/2010/main" val="3596187623"/>
                </p:ext>
              </p:extLst>
            </p:nvPr>
          </p:nvGraphicFramePr>
          <p:xfrm>
            <a:off x="7074545" y="4642923"/>
            <a:ext cx="1385887" cy="438150"/>
          </p:xfrm>
          <a:graphic>
            <a:graphicData uri="http://schemas.openxmlformats.org/presentationml/2006/ole">
              <mc:AlternateContent xmlns:mc="http://schemas.openxmlformats.org/markup-compatibility/2006">
                <mc:Choice xmlns:v="urn:schemas-microsoft-com:vml" Requires="v">
                  <p:oleObj name="Equation" r:id="rId8" imgW="685800" imgH="241200" progId="Equation.DSMT4">
                    <p:embed/>
                  </p:oleObj>
                </mc:Choice>
                <mc:Fallback>
                  <p:oleObj name="Equation" r:id="rId8" imgW="685800" imgH="241200" progId="Equation.DSMT4">
                    <p:embed/>
                    <p:pic>
                      <p:nvPicPr>
                        <p:cNvPr id="10" name="对象 3">
                          <a:extLst>
                            <a:ext uri="{FF2B5EF4-FFF2-40B4-BE49-F238E27FC236}">
                              <a16:creationId xmlns:a16="http://schemas.microsoft.com/office/drawing/2014/main" id="{D6F65588-7742-4B54-883E-3F3627CFD33B}"/>
                            </a:ext>
                          </a:extLst>
                        </p:cNvPr>
                        <p:cNvPicPr>
                          <a:picLocks noChangeAspect="1" noChangeArrowheads="1"/>
                        </p:cNvPicPr>
                        <p:nvPr/>
                      </p:nvPicPr>
                      <p:blipFill>
                        <a:blip r:embed="rId9"/>
                        <a:srcRect/>
                        <a:stretch>
                          <a:fillRect/>
                        </a:stretch>
                      </p:blipFill>
                      <p:spPr bwMode="auto">
                        <a:xfrm>
                          <a:off x="7074545" y="4642923"/>
                          <a:ext cx="1385887" cy="438150"/>
                        </a:xfrm>
                        <a:prstGeom prst="rect">
                          <a:avLst/>
                        </a:prstGeom>
                        <a:noFill/>
                      </p:spPr>
                    </p:pic>
                  </p:oleObj>
                </mc:Fallback>
              </mc:AlternateContent>
            </a:graphicData>
          </a:graphic>
        </p:graphicFrame>
        <p:graphicFrame>
          <p:nvGraphicFramePr>
            <p:cNvPr id="18" name="对象 3">
              <a:extLst>
                <a:ext uri="{FF2B5EF4-FFF2-40B4-BE49-F238E27FC236}">
                  <a16:creationId xmlns:a16="http://schemas.microsoft.com/office/drawing/2014/main" id="{1B645CC9-8F32-434C-857A-1423CF6095E9}"/>
                </a:ext>
              </a:extLst>
            </p:cNvPr>
            <p:cNvGraphicFramePr>
              <a:graphicFrameLocks noChangeAspect="1"/>
            </p:cNvGraphicFramePr>
            <p:nvPr>
              <p:extLst>
                <p:ext uri="{D42A27DB-BD31-4B8C-83A1-F6EECF244321}">
                  <p14:modId xmlns:p14="http://schemas.microsoft.com/office/powerpoint/2010/main" val="2510664164"/>
                </p:ext>
              </p:extLst>
            </p:nvPr>
          </p:nvGraphicFramePr>
          <p:xfrm>
            <a:off x="1086966" y="5157192"/>
            <a:ext cx="820738" cy="438150"/>
          </p:xfrm>
          <a:graphic>
            <a:graphicData uri="http://schemas.openxmlformats.org/presentationml/2006/ole">
              <mc:AlternateContent xmlns:mc="http://schemas.openxmlformats.org/markup-compatibility/2006">
                <mc:Choice xmlns:v="urn:schemas-microsoft-com:vml" Requires="v">
                  <p:oleObj name="Equation" r:id="rId10" imgW="406080" imgH="241200" progId="Equation.DSMT4">
                    <p:embed/>
                  </p:oleObj>
                </mc:Choice>
                <mc:Fallback>
                  <p:oleObj name="Equation" r:id="rId10" imgW="406080" imgH="241200" progId="Equation.DSMT4">
                    <p:embed/>
                    <p:pic>
                      <p:nvPicPr>
                        <p:cNvPr id="17" name="对象 3">
                          <a:extLst>
                            <a:ext uri="{FF2B5EF4-FFF2-40B4-BE49-F238E27FC236}">
                              <a16:creationId xmlns:a16="http://schemas.microsoft.com/office/drawing/2014/main" id="{D0993522-E002-4A9C-AEFE-57474E6322E9}"/>
                            </a:ext>
                          </a:extLst>
                        </p:cNvPr>
                        <p:cNvPicPr>
                          <a:picLocks noChangeAspect="1" noChangeArrowheads="1"/>
                        </p:cNvPicPr>
                        <p:nvPr/>
                      </p:nvPicPr>
                      <p:blipFill>
                        <a:blip r:embed="rId11"/>
                        <a:srcRect/>
                        <a:stretch>
                          <a:fillRect/>
                        </a:stretch>
                      </p:blipFill>
                      <p:spPr bwMode="auto">
                        <a:xfrm>
                          <a:off x="1086966" y="5157192"/>
                          <a:ext cx="820738" cy="438150"/>
                        </a:xfrm>
                        <a:prstGeom prst="rect">
                          <a:avLst/>
                        </a:prstGeom>
                        <a:noFill/>
                      </p:spPr>
                    </p:pic>
                  </p:oleObj>
                </mc:Fallback>
              </mc:AlternateContent>
            </a:graphicData>
          </a:graphic>
        </p:graphicFrame>
        <p:graphicFrame>
          <p:nvGraphicFramePr>
            <p:cNvPr id="20" name="对象 3">
              <a:extLst>
                <a:ext uri="{FF2B5EF4-FFF2-40B4-BE49-F238E27FC236}">
                  <a16:creationId xmlns:a16="http://schemas.microsoft.com/office/drawing/2014/main" id="{6AF72EF7-BA1C-47C5-8500-728AF0C367BD}"/>
                </a:ext>
              </a:extLst>
            </p:cNvPr>
            <p:cNvGraphicFramePr>
              <a:graphicFrameLocks noChangeAspect="1"/>
            </p:cNvGraphicFramePr>
            <p:nvPr>
              <p:extLst>
                <p:ext uri="{D42A27DB-BD31-4B8C-83A1-F6EECF244321}">
                  <p14:modId xmlns:p14="http://schemas.microsoft.com/office/powerpoint/2010/main" val="704191420"/>
                </p:ext>
              </p:extLst>
            </p:nvPr>
          </p:nvGraphicFramePr>
          <p:xfrm>
            <a:off x="6660232" y="5694028"/>
            <a:ext cx="1692275" cy="368300"/>
          </p:xfrm>
          <a:graphic>
            <a:graphicData uri="http://schemas.openxmlformats.org/presentationml/2006/ole">
              <mc:AlternateContent xmlns:mc="http://schemas.openxmlformats.org/markup-compatibility/2006">
                <mc:Choice xmlns:v="urn:schemas-microsoft-com:vml" Requires="v">
                  <p:oleObj name="Equation" r:id="rId12" imgW="838080" imgH="203040" progId="Equation.DSMT4">
                    <p:embed/>
                  </p:oleObj>
                </mc:Choice>
                <mc:Fallback>
                  <p:oleObj name="Equation" r:id="rId12" imgW="838080" imgH="203040" progId="Equation.DSMT4">
                    <p:embed/>
                    <p:pic>
                      <p:nvPicPr>
                        <p:cNvPr id="18" name="对象 3">
                          <a:extLst>
                            <a:ext uri="{FF2B5EF4-FFF2-40B4-BE49-F238E27FC236}">
                              <a16:creationId xmlns:a16="http://schemas.microsoft.com/office/drawing/2014/main" id="{1B645CC9-8F32-434C-857A-1423CF6095E9}"/>
                            </a:ext>
                          </a:extLst>
                        </p:cNvPr>
                        <p:cNvPicPr>
                          <a:picLocks noChangeAspect="1" noChangeArrowheads="1"/>
                        </p:cNvPicPr>
                        <p:nvPr/>
                      </p:nvPicPr>
                      <p:blipFill>
                        <a:blip r:embed="rId13"/>
                        <a:srcRect/>
                        <a:stretch>
                          <a:fillRect/>
                        </a:stretch>
                      </p:blipFill>
                      <p:spPr bwMode="auto">
                        <a:xfrm>
                          <a:off x="6660232" y="5694028"/>
                          <a:ext cx="1692275" cy="36830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B4660615-416F-4441-9CBA-DE50F25325A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07803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a:extLst>
              <a:ext uri="{FF2B5EF4-FFF2-40B4-BE49-F238E27FC236}">
                <a16:creationId xmlns:a16="http://schemas.microsoft.com/office/drawing/2014/main" id="{1CECC9A1-9176-4859-A35C-DDFAECA26022}"/>
              </a:ext>
            </a:extLst>
          </p:cNvPr>
          <p:cNvSpPr>
            <a:spLocks noGrp="1"/>
          </p:cNvSpPr>
          <p:nvPr>
            <p:ph type="dt" sz="half" idx="2"/>
          </p:nvPr>
        </p:nvSpPr>
        <p:spPr/>
        <p:txBody>
          <a:bodyPr/>
          <a:lstStyle/>
          <a:p>
            <a:pPr>
              <a:defRPr/>
            </a:pPr>
            <a:fld id="{C80757AB-9C70-43DF-871F-26E866500994}" type="datetime1">
              <a:rPr lang="zh-CN" altLang="en-US" smtClean="0"/>
              <a:t>2022/11/23</a:t>
            </a:fld>
            <a:endParaRPr lang="zh-CN" altLang="en-US"/>
          </a:p>
        </p:txBody>
      </p:sp>
      <p:sp>
        <p:nvSpPr>
          <p:cNvPr id="13" name="Text Box 4">
            <a:extLst>
              <a:ext uri="{FF2B5EF4-FFF2-40B4-BE49-F238E27FC236}">
                <a16:creationId xmlns:a16="http://schemas.microsoft.com/office/drawing/2014/main" id="{8A2B517B-5F09-4E7B-8586-BCB96E7BF79A}"/>
              </a:ext>
            </a:extLst>
          </p:cNvPr>
          <p:cNvSpPr txBox="1">
            <a:spLocks noChangeArrowheads="1"/>
          </p:cNvSpPr>
          <p:nvPr/>
        </p:nvSpPr>
        <p:spPr bwMode="auto">
          <a:xfrm>
            <a:off x="139080" y="591071"/>
            <a:ext cx="7097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dirty="0">
                <a:solidFill>
                  <a:schemeClr val="bg2"/>
                </a:solidFill>
                <a:latin typeface="微软雅黑" panose="020B0503020204020204" pitchFamily="34" charset="-122"/>
                <a:ea typeface="微软雅黑" panose="020B0503020204020204" pitchFamily="34" charset="-122"/>
              </a:rPr>
              <a:t>四、图与网络优化</a:t>
            </a:r>
          </a:p>
        </p:txBody>
      </p:sp>
      <p:graphicFrame>
        <p:nvGraphicFramePr>
          <p:cNvPr id="4" name="表格 3">
            <a:extLst>
              <a:ext uri="{FF2B5EF4-FFF2-40B4-BE49-F238E27FC236}">
                <a16:creationId xmlns:a16="http://schemas.microsoft.com/office/drawing/2014/main" id="{1BD51279-5015-4563-9C01-B738B4B6F254}"/>
              </a:ext>
            </a:extLst>
          </p:cNvPr>
          <p:cNvGraphicFramePr>
            <a:graphicFrameLocks noGrp="1"/>
          </p:cNvGraphicFramePr>
          <p:nvPr>
            <p:extLst>
              <p:ext uri="{D42A27DB-BD31-4B8C-83A1-F6EECF244321}">
                <p14:modId xmlns:p14="http://schemas.microsoft.com/office/powerpoint/2010/main" val="3092871905"/>
              </p:ext>
            </p:extLst>
          </p:nvPr>
        </p:nvGraphicFramePr>
        <p:xfrm>
          <a:off x="457200" y="1268760"/>
          <a:ext cx="8291264" cy="3744416"/>
        </p:xfrm>
        <a:graphic>
          <a:graphicData uri="http://schemas.openxmlformats.org/drawingml/2006/table">
            <a:tbl>
              <a:tblPr firstRow="1" firstCol="1" bandRow="1"/>
              <a:tblGrid>
                <a:gridCol w="1594520">
                  <a:extLst>
                    <a:ext uri="{9D8B030D-6E8A-4147-A177-3AD203B41FA5}">
                      <a16:colId xmlns:a16="http://schemas.microsoft.com/office/drawing/2014/main" val="3335653372"/>
                    </a:ext>
                  </a:extLst>
                </a:gridCol>
                <a:gridCol w="1656184">
                  <a:extLst>
                    <a:ext uri="{9D8B030D-6E8A-4147-A177-3AD203B41FA5}">
                      <a16:colId xmlns:a16="http://schemas.microsoft.com/office/drawing/2014/main" val="910643054"/>
                    </a:ext>
                  </a:extLst>
                </a:gridCol>
                <a:gridCol w="2224683">
                  <a:extLst>
                    <a:ext uri="{9D8B030D-6E8A-4147-A177-3AD203B41FA5}">
                      <a16:colId xmlns:a16="http://schemas.microsoft.com/office/drawing/2014/main" val="4140563475"/>
                    </a:ext>
                  </a:extLst>
                </a:gridCol>
                <a:gridCol w="2815877">
                  <a:extLst>
                    <a:ext uri="{9D8B030D-6E8A-4147-A177-3AD203B41FA5}">
                      <a16:colId xmlns:a16="http://schemas.microsoft.com/office/drawing/2014/main" val="1216837610"/>
                    </a:ext>
                  </a:extLst>
                </a:gridCol>
              </a:tblGrid>
              <a:tr h="531338">
                <a:tc gridSpan="2">
                  <a:txBody>
                    <a:bodyPr/>
                    <a:lstStyle/>
                    <a:p>
                      <a:pPr indent="0" algn="l">
                        <a:lnSpc>
                          <a:spcPct val="100000"/>
                        </a:lnSpc>
                        <a:spcAft>
                          <a:spcPts val="0"/>
                        </a:spcAft>
                      </a:pPr>
                      <a:r>
                        <a:rPr lang="zh-CN" sz="1800" b="1" kern="100">
                          <a:solidFill>
                            <a:srgbClr val="0000FF"/>
                          </a:solidFill>
                          <a:effectLst/>
                          <a:latin typeface="微软雅黑" panose="020B0503020204020204" pitchFamily="34" charset="-122"/>
                          <a:ea typeface="微软雅黑" panose="020B0503020204020204" pitchFamily="34" charset="-122"/>
                        </a:rPr>
                        <a:t>类别</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a:txBody>
                    <a:bodyPr/>
                    <a:lstStyle/>
                    <a:p>
                      <a:pPr indent="0" algn="l">
                        <a:lnSpc>
                          <a:spcPct val="100000"/>
                        </a:lnSpc>
                        <a:spcAft>
                          <a:spcPts val="0"/>
                        </a:spcAft>
                      </a:pPr>
                      <a:r>
                        <a:rPr lang="zh-CN" sz="1800" b="1" kern="100">
                          <a:solidFill>
                            <a:srgbClr val="0000FF"/>
                          </a:solidFill>
                          <a:effectLst/>
                          <a:latin typeface="微软雅黑" panose="020B0503020204020204" pitchFamily="34" charset="-122"/>
                          <a:ea typeface="微软雅黑" panose="020B0503020204020204" pitchFamily="34" charset="-122"/>
                        </a:rPr>
                        <a:t>函数名</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indent="0" algn="l">
                        <a:lnSpc>
                          <a:spcPct val="100000"/>
                        </a:lnSpc>
                        <a:spcAft>
                          <a:spcPts val="0"/>
                        </a:spcAft>
                      </a:pPr>
                      <a:r>
                        <a:rPr lang="zh-CN" sz="1800" b="1" kern="100" dirty="0">
                          <a:solidFill>
                            <a:srgbClr val="0000FF"/>
                          </a:solidFill>
                          <a:effectLst/>
                          <a:latin typeface="微软雅黑" panose="020B0503020204020204" pitchFamily="34" charset="-122"/>
                          <a:ea typeface="微软雅黑" panose="020B0503020204020204" pitchFamily="34" charset="-122"/>
                        </a:rPr>
                        <a:t>说</a:t>
                      </a:r>
                      <a:r>
                        <a:rPr lang="en-US" sz="1800" b="1" kern="100" dirty="0">
                          <a:solidFill>
                            <a:srgbClr val="0000FF"/>
                          </a:solidFill>
                          <a:effectLst/>
                          <a:latin typeface="微软雅黑" panose="020B0503020204020204" pitchFamily="34" charset="-122"/>
                          <a:ea typeface="微软雅黑" panose="020B0503020204020204" pitchFamily="34" charset="-122"/>
                        </a:rPr>
                        <a:t>  </a:t>
                      </a:r>
                      <a:r>
                        <a:rPr lang="zh-CN" sz="1800" b="1" kern="100" dirty="0">
                          <a:solidFill>
                            <a:srgbClr val="0000FF"/>
                          </a:solidFill>
                          <a:effectLst/>
                          <a:latin typeface="微软雅黑" panose="020B0503020204020204" pitchFamily="34" charset="-122"/>
                          <a:ea typeface="微软雅黑" panose="020B0503020204020204" pitchFamily="34" charset="-122"/>
                        </a:rPr>
                        <a:t>明</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176150371"/>
                  </a:ext>
                </a:extLst>
              </a:tr>
              <a:tr h="535513">
                <a:tc rowSpan="6">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图与网络优化</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创建一个图</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a:effectLst/>
                          <a:latin typeface="微软雅黑" panose="020B0503020204020204" pitchFamily="34" charset="-122"/>
                          <a:ea typeface="微软雅黑" panose="020B0503020204020204" pitchFamily="34" charset="-122"/>
                        </a:rPr>
                        <a:t>graph</a:t>
                      </a:r>
                      <a:endParaRPr lang="zh-CN" sz="18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创建一个无向图</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354513"/>
                  </a:ext>
                </a:extLst>
              </a:tr>
              <a:tr h="535513">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800" kern="100">
                          <a:effectLst/>
                          <a:latin typeface="微软雅黑" panose="020B0503020204020204" pitchFamily="34" charset="-122"/>
                          <a:ea typeface="微软雅黑" panose="020B0503020204020204" pitchFamily="34" charset="-122"/>
                        </a:rPr>
                        <a:t>digraph</a:t>
                      </a:r>
                      <a:endParaRPr lang="zh-CN" sz="18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创建一个有向图</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6168873"/>
                  </a:ext>
                </a:extLst>
              </a:tr>
              <a:tr h="535513">
                <a:tc vMerge="1">
                  <a:txBody>
                    <a:bodyPr/>
                    <a:lstStyle/>
                    <a:p>
                      <a:endParaRPr lang="zh-CN" altLang="en-US"/>
                    </a:p>
                  </a:txBody>
                  <a:tcPr/>
                </a:tc>
                <a:tc rowSpan="2">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最短路</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dirty="0">
                          <a:effectLst/>
                          <a:latin typeface="微软雅黑" panose="020B0503020204020204" pitchFamily="34" charset="-122"/>
                          <a:ea typeface="微软雅黑" panose="020B0503020204020204" pitchFamily="34" charset="-122"/>
                        </a:rPr>
                        <a:t>shortestpath</a:t>
                      </a:r>
                      <a:endParaRPr lang="zh-CN" sz="1800" kern="100" dirty="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求两节点之间的最短路</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784038"/>
                  </a:ext>
                </a:extLst>
              </a:tr>
              <a:tr h="535513">
                <a:tc vMerge="1">
                  <a:txBody>
                    <a:bodyPr/>
                    <a:lstStyle/>
                    <a:p>
                      <a:endParaRPr lang="zh-CN" altLang="en-US"/>
                    </a:p>
                  </a:txBody>
                  <a:tcPr/>
                </a:tc>
                <a:tc vMerge="1">
                  <a:txBody>
                    <a:bodyPr/>
                    <a:lstStyle/>
                    <a:p>
                      <a:endParaRPr lang="zh-CN" altLang="en-US"/>
                    </a:p>
                  </a:txBody>
                  <a:tcPr/>
                </a:tc>
                <a:tc>
                  <a:txBody>
                    <a:bodyPr/>
                    <a:lstStyle/>
                    <a:p>
                      <a:pPr indent="0" algn="l">
                        <a:lnSpc>
                          <a:spcPct val="100000"/>
                        </a:lnSpc>
                        <a:spcAft>
                          <a:spcPts val="0"/>
                        </a:spcAft>
                      </a:pPr>
                      <a:r>
                        <a:rPr lang="en-US" sz="1800" kern="100">
                          <a:effectLst/>
                          <a:latin typeface="微软雅黑" panose="020B0503020204020204" pitchFamily="34" charset="-122"/>
                          <a:ea typeface="微软雅黑" panose="020B0503020204020204" pitchFamily="34" charset="-122"/>
                        </a:rPr>
                        <a:t>shortestpathtree</a:t>
                      </a:r>
                      <a:endParaRPr lang="zh-CN" sz="18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求多个节点之间的最短路</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834780"/>
                  </a:ext>
                </a:extLst>
              </a:tr>
              <a:tr h="535513">
                <a:tc vMerge="1">
                  <a:txBody>
                    <a:bodyPr/>
                    <a:lstStyle/>
                    <a:p>
                      <a:endParaRPr lang="zh-CN" altLang="en-US"/>
                    </a:p>
                  </a:txBody>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最大流</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a:effectLst/>
                          <a:latin typeface="微软雅黑" panose="020B0503020204020204" pitchFamily="34" charset="-122"/>
                          <a:ea typeface="微软雅黑" panose="020B0503020204020204" pitchFamily="34" charset="-122"/>
                        </a:rPr>
                        <a:t>maxflow</a:t>
                      </a:r>
                      <a:endParaRPr lang="zh-CN" sz="1800" kern="10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求解网络最大流问题</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8467430"/>
                  </a:ext>
                </a:extLst>
              </a:tr>
              <a:tr h="535513">
                <a:tc vMerge="1">
                  <a:txBody>
                    <a:bodyPr/>
                    <a:lstStyle/>
                    <a:p>
                      <a:endParaRPr lang="zh-CN" altLang="en-US"/>
                    </a:p>
                  </a:txBody>
                  <a:tcPr/>
                </a:tc>
                <a:tc>
                  <a:txBody>
                    <a:bodyPr/>
                    <a:lstStyle/>
                    <a:p>
                      <a:pPr indent="0" algn="l">
                        <a:lnSpc>
                          <a:spcPct val="100000"/>
                        </a:lnSpc>
                        <a:spcAft>
                          <a:spcPts val="0"/>
                        </a:spcAft>
                      </a:pPr>
                      <a:r>
                        <a:rPr lang="zh-CN" sz="1800" kern="100">
                          <a:effectLst/>
                          <a:latin typeface="微软雅黑" panose="020B0503020204020204" pitchFamily="34" charset="-122"/>
                          <a:ea typeface="微软雅黑" panose="020B0503020204020204" pitchFamily="34" charset="-122"/>
                        </a:rPr>
                        <a:t>最小生成树</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en-US" sz="1800" kern="100" dirty="0">
                          <a:effectLst/>
                          <a:latin typeface="微软雅黑" panose="020B0503020204020204" pitchFamily="34" charset="-122"/>
                          <a:ea typeface="微软雅黑" panose="020B0503020204020204" pitchFamily="34" charset="-122"/>
                        </a:rPr>
                        <a:t>minspantree</a:t>
                      </a:r>
                      <a:endParaRPr lang="zh-CN" sz="1800" kern="100" dirty="0">
                        <a:effectLst/>
                        <a:latin typeface="微软雅黑" panose="020B0503020204020204" pitchFamily="34" charset="-122"/>
                        <a:ea typeface="微软雅黑" panose="020B0503020204020204" pitchFamily="34" charset="-122"/>
                      </a:endParaRP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800" kern="100" dirty="0">
                          <a:effectLst/>
                          <a:latin typeface="微软雅黑" panose="020B0503020204020204" pitchFamily="34" charset="-122"/>
                          <a:ea typeface="微软雅黑" panose="020B0503020204020204" pitchFamily="34" charset="-122"/>
                        </a:rPr>
                        <a:t>求最小生成树</a:t>
                      </a:r>
                    </a:p>
                  </a:txBody>
                  <a:tcPr marL="67049" marR="67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162081"/>
                  </a:ext>
                </a:extLst>
              </a:tr>
            </a:tbl>
          </a:graphicData>
        </a:graphic>
      </p:graphicFrame>
      <p:sp>
        <p:nvSpPr>
          <p:cNvPr id="2" name="页脚占位符 1">
            <a:extLst>
              <a:ext uri="{FF2B5EF4-FFF2-40B4-BE49-F238E27FC236}">
                <a16:creationId xmlns:a16="http://schemas.microsoft.com/office/drawing/2014/main" id="{1D9ECF7A-7B54-434D-A442-0AE97C4FE60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16241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20ED9377-A565-4673-A85D-EBD5A3831D13}"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2309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最大流的相关概念</a:t>
            </a:r>
          </a:p>
        </p:txBody>
      </p:sp>
      <p:sp>
        <p:nvSpPr>
          <p:cNvPr id="14" name="Rectangle 3">
            <a:extLst>
              <a:ext uri="{FF2B5EF4-FFF2-40B4-BE49-F238E27FC236}">
                <a16:creationId xmlns:a16="http://schemas.microsoft.com/office/drawing/2014/main" id="{9F356AFE-1FC6-464F-9413-D6E7649A89EC}"/>
              </a:ext>
            </a:extLst>
          </p:cNvPr>
          <p:cNvSpPr>
            <a:spLocks noChangeArrowheads="1"/>
          </p:cNvSpPr>
          <p:nvPr/>
        </p:nvSpPr>
        <p:spPr bwMode="auto">
          <a:xfrm>
            <a:off x="288082" y="102048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）流与可行流</a:t>
            </a:r>
          </a:p>
        </p:txBody>
      </p:sp>
      <p:grpSp>
        <p:nvGrpSpPr>
          <p:cNvPr id="2" name="组合 1">
            <a:extLst>
              <a:ext uri="{FF2B5EF4-FFF2-40B4-BE49-F238E27FC236}">
                <a16:creationId xmlns:a16="http://schemas.microsoft.com/office/drawing/2014/main" id="{8EDCFB99-E4A9-4FAD-B92D-86FFE862FD03}"/>
              </a:ext>
            </a:extLst>
          </p:cNvPr>
          <p:cNvGrpSpPr/>
          <p:nvPr/>
        </p:nvGrpSpPr>
        <p:grpSpPr>
          <a:xfrm>
            <a:off x="683568" y="1655304"/>
            <a:ext cx="8064896" cy="1565746"/>
            <a:chOff x="683568" y="1556792"/>
            <a:chExt cx="8064896" cy="1565746"/>
          </a:xfrm>
        </p:grpSpPr>
        <p:sp>
          <p:nvSpPr>
            <p:cNvPr id="19" name="Rectangle 56">
              <a:extLst>
                <a:ext uri="{FF2B5EF4-FFF2-40B4-BE49-F238E27FC236}">
                  <a16:creationId xmlns:a16="http://schemas.microsoft.com/office/drawing/2014/main" id="{03566DA7-E006-4FDF-AFCE-24E13E1E4C69}"/>
                </a:ext>
              </a:extLst>
            </p:cNvPr>
            <p:cNvSpPr>
              <a:spLocks noChangeArrowheads="1"/>
            </p:cNvSpPr>
            <p:nvPr/>
          </p:nvSpPr>
          <p:spPr bwMode="auto">
            <a:xfrm>
              <a:off x="683568" y="1556792"/>
              <a:ext cx="8064896"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sym typeface="Wingdings" pitchFamily="2" charset="2"/>
                </a:rPr>
                <a:t>流：</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对于容量网络                     ，称定义在弧集    上的一个非负实值函数                                        为网络    上的一个流，其中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是弧          上的流量。</a:t>
              </a:r>
            </a:p>
          </p:txBody>
        </p:sp>
        <p:graphicFrame>
          <p:nvGraphicFramePr>
            <p:cNvPr id="10" name="对象 3">
              <a:extLst>
                <a:ext uri="{FF2B5EF4-FFF2-40B4-BE49-F238E27FC236}">
                  <a16:creationId xmlns:a16="http://schemas.microsoft.com/office/drawing/2014/main" id="{D6F65588-7742-4B54-883E-3F3627CFD33B}"/>
                </a:ext>
              </a:extLst>
            </p:cNvPr>
            <p:cNvGraphicFramePr>
              <a:graphicFrameLocks noChangeAspect="1"/>
            </p:cNvGraphicFramePr>
            <p:nvPr>
              <p:extLst>
                <p:ext uri="{D42A27DB-BD31-4B8C-83A1-F6EECF244321}">
                  <p14:modId xmlns:p14="http://schemas.microsoft.com/office/powerpoint/2010/main" val="1505922658"/>
                </p:ext>
              </p:extLst>
            </p:nvPr>
          </p:nvGraphicFramePr>
          <p:xfrm>
            <a:off x="2171179" y="2147708"/>
            <a:ext cx="3336925" cy="508000"/>
          </p:xfrm>
          <a:graphic>
            <a:graphicData uri="http://schemas.openxmlformats.org/presentationml/2006/ole">
              <mc:AlternateContent xmlns:mc="http://schemas.openxmlformats.org/markup-compatibility/2006">
                <mc:Choice xmlns:v="urn:schemas-microsoft-com:vml" Requires="v">
                  <p:oleObj name="Equation" r:id="rId2" imgW="1650960" imgH="279360" progId="Equation.DSMT4">
                    <p:embed/>
                  </p:oleObj>
                </mc:Choice>
                <mc:Fallback>
                  <p:oleObj name="Equation" r:id="rId2" imgW="1650960" imgH="279360" progId="Equation.DSMT4">
                    <p:embed/>
                    <p:pic>
                      <p:nvPicPr>
                        <p:cNvPr id="10" name="对象 3">
                          <a:extLst>
                            <a:ext uri="{FF2B5EF4-FFF2-40B4-BE49-F238E27FC236}">
                              <a16:creationId xmlns:a16="http://schemas.microsoft.com/office/drawing/2014/main" id="{D6F65588-7742-4B54-883E-3F3627CFD33B}"/>
                            </a:ext>
                          </a:extLst>
                        </p:cNvPr>
                        <p:cNvPicPr>
                          <a:picLocks noChangeAspect="1" noChangeArrowheads="1"/>
                        </p:cNvPicPr>
                        <p:nvPr/>
                      </p:nvPicPr>
                      <p:blipFill>
                        <a:blip r:embed="rId3"/>
                        <a:srcRect/>
                        <a:stretch>
                          <a:fillRect/>
                        </a:stretch>
                      </p:blipFill>
                      <p:spPr bwMode="auto">
                        <a:xfrm>
                          <a:off x="2171179" y="2147708"/>
                          <a:ext cx="3336925" cy="508000"/>
                        </a:xfrm>
                        <a:prstGeom prst="rect">
                          <a:avLst/>
                        </a:prstGeom>
                        <a:noFill/>
                      </p:spPr>
                    </p:pic>
                  </p:oleObj>
                </mc:Fallback>
              </mc:AlternateContent>
            </a:graphicData>
          </a:graphic>
        </p:graphicFrame>
        <p:graphicFrame>
          <p:nvGraphicFramePr>
            <p:cNvPr id="12" name="对象 3">
              <a:extLst>
                <a:ext uri="{FF2B5EF4-FFF2-40B4-BE49-F238E27FC236}">
                  <a16:creationId xmlns:a16="http://schemas.microsoft.com/office/drawing/2014/main" id="{26167EEE-97DD-47C7-A42F-4ACBF9F50729}"/>
                </a:ext>
              </a:extLst>
            </p:cNvPr>
            <p:cNvGraphicFramePr>
              <a:graphicFrameLocks noChangeAspect="1"/>
            </p:cNvGraphicFramePr>
            <p:nvPr>
              <p:extLst>
                <p:ext uri="{D42A27DB-BD31-4B8C-83A1-F6EECF244321}">
                  <p14:modId xmlns:p14="http://schemas.microsoft.com/office/powerpoint/2010/main" val="772272105"/>
                </p:ext>
              </p:extLst>
            </p:nvPr>
          </p:nvGraphicFramePr>
          <p:xfrm>
            <a:off x="3419872" y="2673057"/>
            <a:ext cx="784225" cy="439738"/>
          </p:xfrm>
          <a:graphic>
            <a:graphicData uri="http://schemas.openxmlformats.org/presentationml/2006/ole">
              <mc:AlternateContent xmlns:mc="http://schemas.openxmlformats.org/markup-compatibility/2006">
                <mc:Choice xmlns:v="urn:schemas-microsoft-com:vml" Requires="v">
                  <p:oleObj name="Equation" r:id="rId4" imgW="444240" imgH="241200" progId="Equation.DSMT4">
                    <p:embed/>
                  </p:oleObj>
                </mc:Choice>
                <mc:Fallback>
                  <p:oleObj name="Equation" r:id="rId4" imgW="444240" imgH="241200" progId="Equation.DSMT4">
                    <p:embed/>
                    <p:pic>
                      <p:nvPicPr>
                        <p:cNvPr id="12" name="对象 3">
                          <a:extLst>
                            <a:ext uri="{FF2B5EF4-FFF2-40B4-BE49-F238E27FC236}">
                              <a16:creationId xmlns:a16="http://schemas.microsoft.com/office/drawing/2014/main" id="{26167EEE-97DD-47C7-A42F-4ACBF9F50729}"/>
                            </a:ext>
                          </a:extLst>
                        </p:cNvPr>
                        <p:cNvPicPr>
                          <a:picLocks noChangeAspect="1" noChangeArrowheads="1"/>
                        </p:cNvPicPr>
                        <p:nvPr/>
                      </p:nvPicPr>
                      <p:blipFill>
                        <a:blip r:embed="rId5"/>
                        <a:srcRect/>
                        <a:stretch>
                          <a:fillRect/>
                        </a:stretch>
                      </p:blipFill>
                      <p:spPr bwMode="auto">
                        <a:xfrm>
                          <a:off x="3419872" y="2673057"/>
                          <a:ext cx="784225" cy="439738"/>
                        </a:xfrm>
                        <a:prstGeom prst="rect">
                          <a:avLst/>
                        </a:prstGeom>
                        <a:noFill/>
                      </p:spPr>
                    </p:pic>
                  </p:oleObj>
                </mc:Fallback>
              </mc:AlternateContent>
            </a:graphicData>
          </a:graphic>
        </p:graphicFrame>
        <p:graphicFrame>
          <p:nvGraphicFramePr>
            <p:cNvPr id="13" name="对象 3">
              <a:extLst>
                <a:ext uri="{FF2B5EF4-FFF2-40B4-BE49-F238E27FC236}">
                  <a16:creationId xmlns:a16="http://schemas.microsoft.com/office/drawing/2014/main" id="{69C88596-B803-4C54-8347-6C9B4DE152F6}"/>
                </a:ext>
              </a:extLst>
            </p:cNvPr>
            <p:cNvGraphicFramePr>
              <a:graphicFrameLocks noChangeAspect="1"/>
            </p:cNvGraphicFramePr>
            <p:nvPr>
              <p:extLst>
                <p:ext uri="{D42A27DB-BD31-4B8C-83A1-F6EECF244321}">
                  <p14:modId xmlns:p14="http://schemas.microsoft.com/office/powerpoint/2010/main" val="756469113"/>
                </p:ext>
              </p:extLst>
            </p:nvPr>
          </p:nvGraphicFramePr>
          <p:xfrm>
            <a:off x="6732240" y="1701726"/>
            <a:ext cx="268287" cy="301625"/>
          </p:xfrm>
          <a:graphic>
            <a:graphicData uri="http://schemas.openxmlformats.org/presentationml/2006/ole">
              <mc:AlternateContent xmlns:mc="http://schemas.openxmlformats.org/markup-compatibility/2006">
                <mc:Choice xmlns:v="urn:schemas-microsoft-com:vml" Requires="v">
                  <p:oleObj name="Equation" r:id="rId6" imgW="152280" imgH="164880" progId="Equation.DSMT4">
                    <p:embed/>
                  </p:oleObj>
                </mc:Choice>
                <mc:Fallback>
                  <p:oleObj name="Equation" r:id="rId6" imgW="152280" imgH="164880" progId="Equation.DSMT4">
                    <p:embed/>
                    <p:pic>
                      <p:nvPicPr>
                        <p:cNvPr id="13" name="对象 3">
                          <a:extLst>
                            <a:ext uri="{FF2B5EF4-FFF2-40B4-BE49-F238E27FC236}">
                              <a16:creationId xmlns:a16="http://schemas.microsoft.com/office/drawing/2014/main" id="{69C88596-B803-4C54-8347-6C9B4DE152F6}"/>
                            </a:ext>
                          </a:extLst>
                        </p:cNvPr>
                        <p:cNvPicPr>
                          <a:picLocks noChangeAspect="1" noChangeArrowheads="1"/>
                        </p:cNvPicPr>
                        <p:nvPr/>
                      </p:nvPicPr>
                      <p:blipFill>
                        <a:blip r:embed="rId7"/>
                        <a:srcRect/>
                        <a:stretch>
                          <a:fillRect/>
                        </a:stretch>
                      </p:blipFill>
                      <p:spPr bwMode="auto">
                        <a:xfrm>
                          <a:off x="6732240" y="1701726"/>
                          <a:ext cx="268287" cy="301625"/>
                        </a:xfrm>
                        <a:prstGeom prst="rect">
                          <a:avLst/>
                        </a:prstGeom>
                        <a:noFill/>
                      </p:spPr>
                    </p:pic>
                  </p:oleObj>
                </mc:Fallback>
              </mc:AlternateContent>
            </a:graphicData>
          </a:graphic>
        </p:graphicFrame>
        <p:graphicFrame>
          <p:nvGraphicFramePr>
            <p:cNvPr id="17" name="对象 3">
              <a:extLst>
                <a:ext uri="{FF2B5EF4-FFF2-40B4-BE49-F238E27FC236}">
                  <a16:creationId xmlns:a16="http://schemas.microsoft.com/office/drawing/2014/main" id="{D0993522-E002-4A9C-AEFE-57474E6322E9}"/>
                </a:ext>
              </a:extLst>
            </p:cNvPr>
            <p:cNvGraphicFramePr>
              <a:graphicFrameLocks noChangeAspect="1"/>
            </p:cNvGraphicFramePr>
            <p:nvPr>
              <p:extLst>
                <p:ext uri="{D42A27DB-BD31-4B8C-83A1-F6EECF244321}">
                  <p14:modId xmlns:p14="http://schemas.microsoft.com/office/powerpoint/2010/main" val="1779331272"/>
                </p:ext>
              </p:extLst>
            </p:nvPr>
          </p:nvGraphicFramePr>
          <p:xfrm>
            <a:off x="6326857" y="2227188"/>
            <a:ext cx="333375" cy="323850"/>
          </p:xfrm>
          <a:graphic>
            <a:graphicData uri="http://schemas.openxmlformats.org/presentationml/2006/ole">
              <mc:AlternateContent xmlns:mc="http://schemas.openxmlformats.org/markup-compatibility/2006">
                <mc:Choice xmlns:v="urn:schemas-microsoft-com:vml" Requires="v">
                  <p:oleObj name="Equation" r:id="rId8" imgW="164880" imgH="177480" progId="Equation.DSMT4">
                    <p:embed/>
                  </p:oleObj>
                </mc:Choice>
                <mc:Fallback>
                  <p:oleObj name="Equation" r:id="rId8" imgW="164880" imgH="177480" progId="Equation.DSMT4">
                    <p:embed/>
                    <p:pic>
                      <p:nvPicPr>
                        <p:cNvPr id="17" name="对象 3">
                          <a:extLst>
                            <a:ext uri="{FF2B5EF4-FFF2-40B4-BE49-F238E27FC236}">
                              <a16:creationId xmlns:a16="http://schemas.microsoft.com/office/drawing/2014/main" id="{D0993522-E002-4A9C-AEFE-57474E6322E9}"/>
                            </a:ext>
                          </a:extLst>
                        </p:cNvPr>
                        <p:cNvPicPr>
                          <a:picLocks noChangeAspect="1" noChangeArrowheads="1"/>
                        </p:cNvPicPr>
                        <p:nvPr/>
                      </p:nvPicPr>
                      <p:blipFill>
                        <a:blip r:embed="rId9"/>
                        <a:srcRect/>
                        <a:stretch>
                          <a:fillRect/>
                        </a:stretch>
                      </p:blipFill>
                      <p:spPr bwMode="auto">
                        <a:xfrm>
                          <a:off x="6326857" y="2227188"/>
                          <a:ext cx="333375" cy="323850"/>
                        </a:xfrm>
                        <a:prstGeom prst="rect">
                          <a:avLst/>
                        </a:prstGeom>
                        <a:noFill/>
                      </p:spPr>
                    </p:pic>
                  </p:oleObj>
                </mc:Fallback>
              </mc:AlternateContent>
            </a:graphicData>
          </a:graphic>
        </p:graphicFrame>
        <p:graphicFrame>
          <p:nvGraphicFramePr>
            <p:cNvPr id="18" name="对象 3">
              <a:extLst>
                <a:ext uri="{FF2B5EF4-FFF2-40B4-BE49-F238E27FC236}">
                  <a16:creationId xmlns:a16="http://schemas.microsoft.com/office/drawing/2014/main" id="{1B645CC9-8F32-434C-857A-1423CF6095E9}"/>
                </a:ext>
              </a:extLst>
            </p:cNvPr>
            <p:cNvGraphicFramePr>
              <a:graphicFrameLocks noChangeAspect="1"/>
            </p:cNvGraphicFramePr>
            <p:nvPr>
              <p:extLst>
                <p:ext uri="{D42A27DB-BD31-4B8C-83A1-F6EECF244321}">
                  <p14:modId xmlns:p14="http://schemas.microsoft.com/office/powerpoint/2010/main" val="450323981"/>
                </p:ext>
              </p:extLst>
            </p:nvPr>
          </p:nvGraphicFramePr>
          <p:xfrm>
            <a:off x="1052537" y="2684388"/>
            <a:ext cx="1719263" cy="438150"/>
          </p:xfrm>
          <a:graphic>
            <a:graphicData uri="http://schemas.openxmlformats.org/presentationml/2006/ole">
              <mc:AlternateContent xmlns:mc="http://schemas.openxmlformats.org/markup-compatibility/2006">
                <mc:Choice xmlns:v="urn:schemas-microsoft-com:vml" Requires="v">
                  <p:oleObj name="Equation" r:id="rId10" imgW="850680" imgH="241200" progId="Equation.DSMT4">
                    <p:embed/>
                  </p:oleObj>
                </mc:Choice>
                <mc:Fallback>
                  <p:oleObj name="Equation" r:id="rId10" imgW="850680" imgH="241200" progId="Equation.DSMT4">
                    <p:embed/>
                    <p:pic>
                      <p:nvPicPr>
                        <p:cNvPr id="18" name="对象 3">
                          <a:extLst>
                            <a:ext uri="{FF2B5EF4-FFF2-40B4-BE49-F238E27FC236}">
                              <a16:creationId xmlns:a16="http://schemas.microsoft.com/office/drawing/2014/main" id="{1B645CC9-8F32-434C-857A-1423CF6095E9}"/>
                            </a:ext>
                          </a:extLst>
                        </p:cNvPr>
                        <p:cNvPicPr>
                          <a:picLocks noChangeAspect="1" noChangeArrowheads="1"/>
                        </p:cNvPicPr>
                        <p:nvPr/>
                      </p:nvPicPr>
                      <p:blipFill>
                        <a:blip r:embed="rId11"/>
                        <a:srcRect/>
                        <a:stretch>
                          <a:fillRect/>
                        </a:stretch>
                      </p:blipFill>
                      <p:spPr bwMode="auto">
                        <a:xfrm>
                          <a:off x="1052537" y="2684388"/>
                          <a:ext cx="1719263" cy="438150"/>
                        </a:xfrm>
                        <a:prstGeom prst="rect">
                          <a:avLst/>
                        </a:prstGeom>
                        <a:noFill/>
                      </p:spPr>
                    </p:pic>
                  </p:oleObj>
                </mc:Fallback>
              </mc:AlternateContent>
            </a:graphicData>
          </a:graphic>
        </p:graphicFrame>
        <p:graphicFrame>
          <p:nvGraphicFramePr>
            <p:cNvPr id="20" name="对象 3">
              <a:extLst>
                <a:ext uri="{FF2B5EF4-FFF2-40B4-BE49-F238E27FC236}">
                  <a16:creationId xmlns:a16="http://schemas.microsoft.com/office/drawing/2014/main" id="{6AF72EF7-BA1C-47C5-8500-728AF0C367BD}"/>
                </a:ext>
              </a:extLst>
            </p:cNvPr>
            <p:cNvGraphicFramePr>
              <a:graphicFrameLocks noChangeAspect="1"/>
            </p:cNvGraphicFramePr>
            <p:nvPr>
              <p:extLst>
                <p:ext uri="{D42A27DB-BD31-4B8C-83A1-F6EECF244321}">
                  <p14:modId xmlns:p14="http://schemas.microsoft.com/office/powerpoint/2010/main" val="468327458"/>
                </p:ext>
              </p:extLst>
            </p:nvPr>
          </p:nvGraphicFramePr>
          <p:xfrm>
            <a:off x="3023741" y="1702408"/>
            <a:ext cx="1692275" cy="368300"/>
          </p:xfrm>
          <a:graphic>
            <a:graphicData uri="http://schemas.openxmlformats.org/presentationml/2006/ole">
              <mc:AlternateContent xmlns:mc="http://schemas.openxmlformats.org/markup-compatibility/2006">
                <mc:Choice xmlns:v="urn:schemas-microsoft-com:vml" Requires="v">
                  <p:oleObj name="Equation" r:id="rId12" imgW="838080" imgH="203040" progId="Equation.DSMT4">
                    <p:embed/>
                  </p:oleObj>
                </mc:Choice>
                <mc:Fallback>
                  <p:oleObj name="Equation" r:id="rId12" imgW="838080" imgH="203040" progId="Equation.DSMT4">
                    <p:embed/>
                    <p:pic>
                      <p:nvPicPr>
                        <p:cNvPr id="20" name="对象 3">
                          <a:extLst>
                            <a:ext uri="{FF2B5EF4-FFF2-40B4-BE49-F238E27FC236}">
                              <a16:creationId xmlns:a16="http://schemas.microsoft.com/office/drawing/2014/main" id="{6AF72EF7-BA1C-47C5-8500-728AF0C367BD}"/>
                            </a:ext>
                          </a:extLst>
                        </p:cNvPr>
                        <p:cNvPicPr>
                          <a:picLocks noChangeAspect="1" noChangeArrowheads="1"/>
                        </p:cNvPicPr>
                        <p:nvPr/>
                      </p:nvPicPr>
                      <p:blipFill>
                        <a:blip r:embed="rId13"/>
                        <a:srcRect/>
                        <a:stretch>
                          <a:fillRect/>
                        </a:stretch>
                      </p:blipFill>
                      <p:spPr bwMode="auto">
                        <a:xfrm>
                          <a:off x="3023741" y="1702408"/>
                          <a:ext cx="1692275" cy="368300"/>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96F8C7CA-1E56-44D0-9137-8499A9D1BD8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487520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33A56A0B-442C-4438-B2C8-40AF752BE5F1}"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12012"/>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最大流的相关概念</a:t>
            </a:r>
          </a:p>
        </p:txBody>
      </p:sp>
      <p:sp>
        <p:nvSpPr>
          <p:cNvPr id="14" name="Rectangle 3">
            <a:extLst>
              <a:ext uri="{FF2B5EF4-FFF2-40B4-BE49-F238E27FC236}">
                <a16:creationId xmlns:a16="http://schemas.microsoft.com/office/drawing/2014/main" id="{9F356AFE-1FC6-464F-9413-D6E7649A89EC}"/>
              </a:ext>
            </a:extLst>
          </p:cNvPr>
          <p:cNvSpPr>
            <a:spLocks noChangeArrowheads="1"/>
          </p:cNvSpPr>
          <p:nvPr/>
        </p:nvSpPr>
        <p:spPr bwMode="auto">
          <a:xfrm>
            <a:off x="288082" y="1014580"/>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）流与可行流</a:t>
            </a:r>
          </a:p>
        </p:txBody>
      </p:sp>
      <p:sp>
        <p:nvSpPr>
          <p:cNvPr id="19" name="Rectangle 56">
            <a:extLst>
              <a:ext uri="{FF2B5EF4-FFF2-40B4-BE49-F238E27FC236}">
                <a16:creationId xmlns:a16="http://schemas.microsoft.com/office/drawing/2014/main" id="{03566DA7-E006-4FDF-AFCE-24E13E1E4C69}"/>
              </a:ext>
            </a:extLst>
          </p:cNvPr>
          <p:cNvSpPr>
            <a:spLocks noChangeArrowheads="1"/>
          </p:cNvSpPr>
          <p:nvPr/>
        </p:nvSpPr>
        <p:spPr bwMode="auto">
          <a:xfrm>
            <a:off x="683568" y="1518636"/>
            <a:ext cx="8064896"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sym typeface="Wingdings" pitchFamily="2" charset="2"/>
              </a:rPr>
              <a:t>可行流：</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满足以下条件的流称为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的可行流。</a:t>
            </a:r>
          </a:p>
        </p:txBody>
      </p:sp>
      <p:grpSp>
        <p:nvGrpSpPr>
          <p:cNvPr id="23" name="组合 22">
            <a:extLst>
              <a:ext uri="{FF2B5EF4-FFF2-40B4-BE49-F238E27FC236}">
                <a16:creationId xmlns:a16="http://schemas.microsoft.com/office/drawing/2014/main" id="{6BF755F3-09C5-4086-9028-4319968A681E}"/>
              </a:ext>
            </a:extLst>
          </p:cNvPr>
          <p:cNvGrpSpPr/>
          <p:nvPr/>
        </p:nvGrpSpPr>
        <p:grpSpPr>
          <a:xfrm>
            <a:off x="467545" y="3847796"/>
            <a:ext cx="8280920" cy="1224136"/>
            <a:chOff x="683568" y="3789040"/>
            <a:chExt cx="8280920" cy="1224136"/>
          </a:xfrm>
        </p:grpSpPr>
        <p:sp>
          <p:nvSpPr>
            <p:cNvPr id="24" name="Rectangle 56">
              <a:extLst>
                <a:ext uri="{FF2B5EF4-FFF2-40B4-BE49-F238E27FC236}">
                  <a16:creationId xmlns:a16="http://schemas.microsoft.com/office/drawing/2014/main" id="{A43DC4A5-A12B-4C83-B172-6CD12F1BFB2B}"/>
                </a:ext>
              </a:extLst>
            </p:cNvPr>
            <p:cNvSpPr>
              <a:spLocks noChangeArrowheads="1"/>
            </p:cNvSpPr>
            <p:nvPr/>
          </p:nvSpPr>
          <p:spPr bwMode="auto">
            <a:xfrm>
              <a:off x="683568" y="3789040"/>
              <a:ext cx="828092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③ 发点和收点平衡条件。</a:t>
              </a:r>
              <a:r>
                <a:rPr lang="zh-CN" altLang="en-US" sz="2200" dirty="0">
                  <a:latin typeface="微软雅黑" panose="020B0503020204020204" pitchFamily="34" charset="-122"/>
                  <a:ea typeface="微软雅黑" panose="020B0503020204020204" pitchFamily="34" charset="-122"/>
                  <a:sym typeface="Wingdings" pitchFamily="2" charset="2"/>
                </a:rPr>
                <a:t>发点的净流出量等于收点的净流入量</a:t>
              </a:r>
              <a:r>
                <a:rPr lang="en-US" altLang="zh-CN" sz="2200" dirty="0">
                  <a:latin typeface="微软雅黑" panose="020B0503020204020204" pitchFamily="34" charset="-122"/>
                  <a:ea typeface="微软雅黑" panose="020B0503020204020204" pitchFamily="34" charset="-122"/>
                  <a:sym typeface="Wingdings" pitchFamily="2" charset="2"/>
                </a:rPr>
                <a:t>, </a:t>
              </a:r>
              <a:r>
                <a:rPr lang="zh-CN" altLang="en-US" sz="2200" dirty="0">
                  <a:latin typeface="微软雅黑" panose="020B0503020204020204" pitchFamily="34" charset="-122"/>
                  <a:ea typeface="微软雅黑" panose="020B0503020204020204" pitchFamily="34" charset="-122"/>
                  <a:sym typeface="Wingdings" pitchFamily="2" charset="2"/>
                </a:rPr>
                <a:t>即</a:t>
              </a:r>
            </a:p>
          </p:txBody>
        </p:sp>
        <p:graphicFrame>
          <p:nvGraphicFramePr>
            <p:cNvPr id="26" name="对象 3">
              <a:extLst>
                <a:ext uri="{FF2B5EF4-FFF2-40B4-BE49-F238E27FC236}">
                  <a16:creationId xmlns:a16="http://schemas.microsoft.com/office/drawing/2014/main" id="{7A0394E8-90CB-4360-9372-A624E8EEA786}"/>
                </a:ext>
              </a:extLst>
            </p:cNvPr>
            <p:cNvGraphicFramePr>
              <a:graphicFrameLocks noChangeAspect="1"/>
            </p:cNvGraphicFramePr>
            <p:nvPr/>
          </p:nvGraphicFramePr>
          <p:xfrm>
            <a:off x="1847973" y="4321026"/>
            <a:ext cx="6016625" cy="692150"/>
          </p:xfrm>
          <a:graphic>
            <a:graphicData uri="http://schemas.openxmlformats.org/presentationml/2006/ole">
              <mc:AlternateContent xmlns:mc="http://schemas.openxmlformats.org/markup-compatibility/2006">
                <mc:Choice xmlns:v="urn:schemas-microsoft-com:vml" Requires="v">
                  <p:oleObj name="Equation" r:id="rId2" imgW="3136680" imgH="380880" progId="Equation.DSMT4">
                    <p:embed/>
                  </p:oleObj>
                </mc:Choice>
                <mc:Fallback>
                  <p:oleObj name="Equation" r:id="rId2" imgW="3136680" imgH="380880" progId="Equation.DSMT4">
                    <p:embed/>
                    <p:pic>
                      <p:nvPicPr>
                        <p:cNvPr id="26" name="对象 3">
                          <a:extLst>
                            <a:ext uri="{FF2B5EF4-FFF2-40B4-BE49-F238E27FC236}">
                              <a16:creationId xmlns:a16="http://schemas.microsoft.com/office/drawing/2014/main" id="{7A0394E8-90CB-4360-9372-A624E8EEA786}"/>
                            </a:ext>
                          </a:extLst>
                        </p:cNvPr>
                        <p:cNvPicPr>
                          <a:picLocks noChangeAspect="1" noChangeArrowheads="1"/>
                        </p:cNvPicPr>
                        <p:nvPr/>
                      </p:nvPicPr>
                      <p:blipFill>
                        <a:blip r:embed="rId3"/>
                        <a:srcRect/>
                        <a:stretch>
                          <a:fillRect/>
                        </a:stretch>
                      </p:blipFill>
                      <p:spPr bwMode="auto">
                        <a:xfrm>
                          <a:off x="1847973" y="4321026"/>
                          <a:ext cx="6016625" cy="692150"/>
                        </a:xfrm>
                        <a:prstGeom prst="rect">
                          <a:avLst/>
                        </a:prstGeom>
                        <a:noFill/>
                      </p:spPr>
                    </p:pic>
                  </p:oleObj>
                </mc:Fallback>
              </mc:AlternateContent>
            </a:graphicData>
          </a:graphic>
        </p:graphicFrame>
      </p:grpSp>
      <p:grpSp>
        <p:nvGrpSpPr>
          <p:cNvPr id="28" name="组合 27">
            <a:extLst>
              <a:ext uri="{FF2B5EF4-FFF2-40B4-BE49-F238E27FC236}">
                <a16:creationId xmlns:a16="http://schemas.microsoft.com/office/drawing/2014/main" id="{5BB07B2A-8720-4CEB-86D9-81EB64F8D978}"/>
              </a:ext>
            </a:extLst>
          </p:cNvPr>
          <p:cNvGrpSpPr/>
          <p:nvPr/>
        </p:nvGrpSpPr>
        <p:grpSpPr>
          <a:xfrm>
            <a:off x="467544" y="2743318"/>
            <a:ext cx="8424935" cy="1161541"/>
            <a:chOff x="467544" y="3140968"/>
            <a:chExt cx="8424935" cy="1161541"/>
          </a:xfrm>
        </p:grpSpPr>
        <p:sp>
          <p:nvSpPr>
            <p:cNvPr id="29" name="Rectangle 56">
              <a:extLst>
                <a:ext uri="{FF2B5EF4-FFF2-40B4-BE49-F238E27FC236}">
                  <a16:creationId xmlns:a16="http://schemas.microsoft.com/office/drawing/2014/main" id="{40BB2B53-14D8-4693-814A-763160895C7E}"/>
                </a:ext>
              </a:extLst>
            </p:cNvPr>
            <p:cNvSpPr>
              <a:spLocks noChangeArrowheads="1"/>
            </p:cNvSpPr>
            <p:nvPr/>
          </p:nvSpPr>
          <p:spPr bwMode="auto">
            <a:xfrm>
              <a:off x="467544" y="3140968"/>
              <a:ext cx="8424935"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② 中间点平衡条件。</a:t>
              </a:r>
              <a:r>
                <a:rPr lang="zh-CN" altLang="en-US" sz="2200" dirty="0">
                  <a:latin typeface="微软雅黑" panose="020B0503020204020204" pitchFamily="34" charset="-122"/>
                  <a:ea typeface="微软雅黑" panose="020B0503020204020204" pitchFamily="34" charset="-122"/>
                  <a:sym typeface="Wingdings" pitchFamily="2" charset="2"/>
                </a:rPr>
                <a:t>对每一个中间点         </a:t>
              </a:r>
              <a:r>
                <a:rPr lang="en-US" altLang="zh-CN" sz="2200" dirty="0">
                  <a:latin typeface="微软雅黑" panose="020B0503020204020204" pitchFamily="34" charset="-122"/>
                  <a:ea typeface="微软雅黑" panose="020B0503020204020204" pitchFamily="34" charset="-122"/>
                  <a:sym typeface="Wingdings" pitchFamily="2" charset="2"/>
                </a:rPr>
                <a:t>, </a:t>
              </a:r>
              <a:r>
                <a:rPr lang="zh-CN" altLang="en-US" sz="2200" dirty="0">
                  <a:latin typeface="微软雅黑" panose="020B0503020204020204" pitchFamily="34" charset="-122"/>
                  <a:ea typeface="微软雅黑" panose="020B0503020204020204" pitchFamily="34" charset="-122"/>
                  <a:sym typeface="Wingdings" pitchFamily="2" charset="2"/>
                </a:rPr>
                <a:t>流入量等于流出量，即</a:t>
              </a:r>
            </a:p>
          </p:txBody>
        </p:sp>
        <p:graphicFrame>
          <p:nvGraphicFramePr>
            <p:cNvPr id="30" name="对象 3">
              <a:extLst>
                <a:ext uri="{FF2B5EF4-FFF2-40B4-BE49-F238E27FC236}">
                  <a16:creationId xmlns:a16="http://schemas.microsoft.com/office/drawing/2014/main" id="{168B2EAE-8509-4A8B-B54C-ECF39E37A9A3}"/>
                </a:ext>
              </a:extLst>
            </p:cNvPr>
            <p:cNvGraphicFramePr>
              <a:graphicFrameLocks noChangeAspect="1"/>
            </p:cNvGraphicFramePr>
            <p:nvPr/>
          </p:nvGraphicFramePr>
          <p:xfrm>
            <a:off x="5138434" y="3264961"/>
            <a:ext cx="820738" cy="417513"/>
          </p:xfrm>
          <a:graphic>
            <a:graphicData uri="http://schemas.openxmlformats.org/presentationml/2006/ole">
              <mc:AlternateContent xmlns:mc="http://schemas.openxmlformats.org/markup-compatibility/2006">
                <mc:Choice xmlns:v="urn:schemas-microsoft-com:vml" Requires="v">
                  <p:oleObj name="Equation" r:id="rId4" imgW="406080" imgH="228600" progId="Equation.DSMT4">
                    <p:embed/>
                  </p:oleObj>
                </mc:Choice>
                <mc:Fallback>
                  <p:oleObj name="Equation" r:id="rId4" imgW="406080" imgH="228600" progId="Equation.DSMT4">
                    <p:embed/>
                    <p:pic>
                      <p:nvPicPr>
                        <p:cNvPr id="30" name="对象 3">
                          <a:extLst>
                            <a:ext uri="{FF2B5EF4-FFF2-40B4-BE49-F238E27FC236}">
                              <a16:creationId xmlns:a16="http://schemas.microsoft.com/office/drawing/2014/main" id="{168B2EAE-8509-4A8B-B54C-ECF39E37A9A3}"/>
                            </a:ext>
                          </a:extLst>
                        </p:cNvPr>
                        <p:cNvPicPr>
                          <a:picLocks noChangeAspect="1" noChangeArrowheads="1"/>
                        </p:cNvPicPr>
                        <p:nvPr/>
                      </p:nvPicPr>
                      <p:blipFill>
                        <a:blip r:embed="rId5"/>
                        <a:srcRect/>
                        <a:stretch>
                          <a:fillRect/>
                        </a:stretch>
                      </p:blipFill>
                      <p:spPr bwMode="auto">
                        <a:xfrm>
                          <a:off x="5138434" y="3264961"/>
                          <a:ext cx="820738" cy="417513"/>
                        </a:xfrm>
                        <a:prstGeom prst="rect">
                          <a:avLst/>
                        </a:prstGeom>
                        <a:noFill/>
                      </p:spPr>
                    </p:pic>
                  </p:oleObj>
                </mc:Fallback>
              </mc:AlternateContent>
            </a:graphicData>
          </a:graphic>
        </p:graphicFrame>
        <p:graphicFrame>
          <p:nvGraphicFramePr>
            <p:cNvPr id="31" name="对象 3">
              <a:extLst>
                <a:ext uri="{FF2B5EF4-FFF2-40B4-BE49-F238E27FC236}">
                  <a16:creationId xmlns:a16="http://schemas.microsoft.com/office/drawing/2014/main" id="{5ACF31EF-25EB-42B8-9A5C-1DD33FF239B3}"/>
                </a:ext>
              </a:extLst>
            </p:cNvPr>
            <p:cNvGraphicFramePr>
              <a:graphicFrameLocks noChangeAspect="1"/>
            </p:cNvGraphicFramePr>
            <p:nvPr/>
          </p:nvGraphicFramePr>
          <p:xfrm>
            <a:off x="3105826" y="3721484"/>
            <a:ext cx="2166937" cy="581025"/>
          </p:xfrm>
          <a:graphic>
            <a:graphicData uri="http://schemas.openxmlformats.org/presentationml/2006/ole">
              <mc:AlternateContent xmlns:mc="http://schemas.openxmlformats.org/markup-compatibility/2006">
                <mc:Choice xmlns:v="urn:schemas-microsoft-com:vml" Requires="v">
                  <p:oleObj name="Equation" r:id="rId6" imgW="1282680" imgH="380880" progId="Equation.DSMT4">
                    <p:embed/>
                  </p:oleObj>
                </mc:Choice>
                <mc:Fallback>
                  <p:oleObj name="Equation" r:id="rId6" imgW="1282680" imgH="380880" progId="Equation.DSMT4">
                    <p:embed/>
                    <p:pic>
                      <p:nvPicPr>
                        <p:cNvPr id="31" name="对象 3">
                          <a:extLst>
                            <a:ext uri="{FF2B5EF4-FFF2-40B4-BE49-F238E27FC236}">
                              <a16:creationId xmlns:a16="http://schemas.microsoft.com/office/drawing/2014/main" id="{5ACF31EF-25EB-42B8-9A5C-1DD33FF239B3}"/>
                            </a:ext>
                          </a:extLst>
                        </p:cNvPr>
                        <p:cNvPicPr>
                          <a:picLocks noChangeAspect="1" noChangeArrowheads="1"/>
                        </p:cNvPicPr>
                        <p:nvPr/>
                      </p:nvPicPr>
                      <p:blipFill>
                        <a:blip r:embed="rId7"/>
                        <a:srcRect/>
                        <a:stretch>
                          <a:fillRect/>
                        </a:stretch>
                      </p:blipFill>
                      <p:spPr bwMode="auto">
                        <a:xfrm>
                          <a:off x="3105826" y="3721484"/>
                          <a:ext cx="2166937" cy="581025"/>
                        </a:xfrm>
                        <a:prstGeom prst="rect">
                          <a:avLst/>
                        </a:prstGeom>
                        <a:noFill/>
                      </p:spPr>
                    </p:pic>
                  </p:oleObj>
                </mc:Fallback>
              </mc:AlternateContent>
            </a:graphicData>
          </a:graphic>
        </p:graphicFrame>
      </p:grpSp>
      <p:grpSp>
        <p:nvGrpSpPr>
          <p:cNvPr id="3" name="组合 2">
            <a:extLst>
              <a:ext uri="{FF2B5EF4-FFF2-40B4-BE49-F238E27FC236}">
                <a16:creationId xmlns:a16="http://schemas.microsoft.com/office/drawing/2014/main" id="{25A5D3AB-A531-4419-9919-FCBB600EFCBA}"/>
              </a:ext>
            </a:extLst>
          </p:cNvPr>
          <p:cNvGrpSpPr/>
          <p:nvPr/>
        </p:nvGrpSpPr>
        <p:grpSpPr>
          <a:xfrm>
            <a:off x="467545" y="2094700"/>
            <a:ext cx="7920880" cy="563513"/>
            <a:chOff x="467545" y="3548112"/>
            <a:chExt cx="7920880" cy="563513"/>
          </a:xfrm>
        </p:grpSpPr>
        <p:sp>
          <p:nvSpPr>
            <p:cNvPr id="21" name="Rectangle 56">
              <a:extLst>
                <a:ext uri="{FF2B5EF4-FFF2-40B4-BE49-F238E27FC236}">
                  <a16:creationId xmlns:a16="http://schemas.microsoft.com/office/drawing/2014/main" id="{852A1B5C-6F12-4511-ADA3-9A34C5C240E4}"/>
                </a:ext>
              </a:extLst>
            </p:cNvPr>
            <p:cNvSpPr>
              <a:spLocks noChangeArrowheads="1"/>
            </p:cNvSpPr>
            <p:nvPr/>
          </p:nvSpPr>
          <p:spPr bwMode="auto">
            <a:xfrm>
              <a:off x="467545" y="3548112"/>
              <a:ext cx="792088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① 容量限制。</a:t>
              </a:r>
              <a:r>
                <a:rPr lang="zh-CN" altLang="en-US" sz="2200" dirty="0">
                  <a:latin typeface="微软雅黑" panose="020B0503020204020204" pitchFamily="34" charset="-122"/>
                  <a:ea typeface="微软雅黑" panose="020B0503020204020204" pitchFamily="34" charset="-122"/>
                  <a:sym typeface="Wingdings" pitchFamily="2" charset="2"/>
                </a:rPr>
                <a:t>对每一条弧                 ，有                   。</a:t>
              </a:r>
            </a:p>
          </p:txBody>
        </p:sp>
        <p:graphicFrame>
          <p:nvGraphicFramePr>
            <p:cNvPr id="22" name="对象 3">
              <a:extLst>
                <a:ext uri="{FF2B5EF4-FFF2-40B4-BE49-F238E27FC236}">
                  <a16:creationId xmlns:a16="http://schemas.microsoft.com/office/drawing/2014/main" id="{48C9E2DC-0D31-4E86-BA4E-CC12492E082A}"/>
                </a:ext>
              </a:extLst>
            </p:cNvPr>
            <p:cNvGraphicFramePr>
              <a:graphicFrameLocks noChangeAspect="1"/>
            </p:cNvGraphicFramePr>
            <p:nvPr/>
          </p:nvGraphicFramePr>
          <p:xfrm>
            <a:off x="3763764" y="3673475"/>
            <a:ext cx="1384300" cy="438150"/>
          </p:xfrm>
          <a:graphic>
            <a:graphicData uri="http://schemas.openxmlformats.org/presentationml/2006/ole">
              <mc:AlternateContent xmlns:mc="http://schemas.openxmlformats.org/markup-compatibility/2006">
                <mc:Choice xmlns:v="urn:schemas-microsoft-com:vml" Requires="v">
                  <p:oleObj name="Equation" r:id="rId8" imgW="685800" imgH="241200" progId="Equation.DSMT4">
                    <p:embed/>
                  </p:oleObj>
                </mc:Choice>
                <mc:Fallback>
                  <p:oleObj name="Equation" r:id="rId8" imgW="685800" imgH="241200" progId="Equation.DSMT4">
                    <p:embed/>
                    <p:pic>
                      <p:nvPicPr>
                        <p:cNvPr id="22" name="对象 3">
                          <a:extLst>
                            <a:ext uri="{FF2B5EF4-FFF2-40B4-BE49-F238E27FC236}">
                              <a16:creationId xmlns:a16="http://schemas.microsoft.com/office/drawing/2014/main" id="{48C9E2DC-0D31-4E86-BA4E-CC12492E082A}"/>
                            </a:ext>
                          </a:extLst>
                        </p:cNvPr>
                        <p:cNvPicPr>
                          <a:picLocks noChangeAspect="1" noChangeArrowheads="1"/>
                        </p:cNvPicPr>
                        <p:nvPr/>
                      </p:nvPicPr>
                      <p:blipFill>
                        <a:blip r:embed="rId9"/>
                        <a:srcRect/>
                        <a:stretch>
                          <a:fillRect/>
                        </a:stretch>
                      </p:blipFill>
                      <p:spPr bwMode="auto">
                        <a:xfrm>
                          <a:off x="3763764" y="3673475"/>
                          <a:ext cx="1384300" cy="438150"/>
                        </a:xfrm>
                        <a:prstGeom prst="rect">
                          <a:avLst/>
                        </a:prstGeom>
                        <a:noFill/>
                      </p:spPr>
                    </p:pic>
                  </p:oleObj>
                </mc:Fallback>
              </mc:AlternateContent>
            </a:graphicData>
          </a:graphic>
        </p:graphicFrame>
        <p:graphicFrame>
          <p:nvGraphicFramePr>
            <p:cNvPr id="32" name="对象 3">
              <a:extLst>
                <a:ext uri="{FF2B5EF4-FFF2-40B4-BE49-F238E27FC236}">
                  <a16:creationId xmlns:a16="http://schemas.microsoft.com/office/drawing/2014/main" id="{9CDFDFBE-4947-406C-9516-FAECC4CE2944}"/>
                </a:ext>
              </a:extLst>
            </p:cNvPr>
            <p:cNvGraphicFramePr>
              <a:graphicFrameLocks noChangeAspect="1"/>
            </p:cNvGraphicFramePr>
            <p:nvPr/>
          </p:nvGraphicFramePr>
          <p:xfrm>
            <a:off x="5724128" y="3671174"/>
            <a:ext cx="1384300" cy="438150"/>
          </p:xfrm>
          <a:graphic>
            <a:graphicData uri="http://schemas.openxmlformats.org/presentationml/2006/ole">
              <mc:AlternateContent xmlns:mc="http://schemas.openxmlformats.org/markup-compatibility/2006">
                <mc:Choice xmlns:v="urn:schemas-microsoft-com:vml" Requires="v">
                  <p:oleObj name="Equation" r:id="rId10" imgW="685800" imgH="241200" progId="Equation.DSMT4">
                    <p:embed/>
                  </p:oleObj>
                </mc:Choice>
                <mc:Fallback>
                  <p:oleObj name="Equation" r:id="rId10" imgW="685800" imgH="241200" progId="Equation.DSMT4">
                    <p:embed/>
                    <p:pic>
                      <p:nvPicPr>
                        <p:cNvPr id="32" name="对象 3">
                          <a:extLst>
                            <a:ext uri="{FF2B5EF4-FFF2-40B4-BE49-F238E27FC236}">
                              <a16:creationId xmlns:a16="http://schemas.microsoft.com/office/drawing/2014/main" id="{9CDFDFBE-4947-406C-9516-FAECC4CE2944}"/>
                            </a:ext>
                          </a:extLst>
                        </p:cNvPr>
                        <p:cNvPicPr>
                          <a:picLocks noChangeAspect="1" noChangeArrowheads="1"/>
                        </p:cNvPicPr>
                        <p:nvPr/>
                      </p:nvPicPr>
                      <p:blipFill>
                        <a:blip r:embed="rId11"/>
                        <a:srcRect/>
                        <a:stretch>
                          <a:fillRect/>
                        </a:stretch>
                      </p:blipFill>
                      <p:spPr bwMode="auto">
                        <a:xfrm>
                          <a:off x="5724128" y="3671174"/>
                          <a:ext cx="1384300" cy="438150"/>
                        </a:xfrm>
                        <a:prstGeom prst="rect">
                          <a:avLst/>
                        </a:prstGeom>
                        <a:noFill/>
                      </p:spPr>
                    </p:pic>
                  </p:oleObj>
                </mc:Fallback>
              </mc:AlternateContent>
            </a:graphicData>
          </a:graphic>
        </p:graphicFrame>
      </p:grpSp>
      <p:grpSp>
        <p:nvGrpSpPr>
          <p:cNvPr id="25" name="组合 24">
            <a:extLst>
              <a:ext uri="{FF2B5EF4-FFF2-40B4-BE49-F238E27FC236}">
                <a16:creationId xmlns:a16="http://schemas.microsoft.com/office/drawing/2014/main" id="{C76CF01D-353D-46C0-B716-AD217AE86FF5}"/>
              </a:ext>
            </a:extLst>
          </p:cNvPr>
          <p:cNvGrpSpPr/>
          <p:nvPr/>
        </p:nvGrpSpPr>
        <p:grpSpPr>
          <a:xfrm>
            <a:off x="683568" y="5157192"/>
            <a:ext cx="8064896" cy="1048172"/>
            <a:chOff x="683568" y="1556792"/>
            <a:chExt cx="8064896" cy="1048172"/>
          </a:xfrm>
        </p:grpSpPr>
        <p:sp>
          <p:nvSpPr>
            <p:cNvPr id="27" name="Rectangle 56">
              <a:extLst>
                <a:ext uri="{FF2B5EF4-FFF2-40B4-BE49-F238E27FC236}">
                  <a16:creationId xmlns:a16="http://schemas.microsoft.com/office/drawing/2014/main" id="{CC312E58-F094-4A01-99BA-DA3A88F63C2C}"/>
                </a:ext>
              </a:extLst>
            </p:cNvPr>
            <p:cNvSpPr>
              <a:spLocks noChangeArrowheads="1"/>
            </p:cNvSpPr>
            <p:nvPr/>
          </p:nvSpPr>
          <p:spPr bwMode="auto">
            <a:xfrm>
              <a:off x="683568" y="1556792"/>
              <a:ext cx="8064896"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这里          称为从发点     到收点     的总流量，最大流问题就是求一个可行流，使          达到最大。</a:t>
              </a:r>
            </a:p>
          </p:txBody>
        </p:sp>
        <p:graphicFrame>
          <p:nvGraphicFramePr>
            <p:cNvPr id="33" name="对象 3">
              <a:extLst>
                <a:ext uri="{FF2B5EF4-FFF2-40B4-BE49-F238E27FC236}">
                  <a16:creationId xmlns:a16="http://schemas.microsoft.com/office/drawing/2014/main" id="{0C737CA4-457D-4F11-9F6B-6CAC09A2A813}"/>
                </a:ext>
              </a:extLst>
            </p:cNvPr>
            <p:cNvGraphicFramePr>
              <a:graphicFrameLocks noChangeAspect="1"/>
            </p:cNvGraphicFramePr>
            <p:nvPr>
              <p:extLst>
                <p:ext uri="{D42A27DB-BD31-4B8C-83A1-F6EECF244321}">
                  <p14:modId xmlns:p14="http://schemas.microsoft.com/office/powerpoint/2010/main" val="1455521708"/>
                </p:ext>
              </p:extLst>
            </p:nvPr>
          </p:nvGraphicFramePr>
          <p:xfrm>
            <a:off x="4860032" y="1655304"/>
            <a:ext cx="282575" cy="414338"/>
          </p:xfrm>
          <a:graphic>
            <a:graphicData uri="http://schemas.openxmlformats.org/presentationml/2006/ole">
              <mc:AlternateContent xmlns:mc="http://schemas.openxmlformats.org/markup-compatibility/2006">
                <mc:Choice xmlns:v="urn:schemas-microsoft-com:vml" Requires="v">
                  <p:oleObj name="Equation" r:id="rId12" imgW="139680" imgH="228600" progId="Equation.DSMT4">
                    <p:embed/>
                  </p:oleObj>
                </mc:Choice>
                <mc:Fallback>
                  <p:oleObj name="Equation" r:id="rId12" imgW="139680" imgH="228600" progId="Equation.DSMT4">
                    <p:embed/>
                    <p:pic>
                      <p:nvPicPr>
                        <p:cNvPr id="10" name="对象 3">
                          <a:extLst>
                            <a:ext uri="{FF2B5EF4-FFF2-40B4-BE49-F238E27FC236}">
                              <a16:creationId xmlns:a16="http://schemas.microsoft.com/office/drawing/2014/main" id="{D6F65588-7742-4B54-883E-3F3627CFD33B}"/>
                            </a:ext>
                          </a:extLst>
                        </p:cNvPr>
                        <p:cNvPicPr>
                          <a:picLocks noChangeAspect="1" noChangeArrowheads="1"/>
                        </p:cNvPicPr>
                        <p:nvPr/>
                      </p:nvPicPr>
                      <p:blipFill>
                        <a:blip r:embed="rId13"/>
                        <a:srcRect/>
                        <a:stretch>
                          <a:fillRect/>
                        </a:stretch>
                      </p:blipFill>
                      <p:spPr bwMode="auto">
                        <a:xfrm>
                          <a:off x="4860032" y="1655304"/>
                          <a:ext cx="282575" cy="414338"/>
                        </a:xfrm>
                        <a:prstGeom prst="rect">
                          <a:avLst/>
                        </a:prstGeom>
                        <a:noFill/>
                      </p:spPr>
                    </p:pic>
                  </p:oleObj>
                </mc:Fallback>
              </mc:AlternateContent>
            </a:graphicData>
          </a:graphic>
        </p:graphicFrame>
        <p:graphicFrame>
          <p:nvGraphicFramePr>
            <p:cNvPr id="35" name="对象 3">
              <a:extLst>
                <a:ext uri="{FF2B5EF4-FFF2-40B4-BE49-F238E27FC236}">
                  <a16:creationId xmlns:a16="http://schemas.microsoft.com/office/drawing/2014/main" id="{757C3363-4782-44BD-85B9-E0621AD761E3}"/>
                </a:ext>
              </a:extLst>
            </p:cNvPr>
            <p:cNvGraphicFramePr>
              <a:graphicFrameLocks noChangeAspect="1"/>
            </p:cNvGraphicFramePr>
            <p:nvPr>
              <p:extLst>
                <p:ext uri="{D42A27DB-BD31-4B8C-83A1-F6EECF244321}">
                  <p14:modId xmlns:p14="http://schemas.microsoft.com/office/powerpoint/2010/main" val="1397893654"/>
                </p:ext>
              </p:extLst>
            </p:nvPr>
          </p:nvGraphicFramePr>
          <p:xfrm>
            <a:off x="3635896" y="1644700"/>
            <a:ext cx="268287" cy="417513"/>
          </p:xfrm>
          <a:graphic>
            <a:graphicData uri="http://schemas.openxmlformats.org/presentationml/2006/ole">
              <mc:AlternateContent xmlns:mc="http://schemas.openxmlformats.org/markup-compatibility/2006">
                <mc:Choice xmlns:v="urn:schemas-microsoft-com:vml" Requires="v">
                  <p:oleObj name="Equation" r:id="rId14" imgW="152280" imgH="228600" progId="Equation.DSMT4">
                    <p:embed/>
                  </p:oleObj>
                </mc:Choice>
                <mc:Fallback>
                  <p:oleObj name="Equation" r:id="rId14" imgW="152280" imgH="228600" progId="Equation.DSMT4">
                    <p:embed/>
                    <p:pic>
                      <p:nvPicPr>
                        <p:cNvPr id="13" name="对象 3">
                          <a:extLst>
                            <a:ext uri="{FF2B5EF4-FFF2-40B4-BE49-F238E27FC236}">
                              <a16:creationId xmlns:a16="http://schemas.microsoft.com/office/drawing/2014/main" id="{69C88596-B803-4C54-8347-6C9B4DE152F6}"/>
                            </a:ext>
                          </a:extLst>
                        </p:cNvPr>
                        <p:cNvPicPr>
                          <a:picLocks noChangeAspect="1" noChangeArrowheads="1"/>
                        </p:cNvPicPr>
                        <p:nvPr/>
                      </p:nvPicPr>
                      <p:blipFill>
                        <a:blip r:embed="rId15"/>
                        <a:srcRect/>
                        <a:stretch>
                          <a:fillRect/>
                        </a:stretch>
                      </p:blipFill>
                      <p:spPr bwMode="auto">
                        <a:xfrm>
                          <a:off x="3635896" y="1644700"/>
                          <a:ext cx="268287" cy="417513"/>
                        </a:xfrm>
                        <a:prstGeom prst="rect">
                          <a:avLst/>
                        </a:prstGeom>
                        <a:noFill/>
                      </p:spPr>
                    </p:pic>
                  </p:oleObj>
                </mc:Fallback>
              </mc:AlternateContent>
            </a:graphicData>
          </a:graphic>
        </p:graphicFrame>
        <p:graphicFrame>
          <p:nvGraphicFramePr>
            <p:cNvPr id="37" name="对象 3">
              <a:extLst>
                <a:ext uri="{FF2B5EF4-FFF2-40B4-BE49-F238E27FC236}">
                  <a16:creationId xmlns:a16="http://schemas.microsoft.com/office/drawing/2014/main" id="{EC951D05-CB01-4924-AFE6-66513F01F8AF}"/>
                </a:ext>
              </a:extLst>
            </p:cNvPr>
            <p:cNvGraphicFramePr>
              <a:graphicFrameLocks noChangeAspect="1"/>
            </p:cNvGraphicFramePr>
            <p:nvPr>
              <p:extLst>
                <p:ext uri="{D42A27DB-BD31-4B8C-83A1-F6EECF244321}">
                  <p14:modId xmlns:p14="http://schemas.microsoft.com/office/powerpoint/2010/main" val="1031347562"/>
                </p:ext>
              </p:extLst>
            </p:nvPr>
          </p:nvGraphicFramePr>
          <p:xfrm>
            <a:off x="3019226" y="2204864"/>
            <a:ext cx="744538" cy="368300"/>
          </p:xfrm>
          <a:graphic>
            <a:graphicData uri="http://schemas.openxmlformats.org/presentationml/2006/ole">
              <mc:AlternateContent xmlns:mc="http://schemas.openxmlformats.org/markup-compatibility/2006">
                <mc:Choice xmlns:v="urn:schemas-microsoft-com:vml" Requires="v">
                  <p:oleObj name="Equation" r:id="rId16" imgW="368280" imgH="203040" progId="Equation.DSMT4">
                    <p:embed/>
                  </p:oleObj>
                </mc:Choice>
                <mc:Fallback>
                  <p:oleObj name="Equation" r:id="rId16" imgW="368280" imgH="203040" progId="Equation.DSMT4">
                    <p:embed/>
                    <p:pic>
                      <p:nvPicPr>
                        <p:cNvPr id="18" name="对象 3">
                          <a:extLst>
                            <a:ext uri="{FF2B5EF4-FFF2-40B4-BE49-F238E27FC236}">
                              <a16:creationId xmlns:a16="http://schemas.microsoft.com/office/drawing/2014/main" id="{1B645CC9-8F32-434C-857A-1423CF6095E9}"/>
                            </a:ext>
                          </a:extLst>
                        </p:cNvPr>
                        <p:cNvPicPr>
                          <a:picLocks noChangeAspect="1" noChangeArrowheads="1"/>
                        </p:cNvPicPr>
                        <p:nvPr/>
                      </p:nvPicPr>
                      <p:blipFill>
                        <a:blip r:embed="rId17"/>
                        <a:srcRect/>
                        <a:stretch>
                          <a:fillRect/>
                        </a:stretch>
                      </p:blipFill>
                      <p:spPr bwMode="auto">
                        <a:xfrm>
                          <a:off x="3019226" y="2204864"/>
                          <a:ext cx="744538" cy="368300"/>
                        </a:xfrm>
                        <a:prstGeom prst="rect">
                          <a:avLst/>
                        </a:prstGeom>
                        <a:noFill/>
                      </p:spPr>
                    </p:pic>
                  </p:oleObj>
                </mc:Fallback>
              </mc:AlternateContent>
            </a:graphicData>
          </a:graphic>
        </p:graphicFrame>
        <p:graphicFrame>
          <p:nvGraphicFramePr>
            <p:cNvPr id="38" name="对象 3">
              <a:extLst>
                <a:ext uri="{FF2B5EF4-FFF2-40B4-BE49-F238E27FC236}">
                  <a16:creationId xmlns:a16="http://schemas.microsoft.com/office/drawing/2014/main" id="{925AC583-5C25-4F5C-92A1-3C8428EC7050}"/>
                </a:ext>
              </a:extLst>
            </p:cNvPr>
            <p:cNvGraphicFramePr>
              <a:graphicFrameLocks noChangeAspect="1"/>
            </p:cNvGraphicFramePr>
            <p:nvPr>
              <p:extLst>
                <p:ext uri="{D42A27DB-BD31-4B8C-83A1-F6EECF244321}">
                  <p14:modId xmlns:p14="http://schemas.microsoft.com/office/powerpoint/2010/main" val="718991313"/>
                </p:ext>
              </p:extLst>
            </p:nvPr>
          </p:nvGraphicFramePr>
          <p:xfrm>
            <a:off x="1369556" y="1712578"/>
            <a:ext cx="742950" cy="368300"/>
          </p:xfrm>
          <a:graphic>
            <a:graphicData uri="http://schemas.openxmlformats.org/presentationml/2006/ole">
              <mc:AlternateContent xmlns:mc="http://schemas.openxmlformats.org/markup-compatibility/2006">
                <mc:Choice xmlns:v="urn:schemas-microsoft-com:vml" Requires="v">
                  <p:oleObj name="Equation" r:id="rId18" imgW="368280" imgH="203040" progId="Equation.DSMT4">
                    <p:embed/>
                  </p:oleObj>
                </mc:Choice>
                <mc:Fallback>
                  <p:oleObj name="Equation" r:id="rId18" imgW="368280" imgH="203040" progId="Equation.DSMT4">
                    <p:embed/>
                    <p:pic>
                      <p:nvPicPr>
                        <p:cNvPr id="20" name="对象 3">
                          <a:extLst>
                            <a:ext uri="{FF2B5EF4-FFF2-40B4-BE49-F238E27FC236}">
                              <a16:creationId xmlns:a16="http://schemas.microsoft.com/office/drawing/2014/main" id="{6AF72EF7-BA1C-47C5-8500-728AF0C367BD}"/>
                            </a:ext>
                          </a:extLst>
                        </p:cNvPr>
                        <p:cNvPicPr>
                          <a:picLocks noChangeAspect="1" noChangeArrowheads="1"/>
                        </p:cNvPicPr>
                        <p:nvPr/>
                      </p:nvPicPr>
                      <p:blipFill>
                        <a:blip r:embed="rId19"/>
                        <a:srcRect/>
                        <a:stretch>
                          <a:fillRect/>
                        </a:stretch>
                      </p:blipFill>
                      <p:spPr bwMode="auto">
                        <a:xfrm>
                          <a:off x="1369556" y="1712578"/>
                          <a:ext cx="742950" cy="36830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BA9DDD0D-B379-4291-A3B3-7FFFF70FE27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887686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9A29A31D-0341-4AD1-88C4-879FC92C222F}"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0466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maxflow</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sp>
        <p:nvSpPr>
          <p:cNvPr id="16" name="Rectangle 56">
            <a:extLst>
              <a:ext uri="{FF2B5EF4-FFF2-40B4-BE49-F238E27FC236}">
                <a16:creationId xmlns:a16="http://schemas.microsoft.com/office/drawing/2014/main" id="{C4DB1DC6-1625-472D-9D09-D0123E7919B1}"/>
              </a:ext>
            </a:extLst>
          </p:cNvPr>
          <p:cNvSpPr>
            <a:spLocks noChangeArrowheads="1"/>
          </p:cNvSpPr>
          <p:nvPr/>
        </p:nvSpPr>
        <p:spPr bwMode="auto">
          <a:xfrm>
            <a:off x="539552" y="933117"/>
            <a:ext cx="8460382"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maxflow</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函数用来求容量网络的最大流问题，其常用调用格式如下：</a:t>
            </a:r>
          </a:p>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mf,GF,cs,ct</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 maxflow(</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G,s,t,algorithm</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p>
        </p:txBody>
      </p:sp>
      <p:grpSp>
        <p:nvGrpSpPr>
          <p:cNvPr id="2" name="组合 1">
            <a:extLst>
              <a:ext uri="{FF2B5EF4-FFF2-40B4-BE49-F238E27FC236}">
                <a16:creationId xmlns:a16="http://schemas.microsoft.com/office/drawing/2014/main" id="{58D90190-50E9-4762-BF9B-95FC8E879CB9}"/>
              </a:ext>
            </a:extLst>
          </p:cNvPr>
          <p:cNvGrpSpPr/>
          <p:nvPr/>
        </p:nvGrpSpPr>
        <p:grpSpPr>
          <a:xfrm>
            <a:off x="360090" y="2070144"/>
            <a:ext cx="5076006" cy="4095160"/>
            <a:chOff x="360090" y="1937454"/>
            <a:chExt cx="5076006" cy="4095160"/>
          </a:xfrm>
        </p:grpSpPr>
        <p:sp>
          <p:nvSpPr>
            <p:cNvPr id="10" name="Rectangle 56">
              <a:extLst>
                <a:ext uri="{FF2B5EF4-FFF2-40B4-BE49-F238E27FC236}">
                  <a16:creationId xmlns:a16="http://schemas.microsoft.com/office/drawing/2014/main" id="{CDE1B776-BE1C-4769-B5AE-DAA3EC8B7282}"/>
                </a:ext>
              </a:extLst>
            </p:cNvPr>
            <p:cNvSpPr>
              <a:spLocks noChangeArrowheads="1"/>
            </p:cNvSpPr>
            <p:nvPr/>
          </p:nvSpPr>
          <p:spPr bwMode="auto">
            <a:xfrm>
              <a:off x="360090" y="1937454"/>
              <a:ext cx="5076006" cy="40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rgbClr val="FF0000"/>
                  </a:solidFill>
                  <a:latin typeface="微软雅黑" panose="020B0503020204020204" pitchFamily="34" charset="-122"/>
                  <a:ea typeface="微软雅黑" panose="020B0503020204020204" pitchFamily="34" charset="-122"/>
                  <a:sym typeface="Wingdings" pitchFamily="2" charset="2"/>
                </a:rPr>
                <a:t>例</a:t>
              </a:r>
              <a:r>
                <a:rPr lang="en-US" altLang="zh-CN" sz="2200" dirty="0">
                  <a:solidFill>
                    <a:srgbClr val="FF0000"/>
                  </a:solidFill>
                  <a:latin typeface="微软雅黑" panose="020B0503020204020204" pitchFamily="34" charset="-122"/>
                  <a:ea typeface="微软雅黑" panose="020B0503020204020204" pitchFamily="34" charset="-122"/>
                  <a:sym typeface="Wingdings" pitchFamily="2" charset="2"/>
                </a:rPr>
                <a:t>5-5</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某石油公司拥有一个输油管道网络，使用这个网络可以把石油从开采地运送到一些销售点，这个网络的一部分如图所示。由于管道的直径的变化，它的各段管道           的最大流量    </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万加仑</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小时</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也是不一样的。如果使用这个网络系统从开采地    向销地     运送石油，问每小时最多能运送多少石油？</a:t>
              </a:r>
              <a:endPar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graphicFrame>
          <p:nvGraphicFramePr>
            <p:cNvPr id="8" name="对象 3">
              <a:extLst>
                <a:ext uri="{FF2B5EF4-FFF2-40B4-BE49-F238E27FC236}">
                  <a16:creationId xmlns:a16="http://schemas.microsoft.com/office/drawing/2014/main" id="{8C9783FF-0268-4979-BD0C-8711084A52F8}"/>
                </a:ext>
              </a:extLst>
            </p:cNvPr>
            <p:cNvGraphicFramePr>
              <a:graphicFrameLocks noChangeAspect="1"/>
            </p:cNvGraphicFramePr>
            <p:nvPr>
              <p:extLst>
                <p:ext uri="{D42A27DB-BD31-4B8C-83A1-F6EECF244321}">
                  <p14:modId xmlns:p14="http://schemas.microsoft.com/office/powerpoint/2010/main" val="2093278590"/>
                </p:ext>
              </p:extLst>
            </p:nvPr>
          </p:nvGraphicFramePr>
          <p:xfrm>
            <a:off x="2164904" y="4059813"/>
            <a:ext cx="896937" cy="438150"/>
          </p:xfrm>
          <a:graphic>
            <a:graphicData uri="http://schemas.openxmlformats.org/presentationml/2006/ole">
              <mc:AlternateContent xmlns:mc="http://schemas.openxmlformats.org/markup-compatibility/2006">
                <mc:Choice xmlns:v="urn:schemas-microsoft-com:vml" Requires="v">
                  <p:oleObj name="Equation" r:id="rId2" imgW="444240" imgH="241200" progId="Equation.DSMT4">
                    <p:embed/>
                  </p:oleObj>
                </mc:Choice>
                <mc:Fallback>
                  <p:oleObj name="Equation" r:id="rId2" imgW="444240" imgH="241200" progId="Equation.DSMT4">
                    <p:embed/>
                    <p:pic>
                      <p:nvPicPr>
                        <p:cNvPr id="22" name="对象 3">
                          <a:extLst>
                            <a:ext uri="{FF2B5EF4-FFF2-40B4-BE49-F238E27FC236}">
                              <a16:creationId xmlns:a16="http://schemas.microsoft.com/office/drawing/2014/main" id="{48C9E2DC-0D31-4E86-BA4E-CC12492E082A}"/>
                            </a:ext>
                          </a:extLst>
                        </p:cNvPr>
                        <p:cNvPicPr>
                          <a:picLocks noChangeAspect="1" noChangeArrowheads="1"/>
                        </p:cNvPicPr>
                        <p:nvPr/>
                      </p:nvPicPr>
                      <p:blipFill>
                        <a:blip r:embed="rId3"/>
                        <a:srcRect/>
                        <a:stretch>
                          <a:fillRect/>
                        </a:stretch>
                      </p:blipFill>
                      <p:spPr bwMode="auto">
                        <a:xfrm>
                          <a:off x="2164904" y="4059813"/>
                          <a:ext cx="896937" cy="438150"/>
                        </a:xfrm>
                        <a:prstGeom prst="rect">
                          <a:avLst/>
                        </a:prstGeom>
                        <a:noFill/>
                      </p:spPr>
                    </p:pic>
                  </p:oleObj>
                </mc:Fallback>
              </mc:AlternateContent>
            </a:graphicData>
          </a:graphic>
        </p:graphicFrame>
        <p:graphicFrame>
          <p:nvGraphicFramePr>
            <p:cNvPr id="9" name="对象 3">
              <a:extLst>
                <a:ext uri="{FF2B5EF4-FFF2-40B4-BE49-F238E27FC236}">
                  <a16:creationId xmlns:a16="http://schemas.microsoft.com/office/drawing/2014/main" id="{DED67D2C-204C-44B3-9A88-67D7DF896AA9}"/>
                </a:ext>
              </a:extLst>
            </p:cNvPr>
            <p:cNvGraphicFramePr>
              <a:graphicFrameLocks noChangeAspect="1"/>
            </p:cNvGraphicFramePr>
            <p:nvPr>
              <p:extLst>
                <p:ext uri="{D42A27DB-BD31-4B8C-83A1-F6EECF244321}">
                  <p14:modId xmlns:p14="http://schemas.microsoft.com/office/powerpoint/2010/main" val="1243047502"/>
                </p:ext>
              </p:extLst>
            </p:nvPr>
          </p:nvGraphicFramePr>
          <p:xfrm>
            <a:off x="4436368" y="4041792"/>
            <a:ext cx="333375" cy="438150"/>
          </p:xfrm>
          <a:graphic>
            <a:graphicData uri="http://schemas.openxmlformats.org/presentationml/2006/ole">
              <mc:AlternateContent xmlns:mc="http://schemas.openxmlformats.org/markup-compatibility/2006">
                <mc:Choice xmlns:v="urn:schemas-microsoft-com:vml" Requires="v">
                  <p:oleObj name="Equation" r:id="rId4" imgW="164880" imgH="241200" progId="Equation.DSMT4">
                    <p:embed/>
                  </p:oleObj>
                </mc:Choice>
                <mc:Fallback>
                  <p:oleObj name="Equation" r:id="rId4" imgW="164880" imgH="241200" progId="Equation.DSMT4">
                    <p:embed/>
                    <p:pic>
                      <p:nvPicPr>
                        <p:cNvPr id="8" name="对象 3">
                          <a:extLst>
                            <a:ext uri="{FF2B5EF4-FFF2-40B4-BE49-F238E27FC236}">
                              <a16:creationId xmlns:a16="http://schemas.microsoft.com/office/drawing/2014/main" id="{8C9783FF-0268-4979-BD0C-8711084A52F8}"/>
                            </a:ext>
                          </a:extLst>
                        </p:cNvPr>
                        <p:cNvPicPr>
                          <a:picLocks noChangeAspect="1" noChangeArrowheads="1"/>
                        </p:cNvPicPr>
                        <p:nvPr/>
                      </p:nvPicPr>
                      <p:blipFill>
                        <a:blip r:embed="rId5"/>
                        <a:srcRect/>
                        <a:stretch>
                          <a:fillRect/>
                        </a:stretch>
                      </p:blipFill>
                      <p:spPr bwMode="auto">
                        <a:xfrm>
                          <a:off x="4436368" y="4041792"/>
                          <a:ext cx="333375" cy="438150"/>
                        </a:xfrm>
                        <a:prstGeom prst="rect">
                          <a:avLst/>
                        </a:prstGeom>
                        <a:noFill/>
                      </p:spPr>
                    </p:pic>
                  </p:oleObj>
                </mc:Fallback>
              </mc:AlternateContent>
            </a:graphicData>
          </a:graphic>
        </p:graphicFrame>
        <p:graphicFrame>
          <p:nvGraphicFramePr>
            <p:cNvPr id="12" name="对象 3">
              <a:extLst>
                <a:ext uri="{FF2B5EF4-FFF2-40B4-BE49-F238E27FC236}">
                  <a16:creationId xmlns:a16="http://schemas.microsoft.com/office/drawing/2014/main" id="{79A0C9AA-BE02-43C7-AAE8-C74884D8C6D0}"/>
                </a:ext>
              </a:extLst>
            </p:cNvPr>
            <p:cNvGraphicFramePr>
              <a:graphicFrameLocks noChangeAspect="1"/>
            </p:cNvGraphicFramePr>
            <p:nvPr>
              <p:extLst>
                <p:ext uri="{D42A27DB-BD31-4B8C-83A1-F6EECF244321}">
                  <p14:modId xmlns:p14="http://schemas.microsoft.com/office/powerpoint/2010/main" val="990983327"/>
                </p:ext>
              </p:extLst>
            </p:nvPr>
          </p:nvGraphicFramePr>
          <p:xfrm>
            <a:off x="2987824" y="5058680"/>
            <a:ext cx="282575" cy="414337"/>
          </p:xfrm>
          <a:graphic>
            <a:graphicData uri="http://schemas.openxmlformats.org/presentationml/2006/ole">
              <mc:AlternateContent xmlns:mc="http://schemas.openxmlformats.org/markup-compatibility/2006">
                <mc:Choice xmlns:v="urn:schemas-microsoft-com:vml" Requires="v">
                  <p:oleObj name="Equation" r:id="rId6" imgW="139680" imgH="228600" progId="Equation.DSMT4">
                    <p:embed/>
                  </p:oleObj>
                </mc:Choice>
                <mc:Fallback>
                  <p:oleObj name="Equation" r:id="rId6" imgW="139680" imgH="228600" progId="Equation.DSMT4">
                    <p:embed/>
                    <p:pic>
                      <p:nvPicPr>
                        <p:cNvPr id="9" name="对象 3">
                          <a:extLst>
                            <a:ext uri="{FF2B5EF4-FFF2-40B4-BE49-F238E27FC236}">
                              <a16:creationId xmlns:a16="http://schemas.microsoft.com/office/drawing/2014/main" id="{DED67D2C-204C-44B3-9A88-67D7DF896AA9}"/>
                            </a:ext>
                          </a:extLst>
                        </p:cNvPr>
                        <p:cNvPicPr>
                          <a:picLocks noChangeAspect="1" noChangeArrowheads="1"/>
                        </p:cNvPicPr>
                        <p:nvPr/>
                      </p:nvPicPr>
                      <p:blipFill>
                        <a:blip r:embed="rId7"/>
                        <a:srcRect/>
                        <a:stretch>
                          <a:fillRect/>
                        </a:stretch>
                      </p:blipFill>
                      <p:spPr bwMode="auto">
                        <a:xfrm>
                          <a:off x="2987824" y="5058680"/>
                          <a:ext cx="282575" cy="414337"/>
                        </a:xfrm>
                        <a:prstGeom prst="rect">
                          <a:avLst/>
                        </a:prstGeom>
                        <a:noFill/>
                      </p:spPr>
                    </p:pic>
                  </p:oleObj>
                </mc:Fallback>
              </mc:AlternateContent>
            </a:graphicData>
          </a:graphic>
        </p:graphicFrame>
        <p:graphicFrame>
          <p:nvGraphicFramePr>
            <p:cNvPr id="13" name="对象 3">
              <a:extLst>
                <a:ext uri="{FF2B5EF4-FFF2-40B4-BE49-F238E27FC236}">
                  <a16:creationId xmlns:a16="http://schemas.microsoft.com/office/drawing/2014/main" id="{98A8B62B-1052-4FF5-A05F-C9F7884A43B8}"/>
                </a:ext>
              </a:extLst>
            </p:cNvPr>
            <p:cNvGraphicFramePr>
              <a:graphicFrameLocks noChangeAspect="1"/>
            </p:cNvGraphicFramePr>
            <p:nvPr>
              <p:extLst>
                <p:ext uri="{D42A27DB-BD31-4B8C-83A1-F6EECF244321}">
                  <p14:modId xmlns:p14="http://schemas.microsoft.com/office/powerpoint/2010/main" val="1995555101"/>
                </p:ext>
              </p:extLst>
            </p:nvPr>
          </p:nvGraphicFramePr>
          <p:xfrm>
            <a:off x="4192017" y="5043956"/>
            <a:ext cx="307975" cy="414337"/>
          </p:xfrm>
          <a:graphic>
            <a:graphicData uri="http://schemas.openxmlformats.org/presentationml/2006/ole">
              <mc:AlternateContent xmlns:mc="http://schemas.openxmlformats.org/markup-compatibility/2006">
                <mc:Choice xmlns:v="urn:schemas-microsoft-com:vml" Requires="v">
                  <p:oleObj name="Equation" r:id="rId8" imgW="152280" imgH="228600" progId="Equation.DSMT4">
                    <p:embed/>
                  </p:oleObj>
                </mc:Choice>
                <mc:Fallback>
                  <p:oleObj name="Equation" r:id="rId8" imgW="152280" imgH="228600" progId="Equation.DSMT4">
                    <p:embed/>
                    <p:pic>
                      <p:nvPicPr>
                        <p:cNvPr id="12" name="对象 3">
                          <a:extLst>
                            <a:ext uri="{FF2B5EF4-FFF2-40B4-BE49-F238E27FC236}">
                              <a16:creationId xmlns:a16="http://schemas.microsoft.com/office/drawing/2014/main" id="{79A0C9AA-BE02-43C7-AAE8-C74884D8C6D0}"/>
                            </a:ext>
                          </a:extLst>
                        </p:cNvPr>
                        <p:cNvPicPr>
                          <a:picLocks noChangeAspect="1" noChangeArrowheads="1"/>
                        </p:cNvPicPr>
                        <p:nvPr/>
                      </p:nvPicPr>
                      <p:blipFill>
                        <a:blip r:embed="rId9"/>
                        <a:srcRect/>
                        <a:stretch>
                          <a:fillRect/>
                        </a:stretch>
                      </p:blipFill>
                      <p:spPr bwMode="auto">
                        <a:xfrm>
                          <a:off x="4192017" y="5043956"/>
                          <a:ext cx="307975" cy="414337"/>
                        </a:xfrm>
                        <a:prstGeom prst="rect">
                          <a:avLst/>
                        </a:prstGeom>
                        <a:noFill/>
                      </p:spPr>
                    </p:pic>
                  </p:oleObj>
                </mc:Fallback>
              </mc:AlternateContent>
            </a:graphicData>
          </a:graphic>
        </p:graphicFrame>
      </p:grpSp>
      <p:pic>
        <p:nvPicPr>
          <p:cNvPr id="149506" name="Picture 2">
            <a:extLst>
              <a:ext uri="{FF2B5EF4-FFF2-40B4-BE49-F238E27FC236}">
                <a16:creationId xmlns:a16="http://schemas.microsoft.com/office/drawing/2014/main" id="{4BBFC9B9-EE76-41F6-B618-6EB04A3789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l="18169" t="13097" r="13939" b="15929"/>
          <a:stretch>
            <a:fillRect/>
          </a:stretch>
        </p:blipFill>
        <p:spPr bwMode="auto">
          <a:xfrm>
            <a:off x="5359898" y="2977352"/>
            <a:ext cx="3556442" cy="2788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9291F44F-18DA-4614-8797-3FD78B9F522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0138880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220C575E-3EBB-45C7-90C8-94C27ABD4B2F}" type="datetime1">
              <a:rPr lang="zh-CN" altLang="en-US" smtClean="0"/>
              <a:t>2022/11/23</a:t>
            </a:fld>
            <a:endParaRPr lang="zh-CN" altLang="en-US"/>
          </a:p>
        </p:txBody>
      </p:sp>
      <p:sp>
        <p:nvSpPr>
          <p:cNvPr id="10" name="Rectangle 56">
            <a:extLst>
              <a:ext uri="{FF2B5EF4-FFF2-40B4-BE49-F238E27FC236}">
                <a16:creationId xmlns:a16="http://schemas.microsoft.com/office/drawing/2014/main" id="{CDE1B776-BE1C-4769-B5AE-DAA3EC8B7282}"/>
              </a:ext>
            </a:extLst>
          </p:cNvPr>
          <p:cNvSpPr>
            <a:spLocks noChangeArrowheads="1"/>
          </p:cNvSpPr>
          <p:nvPr/>
        </p:nvSpPr>
        <p:spPr bwMode="auto">
          <a:xfrm>
            <a:off x="323528" y="476672"/>
            <a:ext cx="84969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例</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5-5</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输油管道问题。</a:t>
            </a:r>
            <a:endPar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endParaRPr>
          </a:p>
        </p:txBody>
      </p:sp>
      <p:grpSp>
        <p:nvGrpSpPr>
          <p:cNvPr id="2" name="组合 1">
            <a:extLst>
              <a:ext uri="{FF2B5EF4-FFF2-40B4-BE49-F238E27FC236}">
                <a16:creationId xmlns:a16="http://schemas.microsoft.com/office/drawing/2014/main" id="{8D2F4B54-70D7-4302-A5AD-E05781814CBD}"/>
              </a:ext>
            </a:extLst>
          </p:cNvPr>
          <p:cNvGrpSpPr/>
          <p:nvPr/>
        </p:nvGrpSpPr>
        <p:grpSpPr>
          <a:xfrm>
            <a:off x="611561" y="1052736"/>
            <a:ext cx="8208912" cy="1556003"/>
            <a:chOff x="611561" y="1052736"/>
            <a:chExt cx="8208912" cy="1556003"/>
          </a:xfrm>
        </p:grpSpPr>
        <p:sp>
          <p:nvSpPr>
            <p:cNvPr id="9" name="Rectangle 56">
              <a:extLst>
                <a:ext uri="{FF2B5EF4-FFF2-40B4-BE49-F238E27FC236}">
                  <a16:creationId xmlns:a16="http://schemas.microsoft.com/office/drawing/2014/main" id="{EDEA39FF-9CD2-447A-8489-2306B80BFC95}"/>
                </a:ext>
              </a:extLst>
            </p:cNvPr>
            <p:cNvSpPr>
              <a:spLocks noChangeArrowheads="1"/>
            </p:cNvSpPr>
            <p:nvPr/>
          </p:nvSpPr>
          <p:spPr bwMode="auto">
            <a:xfrm>
              <a:off x="611561" y="1052736"/>
              <a:ext cx="8208912"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b="1" dirty="0">
                  <a:solidFill>
                    <a:srgbClr val="0000FF"/>
                  </a:solidFill>
                  <a:latin typeface="微软雅黑" panose="020B0503020204020204" pitchFamily="34" charset="-122"/>
                  <a:ea typeface="微软雅黑" panose="020B0503020204020204" pitchFamily="34" charset="-122"/>
                  <a:sym typeface="Wingdings" pitchFamily="2" charset="2"/>
                </a:rPr>
                <a:t>分析：</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可将此问题看作网络最大流问题，也可根据问题描述建立线性规划模型。设弧           上的实际流量为     ，网络上的总流量为     ，则可建立求解最大流量的线型规划模型如下：</a:t>
              </a:r>
              <a:endPar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graphicFrame>
          <p:nvGraphicFramePr>
            <p:cNvPr id="7" name="对象 3">
              <a:extLst>
                <a:ext uri="{FF2B5EF4-FFF2-40B4-BE49-F238E27FC236}">
                  <a16:creationId xmlns:a16="http://schemas.microsoft.com/office/drawing/2014/main" id="{9945B84F-CB89-40E2-8FC1-69E1575C6253}"/>
                </a:ext>
              </a:extLst>
            </p:cNvPr>
            <p:cNvGraphicFramePr>
              <a:graphicFrameLocks noChangeAspect="1"/>
            </p:cNvGraphicFramePr>
            <p:nvPr>
              <p:extLst>
                <p:ext uri="{D42A27DB-BD31-4B8C-83A1-F6EECF244321}">
                  <p14:modId xmlns:p14="http://schemas.microsoft.com/office/powerpoint/2010/main" val="1846916393"/>
                </p:ext>
              </p:extLst>
            </p:nvPr>
          </p:nvGraphicFramePr>
          <p:xfrm>
            <a:off x="3243015" y="1668202"/>
            <a:ext cx="896937" cy="438150"/>
          </p:xfrm>
          <a:graphic>
            <a:graphicData uri="http://schemas.openxmlformats.org/presentationml/2006/ole">
              <mc:AlternateContent xmlns:mc="http://schemas.openxmlformats.org/markup-compatibility/2006">
                <mc:Choice xmlns:v="urn:schemas-microsoft-com:vml" Requires="v">
                  <p:oleObj name="Equation" r:id="rId2" imgW="444240" imgH="241200" progId="Equation.DSMT4">
                    <p:embed/>
                  </p:oleObj>
                </mc:Choice>
                <mc:Fallback>
                  <p:oleObj name="Equation" r:id="rId2" imgW="444240" imgH="241200" progId="Equation.DSMT4">
                    <p:embed/>
                    <p:pic>
                      <p:nvPicPr>
                        <p:cNvPr id="8" name="对象 3">
                          <a:extLst>
                            <a:ext uri="{FF2B5EF4-FFF2-40B4-BE49-F238E27FC236}">
                              <a16:creationId xmlns:a16="http://schemas.microsoft.com/office/drawing/2014/main" id="{8C9783FF-0268-4979-BD0C-8711084A52F8}"/>
                            </a:ext>
                          </a:extLst>
                        </p:cNvPr>
                        <p:cNvPicPr>
                          <a:picLocks noChangeAspect="1" noChangeArrowheads="1"/>
                        </p:cNvPicPr>
                        <p:nvPr/>
                      </p:nvPicPr>
                      <p:blipFill>
                        <a:blip r:embed="rId3"/>
                        <a:srcRect/>
                        <a:stretch>
                          <a:fillRect/>
                        </a:stretch>
                      </p:blipFill>
                      <p:spPr bwMode="auto">
                        <a:xfrm>
                          <a:off x="3243015" y="1668202"/>
                          <a:ext cx="896937" cy="438150"/>
                        </a:xfrm>
                        <a:prstGeom prst="rect">
                          <a:avLst/>
                        </a:prstGeom>
                        <a:noFill/>
                      </p:spPr>
                    </p:pic>
                  </p:oleObj>
                </mc:Fallback>
              </mc:AlternateContent>
            </a:graphicData>
          </a:graphic>
        </p:graphicFrame>
        <p:graphicFrame>
          <p:nvGraphicFramePr>
            <p:cNvPr id="8" name="对象 3">
              <a:extLst>
                <a:ext uri="{FF2B5EF4-FFF2-40B4-BE49-F238E27FC236}">
                  <a16:creationId xmlns:a16="http://schemas.microsoft.com/office/drawing/2014/main" id="{BF9052CD-7486-43D1-A274-031F67F8D9D3}"/>
                </a:ext>
              </a:extLst>
            </p:cNvPr>
            <p:cNvGraphicFramePr>
              <a:graphicFrameLocks noChangeAspect="1"/>
            </p:cNvGraphicFramePr>
            <p:nvPr>
              <p:extLst>
                <p:ext uri="{D42A27DB-BD31-4B8C-83A1-F6EECF244321}">
                  <p14:modId xmlns:p14="http://schemas.microsoft.com/office/powerpoint/2010/main" val="2223112230"/>
                </p:ext>
              </p:extLst>
            </p:nvPr>
          </p:nvGraphicFramePr>
          <p:xfrm>
            <a:off x="6121437" y="1668202"/>
            <a:ext cx="358775" cy="438150"/>
          </p:xfrm>
          <a:graphic>
            <a:graphicData uri="http://schemas.openxmlformats.org/presentationml/2006/ole">
              <mc:AlternateContent xmlns:mc="http://schemas.openxmlformats.org/markup-compatibility/2006">
                <mc:Choice xmlns:v="urn:schemas-microsoft-com:vml" Requires="v">
                  <p:oleObj name="Equation" r:id="rId4" imgW="177480" imgH="241200" progId="Equation.DSMT4">
                    <p:embed/>
                  </p:oleObj>
                </mc:Choice>
                <mc:Fallback>
                  <p:oleObj name="Equation" r:id="rId4" imgW="177480" imgH="241200" progId="Equation.DSMT4">
                    <p:embed/>
                    <p:pic>
                      <p:nvPicPr>
                        <p:cNvPr id="7" name="对象 3">
                          <a:extLst>
                            <a:ext uri="{FF2B5EF4-FFF2-40B4-BE49-F238E27FC236}">
                              <a16:creationId xmlns:a16="http://schemas.microsoft.com/office/drawing/2014/main" id="{9945B84F-CB89-40E2-8FC1-69E1575C6253}"/>
                            </a:ext>
                          </a:extLst>
                        </p:cNvPr>
                        <p:cNvPicPr>
                          <a:picLocks noChangeAspect="1" noChangeArrowheads="1"/>
                        </p:cNvPicPr>
                        <p:nvPr/>
                      </p:nvPicPr>
                      <p:blipFill>
                        <a:blip r:embed="rId5"/>
                        <a:srcRect/>
                        <a:stretch>
                          <a:fillRect/>
                        </a:stretch>
                      </p:blipFill>
                      <p:spPr bwMode="auto">
                        <a:xfrm>
                          <a:off x="6121437" y="1668202"/>
                          <a:ext cx="358775" cy="438150"/>
                        </a:xfrm>
                        <a:prstGeom prst="rect">
                          <a:avLst/>
                        </a:prstGeom>
                        <a:noFill/>
                      </p:spPr>
                    </p:pic>
                  </p:oleObj>
                </mc:Fallback>
              </mc:AlternateContent>
            </a:graphicData>
          </a:graphic>
        </p:graphicFrame>
        <p:graphicFrame>
          <p:nvGraphicFramePr>
            <p:cNvPr id="11" name="对象 3">
              <a:extLst>
                <a:ext uri="{FF2B5EF4-FFF2-40B4-BE49-F238E27FC236}">
                  <a16:creationId xmlns:a16="http://schemas.microsoft.com/office/drawing/2014/main" id="{D4D6F174-81DE-4902-8734-52CE7CF9FAD9}"/>
                </a:ext>
              </a:extLst>
            </p:cNvPr>
            <p:cNvGraphicFramePr>
              <a:graphicFrameLocks noChangeAspect="1"/>
            </p:cNvGraphicFramePr>
            <p:nvPr>
              <p:extLst>
                <p:ext uri="{D42A27DB-BD31-4B8C-83A1-F6EECF244321}">
                  <p14:modId xmlns:p14="http://schemas.microsoft.com/office/powerpoint/2010/main" val="971400825"/>
                </p:ext>
              </p:extLst>
            </p:nvPr>
          </p:nvGraphicFramePr>
          <p:xfrm>
            <a:off x="1331640" y="2231368"/>
            <a:ext cx="333375" cy="300038"/>
          </p:xfrm>
          <a:graphic>
            <a:graphicData uri="http://schemas.openxmlformats.org/presentationml/2006/ole">
              <mc:AlternateContent xmlns:mc="http://schemas.openxmlformats.org/markup-compatibility/2006">
                <mc:Choice xmlns:v="urn:schemas-microsoft-com:vml" Requires="v">
                  <p:oleObj name="Equation" r:id="rId6" imgW="164880" imgH="164880" progId="Equation.DSMT4">
                    <p:embed/>
                  </p:oleObj>
                </mc:Choice>
                <mc:Fallback>
                  <p:oleObj name="Equation" r:id="rId6" imgW="164880" imgH="164880" progId="Equation.DSMT4">
                    <p:embed/>
                    <p:pic>
                      <p:nvPicPr>
                        <p:cNvPr id="7" name="对象 3">
                          <a:extLst>
                            <a:ext uri="{FF2B5EF4-FFF2-40B4-BE49-F238E27FC236}">
                              <a16:creationId xmlns:a16="http://schemas.microsoft.com/office/drawing/2014/main" id="{9945B84F-CB89-40E2-8FC1-69E1575C6253}"/>
                            </a:ext>
                          </a:extLst>
                        </p:cNvPr>
                        <p:cNvPicPr>
                          <a:picLocks noChangeAspect="1" noChangeArrowheads="1"/>
                        </p:cNvPicPr>
                        <p:nvPr/>
                      </p:nvPicPr>
                      <p:blipFill>
                        <a:blip r:embed="rId7"/>
                        <a:srcRect/>
                        <a:stretch>
                          <a:fillRect/>
                        </a:stretch>
                      </p:blipFill>
                      <p:spPr bwMode="auto">
                        <a:xfrm>
                          <a:off x="1331640" y="2231368"/>
                          <a:ext cx="333375" cy="300038"/>
                        </a:xfrm>
                        <a:prstGeom prst="rect">
                          <a:avLst/>
                        </a:prstGeom>
                        <a:noFill/>
                      </p:spPr>
                    </p:pic>
                  </p:oleObj>
                </mc:Fallback>
              </mc:AlternateContent>
            </a:graphicData>
          </a:graphic>
        </p:graphicFrame>
      </p:grpSp>
      <p:graphicFrame>
        <p:nvGraphicFramePr>
          <p:cNvPr id="12" name="对象 3">
            <a:extLst>
              <a:ext uri="{FF2B5EF4-FFF2-40B4-BE49-F238E27FC236}">
                <a16:creationId xmlns:a16="http://schemas.microsoft.com/office/drawing/2014/main" id="{E3727AFF-AE8A-4510-BFDD-625A3E0B4BD5}"/>
              </a:ext>
            </a:extLst>
          </p:cNvPr>
          <p:cNvGraphicFramePr>
            <a:graphicFrameLocks noChangeAspect="1"/>
          </p:cNvGraphicFramePr>
          <p:nvPr>
            <p:extLst>
              <p:ext uri="{D42A27DB-BD31-4B8C-83A1-F6EECF244321}">
                <p14:modId xmlns:p14="http://schemas.microsoft.com/office/powerpoint/2010/main" val="2944178777"/>
              </p:ext>
            </p:extLst>
          </p:nvPr>
        </p:nvGraphicFramePr>
        <p:xfrm>
          <a:off x="1835696" y="2749753"/>
          <a:ext cx="4025900" cy="3479800"/>
        </p:xfrm>
        <a:graphic>
          <a:graphicData uri="http://schemas.openxmlformats.org/presentationml/2006/ole">
            <mc:AlternateContent xmlns:mc="http://schemas.openxmlformats.org/markup-compatibility/2006">
              <mc:Choice xmlns:v="urn:schemas-microsoft-com:vml" Requires="v">
                <p:oleObj name="Equation" r:id="rId8" imgW="1993680" imgH="1904760" progId="Equation.DSMT4">
                  <p:embed/>
                </p:oleObj>
              </mc:Choice>
              <mc:Fallback>
                <p:oleObj name="Equation" r:id="rId8" imgW="1993680" imgH="1904760" progId="Equation.DSMT4">
                  <p:embed/>
                  <p:pic>
                    <p:nvPicPr>
                      <p:cNvPr id="11" name="对象 3">
                        <a:extLst>
                          <a:ext uri="{FF2B5EF4-FFF2-40B4-BE49-F238E27FC236}">
                            <a16:creationId xmlns:a16="http://schemas.microsoft.com/office/drawing/2014/main" id="{D4D6F174-81DE-4902-8734-52CE7CF9FAD9}"/>
                          </a:ext>
                        </a:extLst>
                      </p:cNvPr>
                      <p:cNvPicPr>
                        <a:picLocks noChangeAspect="1" noChangeArrowheads="1"/>
                      </p:cNvPicPr>
                      <p:nvPr/>
                    </p:nvPicPr>
                    <p:blipFill>
                      <a:blip r:embed="rId9"/>
                      <a:srcRect/>
                      <a:stretch>
                        <a:fillRect/>
                      </a:stretch>
                    </p:blipFill>
                    <p:spPr bwMode="auto">
                      <a:xfrm>
                        <a:off x="1835696" y="2749753"/>
                        <a:ext cx="4025900" cy="3479800"/>
                      </a:xfrm>
                      <a:prstGeom prst="rect">
                        <a:avLst/>
                      </a:prstGeom>
                      <a:noFill/>
                    </p:spPr>
                  </p:pic>
                </p:oleObj>
              </mc:Fallback>
            </mc:AlternateContent>
          </a:graphicData>
        </a:graphic>
      </p:graphicFrame>
      <p:sp>
        <p:nvSpPr>
          <p:cNvPr id="3" name="页脚占位符 2">
            <a:extLst>
              <a:ext uri="{FF2B5EF4-FFF2-40B4-BE49-F238E27FC236}">
                <a16:creationId xmlns:a16="http://schemas.microsoft.com/office/drawing/2014/main" id="{027AE9D6-E48B-46F0-A76C-BCDCD0105F3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173399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9F31C019-E8D3-4030-BBC8-46B7776D4AE4}" type="datetime1">
              <a:rPr lang="zh-CN" altLang="en-US" smtClean="0"/>
              <a:t>2022/11/23</a:t>
            </a:fld>
            <a:endParaRPr lang="zh-CN" altLang="en-US"/>
          </a:p>
        </p:txBody>
      </p:sp>
      <p:sp>
        <p:nvSpPr>
          <p:cNvPr id="10" name="Rectangle 56">
            <a:extLst>
              <a:ext uri="{FF2B5EF4-FFF2-40B4-BE49-F238E27FC236}">
                <a16:creationId xmlns:a16="http://schemas.microsoft.com/office/drawing/2014/main" id="{CDE1B776-BE1C-4769-B5AE-DAA3EC8B7282}"/>
              </a:ext>
            </a:extLst>
          </p:cNvPr>
          <p:cNvSpPr>
            <a:spLocks noChangeArrowheads="1"/>
          </p:cNvSpPr>
          <p:nvPr/>
        </p:nvSpPr>
        <p:spPr bwMode="auto">
          <a:xfrm>
            <a:off x="323528" y="476672"/>
            <a:ext cx="84969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例</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5-5</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输油管道问题。</a:t>
            </a:r>
            <a:endPar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endParaRPr>
          </a:p>
        </p:txBody>
      </p:sp>
      <p:sp>
        <p:nvSpPr>
          <p:cNvPr id="9" name="Rectangle 56">
            <a:extLst>
              <a:ext uri="{FF2B5EF4-FFF2-40B4-BE49-F238E27FC236}">
                <a16:creationId xmlns:a16="http://schemas.microsoft.com/office/drawing/2014/main" id="{EDEA39FF-9CD2-447A-8489-2306B80BFC95}"/>
              </a:ext>
            </a:extLst>
          </p:cNvPr>
          <p:cNvSpPr>
            <a:spLocks noChangeArrowheads="1"/>
          </p:cNvSpPr>
          <p:nvPr/>
        </p:nvSpPr>
        <p:spPr bwMode="auto">
          <a:xfrm>
            <a:off x="611561" y="980728"/>
            <a:ext cx="8208912"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下面调用</a:t>
            </a:r>
            <a:r>
              <a:rPr lang="en-US" altLang="zh-CN" sz="2200" dirty="0">
                <a:latin typeface="微软雅黑" panose="020B0503020204020204" pitchFamily="34" charset="-122"/>
                <a:ea typeface="微软雅黑" panose="020B0503020204020204" pitchFamily="34" charset="-122"/>
                <a:sym typeface="Wingdings" pitchFamily="2" charset="2"/>
              </a:rPr>
              <a:t>maxflow</a:t>
            </a:r>
            <a:r>
              <a:rPr lang="zh-CN" altLang="en-US" sz="2200" dirty="0">
                <a:latin typeface="微软雅黑" panose="020B0503020204020204" pitchFamily="34" charset="-122"/>
                <a:ea typeface="微软雅黑" panose="020B0503020204020204" pitchFamily="34" charset="-122"/>
                <a:sym typeface="Wingdings" pitchFamily="2" charset="2"/>
              </a:rPr>
              <a:t>函数求解此问题，相应的代码及结果如下：</a:t>
            </a:r>
            <a:endParaRPr lang="en-US" altLang="zh-CN" sz="2200" dirty="0">
              <a:latin typeface="微软雅黑" panose="020B0503020204020204" pitchFamily="34" charset="-122"/>
              <a:ea typeface="微软雅黑" panose="020B0503020204020204" pitchFamily="34" charset="-122"/>
              <a:sym typeface="Wingdings" pitchFamily="2" charset="2"/>
            </a:endParaRPr>
          </a:p>
        </p:txBody>
      </p:sp>
      <p:sp>
        <p:nvSpPr>
          <p:cNvPr id="13" name="Rectangle 56">
            <a:extLst>
              <a:ext uri="{FF2B5EF4-FFF2-40B4-BE49-F238E27FC236}">
                <a16:creationId xmlns:a16="http://schemas.microsoft.com/office/drawing/2014/main" id="{4F986F6E-4EFD-4C8F-BE5A-6611F83BFD69}"/>
              </a:ext>
            </a:extLst>
          </p:cNvPr>
          <p:cNvSpPr>
            <a:spLocks noChangeArrowheads="1"/>
          </p:cNvSpPr>
          <p:nvPr/>
        </p:nvSpPr>
        <p:spPr bwMode="auto">
          <a:xfrm>
            <a:off x="467544" y="1484784"/>
            <a:ext cx="8208912" cy="513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s = [1,1,2,2,3,3,4,4,4,5,6];</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t = [2,4,3,5,5,6,3,6,7,7,7];</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w = [6,6,2,3,2,2,3,1,5,4,4];</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nodename</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 {'v1','v2','v3','v4','v5','v6','v7'};</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G = digraph(</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s,t,w,nodename</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figure;</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H = plot(G,'</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EdgeLabel</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G.Edges.Weight</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EdgeColor</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','k',...</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'LineWidth',2,...</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'MarkerSize',8,...</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'NodeFontSize',12,...</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'EdgeFontSize',12)</a:t>
            </a:r>
          </a:p>
        </p:txBody>
      </p:sp>
      <p:sp>
        <p:nvSpPr>
          <p:cNvPr id="2" name="页脚占位符 1">
            <a:extLst>
              <a:ext uri="{FF2B5EF4-FFF2-40B4-BE49-F238E27FC236}">
                <a16:creationId xmlns:a16="http://schemas.microsoft.com/office/drawing/2014/main" id="{12EEAF26-0AD3-4098-B545-C395F285712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231531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0DC1C4BF-5B15-4D8F-9B14-18F988F30000}" type="datetime1">
              <a:rPr lang="zh-CN" altLang="en-US" smtClean="0"/>
              <a:t>2022/11/23</a:t>
            </a:fld>
            <a:endParaRPr lang="zh-CN" altLang="en-US"/>
          </a:p>
        </p:txBody>
      </p:sp>
      <p:sp>
        <p:nvSpPr>
          <p:cNvPr id="10" name="Rectangle 56">
            <a:extLst>
              <a:ext uri="{FF2B5EF4-FFF2-40B4-BE49-F238E27FC236}">
                <a16:creationId xmlns:a16="http://schemas.microsoft.com/office/drawing/2014/main" id="{CDE1B776-BE1C-4769-B5AE-DAA3EC8B7282}"/>
              </a:ext>
            </a:extLst>
          </p:cNvPr>
          <p:cNvSpPr>
            <a:spLocks noChangeArrowheads="1"/>
          </p:cNvSpPr>
          <p:nvPr/>
        </p:nvSpPr>
        <p:spPr bwMode="auto">
          <a:xfrm>
            <a:off x="323528" y="476672"/>
            <a:ext cx="84969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例</a:t>
            </a:r>
            <a:r>
              <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rPr>
              <a:t>5-5</a:t>
            </a:r>
            <a:r>
              <a:rPr lang="en-US" altLang="zh-CN" sz="2400" dirty="0">
                <a:solidFill>
                  <a:schemeClr val="bg2"/>
                </a:solidFill>
                <a:latin typeface="微软雅黑" panose="020B0503020204020204" pitchFamily="34" charset="-122"/>
                <a:ea typeface="微软雅黑" panose="020B0503020204020204" pitchFamily="34" charset="-122"/>
                <a:sym typeface="Wingdings" pitchFamily="2" charset="2"/>
              </a:rPr>
              <a:t>】</a:t>
            </a:r>
            <a:r>
              <a:rPr lang="zh-CN" altLang="en-US" sz="2400" dirty="0">
                <a:solidFill>
                  <a:srgbClr val="FF0000"/>
                </a:solidFill>
                <a:latin typeface="微软雅黑" panose="020B0503020204020204" pitchFamily="34" charset="-122"/>
                <a:ea typeface="微软雅黑" panose="020B0503020204020204" pitchFamily="34" charset="-122"/>
                <a:sym typeface="Wingdings" pitchFamily="2" charset="2"/>
              </a:rPr>
              <a:t>输油管道问题。</a:t>
            </a:r>
            <a:endParaRPr lang="en-US" altLang="zh-CN" sz="2400" dirty="0">
              <a:solidFill>
                <a:srgbClr val="FF0000"/>
              </a:solidFill>
              <a:latin typeface="微软雅黑" panose="020B0503020204020204" pitchFamily="34" charset="-122"/>
              <a:ea typeface="微软雅黑" panose="020B0503020204020204" pitchFamily="34" charset="-122"/>
              <a:sym typeface="Wingdings" pitchFamily="2" charset="2"/>
            </a:endParaRPr>
          </a:p>
        </p:txBody>
      </p:sp>
      <p:sp>
        <p:nvSpPr>
          <p:cNvPr id="13" name="Rectangle 56">
            <a:extLst>
              <a:ext uri="{FF2B5EF4-FFF2-40B4-BE49-F238E27FC236}">
                <a16:creationId xmlns:a16="http://schemas.microsoft.com/office/drawing/2014/main" id="{4F986F6E-4EFD-4C8F-BE5A-6611F83BFD69}"/>
              </a:ext>
            </a:extLst>
          </p:cNvPr>
          <p:cNvSpPr>
            <a:spLocks noChangeArrowheads="1"/>
          </p:cNvSpPr>
          <p:nvPr/>
        </p:nvSpPr>
        <p:spPr bwMode="auto">
          <a:xfrm>
            <a:off x="467544" y="1052736"/>
            <a:ext cx="8208912" cy="301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mf,GF</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 maxflow(G,1,7)</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H.EdgeLabel</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 {};</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highlight(H,GF,'</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EdgeColor</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','b',...</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LineStyle</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'LineWidth',2);</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st</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 =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GF.Edges.EndNodes</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p>
          <a:p>
            <a:pPr>
              <a:lnSpc>
                <a:spcPct val="125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&gt;&gt; </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labeledge</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H,st</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st</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(:,2),</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GF.Edges.Weight</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t>
            </a:r>
          </a:p>
        </p:txBody>
      </p:sp>
      <p:pic>
        <p:nvPicPr>
          <p:cNvPr id="151554" name="Picture 2">
            <a:extLst>
              <a:ext uri="{FF2B5EF4-FFF2-40B4-BE49-F238E27FC236}">
                <a16:creationId xmlns:a16="http://schemas.microsoft.com/office/drawing/2014/main" id="{E4803434-2E98-4C12-B640-B0AD32F33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169" t="12492" r="14046" b="15041"/>
          <a:stretch>
            <a:fillRect/>
          </a:stretch>
        </p:blipFill>
        <p:spPr bwMode="auto">
          <a:xfrm>
            <a:off x="5220072" y="692696"/>
            <a:ext cx="3755796" cy="301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6">
            <a:extLst>
              <a:ext uri="{FF2B5EF4-FFF2-40B4-BE49-F238E27FC236}">
                <a16:creationId xmlns:a16="http://schemas.microsoft.com/office/drawing/2014/main" id="{9C156AD1-83C7-4216-BCB1-F475E61965E0}"/>
              </a:ext>
            </a:extLst>
          </p:cNvPr>
          <p:cNvSpPr>
            <a:spLocks noChangeArrowheads="1"/>
          </p:cNvSpPr>
          <p:nvPr/>
        </p:nvSpPr>
        <p:spPr bwMode="auto">
          <a:xfrm>
            <a:off x="611561" y="4149080"/>
            <a:ext cx="8208912"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b="1" dirty="0">
                <a:solidFill>
                  <a:srgbClr val="0000FF"/>
                </a:solidFill>
                <a:latin typeface="微软雅黑" panose="020B0503020204020204" pitchFamily="34" charset="-122"/>
                <a:ea typeface="微软雅黑" panose="020B0503020204020204" pitchFamily="34" charset="-122"/>
                <a:sym typeface="Wingdings" pitchFamily="2" charset="2"/>
              </a:rPr>
              <a:t>结果：</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最大流量为</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mf = 11</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，每小时最多能运送</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11</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万加仑石油。网络中各条弧的实际流量如上图所示，分别为：</a:t>
            </a:r>
            <a:endPar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graphicFrame>
        <p:nvGraphicFramePr>
          <p:cNvPr id="14" name="对象 3">
            <a:extLst>
              <a:ext uri="{FF2B5EF4-FFF2-40B4-BE49-F238E27FC236}">
                <a16:creationId xmlns:a16="http://schemas.microsoft.com/office/drawing/2014/main" id="{518AEF2A-5715-4CF8-AC47-AF685B4CE215}"/>
              </a:ext>
            </a:extLst>
          </p:cNvPr>
          <p:cNvGraphicFramePr>
            <a:graphicFrameLocks noChangeAspect="1"/>
          </p:cNvGraphicFramePr>
          <p:nvPr>
            <p:extLst>
              <p:ext uri="{D42A27DB-BD31-4B8C-83A1-F6EECF244321}">
                <p14:modId xmlns:p14="http://schemas.microsoft.com/office/powerpoint/2010/main" val="3656241616"/>
              </p:ext>
            </p:extLst>
          </p:nvPr>
        </p:nvGraphicFramePr>
        <p:xfrm>
          <a:off x="1259632" y="5313245"/>
          <a:ext cx="5432426" cy="414338"/>
        </p:xfrm>
        <a:graphic>
          <a:graphicData uri="http://schemas.openxmlformats.org/presentationml/2006/ole">
            <mc:AlternateContent xmlns:mc="http://schemas.openxmlformats.org/markup-compatibility/2006">
              <mc:Choice xmlns:v="urn:schemas-microsoft-com:vml" Requires="v">
                <p:oleObj name="Equation" r:id="rId3" imgW="2692080" imgH="228600" progId="Equation.DSMT4">
                  <p:embed/>
                </p:oleObj>
              </mc:Choice>
              <mc:Fallback>
                <p:oleObj name="Equation" r:id="rId3" imgW="2692080" imgH="228600" progId="Equation.DSMT4">
                  <p:embed/>
                  <p:pic>
                    <p:nvPicPr>
                      <p:cNvPr id="8" name="对象 3">
                        <a:extLst>
                          <a:ext uri="{FF2B5EF4-FFF2-40B4-BE49-F238E27FC236}">
                            <a16:creationId xmlns:a16="http://schemas.microsoft.com/office/drawing/2014/main" id="{BF9052CD-7486-43D1-A274-031F67F8D9D3}"/>
                          </a:ext>
                        </a:extLst>
                      </p:cNvPr>
                      <p:cNvPicPr>
                        <a:picLocks noChangeAspect="1" noChangeArrowheads="1"/>
                      </p:cNvPicPr>
                      <p:nvPr/>
                    </p:nvPicPr>
                    <p:blipFill>
                      <a:blip r:embed="rId4"/>
                      <a:srcRect/>
                      <a:stretch>
                        <a:fillRect/>
                      </a:stretch>
                    </p:blipFill>
                    <p:spPr bwMode="auto">
                      <a:xfrm>
                        <a:off x="1259632" y="5313245"/>
                        <a:ext cx="5432426" cy="414338"/>
                      </a:xfrm>
                      <a:prstGeom prst="rect">
                        <a:avLst/>
                      </a:prstGeom>
                      <a:noFill/>
                    </p:spPr>
                  </p:pic>
                </p:oleObj>
              </mc:Fallback>
            </mc:AlternateContent>
          </a:graphicData>
        </a:graphic>
      </p:graphicFrame>
      <p:graphicFrame>
        <p:nvGraphicFramePr>
          <p:cNvPr id="16" name="对象 3">
            <a:extLst>
              <a:ext uri="{FF2B5EF4-FFF2-40B4-BE49-F238E27FC236}">
                <a16:creationId xmlns:a16="http://schemas.microsoft.com/office/drawing/2014/main" id="{96A6C02C-6CEE-4389-987C-EA79251D6467}"/>
              </a:ext>
            </a:extLst>
          </p:cNvPr>
          <p:cNvGraphicFramePr>
            <a:graphicFrameLocks noChangeAspect="1"/>
          </p:cNvGraphicFramePr>
          <p:nvPr>
            <p:extLst>
              <p:ext uri="{D42A27DB-BD31-4B8C-83A1-F6EECF244321}">
                <p14:modId xmlns:p14="http://schemas.microsoft.com/office/powerpoint/2010/main" val="3641138796"/>
              </p:ext>
            </p:extLst>
          </p:nvPr>
        </p:nvGraphicFramePr>
        <p:xfrm>
          <a:off x="1254869" y="5876925"/>
          <a:ext cx="4613275" cy="414338"/>
        </p:xfrm>
        <a:graphic>
          <a:graphicData uri="http://schemas.openxmlformats.org/presentationml/2006/ole">
            <mc:AlternateContent xmlns:mc="http://schemas.openxmlformats.org/markup-compatibility/2006">
              <mc:Choice xmlns:v="urn:schemas-microsoft-com:vml" Requires="v">
                <p:oleObj name="Equation" r:id="rId5" imgW="2286000" imgH="228600" progId="Equation.DSMT4">
                  <p:embed/>
                </p:oleObj>
              </mc:Choice>
              <mc:Fallback>
                <p:oleObj name="Equation" r:id="rId5" imgW="2286000" imgH="228600" progId="Equation.DSMT4">
                  <p:embed/>
                  <p:pic>
                    <p:nvPicPr>
                      <p:cNvPr id="14" name="对象 3">
                        <a:extLst>
                          <a:ext uri="{FF2B5EF4-FFF2-40B4-BE49-F238E27FC236}">
                            <a16:creationId xmlns:a16="http://schemas.microsoft.com/office/drawing/2014/main" id="{518AEF2A-5715-4CF8-AC47-AF685B4CE215}"/>
                          </a:ext>
                        </a:extLst>
                      </p:cNvPr>
                      <p:cNvPicPr>
                        <a:picLocks noChangeAspect="1" noChangeArrowheads="1"/>
                      </p:cNvPicPr>
                      <p:nvPr/>
                    </p:nvPicPr>
                    <p:blipFill>
                      <a:blip r:embed="rId6"/>
                      <a:srcRect/>
                      <a:stretch>
                        <a:fillRect/>
                      </a:stretch>
                    </p:blipFill>
                    <p:spPr bwMode="auto">
                      <a:xfrm>
                        <a:off x="1254869" y="5876925"/>
                        <a:ext cx="4613275" cy="414338"/>
                      </a:xfrm>
                      <a:prstGeom prst="rect">
                        <a:avLst/>
                      </a:prstGeom>
                      <a:noFill/>
                    </p:spPr>
                  </p:pic>
                </p:oleObj>
              </mc:Fallback>
            </mc:AlternateContent>
          </a:graphicData>
        </a:graphic>
      </p:graphicFrame>
      <p:sp>
        <p:nvSpPr>
          <p:cNvPr id="2" name="页脚占位符 1">
            <a:extLst>
              <a:ext uri="{FF2B5EF4-FFF2-40B4-BE49-F238E27FC236}">
                <a16:creationId xmlns:a16="http://schemas.microsoft.com/office/drawing/2014/main" id="{94777A2D-7C55-4D78-8E2A-BAC56E5C927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7267103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67544" y="1815207"/>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1.</a:t>
            </a:r>
            <a:r>
              <a:rPr lang="zh-CN" altLang="en-US" sz="2400" dirty="0">
                <a:solidFill>
                  <a:srgbClr val="FF0000"/>
                </a:solidFill>
                <a:latin typeface="微软雅黑" pitchFamily="34" charset="-122"/>
                <a:ea typeface="微软雅黑" pitchFamily="34" charset="-122"/>
              </a:rPr>
              <a:t>  遗传算法的基本原理</a:t>
            </a:r>
          </a:p>
        </p:txBody>
      </p:sp>
      <p:sp>
        <p:nvSpPr>
          <p:cNvPr id="7171" name="Rectangle 56"/>
          <p:cNvSpPr>
            <a:spLocks noChangeArrowheads="1"/>
          </p:cNvSpPr>
          <p:nvPr/>
        </p:nvSpPr>
        <p:spPr bwMode="auto">
          <a:xfrm>
            <a:off x="827782" y="2333779"/>
            <a:ext cx="5832450" cy="160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chemeClr val="hlink"/>
              </a:buClr>
            </a:pPr>
            <a:r>
              <a:rPr lang="zh-CN" altLang="en-US" sz="1800" dirty="0">
                <a:solidFill>
                  <a:schemeClr val="bg2"/>
                </a:solidFill>
                <a:latin typeface="微软雅黑" pitchFamily="34" charset="-122"/>
                <a:ea typeface="微软雅黑" pitchFamily="34" charset="-122"/>
                <a:sym typeface="Wingdings" pitchFamily="2" charset="2"/>
              </a:rPr>
              <a:t>遗传算法（</a:t>
            </a:r>
            <a:r>
              <a:rPr lang="en-US" altLang="zh-CN" sz="1800" dirty="0">
                <a:solidFill>
                  <a:schemeClr val="bg2"/>
                </a:solidFill>
                <a:latin typeface="微软雅黑" pitchFamily="34" charset="-122"/>
                <a:ea typeface="微软雅黑" pitchFamily="34" charset="-122"/>
                <a:sym typeface="Wingdings" pitchFamily="2" charset="2"/>
              </a:rPr>
              <a:t>Genetic Algorithm</a:t>
            </a:r>
            <a:r>
              <a:rPr lang="zh-CN" altLang="en-US" sz="1800" dirty="0">
                <a:solidFill>
                  <a:schemeClr val="bg2"/>
                </a:solidFill>
                <a:latin typeface="微软雅黑" pitchFamily="34" charset="-122"/>
                <a:ea typeface="微软雅黑" pitchFamily="34" charset="-122"/>
                <a:sym typeface="Wingdings" pitchFamily="2" charset="2"/>
              </a:rPr>
              <a:t>，简记为</a:t>
            </a:r>
            <a:r>
              <a:rPr lang="en-US" altLang="zh-CN" sz="1800" dirty="0">
                <a:solidFill>
                  <a:schemeClr val="bg2"/>
                </a:solidFill>
                <a:latin typeface="微软雅黑" pitchFamily="34" charset="-122"/>
                <a:ea typeface="微软雅黑" pitchFamily="34" charset="-122"/>
                <a:sym typeface="Wingdings" pitchFamily="2" charset="2"/>
              </a:rPr>
              <a:t>GA</a:t>
            </a:r>
            <a:r>
              <a:rPr lang="zh-CN" altLang="en-US" sz="1800" dirty="0">
                <a:solidFill>
                  <a:schemeClr val="bg2"/>
                </a:solidFill>
                <a:latin typeface="微软雅黑" pitchFamily="34" charset="-122"/>
                <a:ea typeface="微软雅黑" pitchFamily="34" charset="-122"/>
                <a:sym typeface="Wingdings" pitchFamily="2" charset="2"/>
              </a:rPr>
              <a:t>）是由美国</a:t>
            </a:r>
            <a:r>
              <a:rPr lang="en-US" altLang="zh-CN" sz="1800" dirty="0">
                <a:solidFill>
                  <a:schemeClr val="bg2"/>
                </a:solidFill>
                <a:latin typeface="微软雅黑" pitchFamily="34" charset="-122"/>
                <a:ea typeface="微软雅黑" pitchFamily="34" charset="-122"/>
                <a:sym typeface="Wingdings" pitchFamily="2" charset="2"/>
              </a:rPr>
              <a:t>Michigan</a:t>
            </a:r>
            <a:r>
              <a:rPr lang="zh-CN" altLang="en-US" sz="1800" dirty="0">
                <a:solidFill>
                  <a:schemeClr val="bg2"/>
                </a:solidFill>
                <a:latin typeface="微软雅黑" pitchFamily="34" charset="-122"/>
                <a:ea typeface="微软雅黑" pitchFamily="34" charset="-122"/>
                <a:sym typeface="Wingdings" pitchFamily="2" charset="2"/>
              </a:rPr>
              <a:t>大学的</a:t>
            </a:r>
            <a:r>
              <a:rPr lang="en-US" altLang="zh-CN" sz="1800" dirty="0" err="1">
                <a:solidFill>
                  <a:schemeClr val="bg2"/>
                </a:solidFill>
                <a:latin typeface="微软雅黑" pitchFamily="34" charset="-122"/>
                <a:ea typeface="微软雅黑" pitchFamily="34" charset="-122"/>
                <a:sym typeface="Wingdings" pitchFamily="2" charset="2"/>
              </a:rPr>
              <a:t>J.Holland</a:t>
            </a:r>
            <a:r>
              <a:rPr lang="zh-CN" altLang="en-US" sz="1800" dirty="0">
                <a:solidFill>
                  <a:schemeClr val="bg2"/>
                </a:solidFill>
                <a:latin typeface="微软雅黑" pitchFamily="34" charset="-122"/>
                <a:ea typeface="微软雅黑" pitchFamily="34" charset="-122"/>
                <a:sym typeface="Wingdings" pitchFamily="2" charset="2"/>
              </a:rPr>
              <a:t>教授在</a:t>
            </a:r>
            <a:r>
              <a:rPr lang="en-US" altLang="zh-CN" sz="1800" dirty="0">
                <a:solidFill>
                  <a:schemeClr val="bg2"/>
                </a:solidFill>
                <a:latin typeface="微软雅黑" pitchFamily="34" charset="-122"/>
                <a:ea typeface="微软雅黑" pitchFamily="34" charset="-122"/>
                <a:sym typeface="Wingdings" pitchFamily="2" charset="2"/>
              </a:rPr>
              <a:t>1975</a:t>
            </a:r>
            <a:r>
              <a:rPr lang="zh-CN" altLang="en-US" sz="1800" dirty="0">
                <a:solidFill>
                  <a:schemeClr val="bg2"/>
                </a:solidFill>
                <a:latin typeface="微软雅黑" pitchFamily="34" charset="-122"/>
                <a:ea typeface="微软雅黑" pitchFamily="34" charset="-122"/>
                <a:sym typeface="Wingdings" pitchFamily="2" charset="2"/>
              </a:rPr>
              <a:t>年首先提出的，它是一类借鉴生物界的遗传进化规律（适者生存，优胜劣汰遗传机制）演化而来的随机化搜索算法。</a:t>
            </a:r>
          </a:p>
        </p:txBody>
      </p:sp>
      <p:pic>
        <p:nvPicPr>
          <p:cNvPr id="7172" name="Picture 5" descr="John_Hol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151" y="1556792"/>
            <a:ext cx="1896297" cy="235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66C47F12-BE8B-4F90-8075-05067507BC3C}"/>
              </a:ext>
            </a:extLst>
          </p:cNvPr>
          <p:cNvSpPr txBox="1">
            <a:spLocks noChangeArrowheads="1"/>
          </p:cNvSpPr>
          <p:nvPr/>
        </p:nvSpPr>
        <p:spPr bwMode="auto">
          <a:xfrm>
            <a:off x="403920" y="1291987"/>
            <a:ext cx="5968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zh-CN" altLang="en-US" sz="2800" b="1" dirty="0">
                <a:solidFill>
                  <a:schemeClr val="bg2"/>
                </a:solidFill>
                <a:latin typeface="微软雅黑" pitchFamily="34" charset="-122"/>
                <a:ea typeface="微软雅黑" pitchFamily="34" charset="-122"/>
              </a:rPr>
              <a:t>一、遗传算法</a:t>
            </a:r>
          </a:p>
        </p:txBody>
      </p:sp>
      <p:sp>
        <p:nvSpPr>
          <p:cNvPr id="2" name="日期占位符 1">
            <a:extLst>
              <a:ext uri="{FF2B5EF4-FFF2-40B4-BE49-F238E27FC236}">
                <a16:creationId xmlns:a16="http://schemas.microsoft.com/office/drawing/2014/main" id="{B3A8C577-1BF3-4355-B3FB-6E460D5B303C}"/>
              </a:ext>
            </a:extLst>
          </p:cNvPr>
          <p:cNvSpPr>
            <a:spLocks noGrp="1"/>
          </p:cNvSpPr>
          <p:nvPr>
            <p:ph type="dt" sz="half" idx="2"/>
          </p:nvPr>
        </p:nvSpPr>
        <p:spPr/>
        <p:txBody>
          <a:bodyPr/>
          <a:lstStyle/>
          <a:p>
            <a:pPr>
              <a:defRPr/>
            </a:pPr>
            <a:fld id="{F771F2A6-3A10-4261-8268-EEF9282EC68B}" type="datetime1">
              <a:rPr lang="zh-CN" altLang="en-US" smtClean="0"/>
              <a:t>2022/11/23</a:t>
            </a:fld>
            <a:endParaRPr lang="zh-CN" altLang="en-US"/>
          </a:p>
        </p:txBody>
      </p:sp>
      <p:sp>
        <p:nvSpPr>
          <p:cNvPr id="8" name="Text Box 2">
            <a:extLst>
              <a:ext uri="{FF2B5EF4-FFF2-40B4-BE49-F238E27FC236}">
                <a16:creationId xmlns:a16="http://schemas.microsoft.com/office/drawing/2014/main" id="{AEFB3057-BD68-44F2-9338-B4F48FCC2398}"/>
              </a:ext>
            </a:extLst>
          </p:cNvPr>
          <p:cNvSpPr txBox="1">
            <a:spLocks noChangeArrowheads="1"/>
          </p:cNvSpPr>
          <p:nvPr/>
        </p:nvSpPr>
        <p:spPr bwMode="auto">
          <a:xfrm>
            <a:off x="313080" y="620688"/>
            <a:ext cx="82913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第六节  常用智能优化算法</a:t>
            </a:r>
          </a:p>
        </p:txBody>
      </p:sp>
      <p:sp>
        <p:nvSpPr>
          <p:cNvPr id="9" name="Rectangle 56">
            <a:extLst>
              <a:ext uri="{FF2B5EF4-FFF2-40B4-BE49-F238E27FC236}">
                <a16:creationId xmlns:a16="http://schemas.microsoft.com/office/drawing/2014/main" id="{6C428054-5429-4B37-AB3F-50E28FB73860}"/>
              </a:ext>
            </a:extLst>
          </p:cNvPr>
          <p:cNvSpPr>
            <a:spLocks noChangeArrowheads="1"/>
          </p:cNvSpPr>
          <p:nvPr/>
        </p:nvSpPr>
        <p:spPr bwMode="auto">
          <a:xfrm>
            <a:off x="827584" y="3933056"/>
            <a:ext cx="7992888" cy="23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chemeClr val="hlink"/>
              </a:buClr>
            </a:pPr>
            <a:r>
              <a:rPr lang="zh-CN" altLang="en-US" sz="1800" dirty="0">
                <a:solidFill>
                  <a:schemeClr val="bg2"/>
                </a:solidFill>
                <a:latin typeface="微软雅黑" pitchFamily="34" charset="-122"/>
                <a:ea typeface="微软雅黑" pitchFamily="34" charset="-122"/>
                <a:sym typeface="Wingdings" pitchFamily="2" charset="2"/>
              </a:rPr>
              <a:t>遗传算法从一组随机产生的称为“种群</a:t>
            </a:r>
            <a:r>
              <a:rPr lang="en-US" altLang="zh-CN" sz="1800" dirty="0">
                <a:solidFill>
                  <a:schemeClr val="bg2"/>
                </a:solidFill>
                <a:latin typeface="微软雅黑" pitchFamily="34" charset="-122"/>
                <a:ea typeface="微软雅黑" pitchFamily="34" charset="-122"/>
                <a:sym typeface="Wingdings" pitchFamily="2" charset="2"/>
              </a:rPr>
              <a:t>”</a:t>
            </a:r>
            <a:r>
              <a:rPr lang="zh-CN" altLang="en-US" sz="1800" dirty="0">
                <a:solidFill>
                  <a:schemeClr val="bg2"/>
                </a:solidFill>
                <a:latin typeface="微软雅黑" pitchFamily="34" charset="-122"/>
                <a:ea typeface="微软雅黑" pitchFamily="34" charset="-122"/>
                <a:sym typeface="Wingdings" pitchFamily="2" charset="2"/>
              </a:rPr>
              <a:t>的初始解开始搜索过程。种群中的每个个体是问题的一个解，称为“染色体</a:t>
            </a:r>
            <a:r>
              <a:rPr lang="en-US" altLang="zh-CN" sz="1800" dirty="0">
                <a:solidFill>
                  <a:schemeClr val="bg2"/>
                </a:solidFill>
                <a:latin typeface="微软雅黑" pitchFamily="34" charset="-122"/>
                <a:ea typeface="微软雅黑" pitchFamily="34" charset="-122"/>
                <a:sym typeface="Wingdings" pitchFamily="2" charset="2"/>
              </a:rPr>
              <a:t>”</a:t>
            </a:r>
            <a:r>
              <a:rPr lang="zh-CN" altLang="en-US" sz="1800" dirty="0">
                <a:solidFill>
                  <a:schemeClr val="bg2"/>
                </a:solidFill>
                <a:latin typeface="微软雅黑" pitchFamily="34" charset="-122"/>
                <a:ea typeface="微软雅黑" pitchFamily="34" charset="-122"/>
                <a:sym typeface="Wingdings" pitchFamily="2" charset="2"/>
              </a:rPr>
              <a:t>。染色体是一串符号，例如一个二进制字符串。这些染色体在后续迭代中不断优化。在每一代中用“</a:t>
            </a:r>
            <a:r>
              <a:rPr lang="zh-CN" altLang="en-US" sz="1800" dirty="0">
                <a:solidFill>
                  <a:srgbClr val="0000FF"/>
                </a:solidFill>
                <a:latin typeface="微软雅黑" pitchFamily="34" charset="-122"/>
                <a:ea typeface="微软雅黑" pitchFamily="34" charset="-122"/>
                <a:sym typeface="Wingdings" pitchFamily="2" charset="2"/>
              </a:rPr>
              <a:t>适应度</a:t>
            </a:r>
            <a:r>
              <a:rPr lang="en-US" altLang="zh-CN" sz="1800" dirty="0">
                <a:solidFill>
                  <a:schemeClr val="bg2"/>
                </a:solidFill>
                <a:latin typeface="微软雅黑" pitchFamily="34" charset="-122"/>
                <a:ea typeface="微软雅黑" pitchFamily="34" charset="-122"/>
                <a:sym typeface="Wingdings" pitchFamily="2" charset="2"/>
              </a:rPr>
              <a:t>”</a:t>
            </a:r>
            <a:r>
              <a:rPr lang="zh-CN" altLang="en-US" sz="1800" dirty="0">
                <a:solidFill>
                  <a:schemeClr val="bg2"/>
                </a:solidFill>
                <a:latin typeface="微软雅黑" pitchFamily="34" charset="-122"/>
                <a:ea typeface="微软雅黑" pitchFamily="34" charset="-122"/>
                <a:sym typeface="Wingdings" pitchFamily="2" charset="2"/>
              </a:rPr>
              <a:t>来测量染色体的好坏，生成的下一代染色体称为后代。在新一代形成过程中，根据适应度的大小选择部分后代，淘汰部分后代。后代是由选中的前一代染色体通过</a:t>
            </a:r>
            <a:r>
              <a:rPr lang="zh-CN" altLang="en-US" sz="1800" dirty="0">
                <a:solidFill>
                  <a:srgbClr val="0000FF"/>
                </a:solidFill>
                <a:latin typeface="微软雅黑" pitchFamily="34" charset="-122"/>
                <a:ea typeface="微软雅黑" pitchFamily="34" charset="-122"/>
                <a:sym typeface="Wingdings" pitchFamily="2" charset="2"/>
              </a:rPr>
              <a:t>交叉或者变异</a:t>
            </a:r>
            <a:r>
              <a:rPr lang="zh-CN" altLang="en-US" sz="1800" dirty="0">
                <a:solidFill>
                  <a:schemeClr val="bg2"/>
                </a:solidFill>
                <a:latin typeface="微软雅黑" pitchFamily="34" charset="-122"/>
                <a:ea typeface="微软雅黑" pitchFamily="34" charset="-122"/>
                <a:sym typeface="Wingdings" pitchFamily="2" charset="2"/>
              </a:rPr>
              <a:t>运算形成的。经过若干代之后，得到适应度最好的后代。</a:t>
            </a:r>
          </a:p>
        </p:txBody>
      </p:sp>
      <p:sp>
        <p:nvSpPr>
          <p:cNvPr id="4" name="页脚占位符 3">
            <a:extLst>
              <a:ext uri="{FF2B5EF4-FFF2-40B4-BE49-F238E27FC236}">
                <a16:creationId xmlns:a16="http://schemas.microsoft.com/office/drawing/2014/main" id="{A75F2ABF-43F5-4462-BCD5-DCB1FA9D599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4939615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300603" y="1023119"/>
            <a:ext cx="52075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标准遗传算法的流程图</a:t>
            </a:r>
          </a:p>
        </p:txBody>
      </p:sp>
      <p:grpSp>
        <p:nvGrpSpPr>
          <p:cNvPr id="2" name="组合 1"/>
          <p:cNvGrpSpPr/>
          <p:nvPr/>
        </p:nvGrpSpPr>
        <p:grpSpPr>
          <a:xfrm>
            <a:off x="2699656" y="1808119"/>
            <a:ext cx="4176601" cy="3942602"/>
            <a:chOff x="1259631" y="950869"/>
            <a:chExt cx="4176601" cy="3942602"/>
          </a:xfrm>
        </p:grpSpPr>
        <p:sp>
          <p:nvSpPr>
            <p:cNvPr id="10244" name="Rectangle 31"/>
            <p:cNvSpPr>
              <a:spLocks noChangeArrowheads="1"/>
            </p:cNvSpPr>
            <p:nvPr/>
          </p:nvSpPr>
          <p:spPr bwMode="auto">
            <a:xfrm>
              <a:off x="1802022" y="3133726"/>
              <a:ext cx="2043457" cy="1674019"/>
            </a:xfrm>
            <a:prstGeom prst="rect">
              <a:avLst/>
            </a:prstGeom>
            <a:solidFill>
              <a:srgbClr val="FFFF66"/>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zh-CN" altLang="en-US" sz="1400">
                <a:latin typeface="微软雅黑" pitchFamily="34" charset="-122"/>
                <a:ea typeface="微软雅黑" pitchFamily="34" charset="-122"/>
              </a:endParaRPr>
            </a:p>
          </p:txBody>
        </p:sp>
        <p:sp>
          <p:nvSpPr>
            <p:cNvPr id="10245" name="Text Box 7"/>
            <p:cNvSpPr txBox="1">
              <a:spLocks noChangeArrowheads="1"/>
            </p:cNvSpPr>
            <p:nvPr/>
          </p:nvSpPr>
          <p:spPr bwMode="auto">
            <a:xfrm>
              <a:off x="2183058" y="1502570"/>
              <a:ext cx="1278000" cy="3083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a:spcBef>
                  <a:spcPct val="0"/>
                </a:spcBef>
              </a:pPr>
              <a:r>
                <a:rPr kumimoji="0" lang="zh-CN" altLang="en-US" sz="1400" dirty="0">
                  <a:latin typeface="微软雅黑" pitchFamily="34" charset="-122"/>
                  <a:ea typeface="微软雅黑" pitchFamily="34" charset="-122"/>
                </a:rPr>
                <a:t>初始化种群</a:t>
              </a:r>
            </a:p>
          </p:txBody>
        </p:sp>
        <p:sp>
          <p:nvSpPr>
            <p:cNvPr id="10246" name="Text Box 8"/>
            <p:cNvSpPr txBox="1">
              <a:spLocks noChangeArrowheads="1"/>
            </p:cNvSpPr>
            <p:nvPr/>
          </p:nvSpPr>
          <p:spPr bwMode="auto">
            <a:xfrm>
              <a:off x="1992745" y="4389836"/>
              <a:ext cx="1634766" cy="307181"/>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a:spcBef>
                  <a:spcPct val="0"/>
                </a:spcBef>
              </a:pPr>
              <a:r>
                <a:rPr kumimoji="0" lang="zh-CN" altLang="en-US" sz="1400">
                  <a:solidFill>
                    <a:srgbClr val="0000FF"/>
                  </a:solidFill>
                  <a:latin typeface="微软雅黑" pitchFamily="34" charset="-122"/>
                  <a:ea typeface="微软雅黑" pitchFamily="34" charset="-122"/>
                </a:rPr>
                <a:t>变异操作</a:t>
              </a:r>
            </a:p>
          </p:txBody>
        </p:sp>
        <p:sp>
          <p:nvSpPr>
            <p:cNvPr id="10247" name="Text Box 9"/>
            <p:cNvSpPr txBox="1">
              <a:spLocks noChangeArrowheads="1"/>
            </p:cNvSpPr>
            <p:nvPr/>
          </p:nvSpPr>
          <p:spPr bwMode="auto">
            <a:xfrm>
              <a:off x="2185462" y="2059783"/>
              <a:ext cx="1278000" cy="3083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a:spcBef>
                  <a:spcPct val="0"/>
                </a:spcBef>
              </a:pPr>
              <a:r>
                <a:rPr kumimoji="0" lang="zh-CN" altLang="en-US" sz="1400">
                  <a:latin typeface="微软雅黑" pitchFamily="34" charset="-122"/>
                  <a:ea typeface="微软雅黑" pitchFamily="34" charset="-122"/>
                </a:rPr>
                <a:t>计算适应度值</a:t>
              </a:r>
            </a:p>
          </p:txBody>
        </p:sp>
        <p:sp>
          <p:nvSpPr>
            <p:cNvPr id="10248" name="Text Box 10"/>
            <p:cNvSpPr txBox="1">
              <a:spLocks noChangeArrowheads="1"/>
            </p:cNvSpPr>
            <p:nvPr/>
          </p:nvSpPr>
          <p:spPr bwMode="auto">
            <a:xfrm>
              <a:off x="1992745" y="3269458"/>
              <a:ext cx="1634766" cy="30837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a:spcBef>
                  <a:spcPct val="0"/>
                </a:spcBef>
              </a:pPr>
              <a:r>
                <a:rPr kumimoji="0" lang="zh-CN" altLang="en-US" sz="1400">
                  <a:solidFill>
                    <a:srgbClr val="0000FF"/>
                  </a:solidFill>
                  <a:latin typeface="微软雅黑" pitchFamily="34" charset="-122"/>
                  <a:ea typeface="微软雅黑" pitchFamily="34" charset="-122"/>
                </a:rPr>
                <a:t>选择操作</a:t>
              </a:r>
            </a:p>
          </p:txBody>
        </p:sp>
        <p:sp>
          <p:nvSpPr>
            <p:cNvPr id="10249" name="Text Box 11"/>
            <p:cNvSpPr txBox="1">
              <a:spLocks noChangeArrowheads="1"/>
            </p:cNvSpPr>
            <p:nvPr/>
          </p:nvSpPr>
          <p:spPr bwMode="auto">
            <a:xfrm>
              <a:off x="1992745" y="3827861"/>
              <a:ext cx="1634766" cy="307181"/>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a:spcBef>
                  <a:spcPct val="0"/>
                </a:spcBef>
              </a:pPr>
              <a:r>
                <a:rPr kumimoji="0" lang="zh-CN" altLang="en-US" sz="1400">
                  <a:solidFill>
                    <a:srgbClr val="0000FF"/>
                  </a:solidFill>
                  <a:latin typeface="微软雅黑" pitchFamily="34" charset="-122"/>
                  <a:ea typeface="微软雅黑" pitchFamily="34" charset="-122"/>
                </a:rPr>
                <a:t>交叉操作</a:t>
              </a:r>
            </a:p>
          </p:txBody>
        </p:sp>
        <p:sp>
          <p:nvSpPr>
            <p:cNvPr id="10250" name="Text Box 12"/>
            <p:cNvSpPr txBox="1">
              <a:spLocks noChangeArrowheads="1"/>
            </p:cNvSpPr>
            <p:nvPr/>
          </p:nvSpPr>
          <p:spPr bwMode="auto">
            <a:xfrm>
              <a:off x="4416599" y="2427686"/>
              <a:ext cx="1019633" cy="55006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a:spcBef>
                  <a:spcPct val="0"/>
                </a:spcBef>
              </a:pPr>
              <a:r>
                <a:rPr kumimoji="0" lang="zh-CN" altLang="en-US" sz="1400" dirty="0">
                  <a:latin typeface="微软雅黑" pitchFamily="34" charset="-122"/>
                  <a:ea typeface="微软雅黑" pitchFamily="34" charset="-122"/>
                </a:rPr>
                <a:t>适应度值最优个体</a:t>
              </a:r>
            </a:p>
          </p:txBody>
        </p:sp>
        <p:sp>
          <p:nvSpPr>
            <p:cNvPr id="10269" name="Text Box 14"/>
            <p:cNvSpPr txBox="1">
              <a:spLocks noChangeArrowheads="1"/>
            </p:cNvSpPr>
            <p:nvPr/>
          </p:nvSpPr>
          <p:spPr bwMode="auto">
            <a:xfrm>
              <a:off x="2175494" y="950869"/>
              <a:ext cx="1276375" cy="30837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a:spcBef>
                  <a:spcPct val="0"/>
                </a:spcBef>
              </a:pPr>
              <a:r>
                <a:rPr kumimoji="0" lang="zh-CN" altLang="en-US" sz="1400" dirty="0">
                  <a:latin typeface="微软雅黑" pitchFamily="34" charset="-122"/>
                  <a:ea typeface="微软雅黑" pitchFamily="34" charset="-122"/>
                </a:rPr>
                <a:t>开始</a:t>
              </a:r>
            </a:p>
          </p:txBody>
        </p:sp>
        <p:grpSp>
          <p:nvGrpSpPr>
            <p:cNvPr id="10252" name="Group 27"/>
            <p:cNvGrpSpPr>
              <a:grpSpLocks/>
            </p:cNvGrpSpPr>
            <p:nvPr/>
          </p:nvGrpSpPr>
          <p:grpSpPr bwMode="auto">
            <a:xfrm>
              <a:off x="1584053" y="2581276"/>
              <a:ext cx="2452149" cy="354806"/>
              <a:chOff x="1928" y="3439"/>
              <a:chExt cx="2340" cy="298"/>
            </a:xfrm>
          </p:grpSpPr>
          <p:sp>
            <p:nvSpPr>
              <p:cNvPr id="10266" name="Text Box 13"/>
              <p:cNvSpPr txBox="1">
                <a:spLocks noChangeArrowheads="1"/>
              </p:cNvSpPr>
              <p:nvPr/>
            </p:nvSpPr>
            <p:spPr bwMode="auto">
              <a:xfrm>
                <a:off x="2326" y="3451"/>
                <a:ext cx="1560" cy="258"/>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a:spcBef>
                    <a:spcPct val="0"/>
                  </a:spcBef>
                </a:pPr>
                <a:r>
                  <a:rPr kumimoji="0" lang="zh-CN" altLang="en-US" sz="1400" dirty="0">
                    <a:latin typeface="微软雅黑" pitchFamily="34" charset="-122"/>
                    <a:ea typeface="微软雅黑" pitchFamily="34" charset="-122"/>
                  </a:rPr>
                  <a:t>终止条件</a:t>
                </a:r>
              </a:p>
            </p:txBody>
          </p:sp>
          <p:sp>
            <p:nvSpPr>
              <p:cNvPr id="10267" name="AutoShape 15"/>
              <p:cNvSpPr>
                <a:spLocks noChangeArrowheads="1"/>
              </p:cNvSpPr>
              <p:nvPr/>
            </p:nvSpPr>
            <p:spPr bwMode="auto">
              <a:xfrm>
                <a:off x="1928" y="3439"/>
                <a:ext cx="2340" cy="298"/>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sz="1400">
                  <a:latin typeface="微软雅黑" pitchFamily="34" charset="-122"/>
                  <a:ea typeface="微软雅黑" pitchFamily="34" charset="-122"/>
                </a:endParaRPr>
              </a:p>
            </p:txBody>
          </p:sp>
        </p:grpSp>
        <p:sp>
          <p:nvSpPr>
            <p:cNvPr id="10253" name="Line 16"/>
            <p:cNvSpPr>
              <a:spLocks noChangeShapeType="1"/>
            </p:cNvSpPr>
            <p:nvPr/>
          </p:nvSpPr>
          <p:spPr bwMode="auto">
            <a:xfrm>
              <a:off x="2810128" y="4707733"/>
              <a:ext cx="0" cy="185738"/>
            </a:xfrm>
            <a:prstGeom prst="line">
              <a:avLst/>
            </a:prstGeom>
            <a:noFill/>
            <a:ln w="1905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pPr algn="ctr"/>
              <a:endParaRPr lang="zh-CN" altLang="en-US" sz="1400" dirty="0">
                <a:latin typeface="微软雅黑" pitchFamily="34" charset="-122"/>
                <a:ea typeface="微软雅黑" pitchFamily="34" charset="-122"/>
              </a:endParaRPr>
            </a:p>
          </p:txBody>
        </p:sp>
        <p:sp>
          <p:nvSpPr>
            <p:cNvPr id="10254" name="Line 17"/>
            <p:cNvSpPr>
              <a:spLocks noChangeShapeType="1"/>
            </p:cNvSpPr>
            <p:nvPr/>
          </p:nvSpPr>
          <p:spPr bwMode="auto">
            <a:xfrm>
              <a:off x="2811175" y="2926558"/>
              <a:ext cx="0" cy="323850"/>
            </a:xfrm>
            <a:prstGeom prst="line">
              <a:avLst/>
            </a:prstGeom>
            <a:noFill/>
            <a:ln w="1905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pPr algn="ctr"/>
              <a:endParaRPr lang="zh-CN" altLang="en-US" sz="1400" dirty="0">
                <a:latin typeface="微软雅黑" pitchFamily="34" charset="-122"/>
                <a:ea typeface="微软雅黑" pitchFamily="34" charset="-122"/>
              </a:endParaRPr>
            </a:p>
          </p:txBody>
        </p:sp>
        <p:sp>
          <p:nvSpPr>
            <p:cNvPr id="10255" name="Line 18"/>
            <p:cNvSpPr>
              <a:spLocks noChangeShapeType="1"/>
            </p:cNvSpPr>
            <p:nvPr/>
          </p:nvSpPr>
          <p:spPr bwMode="auto">
            <a:xfrm>
              <a:off x="2810128" y="4145758"/>
              <a:ext cx="0" cy="244078"/>
            </a:xfrm>
            <a:prstGeom prst="line">
              <a:avLst/>
            </a:prstGeom>
            <a:noFill/>
            <a:ln w="1905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pPr algn="ctr"/>
              <a:endParaRPr lang="zh-CN" altLang="en-US" sz="1400" dirty="0">
                <a:latin typeface="微软雅黑" pitchFamily="34" charset="-122"/>
                <a:ea typeface="微软雅黑" pitchFamily="34" charset="-122"/>
              </a:endParaRPr>
            </a:p>
          </p:txBody>
        </p:sp>
        <p:sp>
          <p:nvSpPr>
            <p:cNvPr id="10256" name="Line 19"/>
            <p:cNvSpPr>
              <a:spLocks noChangeShapeType="1"/>
            </p:cNvSpPr>
            <p:nvPr/>
          </p:nvSpPr>
          <p:spPr bwMode="auto">
            <a:xfrm>
              <a:off x="2810128" y="3583783"/>
              <a:ext cx="0" cy="244078"/>
            </a:xfrm>
            <a:prstGeom prst="line">
              <a:avLst/>
            </a:prstGeom>
            <a:noFill/>
            <a:ln w="1905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pPr algn="ctr"/>
              <a:endParaRPr lang="zh-CN" altLang="en-US" sz="1400">
                <a:latin typeface="微软雅黑" pitchFamily="34" charset="-122"/>
                <a:ea typeface="微软雅黑" pitchFamily="34" charset="-122"/>
              </a:endParaRPr>
            </a:p>
          </p:txBody>
        </p:sp>
        <p:sp>
          <p:nvSpPr>
            <p:cNvPr id="10257" name="Line 20"/>
            <p:cNvSpPr>
              <a:spLocks noChangeShapeType="1"/>
            </p:cNvSpPr>
            <p:nvPr/>
          </p:nvSpPr>
          <p:spPr bwMode="auto">
            <a:xfrm>
              <a:off x="2810128" y="2372917"/>
              <a:ext cx="0" cy="198000"/>
            </a:xfrm>
            <a:prstGeom prst="line">
              <a:avLst/>
            </a:prstGeom>
            <a:noFill/>
            <a:ln w="1905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pPr algn="ctr"/>
              <a:endParaRPr lang="zh-CN" altLang="en-US" sz="1400" dirty="0">
                <a:latin typeface="微软雅黑" pitchFamily="34" charset="-122"/>
                <a:ea typeface="微软雅黑" pitchFamily="34" charset="-122"/>
              </a:endParaRPr>
            </a:p>
          </p:txBody>
        </p:sp>
        <p:sp>
          <p:nvSpPr>
            <p:cNvPr id="10258" name="Line 21"/>
            <p:cNvSpPr>
              <a:spLocks noChangeShapeType="1"/>
            </p:cNvSpPr>
            <p:nvPr/>
          </p:nvSpPr>
          <p:spPr bwMode="auto">
            <a:xfrm>
              <a:off x="2810128" y="1799785"/>
              <a:ext cx="0" cy="266400"/>
            </a:xfrm>
            <a:prstGeom prst="line">
              <a:avLst/>
            </a:prstGeom>
            <a:noFill/>
            <a:ln w="1905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pPr algn="ctr"/>
              <a:endParaRPr lang="zh-CN" altLang="en-US" sz="1400">
                <a:latin typeface="微软雅黑" pitchFamily="34" charset="-122"/>
                <a:ea typeface="微软雅黑" pitchFamily="34" charset="-122"/>
              </a:endParaRPr>
            </a:p>
          </p:txBody>
        </p:sp>
        <p:sp>
          <p:nvSpPr>
            <p:cNvPr id="10259" name="Line 22"/>
            <p:cNvSpPr>
              <a:spLocks noChangeShapeType="1"/>
            </p:cNvSpPr>
            <p:nvPr/>
          </p:nvSpPr>
          <p:spPr bwMode="auto">
            <a:xfrm>
              <a:off x="2810128" y="1276351"/>
              <a:ext cx="0" cy="216000"/>
            </a:xfrm>
            <a:prstGeom prst="line">
              <a:avLst/>
            </a:prstGeom>
            <a:noFill/>
            <a:ln w="1905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pPr algn="ctr"/>
              <a:endParaRPr lang="zh-CN" altLang="en-US" sz="1400" dirty="0">
                <a:latin typeface="微软雅黑" pitchFamily="34" charset="-122"/>
                <a:ea typeface="微软雅黑" pitchFamily="34" charset="-122"/>
              </a:endParaRPr>
            </a:p>
          </p:txBody>
        </p:sp>
        <p:sp>
          <p:nvSpPr>
            <p:cNvPr id="10260" name="Line 23"/>
            <p:cNvSpPr>
              <a:spLocks noChangeShapeType="1"/>
            </p:cNvSpPr>
            <p:nvPr/>
          </p:nvSpPr>
          <p:spPr bwMode="auto">
            <a:xfrm>
              <a:off x="1259631" y="4892279"/>
              <a:ext cx="1564119" cy="0"/>
            </a:xfrm>
            <a:prstGeom prst="line">
              <a:avLst/>
            </a:prstGeom>
            <a:noFill/>
            <a:ln w="19050">
              <a:solidFill>
                <a:schemeClr val="tx1"/>
              </a:solidFill>
              <a:round/>
              <a:headEnd/>
              <a:tailEnd type="none" w="sm" len="sm"/>
            </a:ln>
            <a:extLst>
              <a:ext uri="{909E8E84-426E-40DD-AFC4-6F175D3DCCD1}">
                <a14:hiddenFill xmlns:a14="http://schemas.microsoft.com/office/drawing/2010/main">
                  <a:noFill/>
                </a14:hiddenFill>
              </a:ext>
            </a:extLst>
          </p:spPr>
          <p:txBody>
            <a:bodyPr/>
            <a:lstStyle/>
            <a:p>
              <a:pPr algn="ctr"/>
              <a:endParaRPr lang="zh-CN" altLang="en-US" sz="1400">
                <a:latin typeface="微软雅黑" pitchFamily="34" charset="-122"/>
                <a:ea typeface="微软雅黑" pitchFamily="34" charset="-122"/>
              </a:endParaRPr>
            </a:p>
          </p:txBody>
        </p:sp>
        <p:sp>
          <p:nvSpPr>
            <p:cNvPr id="10261" name="Line 24"/>
            <p:cNvSpPr>
              <a:spLocks noChangeShapeType="1"/>
            </p:cNvSpPr>
            <p:nvPr/>
          </p:nvSpPr>
          <p:spPr bwMode="auto">
            <a:xfrm flipV="1">
              <a:off x="1259632" y="1937148"/>
              <a:ext cx="0" cy="2942034"/>
            </a:xfrm>
            <a:prstGeom prst="line">
              <a:avLst/>
            </a:prstGeom>
            <a:noFill/>
            <a:ln w="19050">
              <a:solidFill>
                <a:schemeClr val="tx1"/>
              </a:solidFill>
              <a:round/>
              <a:headEnd/>
              <a:tailEnd type="none" w="sm" len="sm"/>
            </a:ln>
            <a:extLst>
              <a:ext uri="{909E8E84-426E-40DD-AFC4-6F175D3DCCD1}">
                <a14:hiddenFill xmlns:a14="http://schemas.microsoft.com/office/drawing/2010/main">
                  <a:noFill/>
                </a14:hiddenFill>
              </a:ext>
            </a:extLst>
          </p:spPr>
          <p:txBody>
            <a:bodyPr/>
            <a:lstStyle/>
            <a:p>
              <a:pPr algn="ctr"/>
              <a:endParaRPr lang="zh-CN" altLang="en-US" sz="1400">
                <a:latin typeface="微软雅黑" pitchFamily="34" charset="-122"/>
                <a:ea typeface="微软雅黑" pitchFamily="34" charset="-122"/>
              </a:endParaRPr>
            </a:p>
          </p:txBody>
        </p:sp>
        <p:sp>
          <p:nvSpPr>
            <p:cNvPr id="10262" name="Line 25"/>
            <p:cNvSpPr>
              <a:spLocks noChangeShapeType="1"/>
            </p:cNvSpPr>
            <p:nvPr/>
          </p:nvSpPr>
          <p:spPr bwMode="auto">
            <a:xfrm>
              <a:off x="1259632" y="1947864"/>
              <a:ext cx="1512000" cy="0"/>
            </a:xfrm>
            <a:prstGeom prst="line">
              <a:avLst/>
            </a:prstGeom>
            <a:noFill/>
            <a:ln w="1905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pPr algn="ctr"/>
              <a:endParaRPr lang="zh-CN" altLang="en-US" sz="1400" dirty="0">
                <a:latin typeface="微软雅黑" pitchFamily="34" charset="-122"/>
                <a:ea typeface="微软雅黑" pitchFamily="34" charset="-122"/>
              </a:endParaRPr>
            </a:p>
          </p:txBody>
        </p:sp>
        <p:sp>
          <p:nvSpPr>
            <p:cNvPr id="10263" name="Text Box 26"/>
            <p:cNvSpPr txBox="1">
              <a:spLocks noChangeArrowheads="1"/>
            </p:cNvSpPr>
            <p:nvPr/>
          </p:nvSpPr>
          <p:spPr bwMode="auto">
            <a:xfrm>
              <a:off x="2406676" y="2916788"/>
              <a:ext cx="364679" cy="264319"/>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lnSpc>
                  <a:spcPct val="80000"/>
                </a:lnSpc>
              </a:pPr>
              <a:r>
                <a:rPr lang="zh-CN" altLang="en-US" sz="1400" dirty="0">
                  <a:latin typeface="微软雅黑" pitchFamily="34" charset="-122"/>
                  <a:ea typeface="微软雅黑" pitchFamily="34" charset="-122"/>
                </a:rPr>
                <a:t>否</a:t>
              </a:r>
            </a:p>
          </p:txBody>
        </p:sp>
        <p:sp>
          <p:nvSpPr>
            <p:cNvPr id="10264" name="Line 29"/>
            <p:cNvSpPr>
              <a:spLocks noChangeShapeType="1"/>
            </p:cNvSpPr>
            <p:nvPr/>
          </p:nvSpPr>
          <p:spPr bwMode="auto">
            <a:xfrm>
              <a:off x="4073927" y="2755108"/>
              <a:ext cx="331145" cy="0"/>
            </a:xfrm>
            <a:prstGeom prst="line">
              <a:avLst/>
            </a:prstGeom>
            <a:noFill/>
            <a:ln w="1905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pPr algn="ctr"/>
              <a:endParaRPr lang="zh-CN" altLang="en-US" sz="1400" dirty="0">
                <a:latin typeface="微软雅黑" pitchFamily="34" charset="-122"/>
                <a:ea typeface="微软雅黑" pitchFamily="34" charset="-122"/>
              </a:endParaRPr>
            </a:p>
          </p:txBody>
        </p:sp>
        <p:sp>
          <p:nvSpPr>
            <p:cNvPr id="10265" name="Text Box 30"/>
            <p:cNvSpPr txBox="1">
              <a:spLocks noChangeArrowheads="1"/>
            </p:cNvSpPr>
            <p:nvPr/>
          </p:nvSpPr>
          <p:spPr bwMode="auto">
            <a:xfrm>
              <a:off x="3983806" y="2463404"/>
              <a:ext cx="364679" cy="264319"/>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lnSpc>
                  <a:spcPct val="80000"/>
                </a:lnSpc>
              </a:pPr>
              <a:r>
                <a:rPr lang="zh-CN" altLang="en-US" sz="1400">
                  <a:latin typeface="微软雅黑" pitchFamily="34" charset="-122"/>
                  <a:ea typeface="微软雅黑" pitchFamily="34" charset="-122"/>
                </a:rPr>
                <a:t>是</a:t>
              </a:r>
            </a:p>
          </p:txBody>
        </p:sp>
      </p:grpSp>
      <p:sp>
        <p:nvSpPr>
          <p:cNvPr id="3" name="日期占位符 2">
            <a:extLst>
              <a:ext uri="{FF2B5EF4-FFF2-40B4-BE49-F238E27FC236}">
                <a16:creationId xmlns:a16="http://schemas.microsoft.com/office/drawing/2014/main" id="{6610FF74-9F80-4087-AE50-2E8B0D427FC9}"/>
              </a:ext>
            </a:extLst>
          </p:cNvPr>
          <p:cNvSpPr>
            <a:spLocks noGrp="1"/>
          </p:cNvSpPr>
          <p:nvPr>
            <p:ph type="dt" sz="half" idx="2"/>
          </p:nvPr>
        </p:nvSpPr>
        <p:spPr/>
        <p:txBody>
          <a:bodyPr/>
          <a:lstStyle/>
          <a:p>
            <a:pPr>
              <a:defRPr/>
            </a:pPr>
            <a:fld id="{02D76B47-4A81-458B-BD0F-78CC332F82A7}"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DE008DB6-7B5B-4A23-B1D6-5B0FE374B1A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5996103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14313" y="532366"/>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l"/>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遗传算法的相关术语</a:t>
            </a:r>
          </a:p>
        </p:txBody>
      </p:sp>
      <p:sp>
        <p:nvSpPr>
          <p:cNvPr id="11267" name="Rectangle 56"/>
          <p:cNvSpPr>
            <a:spLocks noChangeArrowheads="1"/>
          </p:cNvSpPr>
          <p:nvPr/>
        </p:nvSpPr>
        <p:spPr bwMode="auto">
          <a:xfrm>
            <a:off x="395291" y="980728"/>
            <a:ext cx="8353173" cy="307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hlink"/>
              </a:buClr>
            </a:pPr>
            <a:r>
              <a:rPr lang="en-US" altLang="zh-CN" sz="2200" dirty="0">
                <a:latin typeface="微软雅黑" pitchFamily="34" charset="-122"/>
                <a:ea typeface="微软雅黑" pitchFamily="34" charset="-122"/>
                <a:sym typeface="Wingdings" pitchFamily="2" charset="2"/>
              </a:rPr>
              <a:t>1</a:t>
            </a:r>
            <a:r>
              <a:rPr lang="zh-CN" altLang="en-US" sz="2200" dirty="0">
                <a:latin typeface="微软雅黑" pitchFamily="34" charset="-122"/>
                <a:ea typeface="微软雅黑" pitchFamily="34" charset="-122"/>
                <a:sym typeface="Wingdings" pitchFamily="2" charset="2"/>
              </a:rPr>
              <a:t>）</a:t>
            </a:r>
            <a:r>
              <a:rPr lang="zh-CN" altLang="en-US" sz="2200" dirty="0">
                <a:solidFill>
                  <a:srgbClr val="0000FF"/>
                </a:solidFill>
                <a:latin typeface="微软雅黑" pitchFamily="34" charset="-122"/>
                <a:ea typeface="微软雅黑" pitchFamily="34" charset="-122"/>
                <a:sym typeface="Wingdings" pitchFamily="2" charset="2"/>
              </a:rPr>
              <a:t>染色体（基因链码）</a:t>
            </a:r>
          </a:p>
          <a:p>
            <a:pPr>
              <a:lnSpc>
                <a:spcPct val="150000"/>
              </a:lnSpc>
              <a:buClr>
                <a:schemeClr val="hlink"/>
              </a:buClr>
            </a:pPr>
            <a:r>
              <a:rPr lang="zh-CN" altLang="en-US" sz="2200" dirty="0">
                <a:latin typeface="微软雅黑" pitchFamily="34" charset="-122"/>
                <a:ea typeface="微软雅黑" pitchFamily="34" charset="-122"/>
                <a:sym typeface="Wingdings" pitchFamily="2" charset="2"/>
              </a:rPr>
              <a:t>生物的性状是由生物的遗传基因的链码所决定的。使用遗传算法时，需要把问题的每一个解编码（如二进制编码）成为一个基因链码。例如：假设</a:t>
            </a:r>
            <a:r>
              <a:rPr lang="en-US" altLang="zh-CN" sz="2200" dirty="0">
                <a:latin typeface="微软雅黑" pitchFamily="34" charset="-122"/>
                <a:ea typeface="微软雅黑" pitchFamily="34" charset="-122"/>
                <a:sym typeface="Wingdings" pitchFamily="2" charset="2"/>
              </a:rPr>
              <a:t>26</a:t>
            </a:r>
            <a:r>
              <a:rPr lang="zh-CN" altLang="en-US" sz="2200" dirty="0">
                <a:latin typeface="微软雅黑" pitchFamily="34" charset="-122"/>
                <a:ea typeface="微软雅黑" pitchFamily="34" charset="-122"/>
                <a:sym typeface="Wingdings" pitchFamily="2" charset="2"/>
              </a:rPr>
              <a:t>是问题的一个解，可用</a:t>
            </a:r>
            <a:r>
              <a:rPr lang="en-US" altLang="zh-CN" sz="2200" dirty="0">
                <a:latin typeface="微软雅黑" pitchFamily="34" charset="-122"/>
                <a:ea typeface="微软雅黑" pitchFamily="34" charset="-122"/>
                <a:sym typeface="Wingdings" pitchFamily="2" charset="2"/>
              </a:rPr>
              <a:t>26</a:t>
            </a:r>
            <a:r>
              <a:rPr lang="zh-CN" altLang="en-US" sz="2200" dirty="0">
                <a:latin typeface="微软雅黑" pitchFamily="34" charset="-122"/>
                <a:ea typeface="微软雅黑" pitchFamily="34" charset="-122"/>
                <a:sym typeface="Wingdings" pitchFamily="2" charset="2"/>
              </a:rPr>
              <a:t>的二进制形式</a:t>
            </a:r>
            <a:r>
              <a:rPr lang="en-US" altLang="zh-CN" sz="2200" dirty="0">
                <a:latin typeface="微软雅黑" pitchFamily="34" charset="-122"/>
                <a:ea typeface="微软雅黑" pitchFamily="34" charset="-122"/>
                <a:sym typeface="Wingdings" pitchFamily="2" charset="2"/>
              </a:rPr>
              <a:t>11010</a:t>
            </a:r>
            <a:r>
              <a:rPr lang="zh-CN" altLang="en-US" sz="2200" dirty="0">
                <a:latin typeface="微软雅黑" pitchFamily="34" charset="-122"/>
                <a:ea typeface="微软雅黑" pitchFamily="34" charset="-122"/>
                <a:sym typeface="Wingdings" pitchFamily="2" charset="2"/>
              </a:rPr>
              <a:t>表示这个解对应的基因链码，链码中的每一位代表一个基因。一个基因链码就是一个个体。</a:t>
            </a:r>
          </a:p>
        </p:txBody>
      </p:sp>
      <p:sp>
        <p:nvSpPr>
          <p:cNvPr id="2" name="日期占位符 1">
            <a:extLst>
              <a:ext uri="{FF2B5EF4-FFF2-40B4-BE49-F238E27FC236}">
                <a16:creationId xmlns:a16="http://schemas.microsoft.com/office/drawing/2014/main" id="{13F4AE73-64FA-411F-A6BB-EB7898371635}"/>
              </a:ext>
            </a:extLst>
          </p:cNvPr>
          <p:cNvSpPr>
            <a:spLocks noGrp="1"/>
          </p:cNvSpPr>
          <p:nvPr>
            <p:ph type="dt" sz="half" idx="2"/>
          </p:nvPr>
        </p:nvSpPr>
        <p:spPr/>
        <p:txBody>
          <a:bodyPr/>
          <a:lstStyle/>
          <a:p>
            <a:pPr>
              <a:defRPr/>
            </a:pPr>
            <a:fld id="{FD529B47-5635-44DB-A708-7BB9DA026F60}" type="datetime1">
              <a:rPr lang="zh-CN" altLang="en-US" smtClean="0"/>
              <a:t>2022/11/23</a:t>
            </a:fld>
            <a:endParaRPr lang="zh-CN" altLang="en-US"/>
          </a:p>
        </p:txBody>
      </p:sp>
      <p:sp>
        <p:nvSpPr>
          <p:cNvPr id="6" name="Rectangle 56">
            <a:extLst>
              <a:ext uri="{FF2B5EF4-FFF2-40B4-BE49-F238E27FC236}">
                <a16:creationId xmlns:a16="http://schemas.microsoft.com/office/drawing/2014/main" id="{E1F72AA6-19E5-4257-8CC7-B0770B22D28E}"/>
              </a:ext>
            </a:extLst>
          </p:cNvPr>
          <p:cNvSpPr>
            <a:spLocks noChangeArrowheads="1"/>
          </p:cNvSpPr>
          <p:nvPr/>
        </p:nvSpPr>
        <p:spPr bwMode="auto">
          <a:xfrm>
            <a:off x="395536" y="4326426"/>
            <a:ext cx="8353173" cy="20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hlink"/>
              </a:buClr>
            </a:pPr>
            <a:r>
              <a:rPr lang="en-US" altLang="zh-CN" sz="2200" dirty="0">
                <a:latin typeface="微软雅黑" pitchFamily="34" charset="-122"/>
                <a:ea typeface="微软雅黑" pitchFamily="34" charset="-122"/>
                <a:sym typeface="Wingdings" pitchFamily="2" charset="2"/>
              </a:rPr>
              <a:t>2</a:t>
            </a:r>
            <a:r>
              <a:rPr lang="zh-CN" altLang="en-US" sz="2200" dirty="0">
                <a:latin typeface="微软雅黑" pitchFamily="34" charset="-122"/>
                <a:ea typeface="微软雅黑" pitchFamily="34" charset="-122"/>
                <a:sym typeface="Wingdings" pitchFamily="2" charset="2"/>
              </a:rPr>
              <a:t>）</a:t>
            </a:r>
            <a:r>
              <a:rPr lang="zh-CN" altLang="en-US" sz="2200" dirty="0">
                <a:solidFill>
                  <a:srgbClr val="0000FF"/>
                </a:solidFill>
                <a:latin typeface="微软雅黑" pitchFamily="34" charset="-122"/>
                <a:ea typeface="微软雅黑" pitchFamily="34" charset="-122"/>
                <a:sym typeface="Wingdings" pitchFamily="2" charset="2"/>
              </a:rPr>
              <a:t>适应度</a:t>
            </a:r>
            <a:endParaRPr lang="en-US" altLang="zh-CN" sz="2200" dirty="0">
              <a:solidFill>
                <a:srgbClr val="0000FF"/>
              </a:solidFill>
              <a:latin typeface="微软雅黑" pitchFamily="34" charset="-122"/>
              <a:ea typeface="微软雅黑" pitchFamily="34" charset="-122"/>
              <a:sym typeface="Wingdings" pitchFamily="2" charset="2"/>
            </a:endParaRPr>
          </a:p>
          <a:p>
            <a:pPr>
              <a:lnSpc>
                <a:spcPct val="150000"/>
              </a:lnSpc>
              <a:buClr>
                <a:schemeClr val="hlink"/>
              </a:buClr>
            </a:pPr>
            <a:r>
              <a:rPr lang="zh-CN" altLang="en-US" sz="2200" dirty="0">
                <a:latin typeface="微软雅黑" pitchFamily="34" charset="-122"/>
                <a:ea typeface="微软雅黑" pitchFamily="34" charset="-122"/>
                <a:sym typeface="Wingdings" pitchFamily="2" charset="2"/>
              </a:rPr>
              <a:t>个体对环境的适应程度叫做适应度</a:t>
            </a:r>
            <a:r>
              <a:rPr lang="en-US" altLang="zh-CN" sz="2200" dirty="0">
                <a:latin typeface="微软雅黑" pitchFamily="34" charset="-122"/>
                <a:ea typeface="微软雅黑" pitchFamily="34" charset="-122"/>
                <a:sym typeface="Wingdings" pitchFamily="2" charset="2"/>
              </a:rPr>
              <a:t>(fitness)</a:t>
            </a:r>
            <a:r>
              <a:rPr lang="zh-CN" altLang="en-US" sz="2200" dirty="0">
                <a:latin typeface="微软雅黑" pitchFamily="34" charset="-122"/>
                <a:ea typeface="微软雅黑" pitchFamily="34" charset="-122"/>
                <a:sym typeface="Wingdings" pitchFamily="2" charset="2"/>
              </a:rPr>
              <a:t>。为了体现染色体的适应能力，引入了对问题中的每一个染色体都能进行度量的函数，叫适应度函数</a:t>
            </a:r>
            <a:r>
              <a:rPr lang="en-US" altLang="zh-CN" sz="2200" dirty="0">
                <a:latin typeface="微软雅黑" pitchFamily="34" charset="-122"/>
                <a:ea typeface="微软雅黑" pitchFamily="34" charset="-122"/>
                <a:sym typeface="Wingdings" pitchFamily="2" charset="2"/>
              </a:rPr>
              <a:t>. </a:t>
            </a:r>
            <a:r>
              <a:rPr lang="zh-CN" altLang="en-US" sz="2200" dirty="0">
                <a:latin typeface="微软雅黑" pitchFamily="34" charset="-122"/>
                <a:ea typeface="微软雅黑" pitchFamily="34" charset="-122"/>
                <a:sym typeface="Wingdings" pitchFamily="2" charset="2"/>
              </a:rPr>
              <a:t>这个函数可用来计算个体在群体中被选择的概率。</a:t>
            </a:r>
          </a:p>
        </p:txBody>
      </p:sp>
      <p:sp>
        <p:nvSpPr>
          <p:cNvPr id="4" name="页脚占位符 3">
            <a:extLst>
              <a:ext uri="{FF2B5EF4-FFF2-40B4-BE49-F238E27FC236}">
                <a16:creationId xmlns:a16="http://schemas.microsoft.com/office/drawing/2014/main" id="{1BC8DFBC-CDBD-416D-8F72-D8B36A5AF204}"/>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8360055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45976" y="548680"/>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l"/>
            <a:r>
              <a:rPr lang="en-US" altLang="zh-CN" sz="2400" dirty="0">
                <a:solidFill>
                  <a:srgbClr val="FF0000"/>
                </a:solidFill>
                <a:latin typeface="微软雅黑" pitchFamily="34" charset="-122"/>
                <a:ea typeface="微软雅黑" pitchFamily="34" charset="-122"/>
              </a:rPr>
              <a:t>4.  </a:t>
            </a:r>
            <a:r>
              <a:rPr lang="zh-CN" altLang="en-US" sz="2400" dirty="0">
                <a:solidFill>
                  <a:srgbClr val="FF0000"/>
                </a:solidFill>
                <a:latin typeface="微软雅黑" pitchFamily="34" charset="-122"/>
                <a:ea typeface="微软雅黑" pitchFamily="34" charset="-122"/>
              </a:rPr>
              <a:t>遗传算法的三种操作</a:t>
            </a:r>
          </a:p>
        </p:txBody>
      </p:sp>
      <p:sp>
        <p:nvSpPr>
          <p:cNvPr id="2" name="日期占位符 1">
            <a:extLst>
              <a:ext uri="{FF2B5EF4-FFF2-40B4-BE49-F238E27FC236}">
                <a16:creationId xmlns:a16="http://schemas.microsoft.com/office/drawing/2014/main" id="{EC6F5E48-280E-454B-B5B4-51C8BAF91B12}"/>
              </a:ext>
            </a:extLst>
          </p:cNvPr>
          <p:cNvSpPr>
            <a:spLocks noGrp="1"/>
          </p:cNvSpPr>
          <p:nvPr>
            <p:ph type="dt" sz="half" idx="2"/>
          </p:nvPr>
        </p:nvSpPr>
        <p:spPr/>
        <p:txBody>
          <a:bodyPr/>
          <a:lstStyle/>
          <a:p>
            <a:pPr>
              <a:defRPr/>
            </a:pPr>
            <a:fld id="{4CA5BCC7-0BBF-491E-B601-5020683C2452}" type="datetime1">
              <a:rPr lang="zh-CN" altLang="en-US" smtClean="0"/>
              <a:t>2022/11/23</a:t>
            </a:fld>
            <a:endParaRPr lang="zh-CN" altLang="en-US"/>
          </a:p>
        </p:txBody>
      </p:sp>
      <p:grpSp>
        <p:nvGrpSpPr>
          <p:cNvPr id="7" name="Group 5">
            <a:extLst>
              <a:ext uri="{FF2B5EF4-FFF2-40B4-BE49-F238E27FC236}">
                <a16:creationId xmlns:a16="http://schemas.microsoft.com/office/drawing/2014/main" id="{573DCC8F-BD80-453C-AF7F-BF0AD6147053}"/>
              </a:ext>
            </a:extLst>
          </p:cNvPr>
          <p:cNvGrpSpPr>
            <a:grpSpLocks/>
          </p:cNvGrpSpPr>
          <p:nvPr/>
        </p:nvGrpSpPr>
        <p:grpSpPr bwMode="auto">
          <a:xfrm>
            <a:off x="610889" y="1124744"/>
            <a:ext cx="8065567" cy="3955254"/>
            <a:chOff x="295" y="241"/>
            <a:chExt cx="4491" cy="3322"/>
          </a:xfrm>
        </p:grpSpPr>
        <p:sp>
          <p:nvSpPr>
            <p:cNvPr id="8" name="Rectangle 56">
              <a:extLst>
                <a:ext uri="{FF2B5EF4-FFF2-40B4-BE49-F238E27FC236}">
                  <a16:creationId xmlns:a16="http://schemas.microsoft.com/office/drawing/2014/main" id="{87909CE0-DA18-438E-8184-B45C0DD1EEBD}"/>
                </a:ext>
              </a:extLst>
            </p:cNvPr>
            <p:cNvSpPr>
              <a:spLocks noChangeArrowheads="1"/>
            </p:cNvSpPr>
            <p:nvPr/>
          </p:nvSpPr>
          <p:spPr bwMode="auto">
            <a:xfrm>
              <a:off x="295" y="241"/>
              <a:ext cx="4491" cy="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lnSpc>
                  <a:spcPct val="150000"/>
                </a:lnSpc>
                <a:spcBef>
                  <a:spcPct val="0"/>
                </a:spcBef>
                <a:buClr>
                  <a:srgbClr val="0000FF"/>
                </a:buClr>
                <a:buFont typeface="Wingdings" panose="05000000000000000000" pitchFamily="2" charset="2"/>
                <a:buChar char="Ø"/>
              </a:pPr>
              <a:r>
                <a:rPr lang="en-US" altLang="zh-CN" sz="2400" dirty="0">
                  <a:solidFill>
                    <a:srgbClr val="0000FF"/>
                  </a:solidFill>
                  <a:latin typeface="微软雅黑" pitchFamily="34" charset="-122"/>
                  <a:ea typeface="微软雅黑" pitchFamily="34" charset="-122"/>
                  <a:sym typeface="Wingdings" pitchFamily="2" charset="2"/>
                </a:rPr>
                <a:t>  </a:t>
              </a:r>
              <a:r>
                <a:rPr lang="zh-CN" altLang="en-US" sz="2400" dirty="0">
                  <a:solidFill>
                    <a:srgbClr val="0000FF"/>
                  </a:solidFill>
                  <a:latin typeface="微软雅黑" pitchFamily="34" charset="-122"/>
                  <a:ea typeface="微软雅黑" pitchFamily="34" charset="-122"/>
                  <a:sym typeface="Wingdings" pitchFamily="2" charset="2"/>
                </a:rPr>
                <a:t>选择</a:t>
              </a:r>
            </a:p>
            <a:p>
              <a:pPr algn="l">
                <a:lnSpc>
                  <a:spcPct val="150000"/>
                </a:lnSpc>
                <a:spcBef>
                  <a:spcPct val="0"/>
                </a:spcBef>
                <a:buClr>
                  <a:schemeClr val="hlink"/>
                </a:buClr>
                <a:buFont typeface="Wingdings" pitchFamily="2" charset="2"/>
                <a:buNone/>
              </a:pPr>
              <a:r>
                <a:rPr lang="en-US" altLang="zh-CN" sz="2400" dirty="0">
                  <a:solidFill>
                    <a:schemeClr val="bg2"/>
                  </a:solidFill>
                  <a:latin typeface="微软雅黑" pitchFamily="34" charset="-122"/>
                  <a:ea typeface="微软雅黑" pitchFamily="34" charset="-122"/>
                  <a:sym typeface="Wingdings" pitchFamily="2" charset="2"/>
                </a:rPr>
                <a:t>     </a:t>
              </a:r>
              <a:r>
                <a:rPr lang="zh-CN" altLang="en-US" sz="2400" dirty="0">
                  <a:solidFill>
                    <a:schemeClr val="bg2"/>
                  </a:solidFill>
                  <a:latin typeface="微软雅黑" pitchFamily="34" charset="-122"/>
                  <a:ea typeface="微软雅黑" pitchFamily="34" charset="-122"/>
                  <a:sym typeface="Wingdings" pitchFamily="2" charset="2"/>
                </a:rPr>
                <a:t>选择的目的是为了从当前群体中选出优良的个体，使它们有机会作为父代从而产生新的更优良的个体</a:t>
              </a:r>
              <a:r>
                <a:rPr lang="en-US" altLang="zh-CN" sz="2400" dirty="0">
                  <a:solidFill>
                    <a:schemeClr val="bg2"/>
                  </a:solidFill>
                  <a:latin typeface="微软雅黑" pitchFamily="34" charset="-122"/>
                  <a:ea typeface="微软雅黑" pitchFamily="34" charset="-122"/>
                  <a:sym typeface="Wingdings" pitchFamily="2" charset="2"/>
                </a:rPr>
                <a:t>。</a:t>
              </a:r>
              <a:r>
                <a:rPr lang="zh-CN" altLang="en-US" sz="2400" dirty="0">
                  <a:solidFill>
                    <a:schemeClr val="bg2"/>
                  </a:solidFill>
                  <a:latin typeface="微软雅黑" pitchFamily="34" charset="-122"/>
                  <a:ea typeface="微软雅黑" pitchFamily="34" charset="-122"/>
                  <a:sym typeface="Wingdings" pitchFamily="2" charset="2"/>
                </a:rPr>
                <a:t>判断个体优良与否的准则就是各自的适应度值，个体适应度越高，其被选择的机会就越大。通常采用和适应度值成比例的概率方法进行选择，把每个个体的适应度值在适应度值之和中所占的比例              作为相应的选择概率。</a:t>
              </a:r>
            </a:p>
          </p:txBody>
        </p:sp>
        <p:graphicFrame>
          <p:nvGraphicFramePr>
            <p:cNvPr id="9" name="Object 4">
              <a:extLst>
                <a:ext uri="{FF2B5EF4-FFF2-40B4-BE49-F238E27FC236}">
                  <a16:creationId xmlns:a16="http://schemas.microsoft.com/office/drawing/2014/main" id="{C30E3682-B2D9-47D9-943E-07B2D5DE0E10}"/>
                </a:ext>
              </a:extLst>
            </p:cNvPr>
            <p:cNvGraphicFramePr>
              <a:graphicFrameLocks noChangeAspect="1"/>
            </p:cNvGraphicFramePr>
            <p:nvPr>
              <p:extLst>
                <p:ext uri="{D42A27DB-BD31-4B8C-83A1-F6EECF244321}">
                  <p14:modId xmlns:p14="http://schemas.microsoft.com/office/powerpoint/2010/main" val="2432583832"/>
                </p:ext>
              </p:extLst>
            </p:nvPr>
          </p:nvGraphicFramePr>
          <p:xfrm>
            <a:off x="1405" y="3084"/>
            <a:ext cx="641" cy="479"/>
          </p:xfrm>
          <a:graphic>
            <a:graphicData uri="http://schemas.openxmlformats.org/presentationml/2006/ole">
              <mc:AlternateContent xmlns:mc="http://schemas.openxmlformats.org/markup-compatibility/2006">
                <mc:Choice xmlns:v="urn:schemas-microsoft-com:vml" Requires="v">
                  <p:oleObj name="Equation" r:id="rId2" imgW="571252" imgH="355446" progId="Equation.DSMT4">
                    <p:embed/>
                  </p:oleObj>
                </mc:Choice>
                <mc:Fallback>
                  <p:oleObj name="Equation" r:id="rId2" imgW="571252" imgH="355446" progId="Equation.DSMT4">
                    <p:embed/>
                    <p:pic>
                      <p:nvPicPr>
                        <p:cNvPr id="143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 y="3084"/>
                          <a:ext cx="641" cy="479"/>
                        </a:xfrm>
                        <a:prstGeom prst="rect">
                          <a:avLst/>
                        </a:prstGeom>
                        <a:noFill/>
                      </p:spPr>
                    </p:pic>
                  </p:oleObj>
                </mc:Fallback>
              </mc:AlternateContent>
            </a:graphicData>
          </a:graphic>
        </p:graphicFrame>
      </p:grpSp>
      <p:sp>
        <p:nvSpPr>
          <p:cNvPr id="5" name="页脚占位符 4">
            <a:extLst>
              <a:ext uri="{FF2B5EF4-FFF2-40B4-BE49-F238E27FC236}">
                <a16:creationId xmlns:a16="http://schemas.microsoft.com/office/drawing/2014/main" id="{C24FBFB2-532B-4CC3-8D09-BF85E00B27D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09865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79512" y="1484785"/>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一、线性规划和混合整数线性规划的标准型</a:t>
            </a:r>
          </a:p>
        </p:txBody>
      </p:sp>
      <p:graphicFrame>
        <p:nvGraphicFramePr>
          <p:cNvPr id="9" name="对象 3"/>
          <p:cNvGraphicFramePr>
            <a:graphicFrameLocks noChangeAspect="1"/>
          </p:cNvGraphicFramePr>
          <p:nvPr>
            <p:extLst>
              <p:ext uri="{D42A27DB-BD31-4B8C-83A1-F6EECF244321}">
                <p14:modId xmlns:p14="http://schemas.microsoft.com/office/powerpoint/2010/main" val="1423671654"/>
              </p:ext>
            </p:extLst>
          </p:nvPr>
        </p:nvGraphicFramePr>
        <p:xfrm>
          <a:off x="1547813" y="2636912"/>
          <a:ext cx="2576512" cy="1714500"/>
        </p:xfrm>
        <a:graphic>
          <a:graphicData uri="http://schemas.openxmlformats.org/presentationml/2006/ole">
            <mc:AlternateContent xmlns:mc="http://schemas.openxmlformats.org/markup-compatibility/2006">
              <mc:Choice xmlns:v="urn:schemas-microsoft-com:vml" Requires="v">
                <p:oleObj name="Equation" r:id="rId2" imgW="1066680" imgH="939600" progId="Equation.DSMT4">
                  <p:embed/>
                </p:oleObj>
              </mc:Choice>
              <mc:Fallback>
                <p:oleObj name="Equation" r:id="rId2" imgW="1066680" imgH="939600" progId="Equation.DSMT4">
                  <p:embed/>
                  <p:pic>
                    <p:nvPicPr>
                      <p:cNvPr id="9" name="对象 3"/>
                      <p:cNvPicPr>
                        <a:picLocks noChangeAspect="1" noChangeArrowheads="1"/>
                      </p:cNvPicPr>
                      <p:nvPr/>
                    </p:nvPicPr>
                    <p:blipFill>
                      <a:blip r:embed="rId3"/>
                      <a:srcRect/>
                      <a:stretch>
                        <a:fillRect/>
                      </a:stretch>
                    </p:blipFill>
                    <p:spPr bwMode="auto">
                      <a:xfrm>
                        <a:off x="1547813" y="2636912"/>
                        <a:ext cx="2576512"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56"/>
          <p:cNvSpPr>
            <a:spLocks noChangeArrowheads="1"/>
          </p:cNvSpPr>
          <p:nvPr/>
        </p:nvSpPr>
        <p:spPr bwMode="auto">
          <a:xfrm>
            <a:off x="539552" y="4437112"/>
            <a:ext cx="8136904" cy="193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其中</a:t>
            </a:r>
            <a:r>
              <a:rPr lang="en-US" altLang="zh-CN" sz="2200" i="1" dirty="0">
                <a:solidFill>
                  <a:schemeClr val="bg2"/>
                </a:solidFill>
                <a:latin typeface="微软雅黑" panose="020B0503020204020204" pitchFamily="34" charset="-122"/>
                <a:ea typeface="微软雅黑" panose="020B0503020204020204" pitchFamily="34" charset="-122"/>
                <a:sym typeface="Wingdings" pitchFamily="2" charset="2"/>
              </a:rPr>
              <a:t>f</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为目标函数中决策变量的系数值向量，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为线性不等式约束的系数矩阵，</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为线性不等式约束的右端常数向量，</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Aeq</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为线性等式约束的系数矩阵，</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beq</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为线性等式约束的右端常数向量，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lb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为决策变量 </a:t>
            </a:r>
            <a:r>
              <a:rPr lang="en-US" altLang="zh-CN" sz="2200" i="1" dirty="0">
                <a:solidFill>
                  <a:schemeClr val="bg2"/>
                </a:solidFill>
                <a:latin typeface="微软雅黑" panose="020B0503020204020204" pitchFamily="34" charset="-122"/>
                <a:ea typeface="微软雅黑" panose="020B0503020204020204" pitchFamily="34" charset="-122"/>
                <a:sym typeface="Wingdings" pitchFamily="2" charset="2"/>
              </a:rPr>
              <a:t>x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的下界值向量，</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ub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为决策变量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x</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的上界值向量。</a:t>
            </a:r>
          </a:p>
        </p:txBody>
      </p:sp>
      <p:sp>
        <p:nvSpPr>
          <p:cNvPr id="6" name="Text Box 2"/>
          <p:cNvSpPr txBox="1">
            <a:spLocks noChangeArrowheads="1"/>
          </p:cNvSpPr>
          <p:nvPr/>
        </p:nvSpPr>
        <p:spPr bwMode="auto">
          <a:xfrm>
            <a:off x="313080" y="620688"/>
            <a:ext cx="82913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第二节  线性规划和混合整数线性规划</a:t>
            </a:r>
          </a:p>
        </p:txBody>
      </p:sp>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9DBDEE5E-ED30-412D-AFC4-47B3A50389E3}"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16074" y="1939539"/>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线性规划问题的标准型</a:t>
            </a:r>
          </a:p>
        </p:txBody>
      </p:sp>
      <p:sp>
        <p:nvSpPr>
          <p:cNvPr id="2" name="页脚占位符 1">
            <a:extLst>
              <a:ext uri="{FF2B5EF4-FFF2-40B4-BE49-F238E27FC236}">
                <a16:creationId xmlns:a16="http://schemas.microsoft.com/office/drawing/2014/main" id="{B90D58DD-B35F-4A63-97EF-C3193F40185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30698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6"/>
          <p:cNvSpPr>
            <a:spLocks noChangeArrowheads="1"/>
          </p:cNvSpPr>
          <p:nvPr/>
        </p:nvSpPr>
        <p:spPr bwMode="auto">
          <a:xfrm>
            <a:off x="539378" y="1125378"/>
            <a:ext cx="8281094"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lnSpc>
                <a:spcPct val="150000"/>
              </a:lnSpc>
              <a:spcBef>
                <a:spcPct val="0"/>
              </a:spcBef>
              <a:buClr>
                <a:srgbClr val="0000FF"/>
              </a:buClr>
              <a:buFont typeface="Wingdings" panose="05000000000000000000" pitchFamily="2" charset="2"/>
              <a:buChar char="Ø"/>
            </a:pPr>
            <a:r>
              <a:rPr lang="en-US" altLang="zh-CN" sz="2400" dirty="0">
                <a:solidFill>
                  <a:srgbClr val="0000FF"/>
                </a:solidFill>
                <a:latin typeface="微软雅黑" pitchFamily="34" charset="-122"/>
                <a:ea typeface="微软雅黑" pitchFamily="34" charset="-122"/>
                <a:sym typeface="Wingdings" pitchFamily="2" charset="2"/>
              </a:rPr>
              <a:t>  </a:t>
            </a:r>
            <a:r>
              <a:rPr lang="zh-CN" altLang="en-US" sz="2400" dirty="0">
                <a:solidFill>
                  <a:srgbClr val="0000FF"/>
                </a:solidFill>
                <a:latin typeface="微软雅黑" pitchFamily="34" charset="-122"/>
                <a:ea typeface="微软雅黑" pitchFamily="34" charset="-122"/>
                <a:sym typeface="Wingdings" pitchFamily="2" charset="2"/>
              </a:rPr>
              <a:t>交叉</a:t>
            </a:r>
          </a:p>
          <a:p>
            <a:pPr algn="l">
              <a:lnSpc>
                <a:spcPct val="150000"/>
              </a:lnSpc>
              <a:spcBef>
                <a:spcPct val="0"/>
              </a:spcBef>
              <a:buClr>
                <a:schemeClr val="hlink"/>
              </a:buClr>
              <a:buFont typeface="Wingdings" pitchFamily="2" charset="2"/>
              <a:buNone/>
            </a:pPr>
            <a:r>
              <a:rPr lang="en-US" altLang="zh-CN" sz="2400" dirty="0">
                <a:solidFill>
                  <a:schemeClr val="bg2"/>
                </a:solidFill>
                <a:latin typeface="微软雅黑" pitchFamily="34" charset="-122"/>
                <a:ea typeface="微软雅黑" pitchFamily="34" charset="-122"/>
                <a:sym typeface="Wingdings" pitchFamily="2" charset="2"/>
              </a:rPr>
              <a:t>     </a:t>
            </a:r>
            <a:r>
              <a:rPr lang="zh-CN" altLang="en-US" sz="2400" dirty="0">
                <a:solidFill>
                  <a:schemeClr val="bg2"/>
                </a:solidFill>
                <a:latin typeface="微软雅黑" pitchFamily="34" charset="-122"/>
                <a:ea typeface="微软雅黑" pitchFamily="34" charset="-122"/>
                <a:sym typeface="Wingdings" pitchFamily="2" charset="2"/>
              </a:rPr>
              <a:t>许多生物体的繁衍是通过染色体的交叉完成的。遗传算法中把交叉作为一个操作算子，选择群体中的两个个体，随机地选取一个截断点，把两个基因链码断开处的后半部分相互交换，从而产生两个新的个体。例如：</a:t>
            </a:r>
          </a:p>
        </p:txBody>
      </p:sp>
      <p:graphicFrame>
        <p:nvGraphicFramePr>
          <p:cNvPr id="12291" name="Object 5"/>
          <p:cNvGraphicFramePr>
            <a:graphicFrameLocks noChangeAspect="1"/>
          </p:cNvGraphicFramePr>
          <p:nvPr>
            <p:extLst>
              <p:ext uri="{D42A27DB-BD31-4B8C-83A1-F6EECF244321}">
                <p14:modId xmlns:p14="http://schemas.microsoft.com/office/powerpoint/2010/main" val="3148675135"/>
              </p:ext>
            </p:extLst>
          </p:nvPr>
        </p:nvGraphicFramePr>
        <p:xfrm>
          <a:off x="1402432" y="4184352"/>
          <a:ext cx="5257800" cy="1260872"/>
        </p:xfrm>
        <a:graphic>
          <a:graphicData uri="http://schemas.openxmlformats.org/presentationml/2006/ole">
            <mc:AlternateContent xmlns:mc="http://schemas.openxmlformats.org/markup-compatibility/2006">
              <mc:Choice xmlns:v="urn:schemas-microsoft-com:vml" Requires="v">
                <p:oleObj name="Equation" r:id="rId2" imgW="2184400" imgH="698500" progId="">
                  <p:embed/>
                </p:oleObj>
              </mc:Choice>
              <mc:Fallback>
                <p:oleObj name="Equation" r:id="rId2" imgW="2184400" imgH="698500" progId="">
                  <p:embed/>
                  <p:pic>
                    <p:nvPicPr>
                      <p:cNvPr id="1229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432" y="4184352"/>
                        <a:ext cx="5257800" cy="1260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345976" y="548680"/>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l"/>
            <a:r>
              <a:rPr lang="en-US" altLang="zh-CN" sz="2400" dirty="0">
                <a:solidFill>
                  <a:srgbClr val="FF0000"/>
                </a:solidFill>
                <a:latin typeface="微软雅黑" pitchFamily="34" charset="-122"/>
                <a:ea typeface="微软雅黑" pitchFamily="34" charset="-122"/>
              </a:rPr>
              <a:t>4.  </a:t>
            </a:r>
            <a:r>
              <a:rPr lang="zh-CN" altLang="en-US" sz="2400" dirty="0">
                <a:solidFill>
                  <a:srgbClr val="FF0000"/>
                </a:solidFill>
                <a:latin typeface="微软雅黑" pitchFamily="34" charset="-122"/>
                <a:ea typeface="微软雅黑" pitchFamily="34" charset="-122"/>
              </a:rPr>
              <a:t>遗传算法的三种操作</a:t>
            </a:r>
          </a:p>
        </p:txBody>
      </p:sp>
      <p:sp>
        <p:nvSpPr>
          <p:cNvPr id="2" name="日期占位符 1">
            <a:extLst>
              <a:ext uri="{FF2B5EF4-FFF2-40B4-BE49-F238E27FC236}">
                <a16:creationId xmlns:a16="http://schemas.microsoft.com/office/drawing/2014/main" id="{EC6F5E48-280E-454B-B5B4-51C8BAF91B12}"/>
              </a:ext>
            </a:extLst>
          </p:cNvPr>
          <p:cNvSpPr>
            <a:spLocks noGrp="1"/>
          </p:cNvSpPr>
          <p:nvPr>
            <p:ph type="dt" sz="half" idx="2"/>
          </p:nvPr>
        </p:nvSpPr>
        <p:spPr/>
        <p:txBody>
          <a:bodyPr/>
          <a:lstStyle/>
          <a:p>
            <a:pPr>
              <a:defRPr/>
            </a:pPr>
            <a:fld id="{DD57C2B9-873D-436C-BD5D-6CD4D3020F7E}"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9C25D7EB-3B4A-42DD-BE8F-CE1039DB022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9469096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6"/>
          <p:cNvSpPr>
            <a:spLocks noChangeArrowheads="1"/>
          </p:cNvSpPr>
          <p:nvPr/>
        </p:nvSpPr>
        <p:spPr bwMode="auto">
          <a:xfrm>
            <a:off x="611560" y="1196752"/>
            <a:ext cx="792088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lnSpc>
                <a:spcPct val="150000"/>
              </a:lnSpc>
              <a:spcBef>
                <a:spcPct val="0"/>
              </a:spcBef>
              <a:buClr>
                <a:srgbClr val="0000FF"/>
              </a:buClr>
              <a:buFont typeface="Wingdings" panose="05000000000000000000" pitchFamily="2" charset="2"/>
              <a:buChar char="Ø"/>
            </a:pPr>
            <a:r>
              <a:rPr lang="en-US" altLang="zh-CN" sz="2400" dirty="0">
                <a:solidFill>
                  <a:srgbClr val="0000FF"/>
                </a:solidFill>
                <a:latin typeface="微软雅黑" pitchFamily="34" charset="-122"/>
                <a:ea typeface="微软雅黑" pitchFamily="34" charset="-122"/>
                <a:sym typeface="Wingdings" pitchFamily="2" charset="2"/>
              </a:rPr>
              <a:t>  </a:t>
            </a:r>
            <a:r>
              <a:rPr lang="zh-CN" altLang="en-US" sz="2400" dirty="0">
                <a:solidFill>
                  <a:srgbClr val="0000FF"/>
                </a:solidFill>
                <a:latin typeface="微软雅黑" pitchFamily="34" charset="-122"/>
                <a:ea typeface="微软雅黑" pitchFamily="34" charset="-122"/>
                <a:sym typeface="Wingdings" pitchFamily="2" charset="2"/>
              </a:rPr>
              <a:t>变异</a:t>
            </a:r>
          </a:p>
          <a:p>
            <a:pPr algn="l">
              <a:lnSpc>
                <a:spcPct val="150000"/>
              </a:lnSpc>
              <a:spcBef>
                <a:spcPct val="0"/>
              </a:spcBef>
              <a:buClr>
                <a:schemeClr val="hlink"/>
              </a:buClr>
              <a:buFont typeface="Wingdings" pitchFamily="2" charset="2"/>
              <a:buNone/>
            </a:pPr>
            <a:r>
              <a:rPr lang="en-US" altLang="zh-CN" sz="2400" dirty="0">
                <a:solidFill>
                  <a:schemeClr val="bg2"/>
                </a:solidFill>
                <a:latin typeface="微软雅黑" pitchFamily="34" charset="-122"/>
                <a:ea typeface="微软雅黑" pitchFamily="34" charset="-122"/>
                <a:sym typeface="Wingdings" pitchFamily="2" charset="2"/>
              </a:rPr>
              <a:t>     </a:t>
            </a:r>
            <a:r>
              <a:rPr lang="zh-CN" altLang="en-US" sz="2400" dirty="0">
                <a:solidFill>
                  <a:schemeClr val="bg2"/>
                </a:solidFill>
                <a:latin typeface="微软雅黑" pitchFamily="34" charset="-122"/>
                <a:ea typeface="微软雅黑" pitchFamily="34" charset="-122"/>
                <a:sym typeface="Wingdings" pitchFamily="2" charset="2"/>
              </a:rPr>
              <a:t>在生物体的繁衍过程中变异是一个重要步骤。与生物体基因的变异类似，在遗传算法中，随机选取基因链码中的某一位并改变它的值，就可产生新的个体。例如：</a:t>
            </a:r>
          </a:p>
        </p:txBody>
      </p:sp>
      <p:graphicFrame>
        <p:nvGraphicFramePr>
          <p:cNvPr id="13315" name="Object 4"/>
          <p:cNvGraphicFramePr>
            <a:graphicFrameLocks noChangeAspect="1"/>
          </p:cNvGraphicFramePr>
          <p:nvPr>
            <p:extLst>
              <p:ext uri="{D42A27DB-BD31-4B8C-83A1-F6EECF244321}">
                <p14:modId xmlns:p14="http://schemas.microsoft.com/office/powerpoint/2010/main" val="2824042899"/>
              </p:ext>
            </p:extLst>
          </p:nvPr>
        </p:nvGraphicFramePr>
        <p:xfrm>
          <a:off x="2097422" y="3715072"/>
          <a:ext cx="3652838" cy="506016"/>
        </p:xfrm>
        <a:graphic>
          <a:graphicData uri="http://schemas.openxmlformats.org/presentationml/2006/ole">
            <mc:AlternateContent xmlns:mc="http://schemas.openxmlformats.org/markup-compatibility/2006">
              <mc:Choice xmlns:v="urn:schemas-microsoft-com:vml" Requires="v">
                <p:oleObj name="Equation" r:id="rId2" imgW="1511300" imgH="279400" progId="">
                  <p:embed/>
                </p:oleObj>
              </mc:Choice>
              <mc:Fallback>
                <p:oleObj name="Equation" r:id="rId2" imgW="1511300" imgH="279400" progId="">
                  <p:embed/>
                  <p:pic>
                    <p:nvPicPr>
                      <p:cNvPr id="1331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422" y="3715072"/>
                        <a:ext cx="3652838" cy="5060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a:extLst>
              <a:ext uri="{FF2B5EF4-FFF2-40B4-BE49-F238E27FC236}">
                <a16:creationId xmlns:a16="http://schemas.microsoft.com/office/drawing/2014/main" id="{3444E124-63B1-42E9-A70B-6F6C036CE6E6}"/>
              </a:ext>
            </a:extLst>
          </p:cNvPr>
          <p:cNvSpPr>
            <a:spLocks noGrp="1"/>
          </p:cNvSpPr>
          <p:nvPr>
            <p:ph type="dt" sz="half" idx="2"/>
          </p:nvPr>
        </p:nvSpPr>
        <p:spPr/>
        <p:txBody>
          <a:bodyPr/>
          <a:lstStyle/>
          <a:p>
            <a:pPr>
              <a:defRPr/>
            </a:pPr>
            <a:fld id="{E009A9F5-187C-4E97-9A61-F53A01A9365D}" type="datetime1">
              <a:rPr lang="zh-CN" altLang="en-US" smtClean="0"/>
              <a:t>2022/11/23</a:t>
            </a:fld>
            <a:endParaRPr lang="zh-CN" altLang="en-US"/>
          </a:p>
        </p:txBody>
      </p:sp>
      <p:sp>
        <p:nvSpPr>
          <p:cNvPr id="8" name="Text Box 4">
            <a:extLst>
              <a:ext uri="{FF2B5EF4-FFF2-40B4-BE49-F238E27FC236}">
                <a16:creationId xmlns:a16="http://schemas.microsoft.com/office/drawing/2014/main" id="{1F6D5226-AE4D-4423-9645-7CEF168754C5}"/>
              </a:ext>
            </a:extLst>
          </p:cNvPr>
          <p:cNvSpPr txBox="1">
            <a:spLocks noChangeArrowheads="1"/>
          </p:cNvSpPr>
          <p:nvPr/>
        </p:nvSpPr>
        <p:spPr bwMode="auto">
          <a:xfrm>
            <a:off x="345976" y="548680"/>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l"/>
            <a:r>
              <a:rPr lang="en-US" altLang="zh-CN" sz="2400" dirty="0">
                <a:solidFill>
                  <a:srgbClr val="FF0000"/>
                </a:solidFill>
                <a:latin typeface="微软雅黑" pitchFamily="34" charset="-122"/>
                <a:ea typeface="微软雅黑" pitchFamily="34" charset="-122"/>
              </a:rPr>
              <a:t>4.  </a:t>
            </a:r>
            <a:r>
              <a:rPr lang="zh-CN" altLang="en-US" sz="2400" dirty="0">
                <a:solidFill>
                  <a:srgbClr val="FF0000"/>
                </a:solidFill>
                <a:latin typeface="微软雅黑" pitchFamily="34" charset="-122"/>
                <a:ea typeface="微软雅黑" pitchFamily="34" charset="-122"/>
              </a:rPr>
              <a:t>遗传算法的三种操作</a:t>
            </a:r>
          </a:p>
        </p:txBody>
      </p:sp>
      <p:sp>
        <p:nvSpPr>
          <p:cNvPr id="4" name="页脚占位符 3">
            <a:extLst>
              <a:ext uri="{FF2B5EF4-FFF2-40B4-BE49-F238E27FC236}">
                <a16:creationId xmlns:a16="http://schemas.microsoft.com/office/drawing/2014/main" id="{B3C42CA4-127E-438C-B1ED-7BE46FB3E2F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6005777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07505" y="980729"/>
            <a:ext cx="8856983"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lnSpc>
                <a:spcPct val="120000"/>
              </a:lnSpc>
              <a:spcBef>
                <a:spcPct val="0"/>
              </a:spcBef>
            </a:pPr>
            <a:r>
              <a:rPr lang="en-US" altLang="zh-CN" sz="2400" dirty="0">
                <a:solidFill>
                  <a:schemeClr val="bg2"/>
                </a:solidFill>
                <a:ea typeface="微软雅黑" pitchFamily="34" charset="-122"/>
                <a:cs typeface="Times New Roman" pitchFamily="18" charset="0"/>
              </a:rPr>
              <a:t>【</a:t>
            </a:r>
            <a:r>
              <a:rPr lang="zh-CN" altLang="en-US" sz="2400" dirty="0">
                <a:solidFill>
                  <a:schemeClr val="hlink"/>
                </a:solidFill>
                <a:ea typeface="微软雅黑" pitchFamily="34" charset="-122"/>
                <a:cs typeface="Times New Roman" pitchFamily="18" charset="0"/>
              </a:rPr>
              <a:t>例</a:t>
            </a:r>
            <a:r>
              <a:rPr lang="en-US" altLang="zh-CN" sz="2400" dirty="0">
                <a:solidFill>
                  <a:schemeClr val="hlink"/>
                </a:solidFill>
                <a:ea typeface="微软雅黑" pitchFamily="34" charset="-122"/>
                <a:cs typeface="Times New Roman" pitchFamily="18" charset="0"/>
              </a:rPr>
              <a:t>6-1</a:t>
            </a:r>
            <a:r>
              <a:rPr lang="en-US" altLang="zh-CN" sz="2400" dirty="0">
                <a:solidFill>
                  <a:schemeClr val="bg2"/>
                </a:solidFill>
                <a:ea typeface="微软雅黑" pitchFamily="34" charset="-122"/>
                <a:cs typeface="Times New Roman" pitchFamily="18" charset="0"/>
              </a:rPr>
              <a:t>】</a:t>
            </a:r>
            <a:r>
              <a:rPr lang="zh-CN" altLang="en-US" sz="2400" dirty="0">
                <a:solidFill>
                  <a:schemeClr val="bg2"/>
                </a:solidFill>
                <a:ea typeface="微软雅黑" pitchFamily="34" charset="-122"/>
                <a:cs typeface="Times New Roman" pitchFamily="18" charset="0"/>
              </a:rPr>
              <a:t>遗传算法求 </a:t>
            </a:r>
            <a:r>
              <a:rPr lang="en-US" altLang="zh-CN" sz="2400" i="1" dirty="0">
                <a:solidFill>
                  <a:schemeClr val="bg2"/>
                </a:solidFill>
                <a:ea typeface="微软雅黑" pitchFamily="34" charset="-122"/>
                <a:cs typeface="Times New Roman" pitchFamily="18" charset="0"/>
              </a:rPr>
              <a:t>f </a:t>
            </a:r>
            <a:r>
              <a:rPr lang="en-US" altLang="zh-CN" sz="2400" dirty="0">
                <a:solidFill>
                  <a:schemeClr val="bg2"/>
                </a:solidFill>
                <a:ea typeface="微软雅黑" pitchFamily="34" charset="-122"/>
                <a:cs typeface="Times New Roman" pitchFamily="18" charset="0"/>
              </a:rPr>
              <a:t>(</a:t>
            </a:r>
            <a:r>
              <a:rPr lang="en-US" altLang="zh-CN" sz="2400" i="1" dirty="0">
                <a:solidFill>
                  <a:schemeClr val="bg2"/>
                </a:solidFill>
                <a:ea typeface="微软雅黑" pitchFamily="34" charset="-122"/>
                <a:cs typeface="Times New Roman" pitchFamily="18" charset="0"/>
              </a:rPr>
              <a:t>x</a:t>
            </a:r>
            <a:r>
              <a:rPr lang="en-US" altLang="zh-CN" sz="2400" dirty="0">
                <a:solidFill>
                  <a:schemeClr val="bg2"/>
                </a:solidFill>
                <a:ea typeface="微软雅黑" pitchFamily="34" charset="-122"/>
                <a:cs typeface="Times New Roman" pitchFamily="18" charset="0"/>
              </a:rPr>
              <a:t>) = </a:t>
            </a:r>
            <a:r>
              <a:rPr lang="en-US" altLang="zh-CN" sz="2400" i="1" dirty="0">
                <a:solidFill>
                  <a:schemeClr val="bg2"/>
                </a:solidFill>
                <a:ea typeface="微软雅黑" pitchFamily="34" charset="-122"/>
                <a:cs typeface="Times New Roman" pitchFamily="18" charset="0"/>
              </a:rPr>
              <a:t>x</a:t>
            </a:r>
            <a:r>
              <a:rPr lang="en-US" altLang="zh-CN" sz="2400" baseline="30000" dirty="0">
                <a:solidFill>
                  <a:schemeClr val="bg2"/>
                </a:solidFill>
                <a:ea typeface="微软雅黑" pitchFamily="34" charset="-122"/>
                <a:cs typeface="Times New Roman" pitchFamily="18" charset="0"/>
              </a:rPr>
              <a:t>2  </a:t>
            </a:r>
            <a:r>
              <a:rPr lang="zh-CN" altLang="en-US" sz="2400" dirty="0">
                <a:solidFill>
                  <a:schemeClr val="bg2"/>
                </a:solidFill>
                <a:ea typeface="微软雅黑" pitchFamily="34" charset="-122"/>
                <a:cs typeface="Times New Roman" pitchFamily="18" charset="0"/>
              </a:rPr>
              <a:t>在区间</a:t>
            </a:r>
            <a:r>
              <a:rPr lang="en-US" altLang="zh-CN" sz="2400" dirty="0">
                <a:solidFill>
                  <a:schemeClr val="bg2"/>
                </a:solidFill>
                <a:ea typeface="微软雅黑" pitchFamily="34" charset="-122"/>
                <a:cs typeface="Times New Roman" pitchFamily="18" charset="0"/>
              </a:rPr>
              <a:t>[0,31]</a:t>
            </a:r>
            <a:r>
              <a:rPr lang="zh-CN" altLang="en-US" sz="2400" dirty="0">
                <a:solidFill>
                  <a:schemeClr val="bg2"/>
                </a:solidFill>
                <a:ea typeface="微软雅黑" pitchFamily="34" charset="-122"/>
                <a:cs typeface="Times New Roman" pitchFamily="18" charset="0"/>
              </a:rPr>
              <a:t>上最大值的计算流程 。</a:t>
            </a:r>
          </a:p>
        </p:txBody>
      </p:sp>
      <p:graphicFrame>
        <p:nvGraphicFramePr>
          <p:cNvPr id="7420" name="Group 252"/>
          <p:cNvGraphicFramePr>
            <a:graphicFrameLocks noGrp="1"/>
          </p:cNvGraphicFramePr>
          <p:nvPr>
            <p:extLst>
              <p:ext uri="{D42A27DB-BD31-4B8C-83A1-F6EECF244321}">
                <p14:modId xmlns:p14="http://schemas.microsoft.com/office/powerpoint/2010/main" val="3483320157"/>
              </p:ext>
            </p:extLst>
          </p:nvPr>
        </p:nvGraphicFramePr>
        <p:xfrm>
          <a:off x="544008" y="1772816"/>
          <a:ext cx="8132448" cy="3214691"/>
        </p:xfrm>
        <a:graphic>
          <a:graphicData uri="http://schemas.openxmlformats.org/drawingml/2006/table">
            <a:tbl>
              <a:tblPr/>
              <a:tblGrid>
                <a:gridCol w="54749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03181">
                  <a:extLst>
                    <a:ext uri="{9D8B030D-6E8A-4147-A177-3AD203B41FA5}">
                      <a16:colId xmlns:a16="http://schemas.microsoft.com/office/drawing/2014/main" val="20003"/>
                    </a:ext>
                  </a:extLst>
                </a:gridCol>
                <a:gridCol w="919400">
                  <a:extLst>
                    <a:ext uri="{9D8B030D-6E8A-4147-A177-3AD203B41FA5}">
                      <a16:colId xmlns:a16="http://schemas.microsoft.com/office/drawing/2014/main" val="20004"/>
                    </a:ext>
                  </a:extLst>
                </a:gridCol>
                <a:gridCol w="690709">
                  <a:extLst>
                    <a:ext uri="{9D8B030D-6E8A-4147-A177-3AD203B41FA5}">
                      <a16:colId xmlns:a16="http://schemas.microsoft.com/office/drawing/2014/main" val="20005"/>
                    </a:ext>
                  </a:extLst>
                </a:gridCol>
                <a:gridCol w="996662">
                  <a:extLst>
                    <a:ext uri="{9D8B030D-6E8A-4147-A177-3AD203B41FA5}">
                      <a16:colId xmlns:a16="http://schemas.microsoft.com/office/drawing/2014/main" val="20006"/>
                    </a:ext>
                  </a:extLst>
                </a:gridCol>
                <a:gridCol w="767970">
                  <a:extLst>
                    <a:ext uri="{9D8B030D-6E8A-4147-A177-3AD203B41FA5}">
                      <a16:colId xmlns:a16="http://schemas.microsoft.com/office/drawing/2014/main" val="20007"/>
                    </a:ext>
                  </a:extLst>
                </a:gridCol>
                <a:gridCol w="767970">
                  <a:extLst>
                    <a:ext uri="{9D8B030D-6E8A-4147-A177-3AD203B41FA5}">
                      <a16:colId xmlns:a16="http://schemas.microsoft.com/office/drawing/2014/main" val="20008"/>
                    </a:ext>
                  </a:extLst>
                </a:gridCol>
                <a:gridCol w="536188">
                  <a:extLst>
                    <a:ext uri="{9D8B030D-6E8A-4147-A177-3AD203B41FA5}">
                      <a16:colId xmlns:a16="http://schemas.microsoft.com/office/drawing/2014/main" val="20009"/>
                    </a:ext>
                  </a:extLst>
                </a:gridCol>
                <a:gridCol w="690710">
                  <a:extLst>
                    <a:ext uri="{9D8B030D-6E8A-4147-A177-3AD203B41FA5}">
                      <a16:colId xmlns:a16="http://schemas.microsoft.com/office/drawing/2014/main" val="20010"/>
                    </a:ext>
                  </a:extLst>
                </a:gridCol>
              </a:tblGrid>
              <a:tr h="1073239">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0" i="0" u="none" strike="noStrike" cap="none" normalizeH="0" baseline="0" dirty="0">
                          <a:ln>
                            <a:noFill/>
                          </a:ln>
                          <a:solidFill>
                            <a:schemeClr val="tx1"/>
                          </a:solidFill>
                          <a:effectLst/>
                          <a:latin typeface="Times New Roman" pitchFamily="18" charset="0"/>
                          <a:ea typeface="宋体" pitchFamily="2" charset="-122"/>
                        </a:rPr>
                        <a:t>串编号 </a:t>
                      </a:r>
                    </a:p>
                  </a:txBody>
                  <a:tcPr marT="34296" marB="342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初始群体（随机产生） </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1" i="1" u="none" strike="noStrike" cap="none" normalizeH="0" baseline="0" dirty="0">
                          <a:ln>
                            <a:noFill/>
                          </a:ln>
                          <a:solidFill>
                            <a:schemeClr val="tx1"/>
                          </a:solidFill>
                          <a:effectLst/>
                          <a:latin typeface="Times New Roman" pitchFamily="18" charset="0"/>
                          <a:ea typeface="宋体" pitchFamily="2" charset="-122"/>
                        </a:rPr>
                        <a:t>X</a:t>
                      </a:r>
                      <a:r>
                        <a:rPr kumimoji="1" lang="zh-CN" altLang="en-US" sz="1100" b="1" i="0" u="none" strike="noStrike" cap="none" normalizeH="0" baseline="0" dirty="0">
                          <a:ln>
                            <a:noFill/>
                          </a:ln>
                          <a:solidFill>
                            <a:schemeClr val="tx1"/>
                          </a:solidFill>
                          <a:effectLst/>
                          <a:latin typeface="Times New Roman" pitchFamily="18" charset="0"/>
                          <a:ea typeface="宋体" pitchFamily="2" charset="-122"/>
                        </a:rPr>
                        <a:t>值（无</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dirty="0">
                          <a:ln>
                            <a:noFill/>
                          </a:ln>
                          <a:solidFill>
                            <a:schemeClr val="tx1"/>
                          </a:solidFill>
                          <a:effectLst/>
                          <a:latin typeface="Times New Roman" pitchFamily="18" charset="0"/>
                          <a:ea typeface="宋体" pitchFamily="2" charset="-122"/>
                        </a:rPr>
                        <a:t>符号</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dirty="0">
                          <a:ln>
                            <a:noFill/>
                          </a:ln>
                          <a:solidFill>
                            <a:schemeClr val="tx1"/>
                          </a:solidFill>
                          <a:effectLst/>
                          <a:latin typeface="Times New Roman" pitchFamily="18" charset="0"/>
                          <a:ea typeface="宋体" pitchFamily="2" charset="-122"/>
                        </a:rPr>
                        <a:t>整数） </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适应度</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1" i="0" u="none" strike="noStrike" cap="none" normalizeH="0" baseline="0">
                          <a:ln>
                            <a:noFill/>
                          </a:ln>
                          <a:solidFill>
                            <a:schemeClr val="tx1"/>
                          </a:solidFill>
                          <a:effectLst/>
                          <a:latin typeface="Times New Roman" pitchFamily="18" charset="0"/>
                          <a:ea typeface="宋体" pitchFamily="2" charset="-122"/>
                        </a:rPr>
                        <a:t>f(x)=x</a:t>
                      </a:r>
                      <a:r>
                        <a:rPr kumimoji="1" lang="en-US" altLang="zh-CN" sz="1100" b="1" i="0" u="none" strike="noStrike" cap="none" normalizeH="0" baseline="30000">
                          <a:ln>
                            <a:noFill/>
                          </a:ln>
                          <a:solidFill>
                            <a:schemeClr val="tx1"/>
                          </a:solidFill>
                          <a:effectLst/>
                          <a:latin typeface="Times New Roman" pitchFamily="18" charset="0"/>
                          <a:ea typeface="宋体" pitchFamily="2" charset="-122"/>
                        </a:rPr>
                        <a:t>2</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dirty="0">
                          <a:ln>
                            <a:noFill/>
                          </a:ln>
                          <a:solidFill>
                            <a:schemeClr val="tx1"/>
                          </a:solidFill>
                          <a:effectLst/>
                          <a:latin typeface="Times New Roman" pitchFamily="18" charset="0"/>
                          <a:ea typeface="宋体" pitchFamily="2" charset="-122"/>
                        </a:rPr>
                        <a:t>选择概率 </a:t>
                      </a:r>
                    </a:p>
                  </a:txBody>
                  <a:tcPr marT="34296" marB="34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dirty="0">
                          <a:ln>
                            <a:noFill/>
                          </a:ln>
                          <a:solidFill>
                            <a:schemeClr val="tx1"/>
                          </a:solidFill>
                          <a:effectLst/>
                          <a:latin typeface="Times New Roman" pitchFamily="18" charset="0"/>
                          <a:ea typeface="宋体" pitchFamily="2" charset="-122"/>
                        </a:rPr>
                        <a:t>实际计算</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dirty="0">
                          <a:ln>
                            <a:noFill/>
                          </a:ln>
                          <a:solidFill>
                            <a:schemeClr val="tx1"/>
                          </a:solidFill>
                          <a:effectLst/>
                          <a:latin typeface="Times New Roman" pitchFamily="18" charset="0"/>
                          <a:ea typeface="宋体" pitchFamily="2" charset="-122"/>
                        </a:rPr>
                        <a:t>（来自赌轮） </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复制后配对库（竖线表示交叉点） </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交叉位置</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（随机选择） </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新一代群体 </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1" i="1" u="none" strike="noStrike" cap="none" normalizeH="0" baseline="0">
                          <a:ln>
                            <a:noFill/>
                          </a:ln>
                          <a:solidFill>
                            <a:schemeClr val="tx1"/>
                          </a:solidFill>
                          <a:effectLst/>
                          <a:latin typeface="Times New Roman" pitchFamily="18" charset="0"/>
                          <a:ea typeface="宋体" pitchFamily="2" charset="-122"/>
                        </a:rPr>
                        <a:t>X</a:t>
                      </a:r>
                      <a:r>
                        <a:rPr kumimoji="1" lang="zh-CN" altLang="en-US" sz="1100" b="1" i="0" u="none" strike="noStrike" cap="none" normalizeH="0" baseline="0">
                          <a:ln>
                            <a:noFill/>
                          </a:ln>
                          <a:solidFill>
                            <a:schemeClr val="tx1"/>
                          </a:solidFill>
                          <a:effectLst/>
                          <a:latin typeface="Times New Roman" pitchFamily="18" charset="0"/>
                          <a:ea typeface="宋体" pitchFamily="2" charset="-122"/>
                        </a:rPr>
                        <a:t>值 </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适应度</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1" i="0" u="none" strike="noStrike" cap="none" normalizeH="0" baseline="0">
                          <a:ln>
                            <a:noFill/>
                          </a:ln>
                          <a:solidFill>
                            <a:schemeClr val="tx1"/>
                          </a:solidFill>
                          <a:effectLst/>
                          <a:latin typeface="Times New Roman" pitchFamily="18" charset="0"/>
                          <a:ea typeface="宋体" pitchFamily="2" charset="-122"/>
                        </a:rPr>
                        <a:t>f(x)=x</a:t>
                      </a:r>
                      <a:r>
                        <a:rPr kumimoji="1" lang="en-US" altLang="zh-CN" sz="1100" b="1" i="0" u="none" strike="noStrike" cap="none" normalizeH="0" baseline="30000">
                          <a:ln>
                            <a:noFill/>
                          </a:ln>
                          <a:solidFill>
                            <a:schemeClr val="tx1"/>
                          </a:solidFill>
                          <a:effectLst/>
                          <a:latin typeface="Times New Roman" pitchFamily="18" charset="0"/>
                          <a:ea typeface="宋体" pitchFamily="2" charset="-122"/>
                        </a:rPr>
                        <a:t>2</a:t>
                      </a:r>
                    </a:p>
                  </a:txBody>
                  <a:tcPr marT="34296" marB="342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869">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1" i="0" u="none" strike="noStrike" cap="none" normalizeH="0" baseline="0">
                          <a:ln>
                            <a:noFill/>
                          </a:ln>
                          <a:solidFill>
                            <a:schemeClr val="tx1"/>
                          </a:solidFill>
                          <a:effectLst/>
                          <a:latin typeface="Times New Roman" pitchFamily="18" charset="0"/>
                          <a:ea typeface="宋体" pitchFamily="2" charset="-122"/>
                        </a:rPr>
                        <a:t>1</a:t>
                      </a:r>
                    </a:p>
                  </a:txBody>
                  <a:tcPr marT="34296" marB="342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01101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13</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169</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0.14</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0110</a:t>
                      </a:r>
                      <a:r>
                        <a:rPr kumimoji="1" lang="en-US" altLang="zh-CN" sz="1800" b="1" i="0" u="none" strike="noStrike" cap="none" normalizeH="0" baseline="0" dirty="0">
                          <a:ln>
                            <a:noFill/>
                          </a:ln>
                          <a:solidFill>
                            <a:srgbClr val="FF0000"/>
                          </a:solidFill>
                          <a:effectLst/>
                          <a:latin typeface="Times New Roman" pitchFamily="18" charset="0"/>
                          <a:ea typeface="宋体" pitchFamily="2" charset="-122"/>
                        </a:rPr>
                        <a:t>|</a:t>
                      </a: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4</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01100</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12</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144</a:t>
                      </a:r>
                    </a:p>
                  </a:txBody>
                  <a:tcPr marT="34296" marB="342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5869">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1" i="0" u="none" strike="noStrike" cap="none" normalizeH="0" baseline="0">
                          <a:ln>
                            <a:noFill/>
                          </a:ln>
                          <a:solidFill>
                            <a:schemeClr val="tx1"/>
                          </a:solidFill>
                          <a:effectLst/>
                          <a:latin typeface="Times New Roman" pitchFamily="18" charset="0"/>
                          <a:ea typeface="宋体" pitchFamily="2" charset="-122"/>
                        </a:rPr>
                        <a:t>2</a:t>
                      </a:r>
                    </a:p>
                  </a:txBody>
                  <a:tcPr marT="34296" marB="342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11000</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24</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576</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0.49</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2</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1100</a:t>
                      </a:r>
                      <a:r>
                        <a:rPr kumimoji="1" lang="en-US" altLang="zh-CN" sz="1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0</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4</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11001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25</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625</a:t>
                      </a:r>
                    </a:p>
                  </a:txBody>
                  <a:tcPr marT="34296" marB="342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5869">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1" i="0" u="none" strike="noStrike" cap="none" normalizeH="0" baseline="0">
                          <a:ln>
                            <a:noFill/>
                          </a:ln>
                          <a:solidFill>
                            <a:schemeClr val="tx1"/>
                          </a:solidFill>
                          <a:effectLst/>
                          <a:latin typeface="Times New Roman" pitchFamily="18" charset="0"/>
                          <a:ea typeface="宋体" pitchFamily="2" charset="-122"/>
                        </a:rPr>
                        <a:t>3</a:t>
                      </a:r>
                    </a:p>
                  </a:txBody>
                  <a:tcPr marT="34296" marB="342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01000</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8</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64</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0.06</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0</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11</a:t>
                      </a:r>
                      <a:r>
                        <a:rPr kumimoji="1" lang="en-US" altLang="zh-CN" sz="1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000</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2</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11011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27</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729</a:t>
                      </a:r>
                    </a:p>
                  </a:txBody>
                  <a:tcPr marT="34296" marB="342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5869">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1" i="0" u="none" strike="noStrike" cap="none" normalizeH="0" baseline="0">
                          <a:ln>
                            <a:noFill/>
                          </a:ln>
                          <a:solidFill>
                            <a:schemeClr val="tx1"/>
                          </a:solidFill>
                          <a:effectLst/>
                          <a:latin typeface="Times New Roman" pitchFamily="18" charset="0"/>
                          <a:ea typeface="宋体" pitchFamily="2" charset="-122"/>
                        </a:rPr>
                        <a:t>4</a:t>
                      </a:r>
                    </a:p>
                  </a:txBody>
                  <a:tcPr marT="34296" marB="342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10011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19</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361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0.31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10</a:t>
                      </a:r>
                      <a:r>
                        <a:rPr kumimoji="1" lang="en-US" altLang="zh-CN" sz="1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011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2</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10000</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16</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256</a:t>
                      </a:r>
                    </a:p>
                  </a:txBody>
                  <a:tcPr marT="34296" marB="342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5869">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总和</a:t>
                      </a:r>
                    </a:p>
                  </a:txBody>
                  <a:tcPr marT="34296" marB="342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Arial Narrow" pitchFamily="34" charset="0"/>
                          <a:ea typeface="宋体" pitchFamily="2" charset="-122"/>
                        </a:rPr>
                        <a:t>1170</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1.00</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4</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1754</a:t>
                      </a:r>
                    </a:p>
                  </a:txBody>
                  <a:tcPr marT="34296" marB="342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8066">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平均</a:t>
                      </a:r>
                    </a:p>
                  </a:txBody>
                  <a:tcPr marT="34296" marB="342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293</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0.25</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1</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439</a:t>
                      </a:r>
                    </a:p>
                  </a:txBody>
                  <a:tcPr marT="34296" marB="342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5869">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100" b="1" i="0" u="none" strike="noStrike" cap="none" normalizeH="0" baseline="0">
                          <a:ln>
                            <a:noFill/>
                          </a:ln>
                          <a:solidFill>
                            <a:schemeClr val="tx1"/>
                          </a:solidFill>
                          <a:effectLst/>
                          <a:latin typeface="Times New Roman" pitchFamily="18" charset="0"/>
                          <a:ea typeface="宋体" pitchFamily="2" charset="-122"/>
                        </a:rPr>
                        <a:t>最大</a:t>
                      </a:r>
                    </a:p>
                  </a:txBody>
                  <a:tcPr marT="34296" marB="342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576</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0.49</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a:ln>
                            <a:noFill/>
                          </a:ln>
                          <a:solidFill>
                            <a:schemeClr val="tx1"/>
                          </a:solidFill>
                          <a:effectLst/>
                          <a:latin typeface="Times New Roman" pitchFamily="18" charset="0"/>
                          <a:ea typeface="宋体" pitchFamily="2" charset="-122"/>
                        </a:rPr>
                        <a:t>2</a:t>
                      </a: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dirty="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dirty="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1100" b="0" i="0" u="none" strike="noStrike" cap="none" normalizeH="0" baseline="0">
                        <a:ln>
                          <a:noFill/>
                        </a:ln>
                        <a:solidFill>
                          <a:schemeClr val="tx1"/>
                        </a:solidFill>
                        <a:effectLst/>
                        <a:latin typeface="Times New Roman" pitchFamily="18" charset="0"/>
                        <a:ea typeface="宋体" pitchFamily="2" charset="-122"/>
                      </a:endParaRPr>
                    </a:p>
                  </a:txBody>
                  <a:tcPr marT="34296" marB="342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algn="l" eaLnBrk="0" hangingPunct="0">
                        <a:spcBef>
                          <a:spcPct val="20000"/>
                        </a:spcBef>
                        <a:defRPr kumimoji="1" sz="2400">
                          <a:solidFill>
                            <a:schemeClr val="tx1"/>
                          </a:solidFill>
                          <a:latin typeface="Times New Roman" pitchFamily="18" charset="0"/>
                          <a:ea typeface="宋体" pitchFamily="2" charset="-122"/>
                        </a:defRPr>
                      </a:lvl2pPr>
                      <a:lvl3pPr algn="l" eaLnBrk="0" hangingPunct="0">
                        <a:spcBef>
                          <a:spcPct val="20000"/>
                        </a:spcBef>
                        <a:defRPr kumimoji="1" sz="2000">
                          <a:solidFill>
                            <a:schemeClr val="tx1"/>
                          </a:solidFill>
                          <a:latin typeface="Times New Roman" pitchFamily="18" charset="0"/>
                          <a:ea typeface="宋体" pitchFamily="2" charset="-122"/>
                        </a:defRPr>
                      </a:lvl3pPr>
                      <a:lvl4pPr algn="l" eaLnBrk="0" hangingPunct="0">
                        <a:spcBef>
                          <a:spcPct val="20000"/>
                        </a:spcBef>
                        <a:defRPr kumimoji="1">
                          <a:solidFill>
                            <a:schemeClr val="tx1"/>
                          </a:solidFill>
                          <a:latin typeface="Times New Roman" pitchFamily="18" charset="0"/>
                          <a:ea typeface="宋体" pitchFamily="2" charset="-122"/>
                        </a:defRPr>
                      </a:lvl4pPr>
                      <a:lvl5pPr algn="l" eaLnBrk="0" hangingPunct="0">
                        <a:spcBef>
                          <a:spcPct val="20000"/>
                        </a:spcBef>
                        <a:defRPr kumimoji="1">
                          <a:solidFill>
                            <a:schemeClr val="tx1"/>
                          </a:solidFill>
                          <a:latin typeface="Times New Roman" pitchFamily="18" charset="0"/>
                          <a:ea typeface="宋体" pitchFamily="2" charset="-122"/>
                        </a:defRPr>
                      </a:lvl5pPr>
                      <a:lvl6pPr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100" b="0" i="0" u="none" strike="noStrike" cap="none" normalizeH="0" baseline="0" dirty="0">
                          <a:ln>
                            <a:noFill/>
                          </a:ln>
                          <a:solidFill>
                            <a:schemeClr val="tx1"/>
                          </a:solidFill>
                          <a:effectLst/>
                          <a:latin typeface="Times New Roman" pitchFamily="18" charset="0"/>
                          <a:ea typeface="宋体" pitchFamily="2" charset="-122"/>
                        </a:rPr>
                        <a:t>729</a:t>
                      </a:r>
                    </a:p>
                  </a:txBody>
                  <a:tcPr marT="34296" marB="342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5482" name="Object 245"/>
          <p:cNvGraphicFramePr>
            <a:graphicFrameLocks noChangeAspect="1"/>
          </p:cNvGraphicFramePr>
          <p:nvPr>
            <p:extLst>
              <p:ext uri="{D42A27DB-BD31-4B8C-83A1-F6EECF244321}">
                <p14:modId xmlns:p14="http://schemas.microsoft.com/office/powerpoint/2010/main" val="158954776"/>
              </p:ext>
            </p:extLst>
          </p:nvPr>
        </p:nvGraphicFramePr>
        <p:xfrm>
          <a:off x="3317042" y="2132855"/>
          <a:ext cx="935038" cy="608410"/>
        </p:xfrm>
        <a:graphic>
          <a:graphicData uri="http://schemas.openxmlformats.org/presentationml/2006/ole">
            <mc:AlternateContent xmlns:mc="http://schemas.openxmlformats.org/markup-compatibility/2006">
              <mc:Choice xmlns:v="urn:schemas-microsoft-com:vml" Requires="v">
                <p:oleObj name="Equation" r:id="rId2" imgW="418918" imgH="342751" progId="">
                  <p:embed/>
                </p:oleObj>
              </mc:Choice>
              <mc:Fallback>
                <p:oleObj name="Equation" r:id="rId2" imgW="418918" imgH="342751" progId="">
                  <p:embed/>
                  <p:pic>
                    <p:nvPicPr>
                      <p:cNvPr id="15482" name="Object 2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042" y="2132855"/>
                        <a:ext cx="935038" cy="608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a:extLst>
              <a:ext uri="{FF2B5EF4-FFF2-40B4-BE49-F238E27FC236}">
                <a16:creationId xmlns:a16="http://schemas.microsoft.com/office/drawing/2014/main" id="{34F87FF7-E3BE-455A-AD3E-290B6ED3D616}"/>
              </a:ext>
            </a:extLst>
          </p:cNvPr>
          <p:cNvSpPr>
            <a:spLocks noGrp="1"/>
          </p:cNvSpPr>
          <p:nvPr>
            <p:ph type="dt" sz="half" idx="2"/>
          </p:nvPr>
        </p:nvSpPr>
        <p:spPr/>
        <p:txBody>
          <a:bodyPr/>
          <a:lstStyle/>
          <a:p>
            <a:pPr>
              <a:defRPr/>
            </a:pPr>
            <a:fld id="{29FF70E9-5CE3-4AF0-B46F-4B6B2F2C7E04}" type="datetime1">
              <a:rPr lang="zh-CN" altLang="en-US" smtClean="0"/>
              <a:t>2022/11/23</a:t>
            </a:fld>
            <a:endParaRPr lang="zh-CN" altLang="en-US"/>
          </a:p>
        </p:txBody>
      </p:sp>
      <p:sp>
        <p:nvSpPr>
          <p:cNvPr id="4" name="页脚占位符 3">
            <a:extLst>
              <a:ext uri="{FF2B5EF4-FFF2-40B4-BE49-F238E27FC236}">
                <a16:creationId xmlns:a16="http://schemas.microsoft.com/office/drawing/2014/main" id="{3DB8CD8F-3295-4BDA-A3EC-89DA1A6323F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827447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6"/>
          <p:cNvSpPr>
            <a:spLocks noChangeArrowheads="1"/>
          </p:cNvSpPr>
          <p:nvPr/>
        </p:nvSpPr>
        <p:spPr bwMode="auto">
          <a:xfrm>
            <a:off x="755576" y="1065664"/>
            <a:ext cx="792321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dirty="0">
                <a:latin typeface="微软雅黑" pitchFamily="34" charset="-122"/>
                <a:ea typeface="微软雅黑" pitchFamily="34" charset="-122"/>
                <a:sym typeface="Wingdings" pitchFamily="2" charset="2"/>
              </a:rPr>
              <a:t>ga</a:t>
            </a:r>
            <a:r>
              <a:rPr lang="zh-CN" altLang="en-US" sz="2400" dirty="0">
                <a:latin typeface="微软雅黑" pitchFamily="34" charset="-122"/>
                <a:ea typeface="微软雅黑" pitchFamily="34" charset="-122"/>
                <a:sym typeface="Wingdings" pitchFamily="2" charset="2"/>
              </a:rPr>
              <a:t>函数用来根据遗传算法求解形如下式的非线性优化问题：</a:t>
            </a:r>
            <a:endParaRPr lang="en-US" altLang="zh-CN" sz="2400" dirty="0">
              <a:latin typeface="微软雅黑" pitchFamily="34" charset="-122"/>
              <a:ea typeface="微软雅黑" pitchFamily="34" charset="-122"/>
              <a:sym typeface="Wingdings" pitchFamily="2" charset="2"/>
            </a:endParaRPr>
          </a:p>
        </p:txBody>
      </p:sp>
      <p:sp>
        <p:nvSpPr>
          <p:cNvPr id="3" name="日期占位符 2">
            <a:extLst>
              <a:ext uri="{FF2B5EF4-FFF2-40B4-BE49-F238E27FC236}">
                <a16:creationId xmlns:a16="http://schemas.microsoft.com/office/drawing/2014/main" id="{42BE8293-AA26-4216-B634-E83642EA5810}"/>
              </a:ext>
            </a:extLst>
          </p:cNvPr>
          <p:cNvSpPr>
            <a:spLocks noGrp="1"/>
          </p:cNvSpPr>
          <p:nvPr>
            <p:ph type="dt" sz="half" idx="2"/>
          </p:nvPr>
        </p:nvSpPr>
        <p:spPr/>
        <p:txBody>
          <a:bodyPr/>
          <a:lstStyle/>
          <a:p>
            <a:pPr>
              <a:defRPr/>
            </a:pPr>
            <a:fld id="{1D653B69-CE69-48AC-81B9-BF376E1D9329}" type="datetime1">
              <a:rPr lang="zh-CN" altLang="en-US" smtClean="0"/>
              <a:t>2022/11/23</a:t>
            </a:fld>
            <a:endParaRPr lang="zh-CN" altLang="en-US"/>
          </a:p>
        </p:txBody>
      </p:sp>
      <p:sp>
        <p:nvSpPr>
          <p:cNvPr id="8" name="Text Box 4">
            <a:extLst>
              <a:ext uri="{FF2B5EF4-FFF2-40B4-BE49-F238E27FC236}">
                <a16:creationId xmlns:a16="http://schemas.microsoft.com/office/drawing/2014/main" id="{EAC8A09C-8408-4920-878B-0A0024A3B905}"/>
              </a:ext>
            </a:extLst>
          </p:cNvPr>
          <p:cNvSpPr txBox="1">
            <a:spLocks noChangeArrowheads="1"/>
          </p:cNvSpPr>
          <p:nvPr/>
        </p:nvSpPr>
        <p:spPr bwMode="auto">
          <a:xfrm>
            <a:off x="345976" y="548680"/>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l"/>
            <a:r>
              <a:rPr lang="en-US" altLang="zh-CN" sz="2400" dirty="0">
                <a:solidFill>
                  <a:srgbClr val="FF0000"/>
                </a:solidFill>
                <a:latin typeface="微软雅黑" pitchFamily="34" charset="-122"/>
                <a:ea typeface="微软雅黑" pitchFamily="34" charset="-122"/>
              </a:rPr>
              <a:t>5.  ga</a:t>
            </a:r>
            <a:r>
              <a:rPr lang="zh-CN" altLang="en-US" sz="2400" dirty="0">
                <a:solidFill>
                  <a:srgbClr val="FF0000"/>
                </a:solidFill>
                <a:latin typeface="微软雅黑" pitchFamily="34" charset="-122"/>
                <a:ea typeface="微软雅黑" pitchFamily="34" charset="-122"/>
              </a:rPr>
              <a:t>函数的用法</a:t>
            </a:r>
          </a:p>
        </p:txBody>
      </p:sp>
      <p:grpSp>
        <p:nvGrpSpPr>
          <p:cNvPr id="9" name="组合 8">
            <a:extLst>
              <a:ext uri="{FF2B5EF4-FFF2-40B4-BE49-F238E27FC236}">
                <a16:creationId xmlns:a16="http://schemas.microsoft.com/office/drawing/2014/main" id="{AAEC7B44-6834-4816-9242-FCDC13AF5F26}"/>
              </a:ext>
            </a:extLst>
          </p:cNvPr>
          <p:cNvGrpSpPr/>
          <p:nvPr/>
        </p:nvGrpSpPr>
        <p:grpSpPr>
          <a:xfrm>
            <a:off x="1006757" y="1800463"/>
            <a:ext cx="5396250" cy="2924681"/>
            <a:chOff x="1006757" y="1628800"/>
            <a:chExt cx="5396250" cy="2924681"/>
          </a:xfrm>
        </p:grpSpPr>
        <p:graphicFrame>
          <p:nvGraphicFramePr>
            <p:cNvPr id="10" name="对象 3">
              <a:extLst>
                <a:ext uri="{FF2B5EF4-FFF2-40B4-BE49-F238E27FC236}">
                  <a16:creationId xmlns:a16="http://schemas.microsoft.com/office/drawing/2014/main" id="{D4689B60-DD28-4FDF-A1B7-A7CD32B0DACE}"/>
                </a:ext>
              </a:extLst>
            </p:cNvPr>
            <p:cNvGraphicFramePr>
              <a:graphicFrameLocks noChangeAspect="1"/>
            </p:cNvGraphicFramePr>
            <p:nvPr>
              <p:extLst>
                <p:ext uri="{D42A27DB-BD31-4B8C-83A1-F6EECF244321}">
                  <p14:modId xmlns:p14="http://schemas.microsoft.com/office/powerpoint/2010/main" val="2472808979"/>
                </p:ext>
              </p:extLst>
            </p:nvPr>
          </p:nvGraphicFramePr>
          <p:xfrm>
            <a:off x="1006757" y="1688837"/>
            <a:ext cx="2951162" cy="2864644"/>
          </p:xfrm>
          <a:graphic>
            <a:graphicData uri="http://schemas.openxmlformats.org/presentationml/2006/ole">
              <mc:AlternateContent xmlns:mc="http://schemas.openxmlformats.org/markup-compatibility/2006">
                <mc:Choice xmlns:v="urn:schemas-microsoft-com:vml" Requires="v">
                  <p:oleObj name="Equation" r:id="rId2" imgW="1066680" imgH="1371600" progId="">
                    <p:embed/>
                  </p:oleObj>
                </mc:Choice>
                <mc:Fallback>
                  <p:oleObj name="Equation" r:id="rId2" imgW="1066680" imgH="1371600" progId="">
                    <p:embed/>
                    <p:pic>
                      <p:nvPicPr>
                        <p:cNvPr id="9"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57" y="1688837"/>
                          <a:ext cx="2951162" cy="2864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右箭头 3">
              <a:extLst>
                <a:ext uri="{FF2B5EF4-FFF2-40B4-BE49-F238E27FC236}">
                  <a16:creationId xmlns:a16="http://schemas.microsoft.com/office/drawing/2014/main" id="{971E6732-8046-4104-BA3C-4D8EF7114B54}"/>
                </a:ext>
              </a:extLst>
            </p:cNvPr>
            <p:cNvSpPr/>
            <p:nvPr/>
          </p:nvSpPr>
          <p:spPr bwMode="auto">
            <a:xfrm>
              <a:off x="3022981" y="1799174"/>
              <a:ext cx="1512168" cy="162018"/>
            </a:xfrm>
            <a:prstGeom prst="rightArrow">
              <a:avLst/>
            </a:prstGeom>
            <a:solidFill>
              <a:srgbClr val="FFFF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12" name="Rectangle 56">
              <a:extLst>
                <a:ext uri="{FF2B5EF4-FFF2-40B4-BE49-F238E27FC236}">
                  <a16:creationId xmlns:a16="http://schemas.microsoft.com/office/drawing/2014/main" id="{7350C3E2-A9F2-4304-B965-99D65129AA16}"/>
                </a:ext>
              </a:extLst>
            </p:cNvPr>
            <p:cNvSpPr>
              <a:spLocks noChangeArrowheads="1"/>
            </p:cNvSpPr>
            <p:nvPr/>
          </p:nvSpPr>
          <p:spPr bwMode="auto">
            <a:xfrm>
              <a:off x="4603005" y="1628800"/>
              <a:ext cx="180000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目标函数</a:t>
              </a:r>
            </a:p>
          </p:txBody>
        </p:sp>
        <p:grpSp>
          <p:nvGrpSpPr>
            <p:cNvPr id="13" name="组合 12">
              <a:extLst>
                <a:ext uri="{FF2B5EF4-FFF2-40B4-BE49-F238E27FC236}">
                  <a16:creationId xmlns:a16="http://schemas.microsoft.com/office/drawing/2014/main" id="{425E8470-4A10-4770-939F-56794EBFCA12}"/>
                </a:ext>
              </a:extLst>
            </p:cNvPr>
            <p:cNvGrpSpPr/>
            <p:nvPr/>
          </p:nvGrpSpPr>
          <p:grpSpPr>
            <a:xfrm>
              <a:off x="3455029" y="2139856"/>
              <a:ext cx="2664296" cy="955465"/>
              <a:chOff x="3491880" y="2083039"/>
              <a:chExt cx="2664296" cy="1273953"/>
            </a:xfrm>
          </p:grpSpPr>
          <p:graphicFrame>
            <p:nvGraphicFramePr>
              <p:cNvPr id="17" name="对象 16">
                <a:extLst>
                  <a:ext uri="{FF2B5EF4-FFF2-40B4-BE49-F238E27FC236}">
                    <a16:creationId xmlns:a16="http://schemas.microsoft.com/office/drawing/2014/main" id="{4C70CFF5-DB1F-498B-8855-87145274AB68}"/>
                  </a:ext>
                </a:extLst>
              </p:cNvPr>
              <p:cNvGraphicFramePr>
                <a:graphicFrameLocks noChangeAspect="1"/>
              </p:cNvGraphicFramePr>
              <p:nvPr>
                <p:extLst>
                  <p:ext uri="{D42A27DB-BD31-4B8C-83A1-F6EECF244321}">
                    <p14:modId xmlns:p14="http://schemas.microsoft.com/office/powerpoint/2010/main" val="478181527"/>
                  </p:ext>
                </p:extLst>
              </p:nvPr>
            </p:nvGraphicFramePr>
            <p:xfrm>
              <a:off x="3491880" y="2083039"/>
              <a:ext cx="891767" cy="1273953"/>
            </p:xfrm>
            <a:graphic>
              <a:graphicData uri="http://schemas.openxmlformats.org/presentationml/2006/ole">
                <mc:AlternateContent xmlns:mc="http://schemas.openxmlformats.org/markup-compatibility/2006">
                  <mc:Choice xmlns:v="urn:schemas-microsoft-com:vml" Requires="v">
                    <p:oleObj name="Equation" r:id="rId4" imgW="177480" imgH="253800" progId="">
                      <p:embed/>
                    </p:oleObj>
                  </mc:Choice>
                  <mc:Fallback>
                    <p:oleObj name="Equation" r:id="rId4" imgW="177480" imgH="253800" progId="">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2083039"/>
                            <a:ext cx="891767" cy="1273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56">
                <a:extLst>
                  <a:ext uri="{FF2B5EF4-FFF2-40B4-BE49-F238E27FC236}">
                    <a16:creationId xmlns:a16="http://schemas.microsoft.com/office/drawing/2014/main" id="{477FA06B-4847-48A9-AFC9-D2AD1CDBA020}"/>
                  </a:ext>
                </a:extLst>
              </p:cNvPr>
              <p:cNvSpPr>
                <a:spLocks noChangeArrowheads="1"/>
              </p:cNvSpPr>
              <p:nvPr/>
            </p:nvSpPr>
            <p:spPr bwMode="auto">
              <a:xfrm>
                <a:off x="4356174" y="2420888"/>
                <a:ext cx="1800002" cy="73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线性约束</a:t>
                </a:r>
              </a:p>
            </p:txBody>
          </p:sp>
        </p:grpSp>
        <p:grpSp>
          <p:nvGrpSpPr>
            <p:cNvPr id="14" name="组合 13">
              <a:extLst>
                <a:ext uri="{FF2B5EF4-FFF2-40B4-BE49-F238E27FC236}">
                  <a16:creationId xmlns:a16="http://schemas.microsoft.com/office/drawing/2014/main" id="{44E0D040-F1B3-433A-A03A-50D836B6F4F1}"/>
                </a:ext>
              </a:extLst>
            </p:cNvPr>
            <p:cNvGrpSpPr/>
            <p:nvPr/>
          </p:nvGrpSpPr>
          <p:grpSpPr>
            <a:xfrm>
              <a:off x="3455029" y="3057958"/>
              <a:ext cx="2947978" cy="955465"/>
              <a:chOff x="3491880" y="2083039"/>
              <a:chExt cx="2947978" cy="1273953"/>
            </a:xfrm>
          </p:grpSpPr>
          <p:graphicFrame>
            <p:nvGraphicFramePr>
              <p:cNvPr id="15" name="对象 14">
                <a:extLst>
                  <a:ext uri="{FF2B5EF4-FFF2-40B4-BE49-F238E27FC236}">
                    <a16:creationId xmlns:a16="http://schemas.microsoft.com/office/drawing/2014/main" id="{B276FBBC-D2BD-4E0C-BAE8-AC4F4453DF47}"/>
                  </a:ext>
                </a:extLst>
              </p:cNvPr>
              <p:cNvGraphicFramePr>
                <a:graphicFrameLocks noChangeAspect="1"/>
              </p:cNvGraphicFramePr>
              <p:nvPr>
                <p:extLst>
                  <p:ext uri="{D42A27DB-BD31-4B8C-83A1-F6EECF244321}">
                    <p14:modId xmlns:p14="http://schemas.microsoft.com/office/powerpoint/2010/main" val="3218562651"/>
                  </p:ext>
                </p:extLst>
              </p:nvPr>
            </p:nvGraphicFramePr>
            <p:xfrm>
              <a:off x="3491880" y="2083039"/>
              <a:ext cx="891767" cy="1273953"/>
            </p:xfrm>
            <a:graphic>
              <a:graphicData uri="http://schemas.openxmlformats.org/presentationml/2006/ole">
                <mc:AlternateContent xmlns:mc="http://schemas.openxmlformats.org/markup-compatibility/2006">
                  <mc:Choice xmlns:v="urn:schemas-microsoft-com:vml" Requires="v">
                    <p:oleObj name="Equation" r:id="rId6" imgW="177480" imgH="253800" progId="">
                      <p:embed/>
                    </p:oleObj>
                  </mc:Choice>
                  <mc:Fallback>
                    <p:oleObj name="Equation" r:id="rId6" imgW="177480" imgH="253800" progId="">
                      <p:embed/>
                      <p:pic>
                        <p:nvPicPr>
                          <p:cNvPr id="16" name="对象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2083039"/>
                            <a:ext cx="891767" cy="1273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56">
                <a:extLst>
                  <a:ext uri="{FF2B5EF4-FFF2-40B4-BE49-F238E27FC236}">
                    <a16:creationId xmlns:a16="http://schemas.microsoft.com/office/drawing/2014/main" id="{6ED4091D-114F-4912-BE63-9710FC056EAB}"/>
                  </a:ext>
                </a:extLst>
              </p:cNvPr>
              <p:cNvSpPr>
                <a:spLocks noChangeArrowheads="1"/>
              </p:cNvSpPr>
              <p:nvPr/>
            </p:nvSpPr>
            <p:spPr bwMode="auto">
              <a:xfrm>
                <a:off x="4356174" y="2420888"/>
                <a:ext cx="2083684" cy="73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rPr>
                  <a:t>非线性约束</a:t>
                </a:r>
              </a:p>
            </p:txBody>
          </p:sp>
        </p:grpSp>
      </p:grpSp>
      <p:sp>
        <p:nvSpPr>
          <p:cNvPr id="19" name="Rectangle 56">
            <a:extLst>
              <a:ext uri="{FF2B5EF4-FFF2-40B4-BE49-F238E27FC236}">
                <a16:creationId xmlns:a16="http://schemas.microsoft.com/office/drawing/2014/main" id="{E7F666C8-12C5-4C65-95B4-391F5D7C057A}"/>
              </a:ext>
            </a:extLst>
          </p:cNvPr>
          <p:cNvSpPr>
            <a:spLocks noChangeArrowheads="1"/>
          </p:cNvSpPr>
          <p:nvPr/>
        </p:nvSpPr>
        <p:spPr bwMode="auto">
          <a:xfrm>
            <a:off x="755576" y="4893155"/>
            <a:ext cx="7923212" cy="955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dirty="0">
                <a:solidFill>
                  <a:srgbClr val="0000FF"/>
                </a:solidFill>
                <a:latin typeface="微软雅黑" pitchFamily="34" charset="-122"/>
                <a:ea typeface="微软雅黑" pitchFamily="34" charset="-122"/>
                <a:sym typeface="Wingdings" pitchFamily="2" charset="2"/>
              </a:rPr>
              <a:t>ga</a:t>
            </a:r>
            <a:r>
              <a:rPr lang="zh-CN" altLang="en-US" sz="2400" dirty="0">
                <a:solidFill>
                  <a:srgbClr val="0000FF"/>
                </a:solidFill>
                <a:latin typeface="微软雅黑" pitchFamily="34" charset="-122"/>
                <a:ea typeface="微软雅黑" pitchFamily="34" charset="-122"/>
                <a:sym typeface="Wingdings" pitchFamily="2" charset="2"/>
              </a:rPr>
              <a:t>函数常用的调用格式：</a:t>
            </a:r>
          </a:p>
          <a:p>
            <a:pPr>
              <a:lnSpc>
                <a:spcPct val="140000"/>
              </a:lnSpc>
            </a:pPr>
            <a:r>
              <a:rPr lang="en-US" altLang="zh-CN" sz="1800" dirty="0">
                <a:latin typeface="微软雅黑" pitchFamily="34" charset="-122"/>
                <a:ea typeface="微软雅黑" pitchFamily="34" charset="-122"/>
                <a:sym typeface="Wingdings" pitchFamily="2" charset="2"/>
              </a:rPr>
              <a:t>&gt;&gt; [x, </a:t>
            </a:r>
            <a:r>
              <a:rPr lang="en-US" altLang="zh-CN" sz="1800" dirty="0" err="1">
                <a:latin typeface="微软雅黑" pitchFamily="34" charset="-122"/>
                <a:ea typeface="微软雅黑" pitchFamily="34" charset="-122"/>
                <a:sym typeface="Wingdings" pitchFamily="2" charset="2"/>
              </a:rPr>
              <a:t>fval</a:t>
            </a:r>
            <a:r>
              <a:rPr lang="en-US" altLang="zh-CN" sz="1800" dirty="0">
                <a:latin typeface="微软雅黑" pitchFamily="34" charset="-122"/>
                <a:ea typeface="微软雅黑" pitchFamily="34" charset="-122"/>
                <a:sym typeface="Wingdings" pitchFamily="2" charset="2"/>
              </a:rPr>
              <a:t>] = ga(fun, </a:t>
            </a:r>
            <a:r>
              <a:rPr lang="en-US" altLang="zh-CN" sz="1800" dirty="0" err="1">
                <a:latin typeface="微软雅黑" pitchFamily="34" charset="-122"/>
                <a:ea typeface="微软雅黑" pitchFamily="34" charset="-122"/>
                <a:sym typeface="Wingdings" pitchFamily="2" charset="2"/>
              </a:rPr>
              <a:t>nvars</a:t>
            </a:r>
            <a:r>
              <a:rPr lang="en-US" altLang="zh-CN" sz="1800" dirty="0">
                <a:latin typeface="微软雅黑" pitchFamily="34" charset="-122"/>
                <a:ea typeface="微软雅黑" pitchFamily="34" charset="-122"/>
                <a:sym typeface="Wingdings" pitchFamily="2" charset="2"/>
              </a:rPr>
              <a:t>, A, b, </a:t>
            </a:r>
            <a:r>
              <a:rPr lang="en-US" altLang="zh-CN" sz="1800" dirty="0" err="1">
                <a:latin typeface="微软雅黑" pitchFamily="34" charset="-122"/>
                <a:ea typeface="微软雅黑" pitchFamily="34" charset="-122"/>
                <a:sym typeface="Wingdings" pitchFamily="2" charset="2"/>
              </a:rPr>
              <a:t>Aeq</a:t>
            </a:r>
            <a:r>
              <a:rPr lang="en-US" altLang="zh-CN" sz="1800" dirty="0">
                <a:latin typeface="微软雅黑" pitchFamily="34" charset="-122"/>
                <a:ea typeface="微软雅黑" pitchFamily="34" charset="-122"/>
                <a:sym typeface="Wingdings" pitchFamily="2" charset="2"/>
              </a:rPr>
              <a:t>, </a:t>
            </a:r>
            <a:r>
              <a:rPr lang="en-US" altLang="zh-CN" sz="1800" dirty="0" err="1">
                <a:latin typeface="微软雅黑" pitchFamily="34" charset="-122"/>
                <a:ea typeface="微软雅黑" pitchFamily="34" charset="-122"/>
                <a:sym typeface="Wingdings" pitchFamily="2" charset="2"/>
              </a:rPr>
              <a:t>beq</a:t>
            </a:r>
            <a:r>
              <a:rPr lang="en-US" altLang="zh-CN" sz="1800" dirty="0">
                <a:latin typeface="微软雅黑" pitchFamily="34" charset="-122"/>
                <a:ea typeface="微软雅黑" pitchFamily="34" charset="-122"/>
                <a:sym typeface="Wingdings" pitchFamily="2" charset="2"/>
              </a:rPr>
              <a:t>, </a:t>
            </a:r>
            <a:r>
              <a:rPr lang="en-US" altLang="zh-CN" sz="1800" dirty="0" err="1">
                <a:latin typeface="微软雅黑" pitchFamily="34" charset="-122"/>
                <a:ea typeface="微软雅黑" pitchFamily="34" charset="-122"/>
                <a:sym typeface="Wingdings" pitchFamily="2" charset="2"/>
              </a:rPr>
              <a:t>lb</a:t>
            </a:r>
            <a:r>
              <a:rPr lang="en-US" altLang="zh-CN" sz="1800" dirty="0">
                <a:latin typeface="微软雅黑" pitchFamily="34" charset="-122"/>
                <a:ea typeface="微软雅黑" pitchFamily="34" charset="-122"/>
                <a:sym typeface="Wingdings" pitchFamily="2" charset="2"/>
              </a:rPr>
              <a:t>, </a:t>
            </a:r>
            <a:r>
              <a:rPr lang="en-US" altLang="zh-CN" sz="1800" dirty="0" err="1">
                <a:latin typeface="微软雅黑" pitchFamily="34" charset="-122"/>
                <a:ea typeface="微软雅黑" pitchFamily="34" charset="-122"/>
                <a:sym typeface="Wingdings" pitchFamily="2" charset="2"/>
              </a:rPr>
              <a:t>ub</a:t>
            </a:r>
            <a:r>
              <a:rPr lang="en-US" altLang="zh-CN" sz="1800" dirty="0">
                <a:latin typeface="微软雅黑" pitchFamily="34" charset="-122"/>
                <a:ea typeface="微软雅黑" pitchFamily="34" charset="-122"/>
                <a:sym typeface="Wingdings" pitchFamily="2" charset="2"/>
              </a:rPr>
              <a:t>, </a:t>
            </a:r>
            <a:r>
              <a:rPr lang="en-US" altLang="zh-CN" sz="1800" dirty="0" err="1">
                <a:latin typeface="微软雅黑" pitchFamily="34" charset="-122"/>
                <a:ea typeface="微软雅黑" pitchFamily="34" charset="-122"/>
                <a:sym typeface="Wingdings" pitchFamily="2" charset="2"/>
              </a:rPr>
              <a:t>nonlcon</a:t>
            </a:r>
            <a:r>
              <a:rPr lang="en-US" altLang="zh-CN" sz="1800" dirty="0">
                <a:latin typeface="微软雅黑" pitchFamily="34" charset="-122"/>
                <a:ea typeface="微软雅黑" pitchFamily="34" charset="-122"/>
                <a:sym typeface="Wingdings" pitchFamily="2" charset="2"/>
              </a:rPr>
              <a:t>, options)</a:t>
            </a:r>
          </a:p>
        </p:txBody>
      </p:sp>
      <p:sp>
        <p:nvSpPr>
          <p:cNvPr id="2" name="页脚占位符 1">
            <a:extLst>
              <a:ext uri="{FF2B5EF4-FFF2-40B4-BE49-F238E27FC236}">
                <a16:creationId xmlns:a16="http://schemas.microsoft.com/office/drawing/2014/main" id="{86CE0B2D-C129-4A4E-B646-09EF703BF90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0768915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95536" y="2060848"/>
            <a:ext cx="6984776" cy="43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en-US" altLang="zh-CN" sz="2000" dirty="0">
                <a:latin typeface="微软雅黑" panose="020B0503020204020204" pitchFamily="34" charset="-122"/>
                <a:ea typeface="微软雅黑" panose="020B0503020204020204" pitchFamily="34" charset="-122"/>
              </a:rPr>
              <a:t>&gt;&gt; fun = @(x)</a:t>
            </a:r>
            <a:r>
              <a:rPr lang="en-US" altLang="zh-CN" sz="2000" dirty="0" err="1">
                <a:latin typeface="微软雅黑" panose="020B0503020204020204" pitchFamily="34" charset="-122"/>
                <a:ea typeface="微软雅黑" panose="020B0503020204020204" pitchFamily="34" charset="-122"/>
              </a:rPr>
              <a:t>exp</a:t>
            </a:r>
            <a:r>
              <a:rPr lang="en-US" altLang="zh-CN" sz="2000" dirty="0">
                <a:latin typeface="微软雅黑" panose="020B0503020204020204" pitchFamily="34" charset="-122"/>
                <a:ea typeface="微软雅黑" panose="020B0503020204020204" pitchFamily="34" charset="-122"/>
              </a:rPr>
              <a:t>(-0.1*x).*sin(x).^2-0.5*(x+0.1).*sin(x);</a:t>
            </a:r>
          </a:p>
          <a:p>
            <a:pPr>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x,fval</a:t>
            </a:r>
            <a:r>
              <a:rPr lang="en-US" altLang="zh-CN" sz="2000" dirty="0">
                <a:latin typeface="微软雅黑" panose="020B0503020204020204" pitchFamily="34" charset="-122"/>
                <a:ea typeface="微软雅黑" panose="020B0503020204020204" pitchFamily="34" charset="-122"/>
              </a:rPr>
              <a:t>] = ga(fun,1,[],[],[],[],-10,10)</a:t>
            </a:r>
          </a:p>
          <a:p>
            <a:pPr>
              <a:lnSpc>
                <a:spcPct val="140000"/>
              </a:lnSpc>
            </a:pPr>
            <a:r>
              <a:rPr lang="en-US" altLang="zh-CN" sz="2000" dirty="0">
                <a:solidFill>
                  <a:srgbClr val="33CC33"/>
                </a:solidFill>
                <a:latin typeface="微软雅黑" panose="020B0503020204020204" pitchFamily="34" charset="-122"/>
                <a:ea typeface="微软雅黑" panose="020B0503020204020204" pitchFamily="34" charset="-122"/>
              </a:rPr>
              <a:t>  x1 =    8.0236</a:t>
            </a:r>
          </a:p>
          <a:p>
            <a:pPr>
              <a:lnSpc>
                <a:spcPct val="140000"/>
              </a:lnSpc>
            </a:pPr>
            <a:r>
              <a:rPr lang="en-US" altLang="zh-CN" sz="2000" dirty="0">
                <a:solidFill>
                  <a:srgbClr val="33CC33"/>
                </a:solidFill>
                <a:latin typeface="微软雅黑" panose="020B0503020204020204" pitchFamily="34" charset="-122"/>
                <a:ea typeface="微软雅黑" panose="020B0503020204020204" pitchFamily="34" charset="-122"/>
              </a:rPr>
              <a:t>  </a:t>
            </a:r>
            <a:r>
              <a:rPr lang="en-US" altLang="zh-CN" sz="2000" dirty="0" err="1">
                <a:solidFill>
                  <a:srgbClr val="33CC33"/>
                </a:solidFill>
                <a:latin typeface="微软雅黑" panose="020B0503020204020204" pitchFamily="34" charset="-122"/>
                <a:ea typeface="微软雅黑" panose="020B0503020204020204" pitchFamily="34" charset="-122"/>
              </a:rPr>
              <a:t>fval</a:t>
            </a:r>
            <a:r>
              <a:rPr lang="en-US" altLang="zh-CN" sz="2000" dirty="0">
                <a:solidFill>
                  <a:srgbClr val="33CC33"/>
                </a:solidFill>
                <a:latin typeface="微软雅黑" panose="020B0503020204020204" pitchFamily="34" charset="-122"/>
                <a:ea typeface="微软雅黑" panose="020B0503020204020204" pitchFamily="34" charset="-122"/>
              </a:rPr>
              <a:t> =   -3.5680</a:t>
            </a:r>
          </a:p>
          <a:p>
            <a:pPr>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ezplot</a:t>
            </a:r>
            <a:r>
              <a:rPr lang="en-US" altLang="zh-CN" sz="2000" dirty="0">
                <a:latin typeface="微软雅黑" panose="020B0503020204020204" pitchFamily="34" charset="-122"/>
                <a:ea typeface="微软雅黑" panose="020B0503020204020204" pitchFamily="34" charset="-122"/>
              </a:rPr>
              <a:t>(fun,[-10,10]);</a:t>
            </a:r>
          </a:p>
          <a:p>
            <a:pPr>
              <a:lnSpc>
                <a:spcPct val="140000"/>
              </a:lnSpc>
            </a:pPr>
            <a:r>
              <a:rPr lang="en-US" altLang="zh-CN" sz="2000" dirty="0">
                <a:latin typeface="微软雅黑" panose="020B0503020204020204" pitchFamily="34" charset="-122"/>
                <a:ea typeface="微软雅黑" panose="020B0503020204020204" pitchFamily="34" charset="-122"/>
              </a:rPr>
              <a:t>&gt;&gt; hold on;</a:t>
            </a:r>
          </a:p>
          <a:p>
            <a:pPr>
              <a:lnSpc>
                <a:spcPct val="140000"/>
              </a:lnSpc>
            </a:pPr>
            <a:r>
              <a:rPr lang="en-US" altLang="zh-CN" sz="2000" dirty="0">
                <a:latin typeface="微软雅黑" panose="020B0503020204020204" pitchFamily="34" charset="-122"/>
                <a:ea typeface="微软雅黑" panose="020B0503020204020204" pitchFamily="34" charset="-122"/>
              </a:rPr>
              <a:t>&gt;&gt; plot(x,</a:t>
            </a:r>
            <a:r>
              <a:rPr lang="en-US" altLang="zh-CN" sz="2000" dirty="0" err="1">
                <a:latin typeface="微软雅黑" panose="020B0503020204020204" pitchFamily="34" charset="-122"/>
                <a:ea typeface="微软雅黑" panose="020B0503020204020204" pitchFamily="34" charset="-122"/>
              </a:rPr>
              <a:t>fval</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ro</a:t>
            </a:r>
            <a:r>
              <a:rPr lang="en-US" altLang="zh-CN" sz="2000" dirty="0">
                <a:latin typeface="微软雅黑" panose="020B0503020204020204" pitchFamily="34" charset="-122"/>
                <a:ea typeface="微软雅黑" panose="020B0503020204020204" pitchFamily="34" charset="-122"/>
              </a:rPr>
              <a:t>');</a:t>
            </a:r>
          </a:p>
          <a:p>
            <a:pPr>
              <a:lnSpc>
                <a:spcPct val="140000"/>
              </a:lnSpc>
            </a:pPr>
            <a:r>
              <a:rPr lang="en-US" altLang="zh-CN" sz="2000" dirty="0">
                <a:latin typeface="微软雅黑" panose="020B0503020204020204" pitchFamily="34" charset="-122"/>
                <a:ea typeface="微软雅黑" panose="020B0503020204020204" pitchFamily="34" charset="-122"/>
              </a:rPr>
              <a:t>&gt;&gt; [x2,fval2] = </a:t>
            </a:r>
            <a:r>
              <a:rPr lang="en-US" altLang="zh-CN" sz="2000" dirty="0" err="1">
                <a:latin typeface="微软雅黑" panose="020B0503020204020204" pitchFamily="34" charset="-122"/>
                <a:ea typeface="微软雅黑" panose="020B0503020204020204" pitchFamily="34" charset="-122"/>
              </a:rPr>
              <a:t>fminbnd</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fun,lb,ub</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40000"/>
              </a:lnSpc>
            </a:pPr>
            <a:r>
              <a:rPr lang="en-US" altLang="zh-CN" sz="2000" dirty="0">
                <a:latin typeface="微软雅黑" panose="020B0503020204020204" pitchFamily="34" charset="-122"/>
                <a:ea typeface="微软雅黑" panose="020B0503020204020204" pitchFamily="34" charset="-122"/>
              </a:rPr>
              <a:t>&gt;&gt; x0 = 0;</a:t>
            </a:r>
          </a:p>
          <a:p>
            <a:pPr>
              <a:lnSpc>
                <a:spcPct val="140000"/>
              </a:lnSpc>
            </a:pPr>
            <a:r>
              <a:rPr lang="en-US" altLang="zh-CN" sz="2000" dirty="0">
                <a:latin typeface="微软雅黑" panose="020B0503020204020204" pitchFamily="34" charset="-122"/>
                <a:ea typeface="微软雅黑" panose="020B0503020204020204" pitchFamily="34" charset="-122"/>
              </a:rPr>
              <a:t>&gt;&gt; [x3,fval3] = </a:t>
            </a:r>
            <a:r>
              <a:rPr lang="en-US" altLang="zh-CN" sz="2000" dirty="0" err="1">
                <a:latin typeface="微软雅黑" panose="020B0503020204020204" pitchFamily="34" charset="-122"/>
                <a:ea typeface="微软雅黑" panose="020B0503020204020204" pitchFamily="34" charset="-122"/>
              </a:rPr>
              <a:t>fmincon</a:t>
            </a:r>
            <a:r>
              <a:rPr lang="en-US" altLang="zh-CN" sz="2000" dirty="0">
                <a:latin typeface="微软雅黑" panose="020B0503020204020204" pitchFamily="34" charset="-122"/>
                <a:ea typeface="微软雅黑" panose="020B0503020204020204" pitchFamily="34" charset="-122"/>
              </a:rPr>
              <a:t>(fun,x0,[],[],[],[],</a:t>
            </a:r>
            <a:r>
              <a:rPr lang="en-US" altLang="zh-CN" sz="2000" dirty="0" err="1">
                <a:latin typeface="微软雅黑" panose="020B0503020204020204" pitchFamily="34" charset="-122"/>
                <a:ea typeface="微软雅黑" panose="020B0503020204020204" pitchFamily="34" charset="-122"/>
              </a:rPr>
              <a:t>lb,ub</a:t>
            </a:r>
            <a:r>
              <a:rPr lang="en-US" altLang="zh-CN" sz="2000" dirty="0">
                <a:latin typeface="微软雅黑" panose="020B0503020204020204" pitchFamily="34" charset="-122"/>
                <a:ea typeface="微软雅黑" panose="020B0503020204020204" pitchFamily="34" charset="-122"/>
              </a:rPr>
              <a:t>)</a:t>
            </a:r>
          </a:p>
        </p:txBody>
      </p:sp>
      <p:sp>
        <p:nvSpPr>
          <p:cNvPr id="5" name="日期占位符 4">
            <a:extLst>
              <a:ext uri="{FF2B5EF4-FFF2-40B4-BE49-F238E27FC236}">
                <a16:creationId xmlns:a16="http://schemas.microsoft.com/office/drawing/2014/main" id="{B0D80CAA-6A8A-4D4C-8CC1-3CD46A8CA16D}"/>
              </a:ext>
            </a:extLst>
          </p:cNvPr>
          <p:cNvSpPr>
            <a:spLocks noGrp="1"/>
          </p:cNvSpPr>
          <p:nvPr>
            <p:ph type="dt" sz="half" idx="2"/>
          </p:nvPr>
        </p:nvSpPr>
        <p:spPr/>
        <p:txBody>
          <a:bodyPr/>
          <a:lstStyle/>
          <a:p>
            <a:pPr>
              <a:defRPr/>
            </a:pPr>
            <a:fld id="{A34F7ABF-7A46-4ED9-8CED-04531587CB25}" type="datetime1">
              <a:rPr lang="zh-CN" altLang="en-US" smtClean="0"/>
              <a:t>2022/11/23</a:t>
            </a:fld>
            <a:endParaRPr lang="zh-CN" altLang="en-US"/>
          </a:p>
        </p:txBody>
      </p:sp>
      <p:pic>
        <p:nvPicPr>
          <p:cNvPr id="3" name="图片 2">
            <a:extLst>
              <a:ext uri="{FF2B5EF4-FFF2-40B4-BE49-F238E27FC236}">
                <a16:creationId xmlns:a16="http://schemas.microsoft.com/office/drawing/2014/main" id="{33DD1043-423A-4FDA-A8E1-C7D287B1DDAB}"/>
              </a:ext>
            </a:extLst>
          </p:cNvPr>
          <p:cNvPicPr>
            <a:picLocks noChangeAspect="1"/>
          </p:cNvPicPr>
          <p:nvPr/>
        </p:nvPicPr>
        <p:blipFill>
          <a:blip r:embed="rId2"/>
          <a:stretch>
            <a:fillRect/>
          </a:stretch>
        </p:blipFill>
        <p:spPr>
          <a:xfrm>
            <a:off x="4422576" y="2636912"/>
            <a:ext cx="4613920" cy="3460440"/>
          </a:xfrm>
          <a:prstGeom prst="rect">
            <a:avLst/>
          </a:prstGeom>
        </p:spPr>
      </p:pic>
      <p:grpSp>
        <p:nvGrpSpPr>
          <p:cNvPr id="10" name="组合 9">
            <a:extLst>
              <a:ext uri="{FF2B5EF4-FFF2-40B4-BE49-F238E27FC236}">
                <a16:creationId xmlns:a16="http://schemas.microsoft.com/office/drawing/2014/main" id="{690AC9B7-600A-42C8-88C0-362DD75FCEFB}"/>
              </a:ext>
            </a:extLst>
          </p:cNvPr>
          <p:cNvGrpSpPr/>
          <p:nvPr/>
        </p:nvGrpSpPr>
        <p:grpSpPr>
          <a:xfrm>
            <a:off x="323528" y="404664"/>
            <a:ext cx="7992888" cy="1587486"/>
            <a:chOff x="179388" y="548680"/>
            <a:chExt cx="7992888" cy="2116645"/>
          </a:xfrm>
        </p:grpSpPr>
        <p:sp>
          <p:nvSpPr>
            <p:cNvPr id="11" name="Rectangle 3">
              <a:extLst>
                <a:ext uri="{FF2B5EF4-FFF2-40B4-BE49-F238E27FC236}">
                  <a16:creationId xmlns:a16="http://schemas.microsoft.com/office/drawing/2014/main" id="{0E127395-A751-4EBD-B82F-014B9B1A5786}"/>
                </a:ext>
              </a:extLst>
            </p:cNvPr>
            <p:cNvSpPr>
              <a:spLocks noChangeArrowheads="1"/>
            </p:cNvSpPr>
            <p:nvPr/>
          </p:nvSpPr>
          <p:spPr bwMode="auto">
            <a:xfrm>
              <a:off x="179388" y="548680"/>
              <a:ext cx="7992888" cy="211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6-2</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利用遗传算法求解函数                                                                        </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40000"/>
                </a:lnSpc>
              </a:pP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40000"/>
                </a:lnSpc>
              </a:pPr>
              <a:r>
                <a:rPr lang="zh-CN" altLang="en-US" sz="2400" dirty="0">
                  <a:solidFill>
                    <a:schemeClr val="bg2"/>
                  </a:solidFill>
                  <a:latin typeface="微软雅黑" panose="020B0503020204020204" pitchFamily="34" charset="-122"/>
                  <a:ea typeface="微软雅黑" panose="020B0503020204020204" pitchFamily="34" charset="-122"/>
                </a:rPr>
                <a:t>在区间</a:t>
              </a:r>
              <a:r>
                <a:rPr lang="en-US" altLang="zh-CN" sz="2400" dirty="0">
                  <a:solidFill>
                    <a:schemeClr val="bg2"/>
                  </a:solidFill>
                  <a:latin typeface="微软雅黑" panose="020B0503020204020204" pitchFamily="34" charset="-122"/>
                  <a:ea typeface="微软雅黑" panose="020B0503020204020204" pitchFamily="34" charset="-122"/>
                </a:rPr>
                <a:t>[-10, 10]</a:t>
              </a:r>
              <a:r>
                <a:rPr lang="zh-CN" altLang="en-US" sz="2400" dirty="0">
                  <a:solidFill>
                    <a:schemeClr val="bg2"/>
                  </a:solidFill>
                  <a:latin typeface="微软雅黑" panose="020B0503020204020204" pitchFamily="34" charset="-122"/>
                  <a:ea typeface="微软雅黑" panose="020B0503020204020204" pitchFamily="34" charset="-122"/>
                </a:rPr>
                <a:t>上的最小点与最小值。</a:t>
              </a:r>
            </a:p>
          </p:txBody>
        </p:sp>
        <p:graphicFrame>
          <p:nvGraphicFramePr>
            <p:cNvPr id="12" name="对象 3">
              <a:extLst>
                <a:ext uri="{FF2B5EF4-FFF2-40B4-BE49-F238E27FC236}">
                  <a16:creationId xmlns:a16="http://schemas.microsoft.com/office/drawing/2014/main" id="{E000AD34-C082-474E-8C20-BFFB3FEC52DC}"/>
                </a:ext>
              </a:extLst>
            </p:cNvPr>
            <p:cNvGraphicFramePr>
              <a:graphicFrameLocks noChangeAspect="1"/>
            </p:cNvGraphicFramePr>
            <p:nvPr>
              <p:extLst>
                <p:ext uri="{D42A27DB-BD31-4B8C-83A1-F6EECF244321}">
                  <p14:modId xmlns:p14="http://schemas.microsoft.com/office/powerpoint/2010/main" val="3006887768"/>
                </p:ext>
              </p:extLst>
            </p:nvPr>
          </p:nvGraphicFramePr>
          <p:xfrm>
            <a:off x="1754510" y="1374488"/>
            <a:ext cx="5346700" cy="530225"/>
          </p:xfrm>
          <a:graphic>
            <a:graphicData uri="http://schemas.openxmlformats.org/presentationml/2006/ole">
              <mc:AlternateContent xmlns:mc="http://schemas.openxmlformats.org/markup-compatibility/2006">
                <mc:Choice xmlns:v="urn:schemas-microsoft-com:vml" Requires="v">
                  <p:oleObj name="Equation" r:id="rId3" imgW="2260440" imgH="228600" progId="">
                    <p:embed/>
                  </p:oleObj>
                </mc:Choice>
                <mc:Fallback>
                  <p:oleObj name="Equation" r:id="rId3" imgW="2260440" imgH="228600" progId="">
                    <p:embed/>
                    <p:pic>
                      <p:nvPicPr>
                        <p:cNvPr id="5161"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510" y="1374488"/>
                          <a:ext cx="53467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页脚占位符 1">
            <a:extLst>
              <a:ext uri="{FF2B5EF4-FFF2-40B4-BE49-F238E27FC236}">
                <a16:creationId xmlns:a16="http://schemas.microsoft.com/office/drawing/2014/main" id="{D327A45F-448B-4838-8B64-9CA5CDE72C5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797050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6"/>
          <p:cNvSpPr>
            <a:spLocks noChangeArrowheads="1"/>
          </p:cNvSpPr>
          <p:nvPr/>
        </p:nvSpPr>
        <p:spPr bwMode="auto">
          <a:xfrm>
            <a:off x="827782" y="1202207"/>
            <a:ext cx="7416626" cy="4459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hlink"/>
              </a:buClr>
            </a:pPr>
            <a:r>
              <a:rPr lang="zh-CN" altLang="en-US" sz="2400" dirty="0">
                <a:solidFill>
                  <a:schemeClr val="bg2"/>
                </a:solidFill>
                <a:latin typeface="微软雅黑" pitchFamily="34" charset="-122"/>
                <a:ea typeface="微软雅黑" pitchFamily="34" charset="-122"/>
                <a:sym typeface="Wingdings" pitchFamily="2" charset="2"/>
              </a:rPr>
              <a:t>早在</a:t>
            </a:r>
            <a:r>
              <a:rPr lang="en-US" altLang="zh-CN" sz="2400" dirty="0">
                <a:solidFill>
                  <a:schemeClr val="bg2"/>
                </a:solidFill>
                <a:latin typeface="微软雅黑" pitchFamily="34" charset="-122"/>
                <a:ea typeface="微软雅黑" pitchFamily="34" charset="-122"/>
                <a:sym typeface="Wingdings" pitchFamily="2" charset="2"/>
              </a:rPr>
              <a:t>1953</a:t>
            </a:r>
            <a:r>
              <a:rPr lang="zh-CN" altLang="en-US" sz="2400" dirty="0">
                <a:solidFill>
                  <a:schemeClr val="bg2"/>
                </a:solidFill>
                <a:latin typeface="微软雅黑" pitchFamily="34" charset="-122"/>
                <a:ea typeface="微软雅黑" pitchFamily="34" charset="-122"/>
                <a:sym typeface="Wingdings" pitchFamily="2" charset="2"/>
              </a:rPr>
              <a:t>，美国物理学家</a:t>
            </a:r>
            <a:r>
              <a:rPr lang="en-US" altLang="zh-CN" sz="2400" dirty="0">
                <a:solidFill>
                  <a:schemeClr val="bg2"/>
                </a:solidFill>
                <a:latin typeface="微软雅黑" pitchFamily="34" charset="-122"/>
                <a:ea typeface="微软雅黑" pitchFamily="34" charset="-122"/>
                <a:sym typeface="Wingdings" pitchFamily="2" charset="2"/>
              </a:rPr>
              <a:t>Metropolis</a:t>
            </a:r>
            <a:r>
              <a:rPr lang="zh-CN" altLang="en-US" sz="2400" dirty="0">
                <a:solidFill>
                  <a:schemeClr val="bg2"/>
                </a:solidFill>
                <a:latin typeface="微软雅黑" pitchFamily="34" charset="-122"/>
                <a:ea typeface="微软雅黑" pitchFamily="34" charset="-122"/>
                <a:sym typeface="Wingdings" pitchFamily="2" charset="2"/>
              </a:rPr>
              <a:t>等人在用</a:t>
            </a:r>
            <a:r>
              <a:rPr lang="en-US" altLang="zh-CN" sz="2400" dirty="0">
                <a:solidFill>
                  <a:schemeClr val="bg2"/>
                </a:solidFill>
                <a:latin typeface="微软雅黑" pitchFamily="34" charset="-122"/>
                <a:ea typeface="微软雅黑" pitchFamily="34" charset="-122"/>
                <a:sym typeface="Wingdings" pitchFamily="2" charset="2"/>
              </a:rPr>
              <a:t>Monte Carlo</a:t>
            </a:r>
            <a:r>
              <a:rPr lang="zh-CN" altLang="en-US" sz="2400" dirty="0">
                <a:solidFill>
                  <a:schemeClr val="bg2"/>
                </a:solidFill>
                <a:latin typeface="微软雅黑" pitchFamily="34" charset="-122"/>
                <a:ea typeface="微软雅黑" pitchFamily="34" charset="-122"/>
                <a:sym typeface="Wingdings" pitchFamily="2" charset="2"/>
              </a:rPr>
              <a:t>方法迭代求解统计力学方程时，提出了一种随机寻优算法，由于其计算步骤类似于固体物质的退火过程，故被称为模拟退火算法（</a:t>
            </a:r>
            <a:r>
              <a:rPr lang="en-US" altLang="zh-CN" sz="2400" dirty="0">
                <a:solidFill>
                  <a:schemeClr val="bg2"/>
                </a:solidFill>
                <a:latin typeface="微软雅黑" pitchFamily="34" charset="-122"/>
                <a:ea typeface="微软雅黑" pitchFamily="34" charset="-122"/>
                <a:sym typeface="Wingdings" pitchFamily="2" charset="2"/>
              </a:rPr>
              <a:t>Simulated Annealing</a:t>
            </a:r>
            <a:r>
              <a:rPr lang="zh-CN" altLang="en-US" sz="2400" dirty="0">
                <a:solidFill>
                  <a:schemeClr val="bg2"/>
                </a:solidFill>
                <a:latin typeface="微软雅黑" pitchFamily="34" charset="-122"/>
                <a:ea typeface="微软雅黑" pitchFamily="34" charset="-122"/>
                <a:sym typeface="Wingdings" pitchFamily="2" charset="2"/>
              </a:rPr>
              <a:t>，简记为</a:t>
            </a:r>
            <a:r>
              <a:rPr lang="en-US" altLang="zh-CN" sz="2400" dirty="0">
                <a:solidFill>
                  <a:schemeClr val="bg2"/>
                </a:solidFill>
                <a:latin typeface="微软雅黑" pitchFamily="34" charset="-122"/>
                <a:ea typeface="微软雅黑" pitchFamily="34" charset="-122"/>
                <a:sym typeface="Wingdings" pitchFamily="2" charset="2"/>
              </a:rPr>
              <a:t>SA</a:t>
            </a:r>
            <a:r>
              <a:rPr lang="zh-CN" altLang="en-US" sz="2400" dirty="0">
                <a:solidFill>
                  <a:schemeClr val="bg2"/>
                </a:solidFill>
                <a:latin typeface="微软雅黑" pitchFamily="34" charset="-122"/>
                <a:ea typeface="微软雅黑" pitchFamily="34" charset="-122"/>
                <a:sym typeface="Wingdings" pitchFamily="2" charset="2"/>
              </a:rPr>
              <a:t>）。</a:t>
            </a:r>
            <a:r>
              <a:rPr lang="en-US" altLang="zh-CN" sz="2400" dirty="0">
                <a:solidFill>
                  <a:schemeClr val="bg2"/>
                </a:solidFill>
                <a:latin typeface="微软雅黑" pitchFamily="34" charset="-122"/>
                <a:ea typeface="微软雅黑" pitchFamily="34" charset="-122"/>
                <a:sym typeface="Wingdings" pitchFamily="2" charset="2"/>
              </a:rPr>
              <a:t>1983</a:t>
            </a:r>
            <a:r>
              <a:rPr lang="zh-CN" altLang="en-US" sz="2400" dirty="0">
                <a:solidFill>
                  <a:schemeClr val="bg2"/>
                </a:solidFill>
                <a:latin typeface="微软雅黑" pitchFamily="34" charset="-122"/>
                <a:ea typeface="微软雅黑" pitchFamily="34" charset="-122"/>
                <a:sym typeface="Wingdings" pitchFamily="2" charset="2"/>
              </a:rPr>
              <a:t>年，</a:t>
            </a:r>
            <a:r>
              <a:rPr lang="en-US" altLang="zh-CN" sz="2400" dirty="0">
                <a:solidFill>
                  <a:schemeClr val="bg2"/>
                </a:solidFill>
                <a:latin typeface="微软雅黑" pitchFamily="34" charset="-122"/>
                <a:ea typeface="微软雅黑" pitchFamily="34" charset="-122"/>
                <a:sym typeface="Wingdings" pitchFamily="2" charset="2"/>
              </a:rPr>
              <a:t>Kirkpatrick</a:t>
            </a:r>
            <a:r>
              <a:rPr lang="zh-CN" altLang="en-US" sz="2400" dirty="0">
                <a:solidFill>
                  <a:schemeClr val="bg2"/>
                </a:solidFill>
                <a:latin typeface="微软雅黑" pitchFamily="34" charset="-122"/>
                <a:ea typeface="微软雅黑" pitchFamily="34" charset="-122"/>
                <a:sym typeface="Wingdings" pitchFamily="2" charset="2"/>
              </a:rPr>
              <a:t>等注意到固体物质的退火过程与一般组合优化问题的相似性，将这种随机寻优算法成功应用于一般组合优化问题的求解，使之成为一种通用的全局优化算法。</a:t>
            </a:r>
          </a:p>
        </p:txBody>
      </p:sp>
      <p:sp>
        <p:nvSpPr>
          <p:cNvPr id="7" name="Text Box 4">
            <a:extLst>
              <a:ext uri="{FF2B5EF4-FFF2-40B4-BE49-F238E27FC236}">
                <a16:creationId xmlns:a16="http://schemas.microsoft.com/office/drawing/2014/main" id="{66C47F12-BE8B-4F90-8075-05067507BC3C}"/>
              </a:ext>
            </a:extLst>
          </p:cNvPr>
          <p:cNvSpPr txBox="1">
            <a:spLocks noChangeArrowheads="1"/>
          </p:cNvSpPr>
          <p:nvPr/>
        </p:nvSpPr>
        <p:spPr bwMode="auto">
          <a:xfrm>
            <a:off x="403920" y="476672"/>
            <a:ext cx="5968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zh-CN" altLang="en-US" sz="2800" b="1" dirty="0">
                <a:solidFill>
                  <a:schemeClr val="bg2"/>
                </a:solidFill>
                <a:latin typeface="微软雅黑" pitchFamily="34" charset="-122"/>
                <a:ea typeface="微软雅黑" pitchFamily="34" charset="-122"/>
              </a:rPr>
              <a:t>二、模拟退火算法</a:t>
            </a:r>
          </a:p>
        </p:txBody>
      </p:sp>
      <p:sp>
        <p:nvSpPr>
          <p:cNvPr id="2" name="日期占位符 1">
            <a:extLst>
              <a:ext uri="{FF2B5EF4-FFF2-40B4-BE49-F238E27FC236}">
                <a16:creationId xmlns:a16="http://schemas.microsoft.com/office/drawing/2014/main" id="{B3A8C577-1BF3-4355-B3FB-6E460D5B303C}"/>
              </a:ext>
            </a:extLst>
          </p:cNvPr>
          <p:cNvSpPr>
            <a:spLocks noGrp="1"/>
          </p:cNvSpPr>
          <p:nvPr>
            <p:ph type="dt" sz="half" idx="2"/>
          </p:nvPr>
        </p:nvSpPr>
        <p:spPr/>
        <p:txBody>
          <a:bodyPr/>
          <a:lstStyle/>
          <a:p>
            <a:pPr>
              <a:defRPr/>
            </a:pPr>
            <a:fld id="{F1606442-0C80-4143-99FF-A248A801038F}" type="datetime1">
              <a:rPr lang="zh-CN" altLang="en-US" smtClean="0"/>
              <a:t>2022/11/23</a:t>
            </a:fld>
            <a:endParaRPr lang="zh-CN" altLang="en-US"/>
          </a:p>
        </p:txBody>
      </p:sp>
      <p:sp>
        <p:nvSpPr>
          <p:cNvPr id="4" name="页脚占位符 3">
            <a:extLst>
              <a:ext uri="{FF2B5EF4-FFF2-40B4-BE49-F238E27FC236}">
                <a16:creationId xmlns:a16="http://schemas.microsoft.com/office/drawing/2014/main" id="{921BA1C0-C4B5-43A4-BAFB-44D9179987D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480103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67544" y="1052736"/>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1.</a:t>
            </a:r>
            <a:r>
              <a:rPr lang="zh-CN" altLang="en-US" sz="2400" dirty="0">
                <a:solidFill>
                  <a:srgbClr val="FF0000"/>
                </a:solidFill>
                <a:latin typeface="微软雅黑" pitchFamily="34" charset="-122"/>
                <a:ea typeface="微软雅黑" pitchFamily="34" charset="-122"/>
              </a:rPr>
              <a:t>  物理退火过程</a:t>
            </a:r>
          </a:p>
        </p:txBody>
      </p:sp>
      <p:sp>
        <p:nvSpPr>
          <p:cNvPr id="7171" name="Rectangle 56"/>
          <p:cNvSpPr>
            <a:spLocks noChangeArrowheads="1"/>
          </p:cNvSpPr>
          <p:nvPr/>
        </p:nvSpPr>
        <p:spPr bwMode="auto">
          <a:xfrm>
            <a:off x="827782" y="1556792"/>
            <a:ext cx="7776666" cy="176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chemeClr val="hlink"/>
              </a:buClr>
            </a:pPr>
            <a:r>
              <a:rPr lang="zh-CN" altLang="en-US" sz="2000" dirty="0">
                <a:solidFill>
                  <a:schemeClr val="bg2"/>
                </a:solidFill>
                <a:latin typeface="微软雅黑" pitchFamily="34" charset="-122"/>
                <a:ea typeface="微软雅黑" pitchFamily="34" charset="-122"/>
                <a:sym typeface="Wingdings" pitchFamily="2" charset="2"/>
              </a:rPr>
              <a:t>将固体物质加热至熔点，然后以某种退温方式进行冷却，使得物体分子在每一温度时，能够有足够时间找到安顿位置，随着温度的降低，最终可达到最低能态（结晶状态），此时系统最安稳。这一过程称为退火（</a:t>
            </a:r>
            <a:r>
              <a:rPr lang="en-US" altLang="zh-CN" sz="2000" dirty="0">
                <a:solidFill>
                  <a:schemeClr val="bg2"/>
                </a:solidFill>
                <a:latin typeface="微软雅黑" pitchFamily="34" charset="-122"/>
                <a:ea typeface="微软雅黑" pitchFamily="34" charset="-122"/>
                <a:sym typeface="Wingdings" pitchFamily="2" charset="2"/>
              </a:rPr>
              <a:t>annealing</a:t>
            </a:r>
            <a:r>
              <a:rPr lang="zh-CN" altLang="en-US" sz="2000" dirty="0">
                <a:solidFill>
                  <a:schemeClr val="bg2"/>
                </a:solidFill>
                <a:latin typeface="微软雅黑" pitchFamily="34" charset="-122"/>
                <a:ea typeface="微软雅黑" pitchFamily="34" charset="-122"/>
                <a:sym typeface="Wingdings" pitchFamily="2" charset="2"/>
              </a:rPr>
              <a:t>）。物理退火过程包含以下三个阶段：</a:t>
            </a:r>
          </a:p>
        </p:txBody>
      </p:sp>
      <p:sp>
        <p:nvSpPr>
          <p:cNvPr id="7" name="Text Box 4">
            <a:extLst>
              <a:ext uri="{FF2B5EF4-FFF2-40B4-BE49-F238E27FC236}">
                <a16:creationId xmlns:a16="http://schemas.microsoft.com/office/drawing/2014/main" id="{66C47F12-BE8B-4F90-8075-05067507BC3C}"/>
              </a:ext>
            </a:extLst>
          </p:cNvPr>
          <p:cNvSpPr txBox="1">
            <a:spLocks noChangeArrowheads="1"/>
          </p:cNvSpPr>
          <p:nvPr/>
        </p:nvSpPr>
        <p:spPr bwMode="auto">
          <a:xfrm>
            <a:off x="403920" y="476672"/>
            <a:ext cx="5968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zh-CN" altLang="en-US" sz="2800" b="1" dirty="0">
                <a:solidFill>
                  <a:schemeClr val="bg2"/>
                </a:solidFill>
                <a:latin typeface="微软雅黑" pitchFamily="34" charset="-122"/>
                <a:ea typeface="微软雅黑" pitchFamily="34" charset="-122"/>
              </a:rPr>
              <a:t>二、模拟退火算法</a:t>
            </a:r>
          </a:p>
        </p:txBody>
      </p:sp>
      <p:sp>
        <p:nvSpPr>
          <p:cNvPr id="2" name="日期占位符 1">
            <a:extLst>
              <a:ext uri="{FF2B5EF4-FFF2-40B4-BE49-F238E27FC236}">
                <a16:creationId xmlns:a16="http://schemas.microsoft.com/office/drawing/2014/main" id="{B3A8C577-1BF3-4355-B3FB-6E460D5B303C}"/>
              </a:ext>
            </a:extLst>
          </p:cNvPr>
          <p:cNvSpPr>
            <a:spLocks noGrp="1"/>
          </p:cNvSpPr>
          <p:nvPr>
            <p:ph type="dt" sz="half" idx="2"/>
          </p:nvPr>
        </p:nvSpPr>
        <p:spPr/>
        <p:txBody>
          <a:bodyPr/>
          <a:lstStyle/>
          <a:p>
            <a:pPr>
              <a:defRPr/>
            </a:pPr>
            <a:fld id="{66DA7246-B607-4F3B-8F02-F8BA24FC5DE9}" type="datetime1">
              <a:rPr lang="zh-CN" altLang="en-US" smtClean="0"/>
              <a:t>2022/11/23</a:t>
            </a:fld>
            <a:endParaRPr lang="zh-CN" altLang="en-US"/>
          </a:p>
        </p:txBody>
      </p:sp>
      <p:sp>
        <p:nvSpPr>
          <p:cNvPr id="9" name="Rectangle 56">
            <a:extLst>
              <a:ext uri="{FF2B5EF4-FFF2-40B4-BE49-F238E27FC236}">
                <a16:creationId xmlns:a16="http://schemas.microsoft.com/office/drawing/2014/main" id="{6C428054-5429-4B37-AB3F-50E28FB73860}"/>
              </a:ext>
            </a:extLst>
          </p:cNvPr>
          <p:cNvSpPr>
            <a:spLocks noChangeArrowheads="1"/>
          </p:cNvSpPr>
          <p:nvPr/>
        </p:nvSpPr>
        <p:spPr bwMode="auto">
          <a:xfrm>
            <a:off x="827584" y="3463480"/>
            <a:ext cx="7776666" cy="30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chemeClr val="hlink"/>
              </a:buClr>
            </a:pPr>
            <a:r>
              <a:rPr lang="en-US" altLang="zh-CN" sz="2000" dirty="0">
                <a:solidFill>
                  <a:schemeClr val="bg2"/>
                </a:solidFill>
                <a:latin typeface="微软雅黑" pitchFamily="34" charset="-122"/>
                <a:ea typeface="微软雅黑" pitchFamily="34" charset="-122"/>
                <a:sym typeface="Wingdings" pitchFamily="2" charset="2"/>
              </a:rPr>
              <a:t>1</a:t>
            </a:r>
            <a:r>
              <a:rPr lang="zh-CN" altLang="en-US" sz="2000" dirty="0">
                <a:solidFill>
                  <a:schemeClr val="bg2"/>
                </a:solidFill>
                <a:latin typeface="微软雅黑" pitchFamily="34" charset="-122"/>
                <a:ea typeface="微软雅黑" pitchFamily="34" charset="-122"/>
                <a:sym typeface="Wingdings" pitchFamily="2" charset="2"/>
              </a:rPr>
              <a:t>）</a:t>
            </a:r>
            <a:r>
              <a:rPr lang="zh-CN" altLang="en-US" sz="2000" dirty="0">
                <a:solidFill>
                  <a:srgbClr val="0000FF"/>
                </a:solidFill>
                <a:latin typeface="微软雅黑" pitchFamily="34" charset="-122"/>
                <a:ea typeface="微软雅黑" pitchFamily="34" charset="-122"/>
                <a:sym typeface="Wingdings" pitchFamily="2" charset="2"/>
              </a:rPr>
              <a:t>加温过程。</a:t>
            </a:r>
            <a:r>
              <a:rPr lang="zh-CN" altLang="en-US" sz="2000" dirty="0">
                <a:solidFill>
                  <a:schemeClr val="bg2"/>
                </a:solidFill>
                <a:latin typeface="微软雅黑" pitchFamily="34" charset="-122"/>
                <a:ea typeface="微软雅黑" pitchFamily="34" charset="-122"/>
                <a:sym typeface="Wingdings" pitchFamily="2" charset="2"/>
              </a:rPr>
              <a:t>其目的是增强粒子的热运动，使其偏离原来的平衡位置。当温度足够高时，固体将熔化为液体，从而消除系统原先可能存在的非均匀态，也使系统的能量增大。</a:t>
            </a:r>
          </a:p>
          <a:p>
            <a:pPr>
              <a:lnSpc>
                <a:spcPct val="140000"/>
              </a:lnSpc>
              <a:buClr>
                <a:schemeClr val="hlink"/>
              </a:buClr>
            </a:pPr>
            <a:r>
              <a:rPr lang="en-US" altLang="zh-CN" sz="2000" dirty="0">
                <a:solidFill>
                  <a:schemeClr val="bg2"/>
                </a:solidFill>
                <a:latin typeface="微软雅黑" pitchFamily="34" charset="-122"/>
                <a:ea typeface="微软雅黑" pitchFamily="34" charset="-122"/>
                <a:sym typeface="Wingdings" pitchFamily="2" charset="2"/>
              </a:rPr>
              <a:t>2</a:t>
            </a:r>
            <a:r>
              <a:rPr lang="zh-CN" altLang="en-US" sz="2000" dirty="0">
                <a:solidFill>
                  <a:schemeClr val="bg2"/>
                </a:solidFill>
                <a:latin typeface="微软雅黑" pitchFamily="34" charset="-122"/>
                <a:ea typeface="微软雅黑" pitchFamily="34" charset="-122"/>
                <a:sym typeface="Wingdings" pitchFamily="2" charset="2"/>
              </a:rPr>
              <a:t>）</a:t>
            </a:r>
            <a:r>
              <a:rPr lang="zh-CN" altLang="en-US" sz="2000" dirty="0">
                <a:solidFill>
                  <a:srgbClr val="0000FF"/>
                </a:solidFill>
                <a:latin typeface="微软雅黑" pitchFamily="34" charset="-122"/>
                <a:ea typeface="微软雅黑" pitchFamily="34" charset="-122"/>
                <a:sym typeface="Wingdings" pitchFamily="2" charset="2"/>
              </a:rPr>
              <a:t>等温过程。</a:t>
            </a:r>
            <a:r>
              <a:rPr lang="zh-CN" altLang="en-US" sz="2000" dirty="0">
                <a:solidFill>
                  <a:schemeClr val="bg2"/>
                </a:solidFill>
                <a:latin typeface="微软雅黑" pitchFamily="34" charset="-122"/>
                <a:ea typeface="微软雅黑" pitchFamily="34" charset="-122"/>
                <a:sym typeface="Wingdings" pitchFamily="2" charset="2"/>
              </a:rPr>
              <a:t>在绝热环境下，使系统状态自由变化，当自由能达到最小时，系统达到平衡态。</a:t>
            </a:r>
          </a:p>
          <a:p>
            <a:pPr>
              <a:lnSpc>
                <a:spcPct val="140000"/>
              </a:lnSpc>
              <a:buClr>
                <a:schemeClr val="hlink"/>
              </a:buClr>
            </a:pPr>
            <a:r>
              <a:rPr lang="en-US" altLang="zh-CN" sz="2000" dirty="0">
                <a:solidFill>
                  <a:schemeClr val="bg2"/>
                </a:solidFill>
                <a:latin typeface="微软雅黑" pitchFamily="34" charset="-122"/>
                <a:ea typeface="微软雅黑" pitchFamily="34" charset="-122"/>
                <a:sym typeface="Wingdings" pitchFamily="2" charset="2"/>
              </a:rPr>
              <a:t>3</a:t>
            </a:r>
            <a:r>
              <a:rPr lang="zh-CN" altLang="en-US" sz="2000" dirty="0">
                <a:solidFill>
                  <a:schemeClr val="bg2"/>
                </a:solidFill>
                <a:latin typeface="微软雅黑" pitchFamily="34" charset="-122"/>
                <a:ea typeface="微软雅黑" pitchFamily="34" charset="-122"/>
                <a:sym typeface="Wingdings" pitchFamily="2" charset="2"/>
              </a:rPr>
              <a:t>）</a:t>
            </a:r>
            <a:r>
              <a:rPr lang="zh-CN" altLang="en-US" sz="2000" dirty="0">
                <a:solidFill>
                  <a:srgbClr val="0000FF"/>
                </a:solidFill>
                <a:latin typeface="微软雅黑" pitchFamily="34" charset="-122"/>
                <a:ea typeface="微软雅黑" pitchFamily="34" charset="-122"/>
                <a:sym typeface="Wingdings" pitchFamily="2" charset="2"/>
              </a:rPr>
              <a:t>冷却过程。</a:t>
            </a:r>
            <a:r>
              <a:rPr lang="zh-CN" altLang="en-US" sz="2000" dirty="0">
                <a:solidFill>
                  <a:schemeClr val="bg2"/>
                </a:solidFill>
                <a:latin typeface="微软雅黑" pitchFamily="34" charset="-122"/>
                <a:ea typeface="微软雅黑" pitchFamily="34" charset="-122"/>
                <a:sym typeface="Wingdings" pitchFamily="2" charset="2"/>
              </a:rPr>
              <a:t>降低温度，使粒子的热运动减弱并趋于有序，系统能量逐渐下降，得到晶体结构。</a:t>
            </a:r>
          </a:p>
        </p:txBody>
      </p:sp>
      <p:sp>
        <p:nvSpPr>
          <p:cNvPr id="4" name="页脚占位符 3">
            <a:extLst>
              <a:ext uri="{FF2B5EF4-FFF2-40B4-BE49-F238E27FC236}">
                <a16:creationId xmlns:a16="http://schemas.microsoft.com/office/drawing/2014/main" id="{115CDF88-C8B4-413D-A14A-B4A8E81928E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1108614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67544" y="548680"/>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2.</a:t>
            </a:r>
            <a:r>
              <a:rPr lang="zh-CN" altLang="en-US" sz="2400" dirty="0">
                <a:solidFill>
                  <a:srgbClr val="FF0000"/>
                </a:solidFill>
                <a:latin typeface="微软雅黑" pitchFamily="34" charset="-122"/>
                <a:ea typeface="微软雅黑" pitchFamily="34" charset="-122"/>
              </a:rPr>
              <a:t> </a:t>
            </a:r>
            <a:r>
              <a:rPr lang="en-US" altLang="zh-CN" sz="2400" dirty="0">
                <a:solidFill>
                  <a:srgbClr val="FF0000"/>
                </a:solidFill>
                <a:latin typeface="微软雅黑" pitchFamily="34" charset="-122"/>
                <a:ea typeface="微软雅黑" pitchFamily="34" charset="-122"/>
              </a:rPr>
              <a:t>Metropolis</a:t>
            </a:r>
            <a:r>
              <a:rPr lang="zh-CN" altLang="en-US" sz="2400" dirty="0">
                <a:solidFill>
                  <a:srgbClr val="FF0000"/>
                </a:solidFill>
                <a:latin typeface="微软雅黑" pitchFamily="34" charset="-122"/>
                <a:ea typeface="微软雅黑" pitchFamily="34" charset="-122"/>
              </a:rPr>
              <a:t>准则</a:t>
            </a:r>
          </a:p>
        </p:txBody>
      </p:sp>
      <p:sp>
        <p:nvSpPr>
          <p:cNvPr id="7171" name="Rectangle 56"/>
          <p:cNvSpPr>
            <a:spLocks noChangeArrowheads="1"/>
          </p:cNvSpPr>
          <p:nvPr/>
        </p:nvSpPr>
        <p:spPr bwMode="auto">
          <a:xfrm>
            <a:off x="827782" y="1052736"/>
            <a:ext cx="7776666" cy="241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chemeClr val="hlink"/>
              </a:buClr>
            </a:pPr>
            <a:r>
              <a:rPr lang="zh-CN" altLang="en-US" sz="2200" dirty="0">
                <a:solidFill>
                  <a:schemeClr val="bg2"/>
                </a:solidFill>
                <a:latin typeface="微软雅黑" pitchFamily="34" charset="-122"/>
                <a:ea typeface="微软雅黑" pitchFamily="34" charset="-122"/>
                <a:sym typeface="Wingdings" pitchFamily="2" charset="2"/>
              </a:rPr>
              <a:t>固体在给定温度下达到热平衡的过程（等温过程）可以用</a:t>
            </a:r>
            <a:r>
              <a:rPr lang="en-US" altLang="zh-CN" sz="2200" dirty="0">
                <a:solidFill>
                  <a:schemeClr val="bg2"/>
                </a:solidFill>
                <a:latin typeface="微软雅黑" pitchFamily="34" charset="-122"/>
                <a:ea typeface="微软雅黑" pitchFamily="34" charset="-122"/>
                <a:sym typeface="Wingdings" pitchFamily="2" charset="2"/>
              </a:rPr>
              <a:t>Monte Carlo</a:t>
            </a:r>
            <a:r>
              <a:rPr lang="zh-CN" altLang="en-US" sz="2200" dirty="0">
                <a:solidFill>
                  <a:schemeClr val="bg2"/>
                </a:solidFill>
                <a:latin typeface="微软雅黑" pitchFamily="34" charset="-122"/>
                <a:ea typeface="微软雅黑" pitchFamily="34" charset="-122"/>
                <a:sym typeface="Wingdings" pitchFamily="2" charset="2"/>
              </a:rPr>
              <a:t>方法加以模拟，为简化模拟过程，</a:t>
            </a:r>
            <a:r>
              <a:rPr lang="en-US" altLang="zh-CN" sz="2200" dirty="0">
                <a:solidFill>
                  <a:schemeClr val="bg2"/>
                </a:solidFill>
                <a:latin typeface="微软雅黑" pitchFamily="34" charset="-122"/>
                <a:ea typeface="微软雅黑" pitchFamily="34" charset="-122"/>
                <a:sym typeface="Wingdings" pitchFamily="2" charset="2"/>
              </a:rPr>
              <a:t>Metropolis</a:t>
            </a:r>
            <a:r>
              <a:rPr lang="zh-CN" altLang="en-US" sz="2200" dirty="0">
                <a:solidFill>
                  <a:schemeClr val="bg2"/>
                </a:solidFill>
                <a:latin typeface="微软雅黑" pitchFamily="34" charset="-122"/>
                <a:ea typeface="微软雅黑" pitchFamily="34" charset="-122"/>
                <a:sym typeface="Wingdings" pitchFamily="2" charset="2"/>
              </a:rPr>
              <a:t>等（</a:t>
            </a:r>
            <a:r>
              <a:rPr lang="en-US" altLang="zh-CN" sz="2200" dirty="0">
                <a:solidFill>
                  <a:schemeClr val="bg2"/>
                </a:solidFill>
                <a:latin typeface="微软雅黑" pitchFamily="34" charset="-122"/>
                <a:ea typeface="微软雅黑" pitchFamily="34" charset="-122"/>
                <a:sym typeface="Wingdings" pitchFamily="2" charset="2"/>
              </a:rPr>
              <a:t>1953</a:t>
            </a:r>
            <a:r>
              <a:rPr lang="zh-CN" altLang="en-US" sz="2200" dirty="0">
                <a:solidFill>
                  <a:schemeClr val="bg2"/>
                </a:solidFill>
                <a:latin typeface="微软雅黑" pitchFamily="34" charset="-122"/>
                <a:ea typeface="微软雅黑" pitchFamily="34" charset="-122"/>
                <a:sym typeface="Wingdings" pitchFamily="2" charset="2"/>
              </a:rPr>
              <a:t>）提出了</a:t>
            </a:r>
            <a:r>
              <a:rPr lang="en-US" altLang="zh-CN" sz="2200" dirty="0">
                <a:solidFill>
                  <a:schemeClr val="bg2"/>
                </a:solidFill>
                <a:latin typeface="微软雅黑" pitchFamily="34" charset="-122"/>
                <a:ea typeface="微软雅黑" pitchFamily="34" charset="-122"/>
                <a:sym typeface="Wingdings" pitchFamily="2" charset="2"/>
              </a:rPr>
              <a:t>Metropolis</a:t>
            </a:r>
            <a:r>
              <a:rPr lang="zh-CN" altLang="en-US" sz="2200" dirty="0">
                <a:solidFill>
                  <a:schemeClr val="bg2"/>
                </a:solidFill>
                <a:latin typeface="微软雅黑" pitchFamily="34" charset="-122"/>
                <a:ea typeface="微软雅黑" pitchFamily="34" charset="-122"/>
                <a:sym typeface="Wingdings" pitchFamily="2" charset="2"/>
              </a:rPr>
              <a:t>准则，即每次迭代以一定的概率接受新状态。对于给定的温度</a:t>
            </a:r>
            <a:r>
              <a:rPr lang="en-US" altLang="zh-CN" sz="2200" dirty="0">
                <a:solidFill>
                  <a:schemeClr val="bg2"/>
                </a:solidFill>
                <a:latin typeface="微软雅黑" pitchFamily="34" charset="-122"/>
                <a:ea typeface="微软雅黑" pitchFamily="34" charset="-122"/>
                <a:sym typeface="Wingdings" pitchFamily="2" charset="2"/>
              </a:rPr>
              <a:t>T</a:t>
            </a:r>
            <a:r>
              <a:rPr lang="zh-CN" altLang="en-US" sz="2200" dirty="0">
                <a:solidFill>
                  <a:schemeClr val="bg2"/>
                </a:solidFill>
                <a:latin typeface="微软雅黑" pitchFamily="34" charset="-122"/>
                <a:ea typeface="微软雅黑" pitchFamily="34" charset="-122"/>
                <a:sym typeface="Wingdings" pitchFamily="2" charset="2"/>
              </a:rPr>
              <a:t>，物质从状态 </a:t>
            </a:r>
            <a:r>
              <a:rPr lang="en-US" altLang="zh-CN" sz="2200" i="1" dirty="0" err="1">
                <a:solidFill>
                  <a:schemeClr val="bg2"/>
                </a:solidFill>
                <a:ea typeface="微软雅黑" pitchFamily="34" charset="-122"/>
                <a:cs typeface="Times New Roman" panose="02020603050405020304" pitchFamily="18" charset="0"/>
                <a:sym typeface="Wingdings" pitchFamily="2" charset="2"/>
              </a:rPr>
              <a:t>i</a:t>
            </a:r>
            <a:r>
              <a:rPr lang="en-US" altLang="zh-CN" sz="2200" i="1" dirty="0">
                <a:solidFill>
                  <a:schemeClr val="bg2"/>
                </a:solidFill>
                <a:ea typeface="微软雅黑" pitchFamily="34" charset="-122"/>
                <a:cs typeface="Times New Roman" panose="02020603050405020304" pitchFamily="18" charset="0"/>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转移到状态 </a:t>
            </a:r>
            <a:r>
              <a:rPr lang="en-US" altLang="zh-CN" sz="2200" i="1" dirty="0">
                <a:solidFill>
                  <a:schemeClr val="bg2"/>
                </a:solidFill>
                <a:ea typeface="微软雅黑" pitchFamily="34" charset="-122"/>
                <a:cs typeface="Times New Roman" panose="02020603050405020304" pitchFamily="18" charset="0"/>
                <a:sym typeface="Wingdings" pitchFamily="2" charset="2"/>
              </a:rPr>
              <a:t>j </a:t>
            </a:r>
            <a:r>
              <a:rPr lang="zh-CN" altLang="en-US" sz="2200" dirty="0">
                <a:solidFill>
                  <a:schemeClr val="bg2"/>
                </a:solidFill>
                <a:latin typeface="微软雅黑" pitchFamily="34" charset="-122"/>
                <a:ea typeface="微软雅黑" pitchFamily="34" charset="-122"/>
                <a:sym typeface="Wingdings" pitchFamily="2" charset="2"/>
              </a:rPr>
              <a:t>的状态转移概率为</a:t>
            </a:r>
          </a:p>
        </p:txBody>
      </p:sp>
      <p:sp>
        <p:nvSpPr>
          <p:cNvPr id="2" name="日期占位符 1">
            <a:extLst>
              <a:ext uri="{FF2B5EF4-FFF2-40B4-BE49-F238E27FC236}">
                <a16:creationId xmlns:a16="http://schemas.microsoft.com/office/drawing/2014/main" id="{B3A8C577-1BF3-4355-B3FB-6E460D5B303C}"/>
              </a:ext>
            </a:extLst>
          </p:cNvPr>
          <p:cNvSpPr>
            <a:spLocks noGrp="1"/>
          </p:cNvSpPr>
          <p:nvPr>
            <p:ph type="dt" sz="half" idx="2"/>
          </p:nvPr>
        </p:nvSpPr>
        <p:spPr/>
        <p:txBody>
          <a:bodyPr/>
          <a:lstStyle/>
          <a:p>
            <a:pPr>
              <a:defRPr/>
            </a:pPr>
            <a:fld id="{8F6D9822-3AF1-46FF-9516-0FAE8221EF72}" type="datetime1">
              <a:rPr lang="zh-CN" altLang="en-US" smtClean="0"/>
              <a:t>2022/11/23</a:t>
            </a:fld>
            <a:endParaRPr lang="zh-CN" altLang="en-US"/>
          </a:p>
        </p:txBody>
      </p:sp>
      <p:graphicFrame>
        <p:nvGraphicFramePr>
          <p:cNvPr id="8" name="对象 3">
            <a:extLst>
              <a:ext uri="{FF2B5EF4-FFF2-40B4-BE49-F238E27FC236}">
                <a16:creationId xmlns:a16="http://schemas.microsoft.com/office/drawing/2014/main" id="{5F8BB76B-74AE-432F-94CA-9B70D929FDC7}"/>
              </a:ext>
            </a:extLst>
          </p:cNvPr>
          <p:cNvGraphicFramePr>
            <a:graphicFrameLocks noChangeAspect="1"/>
          </p:cNvGraphicFramePr>
          <p:nvPr>
            <p:extLst>
              <p:ext uri="{D42A27DB-BD31-4B8C-83A1-F6EECF244321}">
                <p14:modId xmlns:p14="http://schemas.microsoft.com/office/powerpoint/2010/main" val="3932360899"/>
              </p:ext>
            </p:extLst>
          </p:nvPr>
        </p:nvGraphicFramePr>
        <p:xfrm>
          <a:off x="2555776" y="3426751"/>
          <a:ext cx="3024187" cy="1154113"/>
        </p:xfrm>
        <a:graphic>
          <a:graphicData uri="http://schemas.openxmlformats.org/presentationml/2006/ole">
            <mc:AlternateContent xmlns:mc="http://schemas.openxmlformats.org/markup-compatibility/2006">
              <mc:Choice xmlns:v="urn:schemas-microsoft-com:vml" Requires="v">
                <p:oleObj name="Equation" r:id="rId2" imgW="1498320" imgH="634680" progId="Equation.DSMT4">
                  <p:embed/>
                </p:oleObj>
              </mc:Choice>
              <mc:Fallback>
                <p:oleObj name="Equation" r:id="rId2" imgW="1498320" imgH="634680" progId="Equation.DSMT4">
                  <p:embed/>
                  <p:pic>
                    <p:nvPicPr>
                      <p:cNvPr id="8" name="对象 3">
                        <a:extLst>
                          <a:ext uri="{FF2B5EF4-FFF2-40B4-BE49-F238E27FC236}">
                            <a16:creationId xmlns:a16="http://schemas.microsoft.com/office/drawing/2014/main" id="{BF9052CD-7486-43D1-A274-031F67F8D9D3}"/>
                          </a:ext>
                        </a:extLst>
                      </p:cNvPr>
                      <p:cNvPicPr>
                        <a:picLocks noChangeAspect="1" noChangeArrowheads="1"/>
                      </p:cNvPicPr>
                      <p:nvPr/>
                    </p:nvPicPr>
                    <p:blipFill>
                      <a:blip r:embed="rId3"/>
                      <a:srcRect/>
                      <a:stretch>
                        <a:fillRect/>
                      </a:stretch>
                    </p:blipFill>
                    <p:spPr bwMode="auto">
                      <a:xfrm>
                        <a:off x="2555776" y="3426751"/>
                        <a:ext cx="3024187" cy="1154113"/>
                      </a:xfrm>
                      <a:prstGeom prst="rect">
                        <a:avLst/>
                      </a:prstGeom>
                      <a:noFill/>
                    </p:spPr>
                  </p:pic>
                </p:oleObj>
              </mc:Fallback>
            </mc:AlternateContent>
          </a:graphicData>
        </a:graphic>
      </p:graphicFrame>
      <p:grpSp>
        <p:nvGrpSpPr>
          <p:cNvPr id="4" name="组合 3">
            <a:extLst>
              <a:ext uri="{FF2B5EF4-FFF2-40B4-BE49-F238E27FC236}">
                <a16:creationId xmlns:a16="http://schemas.microsoft.com/office/drawing/2014/main" id="{EC854FEC-47C1-4900-A245-771EC395E5E1}"/>
              </a:ext>
            </a:extLst>
          </p:cNvPr>
          <p:cNvGrpSpPr/>
          <p:nvPr/>
        </p:nvGrpSpPr>
        <p:grpSpPr>
          <a:xfrm>
            <a:off x="827584" y="4639686"/>
            <a:ext cx="7776666" cy="1515118"/>
            <a:chOff x="827584" y="4639686"/>
            <a:chExt cx="7776666" cy="1515118"/>
          </a:xfrm>
        </p:grpSpPr>
        <p:sp>
          <p:nvSpPr>
            <p:cNvPr id="9" name="Rectangle 56">
              <a:extLst>
                <a:ext uri="{FF2B5EF4-FFF2-40B4-BE49-F238E27FC236}">
                  <a16:creationId xmlns:a16="http://schemas.microsoft.com/office/drawing/2014/main" id="{6C428054-5429-4B37-AB3F-50E28FB73860}"/>
                </a:ext>
              </a:extLst>
            </p:cNvPr>
            <p:cNvSpPr>
              <a:spLocks noChangeArrowheads="1"/>
            </p:cNvSpPr>
            <p:nvPr/>
          </p:nvSpPr>
          <p:spPr bwMode="auto">
            <a:xfrm>
              <a:off x="827584" y="4639686"/>
              <a:ext cx="7776666" cy="146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chemeClr val="hlink"/>
                </a:buClr>
              </a:pPr>
              <a:r>
                <a:rPr lang="zh-CN" altLang="en-US" sz="2200" dirty="0">
                  <a:solidFill>
                    <a:schemeClr val="bg2"/>
                  </a:solidFill>
                  <a:latin typeface="微软雅黑" pitchFamily="34" charset="-122"/>
                  <a:ea typeface="微软雅黑" pitchFamily="34" charset="-122"/>
                  <a:sym typeface="Wingdings" pitchFamily="2" charset="2"/>
                </a:rPr>
                <a:t>其中，</a:t>
              </a:r>
              <a:r>
                <a:rPr lang="en-US" altLang="zh-CN" sz="2200" i="1" dirty="0" err="1">
                  <a:solidFill>
                    <a:schemeClr val="bg2"/>
                  </a:solidFill>
                  <a:ea typeface="微软雅黑" pitchFamily="34" charset="-122"/>
                  <a:cs typeface="Times New Roman" panose="02020603050405020304" pitchFamily="18" charset="0"/>
                  <a:sym typeface="Wingdings" pitchFamily="2" charset="2"/>
                </a:rPr>
                <a:t>E</a:t>
              </a:r>
              <a:r>
                <a:rPr lang="en-US" altLang="zh-CN" sz="2200" i="1" baseline="-25000" dirty="0" err="1">
                  <a:solidFill>
                    <a:schemeClr val="bg2"/>
                  </a:solidFill>
                  <a:ea typeface="微软雅黑" pitchFamily="34" charset="-122"/>
                  <a:cs typeface="Times New Roman" panose="02020603050405020304" pitchFamily="18" charset="0"/>
                  <a:sym typeface="Wingdings" pitchFamily="2" charset="2"/>
                </a:rPr>
                <a:t>i</a:t>
              </a:r>
              <a:r>
                <a:rPr lang="zh-CN" altLang="en-US" sz="2200" dirty="0">
                  <a:solidFill>
                    <a:schemeClr val="bg2"/>
                  </a:solidFill>
                  <a:latin typeface="微软雅黑" pitchFamily="34" charset="-122"/>
                  <a:ea typeface="微软雅黑" pitchFamily="34" charset="-122"/>
                  <a:sym typeface="Wingdings" pitchFamily="2" charset="2"/>
                </a:rPr>
                <a:t>，</a:t>
              </a:r>
              <a:r>
                <a:rPr lang="en-US" altLang="zh-CN" sz="2200" i="1" dirty="0" err="1">
                  <a:solidFill>
                    <a:schemeClr val="bg2"/>
                  </a:solidFill>
                  <a:ea typeface="微软雅黑" pitchFamily="34" charset="-122"/>
                  <a:cs typeface="Times New Roman" panose="02020603050405020304" pitchFamily="18" charset="0"/>
                  <a:sym typeface="Wingdings" pitchFamily="2" charset="2"/>
                </a:rPr>
                <a:t>E</a:t>
              </a:r>
              <a:r>
                <a:rPr lang="en-US" altLang="zh-CN" sz="2200" i="1" baseline="-25000" dirty="0" err="1">
                  <a:solidFill>
                    <a:schemeClr val="bg2"/>
                  </a:solidFill>
                  <a:ea typeface="微软雅黑" pitchFamily="34" charset="-122"/>
                  <a:cs typeface="Times New Roman" panose="02020603050405020304" pitchFamily="18" charset="0"/>
                  <a:sym typeface="Wingdings" pitchFamily="2" charset="2"/>
                </a:rPr>
                <a:t>j</a:t>
              </a:r>
              <a:r>
                <a:rPr lang="en-US" altLang="zh-CN" sz="2200" i="1" dirty="0">
                  <a:solidFill>
                    <a:schemeClr val="bg2"/>
                  </a:solidFill>
                  <a:ea typeface="微软雅黑" pitchFamily="34" charset="-122"/>
                  <a:cs typeface="Times New Roman" panose="02020603050405020304" pitchFamily="18" charset="0"/>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分别为状态 </a:t>
              </a:r>
              <a:r>
                <a:rPr lang="en-US" altLang="zh-CN" sz="2200" i="1" dirty="0" err="1">
                  <a:solidFill>
                    <a:schemeClr val="bg2"/>
                  </a:solidFill>
                  <a:ea typeface="微软雅黑" pitchFamily="34" charset="-122"/>
                  <a:cs typeface="Times New Roman" panose="02020603050405020304" pitchFamily="18" charset="0"/>
                  <a:sym typeface="Wingdings" pitchFamily="2" charset="2"/>
                </a:rPr>
                <a:t>i</a:t>
              </a:r>
              <a:r>
                <a:rPr lang="en-US" altLang="zh-CN" sz="2200" i="1" dirty="0">
                  <a:solidFill>
                    <a:schemeClr val="bg2"/>
                  </a:solidFill>
                  <a:ea typeface="微软雅黑" pitchFamily="34" charset="-122"/>
                  <a:cs typeface="Times New Roman" panose="02020603050405020304" pitchFamily="18" charset="0"/>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和 </a:t>
              </a:r>
              <a:r>
                <a:rPr lang="en-US" altLang="zh-CN" sz="2200" i="1" dirty="0">
                  <a:solidFill>
                    <a:schemeClr val="bg2"/>
                  </a:solidFill>
                  <a:ea typeface="微软雅黑" pitchFamily="34" charset="-122"/>
                  <a:cs typeface="Times New Roman" panose="02020603050405020304" pitchFamily="18" charset="0"/>
                  <a:sym typeface="Wingdings" pitchFamily="2" charset="2"/>
                </a:rPr>
                <a:t>j </a:t>
              </a:r>
              <a:r>
                <a:rPr lang="zh-CN" altLang="en-US" sz="2200" dirty="0">
                  <a:solidFill>
                    <a:schemeClr val="bg2"/>
                  </a:solidFill>
                  <a:latin typeface="微软雅黑" pitchFamily="34" charset="-122"/>
                  <a:ea typeface="微软雅黑" pitchFamily="34" charset="-122"/>
                  <a:sym typeface="Wingdings" pitchFamily="2" charset="2"/>
                </a:rPr>
                <a:t>的能量， </a:t>
              </a:r>
              <a:r>
                <a:rPr lang="en-US" altLang="zh-CN" sz="2200" dirty="0">
                  <a:solidFill>
                    <a:schemeClr val="bg2"/>
                  </a:solidFill>
                  <a:latin typeface="微软雅黑" pitchFamily="34" charset="-122"/>
                  <a:ea typeface="微软雅黑" pitchFamily="34" charset="-122"/>
                  <a:sym typeface="Wingdings" pitchFamily="2" charset="2"/>
                </a:rPr>
                <a:t>b </a:t>
              </a:r>
              <a:r>
                <a:rPr lang="zh-CN" altLang="en-US" sz="2200" dirty="0">
                  <a:solidFill>
                    <a:schemeClr val="bg2"/>
                  </a:solidFill>
                  <a:latin typeface="微软雅黑" pitchFamily="34" charset="-122"/>
                  <a:ea typeface="微软雅黑" pitchFamily="34" charset="-122"/>
                  <a:sym typeface="Wingdings" pitchFamily="2" charset="2"/>
                </a:rPr>
                <a:t>为</a:t>
              </a:r>
              <a:r>
                <a:rPr lang="en-US" altLang="zh-CN" sz="2200" dirty="0">
                  <a:solidFill>
                    <a:schemeClr val="bg2"/>
                  </a:solidFill>
                  <a:latin typeface="微软雅黑" pitchFamily="34" charset="-122"/>
                  <a:ea typeface="微软雅黑" pitchFamily="34" charset="-122"/>
                  <a:sym typeface="Wingdings" pitchFamily="2" charset="2"/>
                </a:rPr>
                <a:t>Boltzmann</a:t>
              </a:r>
              <a:r>
                <a:rPr lang="zh-CN" altLang="en-US" sz="2200" dirty="0">
                  <a:solidFill>
                    <a:schemeClr val="bg2"/>
                  </a:solidFill>
                  <a:latin typeface="微软雅黑" pitchFamily="34" charset="-122"/>
                  <a:ea typeface="微软雅黑" pitchFamily="34" charset="-122"/>
                  <a:sym typeface="Wingdings" pitchFamily="2" charset="2"/>
                </a:rPr>
                <a:t>常数。</a:t>
              </a:r>
              <a:r>
                <a:rPr lang="en-US" altLang="zh-CN" sz="2200" dirty="0">
                  <a:solidFill>
                    <a:schemeClr val="bg2"/>
                  </a:solidFill>
                  <a:latin typeface="微软雅黑" pitchFamily="34" charset="-122"/>
                  <a:ea typeface="微软雅黑" pitchFamily="34" charset="-122"/>
                  <a:sym typeface="Wingdings" pitchFamily="2" charset="2"/>
                </a:rPr>
                <a:t>Metropolis</a:t>
              </a:r>
              <a:r>
                <a:rPr lang="zh-CN" altLang="en-US" sz="2200" dirty="0">
                  <a:solidFill>
                    <a:schemeClr val="bg2"/>
                  </a:solidFill>
                  <a:latin typeface="微软雅黑" pitchFamily="34" charset="-122"/>
                  <a:ea typeface="微软雅黑" pitchFamily="34" charset="-122"/>
                  <a:sym typeface="Wingdings" pitchFamily="2" charset="2"/>
                </a:rPr>
                <a:t>准则表明，若 </a:t>
              </a:r>
              <a:r>
                <a:rPr lang="en-US" altLang="zh-CN" sz="2200" i="1" dirty="0" err="1">
                  <a:solidFill>
                    <a:schemeClr val="bg2"/>
                  </a:solidFill>
                  <a:ea typeface="微软雅黑" pitchFamily="34" charset="-122"/>
                  <a:cs typeface="Times New Roman" panose="02020603050405020304" pitchFamily="18" charset="0"/>
                  <a:sym typeface="Wingdings" pitchFamily="2" charset="2"/>
                </a:rPr>
                <a:t>E</a:t>
              </a:r>
              <a:r>
                <a:rPr lang="en-US" altLang="zh-CN" sz="2200" i="1" baseline="-25000" dirty="0" err="1">
                  <a:solidFill>
                    <a:schemeClr val="bg2"/>
                  </a:solidFill>
                  <a:ea typeface="微软雅黑" pitchFamily="34" charset="-122"/>
                  <a:cs typeface="Times New Roman" panose="02020603050405020304" pitchFamily="18" charset="0"/>
                  <a:sym typeface="Wingdings" pitchFamily="2" charset="2"/>
                </a:rPr>
                <a:t>j</a:t>
              </a:r>
              <a:r>
                <a:rPr lang="en-US" altLang="zh-CN" sz="2200" i="1" dirty="0">
                  <a:solidFill>
                    <a:schemeClr val="bg2"/>
                  </a:solidFill>
                  <a:ea typeface="微软雅黑" pitchFamily="34" charset="-122"/>
                  <a:cs typeface="Times New Roman" panose="02020603050405020304" pitchFamily="18" charset="0"/>
                  <a:sym typeface="Wingdings" pitchFamily="2" charset="2"/>
                </a:rPr>
                <a:t> </a:t>
              </a:r>
              <a:r>
                <a:rPr lang="en-US" altLang="zh-CN" sz="2200" dirty="0">
                  <a:solidFill>
                    <a:schemeClr val="bg2"/>
                  </a:solidFill>
                  <a:latin typeface="微软雅黑" pitchFamily="34" charset="-122"/>
                  <a:ea typeface="微软雅黑" pitchFamily="34" charset="-122"/>
                  <a:sym typeface="Wingdings" pitchFamily="2" charset="2"/>
                </a:rPr>
                <a:t>&lt;</a:t>
              </a:r>
              <a:r>
                <a:rPr lang="en-US" altLang="zh-CN" sz="2200" i="1" dirty="0">
                  <a:solidFill>
                    <a:schemeClr val="bg2"/>
                  </a:solidFill>
                  <a:ea typeface="微软雅黑" pitchFamily="34" charset="-122"/>
                  <a:cs typeface="Times New Roman" panose="02020603050405020304" pitchFamily="18" charset="0"/>
                  <a:sym typeface="Wingdings" pitchFamily="2" charset="2"/>
                </a:rPr>
                <a:t> </a:t>
              </a:r>
              <a:r>
                <a:rPr lang="en-US" altLang="zh-CN" sz="2200" i="1" dirty="0" err="1">
                  <a:solidFill>
                    <a:schemeClr val="bg2"/>
                  </a:solidFill>
                  <a:ea typeface="微软雅黑" pitchFamily="34" charset="-122"/>
                  <a:cs typeface="Times New Roman" panose="02020603050405020304" pitchFamily="18" charset="0"/>
                  <a:sym typeface="Wingdings" pitchFamily="2" charset="2"/>
                </a:rPr>
                <a:t>E</a:t>
              </a:r>
              <a:r>
                <a:rPr lang="en-US" altLang="zh-CN" sz="2200" i="1" baseline="-25000" dirty="0" err="1">
                  <a:solidFill>
                    <a:schemeClr val="bg2"/>
                  </a:solidFill>
                  <a:ea typeface="微软雅黑" pitchFamily="34" charset="-122"/>
                  <a:cs typeface="Times New Roman" panose="02020603050405020304" pitchFamily="18" charset="0"/>
                  <a:sym typeface="Wingdings" pitchFamily="2" charset="2"/>
                </a:rPr>
                <a:t>i</a:t>
              </a:r>
              <a:r>
                <a:rPr lang="zh-CN" altLang="en-US" sz="2200" dirty="0">
                  <a:solidFill>
                    <a:schemeClr val="bg2"/>
                  </a:solidFill>
                  <a:latin typeface="微软雅黑" pitchFamily="34" charset="-122"/>
                  <a:ea typeface="微软雅黑" pitchFamily="34" charset="-122"/>
                  <a:sym typeface="Wingdings" pitchFamily="2" charset="2"/>
                </a:rPr>
                <a:t>，则接受状态 </a:t>
              </a:r>
              <a:r>
                <a:rPr lang="en-US" altLang="zh-CN" sz="2200" i="1" dirty="0">
                  <a:solidFill>
                    <a:schemeClr val="bg2"/>
                  </a:solidFill>
                  <a:ea typeface="微软雅黑" pitchFamily="34" charset="-122"/>
                  <a:cs typeface="Times New Roman" panose="02020603050405020304" pitchFamily="18" charset="0"/>
                  <a:sym typeface="Wingdings" pitchFamily="2" charset="2"/>
                </a:rPr>
                <a:t>j </a:t>
              </a:r>
              <a:r>
                <a:rPr lang="zh-CN" altLang="en-US" sz="2200" dirty="0">
                  <a:solidFill>
                    <a:schemeClr val="bg2"/>
                  </a:solidFill>
                  <a:latin typeface="微软雅黑" pitchFamily="34" charset="-122"/>
                  <a:ea typeface="微软雅黑" pitchFamily="34" charset="-122"/>
                  <a:sym typeface="Wingdings" pitchFamily="2" charset="2"/>
                </a:rPr>
                <a:t>作为新的当前状态，否则，以概率             接受状态 。</a:t>
              </a:r>
            </a:p>
          </p:txBody>
        </p:sp>
        <p:graphicFrame>
          <p:nvGraphicFramePr>
            <p:cNvPr id="10" name="对象 3">
              <a:extLst>
                <a:ext uri="{FF2B5EF4-FFF2-40B4-BE49-F238E27FC236}">
                  <a16:creationId xmlns:a16="http://schemas.microsoft.com/office/drawing/2014/main" id="{5B95CE9A-4D12-45CF-9193-2BA2561DD556}"/>
                </a:ext>
              </a:extLst>
            </p:cNvPr>
            <p:cNvGraphicFramePr>
              <a:graphicFrameLocks noChangeAspect="1"/>
            </p:cNvGraphicFramePr>
            <p:nvPr>
              <p:extLst>
                <p:ext uri="{D42A27DB-BD31-4B8C-83A1-F6EECF244321}">
                  <p14:modId xmlns:p14="http://schemas.microsoft.com/office/powerpoint/2010/main" val="1849255109"/>
                </p:ext>
              </p:extLst>
            </p:nvPr>
          </p:nvGraphicFramePr>
          <p:xfrm>
            <a:off x="3491880" y="5578542"/>
            <a:ext cx="922338" cy="576262"/>
          </p:xfrm>
          <a:graphic>
            <a:graphicData uri="http://schemas.openxmlformats.org/presentationml/2006/ole">
              <mc:AlternateContent xmlns:mc="http://schemas.openxmlformats.org/markup-compatibility/2006">
                <mc:Choice xmlns:v="urn:schemas-microsoft-com:vml" Requires="v">
                  <p:oleObj name="Equation" r:id="rId4" imgW="457200" imgH="317160" progId="Equation.DSMT4">
                    <p:embed/>
                  </p:oleObj>
                </mc:Choice>
                <mc:Fallback>
                  <p:oleObj name="Equation" r:id="rId4" imgW="457200" imgH="317160" progId="Equation.DSMT4">
                    <p:embed/>
                    <p:pic>
                      <p:nvPicPr>
                        <p:cNvPr id="8" name="对象 3">
                          <a:extLst>
                            <a:ext uri="{FF2B5EF4-FFF2-40B4-BE49-F238E27FC236}">
                              <a16:creationId xmlns:a16="http://schemas.microsoft.com/office/drawing/2014/main" id="{5F8BB76B-74AE-432F-94CA-9B70D929FDC7}"/>
                            </a:ext>
                          </a:extLst>
                        </p:cNvPr>
                        <p:cNvPicPr>
                          <a:picLocks noChangeAspect="1" noChangeArrowheads="1"/>
                        </p:cNvPicPr>
                        <p:nvPr/>
                      </p:nvPicPr>
                      <p:blipFill>
                        <a:blip r:embed="rId5"/>
                        <a:srcRect/>
                        <a:stretch>
                          <a:fillRect/>
                        </a:stretch>
                      </p:blipFill>
                      <p:spPr bwMode="auto">
                        <a:xfrm>
                          <a:off x="3491880" y="5578542"/>
                          <a:ext cx="922338" cy="576262"/>
                        </a:xfrm>
                        <a:prstGeom prst="rect">
                          <a:avLst/>
                        </a:prstGeom>
                        <a:noFill/>
                      </p:spPr>
                    </p:pic>
                  </p:oleObj>
                </mc:Fallback>
              </mc:AlternateContent>
            </a:graphicData>
          </a:graphic>
        </p:graphicFrame>
      </p:grpSp>
      <p:sp>
        <p:nvSpPr>
          <p:cNvPr id="5" name="页脚占位符 4">
            <a:extLst>
              <a:ext uri="{FF2B5EF4-FFF2-40B4-BE49-F238E27FC236}">
                <a16:creationId xmlns:a16="http://schemas.microsoft.com/office/drawing/2014/main" id="{BCF52440-6F74-4842-B9B1-1277C338B94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959177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67544" y="548680"/>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2.</a:t>
            </a:r>
            <a:r>
              <a:rPr lang="zh-CN" altLang="en-US" sz="2400" dirty="0">
                <a:solidFill>
                  <a:srgbClr val="FF0000"/>
                </a:solidFill>
                <a:latin typeface="微软雅黑" pitchFamily="34" charset="-122"/>
                <a:ea typeface="微软雅黑" pitchFamily="34" charset="-122"/>
              </a:rPr>
              <a:t> </a:t>
            </a:r>
            <a:r>
              <a:rPr lang="en-US" altLang="zh-CN" sz="2400" dirty="0">
                <a:solidFill>
                  <a:srgbClr val="FF0000"/>
                </a:solidFill>
                <a:latin typeface="微软雅黑" pitchFamily="34" charset="-122"/>
                <a:ea typeface="微软雅黑" pitchFamily="34" charset="-122"/>
              </a:rPr>
              <a:t>Metropolis</a:t>
            </a:r>
            <a:r>
              <a:rPr lang="zh-CN" altLang="en-US" sz="2400" dirty="0">
                <a:solidFill>
                  <a:srgbClr val="FF0000"/>
                </a:solidFill>
                <a:latin typeface="微软雅黑" pitchFamily="34" charset="-122"/>
                <a:ea typeface="微软雅黑" pitchFamily="34" charset="-122"/>
              </a:rPr>
              <a:t>准则（图解）</a:t>
            </a:r>
          </a:p>
        </p:txBody>
      </p:sp>
      <p:sp>
        <p:nvSpPr>
          <p:cNvPr id="7171" name="Rectangle 56"/>
          <p:cNvSpPr>
            <a:spLocks noChangeArrowheads="1"/>
          </p:cNvSpPr>
          <p:nvPr/>
        </p:nvSpPr>
        <p:spPr bwMode="auto">
          <a:xfrm>
            <a:off x="755576" y="1010345"/>
            <a:ext cx="7776864" cy="288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chemeClr val="hlink"/>
              </a:buClr>
            </a:pPr>
            <a:r>
              <a:rPr lang="zh-CN" altLang="en-US" sz="2200" dirty="0">
                <a:solidFill>
                  <a:schemeClr val="bg2"/>
                </a:solidFill>
                <a:ea typeface="微软雅黑" pitchFamily="34" charset="-122"/>
                <a:cs typeface="Times New Roman" panose="02020603050405020304" pitchFamily="18" charset="0"/>
                <a:sym typeface="Wingdings" pitchFamily="2" charset="2"/>
              </a:rPr>
              <a:t>如下图所示，从 </a:t>
            </a:r>
            <a:r>
              <a:rPr lang="en-US" altLang="zh-CN" sz="2200" i="1" dirty="0">
                <a:solidFill>
                  <a:schemeClr val="bg2"/>
                </a:solidFill>
                <a:ea typeface="微软雅黑" pitchFamily="34" charset="-122"/>
                <a:cs typeface="Times New Roman" panose="02020603050405020304" pitchFamily="18" charset="0"/>
                <a:sym typeface="Wingdings" pitchFamily="2" charset="2"/>
              </a:rPr>
              <a:t>A </a:t>
            </a:r>
            <a:r>
              <a:rPr lang="zh-CN" altLang="en-US" sz="2200" dirty="0">
                <a:solidFill>
                  <a:schemeClr val="bg2"/>
                </a:solidFill>
                <a:ea typeface="微软雅黑" pitchFamily="34" charset="-122"/>
                <a:cs typeface="Times New Roman" panose="02020603050405020304" pitchFamily="18" charset="0"/>
                <a:sym typeface="Wingdings" pitchFamily="2" charset="2"/>
              </a:rPr>
              <a:t>点出发求解函数 </a:t>
            </a:r>
            <a:r>
              <a:rPr lang="en-US" altLang="zh-CN" sz="2200" i="1" dirty="0">
                <a:solidFill>
                  <a:schemeClr val="bg2"/>
                </a:solidFill>
                <a:ea typeface="微软雅黑" pitchFamily="34" charset="-122"/>
                <a:cs typeface="Times New Roman" panose="02020603050405020304" pitchFamily="18" charset="0"/>
                <a:sym typeface="Wingdings" pitchFamily="2" charset="2"/>
              </a:rPr>
              <a:t>y</a:t>
            </a:r>
            <a:r>
              <a:rPr lang="en-US" altLang="zh-CN" sz="2200" dirty="0">
                <a:solidFill>
                  <a:schemeClr val="bg2"/>
                </a:solidFill>
                <a:ea typeface="微软雅黑" pitchFamily="34" charset="-122"/>
                <a:cs typeface="Times New Roman" panose="02020603050405020304" pitchFamily="18" charset="0"/>
                <a:sym typeface="Wingdings" pitchFamily="2" charset="2"/>
              </a:rPr>
              <a:t> = </a:t>
            </a:r>
            <a:r>
              <a:rPr lang="en-US" altLang="zh-CN" sz="2200" i="1" dirty="0">
                <a:solidFill>
                  <a:schemeClr val="bg2"/>
                </a:solidFill>
                <a:ea typeface="微软雅黑" pitchFamily="34" charset="-122"/>
                <a:cs typeface="Times New Roman" panose="02020603050405020304" pitchFamily="18" charset="0"/>
                <a:sym typeface="Wingdings" pitchFamily="2" charset="2"/>
              </a:rPr>
              <a:t>f </a:t>
            </a:r>
            <a:r>
              <a:rPr lang="en-US" altLang="zh-CN" sz="2200" dirty="0">
                <a:solidFill>
                  <a:schemeClr val="bg2"/>
                </a:solidFill>
                <a:ea typeface="微软雅黑" pitchFamily="34" charset="-122"/>
                <a:cs typeface="Times New Roman" panose="02020603050405020304" pitchFamily="18" charset="0"/>
                <a:sym typeface="Wingdings" pitchFamily="2" charset="2"/>
              </a:rPr>
              <a:t>(</a:t>
            </a:r>
            <a:r>
              <a:rPr lang="en-US" altLang="zh-CN" sz="2200" i="1" dirty="0">
                <a:solidFill>
                  <a:schemeClr val="bg2"/>
                </a:solidFill>
                <a:ea typeface="微软雅黑" pitchFamily="34" charset="-122"/>
                <a:cs typeface="Times New Roman" panose="02020603050405020304" pitchFamily="18" charset="0"/>
                <a:sym typeface="Wingdings" pitchFamily="2" charset="2"/>
              </a:rPr>
              <a:t>x</a:t>
            </a:r>
            <a:r>
              <a:rPr lang="en-US" altLang="zh-CN" sz="2200" dirty="0">
                <a:solidFill>
                  <a:schemeClr val="bg2"/>
                </a:solidFill>
                <a:ea typeface="微软雅黑" pitchFamily="34" charset="-122"/>
                <a:cs typeface="Times New Roman" panose="02020603050405020304" pitchFamily="18" charset="0"/>
                <a:sym typeface="Wingdings" pitchFamily="2" charset="2"/>
              </a:rPr>
              <a:t>)</a:t>
            </a:r>
            <a:r>
              <a:rPr lang="zh-CN" altLang="en-US" sz="2200" dirty="0">
                <a:solidFill>
                  <a:schemeClr val="bg2"/>
                </a:solidFill>
                <a:ea typeface="微软雅黑" pitchFamily="34" charset="-122"/>
                <a:cs typeface="Times New Roman" panose="02020603050405020304" pitchFamily="18" charset="0"/>
                <a:sym typeface="Wingdings" pitchFamily="2" charset="2"/>
              </a:rPr>
              <a:t> 的最小值点，如果采用梯度下降法，当迭代到达点 </a:t>
            </a:r>
            <a:r>
              <a:rPr lang="en-US" altLang="zh-CN" sz="2200" i="1" dirty="0">
                <a:solidFill>
                  <a:schemeClr val="bg2"/>
                </a:solidFill>
                <a:ea typeface="微软雅黑" pitchFamily="34" charset="-122"/>
                <a:cs typeface="Times New Roman" panose="02020603050405020304" pitchFamily="18" charset="0"/>
                <a:sym typeface="Wingdings" pitchFamily="2" charset="2"/>
              </a:rPr>
              <a:t>B </a:t>
            </a:r>
            <a:r>
              <a:rPr lang="zh-CN" altLang="en-US" sz="2200" dirty="0">
                <a:solidFill>
                  <a:schemeClr val="bg2"/>
                </a:solidFill>
                <a:ea typeface="微软雅黑" pitchFamily="34" charset="-122"/>
                <a:cs typeface="Times New Roman" panose="02020603050405020304" pitchFamily="18" charset="0"/>
                <a:sym typeface="Wingdings" pitchFamily="2" charset="2"/>
              </a:rPr>
              <a:t>时，求解过程就结束了，因为无论朝哪个方向努力，结果只会越来越大，最终只能求得局部最优解。如果在迭代过程中引入随机因素，每次迭代以一定的状态转移概率来接受一个比当前解要差的解，则有可能会跳出这个局部的最优解，达到全局的最优解（ </a:t>
            </a:r>
            <a:r>
              <a:rPr lang="en-US" altLang="zh-CN" sz="2200" i="1" dirty="0">
                <a:solidFill>
                  <a:schemeClr val="bg2"/>
                </a:solidFill>
                <a:ea typeface="微软雅黑" pitchFamily="34" charset="-122"/>
                <a:cs typeface="Times New Roman" panose="02020603050405020304" pitchFamily="18" charset="0"/>
                <a:sym typeface="Wingdings" pitchFamily="2" charset="2"/>
              </a:rPr>
              <a:t>C </a:t>
            </a:r>
            <a:r>
              <a:rPr lang="zh-CN" altLang="en-US" sz="2200" dirty="0">
                <a:solidFill>
                  <a:schemeClr val="bg2"/>
                </a:solidFill>
                <a:ea typeface="微软雅黑" pitchFamily="34" charset="-122"/>
                <a:cs typeface="Times New Roman" panose="02020603050405020304" pitchFamily="18" charset="0"/>
                <a:sym typeface="Wingdings" pitchFamily="2" charset="2"/>
              </a:rPr>
              <a:t>点）。</a:t>
            </a:r>
          </a:p>
        </p:txBody>
      </p:sp>
      <p:sp>
        <p:nvSpPr>
          <p:cNvPr id="2" name="日期占位符 1">
            <a:extLst>
              <a:ext uri="{FF2B5EF4-FFF2-40B4-BE49-F238E27FC236}">
                <a16:creationId xmlns:a16="http://schemas.microsoft.com/office/drawing/2014/main" id="{B3A8C577-1BF3-4355-B3FB-6E460D5B303C}"/>
              </a:ext>
            </a:extLst>
          </p:cNvPr>
          <p:cNvSpPr>
            <a:spLocks noGrp="1"/>
          </p:cNvSpPr>
          <p:nvPr>
            <p:ph type="dt" sz="half" idx="2"/>
          </p:nvPr>
        </p:nvSpPr>
        <p:spPr/>
        <p:txBody>
          <a:bodyPr/>
          <a:lstStyle/>
          <a:p>
            <a:pPr>
              <a:defRPr/>
            </a:pPr>
            <a:fld id="{3EDF6ED9-80F6-4540-8125-6B68C56ED9EB}" type="datetime1">
              <a:rPr lang="zh-CN" altLang="en-US" smtClean="0"/>
              <a:t>2022/11/23</a:t>
            </a:fld>
            <a:endParaRPr lang="zh-CN" altLang="en-US"/>
          </a:p>
        </p:txBody>
      </p:sp>
      <p:pic>
        <p:nvPicPr>
          <p:cNvPr id="154626" name="Picture 2">
            <a:extLst>
              <a:ext uri="{FF2B5EF4-FFF2-40B4-BE49-F238E27FC236}">
                <a16:creationId xmlns:a16="http://schemas.microsoft.com/office/drawing/2014/main" id="{32EFE7DB-1DD7-4D07-AE16-DF7B8502C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152267"/>
            <a:ext cx="3827185" cy="21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a:extLst>
              <a:ext uri="{FF2B5EF4-FFF2-40B4-BE49-F238E27FC236}">
                <a16:creationId xmlns:a16="http://schemas.microsoft.com/office/drawing/2014/main" id="{4DAE373C-1AAB-4F2F-9ECD-0825562EBB0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125867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7F3B07BD-F98D-4843-A9C9-50D2F3062504}"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12012"/>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模拟退火算法的步骤与流程图</a:t>
            </a:r>
          </a:p>
        </p:txBody>
      </p:sp>
      <p:grpSp>
        <p:nvGrpSpPr>
          <p:cNvPr id="3" name="组合 2">
            <a:extLst>
              <a:ext uri="{FF2B5EF4-FFF2-40B4-BE49-F238E27FC236}">
                <a16:creationId xmlns:a16="http://schemas.microsoft.com/office/drawing/2014/main" id="{25A5D3AB-A531-4419-9919-FCBB600EFCBA}"/>
              </a:ext>
            </a:extLst>
          </p:cNvPr>
          <p:cNvGrpSpPr/>
          <p:nvPr/>
        </p:nvGrpSpPr>
        <p:grpSpPr>
          <a:xfrm>
            <a:off x="467545" y="1550584"/>
            <a:ext cx="7920880" cy="1048172"/>
            <a:chOff x="467545" y="3548112"/>
            <a:chExt cx="7920880" cy="1048172"/>
          </a:xfrm>
        </p:grpSpPr>
        <p:sp>
          <p:nvSpPr>
            <p:cNvPr id="21" name="Rectangle 56">
              <a:extLst>
                <a:ext uri="{FF2B5EF4-FFF2-40B4-BE49-F238E27FC236}">
                  <a16:creationId xmlns:a16="http://schemas.microsoft.com/office/drawing/2014/main" id="{852A1B5C-6F12-4511-ADA3-9A34C5C240E4}"/>
                </a:ext>
              </a:extLst>
            </p:cNvPr>
            <p:cNvSpPr>
              <a:spLocks noChangeArrowheads="1"/>
            </p:cNvSpPr>
            <p:nvPr/>
          </p:nvSpPr>
          <p:spPr bwMode="auto">
            <a:xfrm>
              <a:off x="467545" y="3548112"/>
              <a:ext cx="792088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① </a:t>
              </a:r>
              <a:r>
                <a:rPr lang="zh-CN" altLang="en-US" sz="2200" dirty="0">
                  <a:latin typeface="微软雅黑" panose="020B0503020204020204" pitchFamily="34" charset="-122"/>
                  <a:ea typeface="微软雅黑" panose="020B0503020204020204" pitchFamily="34" charset="-122"/>
                  <a:sym typeface="Wingdings" pitchFamily="2" charset="2"/>
                </a:rPr>
                <a:t>随机给定初始状态  ，设定合理的退火策略（即初始化参数值，包括初始温度    ，每个温度下的迭代次数，降温规律等）；</a:t>
              </a:r>
            </a:p>
          </p:txBody>
        </p:sp>
        <p:graphicFrame>
          <p:nvGraphicFramePr>
            <p:cNvPr id="22" name="对象 3">
              <a:extLst>
                <a:ext uri="{FF2B5EF4-FFF2-40B4-BE49-F238E27FC236}">
                  <a16:creationId xmlns:a16="http://schemas.microsoft.com/office/drawing/2014/main" id="{48C9E2DC-0D31-4E86-BA4E-CC12492E082A}"/>
                </a:ext>
              </a:extLst>
            </p:cNvPr>
            <p:cNvGraphicFramePr>
              <a:graphicFrameLocks noChangeAspect="1"/>
            </p:cNvGraphicFramePr>
            <p:nvPr>
              <p:extLst>
                <p:ext uri="{D42A27DB-BD31-4B8C-83A1-F6EECF244321}">
                  <p14:modId xmlns:p14="http://schemas.microsoft.com/office/powerpoint/2010/main" val="2561092139"/>
                </p:ext>
              </p:extLst>
            </p:nvPr>
          </p:nvGraphicFramePr>
          <p:xfrm>
            <a:off x="3131840" y="3766003"/>
            <a:ext cx="257175" cy="254000"/>
          </p:xfrm>
          <a:graphic>
            <a:graphicData uri="http://schemas.openxmlformats.org/presentationml/2006/ole">
              <mc:AlternateContent xmlns:mc="http://schemas.openxmlformats.org/markup-compatibility/2006">
                <mc:Choice xmlns:v="urn:schemas-microsoft-com:vml" Requires="v">
                  <p:oleObj name="Equation" r:id="rId2" imgW="126720" imgH="139680" progId="Equation.DSMT4">
                    <p:embed/>
                  </p:oleObj>
                </mc:Choice>
                <mc:Fallback>
                  <p:oleObj name="Equation" r:id="rId2" imgW="126720" imgH="139680" progId="Equation.DSMT4">
                    <p:embed/>
                    <p:pic>
                      <p:nvPicPr>
                        <p:cNvPr id="22" name="对象 3">
                          <a:extLst>
                            <a:ext uri="{FF2B5EF4-FFF2-40B4-BE49-F238E27FC236}">
                              <a16:creationId xmlns:a16="http://schemas.microsoft.com/office/drawing/2014/main" id="{48C9E2DC-0D31-4E86-BA4E-CC12492E082A}"/>
                            </a:ext>
                          </a:extLst>
                        </p:cNvPr>
                        <p:cNvPicPr>
                          <a:picLocks noChangeAspect="1" noChangeArrowheads="1"/>
                        </p:cNvPicPr>
                        <p:nvPr/>
                      </p:nvPicPr>
                      <p:blipFill>
                        <a:blip r:embed="rId3"/>
                        <a:srcRect/>
                        <a:stretch>
                          <a:fillRect/>
                        </a:stretch>
                      </p:blipFill>
                      <p:spPr bwMode="auto">
                        <a:xfrm>
                          <a:off x="3131840" y="3766003"/>
                          <a:ext cx="257175" cy="254000"/>
                        </a:xfrm>
                        <a:prstGeom prst="rect">
                          <a:avLst/>
                        </a:prstGeom>
                        <a:noFill/>
                      </p:spPr>
                    </p:pic>
                  </p:oleObj>
                </mc:Fallback>
              </mc:AlternateContent>
            </a:graphicData>
          </a:graphic>
        </p:graphicFrame>
        <p:graphicFrame>
          <p:nvGraphicFramePr>
            <p:cNvPr id="32" name="对象 3">
              <a:extLst>
                <a:ext uri="{FF2B5EF4-FFF2-40B4-BE49-F238E27FC236}">
                  <a16:creationId xmlns:a16="http://schemas.microsoft.com/office/drawing/2014/main" id="{9CDFDFBE-4947-406C-9516-FAECC4CE2944}"/>
                </a:ext>
              </a:extLst>
            </p:cNvPr>
            <p:cNvGraphicFramePr>
              <a:graphicFrameLocks noChangeAspect="1"/>
            </p:cNvGraphicFramePr>
            <p:nvPr>
              <p:extLst>
                <p:ext uri="{D42A27DB-BD31-4B8C-83A1-F6EECF244321}">
                  <p14:modId xmlns:p14="http://schemas.microsoft.com/office/powerpoint/2010/main" val="1082697386"/>
                </p:ext>
              </p:extLst>
            </p:nvPr>
          </p:nvGraphicFramePr>
          <p:xfrm>
            <a:off x="2857060" y="4213596"/>
            <a:ext cx="280987" cy="300037"/>
          </p:xfrm>
          <a:graphic>
            <a:graphicData uri="http://schemas.openxmlformats.org/presentationml/2006/ole">
              <mc:AlternateContent xmlns:mc="http://schemas.openxmlformats.org/markup-compatibility/2006">
                <mc:Choice xmlns:v="urn:schemas-microsoft-com:vml" Requires="v">
                  <p:oleObj name="Equation" r:id="rId4" imgW="139680" imgH="164880" progId="Equation.DSMT4">
                    <p:embed/>
                  </p:oleObj>
                </mc:Choice>
                <mc:Fallback>
                  <p:oleObj name="Equation" r:id="rId4" imgW="139680" imgH="164880" progId="Equation.DSMT4">
                    <p:embed/>
                    <p:pic>
                      <p:nvPicPr>
                        <p:cNvPr id="32" name="对象 3">
                          <a:extLst>
                            <a:ext uri="{FF2B5EF4-FFF2-40B4-BE49-F238E27FC236}">
                              <a16:creationId xmlns:a16="http://schemas.microsoft.com/office/drawing/2014/main" id="{9CDFDFBE-4947-406C-9516-FAECC4CE2944}"/>
                            </a:ext>
                          </a:extLst>
                        </p:cNvPr>
                        <p:cNvPicPr>
                          <a:picLocks noChangeAspect="1" noChangeArrowheads="1"/>
                        </p:cNvPicPr>
                        <p:nvPr/>
                      </p:nvPicPr>
                      <p:blipFill>
                        <a:blip r:embed="rId5"/>
                        <a:srcRect/>
                        <a:stretch>
                          <a:fillRect/>
                        </a:stretch>
                      </p:blipFill>
                      <p:spPr bwMode="auto">
                        <a:xfrm>
                          <a:off x="2857060" y="4213596"/>
                          <a:ext cx="280987" cy="300037"/>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95D0E3FC-B475-4B51-B30B-66F8F5E1F862}"/>
              </a:ext>
            </a:extLst>
          </p:cNvPr>
          <p:cNvGrpSpPr/>
          <p:nvPr/>
        </p:nvGrpSpPr>
        <p:grpSpPr>
          <a:xfrm>
            <a:off x="683568" y="980728"/>
            <a:ext cx="8064896" cy="540341"/>
            <a:chOff x="683568" y="980728"/>
            <a:chExt cx="8064896" cy="540341"/>
          </a:xfrm>
        </p:grpSpPr>
        <p:sp>
          <p:nvSpPr>
            <p:cNvPr id="19" name="Rectangle 56">
              <a:extLst>
                <a:ext uri="{FF2B5EF4-FFF2-40B4-BE49-F238E27FC236}">
                  <a16:creationId xmlns:a16="http://schemas.microsoft.com/office/drawing/2014/main" id="{03566DA7-E006-4FDF-AFCE-24E13E1E4C69}"/>
                </a:ext>
              </a:extLst>
            </p:cNvPr>
            <p:cNvSpPr>
              <a:spLocks noChangeArrowheads="1"/>
            </p:cNvSpPr>
            <p:nvPr/>
          </p:nvSpPr>
          <p:spPr bwMode="auto">
            <a:xfrm>
              <a:off x="683568" y="980728"/>
              <a:ext cx="8064896"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利用模拟退火算法求解优化问题               的步骤如下：</a:t>
              </a:r>
            </a:p>
          </p:txBody>
        </p:sp>
        <p:graphicFrame>
          <p:nvGraphicFramePr>
            <p:cNvPr id="34" name="对象 3">
              <a:extLst>
                <a:ext uri="{FF2B5EF4-FFF2-40B4-BE49-F238E27FC236}">
                  <a16:creationId xmlns:a16="http://schemas.microsoft.com/office/drawing/2014/main" id="{991FA638-534F-4DB0-AC2B-EA4F08C2D250}"/>
                </a:ext>
              </a:extLst>
            </p:cNvPr>
            <p:cNvGraphicFramePr>
              <a:graphicFrameLocks noChangeAspect="1"/>
            </p:cNvGraphicFramePr>
            <p:nvPr>
              <p:extLst>
                <p:ext uri="{D42A27DB-BD31-4B8C-83A1-F6EECF244321}">
                  <p14:modId xmlns:p14="http://schemas.microsoft.com/office/powerpoint/2010/main" val="1137323764"/>
                </p:ext>
              </p:extLst>
            </p:nvPr>
          </p:nvGraphicFramePr>
          <p:xfrm>
            <a:off x="4690694" y="1144638"/>
            <a:ext cx="1204912" cy="368300"/>
          </p:xfrm>
          <a:graphic>
            <a:graphicData uri="http://schemas.openxmlformats.org/presentationml/2006/ole">
              <mc:AlternateContent xmlns:mc="http://schemas.openxmlformats.org/markup-compatibility/2006">
                <mc:Choice xmlns:v="urn:schemas-microsoft-com:vml" Requires="v">
                  <p:oleObj name="Equation" r:id="rId6" imgW="596880" imgH="203040" progId="Equation.DSMT4">
                    <p:embed/>
                  </p:oleObj>
                </mc:Choice>
                <mc:Fallback>
                  <p:oleObj name="Equation" r:id="rId6" imgW="596880" imgH="203040" progId="Equation.DSMT4">
                    <p:embed/>
                    <p:pic>
                      <p:nvPicPr>
                        <p:cNvPr id="32" name="对象 3">
                          <a:extLst>
                            <a:ext uri="{FF2B5EF4-FFF2-40B4-BE49-F238E27FC236}">
                              <a16:creationId xmlns:a16="http://schemas.microsoft.com/office/drawing/2014/main" id="{9CDFDFBE-4947-406C-9516-FAECC4CE2944}"/>
                            </a:ext>
                          </a:extLst>
                        </p:cNvPr>
                        <p:cNvPicPr>
                          <a:picLocks noChangeAspect="1" noChangeArrowheads="1"/>
                        </p:cNvPicPr>
                        <p:nvPr/>
                      </p:nvPicPr>
                      <p:blipFill>
                        <a:blip r:embed="rId7"/>
                        <a:srcRect/>
                        <a:stretch>
                          <a:fillRect/>
                        </a:stretch>
                      </p:blipFill>
                      <p:spPr bwMode="auto">
                        <a:xfrm>
                          <a:off x="4690694" y="1144638"/>
                          <a:ext cx="1204912" cy="368300"/>
                        </a:xfrm>
                        <a:prstGeom prst="rect">
                          <a:avLst/>
                        </a:prstGeom>
                        <a:noFill/>
                      </p:spPr>
                    </p:pic>
                  </p:oleObj>
                </mc:Fallback>
              </mc:AlternateContent>
            </a:graphicData>
          </a:graphic>
        </p:graphicFrame>
      </p:grpSp>
      <p:grpSp>
        <p:nvGrpSpPr>
          <p:cNvPr id="6" name="组合 5">
            <a:extLst>
              <a:ext uri="{FF2B5EF4-FFF2-40B4-BE49-F238E27FC236}">
                <a16:creationId xmlns:a16="http://schemas.microsoft.com/office/drawing/2014/main" id="{2BFBC6E5-7A05-4BEA-82EB-2EA95F66AA2B}"/>
              </a:ext>
            </a:extLst>
          </p:cNvPr>
          <p:cNvGrpSpPr/>
          <p:nvPr/>
        </p:nvGrpSpPr>
        <p:grpSpPr>
          <a:xfrm>
            <a:off x="467544" y="2672635"/>
            <a:ext cx="8424935" cy="540341"/>
            <a:chOff x="467544" y="2775266"/>
            <a:chExt cx="8424935" cy="540341"/>
          </a:xfrm>
        </p:grpSpPr>
        <p:sp>
          <p:nvSpPr>
            <p:cNvPr id="29" name="Rectangle 56">
              <a:extLst>
                <a:ext uri="{FF2B5EF4-FFF2-40B4-BE49-F238E27FC236}">
                  <a16:creationId xmlns:a16="http://schemas.microsoft.com/office/drawing/2014/main" id="{40BB2B53-14D8-4693-814A-763160895C7E}"/>
                </a:ext>
              </a:extLst>
            </p:cNvPr>
            <p:cNvSpPr>
              <a:spLocks noChangeArrowheads="1"/>
            </p:cNvSpPr>
            <p:nvPr/>
          </p:nvSpPr>
          <p:spPr bwMode="auto">
            <a:xfrm>
              <a:off x="467544" y="2775266"/>
              <a:ext cx="8424935"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② </a:t>
              </a:r>
              <a:r>
                <a:rPr lang="zh-CN" altLang="en-US" sz="2200" dirty="0">
                  <a:latin typeface="微软雅黑" panose="020B0503020204020204" pitchFamily="34" charset="-122"/>
                  <a:ea typeface="微软雅黑" panose="020B0503020204020204" pitchFamily="34" charset="-122"/>
                  <a:sym typeface="Wingdings" pitchFamily="2" charset="2"/>
                </a:rPr>
                <a:t>令                （     为随机扰动），计算                           ； </a:t>
              </a:r>
            </a:p>
          </p:txBody>
        </p:sp>
        <p:graphicFrame>
          <p:nvGraphicFramePr>
            <p:cNvPr id="30" name="对象 3">
              <a:extLst>
                <a:ext uri="{FF2B5EF4-FFF2-40B4-BE49-F238E27FC236}">
                  <a16:creationId xmlns:a16="http://schemas.microsoft.com/office/drawing/2014/main" id="{168B2EAE-8509-4A8B-B54C-ECF39E37A9A3}"/>
                </a:ext>
              </a:extLst>
            </p:cNvPr>
            <p:cNvGraphicFramePr>
              <a:graphicFrameLocks noChangeAspect="1"/>
            </p:cNvGraphicFramePr>
            <p:nvPr>
              <p:extLst>
                <p:ext uri="{D42A27DB-BD31-4B8C-83A1-F6EECF244321}">
                  <p14:modId xmlns:p14="http://schemas.microsoft.com/office/powerpoint/2010/main" val="945016358"/>
                </p:ext>
              </p:extLst>
            </p:nvPr>
          </p:nvGraphicFramePr>
          <p:xfrm>
            <a:off x="1241897" y="2924212"/>
            <a:ext cx="1385887" cy="325437"/>
          </p:xfrm>
          <a:graphic>
            <a:graphicData uri="http://schemas.openxmlformats.org/presentationml/2006/ole">
              <mc:AlternateContent xmlns:mc="http://schemas.openxmlformats.org/markup-compatibility/2006">
                <mc:Choice xmlns:v="urn:schemas-microsoft-com:vml" Requires="v">
                  <p:oleObj name="Equation" r:id="rId8" imgW="685800" imgH="177480" progId="Equation.DSMT4">
                    <p:embed/>
                  </p:oleObj>
                </mc:Choice>
                <mc:Fallback>
                  <p:oleObj name="Equation" r:id="rId8" imgW="685800" imgH="177480" progId="Equation.DSMT4">
                    <p:embed/>
                    <p:pic>
                      <p:nvPicPr>
                        <p:cNvPr id="30" name="对象 3">
                          <a:extLst>
                            <a:ext uri="{FF2B5EF4-FFF2-40B4-BE49-F238E27FC236}">
                              <a16:creationId xmlns:a16="http://schemas.microsoft.com/office/drawing/2014/main" id="{168B2EAE-8509-4A8B-B54C-ECF39E37A9A3}"/>
                            </a:ext>
                          </a:extLst>
                        </p:cNvPr>
                        <p:cNvPicPr>
                          <a:picLocks noChangeAspect="1" noChangeArrowheads="1"/>
                        </p:cNvPicPr>
                        <p:nvPr/>
                      </p:nvPicPr>
                      <p:blipFill>
                        <a:blip r:embed="rId9"/>
                        <a:srcRect/>
                        <a:stretch>
                          <a:fillRect/>
                        </a:stretch>
                      </p:blipFill>
                      <p:spPr bwMode="auto">
                        <a:xfrm>
                          <a:off x="1241897" y="2924212"/>
                          <a:ext cx="1385887" cy="325437"/>
                        </a:xfrm>
                        <a:prstGeom prst="rect">
                          <a:avLst/>
                        </a:prstGeom>
                        <a:noFill/>
                      </p:spPr>
                    </p:pic>
                  </p:oleObj>
                </mc:Fallback>
              </mc:AlternateContent>
            </a:graphicData>
          </a:graphic>
        </p:graphicFrame>
        <p:graphicFrame>
          <p:nvGraphicFramePr>
            <p:cNvPr id="36" name="对象 3">
              <a:extLst>
                <a:ext uri="{FF2B5EF4-FFF2-40B4-BE49-F238E27FC236}">
                  <a16:creationId xmlns:a16="http://schemas.microsoft.com/office/drawing/2014/main" id="{F3287745-7CA5-44CD-8680-68DFF5411DBA}"/>
                </a:ext>
              </a:extLst>
            </p:cNvPr>
            <p:cNvGraphicFramePr>
              <a:graphicFrameLocks noChangeAspect="1"/>
            </p:cNvGraphicFramePr>
            <p:nvPr>
              <p:extLst>
                <p:ext uri="{D42A27DB-BD31-4B8C-83A1-F6EECF244321}">
                  <p14:modId xmlns:p14="http://schemas.microsoft.com/office/powerpoint/2010/main" val="3436883221"/>
                </p:ext>
              </p:extLst>
            </p:nvPr>
          </p:nvGraphicFramePr>
          <p:xfrm>
            <a:off x="2779272" y="2917523"/>
            <a:ext cx="436562" cy="325437"/>
          </p:xfrm>
          <a:graphic>
            <a:graphicData uri="http://schemas.openxmlformats.org/presentationml/2006/ole">
              <mc:AlternateContent xmlns:mc="http://schemas.openxmlformats.org/markup-compatibility/2006">
                <mc:Choice xmlns:v="urn:schemas-microsoft-com:vml" Requires="v">
                  <p:oleObj name="Equation" r:id="rId10" imgW="215640" imgH="177480" progId="Equation.DSMT4">
                    <p:embed/>
                  </p:oleObj>
                </mc:Choice>
                <mc:Fallback>
                  <p:oleObj name="Equation" r:id="rId10" imgW="215640" imgH="177480" progId="Equation.DSMT4">
                    <p:embed/>
                    <p:pic>
                      <p:nvPicPr>
                        <p:cNvPr id="30" name="对象 3">
                          <a:extLst>
                            <a:ext uri="{FF2B5EF4-FFF2-40B4-BE49-F238E27FC236}">
                              <a16:creationId xmlns:a16="http://schemas.microsoft.com/office/drawing/2014/main" id="{168B2EAE-8509-4A8B-B54C-ECF39E37A9A3}"/>
                            </a:ext>
                          </a:extLst>
                        </p:cNvPr>
                        <p:cNvPicPr>
                          <a:picLocks noChangeAspect="1" noChangeArrowheads="1"/>
                        </p:cNvPicPr>
                        <p:nvPr/>
                      </p:nvPicPr>
                      <p:blipFill>
                        <a:blip r:embed="rId11"/>
                        <a:srcRect/>
                        <a:stretch>
                          <a:fillRect/>
                        </a:stretch>
                      </p:blipFill>
                      <p:spPr bwMode="auto">
                        <a:xfrm>
                          <a:off x="2779272" y="2917523"/>
                          <a:ext cx="436562" cy="325437"/>
                        </a:xfrm>
                        <a:prstGeom prst="rect">
                          <a:avLst/>
                        </a:prstGeom>
                        <a:noFill/>
                      </p:spPr>
                    </p:pic>
                  </p:oleObj>
                </mc:Fallback>
              </mc:AlternateContent>
            </a:graphicData>
          </a:graphic>
        </p:graphicFrame>
        <p:graphicFrame>
          <p:nvGraphicFramePr>
            <p:cNvPr id="39" name="对象 3">
              <a:extLst>
                <a:ext uri="{FF2B5EF4-FFF2-40B4-BE49-F238E27FC236}">
                  <a16:creationId xmlns:a16="http://schemas.microsoft.com/office/drawing/2014/main" id="{2A3E84A1-5C2A-409B-A882-07020887ED2E}"/>
                </a:ext>
              </a:extLst>
            </p:cNvPr>
            <p:cNvGraphicFramePr>
              <a:graphicFrameLocks noChangeAspect="1"/>
            </p:cNvGraphicFramePr>
            <p:nvPr>
              <p:extLst>
                <p:ext uri="{D42A27DB-BD31-4B8C-83A1-F6EECF244321}">
                  <p14:modId xmlns:p14="http://schemas.microsoft.com/office/powerpoint/2010/main" val="689572544"/>
                </p:ext>
              </p:extLst>
            </p:nvPr>
          </p:nvGraphicFramePr>
          <p:xfrm>
            <a:off x="5724128" y="2924944"/>
            <a:ext cx="2259013" cy="373062"/>
          </p:xfrm>
          <a:graphic>
            <a:graphicData uri="http://schemas.openxmlformats.org/presentationml/2006/ole">
              <mc:AlternateContent xmlns:mc="http://schemas.openxmlformats.org/markup-compatibility/2006">
                <mc:Choice xmlns:v="urn:schemas-microsoft-com:vml" Requires="v">
                  <p:oleObj name="Equation" r:id="rId12" imgW="1117440" imgH="203040" progId="Equation.DSMT4">
                    <p:embed/>
                  </p:oleObj>
                </mc:Choice>
                <mc:Fallback>
                  <p:oleObj name="Equation" r:id="rId12" imgW="1117440" imgH="203040" progId="Equation.DSMT4">
                    <p:embed/>
                    <p:pic>
                      <p:nvPicPr>
                        <p:cNvPr id="30" name="对象 3">
                          <a:extLst>
                            <a:ext uri="{FF2B5EF4-FFF2-40B4-BE49-F238E27FC236}">
                              <a16:creationId xmlns:a16="http://schemas.microsoft.com/office/drawing/2014/main" id="{168B2EAE-8509-4A8B-B54C-ECF39E37A9A3}"/>
                            </a:ext>
                          </a:extLst>
                        </p:cNvPr>
                        <p:cNvPicPr>
                          <a:picLocks noChangeAspect="1" noChangeArrowheads="1"/>
                        </p:cNvPicPr>
                        <p:nvPr/>
                      </p:nvPicPr>
                      <p:blipFill>
                        <a:blip r:embed="rId13"/>
                        <a:srcRect/>
                        <a:stretch>
                          <a:fillRect/>
                        </a:stretch>
                      </p:blipFill>
                      <p:spPr bwMode="auto">
                        <a:xfrm>
                          <a:off x="5724128" y="2924944"/>
                          <a:ext cx="2259013" cy="373062"/>
                        </a:xfrm>
                        <a:prstGeom prst="rect">
                          <a:avLst/>
                        </a:prstGeom>
                        <a:noFill/>
                      </p:spPr>
                    </p:pic>
                  </p:oleObj>
                </mc:Fallback>
              </mc:AlternateContent>
            </a:graphicData>
          </a:graphic>
        </p:graphicFrame>
      </p:grpSp>
      <p:grpSp>
        <p:nvGrpSpPr>
          <p:cNvPr id="7" name="组合 6">
            <a:extLst>
              <a:ext uri="{FF2B5EF4-FFF2-40B4-BE49-F238E27FC236}">
                <a16:creationId xmlns:a16="http://schemas.microsoft.com/office/drawing/2014/main" id="{9EC543E9-ECC5-4420-9C53-B778E3D2687E}"/>
              </a:ext>
            </a:extLst>
          </p:cNvPr>
          <p:cNvGrpSpPr/>
          <p:nvPr/>
        </p:nvGrpSpPr>
        <p:grpSpPr>
          <a:xfrm>
            <a:off x="467545" y="3180180"/>
            <a:ext cx="8280920" cy="1660807"/>
            <a:chOff x="467545" y="3180180"/>
            <a:chExt cx="8280920" cy="1660807"/>
          </a:xfrm>
        </p:grpSpPr>
        <p:sp>
          <p:nvSpPr>
            <p:cNvPr id="24" name="Rectangle 56">
              <a:extLst>
                <a:ext uri="{FF2B5EF4-FFF2-40B4-BE49-F238E27FC236}">
                  <a16:creationId xmlns:a16="http://schemas.microsoft.com/office/drawing/2014/main" id="{A43DC4A5-A12B-4C83-B172-6CD12F1BFB2B}"/>
                </a:ext>
              </a:extLst>
            </p:cNvPr>
            <p:cNvSpPr>
              <a:spLocks noChangeArrowheads="1"/>
            </p:cNvSpPr>
            <p:nvPr/>
          </p:nvSpPr>
          <p:spPr bwMode="auto">
            <a:xfrm>
              <a:off x="467545" y="3284984"/>
              <a:ext cx="828092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③ </a:t>
              </a:r>
              <a:r>
                <a:rPr lang="zh-CN" altLang="en-US" sz="2200" dirty="0">
                  <a:latin typeface="微软雅黑" panose="020B0503020204020204" pitchFamily="34" charset="-122"/>
                  <a:ea typeface="微软雅黑" panose="020B0503020204020204" pitchFamily="34" charset="-122"/>
                  <a:sym typeface="Wingdings" pitchFamily="2" charset="2"/>
                </a:rPr>
                <a:t>若          ，则接受    为新的状态，否则，以概率             接受</a:t>
              </a:r>
              <a:endParaRPr lang="en-US" altLang="zh-CN" sz="2200" dirty="0">
                <a:latin typeface="微软雅黑" panose="020B0503020204020204" pitchFamily="34" charset="-122"/>
                <a:ea typeface="微软雅黑" panose="020B0503020204020204" pitchFamily="34" charset="-122"/>
                <a:sym typeface="Wingdings" pitchFamily="2" charset="2"/>
              </a:endParaRPr>
            </a:p>
            <a:p>
              <a:pPr>
                <a:lnSpc>
                  <a:spcPct val="150000"/>
                </a:lnSpc>
                <a:buClr>
                  <a:srgbClr val="0000FF"/>
                </a:buClr>
              </a:pPr>
              <a:r>
                <a:rPr lang="en-US" altLang="zh-CN" sz="2200" dirty="0">
                  <a:latin typeface="微软雅黑" panose="020B0503020204020204" pitchFamily="34" charset="-122"/>
                  <a:ea typeface="微软雅黑" panose="020B0503020204020204" pitchFamily="34" charset="-122"/>
                  <a:sym typeface="Wingdings" pitchFamily="2" charset="2"/>
                </a:rPr>
                <a:t>   </a:t>
              </a:r>
              <a:r>
                <a:rPr lang="zh-CN" altLang="en-US" sz="2200" dirty="0">
                  <a:latin typeface="微软雅黑" panose="020B0503020204020204" pitchFamily="34" charset="-122"/>
                  <a:ea typeface="微软雅黑" panose="020B0503020204020204" pitchFamily="34" charset="-122"/>
                  <a:sym typeface="Wingdings" pitchFamily="2" charset="2"/>
                </a:rPr>
                <a:t>  。具体做法是产生</a:t>
              </a:r>
              <a:r>
                <a:rPr lang="en-US" altLang="zh-CN" sz="2200" dirty="0">
                  <a:latin typeface="微软雅黑" panose="020B0503020204020204" pitchFamily="34" charset="-122"/>
                  <a:ea typeface="微软雅黑" panose="020B0503020204020204" pitchFamily="34" charset="-122"/>
                  <a:sym typeface="Wingdings" pitchFamily="2" charset="2"/>
                </a:rPr>
                <a:t>0</a:t>
              </a:r>
              <a:r>
                <a:rPr lang="zh-CN" altLang="en-US" sz="2200" dirty="0">
                  <a:latin typeface="微软雅黑" panose="020B0503020204020204" pitchFamily="34" charset="-122"/>
                  <a:ea typeface="微软雅黑" panose="020B0503020204020204" pitchFamily="34" charset="-122"/>
                  <a:sym typeface="Wingdings" pitchFamily="2" charset="2"/>
                </a:rPr>
                <a:t>到</a:t>
              </a:r>
              <a:r>
                <a:rPr lang="en-US" altLang="zh-CN" sz="2200" dirty="0">
                  <a:latin typeface="微软雅黑" panose="020B0503020204020204" pitchFamily="34" charset="-122"/>
                  <a:ea typeface="微软雅黑" panose="020B0503020204020204" pitchFamily="34" charset="-122"/>
                  <a:sym typeface="Wingdings" pitchFamily="2" charset="2"/>
                </a:rPr>
                <a:t>1</a:t>
              </a:r>
              <a:r>
                <a:rPr lang="zh-CN" altLang="en-US" sz="2200" dirty="0">
                  <a:latin typeface="微软雅黑" panose="020B0503020204020204" pitchFamily="34" charset="-122"/>
                  <a:ea typeface="微软雅黑" panose="020B0503020204020204" pitchFamily="34" charset="-122"/>
                  <a:sym typeface="Wingdings" pitchFamily="2" charset="2"/>
                </a:rPr>
                <a:t>之间的随机数 </a:t>
              </a:r>
              <a:r>
                <a:rPr lang="en-US" altLang="zh-CN" sz="2200" i="1" dirty="0">
                  <a:ea typeface="微软雅黑" panose="020B0503020204020204" pitchFamily="34" charset="-122"/>
                  <a:cs typeface="Times New Roman" panose="02020603050405020304" pitchFamily="18" charset="0"/>
                  <a:sym typeface="Wingdings" pitchFamily="2" charset="2"/>
                </a:rPr>
                <a:t>a</a:t>
              </a:r>
              <a:r>
                <a:rPr lang="zh-CN" altLang="en-US" sz="2200" dirty="0">
                  <a:latin typeface="微软雅黑" panose="020B0503020204020204" pitchFamily="34" charset="-122"/>
                  <a:ea typeface="微软雅黑" panose="020B0503020204020204" pitchFamily="34" charset="-122"/>
                  <a:sym typeface="Wingdings" pitchFamily="2" charset="2"/>
                </a:rPr>
                <a:t>，若 </a:t>
              </a:r>
              <a:r>
                <a:rPr lang="en-US" altLang="zh-CN" sz="2200" i="1" dirty="0">
                  <a:ea typeface="微软雅黑" panose="020B0503020204020204" pitchFamily="34" charset="-122"/>
                  <a:cs typeface="Times New Roman" panose="02020603050405020304" pitchFamily="18" charset="0"/>
                  <a:sym typeface="Wingdings" pitchFamily="2" charset="2"/>
                </a:rPr>
                <a:t>p</a:t>
              </a:r>
              <a:r>
                <a:rPr lang="en-US" altLang="zh-CN" sz="2200" dirty="0">
                  <a:latin typeface="微软雅黑" panose="020B0503020204020204" pitchFamily="34" charset="-122"/>
                  <a:ea typeface="微软雅黑" panose="020B0503020204020204" pitchFamily="34" charset="-122"/>
                  <a:sym typeface="Wingdings" pitchFamily="2" charset="2"/>
                </a:rPr>
                <a:t>&gt;</a:t>
              </a:r>
              <a:r>
                <a:rPr lang="en-US" altLang="zh-CN" sz="2200" i="1" dirty="0">
                  <a:ea typeface="微软雅黑" panose="020B0503020204020204" pitchFamily="34" charset="-122"/>
                  <a:cs typeface="Times New Roman" panose="02020603050405020304" pitchFamily="18" charset="0"/>
                  <a:sym typeface="Wingdings" pitchFamily="2" charset="2"/>
                </a:rPr>
                <a:t>a</a:t>
              </a:r>
              <a:r>
                <a:rPr lang="zh-CN" altLang="en-US" sz="2200" dirty="0">
                  <a:latin typeface="微软雅黑" panose="020B0503020204020204" pitchFamily="34" charset="-122"/>
                  <a:ea typeface="微软雅黑" panose="020B0503020204020204" pitchFamily="34" charset="-122"/>
                  <a:sym typeface="Wingdings" pitchFamily="2" charset="2"/>
                </a:rPr>
                <a:t>，则接受    为新的状态，否则，仍停留在状态 </a:t>
              </a:r>
              <a:r>
                <a:rPr lang="en-US" altLang="zh-CN" sz="2200" i="1" dirty="0">
                  <a:ea typeface="微软雅黑" panose="020B0503020204020204" pitchFamily="34" charset="-122"/>
                  <a:cs typeface="Times New Roman" panose="02020603050405020304" pitchFamily="18" charset="0"/>
                  <a:sym typeface="Wingdings" pitchFamily="2" charset="2"/>
                </a:rPr>
                <a:t>x</a:t>
              </a:r>
              <a:r>
                <a:rPr lang="zh-CN" altLang="en-US" sz="2200" dirty="0">
                  <a:latin typeface="微软雅黑" panose="020B0503020204020204" pitchFamily="34" charset="-122"/>
                  <a:ea typeface="微软雅黑" panose="020B0503020204020204" pitchFamily="34" charset="-122"/>
                  <a:sym typeface="Wingdings" pitchFamily="2" charset="2"/>
                </a:rPr>
                <a:t> </a:t>
              </a:r>
              <a:r>
                <a:rPr lang="en-US" altLang="zh-CN" sz="2200" dirty="0">
                  <a:latin typeface="微软雅黑" panose="020B0503020204020204" pitchFamily="34" charset="-122"/>
                  <a:ea typeface="微软雅黑" panose="020B0503020204020204" pitchFamily="34" charset="-122"/>
                  <a:sym typeface="Wingdings" pitchFamily="2" charset="2"/>
                </a:rPr>
                <a:t>;</a:t>
              </a:r>
              <a:endParaRPr lang="zh-CN" altLang="en-US" sz="2200" dirty="0">
                <a:latin typeface="微软雅黑" panose="020B0503020204020204" pitchFamily="34" charset="-122"/>
                <a:ea typeface="微软雅黑" panose="020B0503020204020204" pitchFamily="34" charset="-122"/>
                <a:sym typeface="Wingdings" pitchFamily="2" charset="2"/>
              </a:endParaRPr>
            </a:p>
          </p:txBody>
        </p:sp>
        <p:graphicFrame>
          <p:nvGraphicFramePr>
            <p:cNvPr id="26" name="对象 3">
              <a:extLst>
                <a:ext uri="{FF2B5EF4-FFF2-40B4-BE49-F238E27FC236}">
                  <a16:creationId xmlns:a16="http://schemas.microsoft.com/office/drawing/2014/main" id="{7A0394E8-90CB-4360-9372-A624E8EEA786}"/>
                </a:ext>
              </a:extLst>
            </p:cNvPr>
            <p:cNvGraphicFramePr>
              <a:graphicFrameLocks noChangeAspect="1"/>
            </p:cNvGraphicFramePr>
            <p:nvPr>
              <p:extLst>
                <p:ext uri="{D42A27DB-BD31-4B8C-83A1-F6EECF244321}">
                  <p14:modId xmlns:p14="http://schemas.microsoft.com/office/powerpoint/2010/main" val="2704652208"/>
                </p:ext>
              </p:extLst>
            </p:nvPr>
          </p:nvGraphicFramePr>
          <p:xfrm>
            <a:off x="1190647" y="3449149"/>
            <a:ext cx="852488" cy="369887"/>
          </p:xfrm>
          <a:graphic>
            <a:graphicData uri="http://schemas.openxmlformats.org/presentationml/2006/ole">
              <mc:AlternateContent xmlns:mc="http://schemas.openxmlformats.org/markup-compatibility/2006">
                <mc:Choice xmlns:v="urn:schemas-microsoft-com:vml" Requires="v">
                  <p:oleObj name="Equation" r:id="rId14" imgW="444240" imgH="203040" progId="Equation.DSMT4">
                    <p:embed/>
                  </p:oleObj>
                </mc:Choice>
                <mc:Fallback>
                  <p:oleObj name="Equation" r:id="rId14" imgW="444240" imgH="203040" progId="Equation.DSMT4">
                    <p:embed/>
                    <p:pic>
                      <p:nvPicPr>
                        <p:cNvPr id="26" name="对象 3">
                          <a:extLst>
                            <a:ext uri="{FF2B5EF4-FFF2-40B4-BE49-F238E27FC236}">
                              <a16:creationId xmlns:a16="http://schemas.microsoft.com/office/drawing/2014/main" id="{7A0394E8-90CB-4360-9372-A624E8EEA786}"/>
                            </a:ext>
                          </a:extLst>
                        </p:cNvPr>
                        <p:cNvPicPr>
                          <a:picLocks noChangeAspect="1" noChangeArrowheads="1"/>
                        </p:cNvPicPr>
                        <p:nvPr/>
                      </p:nvPicPr>
                      <p:blipFill>
                        <a:blip r:embed="rId15"/>
                        <a:srcRect/>
                        <a:stretch>
                          <a:fillRect/>
                        </a:stretch>
                      </p:blipFill>
                      <p:spPr bwMode="auto">
                        <a:xfrm>
                          <a:off x="1190647" y="3449149"/>
                          <a:ext cx="852488" cy="369887"/>
                        </a:xfrm>
                        <a:prstGeom prst="rect">
                          <a:avLst/>
                        </a:prstGeom>
                        <a:noFill/>
                      </p:spPr>
                    </p:pic>
                  </p:oleObj>
                </mc:Fallback>
              </mc:AlternateContent>
            </a:graphicData>
          </a:graphic>
        </p:graphicFrame>
        <p:graphicFrame>
          <p:nvGraphicFramePr>
            <p:cNvPr id="40" name="对象 3">
              <a:extLst>
                <a:ext uri="{FF2B5EF4-FFF2-40B4-BE49-F238E27FC236}">
                  <a16:creationId xmlns:a16="http://schemas.microsoft.com/office/drawing/2014/main" id="{AE95EF84-0F25-4D3C-A97D-81596E63FED2}"/>
                </a:ext>
              </a:extLst>
            </p:cNvPr>
            <p:cNvGraphicFramePr>
              <a:graphicFrameLocks noChangeAspect="1"/>
            </p:cNvGraphicFramePr>
            <p:nvPr>
              <p:extLst>
                <p:ext uri="{D42A27DB-BD31-4B8C-83A1-F6EECF244321}">
                  <p14:modId xmlns:p14="http://schemas.microsoft.com/office/powerpoint/2010/main" val="3052277384"/>
                </p:ext>
              </p:extLst>
            </p:nvPr>
          </p:nvGraphicFramePr>
          <p:xfrm>
            <a:off x="3175968" y="3429000"/>
            <a:ext cx="315912" cy="323850"/>
          </p:xfrm>
          <a:graphic>
            <a:graphicData uri="http://schemas.openxmlformats.org/presentationml/2006/ole">
              <mc:AlternateContent xmlns:mc="http://schemas.openxmlformats.org/markup-compatibility/2006">
                <mc:Choice xmlns:v="urn:schemas-microsoft-com:vml" Requires="v">
                  <p:oleObj name="Equation" r:id="rId16" imgW="164880" imgH="177480" progId="Equation.DSMT4">
                    <p:embed/>
                  </p:oleObj>
                </mc:Choice>
                <mc:Fallback>
                  <p:oleObj name="Equation" r:id="rId16" imgW="164880" imgH="177480" progId="Equation.DSMT4">
                    <p:embed/>
                    <p:pic>
                      <p:nvPicPr>
                        <p:cNvPr id="26" name="对象 3">
                          <a:extLst>
                            <a:ext uri="{FF2B5EF4-FFF2-40B4-BE49-F238E27FC236}">
                              <a16:creationId xmlns:a16="http://schemas.microsoft.com/office/drawing/2014/main" id="{7A0394E8-90CB-4360-9372-A624E8EEA786}"/>
                            </a:ext>
                          </a:extLst>
                        </p:cNvPr>
                        <p:cNvPicPr>
                          <a:picLocks noChangeAspect="1" noChangeArrowheads="1"/>
                        </p:cNvPicPr>
                        <p:nvPr/>
                      </p:nvPicPr>
                      <p:blipFill>
                        <a:blip r:embed="rId17"/>
                        <a:srcRect/>
                        <a:stretch>
                          <a:fillRect/>
                        </a:stretch>
                      </p:blipFill>
                      <p:spPr bwMode="auto">
                        <a:xfrm>
                          <a:off x="3175968" y="3429000"/>
                          <a:ext cx="315912" cy="323850"/>
                        </a:xfrm>
                        <a:prstGeom prst="rect">
                          <a:avLst/>
                        </a:prstGeom>
                        <a:noFill/>
                      </p:spPr>
                    </p:pic>
                  </p:oleObj>
                </mc:Fallback>
              </mc:AlternateContent>
            </a:graphicData>
          </a:graphic>
        </p:graphicFrame>
        <p:graphicFrame>
          <p:nvGraphicFramePr>
            <p:cNvPr id="41" name="对象 3">
              <a:extLst>
                <a:ext uri="{FF2B5EF4-FFF2-40B4-BE49-F238E27FC236}">
                  <a16:creationId xmlns:a16="http://schemas.microsoft.com/office/drawing/2014/main" id="{51EEDF8F-C30E-4DEB-8584-CD808456379A}"/>
                </a:ext>
              </a:extLst>
            </p:cNvPr>
            <p:cNvGraphicFramePr>
              <a:graphicFrameLocks noChangeAspect="1"/>
            </p:cNvGraphicFramePr>
            <p:nvPr>
              <p:extLst>
                <p:ext uri="{D42A27DB-BD31-4B8C-83A1-F6EECF244321}">
                  <p14:modId xmlns:p14="http://schemas.microsoft.com/office/powerpoint/2010/main" val="2723376773"/>
                </p:ext>
              </p:extLst>
            </p:nvPr>
          </p:nvGraphicFramePr>
          <p:xfrm>
            <a:off x="611560" y="3953944"/>
            <a:ext cx="315912" cy="323850"/>
          </p:xfrm>
          <a:graphic>
            <a:graphicData uri="http://schemas.openxmlformats.org/presentationml/2006/ole">
              <mc:AlternateContent xmlns:mc="http://schemas.openxmlformats.org/markup-compatibility/2006">
                <mc:Choice xmlns:v="urn:schemas-microsoft-com:vml" Requires="v">
                  <p:oleObj name="Equation" r:id="rId18" imgW="164880" imgH="177480" progId="Equation.DSMT4">
                    <p:embed/>
                  </p:oleObj>
                </mc:Choice>
                <mc:Fallback>
                  <p:oleObj name="Equation" r:id="rId18" imgW="164880" imgH="177480" progId="Equation.DSMT4">
                    <p:embed/>
                    <p:pic>
                      <p:nvPicPr>
                        <p:cNvPr id="40" name="对象 3">
                          <a:extLst>
                            <a:ext uri="{FF2B5EF4-FFF2-40B4-BE49-F238E27FC236}">
                              <a16:creationId xmlns:a16="http://schemas.microsoft.com/office/drawing/2014/main" id="{AE95EF84-0F25-4D3C-A97D-81596E63FED2}"/>
                            </a:ext>
                          </a:extLst>
                        </p:cNvPr>
                        <p:cNvPicPr>
                          <a:picLocks noChangeAspect="1" noChangeArrowheads="1"/>
                        </p:cNvPicPr>
                        <p:nvPr/>
                      </p:nvPicPr>
                      <p:blipFill>
                        <a:blip r:embed="rId19"/>
                        <a:srcRect/>
                        <a:stretch>
                          <a:fillRect/>
                        </a:stretch>
                      </p:blipFill>
                      <p:spPr bwMode="auto">
                        <a:xfrm>
                          <a:off x="611560" y="3953944"/>
                          <a:ext cx="315912" cy="323850"/>
                        </a:xfrm>
                        <a:prstGeom prst="rect">
                          <a:avLst/>
                        </a:prstGeom>
                        <a:noFill/>
                      </p:spPr>
                    </p:pic>
                  </p:oleObj>
                </mc:Fallback>
              </mc:AlternateContent>
            </a:graphicData>
          </a:graphic>
        </p:graphicFrame>
        <p:graphicFrame>
          <p:nvGraphicFramePr>
            <p:cNvPr id="42" name="对象 3">
              <a:extLst>
                <a:ext uri="{FF2B5EF4-FFF2-40B4-BE49-F238E27FC236}">
                  <a16:creationId xmlns:a16="http://schemas.microsoft.com/office/drawing/2014/main" id="{89833CB4-B77B-4E8F-898E-EC753E0A605D}"/>
                </a:ext>
              </a:extLst>
            </p:cNvPr>
            <p:cNvGraphicFramePr>
              <a:graphicFrameLocks noChangeAspect="1"/>
            </p:cNvGraphicFramePr>
            <p:nvPr>
              <p:extLst>
                <p:ext uri="{D42A27DB-BD31-4B8C-83A1-F6EECF244321}">
                  <p14:modId xmlns:p14="http://schemas.microsoft.com/office/powerpoint/2010/main" val="1072298685"/>
                </p:ext>
              </p:extLst>
            </p:nvPr>
          </p:nvGraphicFramePr>
          <p:xfrm>
            <a:off x="6802812" y="3180180"/>
            <a:ext cx="1093788" cy="601662"/>
          </p:xfrm>
          <a:graphic>
            <a:graphicData uri="http://schemas.openxmlformats.org/presentationml/2006/ole">
              <mc:AlternateContent xmlns:mc="http://schemas.openxmlformats.org/markup-compatibility/2006">
                <mc:Choice xmlns:v="urn:schemas-microsoft-com:vml" Requires="v">
                  <p:oleObj name="Equation" r:id="rId20" imgW="571320" imgH="330120" progId="Equation.DSMT4">
                    <p:embed/>
                  </p:oleObj>
                </mc:Choice>
                <mc:Fallback>
                  <p:oleObj name="Equation" r:id="rId20" imgW="571320" imgH="330120" progId="Equation.DSMT4">
                    <p:embed/>
                    <p:pic>
                      <p:nvPicPr>
                        <p:cNvPr id="40" name="对象 3">
                          <a:extLst>
                            <a:ext uri="{FF2B5EF4-FFF2-40B4-BE49-F238E27FC236}">
                              <a16:creationId xmlns:a16="http://schemas.microsoft.com/office/drawing/2014/main" id="{AE95EF84-0F25-4D3C-A97D-81596E63FED2}"/>
                            </a:ext>
                          </a:extLst>
                        </p:cNvPr>
                        <p:cNvPicPr>
                          <a:picLocks noChangeAspect="1" noChangeArrowheads="1"/>
                        </p:cNvPicPr>
                        <p:nvPr/>
                      </p:nvPicPr>
                      <p:blipFill>
                        <a:blip r:embed="rId21"/>
                        <a:srcRect/>
                        <a:stretch>
                          <a:fillRect/>
                        </a:stretch>
                      </p:blipFill>
                      <p:spPr bwMode="auto">
                        <a:xfrm>
                          <a:off x="6802812" y="3180180"/>
                          <a:ext cx="1093788" cy="601662"/>
                        </a:xfrm>
                        <a:prstGeom prst="rect">
                          <a:avLst/>
                        </a:prstGeom>
                        <a:noFill/>
                      </p:spPr>
                    </p:pic>
                  </p:oleObj>
                </mc:Fallback>
              </mc:AlternateContent>
            </a:graphicData>
          </a:graphic>
        </p:graphicFrame>
        <p:graphicFrame>
          <p:nvGraphicFramePr>
            <p:cNvPr id="43" name="对象 3">
              <a:extLst>
                <a:ext uri="{FF2B5EF4-FFF2-40B4-BE49-F238E27FC236}">
                  <a16:creationId xmlns:a16="http://schemas.microsoft.com/office/drawing/2014/main" id="{A7CC8647-8C37-431B-B932-F291BA2B2920}"/>
                </a:ext>
              </a:extLst>
            </p:cNvPr>
            <p:cNvGraphicFramePr>
              <a:graphicFrameLocks noChangeAspect="1"/>
            </p:cNvGraphicFramePr>
            <p:nvPr>
              <p:extLst>
                <p:ext uri="{D42A27DB-BD31-4B8C-83A1-F6EECF244321}">
                  <p14:modId xmlns:p14="http://schemas.microsoft.com/office/powerpoint/2010/main" val="1751591045"/>
                </p:ext>
              </p:extLst>
            </p:nvPr>
          </p:nvGraphicFramePr>
          <p:xfrm>
            <a:off x="8009645" y="3933056"/>
            <a:ext cx="315912" cy="323850"/>
          </p:xfrm>
          <a:graphic>
            <a:graphicData uri="http://schemas.openxmlformats.org/presentationml/2006/ole">
              <mc:AlternateContent xmlns:mc="http://schemas.openxmlformats.org/markup-compatibility/2006">
                <mc:Choice xmlns:v="urn:schemas-microsoft-com:vml" Requires="v">
                  <p:oleObj name="Equation" r:id="rId22" imgW="164880" imgH="177480" progId="Equation.DSMT4">
                    <p:embed/>
                  </p:oleObj>
                </mc:Choice>
                <mc:Fallback>
                  <p:oleObj name="Equation" r:id="rId22" imgW="164880" imgH="177480" progId="Equation.DSMT4">
                    <p:embed/>
                    <p:pic>
                      <p:nvPicPr>
                        <p:cNvPr id="41" name="对象 3">
                          <a:extLst>
                            <a:ext uri="{FF2B5EF4-FFF2-40B4-BE49-F238E27FC236}">
                              <a16:creationId xmlns:a16="http://schemas.microsoft.com/office/drawing/2014/main" id="{51EEDF8F-C30E-4DEB-8584-CD808456379A}"/>
                            </a:ext>
                          </a:extLst>
                        </p:cNvPr>
                        <p:cNvPicPr>
                          <a:picLocks noChangeAspect="1" noChangeArrowheads="1"/>
                        </p:cNvPicPr>
                        <p:nvPr/>
                      </p:nvPicPr>
                      <p:blipFill>
                        <a:blip r:embed="rId19"/>
                        <a:srcRect/>
                        <a:stretch>
                          <a:fillRect/>
                        </a:stretch>
                      </p:blipFill>
                      <p:spPr bwMode="auto">
                        <a:xfrm>
                          <a:off x="8009645" y="3933056"/>
                          <a:ext cx="315912" cy="323850"/>
                        </a:xfrm>
                        <a:prstGeom prst="rect">
                          <a:avLst/>
                        </a:prstGeom>
                        <a:noFill/>
                      </p:spPr>
                    </p:pic>
                  </p:oleObj>
                </mc:Fallback>
              </mc:AlternateContent>
            </a:graphicData>
          </a:graphic>
        </p:graphicFrame>
      </p:grpSp>
      <p:sp>
        <p:nvSpPr>
          <p:cNvPr id="45" name="Rectangle 56">
            <a:extLst>
              <a:ext uri="{FF2B5EF4-FFF2-40B4-BE49-F238E27FC236}">
                <a16:creationId xmlns:a16="http://schemas.microsoft.com/office/drawing/2014/main" id="{4CC22FC9-483B-46DE-8181-6338233ECF72}"/>
              </a:ext>
            </a:extLst>
          </p:cNvPr>
          <p:cNvSpPr>
            <a:spLocks noChangeArrowheads="1"/>
          </p:cNvSpPr>
          <p:nvPr/>
        </p:nvSpPr>
        <p:spPr bwMode="auto">
          <a:xfrm>
            <a:off x="467544" y="4869160"/>
            <a:ext cx="8424935"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④</a:t>
            </a:r>
            <a:r>
              <a:rPr lang="zh-CN" altLang="en-US" sz="2200" dirty="0">
                <a:latin typeface="微软雅黑" panose="020B0503020204020204" pitchFamily="34" charset="-122"/>
                <a:ea typeface="微软雅黑" panose="020B0503020204020204" pitchFamily="34" charset="-122"/>
                <a:sym typeface="Wingdings" pitchFamily="2" charset="2"/>
              </a:rPr>
              <a:t> 重复②、③步直至达到设定的迭代次数或者系统达到平衡状态； </a:t>
            </a:r>
          </a:p>
        </p:txBody>
      </p:sp>
      <p:grpSp>
        <p:nvGrpSpPr>
          <p:cNvPr id="49" name="组合 48">
            <a:extLst>
              <a:ext uri="{FF2B5EF4-FFF2-40B4-BE49-F238E27FC236}">
                <a16:creationId xmlns:a16="http://schemas.microsoft.com/office/drawing/2014/main" id="{C997E3C9-26E2-4064-95AE-30082061C54B}"/>
              </a:ext>
            </a:extLst>
          </p:cNvPr>
          <p:cNvGrpSpPr/>
          <p:nvPr/>
        </p:nvGrpSpPr>
        <p:grpSpPr>
          <a:xfrm>
            <a:off x="467544" y="5445224"/>
            <a:ext cx="8424935" cy="1048172"/>
            <a:chOff x="467544" y="2775266"/>
            <a:chExt cx="8424935" cy="1048172"/>
          </a:xfrm>
        </p:grpSpPr>
        <p:sp>
          <p:nvSpPr>
            <p:cNvPr id="50" name="Rectangle 56">
              <a:extLst>
                <a:ext uri="{FF2B5EF4-FFF2-40B4-BE49-F238E27FC236}">
                  <a16:creationId xmlns:a16="http://schemas.microsoft.com/office/drawing/2014/main" id="{9C05F3E7-535C-4934-AD37-7308DD7EEEFE}"/>
                </a:ext>
              </a:extLst>
            </p:cNvPr>
            <p:cNvSpPr>
              <a:spLocks noChangeArrowheads="1"/>
            </p:cNvSpPr>
            <p:nvPr/>
          </p:nvSpPr>
          <p:spPr bwMode="auto">
            <a:xfrm>
              <a:off x="467544" y="2775266"/>
              <a:ext cx="8424935"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⑤ </a:t>
              </a:r>
              <a:r>
                <a:rPr lang="zh-CN" altLang="en-US" sz="2200" dirty="0">
                  <a:latin typeface="微软雅黑" panose="020B0503020204020204" pitchFamily="34" charset="-122"/>
                  <a:ea typeface="微软雅黑" panose="020B0503020204020204" pitchFamily="34" charset="-122"/>
                  <a:sym typeface="Wingdings" pitchFamily="2" charset="2"/>
                </a:rPr>
                <a:t>按照①步给定的退火降温规律，降低温度，重置迭代次数，再重复执行②至④步，直至         或某一预定的终止低温     。</a:t>
              </a:r>
            </a:p>
          </p:txBody>
        </p:sp>
        <p:graphicFrame>
          <p:nvGraphicFramePr>
            <p:cNvPr id="51" name="对象 3">
              <a:extLst>
                <a:ext uri="{FF2B5EF4-FFF2-40B4-BE49-F238E27FC236}">
                  <a16:creationId xmlns:a16="http://schemas.microsoft.com/office/drawing/2014/main" id="{E06B91DB-D5CD-43B1-B3A3-30FC5E6D4E7B}"/>
                </a:ext>
              </a:extLst>
            </p:cNvPr>
            <p:cNvGraphicFramePr>
              <a:graphicFrameLocks noChangeAspect="1"/>
            </p:cNvGraphicFramePr>
            <p:nvPr>
              <p:extLst>
                <p:ext uri="{D42A27DB-BD31-4B8C-83A1-F6EECF244321}">
                  <p14:modId xmlns:p14="http://schemas.microsoft.com/office/powerpoint/2010/main" val="2978634752"/>
                </p:ext>
              </p:extLst>
            </p:nvPr>
          </p:nvGraphicFramePr>
          <p:xfrm>
            <a:off x="3347864" y="3422327"/>
            <a:ext cx="744538" cy="325438"/>
          </p:xfrm>
          <a:graphic>
            <a:graphicData uri="http://schemas.openxmlformats.org/presentationml/2006/ole">
              <mc:AlternateContent xmlns:mc="http://schemas.openxmlformats.org/markup-compatibility/2006">
                <mc:Choice xmlns:v="urn:schemas-microsoft-com:vml" Requires="v">
                  <p:oleObj name="Equation" r:id="rId23" imgW="368280" imgH="177480" progId="Equation.DSMT4">
                    <p:embed/>
                  </p:oleObj>
                </mc:Choice>
                <mc:Fallback>
                  <p:oleObj name="Equation" r:id="rId23" imgW="368280" imgH="177480" progId="Equation.DSMT4">
                    <p:embed/>
                    <p:pic>
                      <p:nvPicPr>
                        <p:cNvPr id="30" name="对象 3">
                          <a:extLst>
                            <a:ext uri="{FF2B5EF4-FFF2-40B4-BE49-F238E27FC236}">
                              <a16:creationId xmlns:a16="http://schemas.microsoft.com/office/drawing/2014/main" id="{168B2EAE-8509-4A8B-B54C-ECF39E37A9A3}"/>
                            </a:ext>
                          </a:extLst>
                        </p:cNvPr>
                        <p:cNvPicPr>
                          <a:picLocks noChangeAspect="1" noChangeArrowheads="1"/>
                        </p:cNvPicPr>
                        <p:nvPr/>
                      </p:nvPicPr>
                      <p:blipFill>
                        <a:blip r:embed="rId24"/>
                        <a:srcRect/>
                        <a:stretch>
                          <a:fillRect/>
                        </a:stretch>
                      </p:blipFill>
                      <p:spPr bwMode="auto">
                        <a:xfrm>
                          <a:off x="3347864" y="3422327"/>
                          <a:ext cx="744538" cy="325438"/>
                        </a:xfrm>
                        <a:prstGeom prst="rect">
                          <a:avLst/>
                        </a:prstGeom>
                        <a:noFill/>
                      </p:spPr>
                    </p:pic>
                  </p:oleObj>
                </mc:Fallback>
              </mc:AlternateContent>
            </a:graphicData>
          </a:graphic>
        </p:graphicFrame>
        <p:graphicFrame>
          <p:nvGraphicFramePr>
            <p:cNvPr id="52" name="对象 3">
              <a:extLst>
                <a:ext uri="{FF2B5EF4-FFF2-40B4-BE49-F238E27FC236}">
                  <a16:creationId xmlns:a16="http://schemas.microsoft.com/office/drawing/2014/main" id="{246B94CD-8988-4E5C-BFF8-6A39120CC533}"/>
                </a:ext>
              </a:extLst>
            </p:cNvPr>
            <p:cNvGraphicFramePr>
              <a:graphicFrameLocks noChangeAspect="1"/>
            </p:cNvGraphicFramePr>
            <p:nvPr>
              <p:extLst>
                <p:ext uri="{D42A27DB-BD31-4B8C-83A1-F6EECF244321}">
                  <p14:modId xmlns:p14="http://schemas.microsoft.com/office/powerpoint/2010/main" val="2474786222"/>
                </p:ext>
              </p:extLst>
            </p:nvPr>
          </p:nvGraphicFramePr>
          <p:xfrm>
            <a:off x="6960441" y="3381020"/>
            <a:ext cx="358775" cy="441325"/>
          </p:xfrm>
          <a:graphic>
            <a:graphicData uri="http://schemas.openxmlformats.org/presentationml/2006/ole">
              <mc:AlternateContent xmlns:mc="http://schemas.openxmlformats.org/markup-compatibility/2006">
                <mc:Choice xmlns:v="urn:schemas-microsoft-com:vml" Requires="v">
                  <p:oleObj name="Equation" r:id="rId25" imgW="177480" imgH="241200" progId="Equation.DSMT4">
                    <p:embed/>
                  </p:oleObj>
                </mc:Choice>
                <mc:Fallback>
                  <p:oleObj name="Equation" r:id="rId25" imgW="177480" imgH="241200" progId="Equation.DSMT4">
                    <p:embed/>
                    <p:pic>
                      <p:nvPicPr>
                        <p:cNvPr id="36" name="对象 3">
                          <a:extLst>
                            <a:ext uri="{FF2B5EF4-FFF2-40B4-BE49-F238E27FC236}">
                              <a16:creationId xmlns:a16="http://schemas.microsoft.com/office/drawing/2014/main" id="{F3287745-7CA5-44CD-8680-68DFF5411DBA}"/>
                            </a:ext>
                          </a:extLst>
                        </p:cNvPr>
                        <p:cNvPicPr>
                          <a:picLocks noChangeAspect="1" noChangeArrowheads="1"/>
                        </p:cNvPicPr>
                        <p:nvPr/>
                      </p:nvPicPr>
                      <p:blipFill>
                        <a:blip r:embed="rId26"/>
                        <a:srcRect/>
                        <a:stretch>
                          <a:fillRect/>
                        </a:stretch>
                      </p:blipFill>
                      <p:spPr bwMode="auto">
                        <a:xfrm>
                          <a:off x="6960441" y="3381020"/>
                          <a:ext cx="358775" cy="441325"/>
                        </a:xfrm>
                        <a:prstGeom prst="rect">
                          <a:avLst/>
                        </a:prstGeom>
                        <a:noFill/>
                      </p:spPr>
                    </p:pic>
                  </p:oleObj>
                </mc:Fallback>
              </mc:AlternateContent>
            </a:graphicData>
          </a:graphic>
        </p:graphicFrame>
      </p:grpSp>
      <p:sp>
        <p:nvSpPr>
          <p:cNvPr id="8" name="页脚占位符 7">
            <a:extLst>
              <a:ext uri="{FF2B5EF4-FFF2-40B4-BE49-F238E27FC236}">
                <a16:creationId xmlns:a16="http://schemas.microsoft.com/office/drawing/2014/main" id="{71D31E39-C8E7-407E-BBA1-D9733822BE8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6881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3"/>
          <p:cNvGraphicFramePr>
            <a:graphicFrameLocks noChangeAspect="1"/>
          </p:cNvGraphicFramePr>
          <p:nvPr>
            <p:extLst>
              <p:ext uri="{D42A27DB-BD31-4B8C-83A1-F6EECF244321}">
                <p14:modId xmlns:p14="http://schemas.microsoft.com/office/powerpoint/2010/main" val="3766545996"/>
              </p:ext>
            </p:extLst>
          </p:nvPr>
        </p:nvGraphicFramePr>
        <p:xfrm>
          <a:off x="1211263" y="1628801"/>
          <a:ext cx="3251200" cy="2176463"/>
        </p:xfrm>
        <a:graphic>
          <a:graphicData uri="http://schemas.openxmlformats.org/presentationml/2006/ole">
            <mc:AlternateContent xmlns:mc="http://schemas.openxmlformats.org/markup-compatibility/2006">
              <mc:Choice xmlns:v="urn:schemas-microsoft-com:vml" Requires="v">
                <p:oleObj name="Equation" r:id="rId2" imgW="1346040" imgH="1193760" progId="Equation.DSMT4">
                  <p:embed/>
                </p:oleObj>
              </mc:Choice>
              <mc:Fallback>
                <p:oleObj name="Equation" r:id="rId2" imgW="1346040" imgH="1193760" progId="Equation.DSMT4">
                  <p:embed/>
                  <p:pic>
                    <p:nvPicPr>
                      <p:cNvPr id="9" name="对象 3"/>
                      <p:cNvPicPr>
                        <a:picLocks noChangeAspect="1" noChangeArrowheads="1"/>
                      </p:cNvPicPr>
                      <p:nvPr/>
                    </p:nvPicPr>
                    <p:blipFill>
                      <a:blip r:embed="rId3"/>
                      <a:srcRect/>
                      <a:stretch>
                        <a:fillRect/>
                      </a:stretch>
                    </p:blipFill>
                    <p:spPr bwMode="auto">
                      <a:xfrm>
                        <a:off x="1211263" y="1628801"/>
                        <a:ext cx="3251200" cy="217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56"/>
          <p:cNvSpPr>
            <a:spLocks noChangeArrowheads="1"/>
          </p:cNvSpPr>
          <p:nvPr/>
        </p:nvSpPr>
        <p:spPr bwMode="auto">
          <a:xfrm>
            <a:off x="467544" y="3845948"/>
            <a:ext cx="8136904" cy="241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其中</a:t>
            </a:r>
            <a:r>
              <a:rPr lang="en-US" altLang="zh-CN" sz="2200" i="1" dirty="0">
                <a:solidFill>
                  <a:schemeClr val="bg2"/>
                </a:solidFill>
                <a:latin typeface="微软雅黑" panose="020B0503020204020204" pitchFamily="34" charset="-122"/>
                <a:ea typeface="微软雅黑" panose="020B0503020204020204" pitchFamily="34" charset="-122"/>
                <a:sym typeface="Wingdings" pitchFamily="2" charset="2"/>
              </a:rPr>
              <a:t>f</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 为目标函数中决策变量的系数值向量，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A</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为线性不等式约束的系数矩阵，</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为线性不等式约束的右端常数向量，</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Aeq</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为线性等式约束的系数矩阵，</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beq</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为线性等式约束的右端常数向量，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lb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为决策变量 </a:t>
            </a:r>
            <a:r>
              <a:rPr lang="en-US" altLang="zh-CN" sz="2200" i="1" dirty="0">
                <a:solidFill>
                  <a:schemeClr val="bg2"/>
                </a:solidFill>
                <a:latin typeface="微软雅黑" panose="020B0503020204020204" pitchFamily="34" charset="-122"/>
                <a:ea typeface="微软雅黑" panose="020B0503020204020204" pitchFamily="34" charset="-122"/>
                <a:sym typeface="Wingdings" pitchFamily="2" charset="2"/>
              </a:rPr>
              <a:t>x </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的下界值向量，</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ub</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为决策变量</a:t>
            </a:r>
            <a:r>
              <a:rPr lang="en-US" altLang="zh-CN" sz="2200" dirty="0">
                <a:solidFill>
                  <a:schemeClr val="bg2"/>
                </a:solidFill>
                <a:latin typeface="微软雅黑" panose="020B0503020204020204" pitchFamily="34" charset="-122"/>
                <a:ea typeface="微软雅黑" panose="020B0503020204020204" pitchFamily="34" charset="-122"/>
                <a:sym typeface="Wingdings" pitchFamily="2" charset="2"/>
              </a:rPr>
              <a:t>x</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的上界值向量，</a:t>
            </a:r>
            <a:r>
              <a:rPr lang="en-US" altLang="zh-CN" sz="2200" dirty="0" err="1">
                <a:solidFill>
                  <a:schemeClr val="bg2"/>
                </a:solidFill>
                <a:latin typeface="微软雅黑" panose="020B0503020204020204" pitchFamily="34" charset="-122"/>
                <a:ea typeface="微软雅黑" panose="020B0503020204020204" pitchFamily="34" charset="-122"/>
                <a:sym typeface="Wingdings" pitchFamily="2" charset="2"/>
              </a:rPr>
              <a:t>intcon</a:t>
            </a:r>
            <a:r>
              <a:rPr lang="zh-CN" altLang="en-US" sz="2200" dirty="0">
                <a:solidFill>
                  <a:schemeClr val="bg2"/>
                </a:solidFill>
                <a:latin typeface="微软雅黑" panose="020B0503020204020204" pitchFamily="34" charset="-122"/>
                <a:ea typeface="微软雅黑" panose="020B0503020204020204" pitchFamily="34" charset="-122"/>
                <a:sym typeface="Wingdings" pitchFamily="2" charset="2"/>
              </a:rPr>
              <a:t>为整数变量的下标。</a:t>
            </a:r>
          </a:p>
        </p:txBody>
      </p:sp>
      <p:sp>
        <p:nvSpPr>
          <p:cNvPr id="4" name="日期占位符 3">
            <a:extLst>
              <a:ext uri="{FF2B5EF4-FFF2-40B4-BE49-F238E27FC236}">
                <a16:creationId xmlns:a16="http://schemas.microsoft.com/office/drawing/2014/main" id="{01C78179-6FCE-488E-BCCB-8D98F8F7C75C}"/>
              </a:ext>
            </a:extLst>
          </p:cNvPr>
          <p:cNvSpPr>
            <a:spLocks noGrp="1"/>
          </p:cNvSpPr>
          <p:nvPr>
            <p:ph type="dt" sz="half" idx="2"/>
          </p:nvPr>
        </p:nvSpPr>
        <p:spPr/>
        <p:txBody>
          <a:bodyPr/>
          <a:lstStyle/>
          <a:p>
            <a:pPr>
              <a:defRPr/>
            </a:pPr>
            <a:fld id="{72D2126C-0463-45B0-A731-38E23980B16D}" type="datetime1">
              <a:rPr lang="zh-CN" altLang="en-US" smtClean="0"/>
              <a:t>2022/11/23</a:t>
            </a:fld>
            <a:endParaRPr lang="zh-CN" altLang="en-US"/>
          </a:p>
        </p:txBody>
      </p:sp>
      <p:sp>
        <p:nvSpPr>
          <p:cNvPr id="8" name="Text Box 4">
            <a:extLst>
              <a:ext uri="{FF2B5EF4-FFF2-40B4-BE49-F238E27FC236}">
                <a16:creationId xmlns:a16="http://schemas.microsoft.com/office/drawing/2014/main" id="{2510B238-4A09-43C4-92A1-031DE4F45516}"/>
              </a:ext>
            </a:extLst>
          </p:cNvPr>
          <p:cNvSpPr txBox="1">
            <a:spLocks noChangeArrowheads="1"/>
          </p:cNvSpPr>
          <p:nvPr/>
        </p:nvSpPr>
        <p:spPr bwMode="auto">
          <a:xfrm>
            <a:off x="179512" y="548680"/>
            <a:ext cx="7961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b="1" dirty="0">
                <a:solidFill>
                  <a:schemeClr val="bg2"/>
                </a:solidFill>
                <a:latin typeface="微软雅黑" panose="020B0503020204020204" pitchFamily="34" charset="-122"/>
                <a:ea typeface="微软雅黑" panose="020B0503020204020204" pitchFamily="34" charset="-122"/>
              </a:rPr>
              <a:t>一、线性规划和混合整数线性规划的标准型</a:t>
            </a:r>
          </a:p>
        </p:txBody>
      </p:sp>
      <p:sp>
        <p:nvSpPr>
          <p:cNvPr id="11" name="Rectangle 3">
            <a:extLst>
              <a:ext uri="{FF2B5EF4-FFF2-40B4-BE49-F238E27FC236}">
                <a16:creationId xmlns:a16="http://schemas.microsoft.com/office/drawing/2014/main" id="{005338C2-D014-4BB9-9687-C3ABC1ECEAD5}"/>
              </a:ext>
            </a:extLst>
          </p:cNvPr>
          <p:cNvSpPr>
            <a:spLocks noChangeArrowheads="1"/>
          </p:cNvSpPr>
          <p:nvPr/>
        </p:nvSpPr>
        <p:spPr bwMode="auto">
          <a:xfrm>
            <a:off x="216074" y="1003434"/>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混合整数线性规划问题的标准型</a:t>
            </a:r>
          </a:p>
        </p:txBody>
      </p:sp>
      <p:sp>
        <p:nvSpPr>
          <p:cNvPr id="2" name="页脚占位符 1">
            <a:extLst>
              <a:ext uri="{FF2B5EF4-FFF2-40B4-BE49-F238E27FC236}">
                <a16:creationId xmlns:a16="http://schemas.microsoft.com/office/drawing/2014/main" id="{CD47114E-51C3-47C9-857B-88F1A691F03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7943840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F84478-E978-4FE8-8A61-A0766831F7DE}"/>
              </a:ext>
            </a:extLst>
          </p:cNvPr>
          <p:cNvSpPr>
            <a:spLocks noGrp="1"/>
          </p:cNvSpPr>
          <p:nvPr>
            <p:ph type="dt" sz="half" idx="2"/>
          </p:nvPr>
        </p:nvSpPr>
        <p:spPr/>
        <p:txBody>
          <a:bodyPr/>
          <a:lstStyle/>
          <a:p>
            <a:pPr>
              <a:defRPr/>
            </a:pPr>
            <a:fld id="{4AD5E187-1841-4F31-86B8-DB3FE83559B4}" type="datetime1">
              <a:rPr lang="zh-CN" altLang="en-US" smtClean="0"/>
              <a:t>2022/11/23</a:t>
            </a:fld>
            <a:endParaRPr lang="zh-CN" altLang="en-US"/>
          </a:p>
        </p:txBody>
      </p:sp>
      <p:sp>
        <p:nvSpPr>
          <p:cNvPr id="11" name="Rectangle 3">
            <a:extLst>
              <a:ext uri="{FF2B5EF4-FFF2-40B4-BE49-F238E27FC236}">
                <a16:creationId xmlns:a16="http://schemas.microsoft.com/office/drawing/2014/main" id="{E6C306D2-A56D-4B1D-9EF5-0031C84240E8}"/>
              </a:ext>
            </a:extLst>
          </p:cNvPr>
          <p:cNvSpPr>
            <a:spLocks noChangeArrowheads="1"/>
          </p:cNvSpPr>
          <p:nvPr/>
        </p:nvSpPr>
        <p:spPr bwMode="auto">
          <a:xfrm>
            <a:off x="288082" y="412012"/>
            <a:ext cx="788431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模拟退火算法的步骤与流程图</a:t>
            </a:r>
          </a:p>
        </p:txBody>
      </p:sp>
      <p:pic>
        <p:nvPicPr>
          <p:cNvPr id="156674" name="Picture 2">
            <a:extLst>
              <a:ext uri="{FF2B5EF4-FFF2-40B4-BE49-F238E27FC236}">
                <a16:creationId xmlns:a16="http://schemas.microsoft.com/office/drawing/2014/main" id="{5AE07FCB-E30F-45AD-B682-303CAB9FD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124744"/>
            <a:ext cx="3744416" cy="536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459B8ACF-60B7-48C1-91D6-2351559EB7D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867128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6"/>
          <p:cNvSpPr>
            <a:spLocks noChangeArrowheads="1"/>
          </p:cNvSpPr>
          <p:nvPr/>
        </p:nvSpPr>
        <p:spPr bwMode="auto">
          <a:xfrm>
            <a:off x="755576" y="1065664"/>
            <a:ext cx="7923212"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dirty="0">
                <a:latin typeface="微软雅黑" pitchFamily="34" charset="-122"/>
                <a:ea typeface="微软雅黑" pitchFamily="34" charset="-122"/>
                <a:sym typeface="Wingdings" pitchFamily="2" charset="2"/>
              </a:rPr>
              <a:t>simulannealbnd</a:t>
            </a:r>
            <a:r>
              <a:rPr lang="zh-CN" altLang="en-US" sz="2400" dirty="0">
                <a:latin typeface="微软雅黑" pitchFamily="34" charset="-122"/>
                <a:ea typeface="微软雅黑" pitchFamily="34" charset="-122"/>
                <a:sym typeface="Wingdings" pitchFamily="2" charset="2"/>
              </a:rPr>
              <a:t>函数用来根据模拟退火算法求解如下非线性优化问题：</a:t>
            </a:r>
            <a:endParaRPr lang="en-US" altLang="zh-CN" sz="2400" dirty="0">
              <a:latin typeface="微软雅黑" pitchFamily="34" charset="-122"/>
              <a:ea typeface="微软雅黑" pitchFamily="34" charset="-122"/>
              <a:sym typeface="Wingdings" pitchFamily="2" charset="2"/>
            </a:endParaRPr>
          </a:p>
        </p:txBody>
      </p:sp>
      <p:sp>
        <p:nvSpPr>
          <p:cNvPr id="3" name="日期占位符 2">
            <a:extLst>
              <a:ext uri="{FF2B5EF4-FFF2-40B4-BE49-F238E27FC236}">
                <a16:creationId xmlns:a16="http://schemas.microsoft.com/office/drawing/2014/main" id="{42BE8293-AA26-4216-B634-E83642EA5810}"/>
              </a:ext>
            </a:extLst>
          </p:cNvPr>
          <p:cNvSpPr>
            <a:spLocks noGrp="1"/>
          </p:cNvSpPr>
          <p:nvPr>
            <p:ph type="dt" sz="half" idx="2"/>
          </p:nvPr>
        </p:nvSpPr>
        <p:spPr/>
        <p:txBody>
          <a:bodyPr/>
          <a:lstStyle/>
          <a:p>
            <a:pPr>
              <a:defRPr/>
            </a:pPr>
            <a:fld id="{F88FB11D-6F6C-44F8-8131-FB52A8CB51C9}" type="datetime1">
              <a:rPr lang="zh-CN" altLang="en-US" smtClean="0"/>
              <a:t>2022/11/23</a:t>
            </a:fld>
            <a:endParaRPr lang="zh-CN" altLang="en-US"/>
          </a:p>
        </p:txBody>
      </p:sp>
      <p:sp>
        <p:nvSpPr>
          <p:cNvPr id="8" name="Text Box 4">
            <a:extLst>
              <a:ext uri="{FF2B5EF4-FFF2-40B4-BE49-F238E27FC236}">
                <a16:creationId xmlns:a16="http://schemas.microsoft.com/office/drawing/2014/main" id="{EAC8A09C-8408-4920-878B-0A0024A3B905}"/>
              </a:ext>
            </a:extLst>
          </p:cNvPr>
          <p:cNvSpPr txBox="1">
            <a:spLocks noChangeArrowheads="1"/>
          </p:cNvSpPr>
          <p:nvPr/>
        </p:nvSpPr>
        <p:spPr bwMode="auto">
          <a:xfrm>
            <a:off x="345976" y="548680"/>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4.  simulannealbnd</a:t>
            </a:r>
            <a:r>
              <a:rPr lang="zh-CN" altLang="en-US" sz="2400" dirty="0">
                <a:solidFill>
                  <a:srgbClr val="FF0000"/>
                </a:solidFill>
                <a:latin typeface="微软雅黑" pitchFamily="34" charset="-122"/>
                <a:ea typeface="微软雅黑" pitchFamily="34" charset="-122"/>
              </a:rPr>
              <a:t>函数的用法</a:t>
            </a:r>
          </a:p>
        </p:txBody>
      </p:sp>
      <p:graphicFrame>
        <p:nvGraphicFramePr>
          <p:cNvPr id="10" name="对象 3">
            <a:extLst>
              <a:ext uri="{FF2B5EF4-FFF2-40B4-BE49-F238E27FC236}">
                <a16:creationId xmlns:a16="http://schemas.microsoft.com/office/drawing/2014/main" id="{D4689B60-DD28-4FDF-A1B7-A7CD32B0DACE}"/>
              </a:ext>
            </a:extLst>
          </p:cNvPr>
          <p:cNvGraphicFramePr>
            <a:graphicFrameLocks noChangeAspect="1"/>
          </p:cNvGraphicFramePr>
          <p:nvPr>
            <p:extLst>
              <p:ext uri="{D42A27DB-BD31-4B8C-83A1-F6EECF244321}">
                <p14:modId xmlns:p14="http://schemas.microsoft.com/office/powerpoint/2010/main" val="479381645"/>
              </p:ext>
            </p:extLst>
          </p:nvPr>
        </p:nvGraphicFramePr>
        <p:xfrm>
          <a:off x="1907704" y="2274616"/>
          <a:ext cx="4848225" cy="582613"/>
        </p:xfrm>
        <a:graphic>
          <a:graphicData uri="http://schemas.openxmlformats.org/presentationml/2006/ole">
            <mc:AlternateContent xmlns:mc="http://schemas.openxmlformats.org/markup-compatibility/2006">
              <mc:Choice xmlns:v="urn:schemas-microsoft-com:vml" Requires="v">
                <p:oleObj name="Equation" r:id="rId2" imgW="1752480" imgH="279360" progId="Equation.DSMT4">
                  <p:embed/>
                </p:oleObj>
              </mc:Choice>
              <mc:Fallback>
                <p:oleObj name="Equation" r:id="rId2" imgW="1752480" imgH="279360" progId="Equation.DSMT4">
                  <p:embed/>
                  <p:pic>
                    <p:nvPicPr>
                      <p:cNvPr id="10" name="对象 3">
                        <a:extLst>
                          <a:ext uri="{FF2B5EF4-FFF2-40B4-BE49-F238E27FC236}">
                            <a16:creationId xmlns:a16="http://schemas.microsoft.com/office/drawing/2014/main" id="{D4689B60-DD28-4FDF-A1B7-A7CD32B0DACE}"/>
                          </a:ext>
                        </a:extLst>
                      </p:cNvPr>
                      <p:cNvPicPr>
                        <a:picLocks noChangeAspect="1" noChangeArrowheads="1"/>
                      </p:cNvPicPr>
                      <p:nvPr/>
                    </p:nvPicPr>
                    <p:blipFill>
                      <a:blip r:embed="rId3"/>
                      <a:srcRect/>
                      <a:stretch>
                        <a:fillRect/>
                      </a:stretch>
                    </p:blipFill>
                    <p:spPr bwMode="auto">
                      <a:xfrm>
                        <a:off x="1907704" y="2274616"/>
                        <a:ext cx="4848225"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56">
            <a:extLst>
              <a:ext uri="{FF2B5EF4-FFF2-40B4-BE49-F238E27FC236}">
                <a16:creationId xmlns:a16="http://schemas.microsoft.com/office/drawing/2014/main" id="{E7F666C8-12C5-4C65-95B4-391F5D7C057A}"/>
              </a:ext>
            </a:extLst>
          </p:cNvPr>
          <p:cNvSpPr>
            <a:spLocks noChangeArrowheads="1"/>
          </p:cNvSpPr>
          <p:nvPr/>
        </p:nvSpPr>
        <p:spPr bwMode="auto">
          <a:xfrm>
            <a:off x="755576" y="2977858"/>
            <a:ext cx="7923212"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dirty="0">
                <a:solidFill>
                  <a:srgbClr val="0000FF"/>
                </a:solidFill>
                <a:latin typeface="微软雅黑" pitchFamily="34" charset="-122"/>
                <a:ea typeface="微软雅黑" pitchFamily="34" charset="-122"/>
                <a:sym typeface="Wingdings" pitchFamily="2" charset="2"/>
              </a:rPr>
              <a:t>simulannealbnd</a:t>
            </a:r>
            <a:r>
              <a:rPr lang="zh-CN" altLang="en-US" sz="2400" dirty="0">
                <a:solidFill>
                  <a:srgbClr val="0000FF"/>
                </a:solidFill>
                <a:latin typeface="微软雅黑" pitchFamily="34" charset="-122"/>
                <a:ea typeface="微软雅黑" pitchFamily="34" charset="-122"/>
                <a:sym typeface="Wingdings" pitchFamily="2" charset="2"/>
              </a:rPr>
              <a:t>函数常用的调用格式：</a:t>
            </a:r>
          </a:p>
          <a:p>
            <a:pPr>
              <a:lnSpc>
                <a:spcPct val="140000"/>
              </a:lnSpc>
            </a:pPr>
            <a:r>
              <a:rPr lang="en-US" altLang="zh-CN" sz="2400" dirty="0">
                <a:latin typeface="微软雅黑" pitchFamily="34" charset="-122"/>
                <a:ea typeface="微软雅黑" pitchFamily="34" charset="-122"/>
                <a:sym typeface="Wingdings" pitchFamily="2" charset="2"/>
              </a:rPr>
              <a:t>&gt;&gt; [</a:t>
            </a:r>
            <a:r>
              <a:rPr lang="en-US" altLang="zh-CN" sz="2400" dirty="0" err="1">
                <a:latin typeface="微软雅黑" pitchFamily="34" charset="-122"/>
                <a:ea typeface="微软雅黑" pitchFamily="34" charset="-122"/>
                <a:sym typeface="Wingdings" pitchFamily="2" charset="2"/>
              </a:rPr>
              <a:t>x,fval</a:t>
            </a:r>
            <a:r>
              <a:rPr lang="en-US" altLang="zh-CN" sz="2400" dirty="0">
                <a:latin typeface="微软雅黑" pitchFamily="34" charset="-122"/>
                <a:ea typeface="微软雅黑" pitchFamily="34" charset="-122"/>
                <a:sym typeface="Wingdings" pitchFamily="2" charset="2"/>
              </a:rPr>
              <a:t>] = simulannealbnd(fun,x0,lb,ub,options)</a:t>
            </a:r>
          </a:p>
        </p:txBody>
      </p:sp>
      <p:sp>
        <p:nvSpPr>
          <p:cNvPr id="2" name="页脚占位符 1">
            <a:extLst>
              <a:ext uri="{FF2B5EF4-FFF2-40B4-BE49-F238E27FC236}">
                <a16:creationId xmlns:a16="http://schemas.microsoft.com/office/drawing/2014/main" id="{6E183038-AD3C-4B08-B1C6-80502A2E3C9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747265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528" y="620688"/>
            <a:ext cx="7992888" cy="1587486"/>
            <a:chOff x="179388" y="548680"/>
            <a:chExt cx="7992888" cy="2116645"/>
          </a:xfrm>
        </p:grpSpPr>
        <p:sp>
          <p:nvSpPr>
            <p:cNvPr id="5124" name="Rectangle 3"/>
            <p:cNvSpPr>
              <a:spLocks noChangeArrowheads="1"/>
            </p:cNvSpPr>
            <p:nvPr/>
          </p:nvSpPr>
          <p:spPr bwMode="auto">
            <a:xfrm>
              <a:off x="179388" y="548680"/>
              <a:ext cx="7992888" cy="211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6-3</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利用模拟退火算法求解函数                                                                        </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40000"/>
                </a:lnSpc>
              </a:pP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40000"/>
                </a:lnSpc>
              </a:pPr>
              <a:r>
                <a:rPr lang="zh-CN" altLang="en-US" sz="2400" dirty="0">
                  <a:solidFill>
                    <a:schemeClr val="bg2"/>
                  </a:solidFill>
                  <a:latin typeface="微软雅黑" panose="020B0503020204020204" pitchFamily="34" charset="-122"/>
                  <a:ea typeface="微软雅黑" panose="020B0503020204020204" pitchFamily="34" charset="-122"/>
                </a:rPr>
                <a:t>在区间</a:t>
              </a:r>
              <a:r>
                <a:rPr lang="en-US" altLang="zh-CN" sz="2400" dirty="0">
                  <a:solidFill>
                    <a:schemeClr val="bg2"/>
                  </a:solidFill>
                  <a:latin typeface="微软雅黑" panose="020B0503020204020204" pitchFamily="34" charset="-122"/>
                  <a:ea typeface="微软雅黑" panose="020B0503020204020204" pitchFamily="34" charset="-122"/>
                </a:rPr>
                <a:t>[-10, 10]</a:t>
              </a:r>
              <a:r>
                <a:rPr lang="zh-CN" altLang="en-US" sz="2400" dirty="0">
                  <a:solidFill>
                    <a:schemeClr val="bg2"/>
                  </a:solidFill>
                  <a:latin typeface="微软雅黑" panose="020B0503020204020204" pitchFamily="34" charset="-122"/>
                  <a:ea typeface="微软雅黑" panose="020B0503020204020204" pitchFamily="34" charset="-122"/>
                </a:rPr>
                <a:t>上的最小点与最小值。</a:t>
              </a:r>
            </a:p>
          </p:txBody>
        </p:sp>
        <p:graphicFrame>
          <p:nvGraphicFramePr>
            <p:cNvPr id="5161" name="对象 3"/>
            <p:cNvGraphicFramePr>
              <a:graphicFrameLocks noChangeAspect="1"/>
            </p:cNvGraphicFramePr>
            <p:nvPr>
              <p:extLst>
                <p:ext uri="{D42A27DB-BD31-4B8C-83A1-F6EECF244321}">
                  <p14:modId xmlns:p14="http://schemas.microsoft.com/office/powerpoint/2010/main" val="2471907128"/>
                </p:ext>
              </p:extLst>
            </p:nvPr>
          </p:nvGraphicFramePr>
          <p:xfrm>
            <a:off x="1754510" y="1374488"/>
            <a:ext cx="5346700" cy="530225"/>
          </p:xfrm>
          <a:graphic>
            <a:graphicData uri="http://schemas.openxmlformats.org/presentationml/2006/ole">
              <mc:AlternateContent xmlns:mc="http://schemas.openxmlformats.org/markup-compatibility/2006">
                <mc:Choice xmlns:v="urn:schemas-microsoft-com:vml" Requires="v">
                  <p:oleObj name="Equation" r:id="rId2" imgW="2260440" imgH="228600" progId="">
                    <p:embed/>
                  </p:oleObj>
                </mc:Choice>
                <mc:Fallback>
                  <p:oleObj name="Equation" r:id="rId2" imgW="2260440" imgH="228600" progId="">
                    <p:embed/>
                    <p:pic>
                      <p:nvPicPr>
                        <p:cNvPr id="5161"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510" y="1374488"/>
                          <a:ext cx="53467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Rectangle 2"/>
          <p:cNvSpPr>
            <a:spLocks noChangeArrowheads="1"/>
          </p:cNvSpPr>
          <p:nvPr/>
        </p:nvSpPr>
        <p:spPr bwMode="auto">
          <a:xfrm>
            <a:off x="395536" y="2311352"/>
            <a:ext cx="8352928" cy="335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定义匿名函数</a:t>
            </a:r>
            <a:endParaRPr lang="en-US" altLang="zh-CN" sz="2200" dirty="0">
              <a:latin typeface="微软雅黑" panose="020B0503020204020204" pitchFamily="34" charset="-122"/>
              <a:ea typeface="微软雅黑" panose="020B0503020204020204" pitchFamily="34" charset="-122"/>
            </a:endParaRPr>
          </a:p>
          <a:p>
            <a:pPr>
              <a:lnSpc>
                <a:spcPct val="140000"/>
              </a:lnSpc>
            </a:pPr>
            <a:r>
              <a:rPr lang="en-US" altLang="zh-CN" sz="2200" dirty="0">
                <a:latin typeface="微软雅黑" panose="020B0503020204020204" pitchFamily="34" charset="-122"/>
                <a:ea typeface="微软雅黑" panose="020B0503020204020204" pitchFamily="34" charset="-122"/>
              </a:rPr>
              <a:t>&gt;&gt; fun = @(x)exp(-0.1*x).*sin(x).^2-0.5*(x+0.1).*sin(x);   </a:t>
            </a:r>
            <a:endParaRPr lang="zh-CN" altLang="en-US" sz="2200" dirty="0">
              <a:latin typeface="微软雅黑" panose="020B0503020204020204" pitchFamily="34" charset="-122"/>
              <a:ea typeface="微软雅黑" panose="020B0503020204020204" pitchFamily="34" charset="-122"/>
            </a:endParaRPr>
          </a:p>
          <a:p>
            <a:pPr>
              <a:lnSpc>
                <a:spcPct val="140000"/>
              </a:lnSpc>
            </a:pPr>
            <a:r>
              <a:rPr lang="en-US" altLang="zh-CN" sz="2200" dirty="0">
                <a:latin typeface="微软雅黑" panose="020B0503020204020204" pitchFamily="34" charset="-122"/>
                <a:ea typeface="微软雅黑" panose="020B0503020204020204" pitchFamily="34" charset="-122"/>
              </a:rPr>
              <a:t>&gt;&gt; x0 = 0;</a:t>
            </a: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lb</a:t>
            </a:r>
            <a:r>
              <a:rPr lang="en-US" altLang="zh-CN" sz="2200" dirty="0">
                <a:latin typeface="微软雅黑" panose="020B0503020204020204" pitchFamily="34" charset="-122"/>
                <a:ea typeface="微软雅黑" panose="020B0503020204020204" pitchFamily="34" charset="-122"/>
              </a:rPr>
              <a:t> = -10;                          % </a:t>
            </a:r>
            <a:r>
              <a:rPr lang="zh-CN" altLang="en-US" sz="2200" dirty="0">
                <a:latin typeface="微软雅黑" panose="020B0503020204020204" pitchFamily="34" charset="-122"/>
                <a:ea typeface="微软雅黑" panose="020B0503020204020204" pitchFamily="34" charset="-122"/>
              </a:rPr>
              <a:t>决策变量下界</a:t>
            </a: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ub</a:t>
            </a:r>
            <a:r>
              <a:rPr lang="en-US" altLang="zh-CN" sz="2200" dirty="0">
                <a:latin typeface="微软雅黑" panose="020B0503020204020204" pitchFamily="34" charset="-122"/>
                <a:ea typeface="微软雅黑" panose="020B0503020204020204" pitchFamily="34" charset="-122"/>
              </a:rPr>
              <a:t> = 10;                           % </a:t>
            </a:r>
            <a:r>
              <a:rPr lang="zh-CN" altLang="en-US" sz="2200" dirty="0">
                <a:latin typeface="微软雅黑" panose="020B0503020204020204" pitchFamily="34" charset="-122"/>
                <a:ea typeface="微软雅黑" panose="020B0503020204020204" pitchFamily="34" charset="-122"/>
              </a:rPr>
              <a:t>决策变量上界</a:t>
            </a:r>
          </a:p>
          <a:p>
            <a:pPr>
              <a:lnSpc>
                <a:spcPct val="140000"/>
              </a:lnSpc>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simulannealbnd</a:t>
            </a:r>
            <a:r>
              <a:rPr lang="zh-CN" altLang="en-US" sz="2200" dirty="0">
                <a:latin typeface="微软雅黑" panose="020B0503020204020204" pitchFamily="34" charset="-122"/>
                <a:ea typeface="微软雅黑" panose="020B0503020204020204" pitchFamily="34" charset="-122"/>
              </a:rPr>
              <a:t>函数进行求解</a:t>
            </a:r>
            <a:endParaRPr lang="en-US" altLang="zh-CN" sz="2200" dirty="0">
              <a:latin typeface="微软雅黑" panose="020B0503020204020204" pitchFamily="34" charset="-122"/>
              <a:ea typeface="微软雅黑" panose="020B0503020204020204" pitchFamily="34" charset="-122"/>
            </a:endParaRP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x,fval</a:t>
            </a:r>
            <a:r>
              <a:rPr lang="en-US" altLang="zh-CN" sz="2200" dirty="0">
                <a:latin typeface="微软雅黑" panose="020B0503020204020204" pitchFamily="34" charset="-122"/>
                <a:ea typeface="微软雅黑" panose="020B0503020204020204" pitchFamily="34" charset="-122"/>
              </a:rPr>
              <a:t>] = simulannealbnd(fun,x0,lb,ub)</a:t>
            </a:r>
          </a:p>
        </p:txBody>
      </p:sp>
      <p:sp>
        <p:nvSpPr>
          <p:cNvPr id="5" name="日期占位符 4">
            <a:extLst>
              <a:ext uri="{FF2B5EF4-FFF2-40B4-BE49-F238E27FC236}">
                <a16:creationId xmlns:a16="http://schemas.microsoft.com/office/drawing/2014/main" id="{B0D80CAA-6A8A-4D4C-8CC1-3CD46A8CA16D}"/>
              </a:ext>
            </a:extLst>
          </p:cNvPr>
          <p:cNvSpPr>
            <a:spLocks noGrp="1"/>
          </p:cNvSpPr>
          <p:nvPr>
            <p:ph type="dt" sz="half" idx="2"/>
          </p:nvPr>
        </p:nvSpPr>
        <p:spPr/>
        <p:txBody>
          <a:bodyPr/>
          <a:lstStyle/>
          <a:p>
            <a:pPr>
              <a:defRPr/>
            </a:pPr>
            <a:fld id="{2C2BB058-0F6B-4E85-A01B-CC4A6571890F}"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623A9229-B0E1-4EBF-8FA8-88BE18E77A6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1054947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6"/>
          <p:cNvSpPr>
            <a:spLocks noChangeArrowheads="1"/>
          </p:cNvSpPr>
          <p:nvPr/>
        </p:nvSpPr>
        <p:spPr bwMode="auto">
          <a:xfrm>
            <a:off x="827782" y="1202207"/>
            <a:ext cx="7416626" cy="501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hlink"/>
              </a:buClr>
            </a:pPr>
            <a:r>
              <a:rPr lang="zh-CN" altLang="en-US" sz="2400" dirty="0">
                <a:solidFill>
                  <a:schemeClr val="bg2"/>
                </a:solidFill>
                <a:latin typeface="微软雅黑" pitchFamily="34" charset="-122"/>
                <a:ea typeface="微软雅黑" pitchFamily="34" charset="-122"/>
                <a:sym typeface="Wingdings" pitchFamily="2" charset="2"/>
              </a:rPr>
              <a:t>粒子群算法，也称粒子群优化算法或鸟群觅食算法（</a:t>
            </a:r>
            <a:r>
              <a:rPr lang="en-US" altLang="zh-CN" sz="2400" dirty="0">
                <a:solidFill>
                  <a:schemeClr val="bg2"/>
                </a:solidFill>
                <a:latin typeface="微软雅黑" pitchFamily="34" charset="-122"/>
                <a:ea typeface="微软雅黑" pitchFamily="34" charset="-122"/>
                <a:sym typeface="Wingdings" pitchFamily="2" charset="2"/>
              </a:rPr>
              <a:t>Particle Swarm Optimization</a:t>
            </a:r>
            <a:r>
              <a:rPr lang="zh-CN" altLang="en-US" sz="2400" dirty="0">
                <a:solidFill>
                  <a:schemeClr val="bg2"/>
                </a:solidFill>
                <a:latin typeface="微软雅黑" pitchFamily="34" charset="-122"/>
                <a:ea typeface="微软雅黑" pitchFamily="34" charset="-122"/>
                <a:sym typeface="Wingdings" pitchFamily="2" charset="2"/>
              </a:rPr>
              <a:t>，简记为</a:t>
            </a:r>
            <a:r>
              <a:rPr lang="en-US" altLang="zh-CN" sz="2400" dirty="0">
                <a:solidFill>
                  <a:schemeClr val="bg2"/>
                </a:solidFill>
                <a:latin typeface="微软雅黑" pitchFamily="34" charset="-122"/>
                <a:ea typeface="微软雅黑" pitchFamily="34" charset="-122"/>
                <a:sym typeface="Wingdings" pitchFamily="2" charset="2"/>
              </a:rPr>
              <a:t>PSO</a:t>
            </a:r>
            <a:r>
              <a:rPr lang="zh-CN" altLang="en-US" sz="2400" dirty="0">
                <a:solidFill>
                  <a:schemeClr val="bg2"/>
                </a:solidFill>
                <a:latin typeface="微软雅黑" pitchFamily="34" charset="-122"/>
                <a:ea typeface="微软雅黑" pitchFamily="34" charset="-122"/>
                <a:sym typeface="Wingdings" pitchFamily="2" charset="2"/>
              </a:rPr>
              <a:t>），是由</a:t>
            </a:r>
            <a:r>
              <a:rPr lang="en-US" altLang="zh-CN" sz="2400" dirty="0">
                <a:solidFill>
                  <a:schemeClr val="bg2"/>
                </a:solidFill>
                <a:latin typeface="微软雅黑" pitchFamily="34" charset="-122"/>
                <a:ea typeface="微软雅黑" pitchFamily="34" charset="-122"/>
                <a:sym typeface="Wingdings" pitchFamily="2" charset="2"/>
              </a:rPr>
              <a:t>Kennedy</a:t>
            </a:r>
            <a:r>
              <a:rPr lang="zh-CN" altLang="en-US" sz="2400" dirty="0">
                <a:solidFill>
                  <a:schemeClr val="bg2"/>
                </a:solidFill>
                <a:latin typeface="微软雅黑" pitchFamily="34" charset="-122"/>
                <a:ea typeface="微软雅黑" pitchFamily="34" charset="-122"/>
                <a:sym typeface="Wingdings" pitchFamily="2" charset="2"/>
              </a:rPr>
              <a:t>和</a:t>
            </a:r>
            <a:r>
              <a:rPr lang="en-US" altLang="zh-CN" sz="2400" dirty="0">
                <a:solidFill>
                  <a:schemeClr val="bg2"/>
                </a:solidFill>
                <a:latin typeface="微软雅黑" pitchFamily="34" charset="-122"/>
                <a:ea typeface="微软雅黑" pitchFamily="34" charset="-122"/>
                <a:sym typeface="Wingdings" pitchFamily="2" charset="2"/>
              </a:rPr>
              <a:t>Eberhart</a:t>
            </a:r>
            <a:r>
              <a:rPr lang="zh-CN" altLang="en-US" sz="2400" dirty="0">
                <a:solidFill>
                  <a:schemeClr val="bg2"/>
                </a:solidFill>
                <a:latin typeface="微软雅黑" pitchFamily="34" charset="-122"/>
                <a:ea typeface="微软雅黑" pitchFamily="34" charset="-122"/>
                <a:sym typeface="Wingdings" pitchFamily="2" charset="2"/>
              </a:rPr>
              <a:t>于</a:t>
            </a:r>
            <a:r>
              <a:rPr lang="en-US" altLang="zh-CN" sz="2400" dirty="0">
                <a:solidFill>
                  <a:schemeClr val="bg2"/>
                </a:solidFill>
                <a:latin typeface="微软雅黑" pitchFamily="34" charset="-122"/>
                <a:ea typeface="微软雅黑" pitchFamily="34" charset="-122"/>
                <a:sym typeface="Wingdings" pitchFamily="2" charset="2"/>
              </a:rPr>
              <a:t>1995</a:t>
            </a:r>
            <a:r>
              <a:rPr lang="zh-CN" altLang="en-US" sz="2400" dirty="0">
                <a:solidFill>
                  <a:schemeClr val="bg2"/>
                </a:solidFill>
                <a:latin typeface="微软雅黑" pitchFamily="34" charset="-122"/>
                <a:ea typeface="微软雅黑" pitchFamily="34" charset="-122"/>
                <a:sym typeface="Wingdings" pitchFamily="2" charset="2"/>
              </a:rPr>
              <a:t>年提出的，最初用来模拟鸟群捕食的过程。把在某个区域内寻找某个函数的最优值问题看作鸟群觅食行为，将区域中的每个点看作一只鸟，称之为粒子（</a:t>
            </a:r>
            <a:r>
              <a:rPr lang="en-US" altLang="zh-CN" sz="2400" dirty="0">
                <a:solidFill>
                  <a:schemeClr val="bg2"/>
                </a:solidFill>
                <a:latin typeface="微软雅黑" pitchFamily="34" charset="-122"/>
                <a:ea typeface="微软雅黑" pitchFamily="34" charset="-122"/>
                <a:sym typeface="Wingdings" pitchFamily="2" charset="2"/>
              </a:rPr>
              <a:t>particle</a:t>
            </a:r>
            <a:r>
              <a:rPr lang="zh-CN" altLang="en-US" sz="2400" dirty="0">
                <a:solidFill>
                  <a:schemeClr val="bg2"/>
                </a:solidFill>
                <a:latin typeface="微软雅黑" pitchFamily="34" charset="-122"/>
                <a:ea typeface="微软雅黑" pitchFamily="34" charset="-122"/>
                <a:sym typeface="Wingdings" pitchFamily="2" charset="2"/>
              </a:rPr>
              <a:t>），每个粒子都有自己的位置和速度，还有一个由目标函数决定的适应度值，在迭代求解过程中，每个粒子会根据自身的历史最优位置和群体的历史最优位置调整自己的当前位置。</a:t>
            </a:r>
          </a:p>
        </p:txBody>
      </p:sp>
      <p:sp>
        <p:nvSpPr>
          <p:cNvPr id="7" name="Text Box 4">
            <a:extLst>
              <a:ext uri="{FF2B5EF4-FFF2-40B4-BE49-F238E27FC236}">
                <a16:creationId xmlns:a16="http://schemas.microsoft.com/office/drawing/2014/main" id="{66C47F12-BE8B-4F90-8075-05067507BC3C}"/>
              </a:ext>
            </a:extLst>
          </p:cNvPr>
          <p:cNvSpPr txBox="1">
            <a:spLocks noChangeArrowheads="1"/>
          </p:cNvSpPr>
          <p:nvPr/>
        </p:nvSpPr>
        <p:spPr bwMode="auto">
          <a:xfrm>
            <a:off x="403920" y="476672"/>
            <a:ext cx="5968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zh-CN" altLang="en-US" sz="2800" b="1" dirty="0">
                <a:solidFill>
                  <a:schemeClr val="bg2"/>
                </a:solidFill>
                <a:latin typeface="微软雅黑" pitchFamily="34" charset="-122"/>
                <a:ea typeface="微软雅黑" pitchFamily="34" charset="-122"/>
              </a:rPr>
              <a:t>三、粒子群算法</a:t>
            </a:r>
          </a:p>
        </p:txBody>
      </p:sp>
      <p:sp>
        <p:nvSpPr>
          <p:cNvPr id="2" name="日期占位符 1">
            <a:extLst>
              <a:ext uri="{FF2B5EF4-FFF2-40B4-BE49-F238E27FC236}">
                <a16:creationId xmlns:a16="http://schemas.microsoft.com/office/drawing/2014/main" id="{B3A8C577-1BF3-4355-B3FB-6E460D5B303C}"/>
              </a:ext>
            </a:extLst>
          </p:cNvPr>
          <p:cNvSpPr>
            <a:spLocks noGrp="1"/>
          </p:cNvSpPr>
          <p:nvPr>
            <p:ph type="dt" sz="half" idx="2"/>
          </p:nvPr>
        </p:nvSpPr>
        <p:spPr/>
        <p:txBody>
          <a:bodyPr/>
          <a:lstStyle/>
          <a:p>
            <a:pPr>
              <a:defRPr/>
            </a:pPr>
            <a:fld id="{51FF1B0B-E662-4044-B521-AD04BEC2E019}" type="datetime1">
              <a:rPr lang="zh-CN" altLang="en-US" smtClean="0"/>
              <a:t>2022/11/23</a:t>
            </a:fld>
            <a:endParaRPr lang="zh-CN" altLang="en-US"/>
          </a:p>
        </p:txBody>
      </p:sp>
      <p:sp>
        <p:nvSpPr>
          <p:cNvPr id="4" name="页脚占位符 3">
            <a:extLst>
              <a:ext uri="{FF2B5EF4-FFF2-40B4-BE49-F238E27FC236}">
                <a16:creationId xmlns:a16="http://schemas.microsoft.com/office/drawing/2014/main" id="{F927E48C-3C95-4EC5-A8DA-1BEC967AD4A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281458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67544" y="1052736"/>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粒子群算法的数学原理</a:t>
            </a:r>
          </a:p>
        </p:txBody>
      </p:sp>
      <p:sp>
        <p:nvSpPr>
          <p:cNvPr id="7" name="Text Box 4">
            <a:extLst>
              <a:ext uri="{FF2B5EF4-FFF2-40B4-BE49-F238E27FC236}">
                <a16:creationId xmlns:a16="http://schemas.microsoft.com/office/drawing/2014/main" id="{66C47F12-BE8B-4F90-8075-05067507BC3C}"/>
              </a:ext>
            </a:extLst>
          </p:cNvPr>
          <p:cNvSpPr txBox="1">
            <a:spLocks noChangeArrowheads="1"/>
          </p:cNvSpPr>
          <p:nvPr/>
        </p:nvSpPr>
        <p:spPr bwMode="auto">
          <a:xfrm>
            <a:off x="403920" y="476672"/>
            <a:ext cx="5968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zh-CN" altLang="en-US" sz="2800" b="1" dirty="0">
                <a:solidFill>
                  <a:schemeClr val="bg2"/>
                </a:solidFill>
                <a:latin typeface="微软雅黑" pitchFamily="34" charset="-122"/>
                <a:ea typeface="微软雅黑" pitchFamily="34" charset="-122"/>
              </a:rPr>
              <a:t>三、粒子群算法</a:t>
            </a:r>
          </a:p>
        </p:txBody>
      </p:sp>
      <p:sp>
        <p:nvSpPr>
          <p:cNvPr id="2" name="日期占位符 1">
            <a:extLst>
              <a:ext uri="{FF2B5EF4-FFF2-40B4-BE49-F238E27FC236}">
                <a16:creationId xmlns:a16="http://schemas.microsoft.com/office/drawing/2014/main" id="{B3A8C577-1BF3-4355-B3FB-6E460D5B303C}"/>
              </a:ext>
            </a:extLst>
          </p:cNvPr>
          <p:cNvSpPr>
            <a:spLocks noGrp="1"/>
          </p:cNvSpPr>
          <p:nvPr>
            <p:ph type="dt" sz="half" idx="2"/>
          </p:nvPr>
        </p:nvSpPr>
        <p:spPr/>
        <p:txBody>
          <a:bodyPr/>
          <a:lstStyle/>
          <a:p>
            <a:pPr>
              <a:defRPr/>
            </a:pPr>
            <a:fld id="{1FE8DB2E-CFB8-47F1-912C-8C5E3F128146}" type="datetime1">
              <a:rPr lang="zh-CN" altLang="en-US" smtClean="0"/>
              <a:t>2022/11/23</a:t>
            </a:fld>
            <a:endParaRPr lang="zh-CN" altLang="en-US"/>
          </a:p>
        </p:txBody>
      </p:sp>
      <p:grpSp>
        <p:nvGrpSpPr>
          <p:cNvPr id="14" name="组合 13">
            <a:extLst>
              <a:ext uri="{FF2B5EF4-FFF2-40B4-BE49-F238E27FC236}">
                <a16:creationId xmlns:a16="http://schemas.microsoft.com/office/drawing/2014/main" id="{C7E9A2A5-8AB5-410B-9CC6-6EE0CD8F6E46}"/>
              </a:ext>
            </a:extLst>
          </p:cNvPr>
          <p:cNvGrpSpPr/>
          <p:nvPr/>
        </p:nvGrpSpPr>
        <p:grpSpPr>
          <a:xfrm>
            <a:off x="755576" y="2685330"/>
            <a:ext cx="7992690" cy="1083171"/>
            <a:chOff x="755774" y="2775266"/>
            <a:chExt cx="7992690" cy="1083171"/>
          </a:xfrm>
        </p:grpSpPr>
        <p:sp>
          <p:nvSpPr>
            <p:cNvPr id="15" name="Rectangle 56">
              <a:extLst>
                <a:ext uri="{FF2B5EF4-FFF2-40B4-BE49-F238E27FC236}">
                  <a16:creationId xmlns:a16="http://schemas.microsoft.com/office/drawing/2014/main" id="{484F9794-1C96-4AAD-A120-AE8DC4FA28F8}"/>
                </a:ext>
              </a:extLst>
            </p:cNvPr>
            <p:cNvSpPr>
              <a:spLocks noChangeArrowheads="1"/>
            </p:cNvSpPr>
            <p:nvPr/>
          </p:nvSpPr>
          <p:spPr bwMode="auto">
            <a:xfrm>
              <a:off x="755774" y="2775266"/>
              <a:ext cx="799269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第</a:t>
              </a:r>
              <a:r>
                <a:rPr lang="en-US" altLang="zh-CN" sz="2200" dirty="0" err="1">
                  <a:latin typeface="微软雅黑" panose="020B0503020204020204" pitchFamily="34" charset="-122"/>
                  <a:ea typeface="微软雅黑" panose="020B0503020204020204" pitchFamily="34" charset="-122"/>
                  <a:sym typeface="Wingdings" pitchFamily="2" charset="2"/>
                </a:rPr>
                <a:t>i</a:t>
              </a:r>
              <a:r>
                <a:rPr lang="zh-CN" altLang="en-US" sz="2200" dirty="0">
                  <a:latin typeface="微软雅黑" panose="020B0503020204020204" pitchFamily="34" charset="-122"/>
                  <a:ea typeface="微软雅黑" panose="020B0503020204020204" pitchFamily="34" charset="-122"/>
                  <a:sym typeface="Wingdings" pitchFamily="2" charset="2"/>
                </a:rPr>
                <a:t> 个粒子的“飞行”速度也是一个</a:t>
              </a:r>
              <a:r>
                <a:rPr lang="en-US" altLang="zh-CN" sz="2200" dirty="0">
                  <a:latin typeface="微软雅黑" panose="020B0503020204020204" pitchFamily="34" charset="-122"/>
                  <a:ea typeface="微软雅黑" panose="020B0503020204020204" pitchFamily="34" charset="-122"/>
                  <a:sym typeface="Wingdings" pitchFamily="2" charset="2"/>
                </a:rPr>
                <a:t>D</a:t>
              </a:r>
              <a:r>
                <a:rPr lang="zh-CN" altLang="en-US" sz="2200" dirty="0">
                  <a:latin typeface="微软雅黑" panose="020B0503020204020204" pitchFamily="34" charset="-122"/>
                  <a:ea typeface="微软雅黑" panose="020B0503020204020204" pitchFamily="34" charset="-122"/>
                  <a:sym typeface="Wingdings" pitchFamily="2" charset="2"/>
                </a:rPr>
                <a:t> 维向量，记为</a:t>
              </a:r>
            </a:p>
          </p:txBody>
        </p:sp>
        <p:graphicFrame>
          <p:nvGraphicFramePr>
            <p:cNvPr id="18" name="对象 3">
              <a:extLst>
                <a:ext uri="{FF2B5EF4-FFF2-40B4-BE49-F238E27FC236}">
                  <a16:creationId xmlns:a16="http://schemas.microsoft.com/office/drawing/2014/main" id="{41F7793C-F6C1-4E26-A85F-004564F56F65}"/>
                </a:ext>
              </a:extLst>
            </p:cNvPr>
            <p:cNvGraphicFramePr>
              <a:graphicFrameLocks noChangeAspect="1"/>
            </p:cNvGraphicFramePr>
            <p:nvPr>
              <p:extLst>
                <p:ext uri="{D42A27DB-BD31-4B8C-83A1-F6EECF244321}">
                  <p14:modId xmlns:p14="http://schemas.microsoft.com/office/powerpoint/2010/main" val="890758092"/>
                </p:ext>
              </p:extLst>
            </p:nvPr>
          </p:nvGraphicFramePr>
          <p:xfrm>
            <a:off x="1960761" y="3393300"/>
            <a:ext cx="4287837" cy="465137"/>
          </p:xfrm>
          <a:graphic>
            <a:graphicData uri="http://schemas.openxmlformats.org/presentationml/2006/ole">
              <mc:AlternateContent xmlns:mc="http://schemas.openxmlformats.org/markup-compatibility/2006">
                <mc:Choice xmlns:v="urn:schemas-microsoft-com:vml" Requires="v">
                  <p:oleObj name="Equation" r:id="rId2" imgW="2120760" imgH="253800" progId="Equation.DSMT4">
                    <p:embed/>
                  </p:oleObj>
                </mc:Choice>
                <mc:Fallback>
                  <p:oleObj name="Equation" r:id="rId2" imgW="2120760" imgH="253800" progId="Equation.DSMT4">
                    <p:embed/>
                    <p:pic>
                      <p:nvPicPr>
                        <p:cNvPr id="13" name="对象 3">
                          <a:extLst>
                            <a:ext uri="{FF2B5EF4-FFF2-40B4-BE49-F238E27FC236}">
                              <a16:creationId xmlns:a16="http://schemas.microsoft.com/office/drawing/2014/main" id="{31167CBC-408E-4C20-ADDF-76578F2CECC0}"/>
                            </a:ext>
                          </a:extLst>
                        </p:cNvPr>
                        <p:cNvPicPr>
                          <a:picLocks noChangeAspect="1" noChangeArrowheads="1"/>
                        </p:cNvPicPr>
                        <p:nvPr/>
                      </p:nvPicPr>
                      <p:blipFill>
                        <a:blip r:embed="rId3"/>
                        <a:srcRect/>
                        <a:stretch>
                          <a:fillRect/>
                        </a:stretch>
                      </p:blipFill>
                      <p:spPr bwMode="auto">
                        <a:xfrm>
                          <a:off x="1960761" y="3393300"/>
                          <a:ext cx="4287837" cy="465137"/>
                        </a:xfrm>
                        <a:prstGeom prst="rect">
                          <a:avLst/>
                        </a:prstGeom>
                        <a:noFill/>
                      </p:spPr>
                    </p:pic>
                  </p:oleObj>
                </mc:Fallback>
              </mc:AlternateContent>
            </a:graphicData>
          </a:graphic>
        </p:graphicFrame>
      </p:grpSp>
      <p:grpSp>
        <p:nvGrpSpPr>
          <p:cNvPr id="4" name="组合 3">
            <a:extLst>
              <a:ext uri="{FF2B5EF4-FFF2-40B4-BE49-F238E27FC236}">
                <a16:creationId xmlns:a16="http://schemas.microsoft.com/office/drawing/2014/main" id="{3BDCE6A2-DA05-4478-AFAF-E3633A004B77}"/>
              </a:ext>
            </a:extLst>
          </p:cNvPr>
          <p:cNvGrpSpPr/>
          <p:nvPr/>
        </p:nvGrpSpPr>
        <p:grpSpPr>
          <a:xfrm>
            <a:off x="755774" y="1556792"/>
            <a:ext cx="7992690" cy="1069485"/>
            <a:chOff x="755774" y="1556792"/>
            <a:chExt cx="7992690" cy="1069485"/>
          </a:xfrm>
        </p:grpSpPr>
        <p:sp>
          <p:nvSpPr>
            <p:cNvPr id="10" name="Rectangle 56">
              <a:extLst>
                <a:ext uri="{FF2B5EF4-FFF2-40B4-BE49-F238E27FC236}">
                  <a16:creationId xmlns:a16="http://schemas.microsoft.com/office/drawing/2014/main" id="{7FE323F8-D289-4219-B47B-5D48D8B24C78}"/>
                </a:ext>
              </a:extLst>
            </p:cNvPr>
            <p:cNvSpPr>
              <a:spLocks noChangeArrowheads="1"/>
            </p:cNvSpPr>
            <p:nvPr/>
          </p:nvSpPr>
          <p:spPr bwMode="auto">
            <a:xfrm>
              <a:off x="755774" y="1556792"/>
              <a:ext cx="799269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假设搜索空间是</a:t>
              </a:r>
              <a:r>
                <a:rPr lang="en-US" altLang="zh-CN" sz="2200" dirty="0">
                  <a:latin typeface="微软雅黑" panose="020B0503020204020204" pitchFamily="34" charset="-122"/>
                  <a:ea typeface="微软雅黑" panose="020B0503020204020204" pitchFamily="34" charset="-122"/>
                  <a:sym typeface="Wingdings" pitchFamily="2" charset="2"/>
                </a:rPr>
                <a:t>D</a:t>
              </a:r>
              <a:r>
                <a:rPr lang="zh-CN" altLang="en-US" sz="2200" dirty="0">
                  <a:latin typeface="微软雅黑" panose="020B0503020204020204" pitchFamily="34" charset="-122"/>
                  <a:ea typeface="微软雅黑" panose="020B0503020204020204" pitchFamily="34" charset="-122"/>
                  <a:sym typeface="Wingdings" pitchFamily="2" charset="2"/>
                </a:rPr>
                <a:t> 维的，群体中共有</a:t>
              </a:r>
              <a:r>
                <a:rPr lang="en-US" altLang="zh-CN" sz="2200" dirty="0">
                  <a:latin typeface="微软雅黑" panose="020B0503020204020204" pitchFamily="34" charset="-122"/>
                  <a:ea typeface="微软雅黑" panose="020B0503020204020204" pitchFamily="34" charset="-122"/>
                  <a:sym typeface="Wingdings" pitchFamily="2" charset="2"/>
                </a:rPr>
                <a:t>N</a:t>
              </a:r>
              <a:r>
                <a:rPr lang="zh-CN" altLang="en-US" sz="2200" dirty="0">
                  <a:latin typeface="微软雅黑" panose="020B0503020204020204" pitchFamily="34" charset="-122"/>
                  <a:ea typeface="微软雅黑" panose="020B0503020204020204" pitchFamily="34" charset="-122"/>
                  <a:sym typeface="Wingdings" pitchFamily="2" charset="2"/>
                </a:rPr>
                <a:t>个粒子，第 </a:t>
              </a:r>
              <a:r>
                <a:rPr lang="en-US" altLang="zh-CN" sz="2200" dirty="0" err="1">
                  <a:latin typeface="微软雅黑" panose="020B0503020204020204" pitchFamily="34" charset="-122"/>
                  <a:ea typeface="微软雅黑" panose="020B0503020204020204" pitchFamily="34" charset="-122"/>
                  <a:sym typeface="Wingdings" pitchFamily="2" charset="2"/>
                </a:rPr>
                <a:t>i</a:t>
              </a:r>
              <a:r>
                <a:rPr lang="zh-CN" altLang="en-US" sz="2200" dirty="0">
                  <a:latin typeface="微软雅黑" panose="020B0503020204020204" pitchFamily="34" charset="-122"/>
                  <a:ea typeface="微软雅黑" panose="020B0503020204020204" pitchFamily="34" charset="-122"/>
                  <a:sym typeface="Wingdings" pitchFamily="2" charset="2"/>
                </a:rPr>
                <a:t> 个粒子的位置可表示为一个</a:t>
              </a:r>
              <a:r>
                <a:rPr lang="en-US" altLang="zh-CN" sz="2200" dirty="0">
                  <a:latin typeface="微软雅黑" panose="020B0503020204020204" pitchFamily="34" charset="-122"/>
                  <a:ea typeface="微软雅黑" panose="020B0503020204020204" pitchFamily="34" charset="-122"/>
                  <a:sym typeface="Wingdings" pitchFamily="2" charset="2"/>
                </a:rPr>
                <a:t>D</a:t>
              </a:r>
              <a:r>
                <a:rPr lang="zh-CN" altLang="en-US" sz="2200" dirty="0">
                  <a:latin typeface="微软雅黑" panose="020B0503020204020204" pitchFamily="34" charset="-122"/>
                  <a:ea typeface="微软雅黑" panose="020B0503020204020204" pitchFamily="34" charset="-122"/>
                  <a:sym typeface="Wingdings" pitchFamily="2" charset="2"/>
                </a:rPr>
                <a:t> 维向量</a:t>
              </a:r>
            </a:p>
          </p:txBody>
        </p:sp>
        <p:graphicFrame>
          <p:nvGraphicFramePr>
            <p:cNvPr id="19" name="对象 3">
              <a:extLst>
                <a:ext uri="{FF2B5EF4-FFF2-40B4-BE49-F238E27FC236}">
                  <a16:creationId xmlns:a16="http://schemas.microsoft.com/office/drawing/2014/main" id="{50B3F40E-BB67-4B70-86B6-2F211ACD3C86}"/>
                </a:ext>
              </a:extLst>
            </p:cNvPr>
            <p:cNvGraphicFramePr>
              <a:graphicFrameLocks noChangeAspect="1"/>
            </p:cNvGraphicFramePr>
            <p:nvPr>
              <p:extLst>
                <p:ext uri="{D42A27DB-BD31-4B8C-83A1-F6EECF244321}">
                  <p14:modId xmlns:p14="http://schemas.microsoft.com/office/powerpoint/2010/main" val="4276173014"/>
                </p:ext>
              </p:extLst>
            </p:nvPr>
          </p:nvGraphicFramePr>
          <p:xfrm>
            <a:off x="3946599" y="2159552"/>
            <a:ext cx="4441825" cy="466725"/>
          </p:xfrm>
          <a:graphic>
            <a:graphicData uri="http://schemas.openxmlformats.org/presentationml/2006/ole">
              <mc:AlternateContent xmlns:mc="http://schemas.openxmlformats.org/markup-compatibility/2006">
                <mc:Choice xmlns:v="urn:schemas-microsoft-com:vml" Requires="v">
                  <p:oleObj name="Equation" r:id="rId4" imgW="2197080" imgH="253800" progId="Equation.DSMT4">
                    <p:embed/>
                  </p:oleObj>
                </mc:Choice>
                <mc:Fallback>
                  <p:oleObj name="Equation" r:id="rId4" imgW="2197080" imgH="253800" progId="Equation.DSMT4">
                    <p:embed/>
                    <p:pic>
                      <p:nvPicPr>
                        <p:cNvPr id="18" name="对象 3">
                          <a:extLst>
                            <a:ext uri="{FF2B5EF4-FFF2-40B4-BE49-F238E27FC236}">
                              <a16:creationId xmlns:a16="http://schemas.microsoft.com/office/drawing/2014/main" id="{41F7793C-F6C1-4E26-A85F-004564F56F65}"/>
                            </a:ext>
                          </a:extLst>
                        </p:cNvPr>
                        <p:cNvPicPr>
                          <a:picLocks noChangeAspect="1" noChangeArrowheads="1"/>
                        </p:cNvPicPr>
                        <p:nvPr/>
                      </p:nvPicPr>
                      <p:blipFill>
                        <a:blip r:embed="rId5"/>
                        <a:srcRect/>
                        <a:stretch>
                          <a:fillRect/>
                        </a:stretch>
                      </p:blipFill>
                      <p:spPr bwMode="auto">
                        <a:xfrm>
                          <a:off x="3946599" y="2159552"/>
                          <a:ext cx="4441825" cy="466725"/>
                        </a:xfrm>
                        <a:prstGeom prst="rect">
                          <a:avLst/>
                        </a:prstGeom>
                        <a:noFill/>
                      </p:spPr>
                    </p:pic>
                  </p:oleObj>
                </mc:Fallback>
              </mc:AlternateContent>
            </a:graphicData>
          </a:graphic>
        </p:graphicFrame>
      </p:grpSp>
      <p:grpSp>
        <p:nvGrpSpPr>
          <p:cNvPr id="25" name="组合 24">
            <a:extLst>
              <a:ext uri="{FF2B5EF4-FFF2-40B4-BE49-F238E27FC236}">
                <a16:creationId xmlns:a16="http://schemas.microsoft.com/office/drawing/2014/main" id="{B54A6916-7CCB-4DB8-A8C5-9D62CD4275AF}"/>
              </a:ext>
            </a:extLst>
          </p:cNvPr>
          <p:cNvGrpSpPr/>
          <p:nvPr/>
        </p:nvGrpSpPr>
        <p:grpSpPr>
          <a:xfrm>
            <a:off x="755576" y="3834407"/>
            <a:ext cx="7992690" cy="1082998"/>
            <a:chOff x="755774" y="2775266"/>
            <a:chExt cx="7992690" cy="1082998"/>
          </a:xfrm>
        </p:grpSpPr>
        <p:sp>
          <p:nvSpPr>
            <p:cNvPr id="26" name="Rectangle 56">
              <a:extLst>
                <a:ext uri="{FF2B5EF4-FFF2-40B4-BE49-F238E27FC236}">
                  <a16:creationId xmlns:a16="http://schemas.microsoft.com/office/drawing/2014/main" id="{8EAF6F6C-6197-4668-8069-9CE20BFEDE02}"/>
                </a:ext>
              </a:extLst>
            </p:cNvPr>
            <p:cNvSpPr>
              <a:spLocks noChangeArrowheads="1"/>
            </p:cNvSpPr>
            <p:nvPr/>
          </p:nvSpPr>
          <p:spPr bwMode="auto">
            <a:xfrm>
              <a:off x="755774" y="2775266"/>
              <a:ext cx="799269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第</a:t>
              </a:r>
              <a:r>
                <a:rPr lang="en-US" altLang="zh-CN" sz="2200" dirty="0" err="1">
                  <a:latin typeface="微软雅黑" panose="020B0503020204020204" pitchFamily="34" charset="-122"/>
                  <a:ea typeface="微软雅黑" panose="020B0503020204020204" pitchFamily="34" charset="-122"/>
                  <a:sym typeface="Wingdings" pitchFamily="2" charset="2"/>
                </a:rPr>
                <a:t>i</a:t>
              </a:r>
              <a:r>
                <a:rPr lang="zh-CN" altLang="en-US" sz="2200" dirty="0">
                  <a:latin typeface="微软雅黑" panose="020B0503020204020204" pitchFamily="34" charset="-122"/>
                  <a:ea typeface="微软雅黑" panose="020B0503020204020204" pitchFamily="34" charset="-122"/>
                  <a:sym typeface="Wingdings" pitchFamily="2" charset="2"/>
                </a:rPr>
                <a:t> 个粒子迄今为止搜索到的历史最优位置称为个体极值，记为</a:t>
              </a:r>
            </a:p>
          </p:txBody>
        </p:sp>
        <p:graphicFrame>
          <p:nvGraphicFramePr>
            <p:cNvPr id="27" name="对象 3">
              <a:extLst>
                <a:ext uri="{FF2B5EF4-FFF2-40B4-BE49-F238E27FC236}">
                  <a16:creationId xmlns:a16="http://schemas.microsoft.com/office/drawing/2014/main" id="{8A8A90A1-14F6-4B5D-AB7C-05000154ABE7}"/>
                </a:ext>
              </a:extLst>
            </p:cNvPr>
            <p:cNvGraphicFramePr>
              <a:graphicFrameLocks noChangeAspect="1"/>
            </p:cNvGraphicFramePr>
            <p:nvPr>
              <p:extLst>
                <p:ext uri="{D42A27DB-BD31-4B8C-83A1-F6EECF244321}">
                  <p14:modId xmlns:p14="http://schemas.microsoft.com/office/powerpoint/2010/main" val="2226890698"/>
                </p:ext>
              </p:extLst>
            </p:nvPr>
          </p:nvGraphicFramePr>
          <p:xfrm>
            <a:off x="1743273" y="3393126"/>
            <a:ext cx="4724400" cy="465138"/>
          </p:xfrm>
          <a:graphic>
            <a:graphicData uri="http://schemas.openxmlformats.org/presentationml/2006/ole">
              <mc:AlternateContent xmlns:mc="http://schemas.openxmlformats.org/markup-compatibility/2006">
                <mc:Choice xmlns:v="urn:schemas-microsoft-com:vml" Requires="v">
                  <p:oleObj name="Equation" r:id="rId6" imgW="2336760" imgH="253800" progId="Equation.DSMT4">
                    <p:embed/>
                  </p:oleObj>
                </mc:Choice>
                <mc:Fallback>
                  <p:oleObj name="Equation" r:id="rId6" imgW="2336760" imgH="253800" progId="Equation.DSMT4">
                    <p:embed/>
                    <p:pic>
                      <p:nvPicPr>
                        <p:cNvPr id="18" name="对象 3">
                          <a:extLst>
                            <a:ext uri="{FF2B5EF4-FFF2-40B4-BE49-F238E27FC236}">
                              <a16:creationId xmlns:a16="http://schemas.microsoft.com/office/drawing/2014/main" id="{41F7793C-F6C1-4E26-A85F-004564F56F65}"/>
                            </a:ext>
                          </a:extLst>
                        </p:cNvPr>
                        <p:cNvPicPr>
                          <a:picLocks noChangeAspect="1" noChangeArrowheads="1"/>
                        </p:cNvPicPr>
                        <p:nvPr/>
                      </p:nvPicPr>
                      <p:blipFill>
                        <a:blip r:embed="rId7"/>
                        <a:srcRect/>
                        <a:stretch>
                          <a:fillRect/>
                        </a:stretch>
                      </p:blipFill>
                      <p:spPr bwMode="auto">
                        <a:xfrm>
                          <a:off x="1743273" y="3393126"/>
                          <a:ext cx="4724400" cy="465138"/>
                        </a:xfrm>
                        <a:prstGeom prst="rect">
                          <a:avLst/>
                        </a:prstGeom>
                        <a:noFill/>
                      </p:spPr>
                    </p:pic>
                  </p:oleObj>
                </mc:Fallback>
              </mc:AlternateContent>
            </a:graphicData>
          </a:graphic>
        </p:graphicFrame>
      </p:grpSp>
      <p:grpSp>
        <p:nvGrpSpPr>
          <p:cNvPr id="28" name="组合 27">
            <a:extLst>
              <a:ext uri="{FF2B5EF4-FFF2-40B4-BE49-F238E27FC236}">
                <a16:creationId xmlns:a16="http://schemas.microsoft.com/office/drawing/2014/main" id="{E197C64E-5FC5-4DF3-BA7C-B1E9DEC7D1F6}"/>
              </a:ext>
            </a:extLst>
          </p:cNvPr>
          <p:cNvGrpSpPr/>
          <p:nvPr/>
        </p:nvGrpSpPr>
        <p:grpSpPr>
          <a:xfrm>
            <a:off x="755576" y="4986708"/>
            <a:ext cx="7992690" cy="1106588"/>
            <a:chOff x="755774" y="2775266"/>
            <a:chExt cx="7992690" cy="1106588"/>
          </a:xfrm>
        </p:grpSpPr>
        <p:sp>
          <p:nvSpPr>
            <p:cNvPr id="29" name="Rectangle 56">
              <a:extLst>
                <a:ext uri="{FF2B5EF4-FFF2-40B4-BE49-F238E27FC236}">
                  <a16:creationId xmlns:a16="http://schemas.microsoft.com/office/drawing/2014/main" id="{B0EFEE8D-6630-41F2-B0EC-3EE5A5C4F48F}"/>
                </a:ext>
              </a:extLst>
            </p:cNvPr>
            <p:cNvSpPr>
              <a:spLocks noChangeArrowheads="1"/>
            </p:cNvSpPr>
            <p:nvPr/>
          </p:nvSpPr>
          <p:spPr bwMode="auto">
            <a:xfrm>
              <a:off x="755774" y="2775266"/>
              <a:ext cx="799269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整个粒子群迄今为止搜索到的最优位置称为全局极值，记为</a:t>
              </a:r>
            </a:p>
          </p:txBody>
        </p:sp>
        <p:graphicFrame>
          <p:nvGraphicFramePr>
            <p:cNvPr id="30" name="对象 3">
              <a:extLst>
                <a:ext uri="{FF2B5EF4-FFF2-40B4-BE49-F238E27FC236}">
                  <a16:creationId xmlns:a16="http://schemas.microsoft.com/office/drawing/2014/main" id="{9DAEFFC8-84B8-4786-88C1-3449295DC9FE}"/>
                </a:ext>
              </a:extLst>
            </p:cNvPr>
            <p:cNvGraphicFramePr>
              <a:graphicFrameLocks noChangeAspect="1"/>
            </p:cNvGraphicFramePr>
            <p:nvPr>
              <p:extLst>
                <p:ext uri="{D42A27DB-BD31-4B8C-83A1-F6EECF244321}">
                  <p14:modId xmlns:p14="http://schemas.microsoft.com/office/powerpoint/2010/main" val="3734611334"/>
                </p:ext>
              </p:extLst>
            </p:nvPr>
          </p:nvGraphicFramePr>
          <p:xfrm>
            <a:off x="2667198" y="3369091"/>
            <a:ext cx="2876550" cy="512763"/>
          </p:xfrm>
          <a:graphic>
            <a:graphicData uri="http://schemas.openxmlformats.org/presentationml/2006/ole">
              <mc:AlternateContent xmlns:mc="http://schemas.openxmlformats.org/markup-compatibility/2006">
                <mc:Choice xmlns:v="urn:schemas-microsoft-com:vml" Requires="v">
                  <p:oleObj name="Equation" r:id="rId8" imgW="1422360" imgH="279360" progId="Equation.DSMT4">
                    <p:embed/>
                  </p:oleObj>
                </mc:Choice>
                <mc:Fallback>
                  <p:oleObj name="Equation" r:id="rId8" imgW="1422360" imgH="279360" progId="Equation.DSMT4">
                    <p:embed/>
                    <p:pic>
                      <p:nvPicPr>
                        <p:cNvPr id="27" name="对象 3">
                          <a:extLst>
                            <a:ext uri="{FF2B5EF4-FFF2-40B4-BE49-F238E27FC236}">
                              <a16:creationId xmlns:a16="http://schemas.microsoft.com/office/drawing/2014/main" id="{8A8A90A1-14F6-4B5D-AB7C-05000154ABE7}"/>
                            </a:ext>
                          </a:extLst>
                        </p:cNvPr>
                        <p:cNvPicPr>
                          <a:picLocks noChangeAspect="1" noChangeArrowheads="1"/>
                        </p:cNvPicPr>
                        <p:nvPr/>
                      </p:nvPicPr>
                      <p:blipFill>
                        <a:blip r:embed="rId9"/>
                        <a:srcRect/>
                        <a:stretch>
                          <a:fillRect/>
                        </a:stretch>
                      </p:blipFill>
                      <p:spPr bwMode="auto">
                        <a:xfrm>
                          <a:off x="2667198" y="3369091"/>
                          <a:ext cx="2876550" cy="512763"/>
                        </a:xfrm>
                        <a:prstGeom prst="rect">
                          <a:avLst/>
                        </a:prstGeom>
                        <a:noFill/>
                      </p:spPr>
                    </p:pic>
                  </p:oleObj>
                </mc:Fallback>
              </mc:AlternateContent>
            </a:graphicData>
          </a:graphic>
        </p:graphicFrame>
      </p:grpSp>
      <p:sp>
        <p:nvSpPr>
          <p:cNvPr id="5" name="页脚占位符 4">
            <a:extLst>
              <a:ext uri="{FF2B5EF4-FFF2-40B4-BE49-F238E27FC236}">
                <a16:creationId xmlns:a16="http://schemas.microsoft.com/office/drawing/2014/main" id="{61A18C53-145E-4ABA-B9E2-8B824B79ACA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08951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67544" y="1052736"/>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粒子群算法的数学原理</a:t>
            </a:r>
          </a:p>
        </p:txBody>
      </p:sp>
      <p:sp>
        <p:nvSpPr>
          <p:cNvPr id="7" name="Text Box 4">
            <a:extLst>
              <a:ext uri="{FF2B5EF4-FFF2-40B4-BE49-F238E27FC236}">
                <a16:creationId xmlns:a16="http://schemas.microsoft.com/office/drawing/2014/main" id="{66C47F12-BE8B-4F90-8075-05067507BC3C}"/>
              </a:ext>
            </a:extLst>
          </p:cNvPr>
          <p:cNvSpPr txBox="1">
            <a:spLocks noChangeArrowheads="1"/>
          </p:cNvSpPr>
          <p:nvPr/>
        </p:nvSpPr>
        <p:spPr bwMode="auto">
          <a:xfrm>
            <a:off x="403920" y="476672"/>
            <a:ext cx="5968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zh-CN" altLang="en-US" sz="2800" b="1" dirty="0">
                <a:solidFill>
                  <a:schemeClr val="bg2"/>
                </a:solidFill>
                <a:latin typeface="微软雅黑" pitchFamily="34" charset="-122"/>
                <a:ea typeface="微软雅黑" pitchFamily="34" charset="-122"/>
              </a:rPr>
              <a:t>三、粒子群算法</a:t>
            </a:r>
          </a:p>
        </p:txBody>
      </p:sp>
      <p:sp>
        <p:nvSpPr>
          <p:cNvPr id="2" name="日期占位符 1">
            <a:extLst>
              <a:ext uri="{FF2B5EF4-FFF2-40B4-BE49-F238E27FC236}">
                <a16:creationId xmlns:a16="http://schemas.microsoft.com/office/drawing/2014/main" id="{B3A8C577-1BF3-4355-B3FB-6E460D5B303C}"/>
              </a:ext>
            </a:extLst>
          </p:cNvPr>
          <p:cNvSpPr>
            <a:spLocks noGrp="1"/>
          </p:cNvSpPr>
          <p:nvPr>
            <p:ph type="dt" sz="half" idx="2"/>
          </p:nvPr>
        </p:nvSpPr>
        <p:spPr/>
        <p:txBody>
          <a:bodyPr/>
          <a:lstStyle/>
          <a:p>
            <a:pPr>
              <a:defRPr/>
            </a:pPr>
            <a:fld id="{FC7BCF0C-98FB-40C5-B7D8-074BFE3EE9D2}" type="datetime1">
              <a:rPr lang="zh-CN" altLang="en-US" smtClean="0"/>
              <a:t>2022/11/23</a:t>
            </a:fld>
            <a:endParaRPr lang="zh-CN" altLang="en-US"/>
          </a:p>
        </p:txBody>
      </p:sp>
      <p:graphicFrame>
        <p:nvGraphicFramePr>
          <p:cNvPr id="19" name="对象 3">
            <a:extLst>
              <a:ext uri="{FF2B5EF4-FFF2-40B4-BE49-F238E27FC236}">
                <a16:creationId xmlns:a16="http://schemas.microsoft.com/office/drawing/2014/main" id="{50B3F40E-BB67-4B70-86B6-2F211ACD3C86}"/>
              </a:ext>
            </a:extLst>
          </p:cNvPr>
          <p:cNvGraphicFramePr>
            <a:graphicFrameLocks noChangeAspect="1"/>
          </p:cNvGraphicFramePr>
          <p:nvPr>
            <p:extLst>
              <p:ext uri="{D42A27DB-BD31-4B8C-83A1-F6EECF244321}">
                <p14:modId xmlns:p14="http://schemas.microsoft.com/office/powerpoint/2010/main" val="4163259288"/>
              </p:ext>
            </p:extLst>
          </p:nvPr>
        </p:nvGraphicFramePr>
        <p:xfrm>
          <a:off x="823652" y="3171825"/>
          <a:ext cx="7856537" cy="514350"/>
        </p:xfrm>
        <a:graphic>
          <a:graphicData uri="http://schemas.openxmlformats.org/presentationml/2006/ole">
            <mc:AlternateContent xmlns:mc="http://schemas.openxmlformats.org/markup-compatibility/2006">
              <mc:Choice xmlns:v="urn:schemas-microsoft-com:vml" Requires="v">
                <p:oleObj name="Equation" r:id="rId2" imgW="3886200" imgH="279360" progId="Equation.DSMT4">
                  <p:embed/>
                </p:oleObj>
              </mc:Choice>
              <mc:Fallback>
                <p:oleObj name="Equation" r:id="rId2" imgW="3886200" imgH="279360" progId="Equation.DSMT4">
                  <p:embed/>
                  <p:pic>
                    <p:nvPicPr>
                      <p:cNvPr id="19" name="对象 3">
                        <a:extLst>
                          <a:ext uri="{FF2B5EF4-FFF2-40B4-BE49-F238E27FC236}">
                            <a16:creationId xmlns:a16="http://schemas.microsoft.com/office/drawing/2014/main" id="{50B3F40E-BB67-4B70-86B6-2F211ACD3C86}"/>
                          </a:ext>
                        </a:extLst>
                      </p:cNvPr>
                      <p:cNvPicPr>
                        <a:picLocks noChangeAspect="1" noChangeArrowheads="1"/>
                      </p:cNvPicPr>
                      <p:nvPr/>
                    </p:nvPicPr>
                    <p:blipFill>
                      <a:blip r:embed="rId3"/>
                      <a:srcRect/>
                      <a:stretch>
                        <a:fillRect/>
                      </a:stretch>
                    </p:blipFill>
                    <p:spPr bwMode="auto">
                      <a:xfrm>
                        <a:off x="823652" y="3171825"/>
                        <a:ext cx="7856537" cy="514350"/>
                      </a:xfrm>
                      <a:prstGeom prst="rect">
                        <a:avLst/>
                      </a:prstGeom>
                      <a:noFill/>
                    </p:spPr>
                  </p:pic>
                </p:oleObj>
              </mc:Fallback>
            </mc:AlternateContent>
          </a:graphicData>
        </a:graphic>
      </p:graphicFrame>
      <p:grpSp>
        <p:nvGrpSpPr>
          <p:cNvPr id="5" name="组合 4">
            <a:extLst>
              <a:ext uri="{FF2B5EF4-FFF2-40B4-BE49-F238E27FC236}">
                <a16:creationId xmlns:a16="http://schemas.microsoft.com/office/drawing/2014/main" id="{FB10CCE6-7237-45AA-81FE-97FBE8CCD7A1}"/>
              </a:ext>
            </a:extLst>
          </p:cNvPr>
          <p:cNvGrpSpPr/>
          <p:nvPr/>
        </p:nvGrpSpPr>
        <p:grpSpPr>
          <a:xfrm>
            <a:off x="755774" y="1556792"/>
            <a:ext cx="7992690" cy="1557672"/>
            <a:chOff x="755774" y="1556792"/>
            <a:chExt cx="7992690" cy="1557672"/>
          </a:xfrm>
        </p:grpSpPr>
        <p:sp>
          <p:nvSpPr>
            <p:cNvPr id="10" name="Rectangle 56">
              <a:extLst>
                <a:ext uri="{FF2B5EF4-FFF2-40B4-BE49-F238E27FC236}">
                  <a16:creationId xmlns:a16="http://schemas.microsoft.com/office/drawing/2014/main" id="{7FE323F8-D289-4219-B47B-5D48D8B24C78}"/>
                </a:ext>
              </a:extLst>
            </p:cNvPr>
            <p:cNvSpPr>
              <a:spLocks noChangeArrowheads="1"/>
            </p:cNvSpPr>
            <p:nvPr/>
          </p:nvSpPr>
          <p:spPr bwMode="auto">
            <a:xfrm>
              <a:off x="755774" y="1556792"/>
              <a:ext cx="799269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粒子群算法初始化为一群随机粒子（随机解），然后通过迭代搜索最优解，在每一次迭代中，粒子通过跟踪两个极值       和 </a:t>
              </a:r>
              <a:endParaRPr lang="en-US" altLang="zh-CN" sz="2200" dirty="0">
                <a:latin typeface="微软雅黑" panose="020B0503020204020204" pitchFamily="34" charset="-122"/>
                <a:ea typeface="微软雅黑" panose="020B0503020204020204" pitchFamily="34" charset="-122"/>
                <a:sym typeface="Wingdings" pitchFamily="2" charset="2"/>
              </a:endParaRPr>
            </a:p>
            <a:p>
              <a:pPr>
                <a:lnSpc>
                  <a:spcPct val="150000"/>
                </a:lnSpc>
                <a:buClr>
                  <a:srgbClr val="0000FF"/>
                </a:buClr>
              </a:pPr>
              <a:r>
                <a:rPr lang="en-US" altLang="zh-CN" sz="2200" dirty="0">
                  <a:latin typeface="微软雅黑" panose="020B0503020204020204" pitchFamily="34" charset="-122"/>
                  <a:ea typeface="微软雅黑" panose="020B0503020204020204" pitchFamily="34" charset="-122"/>
                  <a:sym typeface="Wingdings" pitchFamily="2" charset="2"/>
                </a:rPr>
                <a:t>     </a:t>
              </a:r>
              <a:r>
                <a:rPr lang="zh-CN" altLang="en-US" sz="2200" dirty="0">
                  <a:latin typeface="微软雅黑" panose="020B0503020204020204" pitchFamily="34" charset="-122"/>
                  <a:ea typeface="微软雅黑" panose="020B0503020204020204" pitchFamily="34" charset="-122"/>
                  <a:sym typeface="Wingdings" pitchFamily="2" charset="2"/>
                </a:rPr>
                <a:t>来更新自己的位置和速度，具体迭代公式如下：</a:t>
              </a:r>
            </a:p>
          </p:txBody>
        </p:sp>
        <p:graphicFrame>
          <p:nvGraphicFramePr>
            <p:cNvPr id="28" name="对象 3">
              <a:extLst>
                <a:ext uri="{FF2B5EF4-FFF2-40B4-BE49-F238E27FC236}">
                  <a16:creationId xmlns:a16="http://schemas.microsoft.com/office/drawing/2014/main" id="{8B1E43BA-4B16-403F-B34B-786D7715DD66}"/>
                </a:ext>
              </a:extLst>
            </p:cNvPr>
            <p:cNvGraphicFramePr>
              <a:graphicFrameLocks noChangeAspect="1"/>
            </p:cNvGraphicFramePr>
            <p:nvPr>
              <p:extLst>
                <p:ext uri="{D42A27DB-BD31-4B8C-83A1-F6EECF244321}">
                  <p14:modId xmlns:p14="http://schemas.microsoft.com/office/powerpoint/2010/main" val="2405516778"/>
                </p:ext>
              </p:extLst>
            </p:nvPr>
          </p:nvGraphicFramePr>
          <p:xfrm>
            <a:off x="7596336" y="2189721"/>
            <a:ext cx="565150" cy="420687"/>
          </p:xfrm>
          <a:graphic>
            <a:graphicData uri="http://schemas.openxmlformats.org/presentationml/2006/ole">
              <mc:AlternateContent xmlns:mc="http://schemas.openxmlformats.org/markup-compatibility/2006">
                <mc:Choice xmlns:v="urn:schemas-microsoft-com:vml" Requires="v">
                  <p:oleObj name="Equation" r:id="rId4" imgW="279360" imgH="228600" progId="Equation.DSMT4">
                    <p:embed/>
                  </p:oleObj>
                </mc:Choice>
                <mc:Fallback>
                  <p:oleObj name="Equation" r:id="rId4" imgW="279360" imgH="228600" progId="Equation.DSMT4">
                    <p:embed/>
                    <p:pic>
                      <p:nvPicPr>
                        <p:cNvPr id="19" name="对象 3">
                          <a:extLst>
                            <a:ext uri="{FF2B5EF4-FFF2-40B4-BE49-F238E27FC236}">
                              <a16:creationId xmlns:a16="http://schemas.microsoft.com/office/drawing/2014/main" id="{50B3F40E-BB67-4B70-86B6-2F211ACD3C86}"/>
                            </a:ext>
                          </a:extLst>
                        </p:cNvPr>
                        <p:cNvPicPr>
                          <a:picLocks noChangeAspect="1" noChangeArrowheads="1"/>
                        </p:cNvPicPr>
                        <p:nvPr/>
                      </p:nvPicPr>
                      <p:blipFill>
                        <a:blip r:embed="rId5"/>
                        <a:srcRect/>
                        <a:stretch>
                          <a:fillRect/>
                        </a:stretch>
                      </p:blipFill>
                      <p:spPr bwMode="auto">
                        <a:xfrm>
                          <a:off x="7596336" y="2189721"/>
                          <a:ext cx="565150" cy="420687"/>
                        </a:xfrm>
                        <a:prstGeom prst="rect">
                          <a:avLst/>
                        </a:prstGeom>
                        <a:noFill/>
                      </p:spPr>
                    </p:pic>
                  </p:oleObj>
                </mc:Fallback>
              </mc:AlternateContent>
            </a:graphicData>
          </a:graphic>
        </p:graphicFrame>
        <p:graphicFrame>
          <p:nvGraphicFramePr>
            <p:cNvPr id="29" name="对象 3">
              <a:extLst>
                <a:ext uri="{FF2B5EF4-FFF2-40B4-BE49-F238E27FC236}">
                  <a16:creationId xmlns:a16="http://schemas.microsoft.com/office/drawing/2014/main" id="{82011D01-F6C9-44CD-9EF1-5404358BE997}"/>
                </a:ext>
              </a:extLst>
            </p:cNvPr>
            <p:cNvGraphicFramePr>
              <a:graphicFrameLocks noChangeAspect="1"/>
            </p:cNvGraphicFramePr>
            <p:nvPr>
              <p:extLst>
                <p:ext uri="{D42A27DB-BD31-4B8C-83A1-F6EECF244321}">
                  <p14:modId xmlns:p14="http://schemas.microsoft.com/office/powerpoint/2010/main" val="3102888177"/>
                </p:ext>
              </p:extLst>
            </p:nvPr>
          </p:nvGraphicFramePr>
          <p:xfrm>
            <a:off x="854088" y="2671551"/>
            <a:ext cx="385763" cy="442913"/>
          </p:xfrm>
          <a:graphic>
            <a:graphicData uri="http://schemas.openxmlformats.org/presentationml/2006/ole">
              <mc:AlternateContent xmlns:mc="http://schemas.openxmlformats.org/markup-compatibility/2006">
                <mc:Choice xmlns:v="urn:schemas-microsoft-com:vml" Requires="v">
                  <p:oleObj name="Equation" r:id="rId6" imgW="190440" imgH="241200" progId="Equation.DSMT4">
                    <p:embed/>
                  </p:oleObj>
                </mc:Choice>
                <mc:Fallback>
                  <p:oleObj name="Equation" r:id="rId6" imgW="190440" imgH="241200" progId="Equation.DSMT4">
                    <p:embed/>
                    <p:pic>
                      <p:nvPicPr>
                        <p:cNvPr id="28" name="对象 3">
                          <a:extLst>
                            <a:ext uri="{FF2B5EF4-FFF2-40B4-BE49-F238E27FC236}">
                              <a16:creationId xmlns:a16="http://schemas.microsoft.com/office/drawing/2014/main" id="{8B1E43BA-4B16-403F-B34B-786D7715DD66}"/>
                            </a:ext>
                          </a:extLst>
                        </p:cNvPr>
                        <p:cNvPicPr>
                          <a:picLocks noChangeAspect="1" noChangeArrowheads="1"/>
                        </p:cNvPicPr>
                        <p:nvPr/>
                      </p:nvPicPr>
                      <p:blipFill>
                        <a:blip r:embed="rId7"/>
                        <a:srcRect/>
                        <a:stretch>
                          <a:fillRect/>
                        </a:stretch>
                      </p:blipFill>
                      <p:spPr bwMode="auto">
                        <a:xfrm>
                          <a:off x="854088" y="2671551"/>
                          <a:ext cx="385763" cy="442913"/>
                        </a:xfrm>
                        <a:prstGeom prst="rect">
                          <a:avLst/>
                        </a:prstGeom>
                        <a:noFill/>
                      </p:spPr>
                    </p:pic>
                  </p:oleObj>
                </mc:Fallback>
              </mc:AlternateContent>
            </a:graphicData>
          </a:graphic>
        </p:graphicFrame>
      </p:grpSp>
      <p:graphicFrame>
        <p:nvGraphicFramePr>
          <p:cNvPr id="30" name="对象 3">
            <a:extLst>
              <a:ext uri="{FF2B5EF4-FFF2-40B4-BE49-F238E27FC236}">
                <a16:creationId xmlns:a16="http://schemas.microsoft.com/office/drawing/2014/main" id="{791A1005-9FB0-4287-92AA-E08DA69B6F30}"/>
              </a:ext>
            </a:extLst>
          </p:cNvPr>
          <p:cNvGraphicFramePr>
            <a:graphicFrameLocks noChangeAspect="1"/>
          </p:cNvGraphicFramePr>
          <p:nvPr>
            <p:extLst>
              <p:ext uri="{D42A27DB-BD31-4B8C-83A1-F6EECF244321}">
                <p14:modId xmlns:p14="http://schemas.microsoft.com/office/powerpoint/2010/main" val="1838281869"/>
              </p:ext>
            </p:extLst>
          </p:nvPr>
        </p:nvGraphicFramePr>
        <p:xfrm>
          <a:off x="827584" y="4374877"/>
          <a:ext cx="3543300" cy="422275"/>
        </p:xfrm>
        <a:graphic>
          <a:graphicData uri="http://schemas.openxmlformats.org/presentationml/2006/ole">
            <mc:AlternateContent xmlns:mc="http://schemas.openxmlformats.org/markup-compatibility/2006">
              <mc:Choice xmlns:v="urn:schemas-microsoft-com:vml" Requires="v">
                <p:oleObj name="Equation" r:id="rId8" imgW="1752480" imgH="228600" progId="Equation.DSMT4">
                  <p:embed/>
                </p:oleObj>
              </mc:Choice>
              <mc:Fallback>
                <p:oleObj name="Equation" r:id="rId8" imgW="1752480" imgH="228600" progId="Equation.DSMT4">
                  <p:embed/>
                  <p:pic>
                    <p:nvPicPr>
                      <p:cNvPr id="19" name="对象 3">
                        <a:extLst>
                          <a:ext uri="{FF2B5EF4-FFF2-40B4-BE49-F238E27FC236}">
                            <a16:creationId xmlns:a16="http://schemas.microsoft.com/office/drawing/2014/main" id="{50B3F40E-BB67-4B70-86B6-2F211ACD3C86}"/>
                          </a:ext>
                        </a:extLst>
                      </p:cNvPr>
                      <p:cNvPicPr>
                        <a:picLocks noChangeAspect="1" noChangeArrowheads="1"/>
                      </p:cNvPicPr>
                      <p:nvPr/>
                    </p:nvPicPr>
                    <p:blipFill>
                      <a:blip r:embed="rId9"/>
                      <a:srcRect/>
                      <a:stretch>
                        <a:fillRect/>
                      </a:stretch>
                    </p:blipFill>
                    <p:spPr bwMode="auto">
                      <a:xfrm>
                        <a:off x="827584" y="4374877"/>
                        <a:ext cx="3543300" cy="422275"/>
                      </a:xfrm>
                      <a:prstGeom prst="rect">
                        <a:avLst/>
                      </a:prstGeom>
                      <a:noFill/>
                    </p:spPr>
                  </p:pic>
                </p:oleObj>
              </mc:Fallback>
            </mc:AlternateContent>
          </a:graphicData>
        </a:graphic>
      </p:graphicFrame>
      <p:grpSp>
        <p:nvGrpSpPr>
          <p:cNvPr id="6" name="组合 5">
            <a:extLst>
              <a:ext uri="{FF2B5EF4-FFF2-40B4-BE49-F238E27FC236}">
                <a16:creationId xmlns:a16="http://schemas.microsoft.com/office/drawing/2014/main" id="{B01D623C-7DDD-48ED-8BAC-BF11079BD551}"/>
              </a:ext>
            </a:extLst>
          </p:cNvPr>
          <p:cNvGrpSpPr/>
          <p:nvPr/>
        </p:nvGrpSpPr>
        <p:grpSpPr>
          <a:xfrm>
            <a:off x="755576" y="4825325"/>
            <a:ext cx="7992690" cy="1556003"/>
            <a:chOff x="755576" y="4293096"/>
            <a:chExt cx="7992690" cy="1556003"/>
          </a:xfrm>
        </p:grpSpPr>
        <p:sp>
          <p:nvSpPr>
            <p:cNvPr id="21" name="Rectangle 56">
              <a:extLst>
                <a:ext uri="{FF2B5EF4-FFF2-40B4-BE49-F238E27FC236}">
                  <a16:creationId xmlns:a16="http://schemas.microsoft.com/office/drawing/2014/main" id="{077B6803-7AC2-4919-A521-9EAFC3EC9EBC}"/>
                </a:ext>
              </a:extLst>
            </p:cNvPr>
            <p:cNvSpPr>
              <a:spLocks noChangeArrowheads="1"/>
            </p:cNvSpPr>
            <p:nvPr/>
          </p:nvSpPr>
          <p:spPr bwMode="auto">
            <a:xfrm>
              <a:off x="755576" y="4293096"/>
              <a:ext cx="799269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latin typeface="微软雅黑" panose="020B0503020204020204" pitchFamily="34" charset="-122"/>
                  <a:ea typeface="微软雅黑" panose="020B0503020204020204" pitchFamily="34" charset="-122"/>
                  <a:sym typeface="Wingdings" pitchFamily="2" charset="2"/>
                </a:rPr>
                <a:t>其中，  为惯性因子， 为自我认知因子， 为社会认知因子，   是</a:t>
              </a:r>
              <a:r>
                <a:rPr lang="en-US" altLang="zh-CN" sz="2200" dirty="0">
                  <a:latin typeface="微软雅黑" panose="020B0503020204020204" pitchFamily="34" charset="-122"/>
                  <a:ea typeface="微软雅黑" panose="020B0503020204020204" pitchFamily="34" charset="-122"/>
                  <a:sym typeface="Wingdings" pitchFamily="2" charset="2"/>
                </a:rPr>
                <a:t>[0,1]</a:t>
              </a:r>
              <a:r>
                <a:rPr lang="zh-CN" altLang="en-US" sz="2200" dirty="0">
                  <a:latin typeface="微软雅黑" panose="020B0503020204020204" pitchFamily="34" charset="-122"/>
                  <a:ea typeface="微软雅黑" panose="020B0503020204020204" pitchFamily="34" charset="-122"/>
                  <a:sym typeface="Wingdings" pitchFamily="2" charset="2"/>
                </a:rPr>
                <a:t>上的均匀分布随机数，                    为迭代序号，</a:t>
              </a:r>
              <a:r>
                <a:rPr lang="en-US" altLang="zh-CN" sz="2200" dirty="0">
                  <a:latin typeface="微软雅黑" panose="020B0503020204020204" pitchFamily="34" charset="-122"/>
                  <a:ea typeface="微软雅黑" panose="020B0503020204020204" pitchFamily="34" charset="-122"/>
                  <a:sym typeface="Wingdings" pitchFamily="2" charset="2"/>
                </a:rPr>
                <a:t>M</a:t>
              </a:r>
              <a:r>
                <a:rPr lang="zh-CN" altLang="en-US" sz="2200" dirty="0">
                  <a:latin typeface="微软雅黑" panose="020B0503020204020204" pitchFamily="34" charset="-122"/>
                  <a:ea typeface="微软雅黑" panose="020B0503020204020204" pitchFamily="34" charset="-122"/>
                  <a:sym typeface="Wingdings" pitchFamily="2" charset="2"/>
                </a:rPr>
                <a:t>为预先设定的最大迭代次数，</a:t>
              </a:r>
              <a:r>
                <a:rPr lang="en-US" altLang="zh-CN" sz="2200" dirty="0" err="1">
                  <a:latin typeface="微软雅黑" panose="020B0503020204020204" pitchFamily="34" charset="-122"/>
                  <a:ea typeface="微软雅黑" panose="020B0503020204020204" pitchFamily="34" charset="-122"/>
                  <a:sym typeface="Wingdings" pitchFamily="2" charset="2"/>
                </a:rPr>
                <a:t>i</a:t>
              </a:r>
              <a:r>
                <a:rPr lang="en-US" altLang="zh-CN" sz="2200" dirty="0">
                  <a:latin typeface="微软雅黑" panose="020B0503020204020204" pitchFamily="34" charset="-122"/>
                  <a:ea typeface="微软雅黑" panose="020B0503020204020204" pitchFamily="34" charset="-122"/>
                  <a:sym typeface="Wingdings" pitchFamily="2" charset="2"/>
                </a:rPr>
                <a:t> </a:t>
              </a:r>
              <a:r>
                <a:rPr lang="zh-CN" altLang="en-US" sz="2200" dirty="0">
                  <a:latin typeface="微软雅黑" panose="020B0503020204020204" pitchFamily="34" charset="-122"/>
                  <a:ea typeface="微软雅黑" panose="020B0503020204020204" pitchFamily="34" charset="-122"/>
                  <a:sym typeface="Wingdings" pitchFamily="2" charset="2"/>
                </a:rPr>
                <a:t>为粒子序号，</a:t>
              </a:r>
              <a:r>
                <a:rPr lang="en-US" altLang="zh-CN" sz="2200" dirty="0">
                  <a:latin typeface="微软雅黑" panose="020B0503020204020204" pitchFamily="34" charset="-122"/>
                  <a:ea typeface="微软雅黑" panose="020B0503020204020204" pitchFamily="34" charset="-122"/>
                  <a:sym typeface="Wingdings" pitchFamily="2" charset="2"/>
                </a:rPr>
                <a:t>d</a:t>
              </a:r>
              <a:r>
                <a:rPr lang="zh-CN" altLang="en-US" sz="2200" dirty="0">
                  <a:latin typeface="微软雅黑" panose="020B0503020204020204" pitchFamily="34" charset="-122"/>
                  <a:ea typeface="微软雅黑" panose="020B0503020204020204" pitchFamily="34" charset="-122"/>
                  <a:sym typeface="Wingdings" pitchFamily="2" charset="2"/>
                </a:rPr>
                <a:t> 为维度序号。</a:t>
              </a:r>
            </a:p>
          </p:txBody>
        </p:sp>
        <p:graphicFrame>
          <p:nvGraphicFramePr>
            <p:cNvPr id="22" name="对象 3">
              <a:extLst>
                <a:ext uri="{FF2B5EF4-FFF2-40B4-BE49-F238E27FC236}">
                  <a16:creationId xmlns:a16="http://schemas.microsoft.com/office/drawing/2014/main" id="{BF8477DF-D81B-4ABB-BBAD-2C29D1A718EB}"/>
                </a:ext>
              </a:extLst>
            </p:cNvPr>
            <p:cNvGraphicFramePr>
              <a:graphicFrameLocks noChangeAspect="1"/>
            </p:cNvGraphicFramePr>
            <p:nvPr>
              <p:extLst>
                <p:ext uri="{D42A27DB-BD31-4B8C-83A1-F6EECF244321}">
                  <p14:modId xmlns:p14="http://schemas.microsoft.com/office/powerpoint/2010/main" val="2242070228"/>
                </p:ext>
              </p:extLst>
            </p:nvPr>
          </p:nvGraphicFramePr>
          <p:xfrm>
            <a:off x="1547664" y="4475163"/>
            <a:ext cx="307975" cy="257175"/>
          </p:xfrm>
          <a:graphic>
            <a:graphicData uri="http://schemas.openxmlformats.org/presentationml/2006/ole">
              <mc:AlternateContent xmlns:mc="http://schemas.openxmlformats.org/markup-compatibility/2006">
                <mc:Choice xmlns:v="urn:schemas-microsoft-com:vml" Requires="v">
                  <p:oleObj name="Equation" r:id="rId10" imgW="152280" imgH="139680" progId="Equation.DSMT4">
                    <p:embed/>
                  </p:oleObj>
                </mc:Choice>
                <mc:Fallback>
                  <p:oleObj name="Equation" r:id="rId10" imgW="152280" imgH="139680" progId="Equation.DSMT4">
                    <p:embed/>
                    <p:pic>
                      <p:nvPicPr>
                        <p:cNvPr id="22" name="对象 3">
                          <a:extLst>
                            <a:ext uri="{FF2B5EF4-FFF2-40B4-BE49-F238E27FC236}">
                              <a16:creationId xmlns:a16="http://schemas.microsoft.com/office/drawing/2014/main" id="{BF8477DF-D81B-4ABB-BBAD-2C29D1A718EB}"/>
                            </a:ext>
                          </a:extLst>
                        </p:cNvPr>
                        <p:cNvPicPr>
                          <a:picLocks noChangeAspect="1" noChangeArrowheads="1"/>
                        </p:cNvPicPr>
                        <p:nvPr/>
                      </p:nvPicPr>
                      <p:blipFill>
                        <a:blip r:embed="rId11"/>
                        <a:srcRect/>
                        <a:stretch>
                          <a:fillRect/>
                        </a:stretch>
                      </p:blipFill>
                      <p:spPr bwMode="auto">
                        <a:xfrm>
                          <a:off x="1547664" y="4475163"/>
                          <a:ext cx="307975" cy="257175"/>
                        </a:xfrm>
                        <a:prstGeom prst="rect">
                          <a:avLst/>
                        </a:prstGeom>
                        <a:noFill/>
                      </p:spPr>
                    </p:pic>
                  </p:oleObj>
                </mc:Fallback>
              </mc:AlternateContent>
            </a:graphicData>
          </a:graphic>
        </p:graphicFrame>
        <p:graphicFrame>
          <p:nvGraphicFramePr>
            <p:cNvPr id="23" name="对象 3">
              <a:extLst>
                <a:ext uri="{FF2B5EF4-FFF2-40B4-BE49-F238E27FC236}">
                  <a16:creationId xmlns:a16="http://schemas.microsoft.com/office/drawing/2014/main" id="{D4E08612-5641-4709-9744-D333782A0E0E}"/>
                </a:ext>
              </a:extLst>
            </p:cNvPr>
            <p:cNvGraphicFramePr>
              <a:graphicFrameLocks noChangeAspect="1"/>
            </p:cNvGraphicFramePr>
            <p:nvPr>
              <p:extLst>
                <p:ext uri="{D42A27DB-BD31-4B8C-83A1-F6EECF244321}">
                  <p14:modId xmlns:p14="http://schemas.microsoft.com/office/powerpoint/2010/main" val="1404251210"/>
                </p:ext>
              </p:extLst>
            </p:nvPr>
          </p:nvGraphicFramePr>
          <p:xfrm>
            <a:off x="3348038" y="4389438"/>
            <a:ext cx="282575" cy="419100"/>
          </p:xfrm>
          <a:graphic>
            <a:graphicData uri="http://schemas.openxmlformats.org/presentationml/2006/ole">
              <mc:AlternateContent xmlns:mc="http://schemas.openxmlformats.org/markup-compatibility/2006">
                <mc:Choice xmlns:v="urn:schemas-microsoft-com:vml" Requires="v">
                  <p:oleObj name="Equation" r:id="rId12" imgW="139680" imgH="228600" progId="Equation.DSMT4">
                    <p:embed/>
                  </p:oleObj>
                </mc:Choice>
                <mc:Fallback>
                  <p:oleObj name="Equation" r:id="rId12" imgW="139680" imgH="228600" progId="Equation.DSMT4">
                    <p:embed/>
                    <p:pic>
                      <p:nvPicPr>
                        <p:cNvPr id="23" name="对象 3">
                          <a:extLst>
                            <a:ext uri="{FF2B5EF4-FFF2-40B4-BE49-F238E27FC236}">
                              <a16:creationId xmlns:a16="http://schemas.microsoft.com/office/drawing/2014/main" id="{D4E08612-5641-4709-9744-D333782A0E0E}"/>
                            </a:ext>
                          </a:extLst>
                        </p:cNvPr>
                        <p:cNvPicPr>
                          <a:picLocks noChangeAspect="1" noChangeArrowheads="1"/>
                        </p:cNvPicPr>
                        <p:nvPr/>
                      </p:nvPicPr>
                      <p:blipFill>
                        <a:blip r:embed="rId13"/>
                        <a:srcRect/>
                        <a:stretch>
                          <a:fillRect/>
                        </a:stretch>
                      </p:blipFill>
                      <p:spPr bwMode="auto">
                        <a:xfrm>
                          <a:off x="3348038" y="4389438"/>
                          <a:ext cx="282575" cy="419100"/>
                        </a:xfrm>
                        <a:prstGeom prst="rect">
                          <a:avLst/>
                        </a:prstGeom>
                        <a:noFill/>
                      </p:spPr>
                    </p:pic>
                  </p:oleObj>
                </mc:Fallback>
              </mc:AlternateContent>
            </a:graphicData>
          </a:graphic>
        </p:graphicFrame>
        <p:graphicFrame>
          <p:nvGraphicFramePr>
            <p:cNvPr id="24" name="对象 3">
              <a:extLst>
                <a:ext uri="{FF2B5EF4-FFF2-40B4-BE49-F238E27FC236}">
                  <a16:creationId xmlns:a16="http://schemas.microsoft.com/office/drawing/2014/main" id="{231D2A8B-CAC4-4307-8D9F-BE24CA301459}"/>
                </a:ext>
              </a:extLst>
            </p:cNvPr>
            <p:cNvGraphicFramePr>
              <a:graphicFrameLocks noChangeAspect="1"/>
            </p:cNvGraphicFramePr>
            <p:nvPr>
              <p:extLst>
                <p:ext uri="{D42A27DB-BD31-4B8C-83A1-F6EECF244321}">
                  <p14:modId xmlns:p14="http://schemas.microsoft.com/office/powerpoint/2010/main" val="3891406467"/>
                </p:ext>
              </p:extLst>
            </p:nvPr>
          </p:nvGraphicFramePr>
          <p:xfrm>
            <a:off x="5638868" y="4378356"/>
            <a:ext cx="307975" cy="419100"/>
          </p:xfrm>
          <a:graphic>
            <a:graphicData uri="http://schemas.openxmlformats.org/presentationml/2006/ole">
              <mc:AlternateContent xmlns:mc="http://schemas.openxmlformats.org/markup-compatibility/2006">
                <mc:Choice xmlns:v="urn:schemas-microsoft-com:vml" Requires="v">
                  <p:oleObj name="Equation" r:id="rId14" imgW="152280" imgH="228600" progId="Equation.DSMT4">
                    <p:embed/>
                  </p:oleObj>
                </mc:Choice>
                <mc:Fallback>
                  <p:oleObj name="Equation" r:id="rId14" imgW="152280" imgH="228600" progId="Equation.DSMT4">
                    <p:embed/>
                    <p:pic>
                      <p:nvPicPr>
                        <p:cNvPr id="24" name="对象 3">
                          <a:extLst>
                            <a:ext uri="{FF2B5EF4-FFF2-40B4-BE49-F238E27FC236}">
                              <a16:creationId xmlns:a16="http://schemas.microsoft.com/office/drawing/2014/main" id="{231D2A8B-CAC4-4307-8D9F-BE24CA301459}"/>
                            </a:ext>
                          </a:extLst>
                        </p:cNvPr>
                        <p:cNvPicPr>
                          <a:picLocks noChangeAspect="1" noChangeArrowheads="1"/>
                        </p:cNvPicPr>
                        <p:nvPr/>
                      </p:nvPicPr>
                      <p:blipFill>
                        <a:blip r:embed="rId15"/>
                        <a:srcRect/>
                        <a:stretch>
                          <a:fillRect/>
                        </a:stretch>
                      </p:blipFill>
                      <p:spPr bwMode="auto">
                        <a:xfrm>
                          <a:off x="5638868" y="4378356"/>
                          <a:ext cx="307975" cy="419100"/>
                        </a:xfrm>
                        <a:prstGeom prst="rect">
                          <a:avLst/>
                        </a:prstGeom>
                        <a:noFill/>
                      </p:spPr>
                    </p:pic>
                  </p:oleObj>
                </mc:Fallback>
              </mc:AlternateContent>
            </a:graphicData>
          </a:graphic>
        </p:graphicFrame>
        <p:graphicFrame>
          <p:nvGraphicFramePr>
            <p:cNvPr id="31" name="对象 3">
              <a:extLst>
                <a:ext uri="{FF2B5EF4-FFF2-40B4-BE49-F238E27FC236}">
                  <a16:creationId xmlns:a16="http://schemas.microsoft.com/office/drawing/2014/main" id="{C1B5D13A-932A-4920-B4FB-7D51280C71C2}"/>
                </a:ext>
              </a:extLst>
            </p:cNvPr>
            <p:cNvGraphicFramePr>
              <a:graphicFrameLocks noChangeAspect="1"/>
            </p:cNvGraphicFramePr>
            <p:nvPr>
              <p:extLst>
                <p:ext uri="{D42A27DB-BD31-4B8C-83A1-F6EECF244321}">
                  <p14:modId xmlns:p14="http://schemas.microsoft.com/office/powerpoint/2010/main" val="4260058701"/>
                </p:ext>
              </p:extLst>
            </p:nvPr>
          </p:nvGraphicFramePr>
          <p:xfrm>
            <a:off x="8014801" y="4378755"/>
            <a:ext cx="565150" cy="419100"/>
          </p:xfrm>
          <a:graphic>
            <a:graphicData uri="http://schemas.openxmlformats.org/presentationml/2006/ole">
              <mc:AlternateContent xmlns:mc="http://schemas.openxmlformats.org/markup-compatibility/2006">
                <mc:Choice xmlns:v="urn:schemas-microsoft-com:vml" Requires="v">
                  <p:oleObj name="Equation" r:id="rId16" imgW="279360" imgH="228600" progId="Equation.DSMT4">
                    <p:embed/>
                  </p:oleObj>
                </mc:Choice>
                <mc:Fallback>
                  <p:oleObj name="Equation" r:id="rId16" imgW="279360" imgH="228600" progId="Equation.DSMT4">
                    <p:embed/>
                    <p:pic>
                      <p:nvPicPr>
                        <p:cNvPr id="24" name="对象 3">
                          <a:extLst>
                            <a:ext uri="{FF2B5EF4-FFF2-40B4-BE49-F238E27FC236}">
                              <a16:creationId xmlns:a16="http://schemas.microsoft.com/office/drawing/2014/main" id="{231D2A8B-CAC4-4307-8D9F-BE24CA301459}"/>
                            </a:ext>
                          </a:extLst>
                        </p:cNvPr>
                        <p:cNvPicPr>
                          <a:picLocks noChangeAspect="1" noChangeArrowheads="1"/>
                        </p:cNvPicPr>
                        <p:nvPr/>
                      </p:nvPicPr>
                      <p:blipFill>
                        <a:blip r:embed="rId17"/>
                        <a:srcRect/>
                        <a:stretch>
                          <a:fillRect/>
                        </a:stretch>
                      </p:blipFill>
                      <p:spPr bwMode="auto">
                        <a:xfrm>
                          <a:off x="8014801" y="4378755"/>
                          <a:ext cx="565150" cy="419100"/>
                        </a:xfrm>
                        <a:prstGeom prst="rect">
                          <a:avLst/>
                        </a:prstGeom>
                        <a:noFill/>
                      </p:spPr>
                    </p:pic>
                  </p:oleObj>
                </mc:Fallback>
              </mc:AlternateContent>
            </a:graphicData>
          </a:graphic>
        </p:graphicFrame>
        <p:graphicFrame>
          <p:nvGraphicFramePr>
            <p:cNvPr id="32" name="对象 3">
              <a:extLst>
                <a:ext uri="{FF2B5EF4-FFF2-40B4-BE49-F238E27FC236}">
                  <a16:creationId xmlns:a16="http://schemas.microsoft.com/office/drawing/2014/main" id="{217E4F79-9263-4B74-B482-82B560A914BD}"/>
                </a:ext>
              </a:extLst>
            </p:cNvPr>
            <p:cNvGraphicFramePr>
              <a:graphicFrameLocks noChangeAspect="1"/>
            </p:cNvGraphicFramePr>
            <p:nvPr>
              <p:extLst>
                <p:ext uri="{D42A27DB-BD31-4B8C-83A1-F6EECF244321}">
                  <p14:modId xmlns:p14="http://schemas.microsoft.com/office/powerpoint/2010/main" val="3013364312"/>
                </p:ext>
              </p:extLst>
            </p:nvPr>
          </p:nvGraphicFramePr>
          <p:xfrm>
            <a:off x="4411513" y="4948532"/>
            <a:ext cx="1744663" cy="374650"/>
          </p:xfrm>
          <a:graphic>
            <a:graphicData uri="http://schemas.openxmlformats.org/presentationml/2006/ole">
              <mc:AlternateContent xmlns:mc="http://schemas.openxmlformats.org/markup-compatibility/2006">
                <mc:Choice xmlns:v="urn:schemas-microsoft-com:vml" Requires="v">
                  <p:oleObj name="Equation" r:id="rId18" imgW="863280" imgH="203040" progId="Equation.DSMT4">
                    <p:embed/>
                  </p:oleObj>
                </mc:Choice>
                <mc:Fallback>
                  <p:oleObj name="Equation" r:id="rId18" imgW="863280" imgH="203040" progId="Equation.DSMT4">
                    <p:embed/>
                    <p:pic>
                      <p:nvPicPr>
                        <p:cNvPr id="22" name="对象 3">
                          <a:extLst>
                            <a:ext uri="{FF2B5EF4-FFF2-40B4-BE49-F238E27FC236}">
                              <a16:creationId xmlns:a16="http://schemas.microsoft.com/office/drawing/2014/main" id="{BF8477DF-D81B-4ABB-BBAD-2C29D1A718EB}"/>
                            </a:ext>
                          </a:extLst>
                        </p:cNvPr>
                        <p:cNvPicPr>
                          <a:picLocks noChangeAspect="1" noChangeArrowheads="1"/>
                        </p:cNvPicPr>
                        <p:nvPr/>
                      </p:nvPicPr>
                      <p:blipFill>
                        <a:blip r:embed="rId19"/>
                        <a:srcRect/>
                        <a:stretch>
                          <a:fillRect/>
                        </a:stretch>
                      </p:blipFill>
                      <p:spPr bwMode="auto">
                        <a:xfrm>
                          <a:off x="4411513" y="4948532"/>
                          <a:ext cx="1744663" cy="374650"/>
                        </a:xfrm>
                        <a:prstGeom prst="rect">
                          <a:avLst/>
                        </a:prstGeom>
                        <a:noFill/>
                      </p:spPr>
                    </p:pic>
                  </p:oleObj>
                </mc:Fallback>
              </mc:AlternateContent>
            </a:graphicData>
          </a:graphic>
        </p:graphicFrame>
      </p:grpSp>
      <p:sp>
        <p:nvSpPr>
          <p:cNvPr id="9" name="对话气泡: 圆角矩形 8">
            <a:extLst>
              <a:ext uri="{FF2B5EF4-FFF2-40B4-BE49-F238E27FC236}">
                <a16:creationId xmlns:a16="http://schemas.microsoft.com/office/drawing/2014/main" id="{68AD0190-B94A-44DA-9D7B-76B4CA7FB920}"/>
              </a:ext>
            </a:extLst>
          </p:cNvPr>
          <p:cNvSpPr/>
          <p:nvPr/>
        </p:nvSpPr>
        <p:spPr bwMode="auto">
          <a:xfrm>
            <a:off x="1255169" y="3818891"/>
            <a:ext cx="1130222" cy="408623"/>
          </a:xfrm>
          <a:prstGeom prst="wedgeRoundRectCallout">
            <a:avLst>
              <a:gd name="adj1" fmla="val 35291"/>
              <a:gd name="adj2" fmla="val -97553"/>
              <a:gd name="adj3" fmla="val 16667"/>
            </a:avLst>
          </a:prstGeom>
          <a:solidFill>
            <a:schemeClr val="tx2">
              <a:lumMod val="60000"/>
              <a:lumOff val="40000"/>
            </a:schemeClr>
          </a:solidFill>
          <a:ln w="9525">
            <a:solidFill>
              <a:srgbClr val="000000"/>
            </a:solidFill>
            <a:miter lim="800000"/>
            <a:headEnd/>
            <a:tailEnd/>
          </a:ln>
        </p:spPr>
        <p:txBody>
          <a:bodyPr wrap="square" rtlCol="0" anchor="ctr">
            <a:spAutoFit/>
          </a:bodyPr>
          <a:lstStyle/>
          <a:p>
            <a:pPr algn="ctr">
              <a:buClr>
                <a:srgbClr val="0000FF"/>
              </a:buClr>
            </a:pPr>
            <a:r>
              <a:rPr lang="zh-CN" altLang="en-US" sz="1800" dirty="0">
                <a:solidFill>
                  <a:srgbClr val="FF0000"/>
                </a:solidFill>
                <a:latin typeface="微软雅黑" panose="020B0503020204020204" pitchFamily="34" charset="-122"/>
                <a:ea typeface="微软雅黑" panose="020B0503020204020204" pitchFamily="34" charset="-122"/>
                <a:sym typeface="Wingdings" pitchFamily="2" charset="2"/>
              </a:rPr>
              <a:t>惯性项</a:t>
            </a:r>
          </a:p>
        </p:txBody>
      </p:sp>
      <p:sp>
        <p:nvSpPr>
          <p:cNvPr id="34" name="对话气泡: 圆角矩形 33">
            <a:extLst>
              <a:ext uri="{FF2B5EF4-FFF2-40B4-BE49-F238E27FC236}">
                <a16:creationId xmlns:a16="http://schemas.microsoft.com/office/drawing/2014/main" id="{15EB7730-930D-4A09-B272-82CCCF7563F3}"/>
              </a:ext>
            </a:extLst>
          </p:cNvPr>
          <p:cNvSpPr/>
          <p:nvPr/>
        </p:nvSpPr>
        <p:spPr bwMode="auto">
          <a:xfrm>
            <a:off x="3461048" y="3815544"/>
            <a:ext cx="1470992" cy="408623"/>
          </a:xfrm>
          <a:prstGeom prst="wedgeRoundRectCallout">
            <a:avLst>
              <a:gd name="adj1" fmla="val 35291"/>
              <a:gd name="adj2" fmla="val -97553"/>
              <a:gd name="adj3" fmla="val 16667"/>
            </a:avLst>
          </a:prstGeom>
          <a:solidFill>
            <a:schemeClr val="tx2">
              <a:lumMod val="60000"/>
              <a:lumOff val="40000"/>
            </a:schemeClr>
          </a:solidFill>
          <a:ln w="9525">
            <a:solidFill>
              <a:srgbClr val="000000"/>
            </a:solidFill>
            <a:miter lim="800000"/>
            <a:headEnd/>
            <a:tailEnd/>
          </a:ln>
        </p:spPr>
        <p:txBody>
          <a:bodyPr wrap="square" rtlCol="0" anchor="ctr">
            <a:spAutoFit/>
          </a:bodyPr>
          <a:lstStyle/>
          <a:p>
            <a:pPr algn="ctr">
              <a:buClr>
                <a:srgbClr val="0000FF"/>
              </a:buClr>
            </a:pPr>
            <a:r>
              <a:rPr lang="zh-CN" altLang="en-US" sz="1800" dirty="0">
                <a:solidFill>
                  <a:srgbClr val="FF0000"/>
                </a:solidFill>
                <a:latin typeface="微软雅黑" panose="020B0503020204020204" pitchFamily="34" charset="-122"/>
                <a:ea typeface="微软雅黑" panose="020B0503020204020204" pitchFamily="34" charset="-122"/>
                <a:sym typeface="Wingdings" pitchFamily="2" charset="2"/>
              </a:rPr>
              <a:t>自身认知项</a:t>
            </a:r>
          </a:p>
        </p:txBody>
      </p:sp>
      <p:sp>
        <p:nvSpPr>
          <p:cNvPr id="11" name="流程图: 过程 10">
            <a:extLst>
              <a:ext uri="{FF2B5EF4-FFF2-40B4-BE49-F238E27FC236}">
                <a16:creationId xmlns:a16="http://schemas.microsoft.com/office/drawing/2014/main" id="{A8329377-24F5-4E26-9B40-8D659893EDA6}"/>
              </a:ext>
            </a:extLst>
          </p:cNvPr>
          <p:cNvSpPr/>
          <p:nvPr/>
        </p:nvSpPr>
        <p:spPr bwMode="auto">
          <a:xfrm>
            <a:off x="2241240" y="3198329"/>
            <a:ext cx="936000" cy="438655"/>
          </a:xfrm>
          <a:prstGeom prst="flowChartProcess">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ctr">
              <a:lnSpc>
                <a:spcPct val="140000"/>
              </a:lnSpc>
              <a:buClr>
                <a:srgbClr val="0000FF"/>
              </a:buClr>
            </a:pPr>
            <a:endPar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35" name="流程图: 过程 34">
            <a:extLst>
              <a:ext uri="{FF2B5EF4-FFF2-40B4-BE49-F238E27FC236}">
                <a16:creationId xmlns:a16="http://schemas.microsoft.com/office/drawing/2014/main" id="{0FDC8E2C-66E9-454D-9F3E-A2CF4475DE47}"/>
              </a:ext>
            </a:extLst>
          </p:cNvPr>
          <p:cNvSpPr/>
          <p:nvPr/>
        </p:nvSpPr>
        <p:spPr bwMode="auto">
          <a:xfrm>
            <a:off x="3389040" y="3193117"/>
            <a:ext cx="2407096" cy="438655"/>
          </a:xfrm>
          <a:prstGeom prst="flowChartProcess">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ctr">
              <a:lnSpc>
                <a:spcPct val="140000"/>
              </a:lnSpc>
              <a:buClr>
                <a:srgbClr val="0000FF"/>
              </a:buClr>
            </a:pPr>
            <a:endPar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36" name="对话气泡: 圆角矩形 35">
            <a:extLst>
              <a:ext uri="{FF2B5EF4-FFF2-40B4-BE49-F238E27FC236}">
                <a16:creationId xmlns:a16="http://schemas.microsoft.com/office/drawing/2014/main" id="{87AB5DCE-8743-4318-A1A6-F47A36AB5B47}"/>
              </a:ext>
            </a:extLst>
          </p:cNvPr>
          <p:cNvSpPr/>
          <p:nvPr/>
        </p:nvSpPr>
        <p:spPr bwMode="auto">
          <a:xfrm>
            <a:off x="6084168" y="3822151"/>
            <a:ext cx="1470992" cy="408623"/>
          </a:xfrm>
          <a:prstGeom prst="wedgeRoundRectCallout">
            <a:avLst>
              <a:gd name="adj1" fmla="val 35291"/>
              <a:gd name="adj2" fmla="val -97553"/>
              <a:gd name="adj3" fmla="val 16667"/>
            </a:avLst>
          </a:prstGeom>
          <a:solidFill>
            <a:schemeClr val="tx2">
              <a:lumMod val="60000"/>
              <a:lumOff val="40000"/>
            </a:schemeClr>
          </a:solidFill>
          <a:ln w="9525">
            <a:solidFill>
              <a:srgbClr val="000000"/>
            </a:solidFill>
            <a:miter lim="800000"/>
            <a:headEnd/>
            <a:tailEnd/>
          </a:ln>
        </p:spPr>
        <p:txBody>
          <a:bodyPr wrap="square" rtlCol="0" anchor="ctr">
            <a:spAutoFit/>
          </a:bodyPr>
          <a:lstStyle/>
          <a:p>
            <a:pPr algn="ctr">
              <a:buClr>
                <a:srgbClr val="0000FF"/>
              </a:buClr>
            </a:pPr>
            <a:r>
              <a:rPr lang="zh-CN" altLang="en-US" sz="1800" dirty="0">
                <a:solidFill>
                  <a:srgbClr val="FF0000"/>
                </a:solidFill>
                <a:latin typeface="微软雅黑" panose="020B0503020204020204" pitchFamily="34" charset="-122"/>
                <a:ea typeface="微软雅黑" panose="020B0503020204020204" pitchFamily="34" charset="-122"/>
                <a:sym typeface="Wingdings" pitchFamily="2" charset="2"/>
              </a:rPr>
              <a:t>社会认知项</a:t>
            </a:r>
          </a:p>
        </p:txBody>
      </p:sp>
      <p:sp>
        <p:nvSpPr>
          <p:cNvPr id="37" name="流程图: 过程 36">
            <a:extLst>
              <a:ext uri="{FF2B5EF4-FFF2-40B4-BE49-F238E27FC236}">
                <a16:creationId xmlns:a16="http://schemas.microsoft.com/office/drawing/2014/main" id="{D7934BFA-1F44-4C57-A02D-C743D57B66B2}"/>
              </a:ext>
            </a:extLst>
          </p:cNvPr>
          <p:cNvSpPr/>
          <p:nvPr/>
        </p:nvSpPr>
        <p:spPr bwMode="auto">
          <a:xfrm>
            <a:off x="6012159" y="3199724"/>
            <a:ext cx="2668029" cy="438655"/>
          </a:xfrm>
          <a:prstGeom prst="flowChartProcess">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ctr">
              <a:lnSpc>
                <a:spcPct val="140000"/>
              </a:lnSpc>
              <a:buClr>
                <a:srgbClr val="0000FF"/>
              </a:buClr>
            </a:pPr>
            <a:endParaRPr lang="zh-CN" altLang="en-US" sz="2400" dirty="0">
              <a:solidFill>
                <a:schemeClr val="bg2"/>
              </a:solidFill>
              <a:latin typeface="微软雅黑" panose="020B0503020204020204" pitchFamily="34" charset="-122"/>
              <a:ea typeface="微软雅黑" panose="020B0503020204020204" pitchFamily="34" charset="-122"/>
              <a:sym typeface="Wingdings" pitchFamily="2" charset="2"/>
            </a:endParaRPr>
          </a:p>
        </p:txBody>
      </p:sp>
      <p:sp>
        <p:nvSpPr>
          <p:cNvPr id="4" name="页脚占位符 3">
            <a:extLst>
              <a:ext uri="{FF2B5EF4-FFF2-40B4-BE49-F238E27FC236}">
                <a16:creationId xmlns:a16="http://schemas.microsoft.com/office/drawing/2014/main" id="{32D4B45C-2702-4EE2-A367-ABE7A4E9A2A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678214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67544" y="1052736"/>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粒子群算法的流程</a:t>
            </a:r>
          </a:p>
        </p:txBody>
      </p:sp>
      <p:sp>
        <p:nvSpPr>
          <p:cNvPr id="7" name="Text Box 4">
            <a:extLst>
              <a:ext uri="{FF2B5EF4-FFF2-40B4-BE49-F238E27FC236}">
                <a16:creationId xmlns:a16="http://schemas.microsoft.com/office/drawing/2014/main" id="{66C47F12-BE8B-4F90-8075-05067507BC3C}"/>
              </a:ext>
            </a:extLst>
          </p:cNvPr>
          <p:cNvSpPr txBox="1">
            <a:spLocks noChangeArrowheads="1"/>
          </p:cNvSpPr>
          <p:nvPr/>
        </p:nvSpPr>
        <p:spPr bwMode="auto">
          <a:xfrm>
            <a:off x="403920" y="476672"/>
            <a:ext cx="5968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zh-CN" altLang="en-US" sz="2800" b="1" dirty="0">
                <a:solidFill>
                  <a:schemeClr val="bg2"/>
                </a:solidFill>
                <a:latin typeface="微软雅黑" pitchFamily="34" charset="-122"/>
                <a:ea typeface="微软雅黑" pitchFamily="34" charset="-122"/>
              </a:rPr>
              <a:t>三、粒子群算法</a:t>
            </a:r>
          </a:p>
        </p:txBody>
      </p:sp>
      <p:sp>
        <p:nvSpPr>
          <p:cNvPr id="2" name="日期占位符 1">
            <a:extLst>
              <a:ext uri="{FF2B5EF4-FFF2-40B4-BE49-F238E27FC236}">
                <a16:creationId xmlns:a16="http://schemas.microsoft.com/office/drawing/2014/main" id="{B3A8C577-1BF3-4355-B3FB-6E460D5B303C}"/>
              </a:ext>
            </a:extLst>
          </p:cNvPr>
          <p:cNvSpPr>
            <a:spLocks noGrp="1"/>
          </p:cNvSpPr>
          <p:nvPr>
            <p:ph type="dt" sz="half" idx="2"/>
          </p:nvPr>
        </p:nvSpPr>
        <p:spPr/>
        <p:txBody>
          <a:bodyPr/>
          <a:lstStyle/>
          <a:p>
            <a:pPr>
              <a:defRPr/>
            </a:pPr>
            <a:fld id="{C1776059-6E2B-4F65-86A9-94C735634373}" type="datetime1">
              <a:rPr lang="zh-CN" altLang="en-US" smtClean="0"/>
              <a:t>2022/11/23</a:t>
            </a:fld>
            <a:endParaRPr lang="zh-CN" altLang="en-US"/>
          </a:p>
        </p:txBody>
      </p:sp>
      <p:sp>
        <p:nvSpPr>
          <p:cNvPr id="10" name="Rectangle 56">
            <a:extLst>
              <a:ext uri="{FF2B5EF4-FFF2-40B4-BE49-F238E27FC236}">
                <a16:creationId xmlns:a16="http://schemas.microsoft.com/office/drawing/2014/main" id="{7FE323F8-D289-4219-B47B-5D48D8B24C78}"/>
              </a:ext>
            </a:extLst>
          </p:cNvPr>
          <p:cNvSpPr>
            <a:spLocks noChangeArrowheads="1"/>
          </p:cNvSpPr>
          <p:nvPr/>
        </p:nvSpPr>
        <p:spPr bwMode="auto">
          <a:xfrm>
            <a:off x="755774" y="1556792"/>
            <a:ext cx="799269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①</a:t>
            </a:r>
            <a:r>
              <a:rPr lang="zh-CN" altLang="en-US" sz="2200" dirty="0">
                <a:latin typeface="微软雅黑" panose="020B0503020204020204" pitchFamily="34" charset="-122"/>
                <a:ea typeface="微软雅黑" panose="020B0503020204020204" pitchFamily="34" charset="-122"/>
                <a:sym typeface="Wingdings" pitchFamily="2" charset="2"/>
              </a:rPr>
              <a:t> 设定参数，初始化粒子群（随机指定粒子位置和速度）；</a:t>
            </a:r>
          </a:p>
        </p:txBody>
      </p:sp>
      <p:grpSp>
        <p:nvGrpSpPr>
          <p:cNvPr id="25" name="组合 24">
            <a:extLst>
              <a:ext uri="{FF2B5EF4-FFF2-40B4-BE49-F238E27FC236}">
                <a16:creationId xmlns:a16="http://schemas.microsoft.com/office/drawing/2014/main" id="{CB12C7F6-68F3-445C-824B-88EC5250E006}"/>
              </a:ext>
            </a:extLst>
          </p:cNvPr>
          <p:cNvGrpSpPr/>
          <p:nvPr/>
        </p:nvGrpSpPr>
        <p:grpSpPr>
          <a:xfrm>
            <a:off x="755576" y="2636912"/>
            <a:ext cx="7992690" cy="1048172"/>
            <a:chOff x="755774" y="1556792"/>
            <a:chExt cx="7992690" cy="1048172"/>
          </a:xfrm>
        </p:grpSpPr>
        <p:sp>
          <p:nvSpPr>
            <p:cNvPr id="26" name="Rectangle 56">
              <a:extLst>
                <a:ext uri="{FF2B5EF4-FFF2-40B4-BE49-F238E27FC236}">
                  <a16:creationId xmlns:a16="http://schemas.microsoft.com/office/drawing/2014/main" id="{9C5A6AC1-D6D2-4771-9BA5-93E501C03400}"/>
                </a:ext>
              </a:extLst>
            </p:cNvPr>
            <p:cNvSpPr>
              <a:spLocks noChangeArrowheads="1"/>
            </p:cNvSpPr>
            <p:nvPr/>
          </p:nvSpPr>
          <p:spPr bwMode="auto">
            <a:xfrm>
              <a:off x="755774" y="1556792"/>
              <a:ext cx="799269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③</a:t>
              </a:r>
              <a:r>
                <a:rPr lang="zh-CN" altLang="en-US" sz="2200" dirty="0">
                  <a:latin typeface="微软雅黑" panose="020B0503020204020204" pitchFamily="34" charset="-122"/>
                  <a:ea typeface="微软雅黑" panose="020B0503020204020204" pitchFamily="34" charset="-122"/>
                  <a:sym typeface="Wingdings" pitchFamily="2" charset="2"/>
                </a:rPr>
                <a:t> 对每个粒子，将其当前适应度值与其历史最优位置       的适应度值作比较，如果当前值更优，则用当前位置更新       ； </a:t>
              </a:r>
            </a:p>
          </p:txBody>
        </p:sp>
        <p:graphicFrame>
          <p:nvGraphicFramePr>
            <p:cNvPr id="27" name="对象 3">
              <a:extLst>
                <a:ext uri="{FF2B5EF4-FFF2-40B4-BE49-F238E27FC236}">
                  <a16:creationId xmlns:a16="http://schemas.microsoft.com/office/drawing/2014/main" id="{811FCF49-85E4-4B27-BEC8-EDD7507904A9}"/>
                </a:ext>
              </a:extLst>
            </p:cNvPr>
            <p:cNvGraphicFramePr>
              <a:graphicFrameLocks noChangeAspect="1"/>
            </p:cNvGraphicFramePr>
            <p:nvPr>
              <p:extLst>
                <p:ext uri="{D42A27DB-BD31-4B8C-83A1-F6EECF244321}">
                  <p14:modId xmlns:p14="http://schemas.microsoft.com/office/powerpoint/2010/main" val="2919107460"/>
                </p:ext>
              </p:extLst>
            </p:nvPr>
          </p:nvGraphicFramePr>
          <p:xfrm>
            <a:off x="7325135" y="1672413"/>
            <a:ext cx="565150" cy="420687"/>
          </p:xfrm>
          <a:graphic>
            <a:graphicData uri="http://schemas.openxmlformats.org/presentationml/2006/ole">
              <mc:AlternateContent xmlns:mc="http://schemas.openxmlformats.org/markup-compatibility/2006">
                <mc:Choice xmlns:v="urn:schemas-microsoft-com:vml" Requires="v">
                  <p:oleObj name="Equation" r:id="rId2" imgW="279360" imgH="228600" progId="Equation.DSMT4">
                    <p:embed/>
                  </p:oleObj>
                </mc:Choice>
                <mc:Fallback>
                  <p:oleObj name="Equation" r:id="rId2" imgW="279360" imgH="228600" progId="Equation.DSMT4">
                    <p:embed/>
                    <p:pic>
                      <p:nvPicPr>
                        <p:cNvPr id="28" name="对象 3">
                          <a:extLst>
                            <a:ext uri="{FF2B5EF4-FFF2-40B4-BE49-F238E27FC236}">
                              <a16:creationId xmlns:a16="http://schemas.microsoft.com/office/drawing/2014/main" id="{8B1E43BA-4B16-403F-B34B-786D7715DD66}"/>
                            </a:ext>
                          </a:extLst>
                        </p:cNvPr>
                        <p:cNvPicPr>
                          <a:picLocks noChangeAspect="1" noChangeArrowheads="1"/>
                        </p:cNvPicPr>
                        <p:nvPr/>
                      </p:nvPicPr>
                      <p:blipFill>
                        <a:blip r:embed="rId3"/>
                        <a:srcRect/>
                        <a:stretch>
                          <a:fillRect/>
                        </a:stretch>
                      </p:blipFill>
                      <p:spPr bwMode="auto">
                        <a:xfrm>
                          <a:off x="7325135" y="1672413"/>
                          <a:ext cx="565150" cy="420687"/>
                        </a:xfrm>
                        <a:prstGeom prst="rect">
                          <a:avLst/>
                        </a:prstGeom>
                        <a:noFill/>
                      </p:spPr>
                    </p:pic>
                  </p:oleObj>
                </mc:Fallback>
              </mc:AlternateContent>
            </a:graphicData>
          </a:graphic>
        </p:graphicFrame>
        <p:graphicFrame>
          <p:nvGraphicFramePr>
            <p:cNvPr id="33" name="对象 3">
              <a:extLst>
                <a:ext uri="{FF2B5EF4-FFF2-40B4-BE49-F238E27FC236}">
                  <a16:creationId xmlns:a16="http://schemas.microsoft.com/office/drawing/2014/main" id="{A9D4144D-68E1-48E1-8B13-B172C940BC4E}"/>
                </a:ext>
              </a:extLst>
            </p:cNvPr>
            <p:cNvGraphicFramePr>
              <a:graphicFrameLocks noChangeAspect="1"/>
            </p:cNvGraphicFramePr>
            <p:nvPr>
              <p:extLst>
                <p:ext uri="{D42A27DB-BD31-4B8C-83A1-F6EECF244321}">
                  <p14:modId xmlns:p14="http://schemas.microsoft.com/office/powerpoint/2010/main" val="2125873675"/>
                </p:ext>
              </p:extLst>
            </p:nvPr>
          </p:nvGraphicFramePr>
          <p:xfrm>
            <a:off x="7245820" y="2172668"/>
            <a:ext cx="566738" cy="419100"/>
          </p:xfrm>
          <a:graphic>
            <a:graphicData uri="http://schemas.openxmlformats.org/presentationml/2006/ole">
              <mc:AlternateContent xmlns:mc="http://schemas.openxmlformats.org/markup-compatibility/2006">
                <mc:Choice xmlns:v="urn:schemas-microsoft-com:vml" Requires="v">
                  <p:oleObj name="Equation" r:id="rId4" imgW="279360" imgH="228600" progId="Equation.DSMT4">
                    <p:embed/>
                  </p:oleObj>
                </mc:Choice>
                <mc:Fallback>
                  <p:oleObj name="Equation" r:id="rId4" imgW="279360" imgH="228600" progId="Equation.DSMT4">
                    <p:embed/>
                    <p:pic>
                      <p:nvPicPr>
                        <p:cNvPr id="29" name="对象 3">
                          <a:extLst>
                            <a:ext uri="{FF2B5EF4-FFF2-40B4-BE49-F238E27FC236}">
                              <a16:creationId xmlns:a16="http://schemas.microsoft.com/office/drawing/2014/main" id="{82011D01-F6C9-44CD-9EF1-5404358BE997}"/>
                            </a:ext>
                          </a:extLst>
                        </p:cNvPr>
                        <p:cNvPicPr>
                          <a:picLocks noChangeAspect="1" noChangeArrowheads="1"/>
                        </p:cNvPicPr>
                        <p:nvPr/>
                      </p:nvPicPr>
                      <p:blipFill>
                        <a:blip r:embed="rId5"/>
                        <a:srcRect/>
                        <a:stretch>
                          <a:fillRect/>
                        </a:stretch>
                      </p:blipFill>
                      <p:spPr bwMode="auto">
                        <a:xfrm>
                          <a:off x="7245820" y="2172668"/>
                          <a:ext cx="566738" cy="419100"/>
                        </a:xfrm>
                        <a:prstGeom prst="rect">
                          <a:avLst/>
                        </a:prstGeom>
                        <a:noFill/>
                      </p:spPr>
                    </p:pic>
                  </p:oleObj>
                </mc:Fallback>
              </mc:AlternateContent>
            </a:graphicData>
          </a:graphic>
        </p:graphicFrame>
      </p:grpSp>
      <p:sp>
        <p:nvSpPr>
          <p:cNvPr id="38" name="Rectangle 56">
            <a:extLst>
              <a:ext uri="{FF2B5EF4-FFF2-40B4-BE49-F238E27FC236}">
                <a16:creationId xmlns:a16="http://schemas.microsoft.com/office/drawing/2014/main" id="{BF84E377-EE04-4A18-BABA-3F91C082F91F}"/>
              </a:ext>
            </a:extLst>
          </p:cNvPr>
          <p:cNvSpPr>
            <a:spLocks noChangeArrowheads="1"/>
          </p:cNvSpPr>
          <p:nvPr/>
        </p:nvSpPr>
        <p:spPr bwMode="auto">
          <a:xfrm>
            <a:off x="755576" y="2096571"/>
            <a:ext cx="799269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②</a:t>
            </a:r>
            <a:r>
              <a:rPr lang="zh-CN" altLang="en-US" sz="2200" dirty="0">
                <a:latin typeface="微软雅黑" panose="020B0503020204020204" pitchFamily="34" charset="-122"/>
                <a:ea typeface="微软雅黑" panose="020B0503020204020204" pitchFamily="34" charset="-122"/>
                <a:sym typeface="Wingdings" pitchFamily="2" charset="2"/>
              </a:rPr>
              <a:t> 计算每个粒子的适应度；</a:t>
            </a:r>
          </a:p>
        </p:txBody>
      </p:sp>
      <p:grpSp>
        <p:nvGrpSpPr>
          <p:cNvPr id="39" name="组合 38">
            <a:extLst>
              <a:ext uri="{FF2B5EF4-FFF2-40B4-BE49-F238E27FC236}">
                <a16:creationId xmlns:a16="http://schemas.microsoft.com/office/drawing/2014/main" id="{B8D41E53-A066-4033-A04E-5D47E1D7D3F4}"/>
              </a:ext>
            </a:extLst>
          </p:cNvPr>
          <p:cNvGrpSpPr/>
          <p:nvPr/>
        </p:nvGrpSpPr>
        <p:grpSpPr>
          <a:xfrm>
            <a:off x="755576" y="3676972"/>
            <a:ext cx="7992690" cy="1058541"/>
            <a:chOff x="755774" y="1556792"/>
            <a:chExt cx="7992690" cy="1058541"/>
          </a:xfrm>
        </p:grpSpPr>
        <p:sp>
          <p:nvSpPr>
            <p:cNvPr id="40" name="Rectangle 56">
              <a:extLst>
                <a:ext uri="{FF2B5EF4-FFF2-40B4-BE49-F238E27FC236}">
                  <a16:creationId xmlns:a16="http://schemas.microsoft.com/office/drawing/2014/main" id="{AFE9D984-4281-4F18-AFF8-7927B17C2AA7}"/>
                </a:ext>
              </a:extLst>
            </p:cNvPr>
            <p:cNvSpPr>
              <a:spLocks noChangeArrowheads="1"/>
            </p:cNvSpPr>
            <p:nvPr/>
          </p:nvSpPr>
          <p:spPr bwMode="auto">
            <a:xfrm>
              <a:off x="755774" y="1556792"/>
              <a:ext cx="799269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④</a:t>
              </a:r>
              <a:r>
                <a:rPr lang="zh-CN" altLang="en-US" sz="2200" dirty="0">
                  <a:latin typeface="微软雅黑" panose="020B0503020204020204" pitchFamily="34" charset="-122"/>
                  <a:ea typeface="微软雅黑" panose="020B0503020204020204" pitchFamily="34" charset="-122"/>
                  <a:sym typeface="Wingdings" pitchFamily="2" charset="2"/>
                </a:rPr>
                <a:t> 对每个粒子，将其当前适应度值与群体历史最优位置    的适应度值作比较，如果当前值更优，则用当前位置更新     ； </a:t>
              </a:r>
            </a:p>
          </p:txBody>
        </p:sp>
        <p:graphicFrame>
          <p:nvGraphicFramePr>
            <p:cNvPr id="41" name="对象 3">
              <a:extLst>
                <a:ext uri="{FF2B5EF4-FFF2-40B4-BE49-F238E27FC236}">
                  <a16:creationId xmlns:a16="http://schemas.microsoft.com/office/drawing/2014/main" id="{837FDC9B-DF81-4CB5-8229-B9F99EACC26D}"/>
                </a:ext>
              </a:extLst>
            </p:cNvPr>
            <p:cNvGraphicFramePr>
              <a:graphicFrameLocks noChangeAspect="1"/>
            </p:cNvGraphicFramePr>
            <p:nvPr>
              <p:extLst>
                <p:ext uri="{D42A27DB-BD31-4B8C-83A1-F6EECF244321}">
                  <p14:modId xmlns:p14="http://schemas.microsoft.com/office/powerpoint/2010/main" val="3247333140"/>
                </p:ext>
              </p:extLst>
            </p:nvPr>
          </p:nvGraphicFramePr>
          <p:xfrm>
            <a:off x="7236494" y="2172420"/>
            <a:ext cx="385762" cy="442913"/>
          </p:xfrm>
          <a:graphic>
            <a:graphicData uri="http://schemas.openxmlformats.org/presentationml/2006/ole">
              <mc:AlternateContent xmlns:mc="http://schemas.openxmlformats.org/markup-compatibility/2006">
                <mc:Choice xmlns:v="urn:schemas-microsoft-com:vml" Requires="v">
                  <p:oleObj name="Equation" r:id="rId6" imgW="190440" imgH="241200" progId="Equation.DSMT4">
                    <p:embed/>
                  </p:oleObj>
                </mc:Choice>
                <mc:Fallback>
                  <p:oleObj name="Equation" r:id="rId6" imgW="190440" imgH="241200" progId="Equation.DSMT4">
                    <p:embed/>
                    <p:pic>
                      <p:nvPicPr>
                        <p:cNvPr id="27" name="对象 3">
                          <a:extLst>
                            <a:ext uri="{FF2B5EF4-FFF2-40B4-BE49-F238E27FC236}">
                              <a16:creationId xmlns:a16="http://schemas.microsoft.com/office/drawing/2014/main" id="{811FCF49-85E4-4B27-BEC8-EDD7507904A9}"/>
                            </a:ext>
                          </a:extLst>
                        </p:cNvPr>
                        <p:cNvPicPr>
                          <a:picLocks noChangeAspect="1" noChangeArrowheads="1"/>
                        </p:cNvPicPr>
                        <p:nvPr/>
                      </p:nvPicPr>
                      <p:blipFill>
                        <a:blip r:embed="rId7"/>
                        <a:srcRect/>
                        <a:stretch>
                          <a:fillRect/>
                        </a:stretch>
                      </p:blipFill>
                      <p:spPr bwMode="auto">
                        <a:xfrm>
                          <a:off x="7236494" y="2172420"/>
                          <a:ext cx="385762" cy="442913"/>
                        </a:xfrm>
                        <a:prstGeom prst="rect">
                          <a:avLst/>
                        </a:prstGeom>
                        <a:noFill/>
                      </p:spPr>
                    </p:pic>
                  </p:oleObj>
                </mc:Fallback>
              </mc:AlternateContent>
            </a:graphicData>
          </a:graphic>
        </p:graphicFrame>
        <p:graphicFrame>
          <p:nvGraphicFramePr>
            <p:cNvPr id="42" name="对象 3">
              <a:extLst>
                <a:ext uri="{FF2B5EF4-FFF2-40B4-BE49-F238E27FC236}">
                  <a16:creationId xmlns:a16="http://schemas.microsoft.com/office/drawing/2014/main" id="{9B8B6D5E-8855-44CC-9F44-8106475888B2}"/>
                </a:ext>
              </a:extLst>
            </p:cNvPr>
            <p:cNvGraphicFramePr>
              <a:graphicFrameLocks noChangeAspect="1"/>
            </p:cNvGraphicFramePr>
            <p:nvPr>
              <p:extLst>
                <p:ext uri="{D42A27DB-BD31-4B8C-83A1-F6EECF244321}">
                  <p14:modId xmlns:p14="http://schemas.microsoft.com/office/powerpoint/2010/main" val="4208674117"/>
                </p:ext>
              </p:extLst>
            </p:nvPr>
          </p:nvGraphicFramePr>
          <p:xfrm>
            <a:off x="7576656" y="1660237"/>
            <a:ext cx="385763" cy="442913"/>
          </p:xfrm>
          <a:graphic>
            <a:graphicData uri="http://schemas.openxmlformats.org/presentationml/2006/ole">
              <mc:AlternateContent xmlns:mc="http://schemas.openxmlformats.org/markup-compatibility/2006">
                <mc:Choice xmlns:v="urn:schemas-microsoft-com:vml" Requires="v">
                  <p:oleObj name="Equation" r:id="rId8" imgW="190440" imgH="241200" progId="Equation.DSMT4">
                    <p:embed/>
                  </p:oleObj>
                </mc:Choice>
                <mc:Fallback>
                  <p:oleObj name="Equation" r:id="rId8" imgW="190440" imgH="241200" progId="Equation.DSMT4">
                    <p:embed/>
                    <p:pic>
                      <p:nvPicPr>
                        <p:cNvPr id="33" name="对象 3">
                          <a:extLst>
                            <a:ext uri="{FF2B5EF4-FFF2-40B4-BE49-F238E27FC236}">
                              <a16:creationId xmlns:a16="http://schemas.microsoft.com/office/drawing/2014/main" id="{A9D4144D-68E1-48E1-8B13-B172C940BC4E}"/>
                            </a:ext>
                          </a:extLst>
                        </p:cNvPr>
                        <p:cNvPicPr>
                          <a:picLocks noChangeAspect="1" noChangeArrowheads="1"/>
                        </p:cNvPicPr>
                        <p:nvPr/>
                      </p:nvPicPr>
                      <p:blipFill>
                        <a:blip r:embed="rId9"/>
                        <a:srcRect/>
                        <a:stretch>
                          <a:fillRect/>
                        </a:stretch>
                      </p:blipFill>
                      <p:spPr bwMode="auto">
                        <a:xfrm>
                          <a:off x="7576656" y="1660237"/>
                          <a:ext cx="385763" cy="442913"/>
                        </a:xfrm>
                        <a:prstGeom prst="rect">
                          <a:avLst/>
                        </a:prstGeom>
                        <a:noFill/>
                      </p:spPr>
                    </p:pic>
                  </p:oleObj>
                </mc:Fallback>
              </mc:AlternateContent>
            </a:graphicData>
          </a:graphic>
        </p:graphicFrame>
      </p:grpSp>
      <p:sp>
        <p:nvSpPr>
          <p:cNvPr id="43" name="Rectangle 56">
            <a:extLst>
              <a:ext uri="{FF2B5EF4-FFF2-40B4-BE49-F238E27FC236}">
                <a16:creationId xmlns:a16="http://schemas.microsoft.com/office/drawing/2014/main" id="{85E618C5-B6C8-4D90-A4C6-788D7184689F}"/>
              </a:ext>
            </a:extLst>
          </p:cNvPr>
          <p:cNvSpPr>
            <a:spLocks noChangeArrowheads="1"/>
          </p:cNvSpPr>
          <p:nvPr/>
        </p:nvSpPr>
        <p:spPr bwMode="auto">
          <a:xfrm>
            <a:off x="755576" y="4760867"/>
            <a:ext cx="799269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⑤</a:t>
            </a:r>
            <a:r>
              <a:rPr lang="zh-CN" altLang="en-US" sz="2200" dirty="0">
                <a:latin typeface="微软雅黑" panose="020B0503020204020204" pitchFamily="34" charset="-122"/>
                <a:ea typeface="微软雅黑" panose="020B0503020204020204" pitchFamily="34" charset="-122"/>
                <a:sym typeface="Wingdings" pitchFamily="2" charset="2"/>
              </a:rPr>
              <a:t> 根据迭代公式更新粒子的速度和位置；</a:t>
            </a:r>
          </a:p>
        </p:txBody>
      </p:sp>
      <p:sp>
        <p:nvSpPr>
          <p:cNvPr id="44" name="Rectangle 56">
            <a:extLst>
              <a:ext uri="{FF2B5EF4-FFF2-40B4-BE49-F238E27FC236}">
                <a16:creationId xmlns:a16="http://schemas.microsoft.com/office/drawing/2014/main" id="{A766AF68-AA61-4CB8-A2AE-DC83140A4CEE}"/>
              </a:ext>
            </a:extLst>
          </p:cNvPr>
          <p:cNvSpPr>
            <a:spLocks noChangeArrowheads="1"/>
          </p:cNvSpPr>
          <p:nvPr/>
        </p:nvSpPr>
        <p:spPr bwMode="auto">
          <a:xfrm>
            <a:off x="755576" y="5301208"/>
            <a:ext cx="7992690"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itchFamily="2" charset="2"/>
              </a:rPr>
              <a:t>⑥</a:t>
            </a:r>
            <a:r>
              <a:rPr lang="zh-CN" altLang="en-US" sz="2200" dirty="0">
                <a:latin typeface="微软雅黑" panose="020B0503020204020204" pitchFamily="34" charset="-122"/>
                <a:ea typeface="微软雅黑" panose="020B0503020204020204" pitchFamily="34" charset="-122"/>
                <a:sym typeface="Wingdings" pitchFamily="2" charset="2"/>
              </a:rPr>
              <a:t> 若未满足迭代终止条件则转第②步，否则停止迭代，得到最优解。</a:t>
            </a:r>
          </a:p>
        </p:txBody>
      </p:sp>
      <p:sp>
        <p:nvSpPr>
          <p:cNvPr id="4" name="页脚占位符 3">
            <a:extLst>
              <a:ext uri="{FF2B5EF4-FFF2-40B4-BE49-F238E27FC236}">
                <a16:creationId xmlns:a16="http://schemas.microsoft.com/office/drawing/2014/main" id="{3746BCD2-D8D2-4C1B-AB9F-E3D03B095A9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243445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6"/>
          <p:cNvSpPr>
            <a:spLocks noChangeArrowheads="1"/>
          </p:cNvSpPr>
          <p:nvPr/>
        </p:nvSpPr>
        <p:spPr bwMode="auto">
          <a:xfrm>
            <a:off x="755576" y="1065664"/>
            <a:ext cx="7923212"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dirty="0">
                <a:latin typeface="微软雅黑" pitchFamily="34" charset="-122"/>
                <a:ea typeface="微软雅黑" pitchFamily="34" charset="-122"/>
                <a:sym typeface="Wingdings" pitchFamily="2" charset="2"/>
              </a:rPr>
              <a:t>particleswarm</a:t>
            </a:r>
            <a:r>
              <a:rPr lang="zh-CN" altLang="en-US" sz="2400" dirty="0">
                <a:latin typeface="微软雅黑" pitchFamily="34" charset="-122"/>
                <a:ea typeface="微软雅黑" pitchFamily="34" charset="-122"/>
                <a:sym typeface="Wingdings" pitchFamily="2" charset="2"/>
              </a:rPr>
              <a:t>函数用来根据粒子群算法求解如下非线性优化问题：</a:t>
            </a:r>
            <a:endParaRPr lang="en-US" altLang="zh-CN" sz="2400" dirty="0">
              <a:latin typeface="微软雅黑" pitchFamily="34" charset="-122"/>
              <a:ea typeface="微软雅黑" pitchFamily="34" charset="-122"/>
              <a:sym typeface="Wingdings" pitchFamily="2" charset="2"/>
            </a:endParaRPr>
          </a:p>
        </p:txBody>
      </p:sp>
      <p:sp>
        <p:nvSpPr>
          <p:cNvPr id="3" name="日期占位符 2">
            <a:extLst>
              <a:ext uri="{FF2B5EF4-FFF2-40B4-BE49-F238E27FC236}">
                <a16:creationId xmlns:a16="http://schemas.microsoft.com/office/drawing/2014/main" id="{42BE8293-AA26-4216-B634-E83642EA5810}"/>
              </a:ext>
            </a:extLst>
          </p:cNvPr>
          <p:cNvSpPr>
            <a:spLocks noGrp="1"/>
          </p:cNvSpPr>
          <p:nvPr>
            <p:ph type="dt" sz="half" idx="2"/>
          </p:nvPr>
        </p:nvSpPr>
        <p:spPr/>
        <p:txBody>
          <a:bodyPr/>
          <a:lstStyle/>
          <a:p>
            <a:pPr>
              <a:defRPr/>
            </a:pPr>
            <a:fld id="{296545FA-896D-46E6-A4A9-52A19CD23380}" type="datetime1">
              <a:rPr lang="zh-CN" altLang="en-US" smtClean="0"/>
              <a:t>2022/11/23</a:t>
            </a:fld>
            <a:endParaRPr lang="zh-CN" altLang="en-US"/>
          </a:p>
        </p:txBody>
      </p:sp>
      <p:sp>
        <p:nvSpPr>
          <p:cNvPr id="8" name="Text Box 4">
            <a:extLst>
              <a:ext uri="{FF2B5EF4-FFF2-40B4-BE49-F238E27FC236}">
                <a16:creationId xmlns:a16="http://schemas.microsoft.com/office/drawing/2014/main" id="{EAC8A09C-8408-4920-878B-0A0024A3B905}"/>
              </a:ext>
            </a:extLst>
          </p:cNvPr>
          <p:cNvSpPr txBox="1">
            <a:spLocks noChangeArrowheads="1"/>
          </p:cNvSpPr>
          <p:nvPr/>
        </p:nvSpPr>
        <p:spPr bwMode="auto">
          <a:xfrm>
            <a:off x="345976" y="548680"/>
            <a:ext cx="681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dirty="0">
                <a:solidFill>
                  <a:srgbClr val="FF0000"/>
                </a:solidFill>
                <a:latin typeface="微软雅黑" pitchFamily="34" charset="-122"/>
                <a:ea typeface="微软雅黑" pitchFamily="34" charset="-122"/>
              </a:rPr>
              <a:t>3.  particleswarm</a:t>
            </a:r>
            <a:r>
              <a:rPr lang="zh-CN" altLang="en-US" sz="2400" dirty="0">
                <a:solidFill>
                  <a:srgbClr val="FF0000"/>
                </a:solidFill>
                <a:latin typeface="微软雅黑" pitchFamily="34" charset="-122"/>
                <a:ea typeface="微软雅黑" pitchFamily="34" charset="-122"/>
              </a:rPr>
              <a:t>函数的用法</a:t>
            </a:r>
          </a:p>
        </p:txBody>
      </p:sp>
      <p:graphicFrame>
        <p:nvGraphicFramePr>
          <p:cNvPr id="10" name="对象 3">
            <a:extLst>
              <a:ext uri="{FF2B5EF4-FFF2-40B4-BE49-F238E27FC236}">
                <a16:creationId xmlns:a16="http://schemas.microsoft.com/office/drawing/2014/main" id="{D4689B60-DD28-4FDF-A1B7-A7CD32B0DACE}"/>
              </a:ext>
            </a:extLst>
          </p:cNvPr>
          <p:cNvGraphicFramePr>
            <a:graphicFrameLocks noChangeAspect="1"/>
          </p:cNvGraphicFramePr>
          <p:nvPr/>
        </p:nvGraphicFramePr>
        <p:xfrm>
          <a:off x="1907704" y="2274616"/>
          <a:ext cx="4848225" cy="582613"/>
        </p:xfrm>
        <a:graphic>
          <a:graphicData uri="http://schemas.openxmlformats.org/presentationml/2006/ole">
            <mc:AlternateContent xmlns:mc="http://schemas.openxmlformats.org/markup-compatibility/2006">
              <mc:Choice xmlns:v="urn:schemas-microsoft-com:vml" Requires="v">
                <p:oleObj name="Equation" r:id="rId2" imgW="1752480" imgH="279360" progId="Equation.DSMT4">
                  <p:embed/>
                </p:oleObj>
              </mc:Choice>
              <mc:Fallback>
                <p:oleObj name="Equation" r:id="rId2" imgW="1752480" imgH="279360" progId="Equation.DSMT4">
                  <p:embed/>
                  <p:pic>
                    <p:nvPicPr>
                      <p:cNvPr id="10" name="对象 3">
                        <a:extLst>
                          <a:ext uri="{FF2B5EF4-FFF2-40B4-BE49-F238E27FC236}">
                            <a16:creationId xmlns:a16="http://schemas.microsoft.com/office/drawing/2014/main" id="{D4689B60-DD28-4FDF-A1B7-A7CD32B0DACE}"/>
                          </a:ext>
                        </a:extLst>
                      </p:cNvPr>
                      <p:cNvPicPr>
                        <a:picLocks noChangeAspect="1" noChangeArrowheads="1"/>
                      </p:cNvPicPr>
                      <p:nvPr/>
                    </p:nvPicPr>
                    <p:blipFill>
                      <a:blip r:embed="rId3"/>
                      <a:srcRect/>
                      <a:stretch>
                        <a:fillRect/>
                      </a:stretch>
                    </p:blipFill>
                    <p:spPr bwMode="auto">
                      <a:xfrm>
                        <a:off x="1907704" y="2274616"/>
                        <a:ext cx="4848225"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56">
            <a:extLst>
              <a:ext uri="{FF2B5EF4-FFF2-40B4-BE49-F238E27FC236}">
                <a16:creationId xmlns:a16="http://schemas.microsoft.com/office/drawing/2014/main" id="{E7F666C8-12C5-4C65-95B4-391F5D7C057A}"/>
              </a:ext>
            </a:extLst>
          </p:cNvPr>
          <p:cNvSpPr>
            <a:spLocks noChangeArrowheads="1"/>
          </p:cNvSpPr>
          <p:nvPr/>
        </p:nvSpPr>
        <p:spPr bwMode="auto">
          <a:xfrm>
            <a:off x="755576" y="2977858"/>
            <a:ext cx="7923212"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dirty="0">
                <a:solidFill>
                  <a:srgbClr val="0000FF"/>
                </a:solidFill>
                <a:latin typeface="微软雅黑" pitchFamily="34" charset="-122"/>
                <a:ea typeface="微软雅黑" pitchFamily="34" charset="-122"/>
                <a:sym typeface="Wingdings" pitchFamily="2" charset="2"/>
              </a:rPr>
              <a:t>particleswarm</a:t>
            </a:r>
            <a:r>
              <a:rPr lang="zh-CN" altLang="en-US" sz="2400" dirty="0">
                <a:solidFill>
                  <a:srgbClr val="0000FF"/>
                </a:solidFill>
                <a:latin typeface="微软雅黑" pitchFamily="34" charset="-122"/>
                <a:ea typeface="微软雅黑" pitchFamily="34" charset="-122"/>
                <a:sym typeface="Wingdings" pitchFamily="2" charset="2"/>
              </a:rPr>
              <a:t>函数常用的调用格式：</a:t>
            </a:r>
          </a:p>
          <a:p>
            <a:pPr>
              <a:lnSpc>
                <a:spcPct val="140000"/>
              </a:lnSpc>
            </a:pPr>
            <a:r>
              <a:rPr lang="en-US" altLang="zh-CN" sz="2400" dirty="0">
                <a:latin typeface="微软雅黑" pitchFamily="34" charset="-122"/>
                <a:ea typeface="微软雅黑" pitchFamily="34" charset="-122"/>
                <a:sym typeface="Wingdings" pitchFamily="2" charset="2"/>
              </a:rPr>
              <a:t>&gt;&gt; [</a:t>
            </a:r>
            <a:r>
              <a:rPr lang="en-US" altLang="zh-CN" sz="2400" dirty="0" err="1">
                <a:latin typeface="微软雅黑" pitchFamily="34" charset="-122"/>
                <a:ea typeface="微软雅黑" pitchFamily="34" charset="-122"/>
                <a:sym typeface="Wingdings" pitchFamily="2" charset="2"/>
              </a:rPr>
              <a:t>x,fval</a:t>
            </a:r>
            <a:r>
              <a:rPr lang="en-US" altLang="zh-CN" sz="2400" dirty="0">
                <a:latin typeface="微软雅黑" pitchFamily="34" charset="-122"/>
                <a:ea typeface="微软雅黑" pitchFamily="34" charset="-122"/>
                <a:sym typeface="Wingdings" pitchFamily="2" charset="2"/>
              </a:rPr>
              <a:t>] = particleswarm(</a:t>
            </a:r>
            <a:r>
              <a:rPr lang="en-US" altLang="zh-CN" sz="2400" dirty="0" err="1">
                <a:latin typeface="微软雅黑" pitchFamily="34" charset="-122"/>
                <a:ea typeface="微软雅黑" pitchFamily="34" charset="-122"/>
                <a:sym typeface="Wingdings" pitchFamily="2" charset="2"/>
              </a:rPr>
              <a:t>fun,nvars,lb,ub,options</a:t>
            </a:r>
            <a:r>
              <a:rPr lang="en-US" altLang="zh-CN" sz="2400" dirty="0">
                <a:latin typeface="微软雅黑" pitchFamily="34" charset="-122"/>
                <a:ea typeface="微软雅黑" pitchFamily="34" charset="-122"/>
                <a:sym typeface="Wingdings" pitchFamily="2" charset="2"/>
              </a:rPr>
              <a:t>)</a:t>
            </a:r>
          </a:p>
        </p:txBody>
      </p:sp>
      <p:sp>
        <p:nvSpPr>
          <p:cNvPr id="2" name="页脚占位符 1">
            <a:extLst>
              <a:ext uri="{FF2B5EF4-FFF2-40B4-BE49-F238E27FC236}">
                <a16:creationId xmlns:a16="http://schemas.microsoft.com/office/drawing/2014/main" id="{0DFA1FD2-6DF7-459D-BFC0-39CC988E1B7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6429195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528" y="620688"/>
            <a:ext cx="7992888" cy="1587486"/>
            <a:chOff x="179388" y="548680"/>
            <a:chExt cx="7992888" cy="2116645"/>
          </a:xfrm>
        </p:grpSpPr>
        <p:sp>
          <p:nvSpPr>
            <p:cNvPr id="5124" name="Rectangle 3"/>
            <p:cNvSpPr>
              <a:spLocks noChangeArrowheads="1"/>
            </p:cNvSpPr>
            <p:nvPr/>
          </p:nvSpPr>
          <p:spPr bwMode="auto">
            <a:xfrm>
              <a:off x="179388" y="548680"/>
              <a:ext cx="7992888" cy="211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6-4</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利用粒子群算法求解函数                                                                        </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40000"/>
                </a:lnSpc>
              </a:pP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40000"/>
                </a:lnSpc>
              </a:pPr>
              <a:r>
                <a:rPr lang="zh-CN" altLang="en-US" sz="2400" dirty="0">
                  <a:solidFill>
                    <a:schemeClr val="bg2"/>
                  </a:solidFill>
                  <a:latin typeface="微软雅黑" panose="020B0503020204020204" pitchFamily="34" charset="-122"/>
                  <a:ea typeface="微软雅黑" panose="020B0503020204020204" pitchFamily="34" charset="-122"/>
                </a:rPr>
                <a:t>在区间</a:t>
              </a:r>
              <a:r>
                <a:rPr lang="en-US" altLang="zh-CN" sz="2400" dirty="0">
                  <a:solidFill>
                    <a:schemeClr val="bg2"/>
                  </a:solidFill>
                  <a:latin typeface="微软雅黑" panose="020B0503020204020204" pitchFamily="34" charset="-122"/>
                  <a:ea typeface="微软雅黑" panose="020B0503020204020204" pitchFamily="34" charset="-122"/>
                </a:rPr>
                <a:t>[-10, 10]</a:t>
              </a:r>
              <a:r>
                <a:rPr lang="zh-CN" altLang="en-US" sz="2400" dirty="0">
                  <a:solidFill>
                    <a:schemeClr val="bg2"/>
                  </a:solidFill>
                  <a:latin typeface="微软雅黑" panose="020B0503020204020204" pitchFamily="34" charset="-122"/>
                  <a:ea typeface="微软雅黑" panose="020B0503020204020204" pitchFamily="34" charset="-122"/>
                </a:rPr>
                <a:t>上的最小点与最小值。</a:t>
              </a:r>
            </a:p>
          </p:txBody>
        </p:sp>
        <p:graphicFrame>
          <p:nvGraphicFramePr>
            <p:cNvPr id="5161" name="对象 3"/>
            <p:cNvGraphicFramePr>
              <a:graphicFrameLocks noChangeAspect="1"/>
            </p:cNvGraphicFramePr>
            <p:nvPr/>
          </p:nvGraphicFramePr>
          <p:xfrm>
            <a:off x="1754510" y="1374488"/>
            <a:ext cx="5346700" cy="530225"/>
          </p:xfrm>
          <a:graphic>
            <a:graphicData uri="http://schemas.openxmlformats.org/presentationml/2006/ole">
              <mc:AlternateContent xmlns:mc="http://schemas.openxmlformats.org/markup-compatibility/2006">
                <mc:Choice xmlns:v="urn:schemas-microsoft-com:vml" Requires="v">
                  <p:oleObj name="Equation" r:id="rId2" imgW="2260440" imgH="228600" progId="">
                    <p:embed/>
                  </p:oleObj>
                </mc:Choice>
                <mc:Fallback>
                  <p:oleObj name="Equation" r:id="rId2" imgW="2260440" imgH="228600" progId="">
                    <p:embed/>
                    <p:pic>
                      <p:nvPicPr>
                        <p:cNvPr id="5161"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510" y="1374488"/>
                          <a:ext cx="53467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Rectangle 2"/>
          <p:cNvSpPr>
            <a:spLocks noChangeArrowheads="1"/>
          </p:cNvSpPr>
          <p:nvPr/>
        </p:nvSpPr>
        <p:spPr bwMode="auto">
          <a:xfrm>
            <a:off x="395536" y="2311352"/>
            <a:ext cx="8352928" cy="335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定义匿名函数</a:t>
            </a:r>
            <a:endParaRPr lang="en-US" altLang="zh-CN" sz="2200" dirty="0">
              <a:latin typeface="微软雅黑" panose="020B0503020204020204" pitchFamily="34" charset="-122"/>
              <a:ea typeface="微软雅黑" panose="020B0503020204020204" pitchFamily="34" charset="-122"/>
            </a:endParaRPr>
          </a:p>
          <a:p>
            <a:pPr>
              <a:lnSpc>
                <a:spcPct val="140000"/>
              </a:lnSpc>
            </a:pPr>
            <a:r>
              <a:rPr lang="en-US" altLang="zh-CN" sz="2200" dirty="0">
                <a:latin typeface="微软雅黑" panose="020B0503020204020204" pitchFamily="34" charset="-122"/>
                <a:ea typeface="微软雅黑" panose="020B0503020204020204" pitchFamily="34" charset="-122"/>
              </a:rPr>
              <a:t>&gt;&gt; fun = @(x)exp(-0.1*x).*sin(x).^2-0.5*(x+0.1).*sin(x);   </a:t>
            </a:r>
            <a:endParaRPr lang="zh-CN" altLang="en-US" sz="2200" dirty="0">
              <a:latin typeface="微软雅黑" panose="020B0503020204020204" pitchFamily="34" charset="-122"/>
              <a:ea typeface="微软雅黑" panose="020B0503020204020204" pitchFamily="34" charset="-122"/>
            </a:endParaRP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nvars</a:t>
            </a:r>
            <a:r>
              <a:rPr lang="en-US" altLang="zh-CN" sz="2200" dirty="0">
                <a:latin typeface="微软雅黑" panose="020B0503020204020204" pitchFamily="34" charset="-122"/>
                <a:ea typeface="微软雅黑" panose="020B0503020204020204" pitchFamily="34" charset="-122"/>
              </a:rPr>
              <a:t> = 1;                        % </a:t>
            </a:r>
            <a:r>
              <a:rPr lang="zh-CN" altLang="en-US" sz="2200" dirty="0">
                <a:latin typeface="微软雅黑" panose="020B0503020204020204" pitchFamily="34" charset="-122"/>
                <a:ea typeface="微软雅黑" panose="020B0503020204020204" pitchFamily="34" charset="-122"/>
              </a:rPr>
              <a:t>决策变量个数</a:t>
            </a:r>
            <a:endParaRPr lang="en-US" altLang="zh-CN" sz="2200" dirty="0">
              <a:latin typeface="微软雅黑" panose="020B0503020204020204" pitchFamily="34" charset="-122"/>
              <a:ea typeface="微软雅黑" panose="020B0503020204020204" pitchFamily="34" charset="-122"/>
            </a:endParaRP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lb</a:t>
            </a:r>
            <a:r>
              <a:rPr lang="en-US" altLang="zh-CN" sz="2200" dirty="0">
                <a:latin typeface="微软雅黑" panose="020B0503020204020204" pitchFamily="34" charset="-122"/>
                <a:ea typeface="微软雅黑" panose="020B0503020204020204" pitchFamily="34" charset="-122"/>
              </a:rPr>
              <a:t> = -10;                          % </a:t>
            </a:r>
            <a:r>
              <a:rPr lang="zh-CN" altLang="en-US" sz="2200" dirty="0">
                <a:latin typeface="微软雅黑" panose="020B0503020204020204" pitchFamily="34" charset="-122"/>
                <a:ea typeface="微软雅黑" panose="020B0503020204020204" pitchFamily="34" charset="-122"/>
              </a:rPr>
              <a:t>决策变量下界</a:t>
            </a: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ub</a:t>
            </a:r>
            <a:r>
              <a:rPr lang="en-US" altLang="zh-CN" sz="2200" dirty="0">
                <a:latin typeface="微软雅黑" panose="020B0503020204020204" pitchFamily="34" charset="-122"/>
                <a:ea typeface="微软雅黑" panose="020B0503020204020204" pitchFamily="34" charset="-122"/>
              </a:rPr>
              <a:t> = 10;                           % </a:t>
            </a:r>
            <a:r>
              <a:rPr lang="zh-CN" altLang="en-US" sz="2200" dirty="0">
                <a:latin typeface="微软雅黑" panose="020B0503020204020204" pitchFamily="34" charset="-122"/>
                <a:ea typeface="微软雅黑" panose="020B0503020204020204" pitchFamily="34" charset="-122"/>
              </a:rPr>
              <a:t>决策变量上界</a:t>
            </a:r>
          </a:p>
          <a:p>
            <a:pPr>
              <a:lnSpc>
                <a:spcPct val="140000"/>
              </a:lnSpc>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particleswarm</a:t>
            </a:r>
            <a:r>
              <a:rPr lang="zh-CN" altLang="en-US" sz="2200" dirty="0">
                <a:latin typeface="微软雅黑" panose="020B0503020204020204" pitchFamily="34" charset="-122"/>
                <a:ea typeface="微软雅黑" panose="020B0503020204020204" pitchFamily="34" charset="-122"/>
              </a:rPr>
              <a:t>函数进行求解</a:t>
            </a:r>
            <a:endParaRPr lang="en-US" altLang="zh-CN" sz="2200" dirty="0">
              <a:latin typeface="微软雅黑" panose="020B0503020204020204" pitchFamily="34" charset="-122"/>
              <a:ea typeface="微软雅黑" panose="020B0503020204020204" pitchFamily="34" charset="-122"/>
            </a:endParaRPr>
          </a:p>
          <a:p>
            <a:pPr>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x,fval</a:t>
            </a:r>
            <a:r>
              <a:rPr lang="en-US" altLang="zh-CN" sz="2200" dirty="0">
                <a:latin typeface="微软雅黑" panose="020B0503020204020204" pitchFamily="34" charset="-122"/>
                <a:ea typeface="微软雅黑" panose="020B0503020204020204" pitchFamily="34" charset="-122"/>
              </a:rPr>
              <a:t>] = particleswarm(</a:t>
            </a:r>
            <a:r>
              <a:rPr lang="en-US" altLang="zh-CN" sz="2200" dirty="0" err="1">
                <a:latin typeface="微软雅黑" panose="020B0503020204020204" pitchFamily="34" charset="-122"/>
                <a:ea typeface="微软雅黑" panose="020B0503020204020204" pitchFamily="34" charset="-122"/>
              </a:rPr>
              <a:t>fun,nvars,lb,ub</a:t>
            </a:r>
            <a:r>
              <a:rPr lang="en-US" altLang="zh-CN" sz="2200" dirty="0">
                <a:latin typeface="微软雅黑" panose="020B0503020204020204" pitchFamily="34" charset="-122"/>
                <a:ea typeface="微软雅黑" panose="020B0503020204020204" pitchFamily="34" charset="-122"/>
              </a:rPr>
              <a:t>)</a:t>
            </a:r>
          </a:p>
        </p:txBody>
      </p:sp>
      <p:sp>
        <p:nvSpPr>
          <p:cNvPr id="5" name="日期占位符 4">
            <a:extLst>
              <a:ext uri="{FF2B5EF4-FFF2-40B4-BE49-F238E27FC236}">
                <a16:creationId xmlns:a16="http://schemas.microsoft.com/office/drawing/2014/main" id="{B0D80CAA-6A8A-4D4C-8CC1-3CD46A8CA16D}"/>
              </a:ext>
            </a:extLst>
          </p:cNvPr>
          <p:cNvSpPr>
            <a:spLocks noGrp="1"/>
          </p:cNvSpPr>
          <p:nvPr>
            <p:ph type="dt" sz="half" idx="2"/>
          </p:nvPr>
        </p:nvSpPr>
        <p:spPr/>
        <p:txBody>
          <a:bodyPr/>
          <a:lstStyle/>
          <a:p>
            <a:pPr>
              <a:defRPr/>
            </a:pPr>
            <a:fld id="{D192E4BF-CD41-4A18-B862-5C600B73921B}"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84BAA617-F4AA-4EE0-9F65-3FD77BBA68D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069991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79388" y="548680"/>
            <a:ext cx="87503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2400" dirty="0">
                <a:solidFill>
                  <a:schemeClr val="bg2"/>
                </a:solidFill>
                <a:latin typeface="微软雅黑" pitchFamily="34" charset="-122"/>
                <a:ea typeface="微软雅黑" pitchFamily="34" charset="-122"/>
              </a:rPr>
              <a:t>【</a:t>
            </a:r>
            <a:r>
              <a:rPr lang="zh-CN" altLang="en-US" sz="2400" dirty="0">
                <a:solidFill>
                  <a:schemeClr val="hlink"/>
                </a:solidFill>
                <a:latin typeface="微软雅黑" pitchFamily="34" charset="-122"/>
                <a:ea typeface="微软雅黑" pitchFamily="34" charset="-122"/>
              </a:rPr>
              <a:t>例</a:t>
            </a:r>
            <a:r>
              <a:rPr lang="en-US" altLang="zh-CN" sz="2400" dirty="0">
                <a:solidFill>
                  <a:schemeClr val="hlink"/>
                </a:solidFill>
                <a:latin typeface="微软雅黑" pitchFamily="34" charset="-122"/>
                <a:ea typeface="微软雅黑" pitchFamily="34" charset="-122"/>
              </a:rPr>
              <a:t>6-5</a:t>
            </a:r>
            <a:r>
              <a:rPr lang="en-US" altLang="zh-CN" sz="2400" dirty="0">
                <a:solidFill>
                  <a:schemeClr val="bg2"/>
                </a:solidFill>
                <a:latin typeface="微软雅黑" pitchFamily="34" charset="-122"/>
                <a:ea typeface="微软雅黑" pitchFamily="34" charset="-122"/>
              </a:rPr>
              <a:t>】</a:t>
            </a:r>
            <a:r>
              <a:rPr lang="zh-CN" altLang="en-US" sz="2400" dirty="0">
                <a:solidFill>
                  <a:schemeClr val="bg2"/>
                </a:solidFill>
                <a:latin typeface="微软雅黑" pitchFamily="34" charset="-122"/>
                <a:ea typeface="微软雅黑" pitchFamily="34" charset="-122"/>
              </a:rPr>
              <a:t>利用多种优化算法求下列非线性优化问题</a:t>
            </a:r>
          </a:p>
        </p:txBody>
      </p:sp>
      <p:graphicFrame>
        <p:nvGraphicFramePr>
          <p:cNvPr id="24579" name="Object 4"/>
          <p:cNvGraphicFramePr>
            <a:graphicFrameLocks noChangeAspect="1"/>
          </p:cNvGraphicFramePr>
          <p:nvPr>
            <p:extLst>
              <p:ext uri="{D42A27DB-BD31-4B8C-83A1-F6EECF244321}">
                <p14:modId xmlns:p14="http://schemas.microsoft.com/office/powerpoint/2010/main" val="1533257011"/>
              </p:ext>
            </p:extLst>
          </p:nvPr>
        </p:nvGraphicFramePr>
        <p:xfrm>
          <a:off x="527050" y="1052513"/>
          <a:ext cx="8013700" cy="1152525"/>
        </p:xfrm>
        <a:graphic>
          <a:graphicData uri="http://schemas.openxmlformats.org/presentationml/2006/ole">
            <mc:AlternateContent xmlns:mc="http://schemas.openxmlformats.org/markup-compatibility/2006">
              <mc:Choice xmlns:v="urn:schemas-microsoft-com:vml" Requires="v">
                <p:oleObj name="Equation" r:id="rId2" imgW="3974760" imgH="761760" progId="Equation.DSMT4">
                  <p:embed/>
                </p:oleObj>
              </mc:Choice>
              <mc:Fallback>
                <p:oleObj name="Equation" r:id="rId2" imgW="3974760" imgH="761760" progId="Equation.DSMT4">
                  <p:embed/>
                  <p:pic>
                    <p:nvPicPr>
                      <p:cNvPr id="24579" name="Object 4"/>
                      <p:cNvPicPr>
                        <a:picLocks noChangeAspect="1" noChangeArrowheads="1"/>
                      </p:cNvPicPr>
                      <p:nvPr/>
                    </p:nvPicPr>
                    <p:blipFill>
                      <a:blip r:embed="rId3"/>
                      <a:srcRect/>
                      <a:stretch>
                        <a:fillRect/>
                      </a:stretch>
                    </p:blipFill>
                    <p:spPr bwMode="auto">
                      <a:xfrm>
                        <a:off x="527050" y="1052513"/>
                        <a:ext cx="8013700" cy="1152525"/>
                      </a:xfrm>
                      <a:prstGeom prst="rect">
                        <a:avLst/>
                      </a:prstGeom>
                      <a:noFill/>
                    </p:spPr>
                  </p:pic>
                </p:oleObj>
              </mc:Fallback>
            </mc:AlternateContent>
          </a:graphicData>
        </a:graphic>
      </p:graphicFrame>
      <p:pic>
        <p:nvPicPr>
          <p:cNvPr id="11571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500" t="6885" r="5730" b="4332"/>
          <a:stretch/>
        </p:blipFill>
        <p:spPr bwMode="auto">
          <a:xfrm>
            <a:off x="1979713" y="2348881"/>
            <a:ext cx="4779819" cy="3543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id="{E26C9876-E4F1-4D17-8BF9-D0D2472B31F3}"/>
              </a:ext>
            </a:extLst>
          </p:cNvPr>
          <p:cNvSpPr>
            <a:spLocks noGrp="1"/>
          </p:cNvSpPr>
          <p:nvPr>
            <p:ph type="dt" sz="half" idx="2"/>
          </p:nvPr>
        </p:nvSpPr>
        <p:spPr/>
        <p:txBody>
          <a:bodyPr/>
          <a:lstStyle/>
          <a:p>
            <a:pPr>
              <a:defRPr/>
            </a:pPr>
            <a:fld id="{89848AEE-64E3-4E6B-BB6E-2B5D01289E2A}" type="datetime1">
              <a:rPr lang="zh-CN" altLang="en-US" smtClean="0"/>
              <a:t>2022/11/23</a:t>
            </a:fld>
            <a:endParaRPr lang="zh-CN" altLang="en-US"/>
          </a:p>
        </p:txBody>
      </p:sp>
      <p:sp>
        <p:nvSpPr>
          <p:cNvPr id="4" name="页脚占位符 3">
            <a:extLst>
              <a:ext uri="{FF2B5EF4-FFF2-40B4-BE49-F238E27FC236}">
                <a16:creationId xmlns:a16="http://schemas.microsoft.com/office/drawing/2014/main" id="{F057BB6C-F95D-47FA-9920-A8ECBEF2157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281109753"/>
      </p:ext>
    </p:extLst>
  </p:cSld>
  <p:clrMapOvr>
    <a:masterClrMapping/>
  </p:clrMapOvr>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FFFF00"/>
      </a:dk2>
      <a:lt2>
        <a:srgbClr val="000000"/>
      </a:lt2>
      <a:accent1>
        <a:srgbClr val="DDDDDD"/>
      </a:accent1>
      <a:accent2>
        <a:srgbClr val="B2B2B2"/>
      </a:accent2>
      <a:accent3>
        <a:srgbClr val="969696"/>
      </a:accent3>
      <a:accent4>
        <a:srgbClr val="808080"/>
      </a:accent4>
      <a:accent5>
        <a:srgbClr val="5F5F5F"/>
      </a:accent5>
      <a:accent6>
        <a:srgbClr val="4D4D4D"/>
      </a:accent6>
      <a:hlink>
        <a:srgbClr val="FF0000"/>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a:spAutoFit/>
      </a:bodyPr>
      <a:lstStyle>
        <a:defPPr>
          <a:lnSpc>
            <a:spcPct val="140000"/>
          </a:lnSpc>
          <a:buClr>
            <a:srgbClr val="0000FF"/>
          </a:buClr>
          <a:defRPr sz="2400" dirty="0" smtClean="0">
            <a:solidFill>
              <a:schemeClr val="bg2"/>
            </a:solidFill>
            <a:latin typeface="微软雅黑" panose="020B0503020204020204" pitchFamily="34" charset="-122"/>
            <a:ea typeface="微软雅黑" panose="020B0503020204020204" pitchFamily="34" charset="-122"/>
            <a:sym typeface="Wingdings" pitchFamily="2" charset="2"/>
          </a:defRPr>
        </a:defPPr>
      </a:lstStyle>
    </a:sp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118</TotalTime>
  <Words>14037</Words>
  <Application>Microsoft Office PowerPoint</Application>
  <PresentationFormat>全屏显示(4:3)</PresentationFormat>
  <Paragraphs>1702</Paragraphs>
  <Slides>141</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141</vt:i4>
      </vt:variant>
    </vt:vector>
  </HeadingPairs>
  <TitlesOfParts>
    <vt:vector size="153" baseType="lpstr">
      <vt:lpstr>等线</vt:lpstr>
      <vt:lpstr>微软雅黑</vt:lpstr>
      <vt:lpstr>Arial</vt:lpstr>
      <vt:lpstr>Arial Narrow</vt:lpstr>
      <vt:lpstr>Calibri</vt:lpstr>
      <vt:lpstr>Garamond</vt:lpstr>
      <vt:lpstr>Times New Roman</vt:lpstr>
      <vt:lpstr>Wingdings</vt:lpstr>
      <vt:lpstr>Office 主题</vt:lpstr>
      <vt:lpstr>剪辑</vt:lpstr>
      <vt:lpstr>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群智能算法概述</vt:lpstr>
      <vt:lpstr>2.  蚁群算法简述</vt:lpstr>
      <vt:lpstr>3.  用蚁群算法求解TSP问题</vt:lpstr>
      <vt:lpstr>3.  用蚁群算法求解TSP问题</vt:lpstr>
      <vt:lpstr>3.  用蚁群算法求解TSP问题</vt:lpstr>
      <vt:lpstr>3.  用蚁群算法求解TSP问题</vt:lpstr>
      <vt:lpstr>3.  用蚁群算法求解TSP问题</vt:lpstr>
      <vt:lpstr>3.  用蚁群算法求解TSP问题</vt:lpstr>
      <vt:lpstr>3.  用蚁群算法求解TSP问题</vt:lpstr>
      <vt:lpstr>4.  蚁群算法求解TSP问题的程序实现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Matlab基本操作</dc:title>
  <dc:creator>xiezhh</dc:creator>
  <cp:lastModifiedBy>谢 中华</cp:lastModifiedBy>
  <cp:revision>698</cp:revision>
  <dcterms:created xsi:type="dcterms:W3CDTF">2000-02-04T07:19:54Z</dcterms:created>
  <dcterms:modified xsi:type="dcterms:W3CDTF">2022-11-23T02:22:17Z</dcterms:modified>
</cp:coreProperties>
</file>