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324" r:id="rId4"/>
    <p:sldId id="257" r:id="rId5"/>
    <p:sldId id="258" r:id="rId6"/>
    <p:sldId id="339"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4" r:id="rId24"/>
    <p:sldId id="291" r:id="rId25"/>
    <p:sldId id="285" r:id="rId26"/>
    <p:sldId id="286" r:id="rId27"/>
    <p:sldId id="334" r:id="rId28"/>
    <p:sldId id="335" r:id="rId29"/>
    <p:sldId id="336" r:id="rId30"/>
    <p:sldId id="337" r:id="rId31"/>
    <p:sldId id="338" r:id="rId32"/>
    <p:sldId id="287" r:id="rId33"/>
    <p:sldId id="288" r:id="rId34"/>
    <p:sldId id="289" r:id="rId35"/>
    <p:sldId id="290" r:id="rId36"/>
    <p:sldId id="292" r:id="rId37"/>
    <p:sldId id="293"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3" r:id="rId61"/>
    <p:sldId id="364" r:id="rId62"/>
    <p:sldId id="365" r:id="rId63"/>
    <p:sldId id="406" r:id="rId64"/>
    <p:sldId id="407" r:id="rId65"/>
    <p:sldId id="405"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BFCAA-1D9C-43D8-8DB6-96D64472FF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0DD2B3-9286-4E23-9D05-BCE477353BE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0DD2B3-9286-4E23-9D05-BCE477353BE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0DD2B3-9286-4E23-9D05-BCE477353B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4000" cap="all" baseline="0">
                <a:solidFill>
                  <a:srgbClr val="C00000"/>
                </a:solidFill>
                <a:latin typeface="华文新魏" pitchFamily="2" charset="-122"/>
                <a:ea typeface="华文新魏" pitchFamily="2"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863B00-7137-4B8A-855A-D15684640E9F}" type="slidenum">
              <a:rPr lang="zh-CN" altLang="en-US" smtClean="0"/>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latin typeface="华文新魏" pitchFamily="2" charset="-122"/>
                <a:ea typeface="华文新魏" pitchFamily="2"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863B00-7137-4B8A-855A-D15684640E9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lvl1pPr>
              <a:defRPr>
                <a:solidFill>
                  <a:srgbClr val="C00000"/>
                </a:solidFill>
                <a:latin typeface="华文新魏" pitchFamily="2" charset="-122"/>
                <a:ea typeface="华文新魏" pitchFamily="2"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863B00-7137-4B8A-855A-D15684640E9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latin typeface="华文新魏" pitchFamily="2" charset="-122"/>
                <a:ea typeface="华文新魏"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normAutofit/>
          </a:bodyPr>
          <a:lstStyle>
            <a:lvl1pPr>
              <a:lnSpc>
                <a:spcPct val="150000"/>
              </a:lnSpc>
              <a:defRPr sz="3200">
                <a:latin typeface="黑体" panose="02010609060101010101" pitchFamily="49" charset="-122"/>
                <a:ea typeface="黑体" panose="02010609060101010101" pitchFamily="49" charset="-122"/>
              </a:defRPr>
            </a:lvl1pPr>
            <a:lvl2pPr>
              <a:lnSpc>
                <a:spcPct val="150000"/>
              </a:lnSpc>
              <a:defRPr sz="2800">
                <a:latin typeface="黑体" panose="02010609060101010101" pitchFamily="49" charset="-122"/>
                <a:ea typeface="黑体" panose="02010609060101010101" pitchFamily="49" charset="-122"/>
              </a:defRPr>
            </a:lvl2pPr>
            <a:lvl3pPr>
              <a:lnSpc>
                <a:spcPct val="150000"/>
              </a:lnSpc>
              <a:defRPr sz="2400">
                <a:latin typeface="黑体" panose="02010609060101010101" pitchFamily="49" charset="-122"/>
                <a:ea typeface="黑体" panose="02010609060101010101" pitchFamily="49" charset="-122"/>
              </a:defRPr>
            </a:lvl3pPr>
            <a:lvl4pPr>
              <a:lnSpc>
                <a:spcPct val="150000"/>
              </a:lnSpc>
              <a:defRPr sz="2000">
                <a:latin typeface="黑体" panose="02010609060101010101" pitchFamily="49" charset="-122"/>
                <a:ea typeface="黑体" panose="02010609060101010101" pitchFamily="49" charset="-122"/>
              </a:defRPr>
            </a:lvl4pPr>
            <a:lvl5pPr>
              <a:lnSpc>
                <a:spcPct val="150000"/>
              </a:lnSpc>
              <a:defRPr sz="1800">
                <a:latin typeface="黑体" panose="02010609060101010101" pitchFamily="49" charset="-122"/>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863B00-7137-4B8A-855A-D15684640E9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000" b="0" cap="all">
                <a:solidFill>
                  <a:srgbClr val="C00000"/>
                </a:solidFill>
                <a:latin typeface="华文新魏" pitchFamily="2" charset="-122"/>
                <a:ea typeface="华文新魏" pitchFamily="2"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863B00-7137-4B8A-855A-D15684640E9F}" type="slidenum">
              <a:rPr lang="zh-CN" altLang="en-US" smtClean="0"/>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latin typeface="华文新魏" pitchFamily="2" charset="-122"/>
                <a:ea typeface="华文新魏"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457200" y="1673352"/>
            <a:ext cx="4038600" cy="4718304"/>
          </a:xfrm>
        </p:spPr>
        <p:txBody>
          <a:bodyPr>
            <a:normAutofit/>
          </a:bodyPr>
          <a:lstStyle>
            <a:lvl1pPr>
              <a:lnSpc>
                <a:spcPct val="150000"/>
              </a:lnSpc>
              <a:defRPr sz="3600">
                <a:latin typeface="黑体" panose="02010609060101010101" pitchFamily="49" charset="-122"/>
                <a:ea typeface="黑体" panose="02010609060101010101" pitchFamily="49" charset="-122"/>
              </a:defRPr>
            </a:lvl1pPr>
            <a:lvl2pPr>
              <a:lnSpc>
                <a:spcPct val="150000"/>
              </a:lnSpc>
              <a:defRPr sz="3200">
                <a:latin typeface="黑体" panose="02010609060101010101" pitchFamily="49" charset="-122"/>
                <a:ea typeface="黑体" panose="02010609060101010101" pitchFamily="49" charset="-122"/>
              </a:defRPr>
            </a:lvl2pPr>
            <a:lvl3pPr>
              <a:lnSpc>
                <a:spcPct val="150000"/>
              </a:lnSpc>
              <a:defRPr sz="2800">
                <a:latin typeface="黑体" panose="02010609060101010101" pitchFamily="49" charset="-122"/>
                <a:ea typeface="黑体" panose="02010609060101010101" pitchFamily="49" charset="-122"/>
              </a:defRPr>
            </a:lvl3pPr>
            <a:lvl4pPr>
              <a:lnSpc>
                <a:spcPct val="150000"/>
              </a:lnSpc>
              <a:defRPr sz="2400">
                <a:latin typeface="黑体" panose="02010609060101010101" pitchFamily="49" charset="-122"/>
                <a:ea typeface="黑体" panose="02010609060101010101" pitchFamily="49" charset="-122"/>
              </a:defRPr>
            </a:lvl4pPr>
            <a:lvl5pPr>
              <a:lnSpc>
                <a:spcPct val="150000"/>
              </a:lnSpc>
              <a:defRPr sz="2400">
                <a:latin typeface="黑体" panose="02010609060101010101" pitchFamily="49" charset="-122"/>
                <a:ea typeface="黑体" panose="020106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4648200" y="1673352"/>
            <a:ext cx="4038600" cy="4718304"/>
          </a:xfrm>
        </p:spPr>
        <p:txBody>
          <a:bodyPr>
            <a:normAutofit/>
          </a:bodyPr>
          <a:lstStyle>
            <a:lvl1pPr>
              <a:lnSpc>
                <a:spcPct val="150000"/>
              </a:lnSpc>
              <a:defRPr sz="3600">
                <a:latin typeface="黑体" panose="02010609060101010101" pitchFamily="49" charset="-122"/>
                <a:ea typeface="黑体" panose="02010609060101010101" pitchFamily="49" charset="-122"/>
              </a:defRPr>
            </a:lvl1pPr>
            <a:lvl2pPr>
              <a:lnSpc>
                <a:spcPct val="150000"/>
              </a:lnSpc>
              <a:defRPr sz="3200">
                <a:latin typeface="黑体" panose="02010609060101010101" pitchFamily="49" charset="-122"/>
                <a:ea typeface="黑体" panose="02010609060101010101" pitchFamily="49" charset="-122"/>
              </a:defRPr>
            </a:lvl2pPr>
            <a:lvl3pPr>
              <a:lnSpc>
                <a:spcPct val="150000"/>
              </a:lnSpc>
              <a:defRPr sz="2800">
                <a:latin typeface="黑体" panose="02010609060101010101" pitchFamily="49" charset="-122"/>
                <a:ea typeface="黑体" panose="02010609060101010101" pitchFamily="49" charset="-122"/>
              </a:defRPr>
            </a:lvl3pPr>
            <a:lvl4pPr>
              <a:lnSpc>
                <a:spcPct val="150000"/>
              </a:lnSpc>
              <a:defRPr sz="2400">
                <a:latin typeface="黑体" panose="02010609060101010101" pitchFamily="49" charset="-122"/>
                <a:ea typeface="黑体" panose="02010609060101010101" pitchFamily="49" charset="-122"/>
              </a:defRPr>
            </a:lvl4pPr>
            <a:lvl5pPr>
              <a:lnSpc>
                <a:spcPct val="150000"/>
              </a:lnSpc>
              <a:defRPr sz="2400">
                <a:latin typeface="黑体" panose="02010609060101010101" pitchFamily="49" charset="-122"/>
                <a:ea typeface="黑体" panose="020106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863B00-7137-4B8A-855A-D15684640E9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latin typeface="华文新魏" pitchFamily="2" charset="-122"/>
                <a:ea typeface="华文新魏" pitchFamily="2"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457200" y="2438400"/>
            <a:ext cx="3931920" cy="3951288"/>
          </a:xfrm>
        </p:spPr>
        <p:txBody>
          <a:bodyPr>
            <a:normAutofit/>
          </a:bodyPr>
          <a:lstStyle>
            <a:lvl1pPr>
              <a:lnSpc>
                <a:spcPct val="150000"/>
              </a:lnSpc>
              <a:defRPr sz="3200">
                <a:latin typeface="黑体" panose="02010609060101010101" pitchFamily="49" charset="-122"/>
                <a:ea typeface="黑体" panose="02010609060101010101" pitchFamily="49" charset="-122"/>
              </a:defRPr>
            </a:lvl1pPr>
            <a:lvl2pPr>
              <a:lnSpc>
                <a:spcPct val="150000"/>
              </a:lnSpc>
              <a:defRPr sz="2800">
                <a:latin typeface="黑体" panose="02010609060101010101" pitchFamily="49" charset="-122"/>
                <a:ea typeface="黑体" panose="02010609060101010101" pitchFamily="49" charset="-122"/>
              </a:defRPr>
            </a:lvl2pPr>
            <a:lvl3pPr>
              <a:lnSpc>
                <a:spcPct val="150000"/>
              </a:lnSpc>
              <a:defRPr sz="2400">
                <a:latin typeface="黑体" panose="02010609060101010101" pitchFamily="49" charset="-122"/>
                <a:ea typeface="黑体" panose="02010609060101010101" pitchFamily="49" charset="-122"/>
              </a:defRPr>
            </a:lvl3pPr>
            <a:lvl4pPr>
              <a:lnSpc>
                <a:spcPct val="150000"/>
              </a:lnSpc>
              <a:defRPr sz="2000">
                <a:latin typeface="黑体" panose="02010609060101010101" pitchFamily="49" charset="-122"/>
                <a:ea typeface="黑体" panose="02010609060101010101" pitchFamily="49" charset="-122"/>
              </a:defRPr>
            </a:lvl4pPr>
            <a:lvl5pPr>
              <a:lnSpc>
                <a:spcPct val="150000"/>
              </a:lnSpc>
              <a:defRPr sz="2000">
                <a:latin typeface="黑体" panose="02010609060101010101" pitchFamily="49" charset="-122"/>
                <a:ea typeface="黑体" panose="02010609060101010101"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4754880" y="2438400"/>
            <a:ext cx="3931920" cy="3951288"/>
          </a:xfrm>
        </p:spPr>
        <p:txBody>
          <a:bodyPr>
            <a:normAutofit/>
          </a:bodyPr>
          <a:lstStyle>
            <a:lvl1pPr>
              <a:lnSpc>
                <a:spcPct val="150000"/>
              </a:lnSpc>
              <a:defRPr sz="3200">
                <a:latin typeface="黑体" panose="02010609060101010101" pitchFamily="49" charset="-122"/>
                <a:ea typeface="黑体" panose="02010609060101010101" pitchFamily="49" charset="-122"/>
              </a:defRPr>
            </a:lvl1pPr>
            <a:lvl2pPr>
              <a:lnSpc>
                <a:spcPct val="150000"/>
              </a:lnSpc>
              <a:defRPr sz="2800">
                <a:latin typeface="黑体" panose="02010609060101010101" pitchFamily="49" charset="-122"/>
                <a:ea typeface="黑体" panose="02010609060101010101" pitchFamily="49" charset="-122"/>
              </a:defRPr>
            </a:lvl2pPr>
            <a:lvl3pPr>
              <a:lnSpc>
                <a:spcPct val="150000"/>
              </a:lnSpc>
              <a:defRPr sz="2400">
                <a:latin typeface="黑体" panose="02010609060101010101" pitchFamily="49" charset="-122"/>
                <a:ea typeface="黑体" panose="02010609060101010101" pitchFamily="49" charset="-122"/>
              </a:defRPr>
            </a:lvl3pPr>
            <a:lvl4pPr>
              <a:lnSpc>
                <a:spcPct val="150000"/>
              </a:lnSpc>
              <a:defRPr sz="2000">
                <a:latin typeface="黑体" panose="02010609060101010101" pitchFamily="49" charset="-122"/>
                <a:ea typeface="黑体" panose="02010609060101010101" pitchFamily="49" charset="-122"/>
              </a:defRPr>
            </a:lvl4pPr>
            <a:lvl5pPr>
              <a:lnSpc>
                <a:spcPct val="150000"/>
              </a:lnSpc>
              <a:defRPr sz="2000">
                <a:latin typeface="黑体" panose="02010609060101010101" pitchFamily="49" charset="-122"/>
                <a:ea typeface="黑体" panose="02010609060101010101"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C863B00-7137-4B8A-855A-D15684640E9F}" type="slidenum">
              <a:rPr lang="zh-CN" altLang="en-US" smtClean="0"/>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latin typeface="华文新魏" pitchFamily="2" charset="-122"/>
                <a:ea typeface="华文新魏" pitchFamily="2"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C863B00-7137-4B8A-855A-D15684640E9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C863B00-7137-4B8A-855A-D15684640E9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4000" b="0">
                <a:solidFill>
                  <a:srgbClr val="C00000"/>
                </a:solidFill>
                <a:latin typeface="华文新魏" pitchFamily="2" charset="-122"/>
                <a:ea typeface="华文新魏"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863B00-7137-4B8A-855A-D15684640E9F}" type="slidenum">
              <a:rPr lang="zh-CN" altLang="en-US" smtClean="0"/>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Autofit/>
          </a:bodyPr>
          <a:lstStyle>
            <a:lvl1pPr algn="l">
              <a:defRPr sz="4000" b="0">
                <a:solidFill>
                  <a:srgbClr val="C00000"/>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ECF4C25-EFE3-4E7E-AC84-8D81FF47277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863B00-7137-4B8A-855A-D15684640E9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userDrawn="1"/>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ECF4C25-EFE3-4E7E-AC84-8D81FF47277C}" type="datetimeFigureOut">
              <a:rPr lang="zh-CN" altLang="en-US" smtClean="0"/>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C863B00-7137-4B8A-855A-D15684640E9F}" type="slidenum">
              <a:rPr lang="zh-CN" altLang="en-US" smtClean="0"/>
            </a:fld>
            <a:endParaRPr lang="zh-CN" altLang="en-US"/>
          </a:p>
        </p:txBody>
      </p:sp>
      <p:sp>
        <p:nvSpPr>
          <p:cNvPr id="9" name="文本框 8"/>
          <p:cNvSpPr txBox="1"/>
          <p:nvPr userDrawn="1"/>
        </p:nvSpPr>
        <p:spPr>
          <a:xfrm>
            <a:off x="6716395" y="6398895"/>
            <a:ext cx="22479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吉林大学珠海学院</a:t>
            </a:r>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slide" Target="slide42.xml"/><Relationship Id="rId3" Type="http://schemas.openxmlformats.org/officeDocument/2006/relationships/slide" Target="slide35.xml"/><Relationship Id="rId2" Type="http://schemas.openxmlformats.org/officeDocument/2006/relationships/slide" Target="slide12.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4.xml"/><Relationship Id="rId3" Type="http://schemas.openxmlformats.org/officeDocument/2006/relationships/image" Target="../media/image5.png"/><Relationship Id="rId2" Type="http://schemas.openxmlformats.org/officeDocument/2006/relationships/tags" Target="../tags/tag43.xml"/><Relationship Id="rId1" Type="http://schemas.openxmlformats.org/officeDocument/2006/relationships/tags" Target="../tags/tag4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6.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image" Target="../media/image7.jpe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9.xml"/><Relationship Id="rId3" Type="http://schemas.openxmlformats.org/officeDocument/2006/relationships/image" Target="../media/image8.jpeg"/><Relationship Id="rId2" Type="http://schemas.openxmlformats.org/officeDocument/2006/relationships/tags" Target="../tags/tag48.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2.xml"/><Relationship Id="rId3" Type="http://schemas.openxmlformats.org/officeDocument/2006/relationships/image" Target="../media/image9.jpeg"/><Relationship Id="rId2" Type="http://schemas.openxmlformats.org/officeDocument/2006/relationships/tags" Target="../tags/tag51.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5.xml"/><Relationship Id="rId3" Type="http://schemas.openxmlformats.org/officeDocument/2006/relationships/image" Target="../media/image10.png"/><Relationship Id="rId2" Type="http://schemas.openxmlformats.org/officeDocument/2006/relationships/tags" Target="../tags/tag54.xml"/><Relationship Id="rId1" Type="http://schemas.openxmlformats.org/officeDocument/2006/relationships/tags" Target="../tags/tag5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0.xml"/><Relationship Id="rId3" Type="http://schemas.openxmlformats.org/officeDocument/2006/relationships/image" Target="../media/image11.jpeg"/><Relationship Id="rId2" Type="http://schemas.openxmlformats.org/officeDocument/2006/relationships/tags" Target="../tags/tag59.xml"/><Relationship Id="rId1" Type="http://schemas.openxmlformats.org/officeDocument/2006/relationships/tags" Target="../tags/tag58.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63.xml"/><Relationship Id="rId3" Type="http://schemas.openxmlformats.org/officeDocument/2006/relationships/image" Target="../media/image12.jpeg"/><Relationship Id="rId2" Type="http://schemas.openxmlformats.org/officeDocument/2006/relationships/tags" Target="../tags/tag62.xml"/><Relationship Id="rId1" Type="http://schemas.openxmlformats.org/officeDocument/2006/relationships/tags" Target="../tags/tag61.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6.xml"/><Relationship Id="rId3" Type="http://schemas.openxmlformats.org/officeDocument/2006/relationships/image" Target="../media/image13.jpeg"/><Relationship Id="rId2" Type="http://schemas.openxmlformats.org/officeDocument/2006/relationships/tags" Target="../tags/tag65.xml"/><Relationship Id="rId1" Type="http://schemas.openxmlformats.org/officeDocument/2006/relationships/tags" Target="../tags/tag64.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14.jpeg"/><Relationship Id="rId1" Type="http://schemas.openxmlformats.org/officeDocument/2006/relationships/tags" Target="../tags/tag6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5.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16.png"/><Relationship Id="rId2" Type="http://schemas.openxmlformats.org/officeDocument/2006/relationships/tags" Target="../tags/tag71.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340768"/>
            <a:ext cx="7848872" cy="1927225"/>
          </a:xfrm>
        </p:spPr>
        <p:txBody>
          <a:bodyPr/>
          <a:lstStyle/>
          <a:p>
            <a:pPr algn="ctr"/>
            <a:r>
              <a:rPr lang="zh-CN" altLang="en-US" sz="4400" dirty="0" smtClean="0">
                <a:latin typeface="黑体" panose="02010609060101010101" pitchFamily="49" charset="-122"/>
                <a:ea typeface="黑体" panose="02010609060101010101" pitchFamily="49" charset="-122"/>
              </a:rPr>
              <a:t>第</a:t>
            </a:r>
            <a:r>
              <a:rPr lang="en-US" altLang="zh-CN" sz="4400" dirty="0" smtClean="0">
                <a:latin typeface="黑体" panose="02010609060101010101" pitchFamily="49" charset="-122"/>
                <a:ea typeface="黑体" panose="02010609060101010101" pitchFamily="49" charset="-122"/>
              </a:rPr>
              <a:t>4</a:t>
            </a:r>
            <a:r>
              <a:rPr lang="zh-CN" altLang="en-US" sz="4400" dirty="0" smtClean="0">
                <a:latin typeface="黑体" panose="02010609060101010101" pitchFamily="49" charset="-122"/>
                <a:ea typeface="黑体" panose="02010609060101010101" pitchFamily="49" charset="-122"/>
              </a:rPr>
              <a:t>章 计算机</a:t>
            </a:r>
            <a:r>
              <a:rPr lang="zh-CN" altLang="en-US" sz="4400" dirty="0">
                <a:latin typeface="黑体" panose="02010609060101010101" pitchFamily="49" charset="-122"/>
                <a:ea typeface="黑体" panose="02010609060101010101" pitchFamily="49" charset="-122"/>
              </a:rPr>
              <a:t>新技术</a:t>
            </a:r>
            <a:endParaRPr lang="zh-CN" altLang="en-US" sz="4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4.1.3 </a:t>
            </a:r>
            <a:r>
              <a:rPr lang="zh-CN" altLang="zh-CN" dirty="0"/>
              <a:t>云计算的关键技术及存在的问题</a:t>
            </a:r>
            <a:endParaRPr lang="zh-CN" altLang="en-US" dirty="0"/>
          </a:p>
        </p:txBody>
      </p:sp>
      <p:sp>
        <p:nvSpPr>
          <p:cNvPr id="3" name="内容占位符 2"/>
          <p:cNvSpPr>
            <a:spLocks noGrp="1"/>
          </p:cNvSpPr>
          <p:nvPr>
            <p:ph sz="half" idx="1"/>
          </p:nvPr>
        </p:nvSpPr>
        <p:spPr>
          <a:xfrm>
            <a:off x="457200" y="1673352"/>
            <a:ext cx="8147248" cy="4347936"/>
          </a:xfrm>
        </p:spPr>
        <p:txBody>
          <a:bodyPr>
            <a:normAutofit/>
          </a:bodyPr>
          <a:lstStyle/>
          <a:p>
            <a:pPr marL="0" indent="0">
              <a:buClr>
                <a:schemeClr val="tx2"/>
              </a:buClr>
              <a:buSzTx/>
              <a:buNone/>
            </a:pPr>
            <a:r>
              <a:rPr lang="en-US" altLang="zh-CN" sz="2800" dirty="0" smtClean="0">
                <a:solidFill>
                  <a:srgbClr val="C00000"/>
                </a:solidFill>
              </a:rPr>
              <a:t>1. </a:t>
            </a:r>
            <a:r>
              <a:rPr lang="zh-CN" altLang="zh-CN" sz="2800" dirty="0" smtClean="0">
                <a:solidFill>
                  <a:srgbClr val="C00000"/>
                </a:solidFill>
              </a:rPr>
              <a:t>云</a:t>
            </a:r>
            <a:r>
              <a:rPr lang="zh-CN" altLang="zh-CN" sz="2800" dirty="0">
                <a:solidFill>
                  <a:srgbClr val="C00000"/>
                </a:solidFill>
              </a:rPr>
              <a:t>技术的关键</a:t>
            </a:r>
            <a:r>
              <a:rPr lang="zh-CN" altLang="zh-CN" sz="2800" dirty="0" smtClean="0">
                <a:solidFill>
                  <a:srgbClr val="C00000"/>
                </a:solidFill>
              </a:rPr>
              <a:t>技术</a:t>
            </a:r>
            <a:endParaRPr lang="en-US" altLang="zh-CN" sz="2800" dirty="0" smtClean="0">
              <a:solidFill>
                <a:srgbClr val="C00000"/>
              </a:solidFill>
            </a:endParaRPr>
          </a:p>
          <a:p>
            <a:pPr marL="0" indent="0">
              <a:buClr>
                <a:schemeClr val="tx2"/>
              </a:buClr>
              <a:buSzTx/>
              <a:buNone/>
            </a:pPr>
            <a:r>
              <a:rPr lang="zh-CN" altLang="zh-CN" sz="2800" dirty="0"/>
              <a:t>（</a:t>
            </a:r>
            <a:r>
              <a:rPr lang="en-US" altLang="zh-CN" sz="2800" dirty="0"/>
              <a:t>1</a:t>
            </a:r>
            <a:r>
              <a:rPr lang="zh-CN" altLang="zh-CN" sz="2800" dirty="0"/>
              <a:t>）编程模式</a:t>
            </a:r>
            <a:endParaRPr lang="zh-CN" altLang="zh-CN" sz="2800" dirty="0"/>
          </a:p>
          <a:p>
            <a:pPr marL="0" indent="0">
              <a:buClr>
                <a:schemeClr val="tx2"/>
              </a:buClr>
              <a:buSzTx/>
              <a:buNone/>
            </a:pPr>
            <a:r>
              <a:rPr lang="zh-CN" altLang="zh-CN" sz="2800" dirty="0"/>
              <a:t>（</a:t>
            </a:r>
            <a:r>
              <a:rPr lang="en-US" altLang="zh-CN" sz="2800" dirty="0"/>
              <a:t>2</a:t>
            </a:r>
            <a:r>
              <a:rPr lang="zh-CN" altLang="zh-CN" sz="2800" dirty="0"/>
              <a:t>）虚拟化技术</a:t>
            </a:r>
            <a:endParaRPr lang="zh-CN" altLang="zh-CN" sz="2800" dirty="0"/>
          </a:p>
          <a:p>
            <a:pPr marL="0" indent="0">
              <a:buClr>
                <a:schemeClr val="tx2"/>
              </a:buClr>
              <a:buSzTx/>
              <a:buNone/>
            </a:pPr>
            <a:r>
              <a:rPr lang="zh-CN" altLang="zh-CN" sz="2800" dirty="0"/>
              <a:t>（</a:t>
            </a:r>
            <a:r>
              <a:rPr lang="en-US" altLang="zh-CN" sz="2800" dirty="0"/>
              <a:t>3</a:t>
            </a:r>
            <a:r>
              <a:rPr lang="zh-CN" altLang="zh-CN" sz="2800" dirty="0"/>
              <a:t>）海量数据存储和管理技术</a:t>
            </a:r>
            <a:endParaRPr lang="zh-CN" altLang="zh-CN" sz="2800" dirty="0"/>
          </a:p>
          <a:p>
            <a:pPr marL="0" indent="0">
              <a:buClr>
                <a:schemeClr val="tx2"/>
              </a:buClr>
              <a:buSzTx/>
              <a:buNone/>
            </a:pPr>
            <a:r>
              <a:rPr lang="zh-CN" altLang="zh-CN" sz="2800" dirty="0"/>
              <a:t>（</a:t>
            </a:r>
            <a:r>
              <a:rPr lang="en-US" altLang="zh-CN" sz="2800" dirty="0"/>
              <a:t>4</a:t>
            </a:r>
            <a:r>
              <a:rPr lang="zh-CN" altLang="zh-CN" sz="2800" dirty="0"/>
              <a:t>）云计算平台管理</a:t>
            </a:r>
            <a:r>
              <a:rPr lang="zh-CN" altLang="zh-CN" sz="2800" dirty="0" smtClean="0"/>
              <a:t>技术</a:t>
            </a:r>
            <a:endParaRPr lang="zh-CN" altLang="zh-CN"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smtClean="0"/>
              <a:t>2</a:t>
            </a:r>
            <a:r>
              <a:rPr lang="zh-CN" altLang="en-US" dirty="0" smtClean="0"/>
              <a:t>. </a:t>
            </a:r>
            <a:r>
              <a:rPr lang="zh-CN" altLang="zh-CN" dirty="0" smtClean="0"/>
              <a:t>云</a:t>
            </a:r>
            <a:r>
              <a:rPr lang="zh-CN" altLang="zh-CN" dirty="0"/>
              <a:t>计算存在的问题</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800" dirty="0" smtClean="0"/>
              <a:t>（</a:t>
            </a:r>
            <a:r>
              <a:rPr lang="en-US" altLang="zh-CN" sz="2800" dirty="0"/>
              <a:t>1</a:t>
            </a:r>
            <a:r>
              <a:rPr lang="zh-CN" altLang="zh-CN" sz="2800" dirty="0"/>
              <a:t>）数据隐私</a:t>
            </a:r>
            <a:r>
              <a:rPr lang="zh-CN" altLang="zh-CN" sz="2800" dirty="0" smtClean="0"/>
              <a:t>问题</a:t>
            </a:r>
            <a:endParaRPr lang="en-US" altLang="zh-CN" sz="2800" dirty="0" smtClean="0"/>
          </a:p>
          <a:p>
            <a:pPr marL="0" indent="0">
              <a:buNone/>
            </a:pPr>
            <a:r>
              <a:rPr lang="zh-CN" altLang="zh-CN" sz="2800" dirty="0"/>
              <a:t>（</a:t>
            </a:r>
            <a:r>
              <a:rPr lang="en-US" altLang="zh-CN" sz="2800" dirty="0"/>
              <a:t>2</a:t>
            </a:r>
            <a:r>
              <a:rPr lang="zh-CN" altLang="zh-CN" sz="2800" dirty="0"/>
              <a:t>）数据安全</a:t>
            </a:r>
            <a:r>
              <a:rPr lang="zh-CN" altLang="zh-CN" sz="2800" dirty="0" smtClean="0"/>
              <a:t>性</a:t>
            </a:r>
            <a:endParaRPr lang="en-US" altLang="zh-CN" sz="2800" dirty="0" smtClean="0"/>
          </a:p>
          <a:p>
            <a:pPr marL="0" indent="0">
              <a:buNone/>
            </a:pPr>
            <a:r>
              <a:rPr lang="zh-CN" altLang="zh-CN" sz="2800" dirty="0"/>
              <a:t>（</a:t>
            </a:r>
            <a:r>
              <a:rPr lang="en-US" altLang="zh-CN" sz="2800" dirty="0"/>
              <a:t>3</a:t>
            </a:r>
            <a:r>
              <a:rPr lang="zh-CN" altLang="zh-CN" sz="2800" dirty="0"/>
              <a:t>）用户的使用习惯</a:t>
            </a:r>
            <a:endParaRPr lang="zh-CN" altLang="zh-CN" sz="2800" dirty="0"/>
          </a:p>
          <a:p>
            <a:pPr marL="0" indent="0">
              <a:buNone/>
            </a:pPr>
            <a:r>
              <a:rPr lang="zh-CN" altLang="zh-CN" sz="2800" dirty="0"/>
              <a:t>（</a:t>
            </a:r>
            <a:r>
              <a:rPr lang="en-US" altLang="zh-CN" sz="2800" dirty="0"/>
              <a:t>4</a:t>
            </a:r>
            <a:r>
              <a:rPr lang="zh-CN" altLang="zh-CN" sz="2800" dirty="0"/>
              <a:t>）网络传输问题</a:t>
            </a:r>
            <a:endParaRPr lang="zh-CN" altLang="zh-CN" sz="2800" dirty="0"/>
          </a:p>
          <a:p>
            <a:pPr marL="0" indent="0">
              <a:buNone/>
            </a:pPr>
            <a:r>
              <a:rPr lang="zh-CN" altLang="zh-CN" sz="2800" dirty="0"/>
              <a:t>（</a:t>
            </a:r>
            <a:r>
              <a:rPr lang="en-US" altLang="zh-CN" sz="2800" dirty="0"/>
              <a:t>5</a:t>
            </a:r>
            <a:r>
              <a:rPr lang="zh-CN" altLang="zh-CN" sz="2800" dirty="0"/>
              <a:t>）缺乏统一的技术标准</a:t>
            </a:r>
            <a:endParaRPr lang="zh-CN" altLang="zh-CN" sz="2800" dirty="0"/>
          </a:p>
          <a:p>
            <a:pPr marL="0" indent="0">
              <a:buNone/>
            </a:pPr>
            <a:r>
              <a:rPr lang="zh-CN" altLang="zh-CN" sz="2800" dirty="0"/>
              <a:t>（</a:t>
            </a:r>
            <a:r>
              <a:rPr lang="en-US" altLang="zh-CN" sz="2800" dirty="0"/>
              <a:t>6</a:t>
            </a:r>
            <a:r>
              <a:rPr lang="zh-CN" altLang="zh-CN" sz="2800" dirty="0"/>
              <a:t>）能耗问题</a:t>
            </a:r>
            <a:endParaRPr lang="zh-CN" altLang="zh-CN" sz="2800" dirty="0"/>
          </a:p>
          <a:p>
            <a:pPr marL="0" indent="0">
              <a:buNone/>
            </a:pPr>
            <a:endParaRPr lang="zh-CN" altLang="zh-CN" sz="2800" dirty="0"/>
          </a:p>
          <a:p>
            <a:pPr marL="0" indent="0">
              <a:buNone/>
            </a:pPr>
            <a:endParaRPr lang="zh-CN" altLang="zh-C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4.2 </a:t>
            </a:r>
            <a:r>
              <a:rPr lang="zh-CN" altLang="en-US" dirty="0" smtClean="0"/>
              <a:t>人工智能</a:t>
            </a:r>
            <a:endParaRPr lang="zh-CN" altLang="en-US" dirty="0"/>
          </a:p>
        </p:txBody>
      </p:sp>
      <p:sp>
        <p:nvSpPr>
          <p:cNvPr id="3" name="内容占位符 2"/>
          <p:cNvSpPr>
            <a:spLocks noGrp="1"/>
          </p:cNvSpPr>
          <p:nvPr>
            <p:ph idx="1"/>
          </p:nvPr>
        </p:nvSpPr>
        <p:spPr>
          <a:xfrm>
            <a:off x="395536" y="1484784"/>
            <a:ext cx="8229600" cy="4876800"/>
          </a:xfrm>
        </p:spPr>
        <p:txBody>
          <a:bodyPr>
            <a:normAutofit fontScale="70000" lnSpcReduction="20000"/>
          </a:bodyPr>
          <a:lstStyle/>
          <a:p>
            <a:pPr marL="0" indent="0">
              <a:buNone/>
            </a:pPr>
            <a:r>
              <a:rPr lang="en-US" altLang="zh-CN" sz="3400" dirty="0">
                <a:solidFill>
                  <a:srgbClr val="C00000"/>
                </a:solidFill>
              </a:rPr>
              <a:t>4.2.1 </a:t>
            </a:r>
            <a:r>
              <a:rPr lang="zh-CN" altLang="zh-CN" sz="3400" dirty="0" smtClean="0">
                <a:solidFill>
                  <a:srgbClr val="C00000"/>
                </a:solidFill>
              </a:rPr>
              <a:t>人工智能</a:t>
            </a:r>
            <a:r>
              <a:rPr lang="zh-CN" altLang="en-US" sz="3400" dirty="0" smtClean="0">
                <a:solidFill>
                  <a:srgbClr val="C00000"/>
                </a:solidFill>
              </a:rPr>
              <a:t>概述</a:t>
            </a:r>
            <a:endParaRPr lang="en-US" altLang="zh-CN" sz="3400" dirty="0" smtClean="0">
              <a:solidFill>
                <a:srgbClr val="C00000"/>
              </a:solidFill>
            </a:endParaRPr>
          </a:p>
          <a:p>
            <a:pPr marL="342900" indent="-342900">
              <a:lnSpc>
                <a:spcPct val="170000"/>
              </a:lnSpc>
              <a:buClr>
                <a:schemeClr val="tx2"/>
              </a:buClr>
              <a:buSzTx/>
              <a:buFont typeface="Wingdings 2" panose="05020102010507070707"/>
              <a:buChar char=""/>
            </a:pPr>
            <a:r>
              <a:rPr lang="zh-CN" altLang="zh-CN" dirty="0" smtClean="0"/>
              <a:t>关于</a:t>
            </a:r>
            <a:r>
              <a:rPr lang="zh-CN" altLang="zh-CN" dirty="0"/>
              <a:t>什么是人工智能，一个比较流行的定义是由约翰</a:t>
            </a:r>
            <a:r>
              <a:rPr lang="en-US" altLang="zh-CN" dirty="0"/>
              <a:t>·</a:t>
            </a:r>
            <a:r>
              <a:rPr lang="zh-CN" altLang="zh-CN" dirty="0"/>
              <a:t>麦卡锡（</a:t>
            </a:r>
            <a:r>
              <a:rPr lang="en-US" altLang="zh-CN" dirty="0"/>
              <a:t>John McCarthy</a:t>
            </a:r>
            <a:r>
              <a:rPr lang="zh-CN" altLang="zh-CN" dirty="0"/>
              <a:t>）提出的：“人工智能就是要让机器的行为看起来就像是人所表现出来的智能行为一样。”</a:t>
            </a:r>
            <a:endParaRPr lang="zh-CN" altLang="zh-CN" dirty="0"/>
          </a:p>
          <a:p>
            <a:pPr marL="342900" indent="-342900">
              <a:lnSpc>
                <a:spcPct val="170000"/>
              </a:lnSpc>
              <a:buClr>
                <a:schemeClr val="tx2"/>
              </a:buClr>
              <a:buSzTx/>
              <a:buFont typeface="Wingdings 2" panose="05020102010507070707"/>
              <a:buChar char=""/>
            </a:pPr>
            <a:r>
              <a:rPr lang="zh-CN" altLang="zh-CN" dirty="0"/>
              <a:t>尼尔逊教授则对人工智能下了这样一个定义：“人工智能是关于知识的学科――怎样表示知识以及怎样获得知识并使用知识的科学。”</a:t>
            </a:r>
            <a:endParaRPr lang="zh-CN" altLang="zh-CN" sz="3600" dirty="0"/>
          </a:p>
          <a:p>
            <a:pPr marL="342900" indent="-342900">
              <a:lnSpc>
                <a:spcPct val="170000"/>
              </a:lnSpc>
              <a:buClr>
                <a:schemeClr val="tx2"/>
              </a:buClr>
              <a:buSzTx/>
              <a:buFont typeface="Wingdings 2" panose="05020102010507070707"/>
              <a:buChar char=""/>
            </a:pPr>
            <a:r>
              <a:rPr lang="zh-CN" altLang="zh-CN" dirty="0"/>
              <a:t>而美国麻省理工学院的温斯顿教授认为：“人工智能就是研究如何使计算机去做过去只有人才能做的智能工作。”</a:t>
            </a:r>
            <a:endParaRPr lang="zh-CN" altLang="en-US" sz="3600" dirty="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4.2.2 </a:t>
            </a:r>
            <a:r>
              <a:rPr lang="zh-CN" altLang="zh-CN" dirty="0"/>
              <a:t>人工智能的研究途径</a:t>
            </a:r>
            <a:endParaRPr lang="zh-CN" altLang="en-US" dirty="0"/>
          </a:p>
        </p:txBody>
      </p:sp>
      <p:sp>
        <p:nvSpPr>
          <p:cNvPr id="3" name="内容占位符 2"/>
          <p:cNvSpPr>
            <a:spLocks noGrp="1"/>
          </p:cNvSpPr>
          <p:nvPr>
            <p:ph idx="1"/>
          </p:nvPr>
        </p:nvSpPr>
        <p:spPr>
          <a:xfrm>
            <a:off x="539552" y="1412776"/>
            <a:ext cx="8229600" cy="4876800"/>
          </a:xfrm>
        </p:spPr>
        <p:txBody>
          <a:bodyPr>
            <a:normAutofit/>
          </a:bodyPr>
          <a:lstStyle/>
          <a:p>
            <a:pPr marL="0" indent="0">
              <a:buNone/>
            </a:pPr>
            <a:r>
              <a:rPr lang="en-US" altLang="zh-CN" sz="2800" dirty="0"/>
              <a:t>1. </a:t>
            </a:r>
            <a:r>
              <a:rPr lang="zh-CN" altLang="zh-CN" sz="2800" dirty="0" smtClean="0"/>
              <a:t>大脑模拟</a:t>
            </a:r>
            <a:endParaRPr lang="en-US" altLang="zh-CN" sz="2800" dirty="0" smtClean="0"/>
          </a:p>
          <a:p>
            <a:pPr marL="0" indent="0">
              <a:buNone/>
            </a:pPr>
            <a:r>
              <a:rPr lang="en-US" altLang="zh-CN" sz="2800" dirty="0"/>
              <a:t>2. </a:t>
            </a:r>
            <a:r>
              <a:rPr lang="zh-CN" altLang="zh-CN" sz="2800" dirty="0"/>
              <a:t>符号处理</a:t>
            </a:r>
            <a:endParaRPr lang="zh-CN" altLang="zh-CN" sz="2800" dirty="0"/>
          </a:p>
          <a:p>
            <a:pPr marL="0" indent="0">
              <a:buNone/>
            </a:pPr>
            <a:r>
              <a:rPr lang="en-US" altLang="zh-CN" sz="2800" dirty="0"/>
              <a:t>3. </a:t>
            </a:r>
            <a:r>
              <a:rPr lang="zh-CN" altLang="zh-CN" sz="2800" dirty="0"/>
              <a:t>子符号法</a:t>
            </a:r>
            <a:endParaRPr lang="zh-CN" altLang="zh-CN" sz="2800" dirty="0"/>
          </a:p>
          <a:p>
            <a:pPr marL="0" indent="0">
              <a:buNone/>
            </a:pPr>
            <a:r>
              <a:rPr lang="en-US" altLang="zh-CN" sz="2800" dirty="0"/>
              <a:t>4. </a:t>
            </a:r>
            <a:r>
              <a:rPr lang="zh-CN" altLang="zh-CN" sz="2800" dirty="0"/>
              <a:t>统计学法</a:t>
            </a:r>
            <a:endParaRPr lang="zh-CN" altLang="zh-CN" sz="2800" dirty="0"/>
          </a:p>
          <a:p>
            <a:pPr marL="0" indent="0">
              <a:buNone/>
            </a:pPr>
            <a:r>
              <a:rPr lang="en-US" altLang="zh-CN" sz="2800" dirty="0"/>
              <a:t>5. </a:t>
            </a:r>
            <a:r>
              <a:rPr lang="zh-CN" altLang="zh-CN" sz="2800" dirty="0"/>
              <a:t>集成方法</a:t>
            </a:r>
            <a:endParaRPr lang="zh-CN" altLang="zh-CN" sz="2800" dirty="0"/>
          </a:p>
          <a:p>
            <a:endParaRPr lang="zh-CN" altLang="zh-CN"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29600" cy="990600"/>
          </a:xfrm>
        </p:spPr>
        <p:txBody>
          <a:bodyPr>
            <a:normAutofit/>
          </a:bodyPr>
          <a:lstStyle/>
          <a:p>
            <a:r>
              <a:rPr lang="en-US" altLang="zh-CN" dirty="0"/>
              <a:t>4.2.3 </a:t>
            </a:r>
            <a:r>
              <a:rPr lang="zh-CN" altLang="zh-CN" dirty="0"/>
              <a:t>人工智能的研究</a:t>
            </a:r>
            <a:r>
              <a:rPr lang="zh-CN" altLang="zh-CN" dirty="0" smtClean="0"/>
              <a:t>目标</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268760"/>
            <a:ext cx="8676456" cy="5517232"/>
          </a:xfrm>
        </p:spPr>
        <p:txBody>
          <a:bodyPr>
            <a:noAutofit/>
          </a:bodyPr>
          <a:lstStyle/>
          <a:p>
            <a:pPr marL="0" indent="0">
              <a:buNone/>
            </a:pPr>
            <a:r>
              <a:rPr lang="en-US" altLang="zh-CN" sz="2000" dirty="0"/>
              <a:t>9</a:t>
            </a:r>
            <a:r>
              <a:rPr lang="zh-CN" altLang="zh-CN" sz="2000" dirty="0"/>
              <a:t>个终极目标：</a:t>
            </a:r>
            <a:endParaRPr lang="en-US" altLang="zh-CN" sz="2000" dirty="0" smtClean="0"/>
          </a:p>
          <a:p>
            <a:pPr marL="0" indent="0">
              <a:buNone/>
            </a:pPr>
            <a:r>
              <a:rPr lang="zh-CN" altLang="zh-CN" sz="2000" dirty="0" smtClean="0"/>
              <a:t>（</a:t>
            </a:r>
            <a:r>
              <a:rPr lang="en-US" altLang="zh-CN" sz="2000" dirty="0"/>
              <a:t>1</a:t>
            </a:r>
            <a:r>
              <a:rPr lang="zh-CN" altLang="zh-CN" sz="2000" dirty="0"/>
              <a:t>）理解人类的认识。研究人如何进行思维，而不是研究机器如何工作。应尽量深入了解人的记忆、问题求解能力、学习能力和一般的决策等过程。</a:t>
            </a:r>
            <a:endParaRPr lang="zh-CN" altLang="zh-CN" sz="2000" dirty="0"/>
          </a:p>
          <a:p>
            <a:pPr marL="0" indent="0">
              <a:buNone/>
            </a:pPr>
            <a:r>
              <a:rPr lang="zh-CN" altLang="zh-CN" sz="2000" dirty="0"/>
              <a:t>（</a:t>
            </a:r>
            <a:r>
              <a:rPr lang="en-US" altLang="zh-CN" sz="2000" dirty="0"/>
              <a:t>2</a:t>
            </a:r>
            <a:r>
              <a:rPr lang="zh-CN" altLang="zh-CN" sz="2000" dirty="0"/>
              <a:t>）有效的自动化。在需要智能的各种任务上可以用机器取代人，建立执行起来和人一样好的程序。</a:t>
            </a:r>
            <a:endParaRPr lang="zh-CN" altLang="zh-CN" sz="2000" dirty="0"/>
          </a:p>
          <a:p>
            <a:pPr marL="0" indent="0">
              <a:buNone/>
            </a:pPr>
            <a:r>
              <a:rPr lang="zh-CN" altLang="zh-CN" sz="2000" dirty="0"/>
              <a:t>（</a:t>
            </a:r>
            <a:r>
              <a:rPr lang="en-US" altLang="zh-CN" sz="2000" dirty="0"/>
              <a:t>3</a:t>
            </a:r>
            <a:r>
              <a:rPr lang="zh-CN" altLang="zh-CN" sz="2000" dirty="0"/>
              <a:t>）有效的智能拓展。有助于使我们的思维更富有成效、更快、更深刻、更清晰。</a:t>
            </a:r>
            <a:endParaRPr lang="zh-CN" altLang="zh-CN" sz="2000" dirty="0"/>
          </a:p>
          <a:p>
            <a:pPr marL="0" indent="0">
              <a:buNone/>
            </a:pPr>
            <a:r>
              <a:rPr lang="zh-CN" altLang="zh-CN" sz="2000" dirty="0"/>
              <a:t>（</a:t>
            </a:r>
            <a:r>
              <a:rPr lang="en-US" altLang="zh-CN" sz="2000" dirty="0"/>
              <a:t>4</a:t>
            </a:r>
            <a:r>
              <a:rPr lang="zh-CN" altLang="zh-CN" sz="2000" dirty="0"/>
              <a:t>）超人的智力。建立超过人的性能的程序。越过了这一知识阈值，就可以导致制造业的革新、理论上的突破、超人的教师和非凡的研究人员等。</a:t>
            </a:r>
            <a:endParaRPr lang="zh-CN" altLang="zh-CN" sz="2000" dirty="0"/>
          </a:p>
          <a:p>
            <a:pPr marL="0" indent="0">
              <a:buNone/>
            </a:pPr>
            <a:r>
              <a:rPr lang="zh-CN" altLang="zh-CN" sz="2000" dirty="0"/>
              <a:t>（</a:t>
            </a:r>
            <a:r>
              <a:rPr lang="en-US" altLang="zh-CN" sz="2000" dirty="0"/>
              <a:t>5</a:t>
            </a:r>
            <a:r>
              <a:rPr lang="zh-CN" altLang="zh-CN" sz="2000" dirty="0"/>
              <a:t>）通用问题求解。目标是可以使程序能够解决或至少能够尝试其范围之外的一系列问题，包括过去从未听说过的领域。</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4.2.3 </a:t>
            </a:r>
            <a:r>
              <a:rPr lang="zh-CN" altLang="zh-CN" dirty="0"/>
              <a:t>人工智能的研究目标</a:t>
            </a:r>
            <a:r>
              <a:rPr lang="zh-CN" altLang="en-US" dirty="0" smtClean="0"/>
              <a:t>（</a:t>
            </a:r>
            <a:r>
              <a:rPr lang="en-US" altLang="zh-CN" dirty="0" smtClean="0"/>
              <a:t>2</a:t>
            </a:r>
            <a:r>
              <a:rPr lang="zh-CN" altLang="en-US" dirty="0" smtClean="0"/>
              <a:t>）</a:t>
            </a:r>
            <a:endParaRPr lang="en-US" altLang="zh-CN" dirty="0"/>
          </a:p>
        </p:txBody>
      </p:sp>
      <p:sp>
        <p:nvSpPr>
          <p:cNvPr id="3" name="内容占位符 2"/>
          <p:cNvSpPr>
            <a:spLocks noGrp="1"/>
          </p:cNvSpPr>
          <p:nvPr>
            <p:ph idx="1"/>
          </p:nvPr>
        </p:nvSpPr>
        <p:spPr>
          <a:xfrm>
            <a:off x="395536" y="1412776"/>
            <a:ext cx="8496944" cy="4968552"/>
          </a:xfrm>
        </p:spPr>
        <p:txBody>
          <a:bodyPr>
            <a:normAutofit fontScale="77500" lnSpcReduction="20000"/>
          </a:bodyPr>
          <a:lstStyle/>
          <a:p>
            <a:pPr marL="0" indent="0">
              <a:buNone/>
            </a:pPr>
            <a:r>
              <a:rPr lang="zh-CN" altLang="zh-CN" sz="2800" dirty="0"/>
              <a:t>（</a:t>
            </a:r>
            <a:r>
              <a:rPr lang="en-US" altLang="zh-CN" sz="2800" dirty="0"/>
              <a:t>6</a:t>
            </a:r>
            <a:r>
              <a:rPr lang="zh-CN" altLang="zh-CN" sz="2800" dirty="0"/>
              <a:t>）连贯性交谈。类似于图灵测试，可以令人满意地与人交谈，交谈使用完整的句子，句子使用的是人类的语言。</a:t>
            </a:r>
            <a:endParaRPr lang="zh-CN" altLang="zh-CN" sz="2800" dirty="0"/>
          </a:p>
          <a:p>
            <a:pPr marL="0" indent="0">
              <a:buNone/>
            </a:pPr>
            <a:r>
              <a:rPr lang="zh-CN" altLang="zh-CN" sz="2800" dirty="0"/>
              <a:t>（</a:t>
            </a:r>
            <a:r>
              <a:rPr lang="en-US" altLang="zh-CN" sz="2800" dirty="0"/>
              <a:t>7</a:t>
            </a:r>
            <a:r>
              <a:rPr lang="zh-CN" altLang="zh-CN" sz="2800" dirty="0"/>
              <a:t>）自治。要求能主动在现实世界中完成任务。现实世界永远比我们的模型复杂得多，因此它是测试智能程序的唯一公正的手段。</a:t>
            </a:r>
            <a:endParaRPr lang="zh-CN" altLang="zh-CN" sz="2800" dirty="0"/>
          </a:p>
          <a:p>
            <a:pPr marL="0" indent="0">
              <a:buNone/>
            </a:pPr>
            <a:r>
              <a:rPr lang="zh-CN" altLang="zh-CN" sz="2800" dirty="0"/>
              <a:t>（</a:t>
            </a:r>
            <a:r>
              <a:rPr lang="en-US" altLang="zh-CN" sz="2800" dirty="0"/>
              <a:t>8</a:t>
            </a:r>
            <a:r>
              <a:rPr lang="zh-CN" altLang="zh-CN" sz="2800" dirty="0"/>
              <a:t>）学习。要求能将经验进行概括，成为有用的观念、方法、启发性知识，并能以类似方式进行推理。</a:t>
            </a:r>
            <a:endParaRPr lang="zh-CN" altLang="zh-CN" sz="2800" dirty="0"/>
          </a:p>
          <a:p>
            <a:pPr marL="0" indent="0">
              <a:buNone/>
            </a:pPr>
            <a:r>
              <a:rPr lang="zh-CN" altLang="zh-CN" sz="2800" dirty="0"/>
              <a:t>（</a:t>
            </a:r>
            <a:r>
              <a:rPr lang="en-US" altLang="zh-CN" sz="2800" dirty="0"/>
              <a:t>9</a:t>
            </a:r>
            <a:r>
              <a:rPr lang="zh-CN" altLang="zh-CN" sz="2800" dirty="0"/>
              <a:t>）储存信息。要求有一个类似于百科全书式的知识库，储存大量的知识。</a:t>
            </a:r>
            <a:endParaRPr lang="zh-CN" altLang="zh-CN" sz="2800" dirty="0"/>
          </a:p>
          <a:p>
            <a:pPr marL="0" indent="0">
              <a:buNone/>
            </a:pPr>
            <a:r>
              <a:rPr lang="en-US" altLang="zh-CN" sz="2800" dirty="0" smtClean="0"/>
              <a:t>    </a:t>
            </a:r>
            <a:r>
              <a:rPr lang="zh-CN" altLang="zh-CN" sz="2800" dirty="0" smtClean="0"/>
              <a:t>总之</a:t>
            </a:r>
            <a:r>
              <a:rPr lang="zh-CN" altLang="zh-CN" sz="2800" dirty="0"/>
              <a:t>，无论是人工智能研究的近期目标，还是远期目标，摆在我们面前的任务十分艰巨，还有很长一段道路要走。</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4.2.4 </a:t>
            </a:r>
            <a:r>
              <a:rPr lang="zh-CN" altLang="zh-CN" dirty="0"/>
              <a:t>人工智能的研究领域</a:t>
            </a:r>
            <a:endParaRPr lang="zh-CN" altLang="en-US" dirty="0"/>
          </a:p>
        </p:txBody>
      </p:sp>
      <p:sp>
        <p:nvSpPr>
          <p:cNvPr id="3" name="内容占位符 2"/>
          <p:cNvSpPr>
            <a:spLocks noGrp="1"/>
          </p:cNvSpPr>
          <p:nvPr>
            <p:ph sz="half" idx="1"/>
          </p:nvPr>
        </p:nvSpPr>
        <p:spPr>
          <a:xfrm>
            <a:off x="457200" y="1412776"/>
            <a:ext cx="8219256" cy="4608512"/>
          </a:xfrm>
        </p:spPr>
        <p:txBody>
          <a:bodyPr>
            <a:normAutofit lnSpcReduction="10000"/>
          </a:bodyPr>
          <a:lstStyle/>
          <a:p>
            <a:pPr marL="0" indent="0">
              <a:buNone/>
            </a:pPr>
            <a:r>
              <a:rPr lang="en-US" altLang="zh-CN" sz="2400" dirty="0">
                <a:solidFill>
                  <a:srgbClr val="C00000"/>
                </a:solidFill>
              </a:rPr>
              <a:t>1. </a:t>
            </a:r>
            <a:r>
              <a:rPr lang="zh-CN" altLang="zh-CN" sz="2400" dirty="0">
                <a:solidFill>
                  <a:srgbClr val="C00000"/>
                </a:solidFill>
              </a:rPr>
              <a:t>模式识别</a:t>
            </a:r>
            <a:endParaRPr lang="zh-CN" altLang="zh-CN" sz="2400" dirty="0">
              <a:solidFill>
                <a:srgbClr val="C00000"/>
              </a:solidFill>
            </a:endParaRPr>
          </a:p>
          <a:p>
            <a:pPr marL="0" indent="0">
              <a:buNone/>
            </a:pPr>
            <a:r>
              <a:rPr lang="en-US" altLang="zh-CN" sz="2400" dirty="0" smtClean="0"/>
              <a:t>    </a:t>
            </a:r>
            <a:r>
              <a:rPr lang="zh-CN" altLang="zh-CN" sz="2400" dirty="0" smtClean="0"/>
              <a:t>模式识别是</a:t>
            </a:r>
            <a:r>
              <a:rPr lang="zh-CN" altLang="zh-CN" sz="2400" dirty="0"/>
              <a:t>人工智能最早研究的领域之一。它是利用计算机对物体、图像、语音、字符等信息模式进行自动识别的科学。</a:t>
            </a:r>
            <a:endParaRPr lang="en-US" altLang="zh-CN" sz="2400" dirty="0" smtClean="0"/>
          </a:p>
          <a:p>
            <a:pPr marL="0" indent="0">
              <a:buNone/>
            </a:pPr>
            <a:r>
              <a:rPr lang="zh-CN" altLang="zh-CN" sz="2400" b="1" dirty="0">
                <a:solidFill>
                  <a:srgbClr val="C00000"/>
                </a:solidFill>
              </a:rPr>
              <a:t>（</a:t>
            </a:r>
            <a:r>
              <a:rPr lang="en-US" altLang="zh-CN" sz="2400" b="1" dirty="0">
                <a:solidFill>
                  <a:srgbClr val="C00000"/>
                </a:solidFill>
              </a:rPr>
              <a:t>1</a:t>
            </a:r>
            <a:r>
              <a:rPr lang="zh-CN" altLang="zh-CN" sz="2400" b="1" dirty="0">
                <a:solidFill>
                  <a:srgbClr val="C00000"/>
                </a:solidFill>
              </a:rPr>
              <a:t>）</a:t>
            </a:r>
            <a:r>
              <a:rPr lang="zh-CN" altLang="zh-CN" sz="2400" b="1" dirty="0" smtClean="0">
                <a:solidFill>
                  <a:srgbClr val="C00000"/>
                </a:solidFill>
              </a:rPr>
              <a:t>模式识别</a:t>
            </a:r>
            <a:r>
              <a:rPr lang="zh-CN" altLang="zh-CN" sz="2400" b="1" dirty="0">
                <a:solidFill>
                  <a:srgbClr val="C00000"/>
                </a:solidFill>
              </a:rPr>
              <a:t>的</a:t>
            </a:r>
            <a:r>
              <a:rPr lang="zh-CN" altLang="zh-CN" sz="2400" b="1" dirty="0" smtClean="0">
                <a:solidFill>
                  <a:srgbClr val="C00000"/>
                </a:solidFill>
              </a:rPr>
              <a:t>过程</a:t>
            </a:r>
            <a:endParaRPr lang="en-US" altLang="zh-CN" sz="2400" b="1" dirty="0" smtClean="0">
              <a:solidFill>
                <a:srgbClr val="C00000"/>
              </a:solidFill>
            </a:endParaRPr>
          </a:p>
          <a:p>
            <a:pPr marL="0" indent="0">
              <a:buNone/>
            </a:pPr>
            <a:r>
              <a:rPr lang="en-US" altLang="zh-CN" sz="2400" dirty="0" smtClean="0"/>
              <a:t>    </a:t>
            </a:r>
            <a:r>
              <a:rPr lang="zh-CN" altLang="zh-CN" sz="2400" dirty="0" smtClean="0"/>
              <a:t>模式识别</a:t>
            </a:r>
            <a:r>
              <a:rPr lang="zh-CN" altLang="zh-CN" sz="2400" dirty="0"/>
              <a:t>过程一般包括对待识别事物进行样本采集、信息的数字化、数据特征的提取、特征空间的压缩以及提供识别准则等</a:t>
            </a:r>
            <a:endParaRPr lang="en-US" altLang="zh-CN" sz="2400"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zh-CN" dirty="0"/>
              <a:t>模式识别的过程</a:t>
            </a:r>
            <a:endParaRPr lang="en-US" altLang="zh-CN" dirty="0"/>
          </a:p>
        </p:txBody>
      </p:sp>
      <p:pic>
        <p:nvPicPr>
          <p:cNvPr id="1026"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539552" y="1412776"/>
            <a:ext cx="920849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zh-CN" dirty="0"/>
              <a:t>（</a:t>
            </a:r>
            <a:r>
              <a:rPr lang="en-US" altLang="zh-CN" dirty="0"/>
              <a:t>2</a:t>
            </a:r>
            <a:r>
              <a:rPr lang="zh-CN" altLang="zh-CN" dirty="0"/>
              <a:t>）模式识别的分类</a:t>
            </a:r>
            <a:endParaRPr lang="zh-CN" altLang="en-US" dirty="0"/>
          </a:p>
        </p:txBody>
      </p:sp>
      <p:sp>
        <p:nvSpPr>
          <p:cNvPr id="2" name="内容占位符 1"/>
          <p:cNvSpPr>
            <a:spLocks noGrp="1"/>
          </p:cNvSpPr>
          <p:nvPr>
            <p:ph sz="half" idx="1"/>
          </p:nvPr>
        </p:nvSpPr>
        <p:spPr>
          <a:xfrm>
            <a:off x="457200" y="1673352"/>
            <a:ext cx="8219256" cy="5068016"/>
          </a:xfrm>
        </p:spPr>
        <p:txBody>
          <a:bodyPr>
            <a:normAutofit fontScale="47500" lnSpcReduction="20000"/>
          </a:bodyPr>
          <a:lstStyle/>
          <a:p>
            <a:pPr marL="0" indent="0">
              <a:buNone/>
            </a:pPr>
            <a:r>
              <a:rPr lang="zh-CN" altLang="zh-CN" sz="5100" dirty="0"/>
              <a:t>①</a:t>
            </a:r>
            <a:r>
              <a:rPr lang="en-US" altLang="zh-CN" sz="5100" dirty="0"/>
              <a:t> </a:t>
            </a:r>
            <a:r>
              <a:rPr lang="zh-CN" altLang="zh-CN" sz="5100" dirty="0"/>
              <a:t>统计决策法与句法</a:t>
            </a:r>
            <a:r>
              <a:rPr lang="zh-CN" altLang="zh-CN" sz="5100" dirty="0" smtClean="0"/>
              <a:t>方法</a:t>
            </a:r>
            <a:r>
              <a:rPr lang="zh-CN" altLang="en-US" sz="5100" dirty="0" smtClean="0"/>
              <a:t>：</a:t>
            </a:r>
            <a:r>
              <a:rPr lang="zh-CN" altLang="zh-CN" sz="5100" dirty="0" smtClean="0"/>
              <a:t>利用</a:t>
            </a:r>
            <a:r>
              <a:rPr lang="zh-CN" altLang="zh-CN" sz="5100" dirty="0"/>
              <a:t>概率统计的方法进行模式识别。</a:t>
            </a:r>
            <a:endParaRPr lang="en-US" altLang="zh-CN" sz="5100" dirty="0" smtClean="0"/>
          </a:p>
          <a:p>
            <a:pPr marL="0" indent="0">
              <a:buNone/>
            </a:pPr>
            <a:r>
              <a:rPr lang="zh-CN" altLang="zh-CN" sz="5100" dirty="0"/>
              <a:t>②</a:t>
            </a:r>
            <a:r>
              <a:rPr lang="en-US" altLang="zh-CN" sz="5100" dirty="0"/>
              <a:t> </a:t>
            </a:r>
            <a:r>
              <a:rPr lang="zh-CN" altLang="zh-CN" sz="5100" dirty="0"/>
              <a:t>监督分类与</a:t>
            </a:r>
            <a:r>
              <a:rPr lang="zh-CN" altLang="zh-CN" sz="5100" dirty="0" smtClean="0"/>
              <a:t>非监督分类</a:t>
            </a:r>
            <a:r>
              <a:rPr lang="zh-CN" altLang="en-US" sz="5100" dirty="0" smtClean="0"/>
              <a:t>：</a:t>
            </a:r>
            <a:r>
              <a:rPr lang="zh-CN" altLang="zh-CN" sz="5100" dirty="0"/>
              <a:t>分类问题就是把特征空间分割成对应于不同类别的互不相容的区域，每一个区域对应一个特定的模式类，不同类别间的界面用判别函数来描述。</a:t>
            </a:r>
            <a:endParaRPr lang="zh-CN" altLang="zh-CN" sz="5100" dirty="0"/>
          </a:p>
          <a:p>
            <a:pPr marL="0" indent="0">
              <a:buNone/>
            </a:pPr>
            <a:r>
              <a:rPr lang="zh-CN" altLang="zh-CN" sz="5100" dirty="0"/>
              <a:t>③</a:t>
            </a:r>
            <a:r>
              <a:rPr lang="en-US" altLang="zh-CN" sz="5100" dirty="0"/>
              <a:t> </a:t>
            </a:r>
            <a:r>
              <a:rPr lang="zh-CN" altLang="zh-CN" sz="5100" dirty="0"/>
              <a:t>参数与非参数</a:t>
            </a:r>
            <a:r>
              <a:rPr lang="zh-CN" altLang="zh-CN" sz="5100" dirty="0" smtClean="0"/>
              <a:t>法</a:t>
            </a:r>
            <a:r>
              <a:rPr lang="en-US" altLang="zh-CN" sz="5100" dirty="0" smtClean="0"/>
              <a:t>:</a:t>
            </a:r>
            <a:r>
              <a:rPr lang="zh-CN" altLang="zh-CN" sz="5100" dirty="0"/>
              <a:t>参数法又称参数估计</a:t>
            </a:r>
            <a:r>
              <a:rPr lang="zh-CN" altLang="zh-CN" sz="5100" dirty="0" smtClean="0"/>
              <a:t>法</a:t>
            </a:r>
            <a:r>
              <a:rPr lang="en-US" altLang="zh-CN" sz="5100" dirty="0" smtClean="0"/>
              <a:t>,</a:t>
            </a:r>
            <a:r>
              <a:rPr lang="zh-CN" altLang="zh-CN" sz="5100" dirty="0"/>
              <a:t>最常用的方法是最大贝叶斯估计和最大似然估计</a:t>
            </a:r>
            <a:r>
              <a:rPr lang="zh-CN" altLang="zh-CN" sz="5100" dirty="0" smtClean="0"/>
              <a:t>。</a:t>
            </a:r>
            <a:r>
              <a:rPr lang="zh-CN" altLang="zh-CN" sz="5100" dirty="0"/>
              <a:t>非参数估计方法常用的有</a:t>
            </a:r>
            <a:r>
              <a:rPr lang="en-US" altLang="zh-CN" sz="5100" i="1" dirty="0"/>
              <a:t>k</a:t>
            </a:r>
            <a:r>
              <a:rPr lang="en-US" altLang="zh-CN" sz="5100" dirty="0"/>
              <a:t>-</a:t>
            </a:r>
            <a:r>
              <a:rPr lang="zh-CN" altLang="zh-CN" sz="5100" dirty="0"/>
              <a:t>最紧邻判定规则。</a:t>
            </a:r>
            <a:endParaRPr lang="zh-CN" altLang="zh-CN" sz="5100"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 </a:t>
            </a:r>
            <a:r>
              <a:rPr lang="zh-CN" altLang="en-US" dirty="0" smtClean="0"/>
              <a:t>问题求解</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pPr marL="0" indent="0">
              <a:buNone/>
            </a:pPr>
            <a:r>
              <a:rPr lang="zh-CN" altLang="zh-CN" sz="2000" dirty="0"/>
              <a:t>问题求解（</a:t>
            </a:r>
            <a:r>
              <a:rPr lang="en-US" altLang="zh-CN" sz="2000" dirty="0"/>
              <a:t>Problem Solving</a:t>
            </a:r>
            <a:r>
              <a:rPr lang="zh-CN" altLang="zh-CN" sz="2000" dirty="0"/>
              <a:t>）是指通过搜索的方法寻找问题求解操作的一个合适序列，以满足</a:t>
            </a:r>
            <a:r>
              <a:rPr lang="zh-CN" altLang="zh-CN" sz="2000" dirty="0" smtClean="0"/>
              <a:t>问</a:t>
            </a:r>
            <a:r>
              <a:rPr lang="zh-CN" altLang="zh-CN" sz="2000" dirty="0"/>
              <a:t>一般情况下，问题求解程序由</a:t>
            </a:r>
            <a:r>
              <a:rPr lang="en-US" altLang="zh-CN" sz="2000" dirty="0"/>
              <a:t>3</a:t>
            </a:r>
            <a:r>
              <a:rPr lang="zh-CN" altLang="zh-CN" sz="2000" dirty="0"/>
              <a:t>个部分组成：</a:t>
            </a:r>
            <a:endParaRPr lang="zh-CN" altLang="zh-CN" sz="2000" dirty="0"/>
          </a:p>
          <a:p>
            <a:pPr marL="0" indent="0">
              <a:buNone/>
            </a:pPr>
            <a:r>
              <a:rPr lang="zh-CN" altLang="zh-CN" sz="2000" dirty="0"/>
              <a:t>（</a:t>
            </a:r>
            <a:r>
              <a:rPr lang="en-US" altLang="zh-CN" sz="2000" dirty="0"/>
              <a:t>1</a:t>
            </a:r>
            <a:r>
              <a:rPr lang="zh-CN" altLang="zh-CN" sz="2000" dirty="0"/>
              <a:t>）数据库。数据库中包含与具体任务有关的信息，这些信息描述了问题的状态和约束条件。</a:t>
            </a:r>
            <a:endParaRPr lang="zh-CN" altLang="zh-CN" sz="2000" dirty="0"/>
          </a:p>
          <a:p>
            <a:pPr marL="0" indent="0">
              <a:buNone/>
            </a:pPr>
            <a:r>
              <a:rPr lang="zh-CN" altLang="zh-CN" sz="2000" dirty="0" smtClean="0"/>
              <a:t>（</a:t>
            </a:r>
            <a:r>
              <a:rPr lang="en-US" altLang="zh-CN" sz="2000" dirty="0" smtClean="0"/>
              <a:t>2</a:t>
            </a:r>
            <a:r>
              <a:rPr lang="zh-CN" altLang="zh-CN" sz="2000" dirty="0"/>
              <a:t>）操作规则。数据库中的知识是叙述性知识，而操作规则是过程性知识。操作规则由条件和动作两部分组成，条件给定了操作适应性的先决条件，动作描述了由于操作而引起的状态中某些分量的变化。</a:t>
            </a:r>
            <a:endParaRPr lang="zh-CN" altLang="zh-CN" sz="2000" dirty="0"/>
          </a:p>
          <a:p>
            <a:pPr marL="0" indent="0">
              <a:buNone/>
            </a:pPr>
            <a:r>
              <a:rPr lang="zh-CN" altLang="zh-CN" sz="2000" dirty="0"/>
              <a:t>（</a:t>
            </a:r>
            <a:r>
              <a:rPr lang="en-US" altLang="zh-CN" sz="2000" dirty="0"/>
              <a:t>3</a:t>
            </a:r>
            <a:r>
              <a:rPr lang="zh-CN" altLang="zh-CN" sz="2000" dirty="0"/>
              <a:t>）控制策略。控制策略确定了求解过程中应采用哪一条适用规则，适用规则指从规则集合中选择出的最有希望导致目标状态的操作</a:t>
            </a:r>
            <a:r>
              <a:rPr lang="zh-CN" altLang="zh-CN" sz="2000" dirty="0" smtClean="0"/>
              <a:t>。</a:t>
            </a:r>
            <a:endParaRPr lang="zh-CN" altLang="zh-C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t>目录</a:t>
            </a:r>
            <a:endParaRPr lang="zh-CN" altLang="en-US" sz="5400" dirty="0"/>
          </a:p>
        </p:txBody>
      </p:sp>
      <p:sp>
        <p:nvSpPr>
          <p:cNvPr id="3" name="内容占位符 2"/>
          <p:cNvSpPr>
            <a:spLocks noGrp="1"/>
          </p:cNvSpPr>
          <p:nvPr>
            <p:ph sz="half" idx="1"/>
          </p:nvPr>
        </p:nvSpPr>
        <p:spPr>
          <a:xfrm>
            <a:off x="457200" y="1673352"/>
            <a:ext cx="6419056" cy="4718304"/>
          </a:xfrm>
        </p:spPr>
        <p:txBody>
          <a:bodyPr>
            <a:normAutofit/>
          </a:bodyPr>
          <a:lstStyle/>
          <a:p>
            <a:r>
              <a:rPr lang="en-US" altLang="zh-CN" dirty="0" smtClean="0">
                <a:hlinkClick r:id="rId1" action="ppaction://hlinksldjump"/>
              </a:rPr>
              <a:t>4.1 </a:t>
            </a:r>
            <a:r>
              <a:rPr lang="zh-CN" altLang="en-US" dirty="0" smtClean="0">
                <a:hlinkClick r:id="rId1" action="ppaction://hlinksldjump"/>
              </a:rPr>
              <a:t>云计算</a:t>
            </a:r>
            <a:endParaRPr lang="en-US" altLang="zh-CN" dirty="0" smtClean="0"/>
          </a:p>
          <a:p>
            <a:r>
              <a:rPr lang="en-US" altLang="zh-CN" dirty="0" smtClean="0">
                <a:hlinkClick r:id="rId2" action="ppaction://hlinksldjump"/>
              </a:rPr>
              <a:t>4.2 </a:t>
            </a:r>
            <a:r>
              <a:rPr lang="zh-CN" altLang="en-US" dirty="0" smtClean="0">
                <a:hlinkClick r:id="rId2" action="ppaction://hlinksldjump"/>
              </a:rPr>
              <a:t>人工智能</a:t>
            </a:r>
            <a:endParaRPr lang="en-US" altLang="zh-CN" dirty="0" smtClean="0"/>
          </a:p>
          <a:p>
            <a:r>
              <a:rPr lang="en-US" altLang="zh-CN" dirty="0" smtClean="0">
                <a:hlinkClick r:id="rId3" action="ppaction://hlinksldjump"/>
              </a:rPr>
              <a:t>4.3 </a:t>
            </a:r>
            <a:r>
              <a:rPr lang="zh-CN" altLang="en-US" dirty="0" smtClean="0">
                <a:hlinkClick r:id="rId3" action="ppaction://hlinksldjump"/>
              </a:rPr>
              <a:t>物联网</a:t>
            </a:r>
            <a:endParaRPr lang="en-US" altLang="zh-CN" dirty="0" smtClean="0"/>
          </a:p>
          <a:p>
            <a:r>
              <a:rPr lang="en-US" altLang="zh-CN" dirty="0" smtClean="0">
                <a:hlinkClick r:id="rId4" action="ppaction://hlinksldjump"/>
              </a:rPr>
              <a:t>4.4 </a:t>
            </a:r>
            <a:r>
              <a:rPr lang="zh-CN" altLang="en-US" dirty="0" smtClean="0">
                <a:hlinkClick r:id="rId4" action="ppaction://hlinksldjump"/>
              </a:rPr>
              <a:t>虚拟现实与增强现实</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nSpc>
                <a:spcPct val="150000"/>
              </a:lnSpc>
              <a:buClr>
                <a:schemeClr val="accent1"/>
              </a:buClr>
              <a:buSzPct val="85000"/>
            </a:pPr>
            <a:r>
              <a:rPr lang="en-US" altLang="zh-CN" dirty="0"/>
              <a:t>3. </a:t>
            </a:r>
            <a:r>
              <a:rPr lang="zh-CN" altLang="zh-CN" dirty="0"/>
              <a:t>自然语言理解</a:t>
            </a:r>
            <a:endParaRPr lang="zh-CN" altLang="en-US" dirty="0"/>
          </a:p>
        </p:txBody>
      </p:sp>
      <p:sp>
        <p:nvSpPr>
          <p:cNvPr id="3" name="内容占位符 2"/>
          <p:cNvSpPr>
            <a:spLocks noGrp="1"/>
          </p:cNvSpPr>
          <p:nvPr>
            <p:ph idx="1"/>
          </p:nvPr>
        </p:nvSpPr>
        <p:spPr>
          <a:xfrm>
            <a:off x="251520" y="1556792"/>
            <a:ext cx="8686800" cy="4876800"/>
          </a:xfrm>
        </p:spPr>
        <p:txBody>
          <a:bodyPr>
            <a:normAutofit lnSpcReduction="10000"/>
          </a:bodyPr>
          <a:lstStyle/>
          <a:p>
            <a:pPr lvl="1" indent="0">
              <a:buClr>
                <a:schemeClr val="tx2"/>
              </a:buClr>
              <a:buSzTx/>
              <a:buNone/>
            </a:pPr>
            <a:r>
              <a:rPr lang="zh-CN" altLang="zh-CN" dirty="0"/>
              <a:t>自然语言处理（</a:t>
            </a:r>
            <a:r>
              <a:rPr lang="en-US" altLang="zh-CN" dirty="0"/>
              <a:t>Natural Language Understanding</a:t>
            </a:r>
            <a:r>
              <a:rPr lang="zh-CN" altLang="zh-CN" dirty="0"/>
              <a:t>）俗称人机对话，是计算机科学领域与人工智能领域中的一个重要方向。研究用电子计算机模拟人的语言交际过程，使计算机能理解和运用人类社会的自然语言如汉语、英语等，实现人机之间的自然语言通信，以代替人的部分脑力劳动，包括查询资料、解答问题、摘录文献、汇编资料以及一切有关自然语言信息的加工处理。</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29600" cy="990600"/>
          </a:xfrm>
        </p:spPr>
        <p:txBody>
          <a:bodyPr>
            <a:noAutofit/>
          </a:bodyPr>
          <a:lstStyle/>
          <a:p>
            <a:pPr>
              <a:lnSpc>
                <a:spcPct val="150000"/>
              </a:lnSpc>
              <a:buClr>
                <a:schemeClr val="accent1"/>
              </a:buClr>
              <a:buSzPct val="85000"/>
            </a:pPr>
            <a:r>
              <a:rPr lang="en-US" altLang="zh-CN" dirty="0"/>
              <a:t>4. </a:t>
            </a:r>
            <a:r>
              <a:rPr lang="zh-CN" altLang="zh-CN" dirty="0"/>
              <a:t>自动定理证明</a:t>
            </a:r>
            <a:endParaRPr lang="zh-CN" altLang="en-US" dirty="0"/>
          </a:p>
        </p:txBody>
      </p:sp>
      <p:sp>
        <p:nvSpPr>
          <p:cNvPr id="3" name="内容占位符 2"/>
          <p:cNvSpPr>
            <a:spLocks noGrp="1"/>
          </p:cNvSpPr>
          <p:nvPr>
            <p:ph idx="1"/>
          </p:nvPr>
        </p:nvSpPr>
        <p:spPr>
          <a:xfrm>
            <a:off x="611560" y="1268760"/>
            <a:ext cx="8280920" cy="5400600"/>
          </a:xfrm>
        </p:spPr>
        <p:txBody>
          <a:bodyPr>
            <a:normAutofit/>
          </a:bodyPr>
          <a:lstStyle/>
          <a:p>
            <a:pPr marL="0" indent="0">
              <a:buNone/>
            </a:pPr>
            <a:r>
              <a:rPr lang="zh-CN" altLang="zh-CN" sz="2400" dirty="0"/>
              <a:t>自动定理证明（</a:t>
            </a:r>
            <a:r>
              <a:rPr lang="en-US" altLang="zh-CN" sz="2400" dirty="0"/>
              <a:t>Automatic Theorem Proving</a:t>
            </a:r>
            <a:r>
              <a:rPr lang="zh-CN" altLang="zh-CN" sz="2400" dirty="0" smtClean="0"/>
              <a:t>）</a:t>
            </a:r>
            <a:r>
              <a:rPr lang="zh-CN" altLang="en-US" sz="2400" dirty="0" smtClean="0"/>
              <a:t>的</a:t>
            </a:r>
            <a:r>
              <a:rPr lang="zh-CN" altLang="zh-CN" sz="2400" dirty="0" smtClean="0"/>
              <a:t>任务</a:t>
            </a:r>
            <a:r>
              <a:rPr lang="zh-CN" altLang="zh-CN" sz="2400" dirty="0"/>
              <a:t>是对数学中提出的定理或猜想寻找一种证明或反证的方法</a:t>
            </a:r>
            <a:r>
              <a:rPr lang="zh-CN" altLang="zh-CN" sz="2400" dirty="0" smtClean="0"/>
              <a:t>。</a:t>
            </a:r>
            <a:r>
              <a:rPr lang="zh-CN" altLang="zh-CN" sz="2400" dirty="0"/>
              <a:t>许多非数学领域的问题，如医疗诊断、信息检索、规划制定和难题求解等，都可以像定理证明问题那样进行形式化，从而转化为一个定理证明问题。</a:t>
            </a:r>
            <a:r>
              <a:rPr lang="zh-CN" altLang="zh-CN" sz="2400" dirty="0" smtClean="0"/>
              <a:t>自动</a:t>
            </a:r>
            <a:r>
              <a:rPr lang="zh-CN" altLang="zh-CN" sz="2400" dirty="0"/>
              <a:t>定理证明的方法通常有：</a:t>
            </a:r>
            <a:endParaRPr lang="zh-CN" altLang="zh-CN" sz="2400" dirty="0"/>
          </a:p>
          <a:p>
            <a:pPr marL="0" indent="0">
              <a:buNone/>
            </a:pPr>
            <a:r>
              <a:rPr lang="zh-CN" altLang="zh-CN" sz="2400" b="1" dirty="0"/>
              <a:t>（</a:t>
            </a:r>
            <a:r>
              <a:rPr lang="en-US" altLang="zh-CN" sz="2400" b="1" dirty="0"/>
              <a:t>1</a:t>
            </a:r>
            <a:r>
              <a:rPr lang="zh-CN" altLang="zh-CN" sz="2400" b="1" dirty="0"/>
              <a:t>）自动演绎法</a:t>
            </a:r>
            <a:endParaRPr lang="zh-CN" altLang="zh-CN" sz="2400" dirty="0"/>
          </a:p>
          <a:p>
            <a:pPr marL="0" indent="0">
              <a:buClr>
                <a:schemeClr val="tx2"/>
              </a:buClr>
              <a:buSzTx/>
              <a:buNone/>
            </a:pPr>
            <a:r>
              <a:rPr lang="zh-CN" altLang="zh-CN" sz="2400" b="1" dirty="0"/>
              <a:t>（</a:t>
            </a:r>
            <a:r>
              <a:rPr lang="en-US" altLang="zh-CN" sz="2400" b="1" dirty="0"/>
              <a:t>2</a:t>
            </a:r>
            <a:r>
              <a:rPr lang="zh-CN" altLang="zh-CN" sz="2400" b="1" dirty="0"/>
              <a:t>）决策过程</a:t>
            </a:r>
            <a:r>
              <a:rPr lang="zh-CN" altLang="zh-CN" sz="2400" b="1" dirty="0" smtClean="0"/>
              <a:t>法</a:t>
            </a:r>
            <a:endParaRPr lang="en-US" altLang="zh-CN" sz="2400" dirty="0" smtClean="0"/>
          </a:p>
          <a:p>
            <a:pPr marL="0" indent="0">
              <a:buClr>
                <a:schemeClr val="tx2"/>
              </a:buClr>
              <a:buSzTx/>
              <a:buNone/>
            </a:pPr>
            <a:r>
              <a:rPr lang="zh-CN" altLang="zh-CN" sz="2400" b="1" dirty="0"/>
              <a:t>（</a:t>
            </a:r>
            <a:r>
              <a:rPr lang="en-US" altLang="zh-CN" sz="2400" b="1" dirty="0"/>
              <a:t>3</a:t>
            </a:r>
            <a:r>
              <a:rPr lang="zh-CN" altLang="zh-CN" sz="2400" b="1" dirty="0"/>
              <a:t>）定理证明器</a:t>
            </a:r>
            <a:endParaRPr lang="zh-CN" altLang="zh-CN" sz="2400" b="1" dirty="0"/>
          </a:p>
          <a:p>
            <a:pPr marL="0" indent="0">
              <a:buClr>
                <a:schemeClr val="tx2"/>
              </a:buClr>
              <a:buSzTx/>
              <a:buNone/>
            </a:pPr>
            <a:endParaRPr lang="zh-CN" altLang="en-US" dirty="0"/>
          </a:p>
          <a:p>
            <a:pPr lvl="1"/>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990600"/>
          </a:xfrm>
        </p:spPr>
        <p:txBody>
          <a:bodyPr>
            <a:normAutofit/>
          </a:bodyPr>
          <a:lstStyle/>
          <a:p>
            <a:r>
              <a:rPr lang="en-US" altLang="zh-CN" dirty="0"/>
              <a:t>5. </a:t>
            </a:r>
            <a:r>
              <a:rPr lang="zh-CN" altLang="zh-CN" dirty="0"/>
              <a:t>机器视觉</a:t>
            </a:r>
            <a:endParaRPr lang="zh-CN" altLang="en-US" dirty="0"/>
          </a:p>
        </p:txBody>
      </p:sp>
      <p:sp>
        <p:nvSpPr>
          <p:cNvPr id="3" name="内容占位符 2"/>
          <p:cNvSpPr>
            <a:spLocks noGrp="1"/>
          </p:cNvSpPr>
          <p:nvPr>
            <p:ph idx="1"/>
          </p:nvPr>
        </p:nvSpPr>
        <p:spPr>
          <a:xfrm>
            <a:off x="251520" y="1412776"/>
            <a:ext cx="8640960" cy="4876800"/>
          </a:xfrm>
        </p:spPr>
        <p:txBody>
          <a:bodyPr>
            <a:normAutofit fontScale="92500"/>
          </a:bodyPr>
          <a:lstStyle/>
          <a:p>
            <a:pPr marL="342900" indent="-342900">
              <a:lnSpc>
                <a:spcPct val="140000"/>
              </a:lnSpc>
              <a:buClr>
                <a:schemeClr val="tx2"/>
              </a:buClr>
              <a:buSzTx/>
              <a:buFont typeface="Wingdings 2" panose="05020102010507070707"/>
              <a:buChar char=""/>
            </a:pPr>
            <a:r>
              <a:rPr lang="zh-CN" altLang="zh-CN" sz="2400" dirty="0"/>
              <a:t>机器视觉（</a:t>
            </a:r>
            <a:r>
              <a:rPr lang="en-US" altLang="zh-CN" sz="2400" dirty="0"/>
              <a:t>Machine Vision</a:t>
            </a:r>
            <a:r>
              <a:rPr lang="zh-CN" altLang="zh-CN" sz="2400" dirty="0"/>
              <a:t>）是人工智能正在快速发展的一个分支。机器视觉系统最基本的特点就是提高生产的灵活性和自动化程度。在一些不适于人工作业的危险工作环境或者人工视觉难以满足要求的场合，常用机器视觉来替代人工视觉</a:t>
            </a:r>
            <a:r>
              <a:rPr lang="zh-CN" altLang="zh-CN" sz="2400" dirty="0" smtClean="0"/>
              <a:t>。</a:t>
            </a:r>
            <a:endParaRPr lang="en-US" altLang="zh-CN" sz="2900" dirty="0"/>
          </a:p>
          <a:p>
            <a:pPr marL="342900" indent="-342900">
              <a:lnSpc>
                <a:spcPct val="140000"/>
              </a:lnSpc>
              <a:buClr>
                <a:schemeClr val="tx2"/>
              </a:buClr>
              <a:buSzTx/>
              <a:buFont typeface="Wingdings 2" panose="05020102010507070707"/>
              <a:buChar char=""/>
            </a:pPr>
            <a:r>
              <a:rPr lang="en-US" altLang="zh-CN" sz="2400" dirty="0"/>
              <a:t>20</a:t>
            </a:r>
            <a:r>
              <a:rPr lang="zh-CN" altLang="zh-CN" sz="2400" dirty="0"/>
              <a:t>世纪</a:t>
            </a:r>
            <a:r>
              <a:rPr lang="en-US" altLang="zh-CN" sz="2400" dirty="0"/>
              <a:t>70</a:t>
            </a:r>
            <a:r>
              <a:rPr lang="zh-CN" altLang="zh-CN" sz="2400" dirty="0"/>
              <a:t>年代，机器视觉形成了几个重要的研究分支：①目标制导的图像处理；②图像处理和分析的并行算法；③从二维图像提取三维信息；④序列图像分析和运动参量求值；⑤视觉知识的表示；⑥视觉系统的知识库等</a:t>
            </a:r>
            <a:r>
              <a:rPr lang="zh-CN" altLang="zh-CN" sz="2400" dirty="0" smtClean="0"/>
              <a:t>。</a:t>
            </a:r>
            <a:endParaRPr lang="en-US" altLang="zh-CN" sz="2900" dirty="0"/>
          </a:p>
          <a:p>
            <a:pPr marL="342900" indent="-342900">
              <a:lnSpc>
                <a:spcPct val="140000"/>
              </a:lnSpc>
              <a:buClr>
                <a:schemeClr val="tx2"/>
              </a:buClr>
              <a:buSzTx/>
              <a:buFont typeface="Wingdings 2" panose="05020102010507070707"/>
              <a:buChar char=""/>
            </a:pPr>
            <a:r>
              <a:rPr lang="zh-CN" altLang="zh-CN" sz="2400" dirty="0"/>
              <a:t>机器视觉系统广泛地用于工况监视、成品检验和质量控制等</a:t>
            </a:r>
            <a:r>
              <a:rPr lang="zh-CN" altLang="zh-CN" sz="2400" dirty="0" smtClean="0"/>
              <a:t>领域</a:t>
            </a:r>
            <a:r>
              <a:rPr lang="zh-CN" altLang="en-US" sz="2400" dirty="0" smtClean="0"/>
              <a:t>。</a:t>
            </a:r>
            <a:endParaRPr lang="en-US" altLang="zh-CN" sz="2900" dirty="0"/>
          </a:p>
          <a:p>
            <a:pPr marL="0" indent="0">
              <a:buNone/>
            </a:pP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 </a:t>
            </a:r>
            <a:r>
              <a:rPr lang="zh-CN" altLang="zh-CN" dirty="0"/>
              <a:t>自动程序设计</a:t>
            </a:r>
            <a:endParaRPr lang="zh-CN" altLang="zh-CN" dirty="0"/>
          </a:p>
        </p:txBody>
      </p:sp>
      <p:sp>
        <p:nvSpPr>
          <p:cNvPr id="3" name="内容占位符 2"/>
          <p:cNvSpPr>
            <a:spLocks noGrp="1"/>
          </p:cNvSpPr>
          <p:nvPr>
            <p:ph idx="1"/>
          </p:nvPr>
        </p:nvSpPr>
        <p:spPr/>
        <p:txBody>
          <a:bodyPr>
            <a:normAutofit/>
          </a:bodyPr>
          <a:lstStyle/>
          <a:p>
            <a:pPr marL="342900" indent="-342900">
              <a:lnSpc>
                <a:spcPct val="140000"/>
              </a:lnSpc>
              <a:buClr>
                <a:schemeClr val="tx2"/>
              </a:buClr>
              <a:buSzTx/>
              <a:buFont typeface="Wingdings 2" panose="05020102010507070707"/>
              <a:buChar char=""/>
            </a:pPr>
            <a:r>
              <a:rPr lang="zh-CN" altLang="zh-CN" sz="2400" dirty="0"/>
              <a:t>自动程序设计（</a:t>
            </a:r>
            <a:r>
              <a:rPr lang="en-US" altLang="zh-CN" sz="2400" dirty="0"/>
              <a:t>Automatic Programming</a:t>
            </a:r>
            <a:r>
              <a:rPr lang="zh-CN" altLang="zh-CN" sz="2400" dirty="0"/>
              <a:t>）是采用自动化手段进行程序设计的技术和过程。其目的是提高软件生产率和软件产品质量</a:t>
            </a:r>
            <a:r>
              <a:rPr lang="zh-CN" altLang="zh-CN" sz="2400" dirty="0" smtClean="0"/>
              <a:t>。</a:t>
            </a:r>
            <a:endParaRPr lang="en-US" altLang="zh-CN" sz="2200" dirty="0"/>
          </a:p>
          <a:p>
            <a:pPr marL="342900" indent="-342900">
              <a:lnSpc>
                <a:spcPct val="140000"/>
              </a:lnSpc>
              <a:buClr>
                <a:schemeClr val="tx2"/>
              </a:buClr>
              <a:buSzTx/>
              <a:buFont typeface="Wingdings 2" panose="05020102010507070707"/>
              <a:buChar char=""/>
            </a:pPr>
            <a:r>
              <a:rPr lang="zh-CN" altLang="zh-CN" sz="2400" dirty="0" smtClean="0"/>
              <a:t>由于</a:t>
            </a:r>
            <a:r>
              <a:rPr lang="zh-CN" altLang="zh-CN" sz="2400" dirty="0"/>
              <a:t>编制和调试程序是一件费时费力的繁琐工作，为了摆脱这种状况，就要从软件开发技术方面寻找出路</a:t>
            </a:r>
            <a:r>
              <a:rPr lang="zh-CN" altLang="zh-CN" sz="2400" dirty="0" smtClean="0"/>
              <a:t>。人工智能</a:t>
            </a:r>
            <a:r>
              <a:rPr lang="zh-CN" altLang="zh-CN" sz="2400" dirty="0"/>
              <a:t>是解决自动程序设计方面问题的一个良好方案。</a:t>
            </a:r>
            <a:endParaRPr lang="en-US" altLang="zh-CN" sz="2200" dirty="0"/>
          </a:p>
          <a:p>
            <a:pPr marL="342900" indent="-342900">
              <a:lnSpc>
                <a:spcPct val="140000"/>
              </a:lnSpc>
              <a:buClr>
                <a:schemeClr val="tx2"/>
              </a:buClr>
              <a:buSzTx/>
              <a:buFont typeface="Wingdings 2" panose="05020102010507070707"/>
              <a:buChar char=""/>
            </a:pPr>
            <a:r>
              <a:rPr lang="zh-CN" altLang="zh-CN" sz="2400" dirty="0"/>
              <a:t>自动程序设计的实现途径可归结为演绎综合、程序转换、实例推广以及过程实现等</a:t>
            </a:r>
            <a:r>
              <a:rPr lang="en-US" altLang="zh-CN" sz="2400" dirty="0"/>
              <a:t>4</a:t>
            </a:r>
            <a:r>
              <a:rPr lang="zh-CN" altLang="zh-CN" sz="2400" dirty="0"/>
              <a:t>种。</a:t>
            </a:r>
            <a:endParaRPr lang="zh-CN" altLang="en-US"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 </a:t>
            </a:r>
            <a:r>
              <a:rPr lang="zh-CN" altLang="zh-CN" dirty="0" smtClean="0"/>
              <a:t>专家系统</a:t>
            </a:r>
            <a:r>
              <a:rPr lang="zh-CN" altLang="en-US" dirty="0" smtClean="0"/>
              <a:t>（</a:t>
            </a:r>
            <a:r>
              <a:rPr lang="en-US" altLang="zh-CN" dirty="0" smtClean="0"/>
              <a:t>1</a:t>
            </a:r>
            <a:r>
              <a:rPr lang="zh-CN" altLang="en-US" dirty="0" smtClean="0"/>
              <a:t>）</a:t>
            </a:r>
            <a:endParaRPr lang="zh-CN" altLang="zh-CN" dirty="0"/>
          </a:p>
        </p:txBody>
      </p:sp>
      <p:sp>
        <p:nvSpPr>
          <p:cNvPr id="3" name="内容占位符 2"/>
          <p:cNvSpPr>
            <a:spLocks noGrp="1"/>
          </p:cNvSpPr>
          <p:nvPr>
            <p:ph idx="1"/>
          </p:nvPr>
        </p:nvSpPr>
        <p:spPr/>
        <p:txBody>
          <a:bodyPr>
            <a:normAutofit/>
          </a:bodyPr>
          <a:lstStyle/>
          <a:p>
            <a:pPr marL="342900" indent="-342900">
              <a:lnSpc>
                <a:spcPct val="140000"/>
              </a:lnSpc>
              <a:buClr>
                <a:schemeClr val="tx2"/>
              </a:buClr>
              <a:buSzTx/>
              <a:buFont typeface="Wingdings 2" panose="05020102010507070707"/>
              <a:buChar char=""/>
            </a:pPr>
            <a:r>
              <a:rPr lang="zh-CN" altLang="zh-CN" sz="2400" dirty="0"/>
              <a:t>专家系统（</a:t>
            </a:r>
            <a:r>
              <a:rPr lang="en-US" altLang="zh-CN" sz="2400" dirty="0"/>
              <a:t>Expert System</a:t>
            </a:r>
            <a:r>
              <a:rPr lang="zh-CN" altLang="zh-CN" sz="2400" dirty="0"/>
              <a:t>）是一个具有大量的专门知识与经验的程序系统，它应用人工智能技术和计算机技术，根据某领域一个或多个专家提供的知识和经验，进行推理和判断，模拟人类专家的决策过程，以便解决那些需要人类专家处理的复杂问题。简而言之，专家系统是一种模拟人类专家解决领域问题的计算机程序系统</a:t>
            </a:r>
            <a:r>
              <a:rPr lang="zh-CN" altLang="zh-CN" sz="2400" dirty="0" smtClean="0"/>
              <a:t>。</a:t>
            </a:r>
            <a:endParaRPr lang="en-US" altLang="zh-CN" sz="2400" dirty="0"/>
          </a:p>
          <a:p>
            <a:pPr marL="342900" indent="-342900">
              <a:lnSpc>
                <a:spcPct val="140000"/>
              </a:lnSpc>
              <a:buClr>
                <a:schemeClr val="tx2"/>
              </a:buClr>
              <a:buSzTx/>
              <a:buFont typeface="Wingdings 2" panose="05020102010507070707"/>
              <a:buChar char=""/>
            </a:pPr>
            <a:r>
              <a:rPr lang="zh-CN" altLang="zh-CN" sz="2400" dirty="0"/>
              <a:t>专家系统通常由人机交互界面、知识库、推理机、解释器、综合数据库、知识获取等</a:t>
            </a:r>
            <a:r>
              <a:rPr lang="en-US" altLang="zh-CN" sz="2400" dirty="0"/>
              <a:t>6</a:t>
            </a:r>
            <a:r>
              <a:rPr lang="zh-CN" altLang="zh-CN" sz="2400" dirty="0"/>
              <a:t>个部分构成</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t>7. </a:t>
            </a:r>
            <a:r>
              <a:rPr lang="zh-CN" altLang="zh-CN" dirty="0"/>
              <a:t>专家系统</a:t>
            </a:r>
            <a:r>
              <a:rPr lang="zh-CN" altLang="en-US" dirty="0" smtClean="0"/>
              <a:t>（</a:t>
            </a:r>
            <a:r>
              <a:rPr lang="en-US" altLang="zh-CN" dirty="0" smtClean="0"/>
              <a:t>2</a:t>
            </a:r>
            <a:r>
              <a:rPr lang="zh-CN" altLang="en-US" dirty="0" smtClean="0"/>
              <a:t>）</a:t>
            </a:r>
            <a:endParaRPr lang="zh-CN" altLang="en-US" dirty="0"/>
          </a:p>
        </p:txBody>
      </p:sp>
      <p:sp>
        <p:nvSpPr>
          <p:cNvPr id="2" name="内容占位符 1"/>
          <p:cNvSpPr>
            <a:spLocks noGrp="1"/>
          </p:cNvSpPr>
          <p:nvPr>
            <p:ph idx="1"/>
          </p:nvPr>
        </p:nvSpPr>
        <p:spPr>
          <a:xfrm>
            <a:off x="323528" y="1475160"/>
            <a:ext cx="8496944" cy="5373216"/>
          </a:xfrm>
        </p:spPr>
        <p:txBody>
          <a:bodyPr>
            <a:normAutofit fontScale="70000" lnSpcReduction="20000"/>
          </a:bodyPr>
          <a:lstStyle/>
          <a:p>
            <a:pPr marL="0" indent="0">
              <a:buNone/>
            </a:pPr>
            <a:r>
              <a:rPr lang="zh-CN" altLang="zh-CN" dirty="0"/>
              <a:t>著名的</a:t>
            </a:r>
            <a:r>
              <a:rPr lang="zh-CN" altLang="zh-CN" dirty="0" smtClean="0"/>
              <a:t>专家系统</a:t>
            </a:r>
            <a:r>
              <a:rPr lang="zh-CN" altLang="en-US" dirty="0" smtClean="0"/>
              <a:t>：</a:t>
            </a:r>
            <a:endParaRPr lang="zh-CN" altLang="zh-CN" dirty="0"/>
          </a:p>
          <a:p>
            <a:pPr marL="342900" indent="-342900">
              <a:lnSpc>
                <a:spcPct val="160000"/>
              </a:lnSpc>
              <a:buClr>
                <a:schemeClr val="tx2"/>
              </a:buClr>
              <a:buSzTx/>
              <a:buFont typeface="Wingdings 2" panose="05020102010507070707"/>
              <a:buChar char=""/>
            </a:pPr>
            <a:r>
              <a:rPr lang="en-US" altLang="zh-CN" dirty="0" err="1"/>
              <a:t>Dendral</a:t>
            </a:r>
            <a:r>
              <a:rPr lang="zh-CN" altLang="zh-CN" dirty="0"/>
              <a:t>系统根据质谱仪所产生的数据，不仅可以推断出确定的分子结构，而且还可以说明未知分子的谱分析。据说该系统已经达到化学博士的水平。</a:t>
            </a:r>
            <a:endParaRPr lang="zh-CN" altLang="zh-CN" sz="3900" dirty="0"/>
          </a:p>
          <a:p>
            <a:pPr marL="342900" indent="-342900">
              <a:lnSpc>
                <a:spcPct val="160000"/>
              </a:lnSpc>
              <a:buClr>
                <a:schemeClr val="tx2"/>
              </a:buClr>
              <a:buSzTx/>
              <a:buFont typeface="Wingdings 2" panose="05020102010507070707"/>
              <a:buChar char=""/>
            </a:pPr>
            <a:r>
              <a:rPr lang="en-US" altLang="zh-CN" dirty="0" err="1"/>
              <a:t>Mycin</a:t>
            </a:r>
            <a:r>
              <a:rPr lang="zh-CN" altLang="zh-CN" dirty="0"/>
              <a:t>是第一个功能较全的医疗诊断专家系统。该系统可以在不知道原始病原体的情况下，判断如何用抗生素来处理败血病患者。只要输入患者的症状、病史和化验结果，系统就可以根据专家知识和输入的资料判断是什么病菌引起的感染，并提出治疗方案。</a:t>
            </a:r>
            <a:endParaRPr lang="zh-CN" altLang="zh-CN" sz="3900" dirty="0"/>
          </a:p>
          <a:p>
            <a:pPr marL="342900" indent="-342900">
              <a:lnSpc>
                <a:spcPct val="160000"/>
              </a:lnSpc>
              <a:buClr>
                <a:schemeClr val="tx2"/>
              </a:buClr>
              <a:buSzTx/>
              <a:buFont typeface="Wingdings 2" panose="05020102010507070707"/>
              <a:buChar char=""/>
            </a:pPr>
            <a:r>
              <a:rPr lang="en-US" altLang="zh-CN" dirty="0" err="1"/>
              <a:t>Siri</a:t>
            </a:r>
            <a:r>
              <a:rPr lang="zh-CN" altLang="zh-CN" dirty="0"/>
              <a:t>是一个通过辨识语音作业的专家系统，由苹果公司收购并且推广到自家产品内作为个人秘书功能。</a:t>
            </a:r>
            <a:endParaRPr lang="zh-CN" altLang="en-US" sz="4300" dirty="0"/>
          </a:p>
        </p:txBody>
      </p:sp>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467544" y="548680"/>
            <a:ext cx="8229600" cy="990600"/>
          </a:xfrm>
        </p:spPr>
        <p:txBody>
          <a:bodyPr>
            <a:normAutofit/>
          </a:bodyPr>
          <a:lstStyle/>
          <a:p>
            <a:r>
              <a:rPr lang="en-US" altLang="zh-CN" dirty="0"/>
              <a:t>8. </a:t>
            </a:r>
            <a:r>
              <a:rPr lang="zh-CN" altLang="zh-CN" dirty="0" smtClean="0"/>
              <a:t>机器学习</a:t>
            </a:r>
            <a:r>
              <a:rPr lang="zh-CN" altLang="en-US" dirty="0" smtClean="0"/>
              <a:t>（</a:t>
            </a:r>
            <a:r>
              <a:rPr lang="en-US" altLang="zh-CN" dirty="0" smtClean="0"/>
              <a:t>1</a:t>
            </a:r>
            <a:r>
              <a:rPr lang="zh-CN" altLang="en-US" dirty="0" smtClean="0"/>
              <a:t>）</a:t>
            </a:r>
            <a:endParaRPr lang="zh-CN" altLang="zh-CN" dirty="0"/>
          </a:p>
        </p:txBody>
      </p:sp>
      <p:sp>
        <p:nvSpPr>
          <p:cNvPr id="5" name="内容占位符 4"/>
          <p:cNvSpPr>
            <a:spLocks noGrp="1"/>
          </p:cNvSpPr>
          <p:nvPr>
            <p:ph idx="1"/>
            <p:custDataLst>
              <p:tags r:id="rId2"/>
            </p:custDataLst>
          </p:nvPr>
        </p:nvSpPr>
        <p:spPr/>
        <p:txBody>
          <a:bodyPr>
            <a:normAutofit/>
          </a:bodyPr>
          <a:lstStyle/>
          <a:p>
            <a:pPr marL="0" indent="0">
              <a:buClr>
                <a:schemeClr val="tx2"/>
              </a:buClr>
              <a:buSzTx/>
              <a:buNone/>
            </a:pPr>
            <a:r>
              <a:rPr lang="zh-CN" altLang="zh-CN" sz="2400" dirty="0"/>
              <a:t>机器学习（</a:t>
            </a:r>
            <a:r>
              <a:rPr lang="en-US" altLang="zh-CN" sz="2400" dirty="0"/>
              <a:t>Machine Learning</a:t>
            </a:r>
            <a:r>
              <a:rPr lang="zh-CN" altLang="zh-CN" sz="2400" dirty="0"/>
              <a:t>）专门研究计算机怎样模拟或实现人类的学习行为，以获取新的知识或技能，重新组织已有的知识结构使之不断改善自身的性能。它是人工智能的核心，是使计算机具有智能的根本途径，其应用遍及人工智能的各个领域</a:t>
            </a:r>
            <a:r>
              <a:rPr lang="zh-CN" altLang="zh-CN" sz="2400" dirty="0" smtClean="0"/>
              <a:t>。</a:t>
            </a:r>
            <a:endParaRPr lang="en-US" altLang="zh-CN" sz="2400" dirty="0" smtClean="0"/>
          </a:p>
          <a:p>
            <a:pPr marL="0" indent="0">
              <a:buClr>
                <a:schemeClr val="tx2"/>
              </a:buClr>
              <a:buSzTx/>
              <a:buNone/>
            </a:pPr>
            <a:r>
              <a:rPr lang="zh-CN" altLang="zh-CN" sz="2400" dirty="0"/>
              <a:t>目前，常用的机器学习方法主要有以下方法：</a:t>
            </a:r>
            <a:endParaRPr lang="zh-CN" altLang="zh-CN" sz="2400" dirty="0"/>
          </a:p>
          <a:p>
            <a:pPr marL="0" indent="0">
              <a:buClr>
                <a:schemeClr val="tx2"/>
              </a:buClr>
              <a:buSzTx/>
              <a:buNone/>
            </a:pPr>
            <a:r>
              <a:rPr lang="zh-CN" altLang="zh-CN" sz="2400" dirty="0" smtClean="0"/>
              <a:t>（</a:t>
            </a:r>
            <a:r>
              <a:rPr lang="en-US" altLang="zh-CN" sz="2400" dirty="0" smtClean="0"/>
              <a:t>1</a:t>
            </a:r>
            <a:r>
              <a:rPr lang="zh-CN" altLang="zh-CN" sz="2400" dirty="0"/>
              <a:t>）决策树学习</a:t>
            </a:r>
            <a:r>
              <a:rPr lang="zh-CN" altLang="zh-CN" sz="2400" dirty="0" smtClean="0"/>
              <a:t>。</a:t>
            </a:r>
            <a:endParaRPr lang="en-US" altLang="zh-CN" sz="2400" dirty="0" smtClean="0"/>
          </a:p>
          <a:p>
            <a:pPr marL="0" indent="0">
              <a:buClr>
                <a:schemeClr val="tx2"/>
              </a:buClr>
              <a:buSzTx/>
              <a:buNone/>
            </a:pPr>
            <a:r>
              <a:rPr lang="zh-CN" altLang="zh-CN" sz="2400" dirty="0"/>
              <a:t>（</a:t>
            </a:r>
            <a:r>
              <a:rPr lang="en-US" altLang="zh-CN" sz="2400" dirty="0"/>
              <a:t>2</a:t>
            </a:r>
            <a:r>
              <a:rPr lang="zh-CN" altLang="zh-CN" sz="2400" dirty="0"/>
              <a:t>）关联规则学习。</a:t>
            </a:r>
            <a:endParaRPr lang="zh-CN" altLang="en-US" sz="2400" b="1" dirty="0" smtClean="0">
              <a:solidFill>
                <a:srgbClr val="FFC000"/>
              </a:solidFill>
              <a:latin typeface="华文楷体" panose="02010600040101010101" charset="-122"/>
              <a:ea typeface="华文楷体" panose="02010600040101010101" charset="-122"/>
              <a:sym typeface="+mn-ea"/>
            </a:endParaRPr>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t>8. </a:t>
            </a:r>
            <a:r>
              <a:rPr lang="zh-CN" altLang="zh-CN" dirty="0"/>
              <a:t>机器学习</a:t>
            </a:r>
            <a:r>
              <a:rPr lang="zh-CN" altLang="en-US" dirty="0" smtClean="0"/>
              <a:t>（</a:t>
            </a:r>
            <a:r>
              <a:rPr lang="en-US" altLang="zh-CN" dirty="0" smtClean="0"/>
              <a:t>2</a:t>
            </a:r>
            <a:r>
              <a:rPr lang="zh-CN" altLang="en-US" dirty="0" smtClean="0"/>
              <a:t>）</a:t>
            </a:r>
            <a:endParaRPr lang="zh-CN" altLang="en-US" dirty="0">
              <a:sym typeface="+mn-ea"/>
            </a:endParaRPr>
          </a:p>
        </p:txBody>
      </p:sp>
      <p:sp>
        <p:nvSpPr>
          <p:cNvPr id="5" name="内容占位符 4"/>
          <p:cNvSpPr>
            <a:spLocks noGrp="1"/>
          </p:cNvSpPr>
          <p:nvPr>
            <p:ph idx="1"/>
            <p:custDataLst>
              <p:tags r:id="rId2"/>
            </p:custDataLst>
          </p:nvPr>
        </p:nvSpPr>
        <p:spPr/>
        <p:txBody>
          <a:bodyPr>
            <a:normAutofit fontScale="77500" lnSpcReduction="20000"/>
          </a:bodyPr>
          <a:lstStyle/>
          <a:p>
            <a:pPr marL="0" indent="0">
              <a:buClr>
                <a:schemeClr val="tx2"/>
              </a:buClr>
              <a:buSzTx/>
              <a:buNone/>
            </a:pPr>
            <a:r>
              <a:rPr lang="zh-CN" altLang="zh-CN" dirty="0"/>
              <a:t>（</a:t>
            </a:r>
            <a:r>
              <a:rPr lang="en-US" altLang="zh-CN" dirty="0"/>
              <a:t>3</a:t>
            </a:r>
            <a:r>
              <a:rPr lang="zh-CN" altLang="zh-CN" dirty="0"/>
              <a:t>）人工神经网络</a:t>
            </a:r>
            <a:r>
              <a:rPr lang="zh-CN" altLang="zh-CN" dirty="0" smtClean="0"/>
              <a:t>。</a:t>
            </a:r>
            <a:endParaRPr lang="en-US" altLang="zh-CN" dirty="0" smtClean="0"/>
          </a:p>
          <a:p>
            <a:pPr marL="0" indent="0">
              <a:buClr>
                <a:schemeClr val="tx2"/>
              </a:buClr>
              <a:buSzTx/>
              <a:buNone/>
            </a:pPr>
            <a:r>
              <a:rPr lang="zh-CN" altLang="zh-CN" dirty="0"/>
              <a:t>（</a:t>
            </a:r>
            <a:r>
              <a:rPr lang="en-US" altLang="zh-CN" dirty="0"/>
              <a:t>4</a:t>
            </a:r>
            <a:r>
              <a:rPr lang="zh-CN" altLang="zh-CN" dirty="0"/>
              <a:t>）深度学习</a:t>
            </a:r>
            <a:r>
              <a:rPr lang="zh-CN" altLang="zh-CN" dirty="0" smtClean="0"/>
              <a:t>。</a:t>
            </a:r>
            <a:endParaRPr lang="en-US" altLang="zh-CN" dirty="0" smtClean="0"/>
          </a:p>
          <a:p>
            <a:pPr marL="0" indent="0">
              <a:buClr>
                <a:schemeClr val="tx2"/>
              </a:buClr>
              <a:buSzTx/>
              <a:buNone/>
            </a:pPr>
            <a:r>
              <a:rPr lang="zh-CN" altLang="zh-CN" dirty="0"/>
              <a:t>（</a:t>
            </a:r>
            <a:r>
              <a:rPr lang="en-US" altLang="zh-CN" dirty="0"/>
              <a:t>5</a:t>
            </a:r>
            <a:r>
              <a:rPr lang="zh-CN" altLang="zh-CN" dirty="0"/>
              <a:t>）支持向量机</a:t>
            </a:r>
            <a:r>
              <a:rPr lang="zh-CN" altLang="zh-CN" dirty="0" smtClean="0"/>
              <a:t>。</a:t>
            </a:r>
            <a:endParaRPr lang="en-US" altLang="zh-CN" dirty="0" smtClean="0"/>
          </a:p>
          <a:p>
            <a:pPr marL="0" indent="0">
              <a:buClr>
                <a:schemeClr val="tx2"/>
              </a:buClr>
              <a:buSzTx/>
              <a:buNone/>
            </a:pPr>
            <a:r>
              <a:rPr lang="zh-CN" altLang="zh-CN" dirty="0"/>
              <a:t>（</a:t>
            </a:r>
            <a:r>
              <a:rPr lang="en-US" altLang="zh-CN" dirty="0"/>
              <a:t>6</a:t>
            </a:r>
            <a:r>
              <a:rPr lang="zh-CN" altLang="zh-CN" dirty="0"/>
              <a:t>）贝叶斯网络</a:t>
            </a:r>
            <a:r>
              <a:rPr lang="zh-CN" altLang="zh-CN" dirty="0" smtClean="0"/>
              <a:t>。</a:t>
            </a:r>
            <a:endParaRPr lang="en-US" altLang="zh-CN" dirty="0" smtClean="0"/>
          </a:p>
          <a:p>
            <a:pPr marL="0" indent="0">
              <a:buClr>
                <a:schemeClr val="tx2"/>
              </a:buClr>
              <a:buSzTx/>
              <a:buNone/>
            </a:pPr>
            <a:r>
              <a:rPr lang="zh-CN" altLang="zh-CN" dirty="0"/>
              <a:t>（</a:t>
            </a:r>
            <a:r>
              <a:rPr lang="en-US" altLang="zh-CN" dirty="0"/>
              <a:t>7</a:t>
            </a:r>
            <a:r>
              <a:rPr lang="zh-CN" altLang="zh-CN" dirty="0"/>
              <a:t>）强化学习</a:t>
            </a:r>
            <a:r>
              <a:rPr lang="zh-CN" altLang="zh-CN" dirty="0" smtClean="0"/>
              <a:t>。</a:t>
            </a:r>
            <a:endParaRPr lang="en-US" altLang="zh-CN" dirty="0" smtClean="0"/>
          </a:p>
          <a:p>
            <a:pPr marL="0" indent="0">
              <a:buClr>
                <a:schemeClr val="tx2"/>
              </a:buClr>
              <a:buSzTx/>
              <a:buNone/>
            </a:pPr>
            <a:r>
              <a:rPr lang="zh-CN" altLang="zh-CN" dirty="0"/>
              <a:t>（</a:t>
            </a:r>
            <a:r>
              <a:rPr lang="en-US" altLang="zh-CN" dirty="0"/>
              <a:t>8</a:t>
            </a:r>
            <a:r>
              <a:rPr lang="zh-CN" altLang="zh-CN" dirty="0"/>
              <a:t>）相似度量学习</a:t>
            </a:r>
            <a:r>
              <a:rPr lang="zh-CN" altLang="zh-CN" dirty="0" smtClean="0"/>
              <a:t>。</a:t>
            </a:r>
            <a:endParaRPr lang="en-US" altLang="zh-CN" dirty="0" smtClean="0"/>
          </a:p>
          <a:p>
            <a:pPr marL="0" indent="0">
              <a:buClr>
                <a:schemeClr val="tx2"/>
              </a:buClr>
              <a:buSzTx/>
              <a:buNone/>
            </a:pPr>
            <a:r>
              <a:rPr lang="zh-CN" altLang="zh-CN" dirty="0"/>
              <a:t>（</a:t>
            </a:r>
            <a:r>
              <a:rPr lang="en-US" altLang="zh-CN" dirty="0"/>
              <a:t>9</a:t>
            </a:r>
            <a:r>
              <a:rPr lang="zh-CN" altLang="zh-CN" dirty="0"/>
              <a:t>）遗传算法</a:t>
            </a:r>
            <a:r>
              <a:rPr lang="zh-CN" altLang="zh-CN" dirty="0" smtClean="0"/>
              <a:t>。</a:t>
            </a:r>
            <a:endParaRPr lang="en-US" altLang="zh-CN" dirty="0" smtClean="0"/>
          </a:p>
          <a:p>
            <a:pPr marL="0" indent="0">
              <a:buClr>
                <a:schemeClr val="tx2"/>
              </a:buClr>
              <a:buSzTx/>
              <a:buNone/>
            </a:pPr>
            <a:r>
              <a:rPr lang="zh-CN" altLang="zh-CN" dirty="0"/>
              <a:t>（</a:t>
            </a:r>
            <a:r>
              <a:rPr lang="en-US" altLang="zh-CN" dirty="0"/>
              <a:t>10</a:t>
            </a:r>
            <a:r>
              <a:rPr lang="zh-CN" altLang="zh-CN" dirty="0"/>
              <a:t>）基于规则的机器学习。</a:t>
            </a:r>
            <a:endParaRPr lang="zh-CN" altLang="en-US" dirty="0">
              <a:sym typeface="+mn-ea"/>
            </a:endParaRPr>
          </a:p>
        </p:txBody>
      </p:sp>
    </p:spTree>
    <p:custDataLst>
      <p:tags r:id="rId3"/>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t>9. </a:t>
            </a:r>
            <a:r>
              <a:rPr lang="zh-CN" altLang="zh-CN" dirty="0" smtClean="0"/>
              <a:t>机器人</a:t>
            </a:r>
            <a:r>
              <a:rPr lang="zh-CN" altLang="en-US" dirty="0" smtClean="0"/>
              <a:t>（</a:t>
            </a:r>
            <a:r>
              <a:rPr lang="en-US" altLang="zh-CN" dirty="0" smtClean="0"/>
              <a:t>1</a:t>
            </a:r>
            <a:r>
              <a:rPr lang="zh-CN" altLang="en-US" dirty="0" smtClean="0"/>
              <a:t>）</a:t>
            </a:r>
            <a:endParaRPr lang="zh-CN" altLang="en-US" dirty="0">
              <a:sym typeface="+mn-ea"/>
            </a:endParaRPr>
          </a:p>
        </p:txBody>
      </p:sp>
      <p:sp>
        <p:nvSpPr>
          <p:cNvPr id="5" name="内容占位符 4"/>
          <p:cNvSpPr>
            <a:spLocks noGrp="1"/>
          </p:cNvSpPr>
          <p:nvPr>
            <p:ph idx="1"/>
            <p:custDataLst>
              <p:tags r:id="rId2"/>
            </p:custDataLst>
          </p:nvPr>
        </p:nvSpPr>
        <p:spPr>
          <a:xfrm>
            <a:off x="683568" y="1503122"/>
            <a:ext cx="7811157" cy="4230134"/>
          </a:xfrm>
        </p:spPr>
        <p:txBody>
          <a:bodyPr>
            <a:normAutofit fontScale="85000" lnSpcReduction="10000"/>
          </a:bodyPr>
          <a:lstStyle/>
          <a:p>
            <a:pPr marL="0" indent="0">
              <a:buClr>
                <a:schemeClr val="tx2"/>
              </a:buClr>
              <a:buSzTx/>
              <a:buNone/>
            </a:pPr>
            <a:r>
              <a:rPr lang="zh-CN" altLang="zh-CN" dirty="0"/>
              <a:t>机器人（</a:t>
            </a:r>
            <a:r>
              <a:rPr lang="en-US" altLang="zh-CN" dirty="0"/>
              <a:t>Robot</a:t>
            </a:r>
            <a:r>
              <a:rPr lang="zh-CN" altLang="zh-CN" dirty="0"/>
              <a:t>）是整合了控制论、机械电子、计算机、材料和仿生学的产物，在工业、医学、农业、建筑业甚至军事等领域中均有重要用途。中国科学家对机器人的定义是：“机器人是一种自动化的机器，这种机器具备一些与人或生物相似的智能能力，如感知能力、规划能力、动作能力和协同能力，是一种具有高度灵活性的自动化机器”。</a:t>
            </a:r>
            <a:endParaRPr lang="zh-CN" altLang="en-US" dirty="0">
              <a:sym typeface="+mn-ea"/>
            </a:endParaRPr>
          </a:p>
        </p:txBody>
      </p:sp>
    </p:spTree>
    <p:custDataLst>
      <p:tags r:id="rId3"/>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t>9. </a:t>
            </a:r>
            <a:r>
              <a:rPr lang="zh-CN" altLang="zh-CN" dirty="0"/>
              <a:t>机器人</a:t>
            </a:r>
            <a:r>
              <a:rPr lang="zh-CN" altLang="en-US" dirty="0" smtClean="0"/>
              <a:t>（</a:t>
            </a:r>
            <a:r>
              <a:rPr lang="en-US" altLang="zh-CN" dirty="0" smtClean="0"/>
              <a:t>2</a:t>
            </a:r>
            <a:r>
              <a:rPr lang="zh-CN" altLang="en-US" dirty="0" smtClean="0"/>
              <a:t>）</a:t>
            </a:r>
            <a:endParaRPr lang="zh-CN" altLang="en-US" dirty="0"/>
          </a:p>
        </p:txBody>
      </p:sp>
      <p:sp>
        <p:nvSpPr>
          <p:cNvPr id="5" name="内容占位符 4"/>
          <p:cNvSpPr>
            <a:spLocks noGrp="1"/>
          </p:cNvSpPr>
          <p:nvPr>
            <p:ph idx="1"/>
            <p:custDataLst>
              <p:tags r:id="rId2"/>
            </p:custDataLst>
          </p:nvPr>
        </p:nvSpPr>
        <p:spPr>
          <a:xfrm>
            <a:off x="251520" y="1484784"/>
            <a:ext cx="8712968" cy="4876800"/>
          </a:xfrm>
        </p:spPr>
        <p:txBody>
          <a:bodyPr>
            <a:noAutofit/>
          </a:bodyPr>
          <a:lstStyle/>
          <a:p>
            <a:pPr marL="0" indent="0">
              <a:buNone/>
            </a:pPr>
            <a:r>
              <a:rPr lang="zh-CN" altLang="zh-CN" sz="2000" dirty="0"/>
              <a:t>机器人一般由执行机构、驱动装置、检测装置、控制系统和复杂机械等组成。</a:t>
            </a:r>
            <a:endParaRPr lang="zh-CN" altLang="zh-CN" sz="2000" dirty="0"/>
          </a:p>
          <a:p>
            <a:pPr marL="0" indent="0">
              <a:buNone/>
            </a:pPr>
            <a:r>
              <a:rPr lang="zh-CN" altLang="zh-CN" sz="2000" dirty="0"/>
              <a:t>（</a:t>
            </a:r>
            <a:r>
              <a:rPr lang="en-US" altLang="zh-CN" sz="2000" dirty="0"/>
              <a:t>1</a:t>
            </a:r>
            <a:r>
              <a:rPr lang="zh-CN" altLang="zh-CN" sz="2000" dirty="0"/>
              <a:t>）执行机构。即机器人本体，包括基座、腰部、臂部、腕部、手部和行走部等。</a:t>
            </a:r>
            <a:endParaRPr lang="zh-CN" altLang="zh-CN" sz="2000" dirty="0"/>
          </a:p>
          <a:p>
            <a:pPr marL="0" indent="0">
              <a:buNone/>
            </a:pPr>
            <a:r>
              <a:rPr lang="zh-CN" altLang="zh-CN" sz="2000" dirty="0"/>
              <a:t>（</a:t>
            </a:r>
            <a:r>
              <a:rPr lang="en-US" altLang="zh-CN" sz="2000" dirty="0"/>
              <a:t>2</a:t>
            </a:r>
            <a:r>
              <a:rPr lang="zh-CN" altLang="zh-CN" sz="2000" dirty="0"/>
              <a:t>）驱动装置。是驱使执行机构运动的机构，主要是电力驱动装置，如步进电机、伺服电机等，它按照控制系统发出的指令信号，借助于动力元件使机器人进行动作。</a:t>
            </a:r>
            <a:endParaRPr lang="zh-CN" altLang="zh-CN" sz="2000" dirty="0"/>
          </a:p>
          <a:p>
            <a:pPr marL="0" indent="0">
              <a:buNone/>
            </a:pPr>
            <a:r>
              <a:rPr lang="zh-CN" altLang="zh-CN" sz="2000" dirty="0"/>
              <a:t>（</a:t>
            </a:r>
            <a:r>
              <a:rPr lang="en-US" altLang="zh-CN" sz="2000" dirty="0"/>
              <a:t>3</a:t>
            </a:r>
            <a:r>
              <a:rPr lang="zh-CN" altLang="zh-CN" sz="2000" dirty="0"/>
              <a:t>）检测装置。实时检测机器人的运动及工作情况，根据需要反馈给控制系统，与设定信息进行比较后，对执行机构进行调整，以保证机器人的动作符合预定的要求。</a:t>
            </a:r>
            <a:endParaRPr lang="zh-CN" altLang="zh-CN" sz="2000" dirty="0"/>
          </a:p>
          <a:p>
            <a:pPr marL="0" indent="0">
              <a:buNone/>
            </a:pPr>
            <a:r>
              <a:rPr lang="zh-CN" altLang="zh-CN" sz="2000" dirty="0"/>
              <a:t>（</a:t>
            </a:r>
            <a:r>
              <a:rPr lang="en-US" altLang="zh-CN" sz="2000" dirty="0"/>
              <a:t>4</a:t>
            </a:r>
            <a:r>
              <a:rPr lang="zh-CN" altLang="zh-CN" sz="2000" dirty="0"/>
              <a:t>）控制系统。</a:t>
            </a:r>
            <a:endParaRPr lang="zh-CN" altLang="en-US" sz="2000" dirty="0" smtClean="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8229600" cy="990600"/>
          </a:xfrm>
        </p:spPr>
        <p:txBody>
          <a:bodyPr>
            <a:normAutofit/>
          </a:bodyPr>
          <a:lstStyle/>
          <a:p>
            <a:r>
              <a:rPr lang="en-US" altLang="zh-CN" dirty="0" smtClean="0">
                <a:solidFill>
                  <a:srgbClr val="C00000"/>
                </a:solidFill>
              </a:rPr>
              <a:t>4.1 </a:t>
            </a:r>
            <a:r>
              <a:rPr lang="zh-CN" altLang="en-US" dirty="0" smtClean="0">
                <a:solidFill>
                  <a:srgbClr val="C00000"/>
                </a:solidFill>
              </a:rPr>
              <a:t>云计算机</a:t>
            </a:r>
            <a:endParaRPr lang="zh-CN" altLang="en-US" dirty="0">
              <a:solidFill>
                <a:srgbClr val="C00000"/>
              </a:solidFill>
            </a:endParaRPr>
          </a:p>
        </p:txBody>
      </p:sp>
      <p:sp>
        <p:nvSpPr>
          <p:cNvPr id="3" name="内容占位符 2"/>
          <p:cNvSpPr>
            <a:spLocks noGrp="1"/>
          </p:cNvSpPr>
          <p:nvPr>
            <p:ph idx="1"/>
          </p:nvPr>
        </p:nvSpPr>
        <p:spPr>
          <a:xfrm>
            <a:off x="323528" y="1412776"/>
            <a:ext cx="8435280" cy="5445224"/>
          </a:xfrm>
        </p:spPr>
        <p:txBody>
          <a:bodyPr>
            <a:normAutofit/>
          </a:bodyPr>
          <a:lstStyle/>
          <a:p>
            <a:pPr marL="0" indent="0">
              <a:buNone/>
            </a:pPr>
            <a:r>
              <a:rPr lang="en-US" altLang="zh-CN" sz="2800" dirty="0" smtClean="0">
                <a:solidFill>
                  <a:srgbClr val="C00000"/>
                </a:solidFill>
              </a:rPr>
              <a:t>4.1.1</a:t>
            </a:r>
            <a:r>
              <a:rPr lang="zh-CN" altLang="zh-CN" sz="2800" dirty="0">
                <a:solidFill>
                  <a:srgbClr val="C00000"/>
                </a:solidFill>
              </a:rPr>
              <a:t>云计算</a:t>
            </a:r>
            <a:r>
              <a:rPr lang="zh-CN" altLang="zh-CN" sz="2800" dirty="0" smtClean="0">
                <a:solidFill>
                  <a:srgbClr val="C00000"/>
                </a:solidFill>
              </a:rPr>
              <a:t>概述</a:t>
            </a:r>
            <a:endParaRPr lang="en-US" altLang="zh-CN" sz="2800" dirty="0" smtClean="0">
              <a:solidFill>
                <a:srgbClr val="C00000"/>
              </a:solidFill>
            </a:endParaRPr>
          </a:p>
          <a:p>
            <a:pPr marL="0" lvl="0" indent="0" eaLnBrk="0" fontAlgn="base" hangingPunct="0">
              <a:lnSpc>
                <a:spcPct val="100000"/>
              </a:lnSpc>
              <a:spcAft>
                <a:spcPct val="0"/>
              </a:spcAft>
              <a:buClrTx/>
              <a:buSzTx/>
              <a:buNone/>
            </a:pPr>
            <a:r>
              <a:rPr lang="en-US" altLang="zh-CN" sz="2400" dirty="0" smtClean="0">
                <a:solidFill>
                  <a:srgbClr val="C00000"/>
                </a:solidFill>
              </a:rPr>
              <a:t>1. </a:t>
            </a:r>
            <a:r>
              <a:rPr lang="zh-CN" altLang="en-US" sz="2400" dirty="0" smtClean="0">
                <a:solidFill>
                  <a:srgbClr val="C00000"/>
                </a:solidFill>
              </a:rPr>
              <a:t>云计算的产生    </a:t>
            </a:r>
            <a:endParaRPr lang="en-US" altLang="zh-CN" sz="2400" dirty="0" smtClean="0">
              <a:solidFill>
                <a:srgbClr val="C00000"/>
              </a:solidFill>
            </a:endParaRPr>
          </a:p>
          <a:p>
            <a:pPr marL="342900" indent="-342900">
              <a:buClr>
                <a:schemeClr val="tx2"/>
              </a:buClr>
              <a:buSzTx/>
              <a:buFont typeface="Wingdings 2" panose="05020102010507070707"/>
              <a:buChar char=""/>
            </a:pPr>
            <a:r>
              <a:rPr lang="zh-CN" altLang="zh-CN" sz="2000" dirty="0"/>
              <a:t>人类进入了前所未有的信息爆炸</a:t>
            </a:r>
            <a:r>
              <a:rPr lang="zh-CN" altLang="zh-CN" sz="2000" dirty="0" smtClean="0"/>
              <a:t>时代，</a:t>
            </a:r>
            <a:r>
              <a:rPr lang="zh-CN" altLang="zh-CN" sz="2000" dirty="0"/>
              <a:t>摩尔定律也束手无策，无论是技术上还是经济上都没办法依靠硬件解决信息无限增长的趋势，面对如何低成本地、高效快速地解决无限增长的信息的存储和计算这一问题，云计算也就应运而生</a:t>
            </a:r>
            <a:r>
              <a:rPr lang="zh-CN" altLang="zh-CN" sz="2000" dirty="0" smtClean="0"/>
              <a:t>。</a:t>
            </a:r>
            <a:endParaRPr lang="en-US" altLang="zh-CN" sz="2000" dirty="0"/>
          </a:p>
          <a:p>
            <a:pPr marL="342900" indent="-342900">
              <a:buClr>
                <a:schemeClr val="tx2"/>
              </a:buClr>
              <a:buSzTx/>
              <a:buFont typeface="Wingdings 2" panose="05020102010507070707"/>
              <a:buChar char=""/>
            </a:pPr>
            <a:r>
              <a:rPr lang="zh-CN" altLang="zh-CN" sz="2000" dirty="0" smtClean="0"/>
              <a:t>云</a:t>
            </a:r>
            <a:r>
              <a:rPr lang="zh-CN" altLang="zh-CN" sz="2000" dirty="0"/>
              <a:t>计算这个概念的直接起源来自戴尔的数据中心解决方案、亚马逊</a:t>
            </a:r>
            <a:r>
              <a:rPr lang="en-US" altLang="zh-CN" sz="2000" dirty="0"/>
              <a:t>EC2</a:t>
            </a:r>
            <a:r>
              <a:rPr lang="zh-CN" altLang="zh-CN" sz="2000" dirty="0"/>
              <a:t>产品和</a:t>
            </a:r>
            <a:r>
              <a:rPr lang="en-US" altLang="zh-CN" sz="2000" dirty="0"/>
              <a:t>Google-IBM</a:t>
            </a:r>
            <a:r>
              <a:rPr lang="zh-CN" altLang="zh-CN" sz="2000" dirty="0"/>
              <a:t>分布式计算项目</a:t>
            </a:r>
            <a:r>
              <a:rPr lang="zh-CN" altLang="zh-CN" sz="2000" dirty="0" smtClean="0"/>
              <a:t>。</a:t>
            </a:r>
            <a:endParaRPr lang="en-US" altLang="zh-CN" sz="2000" dirty="0" smtClean="0"/>
          </a:p>
          <a:p>
            <a:pPr marL="342900" indent="-342900">
              <a:buClr>
                <a:schemeClr val="tx2"/>
              </a:buClr>
              <a:buSzTx/>
              <a:buFont typeface="Wingdings 2" panose="05020102010507070707"/>
              <a:buChar char=""/>
            </a:pPr>
            <a:r>
              <a:rPr lang="en-US" altLang="zh-CN" sz="2000" dirty="0" smtClean="0"/>
              <a:t>2006</a:t>
            </a:r>
            <a:r>
              <a:rPr lang="zh-CN" altLang="zh-CN" sz="2000" dirty="0"/>
              <a:t>年</a:t>
            </a:r>
            <a:r>
              <a:rPr lang="en-US" altLang="zh-CN" sz="2000" dirty="0"/>
              <a:t>8</a:t>
            </a:r>
            <a:r>
              <a:rPr lang="zh-CN" altLang="zh-CN" sz="2000" dirty="0"/>
              <a:t>月</a:t>
            </a:r>
            <a:r>
              <a:rPr lang="en-US" altLang="zh-CN" sz="2000" dirty="0"/>
              <a:t>9</a:t>
            </a:r>
            <a:r>
              <a:rPr lang="zh-CN" altLang="zh-CN" sz="2000" dirty="0"/>
              <a:t>日，</a:t>
            </a:r>
            <a:r>
              <a:rPr lang="en-US" altLang="zh-CN" sz="2000" dirty="0"/>
              <a:t>Google</a:t>
            </a:r>
            <a:r>
              <a:rPr lang="zh-CN" altLang="zh-CN" sz="2000" dirty="0"/>
              <a:t>首席执行官埃里克</a:t>
            </a:r>
            <a:r>
              <a:rPr lang="en-US" altLang="zh-CN" sz="2000" dirty="0"/>
              <a:t>·</a:t>
            </a:r>
            <a:r>
              <a:rPr lang="zh-CN" altLang="zh-CN" sz="2000" dirty="0"/>
              <a:t>施密特在搜索引擎大会上提出“云计算”（</a:t>
            </a:r>
            <a:r>
              <a:rPr lang="en-US" altLang="zh-CN" sz="2000" dirty="0"/>
              <a:t>Cloud Computing</a:t>
            </a:r>
            <a:r>
              <a:rPr lang="zh-CN" altLang="zh-CN" sz="2000" dirty="0"/>
              <a:t>）的概念</a:t>
            </a:r>
            <a:r>
              <a:rPr lang="zh-CN" altLang="zh-CN" sz="2000" dirty="0" smtClean="0"/>
              <a:t>。</a:t>
            </a:r>
            <a:endParaRPr lang="zh-CN" altLang="zh-C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4.2.5 </a:t>
            </a:r>
            <a:r>
              <a:rPr lang="zh-CN" altLang="zh-CN" dirty="0"/>
              <a:t>人工智能的</a:t>
            </a:r>
            <a:r>
              <a:rPr lang="zh-CN" altLang="zh-CN" dirty="0" smtClean="0"/>
              <a:t>进展</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sz="2400" dirty="0"/>
              <a:t>2017</a:t>
            </a:r>
            <a:r>
              <a:rPr lang="zh-CN" altLang="zh-CN" sz="2400" dirty="0"/>
              <a:t>年是人工智能技术多点突破、全面开花的一年，我们几乎每天都能听到关于</a:t>
            </a:r>
            <a:r>
              <a:rPr lang="zh-CN" altLang="zh-CN" sz="2400" dirty="0" smtClean="0"/>
              <a:t>“人工智能”</a:t>
            </a:r>
            <a:r>
              <a:rPr lang="zh-CN" altLang="zh-CN" sz="2400" dirty="0"/>
              <a:t>的最新消息</a:t>
            </a:r>
            <a:r>
              <a:rPr lang="zh-CN" altLang="zh-CN" sz="2400" dirty="0" smtClean="0"/>
              <a:t>。</a:t>
            </a:r>
            <a:endParaRPr lang="en-US" altLang="zh-CN" sz="2400" dirty="0" smtClean="0"/>
          </a:p>
          <a:p>
            <a:pPr marL="342900" indent="-342900">
              <a:buClr>
                <a:schemeClr val="tx2"/>
              </a:buClr>
              <a:buSzTx/>
              <a:buFont typeface="Wingdings 2" panose="05020102010507070707"/>
              <a:buChar char=""/>
            </a:pPr>
            <a:r>
              <a:rPr lang="zh-CN" altLang="zh-CN" sz="2400" dirty="0"/>
              <a:t>首先</a:t>
            </a:r>
            <a:r>
              <a:rPr lang="zh-CN" altLang="zh-CN" sz="2400" dirty="0" smtClean="0"/>
              <a:t>人形</a:t>
            </a:r>
            <a:r>
              <a:rPr lang="zh-CN" altLang="zh-CN" sz="2400" dirty="0"/>
              <a:t>机器人除了在外形上更像人类，它们的动作也更加灵活了，甚至连身体机能都在向人类靠近</a:t>
            </a:r>
            <a:r>
              <a:rPr lang="zh-CN" altLang="zh-CN" sz="2400" dirty="0" smtClean="0"/>
              <a:t>。</a:t>
            </a:r>
            <a:r>
              <a:rPr lang="zh-CN" altLang="zh-CN" sz="2400" dirty="0"/>
              <a:t>美国机器人公司波士顿动力的机器人</a:t>
            </a:r>
            <a:r>
              <a:rPr lang="en-US" altLang="zh-CN" sz="2400" dirty="0"/>
              <a:t>Atlas</a:t>
            </a:r>
            <a:r>
              <a:rPr lang="zh-CN" altLang="zh-CN" sz="2400" dirty="0"/>
              <a:t>拥有立体视觉、距离感应等能力，不仅能规避障碍物，跌倒了能自己爬起来，还在去年</a:t>
            </a:r>
            <a:r>
              <a:rPr lang="en-US" altLang="zh-CN" sz="2400" dirty="0"/>
              <a:t>11</a:t>
            </a:r>
            <a:r>
              <a:rPr lang="zh-CN" altLang="zh-CN" sz="2400" dirty="0"/>
              <a:t>月学会了后空翻。东京大学的人形机器人</a:t>
            </a:r>
            <a:r>
              <a:rPr lang="en-US" altLang="zh-CN" sz="2400" dirty="0" err="1"/>
              <a:t>Kengoro</a:t>
            </a:r>
            <a:r>
              <a:rPr lang="zh-CN" altLang="zh-CN" sz="2400" dirty="0"/>
              <a:t>和</a:t>
            </a:r>
            <a:r>
              <a:rPr lang="en-US" altLang="zh-CN" sz="2400" dirty="0" err="1"/>
              <a:t>Kenshire</a:t>
            </a:r>
            <a:r>
              <a:rPr lang="zh-CN" altLang="zh-CN" sz="2400" dirty="0"/>
              <a:t>完全按照人类肌肉骨骼系统搭建，通过水循环系统还能表现运动后“流汗”的反应</a:t>
            </a:r>
            <a:r>
              <a:rPr lang="zh-CN"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4.2.5 </a:t>
            </a:r>
            <a:r>
              <a:rPr lang="zh-CN" altLang="zh-CN" dirty="0"/>
              <a:t>人工智能的进展</a:t>
            </a:r>
            <a:r>
              <a:rPr lang="zh-CN" altLang="en-US" dirty="0" smtClean="0"/>
              <a:t>（</a:t>
            </a:r>
            <a:r>
              <a:rPr lang="en-US" altLang="zh-CN" dirty="0" smtClean="0"/>
              <a:t>2</a:t>
            </a:r>
            <a:r>
              <a:rPr lang="zh-CN" altLang="en-US" dirty="0" smtClean="0"/>
              <a:t>）</a:t>
            </a:r>
            <a:endParaRPr lang="en-US" altLang="zh-CN" dirty="0"/>
          </a:p>
        </p:txBody>
      </p:sp>
      <p:sp>
        <p:nvSpPr>
          <p:cNvPr id="3" name="内容占位符 2"/>
          <p:cNvSpPr>
            <a:spLocks noGrp="1"/>
          </p:cNvSpPr>
          <p:nvPr>
            <p:ph idx="1"/>
          </p:nvPr>
        </p:nvSpPr>
        <p:spPr>
          <a:xfrm>
            <a:off x="323528" y="1484784"/>
            <a:ext cx="8229600" cy="4876800"/>
          </a:xfrm>
        </p:spPr>
        <p:txBody>
          <a:bodyPr>
            <a:normAutofit fontScale="70000" lnSpcReduction="20000"/>
          </a:bodyPr>
          <a:lstStyle/>
          <a:p>
            <a:pPr marL="342900" indent="-342900">
              <a:buClr>
                <a:schemeClr val="tx2"/>
              </a:buClr>
              <a:buSzTx/>
              <a:buFont typeface="Wingdings 2" panose="05020102010507070707"/>
              <a:buChar char=""/>
            </a:pPr>
            <a:r>
              <a:rPr lang="en-US" altLang="zh-CN" dirty="0"/>
              <a:t>2017</a:t>
            </a:r>
            <a:r>
              <a:rPr lang="zh-CN" altLang="zh-CN" dirty="0"/>
              <a:t>年</a:t>
            </a:r>
            <a:r>
              <a:rPr lang="en-US" altLang="zh-CN" dirty="0"/>
              <a:t>10</a:t>
            </a:r>
            <a:r>
              <a:rPr lang="zh-CN" altLang="zh-CN" dirty="0"/>
              <a:t>月，机器人索菲娅作为小组成员参加了联合国会议，还被授予了沙特阿拉伯公民身份，成为史上首个获得公民身份的机器人。</a:t>
            </a:r>
            <a:endParaRPr lang="zh-CN" altLang="en-US" dirty="0"/>
          </a:p>
          <a:p>
            <a:pPr marL="342900" indent="-342900">
              <a:buClr>
                <a:schemeClr val="tx2"/>
              </a:buClr>
              <a:buSzTx/>
              <a:buFont typeface="Wingdings 2" panose="05020102010507070707"/>
              <a:buChar char=""/>
            </a:pPr>
            <a:endParaRPr lang="en-US" altLang="zh-CN" dirty="0" smtClean="0"/>
          </a:p>
          <a:p>
            <a:pPr marL="342900" indent="-342900">
              <a:buClr>
                <a:schemeClr val="tx2"/>
              </a:buClr>
              <a:buSzTx/>
              <a:buFont typeface="Wingdings 2" panose="05020102010507070707"/>
              <a:buChar char=""/>
            </a:pPr>
            <a:endParaRPr lang="en-US" altLang="zh-CN" dirty="0"/>
          </a:p>
          <a:p>
            <a:pPr marL="342900" indent="-342900">
              <a:buClr>
                <a:schemeClr val="tx2"/>
              </a:buClr>
              <a:buSzTx/>
              <a:buFont typeface="Wingdings 2" panose="05020102010507070707"/>
              <a:buChar char=""/>
            </a:pPr>
            <a:endParaRPr lang="en-US" altLang="zh-CN" dirty="0" smtClean="0"/>
          </a:p>
          <a:p>
            <a:pPr marL="342900" indent="-342900">
              <a:buClr>
                <a:schemeClr val="tx2"/>
              </a:buClr>
              <a:buSzTx/>
              <a:buFont typeface="Wingdings 2" panose="05020102010507070707"/>
              <a:buChar char=""/>
            </a:pPr>
            <a:endParaRPr lang="en-US" altLang="zh-CN" dirty="0" smtClean="0"/>
          </a:p>
          <a:p>
            <a:pPr marL="342900" indent="-342900">
              <a:buClr>
                <a:schemeClr val="tx2"/>
              </a:buClr>
              <a:buSzTx/>
              <a:buFont typeface="Wingdings 2" panose="05020102010507070707"/>
              <a:buChar char=""/>
            </a:pPr>
            <a:r>
              <a:rPr lang="en-US" altLang="zh-CN" dirty="0" smtClean="0"/>
              <a:t>2017</a:t>
            </a:r>
            <a:r>
              <a:rPr lang="zh-CN" altLang="zh-CN" dirty="0"/>
              <a:t>年</a:t>
            </a:r>
            <a:r>
              <a:rPr lang="en-US" altLang="zh-CN" dirty="0"/>
              <a:t>1</a:t>
            </a:r>
            <a:r>
              <a:rPr lang="zh-CN" altLang="zh-CN" dirty="0"/>
              <a:t>月</a:t>
            </a:r>
            <a:r>
              <a:rPr lang="en-US" altLang="zh-CN" dirty="0"/>
              <a:t>30</a:t>
            </a:r>
            <a:r>
              <a:rPr lang="zh-CN" altLang="zh-CN" dirty="0"/>
              <a:t>日，宾夕法尼亚州匹兹堡</a:t>
            </a:r>
            <a:r>
              <a:rPr lang="en-US" altLang="zh-CN" dirty="0"/>
              <a:t>Rivers</a:t>
            </a:r>
            <a:r>
              <a:rPr lang="zh-CN" altLang="zh-CN" dirty="0"/>
              <a:t>赌场，耗时</a:t>
            </a:r>
            <a:r>
              <a:rPr lang="en-US" altLang="zh-CN" dirty="0"/>
              <a:t>20</a:t>
            </a:r>
            <a:r>
              <a:rPr lang="zh-CN" altLang="zh-CN" dirty="0"/>
              <a:t>天的德州扑克人机大战尘埃落定。卡耐基梅隆大学开发的</a:t>
            </a:r>
            <a:r>
              <a:rPr lang="en-US" altLang="zh-CN" dirty="0"/>
              <a:t>AI</a:t>
            </a:r>
            <a:r>
              <a:rPr lang="zh-CN" altLang="zh-CN" dirty="0"/>
              <a:t>程序</a:t>
            </a:r>
            <a:r>
              <a:rPr lang="en-US" altLang="zh-CN" dirty="0" err="1"/>
              <a:t>Libratus</a:t>
            </a:r>
            <a:r>
              <a:rPr lang="zh-CN" altLang="zh-CN" dirty="0"/>
              <a:t>击败人类顶级职业玩家，赢取了</a:t>
            </a:r>
            <a:r>
              <a:rPr lang="en-US" altLang="zh-CN" dirty="0"/>
              <a:t>20</a:t>
            </a:r>
            <a:r>
              <a:rPr lang="zh-CN" altLang="zh-CN" dirty="0"/>
              <a:t>万美元的奖金</a:t>
            </a:r>
            <a:r>
              <a:rPr lang="zh-CN" altLang="zh-CN" dirty="0" smtClean="0"/>
              <a:t>。</a:t>
            </a:r>
            <a:endParaRPr lang="en-US" altLang="zh-CN" dirty="0" smtClean="0"/>
          </a:p>
        </p:txBody>
      </p:sp>
      <p:pic>
        <p:nvPicPr>
          <p:cNvPr id="4" name="图片 3" descr="索菲亚机器人"/>
          <p:cNvPicPr/>
          <p:nvPr/>
        </p:nvPicPr>
        <p:blipFill>
          <a:blip r:embed="rId1"/>
          <a:stretch>
            <a:fillRect/>
          </a:stretch>
        </p:blipFill>
        <p:spPr>
          <a:xfrm>
            <a:off x="2555776" y="2564904"/>
            <a:ext cx="4032448" cy="212596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4.2.5 </a:t>
            </a:r>
            <a:r>
              <a:rPr lang="zh-CN" altLang="zh-CN" dirty="0"/>
              <a:t>人工智能的进展</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normAutofit fontScale="70000" lnSpcReduction="20000"/>
          </a:bodyPr>
          <a:lstStyle/>
          <a:p>
            <a:pPr marL="342900" indent="-342900">
              <a:buClr>
                <a:schemeClr val="tx2"/>
              </a:buClr>
              <a:buSzTx/>
              <a:buFont typeface="Wingdings 2" panose="05020102010507070707"/>
              <a:buChar char=""/>
            </a:pPr>
            <a:r>
              <a:rPr lang="zh-CN" altLang="zh-CN" dirty="0"/>
              <a:t>围棋方面，在</a:t>
            </a:r>
            <a:r>
              <a:rPr lang="en-US" altLang="zh-CN" dirty="0"/>
              <a:t>5</a:t>
            </a:r>
            <a:r>
              <a:rPr lang="zh-CN" altLang="zh-CN" dirty="0"/>
              <a:t>月</a:t>
            </a:r>
            <a:r>
              <a:rPr lang="en-US" altLang="zh-CN" dirty="0" err="1"/>
              <a:t>AlphaGo</a:t>
            </a:r>
            <a:r>
              <a:rPr lang="zh-CN" altLang="zh-CN" dirty="0"/>
              <a:t>以</a:t>
            </a:r>
            <a:r>
              <a:rPr lang="en-US" altLang="zh-CN" dirty="0"/>
              <a:t>3:0</a:t>
            </a:r>
            <a:r>
              <a:rPr lang="zh-CN" altLang="zh-CN" dirty="0"/>
              <a:t>击败柯洁后，谷歌的</a:t>
            </a:r>
            <a:r>
              <a:rPr lang="en-US" altLang="zh-CN" dirty="0"/>
              <a:t>Deep Mind</a:t>
            </a:r>
            <a:r>
              <a:rPr lang="zh-CN" altLang="zh-CN" dirty="0"/>
              <a:t>并没有停下脚步，</a:t>
            </a:r>
            <a:r>
              <a:rPr lang="en-US" altLang="zh-CN" dirty="0"/>
              <a:t>10</a:t>
            </a:r>
            <a:r>
              <a:rPr lang="zh-CN" altLang="zh-CN" dirty="0"/>
              <a:t>月，</a:t>
            </a:r>
            <a:r>
              <a:rPr lang="en-US" altLang="zh-CN" dirty="0"/>
              <a:t>Alpha Go Zero</a:t>
            </a:r>
            <a:r>
              <a:rPr lang="zh-CN" altLang="zh-CN" dirty="0"/>
              <a:t>用更低的处理能力发现了此前人类和机器从来没有想到的战术，而且在三天之后就击败了它的“前辈”；</a:t>
            </a:r>
            <a:r>
              <a:rPr lang="en-US" altLang="zh-CN" dirty="0"/>
              <a:t>12</a:t>
            </a:r>
            <a:r>
              <a:rPr lang="zh-CN" altLang="zh-CN" dirty="0"/>
              <a:t>月，</a:t>
            </a:r>
            <a:r>
              <a:rPr lang="en-US" altLang="zh-CN" dirty="0"/>
              <a:t>Alpha Go Zero</a:t>
            </a:r>
            <a:r>
              <a:rPr lang="zh-CN" altLang="zh-CN" dirty="0"/>
              <a:t>再进化，通用棋类算法</a:t>
            </a:r>
            <a:r>
              <a:rPr lang="en-US" altLang="zh-CN" dirty="0"/>
              <a:t>AI Alpha Zero</a:t>
            </a:r>
            <a:r>
              <a:rPr lang="zh-CN" altLang="zh-CN" dirty="0"/>
              <a:t>问世</a:t>
            </a:r>
            <a:r>
              <a:rPr lang="zh-CN" altLang="zh-CN" dirty="0" smtClean="0"/>
              <a:t>。</a:t>
            </a:r>
            <a:endParaRPr lang="en-US" altLang="zh-CN" dirty="0" smtClean="0"/>
          </a:p>
          <a:p>
            <a:pPr marL="342900" indent="-342900">
              <a:buClr>
                <a:schemeClr val="tx2"/>
              </a:buClr>
              <a:buSzTx/>
              <a:buFont typeface="Wingdings 2" panose="05020102010507070707"/>
              <a:buChar char=""/>
            </a:pPr>
            <a:r>
              <a:rPr lang="en-US" altLang="zh-CN" dirty="0" smtClean="0"/>
              <a:t>2017</a:t>
            </a:r>
            <a:r>
              <a:rPr lang="zh-CN" altLang="zh-CN" dirty="0"/>
              <a:t>年</a:t>
            </a:r>
            <a:r>
              <a:rPr lang="en-US" altLang="zh-CN" dirty="0"/>
              <a:t>5</a:t>
            </a:r>
            <a:r>
              <a:rPr lang="zh-CN" altLang="zh-CN" dirty="0"/>
              <a:t>月，“谷歌大脑”（</a:t>
            </a:r>
            <a:r>
              <a:rPr lang="en-US" altLang="zh-CN" dirty="0"/>
              <a:t>Google Brain</a:t>
            </a:r>
            <a:r>
              <a:rPr lang="zh-CN" altLang="zh-CN" dirty="0"/>
              <a:t>）的研究人员宣布研发出自动人工智能</a:t>
            </a:r>
            <a:r>
              <a:rPr lang="en-US" altLang="zh-CN" dirty="0" err="1"/>
              <a:t>AutoML</a:t>
            </a:r>
            <a:r>
              <a:rPr lang="zh-CN" altLang="zh-CN" dirty="0"/>
              <a:t>，该人工智能可以产生自己的“子</a:t>
            </a:r>
            <a:r>
              <a:rPr lang="en-US" altLang="zh-CN" dirty="0"/>
              <a:t>AI</a:t>
            </a:r>
            <a:r>
              <a:rPr lang="zh-CN" altLang="zh-CN" dirty="0"/>
              <a:t>”系统。这个新生成的“孩子”名为</a:t>
            </a:r>
            <a:r>
              <a:rPr lang="en-US" altLang="zh-CN" dirty="0" err="1"/>
              <a:t>NASNet</a:t>
            </a:r>
            <a:r>
              <a:rPr lang="zh-CN" altLang="zh-CN" dirty="0"/>
              <a:t>，可以实时地在视频中识别目标，正确率达到</a:t>
            </a:r>
            <a:r>
              <a:rPr lang="en-US" altLang="zh-CN" dirty="0"/>
              <a:t>82.7%</a:t>
            </a:r>
            <a:r>
              <a:rPr lang="zh-CN" altLang="zh-CN" dirty="0"/>
              <a:t>，比之前公布的同类</a:t>
            </a:r>
            <a:r>
              <a:rPr lang="en-US" altLang="zh-CN" dirty="0"/>
              <a:t>AI</a:t>
            </a:r>
            <a:r>
              <a:rPr lang="zh-CN" altLang="zh-CN" dirty="0"/>
              <a:t>产品的结果高</a:t>
            </a:r>
            <a:r>
              <a:rPr lang="en-US" altLang="zh-CN" dirty="0"/>
              <a:t>1.2%</a:t>
            </a:r>
            <a:r>
              <a:rPr lang="zh-CN" altLang="zh-CN" dirty="0"/>
              <a:t>，系统效率高出</a:t>
            </a:r>
            <a:r>
              <a:rPr lang="en-US" altLang="zh-CN" dirty="0"/>
              <a:t>4%</a:t>
            </a:r>
            <a:r>
              <a:rPr lang="zh-CN" altLang="zh-CN" dirty="0" smtClean="0"/>
              <a:t>。</a:t>
            </a:r>
            <a:endParaRPr lang="zh-CN" altLang="zh-CN" sz="3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4.2.5 </a:t>
            </a:r>
            <a:r>
              <a:rPr lang="zh-CN" altLang="zh-CN" dirty="0"/>
              <a:t>人工智能的进展</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p:txBody>
          <a:bodyPr>
            <a:normAutofit fontScale="77500" lnSpcReduction="20000"/>
          </a:bodyPr>
          <a:lstStyle/>
          <a:p>
            <a:pPr marL="342900" indent="-342900">
              <a:buClr>
                <a:schemeClr val="tx2"/>
              </a:buClr>
              <a:buSzTx/>
              <a:buFont typeface="Wingdings 2" panose="05020102010507070707"/>
              <a:buChar char=""/>
            </a:pPr>
            <a:r>
              <a:rPr lang="zh-CN" altLang="zh-CN" dirty="0"/>
              <a:t>无人驾驶也已成为世界性的前沿科技，</a:t>
            </a:r>
            <a:r>
              <a:rPr lang="en-US" altLang="zh-CN" dirty="0"/>
              <a:t>Google</a:t>
            </a:r>
            <a:r>
              <a:rPr lang="zh-CN" altLang="zh-CN" dirty="0"/>
              <a:t>、百度、特斯拉等科技巨头新贵纷纷布局于此。在</a:t>
            </a:r>
            <a:r>
              <a:rPr lang="en-US" altLang="zh-CN" dirty="0"/>
              <a:t>2016</a:t>
            </a:r>
            <a:r>
              <a:rPr lang="zh-CN" altLang="zh-CN" dirty="0"/>
              <a:t>年</a:t>
            </a:r>
            <a:r>
              <a:rPr lang="en-US" altLang="zh-CN" dirty="0"/>
              <a:t>11</a:t>
            </a:r>
            <a:r>
              <a:rPr lang="zh-CN" altLang="zh-CN" dirty="0"/>
              <a:t>月</a:t>
            </a:r>
            <a:r>
              <a:rPr lang="en-US" altLang="zh-CN" dirty="0"/>
              <a:t>16</a:t>
            </a:r>
            <a:r>
              <a:rPr lang="zh-CN" altLang="zh-CN" dirty="0"/>
              <a:t>日，</a:t>
            </a:r>
            <a:r>
              <a:rPr lang="en-US" altLang="zh-CN" dirty="0"/>
              <a:t>18</a:t>
            </a:r>
            <a:r>
              <a:rPr lang="zh-CN" altLang="zh-CN" dirty="0"/>
              <a:t>辆百度无人车在乌镇运营体验，是百度首次在开放城市道路情况下，实现全程无人工干预的</a:t>
            </a:r>
            <a:r>
              <a:rPr lang="en-US" altLang="zh-CN" dirty="0"/>
              <a:t>L4</a:t>
            </a:r>
            <a:r>
              <a:rPr lang="zh-CN" altLang="zh-CN" dirty="0"/>
              <a:t>级无人驾驶技术</a:t>
            </a:r>
            <a:r>
              <a:rPr lang="zh-CN" altLang="zh-CN" dirty="0" smtClean="0"/>
              <a:t>。</a:t>
            </a:r>
            <a:endParaRPr lang="en-US" altLang="zh-CN" dirty="0" smtClean="0"/>
          </a:p>
          <a:p>
            <a:pPr marL="342900" indent="-342900">
              <a:buClr>
                <a:schemeClr val="tx2"/>
              </a:buClr>
              <a:buSzTx/>
              <a:buFont typeface="Wingdings 2" panose="05020102010507070707"/>
              <a:buChar char=""/>
            </a:pPr>
            <a:r>
              <a:rPr lang="en-US" altLang="zh-CN" dirty="0" smtClean="0"/>
              <a:t>2017</a:t>
            </a:r>
            <a:r>
              <a:rPr lang="zh-CN" altLang="zh-CN" dirty="0"/>
              <a:t>年</a:t>
            </a:r>
            <a:r>
              <a:rPr lang="en-US" altLang="zh-CN" dirty="0"/>
              <a:t>1</a:t>
            </a:r>
            <a:r>
              <a:rPr lang="zh-CN" altLang="zh-CN" dirty="0"/>
              <a:t>月，斯坦福大学的研究人员开发出了基于深度学习算法的皮肤癌诊断系统，使得识别皮肤癌的准确率与专业的人类医生相当。成果论文被</a:t>
            </a:r>
            <a:r>
              <a:rPr lang="en-US" altLang="zh-CN" dirty="0"/>
              <a:t>Nature</a:t>
            </a:r>
            <a:r>
              <a:rPr lang="zh-CN" altLang="zh-CN" dirty="0"/>
              <a:t>杂志采用刊登。</a:t>
            </a:r>
            <a:endParaRPr lang="zh-CN" altLang="en-US" sz="2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4.2.5 </a:t>
            </a:r>
            <a:r>
              <a:rPr lang="zh-CN" altLang="zh-CN" dirty="0"/>
              <a:t>人工智能的进展</a:t>
            </a:r>
            <a:r>
              <a:rPr lang="zh-CN" altLang="en-US" dirty="0" smtClean="0"/>
              <a:t>（</a:t>
            </a:r>
            <a:r>
              <a:rPr lang="en-US" altLang="zh-CN" dirty="0" smtClean="0"/>
              <a:t>5</a:t>
            </a:r>
            <a:r>
              <a:rPr lang="zh-CN" altLang="en-US" dirty="0" smtClean="0"/>
              <a:t>）</a:t>
            </a:r>
            <a:endParaRPr lang="zh-CN" altLang="en-US" dirty="0"/>
          </a:p>
        </p:txBody>
      </p:sp>
      <p:sp>
        <p:nvSpPr>
          <p:cNvPr id="5" name="内容占位符 4"/>
          <p:cNvSpPr>
            <a:spLocks noGrp="1"/>
          </p:cNvSpPr>
          <p:nvPr>
            <p:ph idx="1"/>
          </p:nvPr>
        </p:nvSpPr>
        <p:spPr/>
        <p:txBody>
          <a:bodyPr>
            <a:normAutofit fontScale="70000" lnSpcReduction="20000"/>
          </a:bodyPr>
          <a:lstStyle/>
          <a:p>
            <a:pPr marL="342900" indent="-342900">
              <a:buClr>
                <a:schemeClr val="tx2"/>
              </a:buClr>
              <a:buSzTx/>
              <a:buFont typeface="Wingdings 2" panose="05020102010507070707"/>
              <a:buChar char=""/>
            </a:pPr>
            <a:r>
              <a:rPr lang="zh-CN" altLang="zh-CN" dirty="0"/>
              <a:t>人工智能技术快速发展，也和其他强大的技术一样，是一柄双刃剑。</a:t>
            </a:r>
            <a:r>
              <a:rPr lang="en-US" altLang="zh-CN" dirty="0"/>
              <a:t>AI</a:t>
            </a:r>
            <a:r>
              <a:rPr lang="zh-CN" altLang="zh-CN" dirty="0"/>
              <a:t>既能造福人类，也能被罪犯所利用。恶意使用人工智能，不仅会威胁到人们的财产和隐私，还可能带来生命威胁。</a:t>
            </a:r>
            <a:endParaRPr lang="zh-CN" altLang="zh-CN" sz="3600" dirty="0"/>
          </a:p>
          <a:p>
            <a:pPr marL="342900" indent="-342900">
              <a:buClr>
                <a:schemeClr val="tx2"/>
              </a:buClr>
              <a:buSzTx/>
              <a:buFont typeface="Wingdings 2" panose="05020102010507070707"/>
              <a:buChar char=""/>
            </a:pPr>
            <a:r>
              <a:rPr lang="zh-CN" altLang="zh-CN" dirty="0"/>
              <a:t>人工智能还会导致工人大量失业，当机器配上人工智能，人类被代替的趋势就会愈演愈烈。特斯拉自动化工厂被曝光，整个工厂只有</a:t>
            </a:r>
            <a:r>
              <a:rPr lang="en-US" altLang="zh-CN" dirty="0"/>
              <a:t>150</a:t>
            </a:r>
            <a:r>
              <a:rPr lang="zh-CN" altLang="zh-CN" dirty="0"/>
              <a:t>个机器人，从原材料加工到成品组装，所有的生产流程都由</a:t>
            </a:r>
            <a:r>
              <a:rPr lang="en-US" altLang="zh-CN" dirty="0"/>
              <a:t>150</a:t>
            </a:r>
            <a:r>
              <a:rPr lang="zh-CN" altLang="zh-CN" dirty="0"/>
              <a:t>台机器人完成，在车间内根本看不到人的身影</a:t>
            </a:r>
            <a:r>
              <a:rPr lang="zh-CN" altLang="zh-CN" dirty="0" smtClean="0"/>
              <a:t>。</a:t>
            </a:r>
            <a:endParaRPr lang="en-US" altLang="zh-CN" sz="3600" dirty="0"/>
          </a:p>
          <a:p>
            <a:pPr marL="342900" indent="-342900">
              <a:buClr>
                <a:schemeClr val="tx2"/>
              </a:buClr>
              <a:buSzTx/>
              <a:buFont typeface="Wingdings 2" panose="05020102010507070707"/>
              <a:buChar char=""/>
            </a:pPr>
            <a:r>
              <a:rPr lang="zh-CN" altLang="zh-CN" dirty="0"/>
              <a:t>麦肯锡全球研究院发布报告称，到</a:t>
            </a:r>
            <a:r>
              <a:rPr lang="en-US" altLang="zh-CN" dirty="0"/>
              <a:t>2030</a:t>
            </a:r>
            <a:r>
              <a:rPr lang="zh-CN" altLang="zh-CN" dirty="0"/>
              <a:t>年，机器人将抢走</a:t>
            </a:r>
            <a:r>
              <a:rPr lang="en-US" altLang="zh-CN" dirty="0"/>
              <a:t>4</a:t>
            </a:r>
            <a:r>
              <a:rPr lang="zh-CN" altLang="zh-CN" dirty="0"/>
              <a:t>到</a:t>
            </a:r>
            <a:r>
              <a:rPr lang="en-US" altLang="zh-CN" dirty="0"/>
              <a:t>8</a:t>
            </a:r>
            <a:r>
              <a:rPr lang="zh-CN" altLang="zh-CN" dirty="0"/>
              <a:t>亿人的饭碗，相当于当前全球劳动力总量的</a:t>
            </a:r>
            <a:r>
              <a:rPr lang="en-US" altLang="zh-CN" dirty="0"/>
              <a:t>1/5</a:t>
            </a:r>
            <a:r>
              <a:rPr lang="zh-CN" altLang="zh-CN" dirty="0"/>
              <a:t>，风险最大的行业是建筑和采矿、工厂产品生产、办公室助理和销售人员。</a:t>
            </a:r>
            <a:endParaRPr lang="en-US" altLang="zh-CN" sz="3600" dirty="0"/>
          </a:p>
          <a:p>
            <a:endParaRPr lang="en-US" altLang="zh-CN" dirty="0"/>
          </a:p>
          <a:p>
            <a:endParaRPr lang="en-US" altLang="zh-CN" sz="2600" dirty="0" smtClean="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8229600" cy="990600"/>
          </a:xfrm>
        </p:spPr>
        <p:txBody>
          <a:bodyPr>
            <a:normAutofit/>
          </a:bodyPr>
          <a:lstStyle/>
          <a:p>
            <a:r>
              <a:rPr lang="en-US" altLang="zh-CN" dirty="0"/>
              <a:t>4.3 </a:t>
            </a:r>
            <a:r>
              <a:rPr lang="zh-CN" altLang="zh-CN" dirty="0"/>
              <a:t>物联网</a:t>
            </a:r>
            <a:endParaRPr lang="zh-CN" altLang="en-US" dirty="0"/>
          </a:p>
        </p:txBody>
      </p:sp>
      <p:sp>
        <p:nvSpPr>
          <p:cNvPr id="3" name="内容占位符 2"/>
          <p:cNvSpPr>
            <a:spLocks noGrp="1"/>
          </p:cNvSpPr>
          <p:nvPr>
            <p:ph idx="1"/>
          </p:nvPr>
        </p:nvSpPr>
        <p:spPr/>
        <p:txBody>
          <a:bodyPr>
            <a:normAutofit/>
          </a:bodyPr>
          <a:lstStyle/>
          <a:p>
            <a:pPr marL="0" indent="0">
              <a:buClr>
                <a:schemeClr val="tx2"/>
              </a:buClr>
              <a:buSzTx/>
              <a:buNone/>
            </a:pPr>
            <a:r>
              <a:rPr lang="en-US" altLang="zh-CN" sz="2400" dirty="0">
                <a:solidFill>
                  <a:srgbClr val="C00000"/>
                </a:solidFill>
              </a:rPr>
              <a:t>4.3.1 </a:t>
            </a:r>
            <a:r>
              <a:rPr lang="zh-CN" altLang="zh-CN" sz="2400" dirty="0">
                <a:solidFill>
                  <a:srgbClr val="C00000"/>
                </a:solidFill>
              </a:rPr>
              <a:t>物联网</a:t>
            </a:r>
            <a:r>
              <a:rPr lang="zh-CN" altLang="zh-CN" sz="2400" dirty="0" smtClean="0">
                <a:solidFill>
                  <a:srgbClr val="C00000"/>
                </a:solidFill>
              </a:rPr>
              <a:t>概述</a:t>
            </a:r>
            <a:endParaRPr lang="en-US" altLang="zh-CN" sz="2400" dirty="0" smtClean="0">
              <a:solidFill>
                <a:srgbClr val="C00000"/>
              </a:solidFill>
            </a:endParaRPr>
          </a:p>
          <a:p>
            <a:pPr marL="0" indent="0">
              <a:buClr>
                <a:schemeClr val="tx2"/>
              </a:buClr>
              <a:buSzTx/>
              <a:buNone/>
            </a:pPr>
            <a:r>
              <a:rPr lang="en-US" altLang="zh-CN" sz="2400" dirty="0" smtClean="0">
                <a:solidFill>
                  <a:srgbClr val="C00000"/>
                </a:solidFill>
              </a:rPr>
              <a:t>1. </a:t>
            </a:r>
            <a:r>
              <a:rPr lang="zh-CN" altLang="zh-CN" sz="2400" dirty="0" smtClean="0">
                <a:solidFill>
                  <a:srgbClr val="C00000"/>
                </a:solidFill>
              </a:rPr>
              <a:t>物</a:t>
            </a:r>
            <a:r>
              <a:rPr lang="zh-CN" altLang="zh-CN" sz="2400" dirty="0">
                <a:solidFill>
                  <a:srgbClr val="C00000"/>
                </a:solidFill>
              </a:rPr>
              <a:t>联网的</a:t>
            </a:r>
            <a:r>
              <a:rPr lang="zh-CN" altLang="zh-CN" sz="2400" dirty="0" smtClean="0">
                <a:solidFill>
                  <a:srgbClr val="C00000"/>
                </a:solidFill>
              </a:rPr>
              <a:t>概念</a:t>
            </a:r>
            <a:r>
              <a:rPr lang="zh-CN" altLang="en-US" sz="2400" dirty="0" smtClean="0">
                <a:solidFill>
                  <a:srgbClr val="C00000"/>
                </a:solidFill>
              </a:rPr>
              <a:t>（</a:t>
            </a:r>
            <a:r>
              <a:rPr lang="en-US" altLang="zh-CN" sz="2400" dirty="0" smtClean="0">
                <a:solidFill>
                  <a:srgbClr val="C00000"/>
                </a:solidFill>
              </a:rPr>
              <a:t>1</a:t>
            </a:r>
            <a:r>
              <a:rPr lang="zh-CN" altLang="en-US" sz="2400" dirty="0" smtClean="0">
                <a:solidFill>
                  <a:srgbClr val="C00000"/>
                </a:solidFill>
              </a:rPr>
              <a:t>）</a:t>
            </a:r>
            <a:endParaRPr lang="en-US" altLang="zh-CN" sz="2400" dirty="0" smtClean="0">
              <a:solidFill>
                <a:srgbClr val="C00000"/>
              </a:solidFill>
            </a:endParaRPr>
          </a:p>
          <a:p>
            <a:pPr marL="0" indent="0">
              <a:buClr>
                <a:schemeClr val="tx2"/>
              </a:buClr>
              <a:buSzTx/>
              <a:buNone/>
            </a:pPr>
            <a:r>
              <a:rPr lang="zh-CN" altLang="zh-CN" sz="2400" dirty="0"/>
              <a:t>至今仍没有提出个权威、完整和精确的物联网定义。</a:t>
            </a:r>
            <a:endParaRPr lang="en-US" altLang="zh-CN" sz="2400" dirty="0" smtClean="0">
              <a:solidFill>
                <a:srgbClr val="C00000"/>
              </a:solidFill>
            </a:endParaRPr>
          </a:p>
          <a:p>
            <a:pPr marL="342900" indent="-342900">
              <a:lnSpc>
                <a:spcPct val="130000"/>
              </a:lnSpc>
              <a:buClr>
                <a:schemeClr val="tx2"/>
              </a:buClr>
              <a:buSzTx/>
              <a:buFont typeface="Wingdings 2" panose="05020102010507070707"/>
              <a:buChar char=""/>
            </a:pPr>
            <a:r>
              <a:rPr lang="zh-CN" altLang="zh-CN" sz="2400" dirty="0"/>
              <a:t>物</a:t>
            </a:r>
            <a:r>
              <a:rPr lang="zh-CN" altLang="zh-CN" sz="2400" dirty="0" smtClean="0"/>
              <a:t>联网</a:t>
            </a:r>
            <a:r>
              <a:rPr lang="zh-CN" altLang="en-US" sz="2400" dirty="0" smtClean="0"/>
              <a:t>（</a:t>
            </a:r>
            <a:r>
              <a:rPr lang="en-US" altLang="zh-CN" sz="2400" dirty="0" smtClean="0"/>
              <a:t>Internet </a:t>
            </a:r>
            <a:r>
              <a:rPr lang="en-US" altLang="zh-CN" sz="2400" dirty="0"/>
              <a:t>of </a:t>
            </a:r>
            <a:r>
              <a:rPr lang="en-US" altLang="zh-CN" sz="2400" dirty="0" smtClean="0"/>
              <a:t>Things</a:t>
            </a:r>
            <a:r>
              <a:rPr lang="zh-CN" altLang="en-US" sz="2400" dirty="0"/>
              <a:t>，</a:t>
            </a:r>
            <a:r>
              <a:rPr lang="en-US" altLang="zh-CN" sz="2400" dirty="0" err="1" smtClean="0"/>
              <a:t>IoT</a:t>
            </a:r>
            <a:r>
              <a:rPr lang="zh-CN" altLang="zh-CN" sz="2400" dirty="0" smtClean="0"/>
              <a:t>）的</a:t>
            </a:r>
            <a:r>
              <a:rPr lang="zh-CN" altLang="zh-CN" sz="2400" dirty="0"/>
              <a:t>概念最初是由美国麻省理工学院在</a:t>
            </a:r>
            <a:r>
              <a:rPr lang="en-US" altLang="zh-CN" sz="2400" dirty="0"/>
              <a:t>1999</a:t>
            </a:r>
            <a:r>
              <a:rPr lang="zh-CN" altLang="zh-CN" sz="2400" dirty="0"/>
              <a:t>年提出的：即通过射频识别（</a:t>
            </a:r>
            <a:r>
              <a:rPr lang="en-US" altLang="zh-CN" sz="2400" dirty="0"/>
              <a:t>RFID</a:t>
            </a:r>
            <a:r>
              <a:rPr lang="zh-CN" altLang="zh-CN" sz="2400" dirty="0"/>
              <a:t>）、红外感应器、全球定位系统、激光扫描器、气体感应器等信息传感设备，按约定的协议，把任何物品与互联网连接起来，进行信息交换和通信，以实现智能化识别、定位、跟踪、监控和管理的一种网络。</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pPr marL="0" indent="0"/>
            <a:r>
              <a:rPr lang="en-US" altLang="zh-CN" dirty="0"/>
              <a:t>1. </a:t>
            </a:r>
            <a:r>
              <a:rPr lang="zh-CN" altLang="zh-CN" dirty="0"/>
              <a:t>物联网的概念</a:t>
            </a:r>
            <a:r>
              <a:rPr lang="zh-CN" altLang="en-US" dirty="0" smtClean="0"/>
              <a:t>（</a:t>
            </a:r>
            <a:r>
              <a:rPr lang="en-US" altLang="zh-CN" dirty="0" smtClean="0"/>
              <a:t>2</a:t>
            </a:r>
            <a:r>
              <a:rPr lang="zh-CN" altLang="en-US" dirty="0" smtClean="0"/>
              <a:t>）</a:t>
            </a:r>
            <a:endParaRPr lang="en-US" altLang="zh-CN" dirty="0"/>
          </a:p>
        </p:txBody>
      </p:sp>
      <p:sp>
        <p:nvSpPr>
          <p:cNvPr id="5" name="内容占位符 4"/>
          <p:cNvSpPr>
            <a:spLocks noGrp="1"/>
          </p:cNvSpPr>
          <p:nvPr>
            <p:ph idx="1"/>
            <p:custDataLst>
              <p:tags r:id="rId2"/>
            </p:custDataLst>
          </p:nvPr>
        </p:nvSpPr>
        <p:spPr>
          <a:xfrm>
            <a:off x="395536" y="1628800"/>
            <a:ext cx="8439278" cy="4624310"/>
          </a:xfrm>
        </p:spPr>
        <p:txBody>
          <a:bodyPr>
            <a:normAutofit fontScale="77500" lnSpcReduction="20000"/>
          </a:bodyPr>
          <a:lstStyle/>
          <a:p>
            <a:pPr marL="342900" indent="-342900">
              <a:buClr>
                <a:schemeClr val="tx2"/>
              </a:buClr>
              <a:buSzTx/>
              <a:buFont typeface="Wingdings 2" panose="05020102010507070707"/>
              <a:buChar char=""/>
            </a:pPr>
            <a:r>
              <a:rPr lang="zh-CN" altLang="zh-CN" sz="2800" dirty="0"/>
              <a:t>中国物联网校企联盟将物联网的定义为：当下几乎所有技术与计算机、互联网技术的结合，实现物体与物体之间、环境以及状态信息实时的共享以及智能化的收集、传递、处理、执行。广义上说，当下涉及信息技术的应用，都可以纳入物联网的范畴。</a:t>
            </a:r>
            <a:endParaRPr lang="zh-CN" altLang="zh-CN" sz="2800" dirty="0"/>
          </a:p>
          <a:p>
            <a:pPr marL="342900" indent="-342900">
              <a:buClr>
                <a:schemeClr val="tx2"/>
              </a:buClr>
              <a:buSzTx/>
              <a:buFont typeface="Wingdings 2" panose="05020102010507070707"/>
              <a:buChar char=""/>
            </a:pPr>
            <a:r>
              <a:rPr lang="zh-CN" altLang="zh-CN" sz="2800" dirty="0"/>
              <a:t>国际电信联盟（</a:t>
            </a:r>
            <a:r>
              <a:rPr lang="en-US" altLang="zh-CN" sz="2800" dirty="0"/>
              <a:t>ITU</a:t>
            </a:r>
            <a:r>
              <a:rPr lang="zh-CN" altLang="zh-CN" sz="2800" dirty="0"/>
              <a:t>）发布的</a:t>
            </a:r>
            <a:r>
              <a:rPr lang="en-US" altLang="zh-CN" sz="2800" dirty="0"/>
              <a:t>ITU</a:t>
            </a:r>
            <a:r>
              <a:rPr lang="zh-CN" altLang="zh-CN" sz="2800" dirty="0"/>
              <a:t>互联网报告，对物联网做了如下定义：通过二维码识读设备、射频识别（</a:t>
            </a:r>
            <a:r>
              <a:rPr lang="en-US" altLang="zh-CN" sz="2800" dirty="0"/>
              <a:t>RFID</a:t>
            </a:r>
            <a:r>
              <a:rPr lang="zh-CN" altLang="zh-CN" sz="2800" dirty="0"/>
              <a:t>）装置、红外感应器、全球定位系统和激光扫描器等信息传感设备，按约定的协议，把任何物品与互联网相连接，进行信息交换和通信，以实现智能化识别、定位、眼踪、监控和管理的一种网络。</a:t>
            </a:r>
            <a:endParaRPr lang="zh-CN" altLang="en-US" sz="2800" dirty="0"/>
          </a:p>
        </p:txBody>
      </p:sp>
    </p:spTree>
    <p:custDataLst>
      <p:tags r:id="rId3"/>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51520" y="1371856"/>
            <a:ext cx="8640959" cy="5297504"/>
          </a:xfrm>
          <a:prstGeom prst="rect">
            <a:avLst/>
          </a:prstGeom>
        </p:spPr>
        <p:txBody>
          <a:bodyPr wrap="square">
            <a:noAutofit/>
          </a:bodyPr>
          <a:lstStyle>
            <a:defPPr>
              <a:defRPr lang="zh-CN"/>
            </a:defPPr>
            <a:lvl1pPr>
              <a:defRPr sz="2000"/>
            </a:lvl1pPr>
          </a:lstStyle>
          <a:p>
            <a:pPr algn="just">
              <a:lnSpc>
                <a:spcPts val="3000"/>
              </a:lnSpc>
            </a:pPr>
            <a:r>
              <a:rPr lang="zh-CN" altLang="en-US" sz="2200" dirty="0">
                <a:latin typeface="黑体" panose="02010609060101010101" pitchFamily="49" charset="-122"/>
                <a:ea typeface="黑体" panose="02010609060101010101" pitchFamily="49" charset="-122"/>
              </a:rPr>
              <a:t>简单地说，物联网就是物物相连的互联网，包含三层意思：</a:t>
            </a:r>
            <a:endParaRPr lang="zh-CN" altLang="en-US" sz="2200" dirty="0">
              <a:latin typeface="黑体" panose="02010609060101010101" pitchFamily="49" charset="-122"/>
              <a:ea typeface="黑体" panose="02010609060101010101" pitchFamily="49" charset="-122"/>
            </a:endParaRPr>
          </a:p>
          <a:p>
            <a:pPr algn="just">
              <a:lnSpc>
                <a:spcPts val="3000"/>
              </a:lnSpc>
            </a:pPr>
            <a:r>
              <a:rPr lang="zh-CN" altLang="en-US" sz="2200" dirty="0">
                <a:latin typeface="黑体" panose="02010609060101010101" pitchFamily="49" charset="-122"/>
                <a:ea typeface="黑体" panose="02010609060101010101" pitchFamily="49" charset="-122"/>
              </a:rPr>
              <a:t>其一，物联网的核心和基础仍然是互联网，是在互联网基础上的延伸和扩展的网络；</a:t>
            </a:r>
            <a:endParaRPr lang="zh-CN" altLang="en-US" sz="2200" dirty="0">
              <a:latin typeface="黑体" panose="02010609060101010101" pitchFamily="49" charset="-122"/>
              <a:ea typeface="黑体" panose="02010609060101010101" pitchFamily="49" charset="-122"/>
            </a:endParaRPr>
          </a:p>
          <a:p>
            <a:pPr algn="just">
              <a:lnSpc>
                <a:spcPts val="3000"/>
              </a:lnSpc>
            </a:pPr>
            <a:r>
              <a:rPr lang="zh-CN" altLang="en-US" sz="2200" dirty="0">
                <a:latin typeface="黑体" panose="02010609060101010101" pitchFamily="49" charset="-122"/>
                <a:ea typeface="黑体" panose="02010609060101010101" pitchFamily="49" charset="-122"/>
              </a:rPr>
              <a:t>其二，其用户端延伸和扩展到了任何物品与物品之间，进行信息交换和通信，也就是物物相息。</a:t>
            </a:r>
            <a:endParaRPr lang="zh-CN" altLang="en-US" sz="2200" dirty="0">
              <a:latin typeface="黑体" panose="02010609060101010101" pitchFamily="49" charset="-122"/>
              <a:ea typeface="黑体" panose="02010609060101010101" pitchFamily="49" charset="-122"/>
            </a:endParaRPr>
          </a:p>
          <a:p>
            <a:pPr algn="just">
              <a:lnSpc>
                <a:spcPts val="3000"/>
              </a:lnSpc>
            </a:pPr>
            <a:r>
              <a:rPr lang="zh-CN" altLang="en-US" sz="2200" dirty="0">
                <a:latin typeface="黑体" panose="02010609060101010101" pitchFamily="49" charset="-122"/>
                <a:ea typeface="黑体" panose="02010609060101010101" pitchFamily="49" charset="-122"/>
              </a:rPr>
              <a:t>其三，物联网具有智能属性，可进行智能控制、自动监测与自动操作</a:t>
            </a:r>
            <a:r>
              <a:rPr lang="zh-CN" altLang="en-US" sz="2200" dirty="0" smtClean="0">
                <a:latin typeface="黑体" panose="02010609060101010101" pitchFamily="49" charset="-122"/>
                <a:ea typeface="黑体" panose="02010609060101010101" pitchFamily="49" charset="-122"/>
              </a:rPr>
              <a:t>。</a:t>
            </a:r>
            <a:endParaRPr lang="en-US" altLang="zh-CN" sz="2200" dirty="0" smtClean="0">
              <a:latin typeface="黑体" panose="02010609060101010101" pitchFamily="49" charset="-122"/>
              <a:ea typeface="黑体" panose="02010609060101010101" pitchFamily="49" charset="-122"/>
            </a:endParaRPr>
          </a:p>
          <a:p>
            <a:pPr algn="just">
              <a:lnSpc>
                <a:spcPts val="3000"/>
              </a:lnSpc>
            </a:pPr>
            <a:r>
              <a:rPr lang="zh-CN" altLang="zh-CN" sz="2200" dirty="0">
                <a:latin typeface="黑体" panose="02010609060101010101" pitchFamily="49" charset="-122"/>
                <a:ea typeface="黑体" panose="02010609060101010101" pitchFamily="49" charset="-122"/>
              </a:rPr>
              <a:t>根据国际电信</a:t>
            </a:r>
            <a:r>
              <a:rPr lang="zh-CN" altLang="zh-CN" sz="2200" dirty="0" smtClean="0">
                <a:latin typeface="黑体" panose="02010609060101010101" pitchFamily="49" charset="-122"/>
                <a:ea typeface="黑体" panose="02010609060101010101" pitchFamily="49" charset="-122"/>
              </a:rPr>
              <a:t>联盟的</a:t>
            </a:r>
            <a:r>
              <a:rPr lang="zh-CN" altLang="zh-CN" sz="2200" dirty="0">
                <a:latin typeface="黑体" panose="02010609060101010101" pitchFamily="49" charset="-122"/>
                <a:ea typeface="黑体" panose="02010609060101010101" pitchFamily="49" charset="-122"/>
              </a:rPr>
              <a:t>定义，物联网主要解决人与物品（</a:t>
            </a:r>
            <a:r>
              <a:rPr lang="en-US" altLang="zh-CN" sz="2200" dirty="0">
                <a:latin typeface="黑体" panose="02010609060101010101" pitchFamily="49" charset="-122"/>
                <a:ea typeface="黑体" panose="02010609060101010101" pitchFamily="49" charset="-122"/>
              </a:rPr>
              <a:t> Human to Thing</a:t>
            </a:r>
            <a:r>
              <a:rPr lang="zh-CN" altLang="zh-CN"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H2T</a:t>
            </a:r>
            <a:r>
              <a:rPr lang="zh-CN" altLang="zh-CN" sz="2200" dirty="0">
                <a:latin typeface="黑体" panose="02010609060101010101" pitchFamily="49" charset="-122"/>
                <a:ea typeface="黑体" panose="02010609060101010101" pitchFamily="49" charset="-122"/>
              </a:rPr>
              <a:t>）、人与人（</a:t>
            </a:r>
            <a:r>
              <a:rPr lang="en-US" altLang="zh-CN" sz="2200" dirty="0">
                <a:latin typeface="黑体" panose="02010609060101010101" pitchFamily="49" charset="-122"/>
                <a:ea typeface="黑体" panose="02010609060101010101" pitchFamily="49" charset="-122"/>
              </a:rPr>
              <a:t> Human to Human</a:t>
            </a:r>
            <a:r>
              <a:rPr lang="zh-CN" altLang="zh-CN"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H2H</a:t>
            </a:r>
            <a:r>
              <a:rPr lang="zh-CN" altLang="zh-CN" sz="2200" dirty="0">
                <a:latin typeface="黑体" panose="02010609060101010101" pitchFamily="49" charset="-122"/>
                <a:ea typeface="黑体" panose="02010609060101010101" pitchFamily="49" charset="-122"/>
              </a:rPr>
              <a:t>）、物品与物品（</a:t>
            </a:r>
            <a:r>
              <a:rPr lang="en-US" altLang="zh-CN" sz="2200" dirty="0">
                <a:latin typeface="黑体" panose="02010609060101010101" pitchFamily="49" charset="-122"/>
                <a:ea typeface="黑体" panose="02010609060101010101" pitchFamily="49" charset="-122"/>
              </a:rPr>
              <a:t>Thing to Thing</a:t>
            </a:r>
            <a:r>
              <a:rPr lang="zh-CN" altLang="zh-CN"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T2T</a:t>
            </a:r>
            <a:r>
              <a:rPr lang="zh-CN" altLang="zh-CN" sz="2200" dirty="0">
                <a:latin typeface="黑体" panose="02010609060101010101" pitchFamily="49" charset="-122"/>
                <a:ea typeface="黑体" panose="02010609060101010101" pitchFamily="49" charset="-122"/>
              </a:rPr>
              <a:t>）之间的</a:t>
            </a:r>
            <a:r>
              <a:rPr lang="zh-CN" altLang="zh-CN" sz="2200" dirty="0" smtClean="0">
                <a:latin typeface="黑体" panose="02010609060101010101" pitchFamily="49" charset="-122"/>
                <a:ea typeface="黑体" panose="02010609060101010101" pitchFamily="49" charset="-122"/>
              </a:rPr>
              <a:t>连接。许多</a:t>
            </a:r>
            <a:r>
              <a:rPr lang="zh-CN" altLang="zh-CN" sz="2200" dirty="0">
                <a:latin typeface="黑体" panose="02010609060101010101" pitchFamily="49" charset="-122"/>
                <a:ea typeface="黑体" panose="02010609060101010101" pitchFamily="49" charset="-122"/>
              </a:rPr>
              <a:t>学者讨论物联网中</a:t>
            </a:r>
            <a:r>
              <a:rPr lang="zh-CN" altLang="zh-CN" sz="2200" dirty="0" smtClean="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也</a:t>
            </a:r>
            <a:r>
              <a:rPr lang="zh-CN" altLang="zh-CN" sz="2200" dirty="0" smtClean="0">
                <a:latin typeface="黑体" panose="02010609060101010101" pitchFamily="49" charset="-122"/>
                <a:ea typeface="黑体" panose="02010609060101010101" pitchFamily="49" charset="-122"/>
              </a:rPr>
              <a:t>经常</a:t>
            </a:r>
            <a:r>
              <a:rPr lang="zh-CN" altLang="zh-CN" sz="2200" dirty="0">
                <a:latin typeface="黑体" panose="02010609060101010101" pitchFamily="49" charset="-122"/>
                <a:ea typeface="黑体" panose="02010609060101010101" pitchFamily="49" charset="-122"/>
              </a:rPr>
              <a:t>会引入一个</a:t>
            </a:r>
            <a:r>
              <a:rPr lang="en-US" altLang="zh-CN" sz="2200" dirty="0">
                <a:latin typeface="黑体" panose="02010609060101010101" pitchFamily="49" charset="-122"/>
                <a:ea typeface="黑体" panose="02010609060101010101" pitchFamily="49" charset="-122"/>
              </a:rPr>
              <a:t>M2M</a:t>
            </a:r>
            <a:r>
              <a:rPr lang="zh-CN" altLang="zh-CN" sz="2200" dirty="0">
                <a:latin typeface="黑体" panose="02010609060101010101" pitchFamily="49" charset="-122"/>
                <a:ea typeface="黑体" panose="02010609060101010101" pitchFamily="49" charset="-122"/>
              </a:rPr>
              <a:t>的概念，可以解释成为人到人（</a:t>
            </a:r>
            <a:r>
              <a:rPr lang="en-US" altLang="zh-CN" sz="2200" dirty="0">
                <a:latin typeface="黑体" panose="02010609060101010101" pitchFamily="49" charset="-122"/>
                <a:ea typeface="黑体" panose="02010609060101010101" pitchFamily="49" charset="-122"/>
              </a:rPr>
              <a:t>Man to Man</a:t>
            </a:r>
            <a:r>
              <a:rPr lang="zh-CN" altLang="zh-CN" sz="2200" dirty="0">
                <a:latin typeface="黑体" panose="02010609060101010101" pitchFamily="49" charset="-122"/>
                <a:ea typeface="黑体" panose="02010609060101010101" pitchFamily="49" charset="-122"/>
              </a:rPr>
              <a:t>）、人到机器（</a:t>
            </a:r>
            <a:r>
              <a:rPr lang="en-US" altLang="zh-CN" sz="2200" dirty="0">
                <a:latin typeface="黑体" panose="02010609060101010101" pitchFamily="49" charset="-122"/>
                <a:ea typeface="黑体" panose="02010609060101010101" pitchFamily="49" charset="-122"/>
              </a:rPr>
              <a:t>Man to Machine</a:t>
            </a:r>
            <a:r>
              <a:rPr lang="zh-CN" altLang="zh-CN" sz="2200" dirty="0">
                <a:latin typeface="黑体" panose="02010609060101010101" pitchFamily="49" charset="-122"/>
                <a:ea typeface="黑体" panose="02010609060101010101" pitchFamily="49" charset="-122"/>
              </a:rPr>
              <a:t>）、机器到机器（</a:t>
            </a:r>
            <a:r>
              <a:rPr lang="en-US" altLang="zh-CN" sz="2200" dirty="0">
                <a:latin typeface="黑体" panose="02010609060101010101" pitchFamily="49" charset="-122"/>
                <a:ea typeface="黑体" panose="02010609060101010101" pitchFamily="49" charset="-122"/>
              </a:rPr>
              <a:t>Machine to Machine</a:t>
            </a:r>
            <a:r>
              <a:rPr lang="zh-CN" altLang="zh-CN" sz="2200" dirty="0">
                <a:latin typeface="黑体" panose="02010609060101010101" pitchFamily="49" charset="-122"/>
                <a:ea typeface="黑体" panose="02010609060101010101" pitchFamily="49" charset="-122"/>
              </a:rPr>
              <a:t>）。从本质上而言，在人与机器、机器与机器的交互，大部分是为了实现人与人之间的信息交互。</a:t>
            </a:r>
            <a:endParaRPr lang="zh-CN" altLang="en-US" sz="2200" dirty="0">
              <a:latin typeface="黑体" panose="02010609060101010101" pitchFamily="49" charset="-122"/>
              <a:ea typeface="黑体" panose="02010609060101010101" pitchFamily="49" charset="-122"/>
            </a:endParaRPr>
          </a:p>
        </p:txBody>
      </p:sp>
      <p:sp>
        <p:nvSpPr>
          <p:cNvPr id="5" name="标题 3"/>
          <p:cNvSpPr>
            <a:spLocks noGrp="1"/>
          </p:cNvSpPr>
          <p:nvPr>
            <p:custDataLst>
              <p:tags r:id="rId2"/>
            </p:custDataLst>
          </p:nvPr>
        </p:nvSpPr>
        <p:spPr>
          <a:xfrm>
            <a:off x="628650" y="476672"/>
            <a:ext cx="7886700" cy="8951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altLang="zh-CN" sz="4000" spc="-100" dirty="0">
                <a:solidFill>
                  <a:srgbClr val="C00000"/>
                </a:solidFill>
                <a:latin typeface="华文新魏" pitchFamily="2" charset="-122"/>
                <a:ea typeface="华文新魏" pitchFamily="2" charset="-122"/>
              </a:rPr>
              <a:t>1. </a:t>
            </a:r>
            <a:r>
              <a:rPr lang="zh-CN" altLang="zh-CN" sz="4000" spc="-100" dirty="0">
                <a:solidFill>
                  <a:srgbClr val="C00000"/>
                </a:solidFill>
                <a:latin typeface="华文新魏" pitchFamily="2" charset="-122"/>
                <a:ea typeface="华文新魏" pitchFamily="2" charset="-122"/>
              </a:rPr>
              <a:t>物联网的概念</a:t>
            </a:r>
            <a:r>
              <a:rPr lang="zh-CN" altLang="en-US" sz="4000" spc="-100" dirty="0">
                <a:solidFill>
                  <a:srgbClr val="C00000"/>
                </a:solidFill>
                <a:latin typeface="华文新魏" pitchFamily="2" charset="-122"/>
                <a:ea typeface="华文新魏" pitchFamily="2" charset="-122"/>
              </a:rPr>
              <a:t>（</a:t>
            </a:r>
            <a:r>
              <a:rPr lang="en-US" altLang="zh-CN" sz="4000" spc="-100" dirty="0">
                <a:solidFill>
                  <a:srgbClr val="C00000"/>
                </a:solidFill>
                <a:latin typeface="华文新魏" pitchFamily="2" charset="-122"/>
                <a:ea typeface="华文新魏" pitchFamily="2" charset="-122"/>
              </a:rPr>
              <a:t>3</a:t>
            </a:r>
            <a:r>
              <a:rPr lang="zh-CN" altLang="en-US" sz="4000" spc="-100" dirty="0">
                <a:solidFill>
                  <a:srgbClr val="C00000"/>
                </a:solidFill>
                <a:latin typeface="华文新魏" pitchFamily="2" charset="-122"/>
                <a:ea typeface="华文新魏" pitchFamily="2" charset="-122"/>
              </a:rPr>
              <a:t>）</a:t>
            </a:r>
            <a:endParaRPr lang="en-US" altLang="zh-CN" sz="4000" spc="-100" dirty="0">
              <a:solidFill>
                <a:srgbClr val="C00000"/>
              </a:solidFill>
              <a:latin typeface="华文新魏" pitchFamily="2" charset="-122"/>
              <a:ea typeface="华文新魏" pitchFamily="2" charset="-122"/>
            </a:endParaRPr>
          </a:p>
        </p:txBody>
      </p:sp>
    </p:spTree>
    <p:custDataLst>
      <p:tags r:id="rId3"/>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t>2. </a:t>
            </a:r>
            <a:r>
              <a:rPr lang="zh-CN" altLang="zh-CN" dirty="0"/>
              <a:t>物联网的基本特征</a:t>
            </a:r>
            <a:endParaRPr lang="zh-CN" altLang="zh-CN" dirty="0"/>
          </a:p>
        </p:txBody>
      </p:sp>
      <p:sp>
        <p:nvSpPr>
          <p:cNvPr id="5" name="内容占位符 4"/>
          <p:cNvSpPr>
            <a:spLocks noGrp="1"/>
          </p:cNvSpPr>
          <p:nvPr>
            <p:ph idx="1"/>
            <p:custDataLst>
              <p:tags r:id="rId2"/>
            </p:custDataLst>
          </p:nvPr>
        </p:nvSpPr>
        <p:spPr>
          <a:xfrm>
            <a:off x="539552" y="1700808"/>
            <a:ext cx="7886700" cy="3947434"/>
          </a:xfrm>
        </p:spPr>
        <p:txBody>
          <a:bodyPr>
            <a:normAutofit/>
          </a:bodyPr>
          <a:lstStyle/>
          <a:p>
            <a:pPr marL="0" indent="0">
              <a:buNone/>
            </a:pPr>
            <a:r>
              <a:rPr lang="zh-CN" altLang="zh-CN" sz="2800" dirty="0"/>
              <a:t>和传统的互联网相比，物联网有其鲜明的特征。</a:t>
            </a:r>
            <a:endParaRPr lang="zh-CN" altLang="zh-CN" sz="2800" dirty="0"/>
          </a:p>
          <a:p>
            <a:pPr marL="0" indent="0">
              <a:buNone/>
            </a:pPr>
            <a:r>
              <a:rPr lang="zh-CN" altLang="zh-CN" sz="2800" dirty="0"/>
              <a:t>（</a:t>
            </a:r>
            <a:r>
              <a:rPr lang="en-US" altLang="zh-CN" sz="2800" dirty="0"/>
              <a:t>1</a:t>
            </a:r>
            <a:r>
              <a:rPr lang="zh-CN" altLang="zh-CN" sz="2800" dirty="0"/>
              <a:t>）它是各种感知技术的广泛</a:t>
            </a:r>
            <a:r>
              <a:rPr lang="zh-CN" altLang="zh-CN" sz="2800" dirty="0" smtClean="0"/>
              <a:t>应用</a:t>
            </a:r>
            <a:endParaRPr lang="en-US" altLang="zh-CN" sz="2800" dirty="0"/>
          </a:p>
          <a:p>
            <a:pPr marL="0" indent="0">
              <a:buNone/>
            </a:pPr>
            <a:r>
              <a:rPr lang="zh-CN" altLang="zh-CN" sz="2800" dirty="0"/>
              <a:t>（</a:t>
            </a:r>
            <a:r>
              <a:rPr lang="en-US" altLang="zh-CN" sz="2800" dirty="0"/>
              <a:t>2</a:t>
            </a:r>
            <a:r>
              <a:rPr lang="zh-CN" altLang="zh-CN" sz="2800" dirty="0"/>
              <a:t>）它是一种建立在互联网上的泛型</a:t>
            </a:r>
            <a:r>
              <a:rPr lang="zh-CN" altLang="zh-CN" sz="2800" dirty="0" smtClean="0"/>
              <a:t>网络</a:t>
            </a:r>
            <a:endParaRPr lang="en-US" altLang="zh-CN" sz="2800" dirty="0" smtClean="0"/>
          </a:p>
          <a:p>
            <a:pPr marL="0" indent="0">
              <a:buNone/>
            </a:pPr>
            <a:r>
              <a:rPr lang="zh-CN" altLang="zh-CN" sz="2800" dirty="0"/>
              <a:t>（</a:t>
            </a:r>
            <a:r>
              <a:rPr lang="en-US" altLang="zh-CN" sz="2800" dirty="0"/>
              <a:t>3</a:t>
            </a:r>
            <a:r>
              <a:rPr lang="zh-CN" altLang="zh-CN" sz="2800" dirty="0"/>
              <a:t>）智能处理</a:t>
            </a:r>
            <a:endParaRPr lang="zh-CN" altLang="zh-CN" sz="2800" dirty="0"/>
          </a:p>
          <a:p>
            <a:endParaRPr lang="zh-CN" altLang="en-US" dirty="0"/>
          </a:p>
        </p:txBody>
      </p:sp>
    </p:spTree>
    <p:custDataLst>
      <p:tags r:id="rId3"/>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90000"/>
              </a:lnSpc>
            </a:pPr>
            <a:r>
              <a:rPr lang="en-US" altLang="zh-CN" dirty="0"/>
              <a:t>4.3.2 </a:t>
            </a:r>
            <a:r>
              <a:rPr lang="zh-CN" altLang="zh-CN" dirty="0"/>
              <a:t>物联网的关键</a:t>
            </a:r>
            <a:r>
              <a:rPr lang="zh-CN" altLang="zh-CN" dirty="0" smtClean="0"/>
              <a:t>技术</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67544" y="1412776"/>
            <a:ext cx="8284122" cy="5328592"/>
          </a:xfrm>
        </p:spPr>
        <p:txBody>
          <a:bodyPr>
            <a:normAutofit fontScale="92500"/>
          </a:bodyPr>
          <a:lstStyle/>
          <a:p>
            <a:pPr marL="0" indent="0">
              <a:buClr>
                <a:schemeClr val="tx2"/>
              </a:buClr>
              <a:buNone/>
            </a:pPr>
            <a:r>
              <a:rPr lang="zh-CN" altLang="zh-CN" sz="2400" dirty="0"/>
              <a:t>物联网的技术构成主要包括感知与标识技术、网络与通信技术、嵌入式系统技术等</a:t>
            </a:r>
            <a:r>
              <a:rPr lang="zh-CN" altLang="zh-CN" sz="2400" dirty="0" smtClean="0"/>
              <a:t>。</a:t>
            </a:r>
            <a:endParaRPr lang="en-US" altLang="zh-CN" sz="2400" dirty="0" smtClean="0"/>
          </a:p>
          <a:p>
            <a:pPr marL="0" indent="0">
              <a:buClr>
                <a:schemeClr val="tx2"/>
              </a:buClr>
              <a:buNone/>
            </a:pPr>
            <a:r>
              <a:rPr lang="en-US" altLang="zh-CN" sz="2200" dirty="0">
                <a:solidFill>
                  <a:srgbClr val="C00000"/>
                </a:solidFill>
              </a:rPr>
              <a:t>1. </a:t>
            </a:r>
            <a:r>
              <a:rPr lang="zh-CN" altLang="zh-CN" sz="2200" dirty="0">
                <a:solidFill>
                  <a:srgbClr val="C00000"/>
                </a:solidFill>
              </a:rPr>
              <a:t>感知与标识</a:t>
            </a:r>
            <a:r>
              <a:rPr lang="zh-CN" altLang="zh-CN" sz="2200" dirty="0" smtClean="0">
                <a:solidFill>
                  <a:srgbClr val="C00000"/>
                </a:solidFill>
              </a:rPr>
              <a:t>技术</a:t>
            </a:r>
            <a:r>
              <a:rPr lang="zh-CN" altLang="en-US" sz="2200" dirty="0" smtClean="0"/>
              <a:t>，</a:t>
            </a:r>
            <a:r>
              <a:rPr lang="zh-CN" altLang="zh-CN" sz="2200" dirty="0" smtClean="0"/>
              <a:t>是</a:t>
            </a:r>
            <a:r>
              <a:rPr lang="zh-CN" altLang="zh-CN" sz="2200" dirty="0"/>
              <a:t>物联网的基础，负责采集物理世界中发生的物理事件和数据，实现外部世界信息的感知和识别，包括多种发展成熟度差异性很大的技术，如传感器、</a:t>
            </a:r>
            <a:r>
              <a:rPr lang="en-US" altLang="zh-CN" sz="2200" dirty="0"/>
              <a:t>RFID</a:t>
            </a:r>
            <a:r>
              <a:rPr lang="zh-CN" altLang="zh-CN" sz="2200" dirty="0"/>
              <a:t>、二维码等。</a:t>
            </a:r>
            <a:endParaRPr lang="en-US" altLang="zh-CN" sz="2200" b="1" dirty="0" smtClean="0"/>
          </a:p>
          <a:p>
            <a:pPr marL="0" indent="0">
              <a:buClr>
                <a:schemeClr val="tx2"/>
              </a:buClr>
              <a:buNone/>
            </a:pPr>
            <a:r>
              <a:rPr lang="en-US" altLang="zh-CN" sz="2200" dirty="0">
                <a:solidFill>
                  <a:srgbClr val="C00000"/>
                </a:solidFill>
              </a:rPr>
              <a:t>2. </a:t>
            </a:r>
            <a:r>
              <a:rPr lang="zh-CN" altLang="zh-CN" sz="2200" dirty="0" smtClean="0">
                <a:solidFill>
                  <a:srgbClr val="C00000"/>
                </a:solidFill>
              </a:rPr>
              <a:t>网络与</a:t>
            </a:r>
            <a:r>
              <a:rPr lang="zh-CN" altLang="zh-CN" sz="2200" dirty="0">
                <a:solidFill>
                  <a:srgbClr val="C00000"/>
                </a:solidFill>
              </a:rPr>
              <a:t>通信</a:t>
            </a:r>
            <a:r>
              <a:rPr lang="zh-CN" altLang="zh-CN" sz="2200" dirty="0" smtClean="0">
                <a:solidFill>
                  <a:srgbClr val="C00000"/>
                </a:solidFill>
              </a:rPr>
              <a:t>技术</a:t>
            </a:r>
            <a:r>
              <a:rPr lang="zh-CN" altLang="en-US" sz="2200" dirty="0" smtClean="0"/>
              <a:t>，</a:t>
            </a:r>
            <a:r>
              <a:rPr lang="zh-CN" altLang="zh-CN" sz="2200" dirty="0"/>
              <a:t>网络是物联网信息传递和服务支撑的基础设施，通过泛在的互联功能，实现感知信息高可靠性、 高安全性传送。物联网的网络技术涵盖泛在接入和骨干传输等多个层面的内容。</a:t>
            </a:r>
            <a:endParaRPr lang="en-US" altLang="zh-CN" sz="2200" b="1" dirty="0" smtClean="0"/>
          </a:p>
          <a:p>
            <a:pPr marL="0" indent="0">
              <a:buClr>
                <a:schemeClr val="tx2"/>
              </a:buClr>
              <a:buNone/>
            </a:pPr>
            <a:r>
              <a:rPr lang="en-US" altLang="zh-CN" sz="2200" dirty="0">
                <a:solidFill>
                  <a:srgbClr val="C00000"/>
                </a:solidFill>
              </a:rPr>
              <a:t>3. </a:t>
            </a:r>
            <a:r>
              <a:rPr lang="zh-CN" altLang="zh-CN" sz="2200" dirty="0">
                <a:solidFill>
                  <a:srgbClr val="C00000"/>
                </a:solidFill>
              </a:rPr>
              <a:t>嵌入式系统技术</a:t>
            </a:r>
            <a:r>
              <a:rPr lang="zh-CN" altLang="en-US" sz="2200" dirty="0"/>
              <a:t>，</a:t>
            </a:r>
            <a:r>
              <a:rPr lang="zh-CN" altLang="zh-CN" sz="2200" dirty="0"/>
              <a:t>综合了计算机软硬件、传感器技术、集成电路技术、电子应用技术为一体的复杂技术。</a:t>
            </a:r>
            <a:endParaRPr lang="zh-CN" altLang="en-US" sz="2200"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700808"/>
            <a:ext cx="8229600" cy="4632176"/>
          </a:xfrm>
        </p:spPr>
        <p:txBody>
          <a:bodyPr>
            <a:normAutofit fontScale="70000" lnSpcReduction="20000"/>
          </a:bodyPr>
          <a:lstStyle/>
          <a:p>
            <a:pPr marL="342900" indent="-342900">
              <a:buClr>
                <a:schemeClr val="tx2"/>
              </a:buClr>
              <a:buSzTx/>
              <a:buFont typeface="Wingdings 2" panose="05020102010507070707"/>
              <a:buChar char=""/>
            </a:pPr>
            <a:r>
              <a:rPr lang="zh-CN" altLang="zh-CN" sz="2900" dirty="0"/>
              <a:t>云计算（</a:t>
            </a:r>
            <a:r>
              <a:rPr lang="en-US" altLang="zh-CN" sz="2900" dirty="0"/>
              <a:t>Cloud Computing</a:t>
            </a:r>
            <a:r>
              <a:rPr lang="zh-CN" altLang="zh-CN" sz="2900" dirty="0"/>
              <a:t>）是整合了集群计算，网格计算、虚拟化、并行处理和分布式计算的新一代</a:t>
            </a:r>
            <a:r>
              <a:rPr lang="zh-CN" altLang="zh-CN" sz="2900" dirty="0" smtClean="0"/>
              <a:t>信息技术</a:t>
            </a:r>
            <a:r>
              <a:rPr lang="zh-CN" altLang="en-US" sz="2900" dirty="0" smtClean="0"/>
              <a:t>，</a:t>
            </a:r>
            <a:r>
              <a:rPr lang="zh-CN" altLang="zh-CN" sz="2900" dirty="0"/>
              <a:t>对云计算的定义有多种说法，例如</a:t>
            </a:r>
            <a:r>
              <a:rPr lang="zh-CN" altLang="zh-CN" sz="2900" dirty="0" smtClean="0"/>
              <a:t>：</a:t>
            </a:r>
            <a:endParaRPr lang="en-US" altLang="zh-CN" sz="2900" dirty="0" smtClean="0"/>
          </a:p>
          <a:p>
            <a:pPr marL="342900" indent="-342900">
              <a:buClr>
                <a:schemeClr val="tx2"/>
              </a:buClr>
              <a:buSzTx/>
              <a:buFont typeface="Wingdings 2" panose="05020102010507070707"/>
              <a:buChar char=""/>
            </a:pPr>
            <a:r>
              <a:rPr lang="zh-CN" altLang="zh-CN" sz="2900" dirty="0"/>
              <a:t>美国国家标准与技术研究院（</a:t>
            </a:r>
            <a:r>
              <a:rPr lang="en-US" altLang="zh-CN" sz="2900" dirty="0"/>
              <a:t>NIST</a:t>
            </a:r>
            <a:r>
              <a:rPr lang="zh-CN" altLang="zh-CN" sz="2900" dirty="0"/>
              <a:t>）定义：云计算是一种按使用量付费的模式，这种模式提供可用的、便捷的、按需的网络访问， 进入可配置的计算资源共享池（资源包括网络、服务器、存储、应用软件、服务等），这些资源能够被快速提供，只需投入很少的管理工作，或与服务供应商进行很少的交互。</a:t>
            </a:r>
            <a:endParaRPr lang="zh-CN" altLang="zh-CN" sz="2900" dirty="0"/>
          </a:p>
          <a:p>
            <a:pPr marL="342900" indent="-342900">
              <a:buClr>
                <a:schemeClr val="tx2"/>
              </a:buClr>
              <a:buSzTx/>
              <a:buFont typeface="Wingdings 2" panose="05020102010507070707"/>
              <a:buChar char=""/>
            </a:pPr>
            <a:r>
              <a:rPr lang="en-US" altLang="zh-CN" sz="2900" dirty="0"/>
              <a:t>IBM</a:t>
            </a:r>
            <a:r>
              <a:rPr lang="zh-CN" altLang="zh-CN" sz="2900" dirty="0"/>
              <a:t>在其技术白皮书中指出：云计算一词描述了一个系统平台或一类应用程序，该平台可以根据用户的需求动态部署、配置等；云计算是一种可以通过互联网进行访问的可以扩展的应用程序。</a:t>
            </a:r>
            <a:endParaRPr lang="zh-CN" altLang="zh-CN" sz="2900" dirty="0"/>
          </a:p>
          <a:p>
            <a:pPr marL="342900" indent="-342900">
              <a:buClr>
                <a:schemeClr val="tx2"/>
              </a:buClr>
              <a:buSzTx/>
              <a:buFont typeface="Wingdings 2" panose="05020102010507070707"/>
              <a:buChar char=""/>
            </a:pPr>
            <a:endParaRPr lang="zh-CN" altLang="en-US" dirty="0"/>
          </a:p>
        </p:txBody>
      </p:sp>
      <p:sp>
        <p:nvSpPr>
          <p:cNvPr id="5" name="标题 4"/>
          <p:cNvSpPr>
            <a:spLocks noGrp="1"/>
          </p:cNvSpPr>
          <p:nvPr>
            <p:ph type="title"/>
          </p:nvPr>
        </p:nvSpPr>
        <p:spPr/>
        <p:txBody>
          <a:bodyPr>
            <a:normAutofit/>
          </a:bodyPr>
          <a:lstStyle/>
          <a:p>
            <a:r>
              <a:rPr lang="en-US" altLang="zh-CN" dirty="0"/>
              <a:t>2. </a:t>
            </a:r>
            <a:r>
              <a:rPr lang="zh-CN" altLang="zh-CN" dirty="0"/>
              <a:t>云计算的</a:t>
            </a:r>
            <a:r>
              <a:rPr lang="zh-CN" altLang="zh-CN" dirty="0" smtClean="0"/>
              <a:t>概念</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pPr>
              <a:lnSpc>
                <a:spcPct val="90000"/>
              </a:lnSpc>
            </a:pPr>
            <a:r>
              <a:rPr lang="en-US" altLang="zh-CN" dirty="0"/>
              <a:t>4.3.2 </a:t>
            </a:r>
            <a:r>
              <a:rPr lang="zh-CN" altLang="zh-CN" dirty="0"/>
              <a:t>物联网的关键技术</a:t>
            </a:r>
            <a:r>
              <a:rPr lang="zh-CN" altLang="en-US" dirty="0" smtClean="0"/>
              <a:t>（</a:t>
            </a:r>
            <a:r>
              <a:rPr lang="en-US" altLang="zh-CN" dirty="0" smtClean="0"/>
              <a:t>2</a:t>
            </a:r>
            <a:r>
              <a:rPr lang="zh-CN" altLang="en-US" dirty="0" smtClean="0"/>
              <a:t>）</a:t>
            </a:r>
            <a:endParaRPr lang="zh-CN" altLang="en-US" dirty="0"/>
          </a:p>
        </p:txBody>
      </p:sp>
      <p:sp>
        <p:nvSpPr>
          <p:cNvPr id="5" name="内容占位符 4"/>
          <p:cNvSpPr>
            <a:spLocks noGrp="1"/>
          </p:cNvSpPr>
          <p:nvPr>
            <p:ph idx="1"/>
            <p:custDataLst>
              <p:tags r:id="rId2"/>
            </p:custDataLst>
          </p:nvPr>
        </p:nvSpPr>
        <p:spPr/>
        <p:txBody>
          <a:bodyPr>
            <a:normAutofit fontScale="97500"/>
          </a:bodyPr>
          <a:lstStyle/>
          <a:p>
            <a:pPr marL="0" indent="0">
              <a:buNone/>
            </a:pPr>
            <a:r>
              <a:rPr lang="zh-CN" altLang="zh-CN" sz="2900" dirty="0"/>
              <a:t>如果把物联网用人体做一个简单比喻，传感器相当于人的眼睛、鼻子、皮肤等感官，网络就是神经系统用来传递信息，嵌入式系统则是人的大脑，在接收到信息后要进行分类处理。这个例子很形象的描述了传感器、嵌入式系统在物联网中的位置与作用。</a:t>
            </a:r>
            <a:endParaRPr lang="zh-CN" altLang="zh-CN" sz="2900" dirty="0"/>
          </a:p>
          <a:p>
            <a:pPr marL="0" indent="0" fontAlgn="auto">
              <a:lnSpc>
                <a:spcPct val="150000"/>
              </a:lnSpc>
              <a:buClr>
                <a:schemeClr val="tx2"/>
              </a:buClr>
              <a:buSzTx/>
              <a:buNone/>
            </a:pPr>
            <a:endParaRPr lang="zh-CN" altLang="en-US" sz="2800" dirty="0" smtClean="0"/>
          </a:p>
        </p:txBody>
      </p:sp>
    </p:spTree>
    <p:custDataLst>
      <p:tags r:id="rId3"/>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pPr>
              <a:lnSpc>
                <a:spcPct val="90000"/>
              </a:lnSpc>
            </a:pPr>
            <a:r>
              <a:rPr lang="en-US" altLang="zh-CN" dirty="0"/>
              <a:t>4.3.3 </a:t>
            </a:r>
            <a:r>
              <a:rPr lang="zh-CN" altLang="zh-CN" dirty="0"/>
              <a:t>物联网的</a:t>
            </a:r>
            <a:r>
              <a:rPr lang="zh-CN" altLang="zh-CN" dirty="0" smtClean="0"/>
              <a:t>应用</a:t>
            </a:r>
            <a:endParaRPr lang="zh-CN" altLang="en-US" dirty="0"/>
          </a:p>
        </p:txBody>
      </p:sp>
      <p:sp>
        <p:nvSpPr>
          <p:cNvPr id="2" name="内容占位符 1"/>
          <p:cNvSpPr>
            <a:spLocks noGrp="1"/>
          </p:cNvSpPr>
          <p:nvPr>
            <p:ph idx="1"/>
          </p:nvPr>
        </p:nvSpPr>
        <p:spPr>
          <a:xfrm>
            <a:off x="323528" y="1600200"/>
            <a:ext cx="8568952" cy="4876800"/>
          </a:xfrm>
        </p:spPr>
        <p:txBody>
          <a:bodyPr>
            <a:normAutofit fontScale="85000" lnSpcReduction="10000"/>
          </a:bodyPr>
          <a:lstStyle/>
          <a:p>
            <a:pPr marL="0" indent="0">
              <a:buNone/>
            </a:pPr>
            <a:r>
              <a:rPr lang="zh-CN" altLang="zh-CN" sz="2600" dirty="0"/>
              <a:t>物联网用途广泛，遍及智能交通、环境保护、政府工作、公共安全、平安家居、智能消防、工业监测、环境监测、路灯照明管控、水系监测、食品溯源、敌情侦查和情报搜集等多个领域</a:t>
            </a:r>
            <a:r>
              <a:rPr lang="zh-CN" altLang="zh-CN" sz="2600" dirty="0" smtClean="0"/>
              <a:t>。</a:t>
            </a:r>
            <a:endParaRPr lang="en-US" altLang="zh-CN" sz="2600" dirty="0" smtClean="0"/>
          </a:p>
          <a:p>
            <a:pPr marL="0" indent="0">
              <a:buNone/>
            </a:pPr>
            <a:r>
              <a:rPr lang="zh-CN" altLang="zh-CN" sz="2400" dirty="0"/>
              <a:t>（</a:t>
            </a:r>
            <a:r>
              <a:rPr lang="en-US" altLang="zh-CN" sz="2400" dirty="0"/>
              <a:t>1</a:t>
            </a:r>
            <a:r>
              <a:rPr lang="zh-CN" altLang="zh-CN" sz="2400" dirty="0"/>
              <a:t>）物联网传感器产品已率先在上海浦东国际机场防入侵系统中得到</a:t>
            </a:r>
            <a:r>
              <a:rPr lang="zh-CN" altLang="zh-CN" sz="2400" dirty="0" smtClean="0"/>
              <a:t>应用</a:t>
            </a:r>
            <a:endParaRPr lang="en-US" altLang="zh-CN" sz="2400" dirty="0" smtClean="0"/>
          </a:p>
          <a:p>
            <a:pPr marL="0" indent="0">
              <a:buNone/>
            </a:pPr>
            <a:r>
              <a:rPr lang="zh-CN" altLang="zh-CN" sz="2400" dirty="0"/>
              <a:t>（</a:t>
            </a:r>
            <a:r>
              <a:rPr lang="en-US" altLang="zh-CN" sz="2400" dirty="0"/>
              <a:t>2</a:t>
            </a:r>
            <a:r>
              <a:rPr lang="zh-CN" altLang="zh-CN" sz="2400" dirty="0"/>
              <a:t>）首家手机物联网落户</a:t>
            </a:r>
            <a:r>
              <a:rPr lang="zh-CN" altLang="zh-CN" sz="2400" dirty="0" smtClean="0"/>
              <a:t>广州</a:t>
            </a:r>
            <a:endParaRPr lang="en-US" altLang="zh-CN" sz="2400" dirty="0" smtClean="0"/>
          </a:p>
          <a:p>
            <a:pPr marL="0" indent="0">
              <a:buNone/>
            </a:pPr>
            <a:r>
              <a:rPr lang="zh-CN" altLang="zh-CN" sz="2400" dirty="0"/>
              <a:t>（</a:t>
            </a:r>
            <a:r>
              <a:rPr lang="en-US" altLang="zh-CN" sz="2400" dirty="0"/>
              <a:t>3</a:t>
            </a:r>
            <a:r>
              <a:rPr lang="zh-CN" altLang="zh-CN" sz="2400" dirty="0"/>
              <a:t>）与门禁系统的</a:t>
            </a:r>
            <a:r>
              <a:rPr lang="zh-CN" altLang="zh-CN" sz="2400" dirty="0" smtClean="0"/>
              <a:t>结合</a:t>
            </a:r>
            <a:endParaRPr lang="en-US" altLang="zh-CN" sz="2400" dirty="0" smtClean="0"/>
          </a:p>
          <a:p>
            <a:pPr marL="0" indent="0">
              <a:lnSpc>
                <a:spcPct val="130000"/>
              </a:lnSpc>
              <a:buClr>
                <a:schemeClr val="tx2"/>
              </a:buClr>
              <a:buNone/>
            </a:pPr>
            <a:r>
              <a:rPr lang="zh-CN" altLang="zh-CN" sz="2400" dirty="0"/>
              <a:t>（</a:t>
            </a:r>
            <a:r>
              <a:rPr lang="en-US" altLang="zh-CN" sz="2400" dirty="0"/>
              <a:t>4</a:t>
            </a:r>
            <a:r>
              <a:rPr lang="zh-CN" altLang="zh-CN" sz="2400" dirty="0"/>
              <a:t>）与云计算的结合</a:t>
            </a:r>
            <a:endParaRPr lang="en-US" altLang="zh-CN" sz="2400" dirty="0"/>
          </a:p>
          <a:p>
            <a:pPr marL="0" indent="0">
              <a:lnSpc>
                <a:spcPct val="130000"/>
              </a:lnSpc>
              <a:buClr>
                <a:schemeClr val="tx2"/>
              </a:buClr>
              <a:buNone/>
            </a:pPr>
            <a:r>
              <a:rPr lang="zh-CN" altLang="zh-CN" sz="2400" dirty="0"/>
              <a:t>（</a:t>
            </a:r>
            <a:r>
              <a:rPr lang="en-US" altLang="zh-CN" sz="2400" dirty="0"/>
              <a:t>5</a:t>
            </a:r>
            <a:r>
              <a:rPr lang="zh-CN" altLang="zh-CN" sz="2400" dirty="0"/>
              <a:t>）与移动互联结合</a:t>
            </a:r>
            <a:endParaRPr lang="zh-CN" altLang="zh-CN" sz="2400" dirty="0"/>
          </a:p>
          <a:p>
            <a:pPr marL="0" indent="0">
              <a:lnSpc>
                <a:spcPct val="130000"/>
              </a:lnSpc>
              <a:buClr>
                <a:schemeClr val="tx2"/>
              </a:buClr>
              <a:buNone/>
            </a:pPr>
            <a:r>
              <a:rPr lang="zh-CN" altLang="zh-CN" sz="2400" dirty="0"/>
              <a:t>（</a:t>
            </a:r>
            <a:r>
              <a:rPr lang="en-US" altLang="zh-CN" sz="2400" dirty="0"/>
              <a:t>6</a:t>
            </a:r>
            <a:r>
              <a:rPr lang="zh-CN" altLang="zh-CN" sz="2400" dirty="0"/>
              <a:t>）与指挥中心的结合</a:t>
            </a:r>
            <a:endParaRPr lang="en-US" altLang="zh-CN" sz="2400" dirty="0"/>
          </a:p>
          <a:p>
            <a:pPr marL="0" indent="0">
              <a:lnSpc>
                <a:spcPct val="130000"/>
              </a:lnSpc>
              <a:buClr>
                <a:schemeClr val="tx2"/>
              </a:buClr>
              <a:buNone/>
            </a:pPr>
            <a:r>
              <a:rPr lang="zh-CN" altLang="zh-CN" sz="2400" dirty="0"/>
              <a:t>（</a:t>
            </a:r>
            <a:r>
              <a:rPr lang="en-US" altLang="zh-CN" sz="2400" dirty="0"/>
              <a:t>7</a:t>
            </a:r>
            <a:r>
              <a:rPr lang="zh-CN" altLang="zh-CN" sz="2400" dirty="0"/>
              <a:t>）物联网助力食品溯源，肉类源头追溯系统</a:t>
            </a:r>
            <a:endParaRPr lang="zh-CN" altLang="zh-CN" sz="2400" dirty="0"/>
          </a:p>
          <a:p>
            <a:pPr marL="0" indent="0">
              <a:buNone/>
            </a:pPr>
            <a:endParaRPr lang="zh-CN" altLang="en-US" sz="2400" dirty="0"/>
          </a:p>
        </p:txBody>
      </p:sp>
    </p:spTree>
    <p:custDataLst>
      <p:tags r:id="rId2"/>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pPr>
              <a:lnSpc>
                <a:spcPct val="90000"/>
              </a:lnSpc>
            </a:pPr>
            <a:r>
              <a:rPr lang="en-US" altLang="zh-CN" dirty="0"/>
              <a:t>4.4 </a:t>
            </a:r>
            <a:r>
              <a:rPr lang="zh-CN" altLang="zh-CN" dirty="0"/>
              <a:t>虚拟现实与增强现实技术</a:t>
            </a:r>
            <a:endParaRPr lang="zh-CN" altLang="en-US" dirty="0"/>
          </a:p>
        </p:txBody>
      </p:sp>
      <p:sp>
        <p:nvSpPr>
          <p:cNvPr id="5" name="内容占位符 4"/>
          <p:cNvSpPr>
            <a:spLocks noGrp="1"/>
          </p:cNvSpPr>
          <p:nvPr>
            <p:ph idx="1"/>
            <p:custDataLst>
              <p:tags r:id="rId2"/>
            </p:custDataLst>
          </p:nvPr>
        </p:nvSpPr>
        <p:spPr>
          <a:xfrm>
            <a:off x="323528" y="1412776"/>
            <a:ext cx="8568952" cy="4876800"/>
          </a:xfrm>
        </p:spPr>
        <p:txBody>
          <a:bodyPr>
            <a:noAutofit/>
          </a:bodyPr>
          <a:lstStyle/>
          <a:p>
            <a:pPr marL="0" indent="0">
              <a:lnSpc>
                <a:spcPct val="130000"/>
              </a:lnSpc>
              <a:buClr>
                <a:schemeClr val="tx2"/>
              </a:buClr>
              <a:buNone/>
            </a:pPr>
            <a:r>
              <a:rPr lang="en-US" altLang="zh-CN" sz="2200" dirty="0">
                <a:solidFill>
                  <a:srgbClr val="C00000"/>
                </a:solidFill>
              </a:rPr>
              <a:t>4.4.1 </a:t>
            </a:r>
            <a:r>
              <a:rPr lang="zh-CN" altLang="zh-CN" sz="2200" dirty="0">
                <a:solidFill>
                  <a:srgbClr val="C00000"/>
                </a:solidFill>
              </a:rPr>
              <a:t>虚拟现实技术</a:t>
            </a:r>
            <a:r>
              <a:rPr lang="zh-CN" altLang="zh-CN" sz="2200" dirty="0" smtClean="0">
                <a:solidFill>
                  <a:srgbClr val="C00000"/>
                </a:solidFill>
              </a:rPr>
              <a:t>概述</a:t>
            </a:r>
            <a:endParaRPr lang="en-US" altLang="zh-CN" sz="2200" dirty="0" smtClean="0">
              <a:solidFill>
                <a:srgbClr val="C00000"/>
              </a:solidFill>
            </a:endParaRPr>
          </a:p>
          <a:p>
            <a:pPr marL="0" indent="0">
              <a:lnSpc>
                <a:spcPct val="130000"/>
              </a:lnSpc>
              <a:buClr>
                <a:schemeClr val="tx2"/>
              </a:buClr>
              <a:buNone/>
            </a:pPr>
            <a:r>
              <a:rPr lang="en-US" altLang="zh-CN" sz="2200" dirty="0" smtClean="0">
                <a:solidFill>
                  <a:srgbClr val="C00000"/>
                </a:solidFill>
              </a:rPr>
              <a:t>1. </a:t>
            </a:r>
            <a:r>
              <a:rPr lang="zh-CN" altLang="zh-CN" sz="2200" dirty="0" smtClean="0">
                <a:solidFill>
                  <a:srgbClr val="C00000"/>
                </a:solidFill>
              </a:rPr>
              <a:t>虚拟</a:t>
            </a:r>
            <a:r>
              <a:rPr lang="zh-CN" altLang="zh-CN" sz="2200" dirty="0">
                <a:solidFill>
                  <a:srgbClr val="C00000"/>
                </a:solidFill>
              </a:rPr>
              <a:t>现实技术</a:t>
            </a:r>
            <a:r>
              <a:rPr lang="zh-CN" altLang="zh-CN" sz="2200" dirty="0" smtClean="0">
                <a:solidFill>
                  <a:srgbClr val="C00000"/>
                </a:solidFill>
              </a:rPr>
              <a:t>概念</a:t>
            </a:r>
            <a:endParaRPr lang="zh-CN" altLang="zh-CN" sz="2200" dirty="0">
              <a:solidFill>
                <a:srgbClr val="C00000"/>
              </a:solidFill>
            </a:endParaRPr>
          </a:p>
          <a:p>
            <a:pPr marL="342900" indent="-342900">
              <a:lnSpc>
                <a:spcPct val="130000"/>
              </a:lnSpc>
              <a:buClr>
                <a:schemeClr val="tx2"/>
              </a:buClr>
              <a:buFont typeface="Wingdings 2" panose="05020102010507070707"/>
              <a:buChar char=""/>
            </a:pPr>
            <a:r>
              <a:rPr lang="zh-CN" altLang="zh-CN" sz="2200" dirty="0"/>
              <a:t>虚拟现实（</a:t>
            </a:r>
            <a:r>
              <a:rPr lang="en-US" altLang="zh-CN" sz="2200" dirty="0"/>
              <a:t>Virtual Reality </a:t>
            </a:r>
            <a:r>
              <a:rPr lang="zh-CN" altLang="zh-CN" sz="2200" dirty="0"/>
              <a:t>，简称</a:t>
            </a:r>
            <a:r>
              <a:rPr lang="en-US" altLang="zh-CN" sz="2200" dirty="0"/>
              <a:t>VR</a:t>
            </a:r>
            <a:r>
              <a:rPr lang="zh-CN" altLang="zh-CN" sz="2200" dirty="0"/>
              <a:t>）技术也被称为灵境技术，是一种可以创建和体验虚拟世界的计算机仿真系统，它利用计算机生成一种模拟环境，是一种多源信息融合的、交互式的三维动态视景和实体行为的系统仿真使用户沉浸到该环境中</a:t>
            </a:r>
            <a:r>
              <a:rPr lang="zh-CN" altLang="zh-CN" sz="2200" dirty="0" smtClean="0"/>
              <a:t>。</a:t>
            </a:r>
            <a:endParaRPr lang="en-US" altLang="zh-CN" sz="2200" dirty="0" smtClean="0"/>
          </a:p>
          <a:p>
            <a:pPr marL="342900" indent="-342900">
              <a:lnSpc>
                <a:spcPct val="130000"/>
              </a:lnSpc>
              <a:buClr>
                <a:schemeClr val="tx2"/>
              </a:buClr>
              <a:buFont typeface="Wingdings 2" panose="05020102010507070707"/>
              <a:buChar char=""/>
            </a:pPr>
            <a:r>
              <a:rPr lang="zh-CN" altLang="zh-CN" sz="2200" dirty="0"/>
              <a:t>虚拟现实技术是仿真技术的一个重要方向，是仿真技术与计算机图形学、人机接口技术、多媒体技术、传感技术、网络技术等多种技术的集合，是一门富有挑战性的交叉技术前沿学科和研究领域。虚拟现实技术主要包括模拟环境、感知、自然技能和传感设备等方面。</a:t>
            </a:r>
            <a:endParaRPr lang="zh-CN" altLang="en-US" sz="2200" dirty="0"/>
          </a:p>
        </p:txBody>
      </p:sp>
    </p:spTree>
    <p:custDataLst>
      <p:tags r:id="rId3"/>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395536" y="548680"/>
            <a:ext cx="8229600" cy="990600"/>
          </a:xfrm>
        </p:spPr>
        <p:txBody>
          <a:bodyPr>
            <a:normAutofit/>
          </a:bodyPr>
          <a:lstStyle/>
          <a:p>
            <a:pPr>
              <a:lnSpc>
                <a:spcPct val="90000"/>
              </a:lnSpc>
            </a:pPr>
            <a:r>
              <a:rPr lang="en-US" altLang="zh-CN" dirty="0"/>
              <a:t>2. </a:t>
            </a:r>
            <a:r>
              <a:rPr lang="zh-CN" altLang="zh-CN" dirty="0"/>
              <a:t>虚拟现实发展过程</a:t>
            </a:r>
            <a:endParaRPr lang="zh-CN" altLang="en-US" dirty="0"/>
          </a:p>
        </p:txBody>
      </p:sp>
      <p:sp>
        <p:nvSpPr>
          <p:cNvPr id="5" name="内容占位符 4"/>
          <p:cNvSpPr>
            <a:spLocks noGrp="1"/>
          </p:cNvSpPr>
          <p:nvPr>
            <p:ph idx="1"/>
            <p:custDataLst>
              <p:tags r:id="rId2"/>
            </p:custDataLst>
          </p:nvPr>
        </p:nvSpPr>
        <p:spPr>
          <a:xfrm>
            <a:off x="539552" y="1412776"/>
            <a:ext cx="7992888" cy="4320480"/>
          </a:xfrm>
        </p:spPr>
        <p:txBody>
          <a:bodyPr>
            <a:noAutofit/>
          </a:bodyPr>
          <a:lstStyle/>
          <a:p>
            <a:pPr marL="0" indent="0">
              <a:buNone/>
            </a:pPr>
            <a:r>
              <a:rPr lang="zh-CN" altLang="zh-CN" sz="2800" dirty="0"/>
              <a:t>虚拟现实技术的发展可以大致分成</a:t>
            </a:r>
            <a:r>
              <a:rPr lang="en-US" altLang="zh-CN" sz="2800" dirty="0"/>
              <a:t>3</a:t>
            </a:r>
            <a:r>
              <a:rPr lang="zh-CN" altLang="zh-CN" sz="2800" dirty="0"/>
              <a:t>个阶段：</a:t>
            </a:r>
            <a:endParaRPr lang="zh-CN" altLang="zh-CN" sz="2800" dirty="0"/>
          </a:p>
          <a:p>
            <a:pPr marL="0" indent="0">
              <a:buNone/>
            </a:pPr>
            <a:r>
              <a:rPr lang="zh-CN" altLang="zh-CN" sz="2800" dirty="0" smtClean="0"/>
              <a:t>（</a:t>
            </a:r>
            <a:r>
              <a:rPr lang="en-US" altLang="zh-CN" sz="2800" dirty="0" smtClean="0"/>
              <a:t>1</a:t>
            </a:r>
            <a:r>
              <a:rPr lang="zh-CN" altLang="zh-CN" sz="2800" dirty="0"/>
              <a:t>）虚拟现实技术的探索阶段（</a:t>
            </a:r>
            <a:r>
              <a:rPr lang="en-US" altLang="zh-CN" sz="2800" dirty="0"/>
              <a:t>20</a:t>
            </a:r>
            <a:r>
              <a:rPr lang="zh-CN" altLang="zh-CN" sz="2800" dirty="0"/>
              <a:t>世纪</a:t>
            </a:r>
            <a:r>
              <a:rPr lang="en-US" altLang="zh-CN" sz="2800" dirty="0"/>
              <a:t>70</a:t>
            </a:r>
            <a:r>
              <a:rPr lang="zh-CN" altLang="zh-CN" sz="2800" dirty="0"/>
              <a:t>年代前</a:t>
            </a:r>
            <a:r>
              <a:rPr lang="zh-CN" altLang="zh-CN" sz="2800" dirty="0" smtClean="0"/>
              <a:t>）</a:t>
            </a:r>
            <a:endParaRPr lang="en-US" altLang="zh-CN" sz="2800" dirty="0" smtClean="0"/>
          </a:p>
          <a:p>
            <a:pPr marL="0" indent="0">
              <a:buNone/>
            </a:pPr>
            <a:r>
              <a:rPr lang="zh-CN" altLang="zh-CN" sz="2800" dirty="0"/>
              <a:t>（</a:t>
            </a:r>
            <a:r>
              <a:rPr lang="en-US" altLang="zh-CN" sz="2800" dirty="0"/>
              <a:t>2</a:t>
            </a:r>
            <a:r>
              <a:rPr lang="zh-CN" altLang="zh-CN" sz="2800" dirty="0"/>
              <a:t>）虚拟现实技术的系统化实现阶段（</a:t>
            </a:r>
            <a:r>
              <a:rPr lang="en-US" altLang="zh-CN" sz="2800" dirty="0"/>
              <a:t>20</a:t>
            </a:r>
            <a:r>
              <a:rPr lang="zh-CN" altLang="zh-CN" sz="2800" dirty="0"/>
              <a:t>世纪</a:t>
            </a:r>
            <a:r>
              <a:rPr lang="en-US" altLang="zh-CN" sz="2800" dirty="0"/>
              <a:t>80</a:t>
            </a:r>
            <a:r>
              <a:rPr lang="zh-CN" altLang="zh-CN" sz="2800" dirty="0"/>
              <a:t>年代</a:t>
            </a:r>
            <a:r>
              <a:rPr lang="zh-CN" altLang="zh-CN" sz="2800" dirty="0" smtClean="0"/>
              <a:t>）</a:t>
            </a:r>
            <a:endParaRPr lang="en-US" altLang="zh-CN" sz="2800" dirty="0" smtClean="0"/>
          </a:p>
          <a:p>
            <a:pPr marL="0" indent="0">
              <a:buNone/>
            </a:pPr>
            <a:r>
              <a:rPr lang="zh-CN" altLang="zh-CN" sz="2800" dirty="0"/>
              <a:t>（</a:t>
            </a:r>
            <a:r>
              <a:rPr lang="en-US" altLang="zh-CN" sz="2800" dirty="0"/>
              <a:t>3</a:t>
            </a:r>
            <a:r>
              <a:rPr lang="zh-CN" altLang="zh-CN" sz="2800" dirty="0"/>
              <a:t>）虚拟现实技术的全面发展阶段（</a:t>
            </a:r>
            <a:r>
              <a:rPr lang="en-US" altLang="zh-CN" sz="2800" dirty="0"/>
              <a:t>20</a:t>
            </a:r>
            <a:r>
              <a:rPr lang="zh-CN" altLang="zh-CN" sz="2800" dirty="0"/>
              <a:t>世纪</a:t>
            </a:r>
            <a:r>
              <a:rPr lang="en-US" altLang="zh-CN" sz="2800" dirty="0"/>
              <a:t>90</a:t>
            </a:r>
            <a:r>
              <a:rPr lang="zh-CN" altLang="zh-CN" sz="2800" dirty="0"/>
              <a:t>年代至今）</a:t>
            </a:r>
            <a:endParaRPr lang="zh-CN" altLang="en-US" sz="2800" dirty="0"/>
          </a:p>
        </p:txBody>
      </p:sp>
    </p:spTree>
    <p:custDataLst>
      <p:tags r:id="rId3"/>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pPr>
              <a:lnSpc>
                <a:spcPct val="90000"/>
              </a:lnSpc>
            </a:pPr>
            <a:r>
              <a:rPr lang="en-US" altLang="zh-CN" dirty="0"/>
              <a:t>3. </a:t>
            </a:r>
            <a:r>
              <a:rPr lang="zh-CN" altLang="zh-CN" dirty="0"/>
              <a:t>虚拟现实技术的特征</a:t>
            </a:r>
            <a:endParaRPr lang="zh-CN" altLang="en-US" dirty="0"/>
          </a:p>
        </p:txBody>
      </p:sp>
      <p:sp>
        <p:nvSpPr>
          <p:cNvPr id="5" name="内容占位符 4"/>
          <p:cNvSpPr>
            <a:spLocks noGrp="1"/>
          </p:cNvSpPr>
          <p:nvPr>
            <p:ph idx="1"/>
            <p:custDataLst>
              <p:tags r:id="rId2"/>
            </p:custDataLst>
          </p:nvPr>
        </p:nvSpPr>
        <p:spPr>
          <a:xfrm>
            <a:off x="251520" y="1484784"/>
            <a:ext cx="8568952" cy="4536504"/>
          </a:xfrm>
        </p:spPr>
        <p:txBody>
          <a:bodyPr>
            <a:noAutofit/>
          </a:bodyPr>
          <a:lstStyle/>
          <a:p>
            <a:pPr marL="0" indent="0">
              <a:lnSpc>
                <a:spcPct val="130000"/>
              </a:lnSpc>
              <a:buClr>
                <a:schemeClr val="tx2"/>
              </a:buClr>
              <a:buNone/>
            </a:pPr>
            <a:r>
              <a:rPr lang="zh-CN" altLang="zh-CN" sz="2400" dirty="0"/>
              <a:t>（</a:t>
            </a:r>
            <a:r>
              <a:rPr lang="en-US" altLang="zh-CN" sz="2400" dirty="0"/>
              <a:t>1</a:t>
            </a:r>
            <a:r>
              <a:rPr lang="zh-CN" altLang="zh-CN" sz="2400" dirty="0"/>
              <a:t>）多感知</a:t>
            </a:r>
            <a:r>
              <a:rPr lang="zh-CN" altLang="zh-CN" sz="2400" dirty="0" smtClean="0"/>
              <a:t>性</a:t>
            </a:r>
            <a:r>
              <a:rPr lang="zh-CN" altLang="en-US" sz="2400" dirty="0" smtClean="0"/>
              <a:t>，</a:t>
            </a:r>
            <a:r>
              <a:rPr lang="zh-CN" altLang="zh-CN" sz="2400" dirty="0" smtClean="0"/>
              <a:t>除</a:t>
            </a:r>
            <a:r>
              <a:rPr lang="zh-CN" altLang="zh-CN" sz="2400" dirty="0"/>
              <a:t>一般计算机所具有的视觉感知外，还有听觉感知、触觉感知、运动感知，甚至还包括味觉、</a:t>
            </a:r>
            <a:r>
              <a:rPr lang="zh-CN" altLang="zh-CN" sz="2400" dirty="0" smtClean="0"/>
              <a:t>嗅觉</a:t>
            </a:r>
            <a:r>
              <a:rPr lang="zh-CN" altLang="en-US" sz="2400" dirty="0" smtClean="0"/>
              <a:t>（</a:t>
            </a:r>
            <a:r>
              <a:rPr lang="zh-CN" altLang="zh-CN" sz="2400" dirty="0"/>
              <a:t>目前还不成熟</a:t>
            </a:r>
            <a:r>
              <a:rPr lang="zh-CN" altLang="en-US" sz="2400" dirty="0" smtClean="0"/>
              <a:t>）的</a:t>
            </a:r>
            <a:r>
              <a:rPr lang="zh-CN" altLang="zh-CN" sz="2400" dirty="0" smtClean="0"/>
              <a:t>感知</a:t>
            </a:r>
            <a:r>
              <a:rPr lang="zh-CN" altLang="zh-CN" sz="2400" dirty="0"/>
              <a:t>等，使用户感觉像是被虚拟世界包围。</a:t>
            </a:r>
            <a:endParaRPr lang="en-US" altLang="zh-CN" sz="2400" dirty="0"/>
          </a:p>
          <a:p>
            <a:pPr marL="0" indent="0">
              <a:lnSpc>
                <a:spcPct val="130000"/>
              </a:lnSpc>
              <a:buClr>
                <a:schemeClr val="tx2"/>
              </a:buClr>
              <a:buNone/>
            </a:pPr>
            <a:r>
              <a:rPr lang="zh-CN" altLang="zh-CN" sz="2400" dirty="0"/>
              <a:t>（</a:t>
            </a:r>
            <a:r>
              <a:rPr lang="en-US" altLang="zh-CN" sz="2400" dirty="0"/>
              <a:t>2</a:t>
            </a:r>
            <a:r>
              <a:rPr lang="zh-CN" altLang="zh-CN" sz="2400" dirty="0"/>
              <a:t>）存在</a:t>
            </a:r>
            <a:r>
              <a:rPr lang="zh-CN" altLang="zh-CN" sz="2400" dirty="0" smtClean="0"/>
              <a:t>感</a:t>
            </a:r>
            <a:r>
              <a:rPr lang="zh-CN" altLang="en-US" sz="2400" dirty="0" smtClean="0"/>
              <a:t>，</a:t>
            </a:r>
            <a:r>
              <a:rPr lang="zh-CN" altLang="zh-CN" sz="2400" dirty="0"/>
              <a:t>指用户感到作为主角存在于模拟环境中的真实程度。理想的模拟环境应该达到使用户难辨真假的程度</a:t>
            </a:r>
            <a:r>
              <a:rPr lang="zh-CN" altLang="zh-CN" sz="2400" dirty="0" smtClean="0"/>
              <a:t>。</a:t>
            </a:r>
            <a:endParaRPr lang="en-US" altLang="zh-CN" sz="2400" dirty="0" smtClean="0"/>
          </a:p>
          <a:p>
            <a:pPr marL="0" indent="0">
              <a:lnSpc>
                <a:spcPct val="130000"/>
              </a:lnSpc>
              <a:buClr>
                <a:schemeClr val="tx2"/>
              </a:buClr>
              <a:buNone/>
            </a:pPr>
            <a:r>
              <a:rPr lang="zh-CN" altLang="zh-CN" sz="2400" dirty="0"/>
              <a:t>（</a:t>
            </a:r>
            <a:r>
              <a:rPr lang="en-US" altLang="zh-CN" sz="2400" dirty="0"/>
              <a:t>3</a:t>
            </a:r>
            <a:r>
              <a:rPr lang="zh-CN" altLang="zh-CN" sz="2400" dirty="0"/>
              <a:t>）交互</a:t>
            </a:r>
            <a:r>
              <a:rPr lang="zh-CN" altLang="zh-CN" sz="2400" dirty="0" smtClean="0"/>
              <a:t>性</a:t>
            </a:r>
            <a:r>
              <a:rPr lang="zh-CN" altLang="en-US" sz="2400" dirty="0" smtClean="0"/>
              <a:t>，</a:t>
            </a:r>
            <a:r>
              <a:rPr lang="zh-CN" altLang="zh-CN" sz="2400" dirty="0"/>
              <a:t>指交互的自然性和实时性，用来表示参与者通过专门的输入和输出设备（如数据手套、力反馈装置等），用人类的自然技能实现对模拟环境的考察与操作的程度。</a:t>
            </a:r>
            <a:endParaRPr lang="zh-CN" altLang="zh-CN" sz="2400" dirty="0"/>
          </a:p>
          <a:p>
            <a:pPr marL="0" indent="0">
              <a:lnSpc>
                <a:spcPct val="130000"/>
              </a:lnSpc>
              <a:buClr>
                <a:schemeClr val="tx2"/>
              </a:buClr>
              <a:buNone/>
            </a:pPr>
            <a:r>
              <a:rPr lang="zh-CN" altLang="zh-CN" sz="2400" dirty="0"/>
              <a:t>（</a:t>
            </a:r>
            <a:r>
              <a:rPr lang="en-US" altLang="zh-CN" sz="2400" dirty="0"/>
              <a:t>4</a:t>
            </a:r>
            <a:r>
              <a:rPr lang="zh-CN" altLang="zh-CN" sz="2400" dirty="0"/>
              <a:t>）</a:t>
            </a:r>
            <a:r>
              <a:rPr lang="zh-CN" altLang="zh-CN" sz="2400" dirty="0" smtClean="0"/>
              <a:t>自主性</a:t>
            </a:r>
            <a:r>
              <a:rPr lang="zh-CN" altLang="en-US" sz="2400" dirty="0" smtClean="0"/>
              <a:t>，</a:t>
            </a:r>
            <a:r>
              <a:rPr lang="zh-CN" altLang="zh-CN" sz="2400" dirty="0"/>
              <a:t>指虚拟环境中的物体依据现实世界物理运动定律动作的程度</a:t>
            </a:r>
            <a:r>
              <a:rPr lang="zh-CN" altLang="zh-CN" sz="2400" dirty="0" smtClean="0"/>
              <a:t>。</a:t>
            </a:r>
            <a:endParaRPr lang="zh-CN" altLang="zh-CN" sz="2400" dirty="0"/>
          </a:p>
          <a:p>
            <a:pPr marL="342900" indent="-342900">
              <a:lnSpc>
                <a:spcPct val="130000"/>
              </a:lnSpc>
              <a:buClr>
                <a:schemeClr val="tx2"/>
              </a:buClr>
              <a:buFont typeface="Wingdings 2" panose="05020102010507070707"/>
              <a:buChar char=""/>
            </a:pPr>
            <a:endParaRPr lang="zh-CN" altLang="en-US" sz="2200" dirty="0"/>
          </a:p>
        </p:txBody>
      </p:sp>
    </p:spTree>
    <p:custDataLst>
      <p:tags r:id="rId3"/>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467544" y="404664"/>
            <a:ext cx="8229600" cy="990600"/>
          </a:xfrm>
        </p:spPr>
        <p:txBody>
          <a:bodyPr>
            <a:normAutofit/>
          </a:bodyPr>
          <a:lstStyle/>
          <a:p>
            <a:pPr>
              <a:lnSpc>
                <a:spcPct val="90000"/>
              </a:lnSpc>
            </a:pPr>
            <a:r>
              <a:rPr lang="en-US" altLang="zh-CN" dirty="0"/>
              <a:t>4.4.2 </a:t>
            </a:r>
            <a:r>
              <a:rPr lang="zh-CN" altLang="zh-CN" dirty="0"/>
              <a:t>虚拟现实技术基础及硬件设备</a:t>
            </a:r>
            <a:endParaRPr lang="zh-CN" altLang="en-US" dirty="0"/>
          </a:p>
        </p:txBody>
      </p:sp>
      <p:sp>
        <p:nvSpPr>
          <p:cNvPr id="5" name="内容占位符 4"/>
          <p:cNvSpPr>
            <a:spLocks noGrp="1"/>
          </p:cNvSpPr>
          <p:nvPr>
            <p:ph idx="1"/>
            <p:custDataLst>
              <p:tags r:id="rId2"/>
            </p:custDataLst>
          </p:nvPr>
        </p:nvSpPr>
        <p:spPr>
          <a:xfrm>
            <a:off x="539552" y="1340768"/>
            <a:ext cx="7886700" cy="4896544"/>
          </a:xfrm>
        </p:spPr>
        <p:txBody>
          <a:bodyPr>
            <a:noAutofit/>
          </a:bodyPr>
          <a:lstStyle/>
          <a:p>
            <a:pPr marL="0" indent="0">
              <a:lnSpc>
                <a:spcPct val="130000"/>
              </a:lnSpc>
              <a:buClr>
                <a:schemeClr val="tx2"/>
              </a:buClr>
              <a:buNone/>
            </a:pPr>
            <a:r>
              <a:rPr lang="en-US" altLang="zh-CN" sz="2800" dirty="0">
                <a:solidFill>
                  <a:srgbClr val="C00000"/>
                </a:solidFill>
              </a:rPr>
              <a:t>1. </a:t>
            </a:r>
            <a:r>
              <a:rPr lang="zh-CN" altLang="zh-CN" sz="2800" dirty="0">
                <a:solidFill>
                  <a:srgbClr val="C00000"/>
                </a:solidFill>
              </a:rPr>
              <a:t>虚拟现实技术</a:t>
            </a:r>
            <a:r>
              <a:rPr lang="zh-CN" altLang="zh-CN" sz="2800" dirty="0" smtClean="0">
                <a:solidFill>
                  <a:srgbClr val="C00000"/>
                </a:solidFill>
              </a:rPr>
              <a:t>基础</a:t>
            </a:r>
            <a:endParaRPr lang="en-US" altLang="zh-CN" sz="2800" dirty="0" smtClean="0">
              <a:solidFill>
                <a:srgbClr val="C00000"/>
              </a:solidFill>
            </a:endParaRPr>
          </a:p>
          <a:p>
            <a:pPr marL="0" indent="0">
              <a:lnSpc>
                <a:spcPct val="130000"/>
              </a:lnSpc>
              <a:buClr>
                <a:schemeClr val="tx2"/>
              </a:buClr>
              <a:buNone/>
            </a:pPr>
            <a:r>
              <a:rPr lang="zh-CN" altLang="zh-CN" sz="2800" dirty="0"/>
              <a:t>（</a:t>
            </a:r>
            <a:r>
              <a:rPr lang="en-US" altLang="zh-CN" sz="2800" dirty="0"/>
              <a:t>1</a:t>
            </a:r>
            <a:r>
              <a:rPr lang="zh-CN" altLang="zh-CN" sz="2800" dirty="0"/>
              <a:t>）实时三维计算机</a:t>
            </a:r>
            <a:r>
              <a:rPr lang="zh-CN" altLang="zh-CN" sz="2800" dirty="0" smtClean="0"/>
              <a:t>图形</a:t>
            </a:r>
            <a:endParaRPr lang="en-US" altLang="zh-CN" sz="2800" dirty="0" smtClean="0"/>
          </a:p>
          <a:p>
            <a:pPr marL="0" indent="0">
              <a:lnSpc>
                <a:spcPct val="130000"/>
              </a:lnSpc>
              <a:buClr>
                <a:schemeClr val="tx2"/>
              </a:buClr>
              <a:buNone/>
            </a:pPr>
            <a:r>
              <a:rPr lang="zh-CN" altLang="zh-CN" sz="2800" dirty="0"/>
              <a:t>（</a:t>
            </a:r>
            <a:r>
              <a:rPr lang="en-US" altLang="zh-CN" sz="2800" dirty="0"/>
              <a:t>2</a:t>
            </a:r>
            <a:r>
              <a:rPr lang="zh-CN" altLang="zh-CN" sz="2800" dirty="0"/>
              <a:t>）</a:t>
            </a:r>
            <a:r>
              <a:rPr lang="zh-CN" altLang="zh-CN" sz="2800" dirty="0" smtClean="0"/>
              <a:t>立体显示</a:t>
            </a:r>
            <a:endParaRPr lang="en-US" altLang="zh-CN" sz="2800" dirty="0" smtClean="0"/>
          </a:p>
          <a:p>
            <a:pPr marL="0" indent="0">
              <a:lnSpc>
                <a:spcPct val="130000"/>
              </a:lnSpc>
              <a:buClr>
                <a:schemeClr val="tx2"/>
              </a:buClr>
              <a:buNone/>
            </a:pPr>
            <a:r>
              <a:rPr lang="zh-CN" altLang="zh-CN" sz="2800" dirty="0"/>
              <a:t>（</a:t>
            </a:r>
            <a:r>
              <a:rPr lang="en-US" altLang="zh-CN" sz="2800" dirty="0"/>
              <a:t>3</a:t>
            </a:r>
            <a:r>
              <a:rPr lang="zh-CN" altLang="zh-CN" sz="2800" dirty="0"/>
              <a:t>）</a:t>
            </a:r>
            <a:r>
              <a:rPr lang="zh-CN" altLang="zh-CN" sz="2800" dirty="0" smtClean="0"/>
              <a:t>声音</a:t>
            </a:r>
            <a:endParaRPr lang="en-US" altLang="zh-CN" sz="2800" dirty="0" smtClean="0"/>
          </a:p>
          <a:p>
            <a:pPr marL="0" indent="0">
              <a:lnSpc>
                <a:spcPct val="130000"/>
              </a:lnSpc>
              <a:buClr>
                <a:schemeClr val="tx2"/>
              </a:buClr>
              <a:buNone/>
            </a:pPr>
            <a:r>
              <a:rPr lang="zh-CN" altLang="zh-CN" sz="2800" dirty="0" smtClean="0"/>
              <a:t>（</a:t>
            </a:r>
            <a:r>
              <a:rPr lang="en-US" altLang="zh-CN" sz="2800" dirty="0" smtClean="0"/>
              <a:t>4</a:t>
            </a:r>
            <a:r>
              <a:rPr lang="zh-CN" altLang="zh-CN" sz="2800" dirty="0"/>
              <a:t>）感觉</a:t>
            </a:r>
            <a:r>
              <a:rPr lang="zh-CN" altLang="zh-CN" sz="2800" dirty="0" smtClean="0"/>
              <a:t>反馈</a:t>
            </a:r>
            <a:endParaRPr lang="en-US" altLang="zh-CN" sz="2800" dirty="0" smtClean="0"/>
          </a:p>
          <a:p>
            <a:pPr marL="0" indent="0">
              <a:lnSpc>
                <a:spcPct val="130000"/>
              </a:lnSpc>
              <a:buClr>
                <a:schemeClr val="tx2"/>
              </a:buClr>
              <a:buNone/>
            </a:pPr>
            <a:r>
              <a:rPr lang="zh-CN" altLang="zh-CN" sz="2800" dirty="0"/>
              <a:t>（</a:t>
            </a:r>
            <a:r>
              <a:rPr lang="en-US" altLang="zh-CN" sz="2800" dirty="0"/>
              <a:t>5</a:t>
            </a:r>
            <a:r>
              <a:rPr lang="zh-CN" altLang="zh-CN" sz="2800" dirty="0"/>
              <a:t>）</a:t>
            </a:r>
            <a:r>
              <a:rPr lang="zh-CN" altLang="zh-CN" sz="2800" dirty="0" smtClean="0"/>
              <a:t>语音</a:t>
            </a:r>
            <a:endParaRPr lang="en-US" altLang="zh-CN" sz="2800" dirty="0" smtClean="0"/>
          </a:p>
          <a:p>
            <a:pPr marL="342900" indent="-342900">
              <a:lnSpc>
                <a:spcPct val="130000"/>
              </a:lnSpc>
              <a:buClr>
                <a:schemeClr val="tx2"/>
              </a:buClr>
              <a:buFont typeface="Wingdings 2" panose="05020102010507070707"/>
              <a:buChar char=""/>
            </a:pPr>
            <a:endParaRPr lang="zh-CN" altLang="en-US" sz="2200" dirty="0"/>
          </a:p>
        </p:txBody>
      </p: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83568" y="620688"/>
            <a:ext cx="7704856" cy="895184"/>
          </a:xfrm>
        </p:spPr>
        <p:txBody>
          <a:bodyPr>
            <a:noAutofit/>
          </a:bodyPr>
          <a:lstStyle/>
          <a:p>
            <a:pPr>
              <a:lnSpc>
                <a:spcPct val="90000"/>
              </a:lnSpc>
            </a:pPr>
            <a:r>
              <a:rPr lang="en-US" altLang="zh-CN" dirty="0"/>
              <a:t>2. </a:t>
            </a:r>
            <a:r>
              <a:rPr lang="zh-CN" altLang="zh-CN" dirty="0"/>
              <a:t>虚拟现实技术硬件</a:t>
            </a:r>
            <a:r>
              <a:rPr lang="zh-CN" altLang="zh-CN" dirty="0" smtClean="0"/>
              <a:t>设备</a:t>
            </a:r>
            <a:endParaRPr lang="zh-CN" altLang="en-US" dirty="0"/>
          </a:p>
        </p:txBody>
      </p:sp>
      <p:sp>
        <p:nvSpPr>
          <p:cNvPr id="5" name="内容占位符 4"/>
          <p:cNvSpPr>
            <a:spLocks noGrp="1"/>
          </p:cNvSpPr>
          <p:nvPr>
            <p:ph idx="1"/>
            <p:custDataLst>
              <p:tags r:id="rId2"/>
            </p:custDataLst>
          </p:nvPr>
        </p:nvSpPr>
        <p:spPr>
          <a:xfrm>
            <a:off x="539552" y="1484784"/>
            <a:ext cx="7886700" cy="4968552"/>
          </a:xfrm>
        </p:spPr>
        <p:txBody>
          <a:bodyPr>
            <a:noAutofit/>
          </a:bodyPr>
          <a:lstStyle/>
          <a:p>
            <a:pPr marL="0" indent="0">
              <a:lnSpc>
                <a:spcPct val="130000"/>
              </a:lnSpc>
              <a:buClr>
                <a:schemeClr val="tx2"/>
              </a:buClr>
              <a:buNone/>
            </a:pPr>
            <a:r>
              <a:rPr lang="zh-CN" altLang="zh-CN" sz="2400" dirty="0">
                <a:solidFill>
                  <a:srgbClr val="C00000"/>
                </a:solidFill>
              </a:rPr>
              <a:t>（</a:t>
            </a:r>
            <a:r>
              <a:rPr lang="en-US" altLang="zh-CN" sz="2400" dirty="0">
                <a:solidFill>
                  <a:srgbClr val="C00000"/>
                </a:solidFill>
              </a:rPr>
              <a:t>1</a:t>
            </a:r>
            <a:r>
              <a:rPr lang="zh-CN" altLang="zh-CN" sz="2400" dirty="0">
                <a:solidFill>
                  <a:srgbClr val="C00000"/>
                </a:solidFill>
              </a:rPr>
              <a:t>）数据</a:t>
            </a:r>
            <a:r>
              <a:rPr lang="zh-CN" altLang="zh-CN" sz="2400" dirty="0" smtClean="0">
                <a:solidFill>
                  <a:srgbClr val="C00000"/>
                </a:solidFill>
              </a:rPr>
              <a:t>手套</a:t>
            </a:r>
            <a:endParaRPr lang="en-US" altLang="zh-CN" sz="2400" dirty="0" smtClean="0">
              <a:solidFill>
                <a:srgbClr val="C00000"/>
              </a:solidFill>
            </a:endParaRPr>
          </a:p>
          <a:p>
            <a:pPr marL="0" indent="0">
              <a:lnSpc>
                <a:spcPct val="130000"/>
              </a:lnSpc>
              <a:buClr>
                <a:schemeClr val="tx2"/>
              </a:buClr>
              <a:buNone/>
            </a:pPr>
            <a:r>
              <a:rPr lang="zh-CN" altLang="zh-CN" sz="2200" dirty="0" smtClean="0"/>
              <a:t>数据</a:t>
            </a:r>
            <a:r>
              <a:rPr lang="zh-CN" altLang="zh-CN" sz="2200" dirty="0"/>
              <a:t>手套（</a:t>
            </a:r>
            <a:r>
              <a:rPr lang="en-US" altLang="zh-CN" sz="2200" dirty="0"/>
              <a:t>Data </a:t>
            </a:r>
            <a:r>
              <a:rPr lang="en-US" altLang="zh-CN" sz="2200" dirty="0" smtClean="0"/>
              <a:t>Glove</a:t>
            </a:r>
            <a:r>
              <a:rPr lang="zh-CN" altLang="zh-CN" sz="2200" dirty="0" smtClean="0"/>
              <a:t>）</a:t>
            </a:r>
            <a:r>
              <a:rPr lang="zh-CN" altLang="en-US" sz="2200" dirty="0" smtClean="0"/>
              <a:t>，</a:t>
            </a:r>
            <a:r>
              <a:rPr lang="zh-CN" altLang="zh-CN" sz="2200" dirty="0" smtClean="0"/>
              <a:t>是</a:t>
            </a:r>
            <a:r>
              <a:rPr lang="zh-CN" altLang="zh-CN" sz="2200" dirty="0"/>
              <a:t>美国</a:t>
            </a:r>
            <a:r>
              <a:rPr lang="en-US" altLang="zh-CN" sz="2200" dirty="0"/>
              <a:t>VPL</a:t>
            </a:r>
            <a:r>
              <a:rPr lang="zh-CN" altLang="zh-CN" sz="2200" dirty="0"/>
              <a:t>公司推出的一种传感手套，它已成为一种被广泛使用的输入传感设备，它是一种穿戴在用户手上，作为一只虚拟的手用于虚拟现实系统进行交互，可以在虚拟世界中进行物体抓取、移动、装配、操作、控制，并把手指和手掌伸屈时的各种姿势转换成数字信号传送给计算机。</a:t>
            </a:r>
            <a:endParaRPr lang="zh-CN" altLang="en-US" sz="2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437112"/>
            <a:ext cx="6624736" cy="1693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90000"/>
              </a:lnSpc>
            </a:pPr>
            <a:r>
              <a:rPr lang="zh-CN" altLang="zh-CN" dirty="0"/>
              <a:t>（</a:t>
            </a:r>
            <a:r>
              <a:rPr lang="en-US" altLang="zh-CN" dirty="0"/>
              <a:t>2</a:t>
            </a:r>
            <a:r>
              <a:rPr lang="zh-CN" altLang="zh-CN" dirty="0"/>
              <a:t>）三维控制器</a:t>
            </a:r>
            <a:endParaRPr lang="zh-CN" altLang="en-US" dirty="0"/>
          </a:p>
        </p:txBody>
      </p:sp>
      <p:sp>
        <p:nvSpPr>
          <p:cNvPr id="3" name="内容占位符 2"/>
          <p:cNvSpPr>
            <a:spLocks noGrp="1"/>
          </p:cNvSpPr>
          <p:nvPr>
            <p:ph idx="1"/>
          </p:nvPr>
        </p:nvSpPr>
        <p:spPr>
          <a:xfrm>
            <a:off x="323528" y="1484784"/>
            <a:ext cx="8568952" cy="5112568"/>
          </a:xfrm>
        </p:spPr>
        <p:txBody>
          <a:bodyPr>
            <a:noAutofit/>
          </a:bodyPr>
          <a:lstStyle/>
          <a:p>
            <a:pPr marL="0" indent="0" fontAlgn="auto">
              <a:lnSpc>
                <a:spcPct val="130000"/>
              </a:lnSpc>
              <a:buClr>
                <a:schemeClr val="tx2"/>
              </a:buClr>
              <a:buNone/>
            </a:pPr>
            <a:r>
              <a:rPr lang="zh-CN" altLang="zh-CN" sz="2000" dirty="0" smtClean="0"/>
              <a:t>三维</a:t>
            </a:r>
            <a:r>
              <a:rPr lang="zh-CN" altLang="zh-CN" sz="2000" dirty="0"/>
              <a:t>控制器包括三维鼠标（</a:t>
            </a:r>
            <a:r>
              <a:rPr lang="en-US" altLang="zh-CN" sz="2000" dirty="0"/>
              <a:t>3D Mouse</a:t>
            </a:r>
            <a:r>
              <a:rPr lang="zh-CN" altLang="zh-CN" sz="2000" dirty="0"/>
              <a:t>）和力矩球（</a:t>
            </a:r>
            <a:r>
              <a:rPr lang="en-US" altLang="zh-CN" sz="2000" dirty="0"/>
              <a:t>Space Ball</a:t>
            </a:r>
            <a:r>
              <a:rPr lang="zh-CN" altLang="zh-CN" sz="2000" dirty="0" smtClean="0"/>
              <a:t>），</a:t>
            </a:r>
            <a:r>
              <a:rPr lang="zh-CN" altLang="zh-CN" sz="2000" dirty="0"/>
              <a:t>和平常鼠标相比，普通鼠标只能感受在平面的运动，而三维鼠标可以让用户感受到在三维空间中的运动，其工作原理是在鼠标内部装有超声波或电磁发射器，利用配套的接收设备可检测到鼠标在空间中的位置与方向。力矩球通常被安装在固定平台上，用户可以通过手的扭动、挤压、来回摇摆等操作，来实现相应的操作。它是采用发光二极管和光接收器，通过安装在球中心的几个张力器来测量手施加的力，力矩球既简单有耐用，而且可以操纵物体。</a:t>
            </a:r>
            <a:endParaRPr lang="zh-CN" altLang="en-US" sz="2000" dirty="0"/>
          </a:p>
        </p:txBody>
      </p:sp>
      <p:pic>
        <p:nvPicPr>
          <p:cNvPr id="4" name="图片 3"/>
          <p:cNvPicPr/>
          <p:nvPr/>
        </p:nvPicPr>
        <p:blipFill rotWithShape="1">
          <a:blip r:embed="rId1">
            <a:extLst>
              <a:ext uri="{28A0092B-C50C-407E-A947-70E740481C1C}">
                <a14:useLocalDpi xmlns:a14="http://schemas.microsoft.com/office/drawing/2010/main" val="0"/>
              </a:ext>
            </a:extLst>
          </a:blip>
          <a:srcRect t="9001" r="4244" b="5245"/>
          <a:stretch>
            <a:fillRect/>
          </a:stretch>
        </p:blipFill>
        <p:spPr bwMode="auto">
          <a:xfrm>
            <a:off x="1547664" y="4365104"/>
            <a:ext cx="4824536" cy="2330971"/>
          </a:xfrm>
          <a:prstGeom prst="rect">
            <a:avLst/>
          </a:prstGeom>
          <a:ln>
            <a:noFill/>
          </a:ln>
        </p:spPr>
      </p:pic>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90000"/>
              </a:lnSpc>
            </a:pPr>
            <a:r>
              <a:rPr lang="zh-CN" altLang="zh-CN" dirty="0"/>
              <a:t>（</a:t>
            </a:r>
            <a:r>
              <a:rPr lang="en-US" altLang="zh-CN" dirty="0"/>
              <a:t>3</a:t>
            </a:r>
            <a:r>
              <a:rPr lang="zh-CN" altLang="zh-CN" dirty="0"/>
              <a:t>）人体运动捕捉设备</a:t>
            </a:r>
            <a:endParaRPr lang="zh-CN" altLang="en-US" dirty="0"/>
          </a:p>
        </p:txBody>
      </p:sp>
      <p:sp>
        <p:nvSpPr>
          <p:cNvPr id="3" name="内容占位符 2"/>
          <p:cNvSpPr>
            <a:spLocks noGrp="1"/>
          </p:cNvSpPr>
          <p:nvPr>
            <p:ph idx="1"/>
          </p:nvPr>
        </p:nvSpPr>
        <p:spPr>
          <a:xfrm>
            <a:off x="323528" y="1412776"/>
            <a:ext cx="6192688" cy="5184576"/>
          </a:xfrm>
        </p:spPr>
        <p:txBody>
          <a:bodyPr>
            <a:normAutofit/>
          </a:bodyPr>
          <a:lstStyle/>
          <a:p>
            <a:pPr marL="0" indent="0">
              <a:lnSpc>
                <a:spcPct val="130000"/>
              </a:lnSpc>
              <a:buClr>
                <a:schemeClr val="tx2"/>
              </a:buClr>
              <a:buNone/>
            </a:pPr>
            <a:r>
              <a:rPr lang="zh-CN" altLang="zh-CN" sz="2800" dirty="0"/>
              <a:t>人体运动捕捉的目的是把真实的人体动作完全附加到虚拟场景中的一个虚拟角色上，让虚拟角色表现出真实人物的</a:t>
            </a:r>
            <a:r>
              <a:rPr lang="zh-CN" altLang="zh-CN" sz="2800" dirty="0" smtClean="0"/>
              <a:t>动作</a:t>
            </a:r>
            <a:r>
              <a:rPr lang="zh-CN" altLang="en-US" sz="2800" dirty="0" smtClean="0"/>
              <a:t>。</a:t>
            </a:r>
            <a:r>
              <a:rPr lang="zh-CN" altLang="zh-CN" sz="2800" dirty="0" smtClean="0"/>
              <a:t>人体</a:t>
            </a:r>
            <a:r>
              <a:rPr lang="zh-CN" altLang="zh-CN" sz="2800" dirty="0"/>
              <a:t>运动捕捉设备</a:t>
            </a:r>
            <a:r>
              <a:rPr lang="zh-CN" altLang="zh-CN" sz="2800" dirty="0" smtClean="0"/>
              <a:t>，一般</a:t>
            </a:r>
            <a:r>
              <a:rPr lang="zh-CN" altLang="zh-CN" sz="2800" dirty="0"/>
              <a:t>由传感器、信号抽捉设备、数据传输设备和数据处理设备</a:t>
            </a:r>
            <a:r>
              <a:rPr lang="en-US" altLang="zh-CN" sz="2800" dirty="0"/>
              <a:t>4</a:t>
            </a:r>
            <a:r>
              <a:rPr lang="zh-CN" altLang="zh-CN" sz="2800" dirty="0"/>
              <a:t>部分组成，根据传感器信号类型的不同，可以将运动捕捉设备分为机械式、声学式、电磁式和光学式四种类型。</a:t>
            </a:r>
            <a:r>
              <a:rPr lang="zh-CN" altLang="zh-CN" sz="2800" dirty="0" smtClean="0"/>
              <a:t>效果</a:t>
            </a:r>
            <a:r>
              <a:rPr lang="zh-CN" altLang="zh-CN" sz="2800" dirty="0"/>
              <a:t>。</a:t>
            </a:r>
            <a:endParaRPr lang="zh-CN" altLang="en-US" sz="2800"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6588224" y="1412776"/>
            <a:ext cx="2228594" cy="4176464"/>
          </a:xfrm>
          <a:prstGeom prst="rect">
            <a:avLst/>
          </a:prstGeom>
        </p:spPr>
      </p:pic>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467544" y="476672"/>
            <a:ext cx="8229600" cy="990600"/>
          </a:xfrm>
        </p:spPr>
        <p:txBody>
          <a:bodyPr>
            <a:normAutofit/>
          </a:bodyPr>
          <a:lstStyle/>
          <a:p>
            <a:r>
              <a:rPr lang="zh-CN" altLang="zh-CN" dirty="0"/>
              <a:t>（</a:t>
            </a:r>
            <a:r>
              <a:rPr lang="en-US" altLang="zh-CN" dirty="0"/>
              <a:t>4</a:t>
            </a:r>
            <a:r>
              <a:rPr lang="zh-CN" altLang="zh-CN" dirty="0"/>
              <a:t>）头盔显示器</a:t>
            </a:r>
            <a:endParaRPr lang="zh-CN" altLang="zh-CN" dirty="0"/>
          </a:p>
        </p:txBody>
      </p:sp>
      <p:sp>
        <p:nvSpPr>
          <p:cNvPr id="5" name="内容占位符 4"/>
          <p:cNvSpPr>
            <a:spLocks noGrp="1"/>
          </p:cNvSpPr>
          <p:nvPr>
            <p:ph idx="1"/>
            <p:custDataLst>
              <p:tags r:id="rId2"/>
            </p:custDataLst>
          </p:nvPr>
        </p:nvSpPr>
        <p:spPr>
          <a:xfrm>
            <a:off x="539552" y="1340768"/>
            <a:ext cx="8208912" cy="4896543"/>
          </a:xfrm>
        </p:spPr>
        <p:txBody>
          <a:bodyPr>
            <a:noAutofit/>
          </a:bodyPr>
          <a:lstStyle/>
          <a:p>
            <a:pPr marL="0" indent="0" fontAlgn="auto">
              <a:lnSpc>
                <a:spcPts val="3000"/>
              </a:lnSpc>
              <a:spcBef>
                <a:spcPct val="0"/>
              </a:spcBef>
              <a:buClr>
                <a:schemeClr val="tx2"/>
              </a:buClr>
              <a:buSzTx/>
              <a:buNone/>
            </a:pPr>
            <a:r>
              <a:rPr lang="zh-CN" altLang="zh-CN" sz="2400" dirty="0"/>
              <a:t>头盔显示器（</a:t>
            </a:r>
            <a:r>
              <a:rPr lang="en-US" altLang="zh-CN" sz="2400" dirty="0"/>
              <a:t>HMD</a:t>
            </a:r>
            <a:r>
              <a:rPr lang="zh-CN" altLang="zh-CN" sz="2400" dirty="0"/>
              <a:t>，</a:t>
            </a:r>
            <a:r>
              <a:rPr lang="en-US" altLang="zh-CN" sz="2400" dirty="0"/>
              <a:t>Head Mounted </a:t>
            </a:r>
            <a:r>
              <a:rPr lang="en-US" altLang="zh-CN" sz="2400" dirty="0" smtClean="0"/>
              <a:t>Display</a:t>
            </a:r>
            <a:r>
              <a:rPr lang="zh-CN" altLang="zh-CN" sz="2400" dirty="0" smtClean="0"/>
              <a:t>），</a:t>
            </a:r>
            <a:r>
              <a:rPr lang="zh-CN" altLang="zh-CN" sz="2400" dirty="0"/>
              <a:t>即头显，是虚拟现实应用中的</a:t>
            </a:r>
            <a:r>
              <a:rPr lang="en-US" altLang="zh-CN" sz="2400" dirty="0"/>
              <a:t>3DVR</a:t>
            </a:r>
            <a:r>
              <a:rPr lang="zh-CN" altLang="zh-CN" sz="2400" dirty="0"/>
              <a:t>图形显示与观察设备，可单独与主机相连以接受来自主机的</a:t>
            </a:r>
            <a:r>
              <a:rPr lang="en-US" altLang="zh-CN" sz="2400" dirty="0"/>
              <a:t>3DVR</a:t>
            </a:r>
            <a:r>
              <a:rPr lang="zh-CN" altLang="zh-CN" sz="2400" dirty="0"/>
              <a:t>图形信号。使用方式为头戴式，辅以三个自由度的空间跟踪定位器可进行</a:t>
            </a:r>
            <a:r>
              <a:rPr lang="en-US" altLang="zh-CN" sz="2400" dirty="0"/>
              <a:t>VR</a:t>
            </a:r>
            <a:r>
              <a:rPr lang="zh-CN" altLang="zh-CN" sz="2400" dirty="0"/>
              <a:t>输出效果观察，同时观察者可做空间上的自由移动，如；自由行走、旋转等，沉浸感较强，在</a:t>
            </a:r>
            <a:r>
              <a:rPr lang="en-US" altLang="zh-CN" sz="2400" dirty="0"/>
              <a:t>VR</a:t>
            </a:r>
            <a:r>
              <a:rPr lang="zh-CN" altLang="zh-CN" sz="2400" dirty="0"/>
              <a:t>效果的观察设备中，头盔显示器的沉浸感优于显示器的虚拟现实观察效果，在投影式虚拟现实系统中，头盔显示器作为系统功能和设备的一种补充和辅助。</a:t>
            </a:r>
            <a:endParaRPr lang="zh-CN" altLang="en-US" sz="2400" dirty="0"/>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1691680" y="4581128"/>
            <a:ext cx="4968552" cy="2069976"/>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2656"/>
            <a:ext cx="8229600" cy="990600"/>
          </a:xfrm>
        </p:spPr>
        <p:txBody>
          <a:bodyPr>
            <a:normAutofit/>
          </a:bodyPr>
          <a:lstStyle/>
          <a:p>
            <a:r>
              <a:rPr lang="en-US" altLang="zh-CN" dirty="0"/>
              <a:t>3. </a:t>
            </a:r>
            <a:r>
              <a:rPr lang="zh-CN" altLang="zh-CN" dirty="0"/>
              <a:t>云计算的特点</a:t>
            </a:r>
            <a:endParaRPr lang="zh-CN" altLang="en-US" dirty="0"/>
          </a:p>
        </p:txBody>
      </p:sp>
      <p:sp>
        <p:nvSpPr>
          <p:cNvPr id="3" name="内容占位符 2"/>
          <p:cNvSpPr>
            <a:spLocks noGrp="1"/>
          </p:cNvSpPr>
          <p:nvPr>
            <p:ph idx="1"/>
          </p:nvPr>
        </p:nvSpPr>
        <p:spPr>
          <a:xfrm>
            <a:off x="251520" y="1340768"/>
            <a:ext cx="8640960" cy="5517232"/>
          </a:xfrm>
        </p:spPr>
        <p:txBody>
          <a:bodyPr>
            <a:noAutofit/>
          </a:bodyPr>
          <a:lstStyle/>
          <a:p>
            <a:pPr marL="0" indent="0">
              <a:buNone/>
            </a:pPr>
            <a:r>
              <a:rPr lang="zh-CN" altLang="zh-CN" sz="2400" dirty="0"/>
              <a:t>（</a:t>
            </a:r>
            <a:r>
              <a:rPr lang="en-US" altLang="zh-CN" sz="2400" dirty="0"/>
              <a:t>1</a:t>
            </a:r>
            <a:r>
              <a:rPr lang="zh-CN" altLang="zh-CN" sz="2400" dirty="0"/>
              <a:t>）超大规模</a:t>
            </a:r>
            <a:r>
              <a:rPr lang="zh-CN" altLang="zh-CN" sz="2400" dirty="0" smtClean="0"/>
              <a:t>。</a:t>
            </a:r>
            <a:endParaRPr lang="en-US" altLang="zh-CN" sz="2400" dirty="0" smtClean="0"/>
          </a:p>
          <a:p>
            <a:pPr marL="0" indent="0">
              <a:buNone/>
            </a:pPr>
            <a:r>
              <a:rPr lang="zh-CN" altLang="zh-CN" sz="2400" dirty="0" smtClean="0"/>
              <a:t>（</a:t>
            </a:r>
            <a:r>
              <a:rPr lang="en-US" altLang="zh-CN" sz="2400" dirty="0"/>
              <a:t>2</a:t>
            </a:r>
            <a:r>
              <a:rPr lang="zh-CN" altLang="zh-CN" sz="2400" dirty="0"/>
              <a:t>）虚拟化</a:t>
            </a:r>
            <a:r>
              <a:rPr lang="zh-CN" altLang="zh-CN" sz="2400" dirty="0" smtClean="0"/>
              <a:t>。</a:t>
            </a:r>
            <a:endParaRPr lang="zh-CN" altLang="zh-CN" sz="2400" dirty="0"/>
          </a:p>
          <a:p>
            <a:pPr marL="0" indent="0">
              <a:buNone/>
            </a:pPr>
            <a:r>
              <a:rPr lang="zh-CN" altLang="zh-CN" sz="2400" dirty="0"/>
              <a:t>（</a:t>
            </a:r>
            <a:r>
              <a:rPr lang="en-US" altLang="zh-CN" sz="2400" dirty="0"/>
              <a:t>3</a:t>
            </a:r>
            <a:r>
              <a:rPr lang="zh-CN" altLang="zh-CN" sz="2400" dirty="0"/>
              <a:t>）高可靠性</a:t>
            </a:r>
            <a:r>
              <a:rPr lang="zh-CN" altLang="zh-CN" sz="2400" dirty="0" smtClean="0"/>
              <a:t>。</a:t>
            </a:r>
            <a:endParaRPr lang="en-US" altLang="zh-CN" sz="2400" dirty="0" smtClean="0"/>
          </a:p>
          <a:p>
            <a:pPr marL="0" indent="0">
              <a:buNone/>
            </a:pPr>
            <a:r>
              <a:rPr lang="zh-CN" altLang="zh-CN" sz="2400" dirty="0" smtClean="0"/>
              <a:t>（</a:t>
            </a:r>
            <a:r>
              <a:rPr lang="en-US" altLang="zh-CN" sz="2400" dirty="0"/>
              <a:t>4</a:t>
            </a:r>
            <a:r>
              <a:rPr lang="zh-CN" altLang="zh-CN" sz="2400" dirty="0"/>
              <a:t>）伸缩性</a:t>
            </a:r>
            <a:r>
              <a:rPr lang="zh-CN" altLang="zh-CN" sz="2400" dirty="0" smtClean="0"/>
              <a:t>。</a:t>
            </a:r>
            <a:endParaRPr lang="en-US" altLang="zh-CN" sz="2400" dirty="0" smtClean="0"/>
          </a:p>
          <a:p>
            <a:pPr marL="0" indent="0">
              <a:buNone/>
            </a:pPr>
            <a:r>
              <a:rPr lang="zh-CN" altLang="zh-CN" sz="2400" dirty="0" smtClean="0"/>
              <a:t>（</a:t>
            </a:r>
            <a:r>
              <a:rPr lang="en-US" altLang="zh-CN" sz="2400" dirty="0"/>
              <a:t>5</a:t>
            </a:r>
            <a:r>
              <a:rPr lang="zh-CN" altLang="zh-CN" sz="2400" dirty="0"/>
              <a:t>）按需服务</a:t>
            </a:r>
            <a:r>
              <a:rPr lang="zh-CN" altLang="zh-CN" sz="2400" dirty="0" smtClean="0"/>
              <a:t>。</a:t>
            </a:r>
            <a:endParaRPr lang="en-US" altLang="zh-CN" sz="2400" dirty="0" smtClean="0"/>
          </a:p>
          <a:p>
            <a:pPr marL="0" indent="0">
              <a:buNone/>
            </a:pPr>
            <a:r>
              <a:rPr lang="zh-CN" altLang="zh-CN" sz="2400" dirty="0" smtClean="0"/>
              <a:t>（</a:t>
            </a:r>
            <a:r>
              <a:rPr lang="en-US" altLang="zh-CN" sz="2400" dirty="0"/>
              <a:t>6</a:t>
            </a:r>
            <a:r>
              <a:rPr lang="zh-CN" altLang="zh-CN" sz="2400" dirty="0"/>
              <a:t>）多租户</a:t>
            </a:r>
            <a:r>
              <a:rPr lang="zh-CN" altLang="zh-CN" sz="2400" dirty="0" smtClean="0"/>
              <a:t>。</a:t>
            </a:r>
            <a:endParaRPr lang="en-US" altLang="zh-CN" sz="2400" dirty="0" smtClean="0"/>
          </a:p>
          <a:p>
            <a:pPr marL="0" indent="0">
              <a:buNone/>
            </a:pPr>
            <a:r>
              <a:rPr lang="zh-CN" altLang="zh-CN" sz="2400" dirty="0" smtClean="0"/>
              <a:t>（</a:t>
            </a:r>
            <a:r>
              <a:rPr lang="en-US" altLang="zh-CN" sz="2400" dirty="0"/>
              <a:t>7</a:t>
            </a:r>
            <a:r>
              <a:rPr lang="zh-CN" altLang="zh-CN" sz="2400" dirty="0"/>
              <a:t>）规模化经济</a:t>
            </a:r>
            <a:r>
              <a:rPr lang="zh-CN"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pPr>
              <a:lnSpc>
                <a:spcPct val="90000"/>
              </a:lnSpc>
            </a:pPr>
            <a:r>
              <a:rPr lang="zh-CN" altLang="zh-CN" dirty="0"/>
              <a:t>（</a:t>
            </a:r>
            <a:r>
              <a:rPr lang="en-US" altLang="zh-CN" dirty="0"/>
              <a:t>5</a:t>
            </a:r>
            <a:r>
              <a:rPr lang="zh-CN" altLang="zh-CN" dirty="0"/>
              <a:t>）触觉力觉反馈设备</a:t>
            </a:r>
            <a:endParaRPr lang="zh-CN" altLang="en-US" dirty="0"/>
          </a:p>
        </p:txBody>
      </p:sp>
      <p:sp>
        <p:nvSpPr>
          <p:cNvPr id="5" name="内容占位符 4"/>
          <p:cNvSpPr>
            <a:spLocks noGrp="1"/>
          </p:cNvSpPr>
          <p:nvPr>
            <p:ph idx="1"/>
            <p:custDataLst>
              <p:tags r:id="rId2"/>
            </p:custDataLst>
          </p:nvPr>
        </p:nvSpPr>
        <p:spPr>
          <a:xfrm>
            <a:off x="251520" y="1412776"/>
            <a:ext cx="8229600" cy="4876800"/>
          </a:xfrm>
        </p:spPr>
        <p:txBody>
          <a:bodyPr>
            <a:noAutofit/>
          </a:bodyPr>
          <a:lstStyle/>
          <a:p>
            <a:pPr marL="468630" indent="-285750">
              <a:lnSpc>
                <a:spcPts val="3300"/>
              </a:lnSpc>
              <a:buClr>
                <a:schemeClr val="tx2"/>
              </a:buClr>
              <a:buSzTx/>
              <a:buFont typeface="Wingdings 2" panose="05020102010507070707"/>
              <a:buChar char=""/>
            </a:pPr>
            <a:r>
              <a:rPr lang="zh-CN" altLang="zh-CN" sz="2000" dirty="0" smtClean="0"/>
              <a:t>接触感的作用一般包括两个方面：</a:t>
            </a:r>
            <a:r>
              <a:rPr lang="en-US" altLang="zh-CN" sz="2000" dirty="0" smtClean="0"/>
              <a:t>1</a:t>
            </a:r>
            <a:r>
              <a:rPr lang="zh-CN" altLang="zh-CN" sz="2000" dirty="0" smtClean="0"/>
              <a:t>，用户在探素虚拟环境时，利用接触感来识别所探索的对象及其位置和方向；</a:t>
            </a:r>
            <a:r>
              <a:rPr lang="en-US" altLang="zh-CN" sz="2000" dirty="0" smtClean="0"/>
              <a:t>2</a:t>
            </a:r>
            <a:r>
              <a:rPr lang="zh-CN" altLang="zh-CN" sz="2000" dirty="0" smtClean="0"/>
              <a:t>，用户需要利用接触感去操纵和移动虚拟物体以完成某种任务。接触感可以分为触觉反馈和力觉反馈两类，而触觉反馈是力觉反馈的基础和前提。</a:t>
            </a:r>
            <a:endParaRPr lang="zh-CN" altLang="zh-CN" sz="2000" b="1" dirty="0" smtClean="0">
              <a:solidFill>
                <a:srgbClr val="FFC000"/>
              </a:solidFill>
            </a:endParaRPr>
          </a:p>
          <a:p>
            <a:pPr marL="468630" indent="-285750">
              <a:lnSpc>
                <a:spcPts val="3300"/>
              </a:lnSpc>
              <a:buClr>
                <a:schemeClr val="tx2"/>
              </a:buClr>
              <a:buSzTx/>
              <a:buFont typeface="Wingdings 2" panose="05020102010507070707"/>
              <a:buChar char=""/>
            </a:pPr>
            <a:r>
              <a:rPr lang="zh-CN" altLang="zh-CN" sz="2000" dirty="0" smtClean="0"/>
              <a:t>目前</a:t>
            </a:r>
            <a:r>
              <a:rPr lang="zh-CN" altLang="zh-CN" sz="2000" dirty="0"/>
              <a:t>，常见的触觉反馈设备主要有充气式、震动式、温度式，常见的力觉反馈设备包括力反馈鼠标，力反端手柄、力反馈手臂、力反馈手套等。</a:t>
            </a:r>
            <a:endParaRPr lang="zh-CN" altLang="en-US" sz="2000" b="1" dirty="0">
              <a:solidFill>
                <a:srgbClr val="FFC000"/>
              </a:solidFill>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1763688" y="4486402"/>
            <a:ext cx="4824536" cy="2232248"/>
          </a:xfrm>
          <a:prstGeom prst="rect">
            <a:avLst/>
          </a:prstGeom>
        </p:spPr>
      </p:pic>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457200" y="533400"/>
            <a:ext cx="8229600" cy="807368"/>
          </a:xfrm>
        </p:spPr>
        <p:txBody>
          <a:bodyPr>
            <a:normAutofit/>
          </a:bodyPr>
          <a:lstStyle/>
          <a:p>
            <a:pPr>
              <a:lnSpc>
                <a:spcPct val="90000"/>
              </a:lnSpc>
            </a:pPr>
            <a:r>
              <a:rPr lang="zh-CN" altLang="zh-CN" dirty="0"/>
              <a:t>（</a:t>
            </a:r>
            <a:r>
              <a:rPr lang="en-US" altLang="zh-CN" dirty="0"/>
              <a:t>6</a:t>
            </a:r>
            <a:r>
              <a:rPr lang="zh-CN" altLang="zh-CN" dirty="0"/>
              <a:t>）其它辅助设备</a:t>
            </a:r>
            <a:endParaRPr lang="zh-CN" altLang="en-US" dirty="0"/>
          </a:p>
        </p:txBody>
      </p:sp>
      <p:sp>
        <p:nvSpPr>
          <p:cNvPr id="5" name="内容占位符 4"/>
          <p:cNvSpPr>
            <a:spLocks noGrp="1"/>
          </p:cNvSpPr>
          <p:nvPr>
            <p:ph idx="1"/>
            <p:custDataLst>
              <p:tags r:id="rId2"/>
            </p:custDataLst>
          </p:nvPr>
        </p:nvSpPr>
        <p:spPr>
          <a:xfrm>
            <a:off x="197963" y="1202634"/>
            <a:ext cx="8550111" cy="5538733"/>
          </a:xfrm>
        </p:spPr>
        <p:txBody>
          <a:bodyPr>
            <a:noAutofit/>
          </a:bodyPr>
          <a:lstStyle/>
          <a:p>
            <a:pPr indent="0">
              <a:lnSpc>
                <a:spcPct val="180000"/>
              </a:lnSpc>
              <a:buClr>
                <a:schemeClr val="tx2"/>
              </a:buClr>
              <a:buSzTx/>
              <a:buNone/>
            </a:pPr>
            <a:r>
              <a:rPr lang="zh-CN" altLang="zh-CN" sz="2000" dirty="0" smtClean="0"/>
              <a:t>常见</a:t>
            </a:r>
            <a:r>
              <a:rPr lang="zh-CN" altLang="zh-CN" sz="2000" dirty="0"/>
              <a:t>的还有三维扫描仪和三维打印机等</a:t>
            </a:r>
            <a:r>
              <a:rPr lang="zh-CN" altLang="zh-CN" sz="2000" dirty="0" smtClean="0"/>
              <a:t>。</a:t>
            </a:r>
            <a:endParaRPr lang="en-US" altLang="zh-CN" sz="2000" dirty="0" smtClean="0"/>
          </a:p>
          <a:p>
            <a:pPr marL="468630" indent="-285750">
              <a:lnSpc>
                <a:spcPts val="3300"/>
              </a:lnSpc>
              <a:buClr>
                <a:schemeClr val="tx2"/>
              </a:buClr>
              <a:buSzTx/>
              <a:buFont typeface="Wingdings 2" panose="05020102010507070707"/>
              <a:buChar char=""/>
            </a:pPr>
            <a:r>
              <a:rPr lang="zh-CN" altLang="zh-CN" sz="2000" dirty="0" smtClean="0"/>
              <a:t>三维</a:t>
            </a:r>
            <a:r>
              <a:rPr lang="zh-CN" altLang="zh-CN" sz="2000" dirty="0"/>
              <a:t>扫描仪是一种快速获取真实物体的立体信息，并将其转化为虚拟模型的仪器，它一般通过点扫描方式获取真实物体表面上的一系列点集，通过对这些点集的插补便可形成物体的表面外形</a:t>
            </a:r>
            <a:r>
              <a:rPr lang="zh-CN" altLang="zh-CN" sz="2000" dirty="0" smtClean="0"/>
              <a:t>。</a:t>
            </a:r>
            <a:endParaRPr lang="en-US" altLang="zh-CN" sz="2000" dirty="0"/>
          </a:p>
          <a:p>
            <a:pPr marL="468630" indent="-285750">
              <a:lnSpc>
                <a:spcPts val="3300"/>
              </a:lnSpc>
              <a:buClr>
                <a:schemeClr val="tx2"/>
              </a:buClr>
              <a:buSzTx/>
              <a:buFont typeface="Wingdings 2" panose="05020102010507070707"/>
              <a:buChar char=""/>
            </a:pPr>
            <a:r>
              <a:rPr lang="zh-CN" altLang="zh-CN" sz="2000" dirty="0" smtClean="0"/>
              <a:t>三维</a:t>
            </a:r>
            <a:r>
              <a:rPr lang="zh-CN" altLang="zh-CN" sz="2000" dirty="0"/>
              <a:t>打印机则是根据三维虚拟模型自动制作真实物体的仪器，其基本原理就是让软件程序将三维模型分解成若干个横断面，硬件设备使用树脂或石膏粉等材料将这些横断面一层一层地沉淀、堆积，最终形成真实物体。</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509118"/>
            <a:ext cx="4032448" cy="187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99792" y="6386323"/>
            <a:ext cx="2376264"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3D</a:t>
            </a:r>
            <a:r>
              <a:rPr lang="zh-CN" altLang="zh-CN" sz="2000" dirty="0">
                <a:latin typeface="黑体" panose="02010609060101010101" pitchFamily="49" charset="-122"/>
                <a:ea typeface="黑体" panose="02010609060101010101" pitchFamily="49" charset="-122"/>
              </a:rPr>
              <a:t>扫描仪</a:t>
            </a:r>
            <a:endParaRPr lang="zh-CN" altLang="en-US" sz="2000" dirty="0">
              <a:latin typeface="黑体" panose="02010609060101010101" pitchFamily="49" charset="-122"/>
              <a:ea typeface="黑体" panose="02010609060101010101" pitchFamily="49" charset="-122"/>
            </a:endParaRPr>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4.4.3 </a:t>
            </a:r>
            <a:r>
              <a:rPr lang="zh-CN" altLang="zh-CN" dirty="0"/>
              <a:t>增强现实技术概述</a:t>
            </a:r>
            <a:endParaRPr lang="zh-CN" altLang="en-US" dirty="0"/>
          </a:p>
        </p:txBody>
      </p:sp>
      <p:sp>
        <p:nvSpPr>
          <p:cNvPr id="3" name="内容占位符 2"/>
          <p:cNvSpPr>
            <a:spLocks noGrp="1"/>
          </p:cNvSpPr>
          <p:nvPr>
            <p:ph idx="1"/>
          </p:nvPr>
        </p:nvSpPr>
        <p:spPr>
          <a:xfrm>
            <a:off x="323528" y="1412776"/>
            <a:ext cx="8229600" cy="5112568"/>
          </a:xfrm>
        </p:spPr>
        <p:txBody>
          <a:bodyPr>
            <a:noAutofit/>
          </a:bodyPr>
          <a:lstStyle/>
          <a:p>
            <a:pPr indent="0">
              <a:buClr>
                <a:schemeClr val="tx2"/>
              </a:buClr>
              <a:buNone/>
            </a:pPr>
            <a:r>
              <a:rPr lang="en-US" altLang="zh-CN" sz="2400" dirty="0" smtClean="0">
                <a:solidFill>
                  <a:srgbClr val="C00000"/>
                </a:solidFill>
              </a:rPr>
              <a:t>1. </a:t>
            </a:r>
            <a:r>
              <a:rPr lang="zh-CN" altLang="zh-CN" sz="2400" dirty="0" smtClean="0">
                <a:solidFill>
                  <a:srgbClr val="C00000"/>
                </a:solidFill>
              </a:rPr>
              <a:t>增强</a:t>
            </a:r>
            <a:r>
              <a:rPr lang="zh-CN" altLang="zh-CN" sz="2400" dirty="0">
                <a:solidFill>
                  <a:srgbClr val="C00000"/>
                </a:solidFill>
              </a:rPr>
              <a:t>现实的</a:t>
            </a:r>
            <a:r>
              <a:rPr lang="zh-CN" altLang="zh-CN" sz="2400" dirty="0" smtClean="0">
                <a:solidFill>
                  <a:srgbClr val="C00000"/>
                </a:solidFill>
              </a:rPr>
              <a:t>概念</a:t>
            </a:r>
            <a:endParaRPr lang="en-US" altLang="zh-CN" sz="2400" dirty="0" smtClean="0">
              <a:solidFill>
                <a:srgbClr val="C00000"/>
              </a:solidFill>
            </a:endParaRPr>
          </a:p>
          <a:p>
            <a:pPr marL="468630" indent="-285750">
              <a:lnSpc>
                <a:spcPts val="3300"/>
              </a:lnSpc>
              <a:buClr>
                <a:schemeClr val="tx2"/>
              </a:buClr>
              <a:buSzTx/>
              <a:buFont typeface="Wingdings 2" panose="05020102010507070707"/>
              <a:buChar char=""/>
            </a:pPr>
            <a:r>
              <a:rPr lang="zh-CN" altLang="zh-CN" sz="2000" dirty="0"/>
              <a:t>增强现实技术（</a:t>
            </a:r>
            <a:r>
              <a:rPr lang="en-US" altLang="zh-CN" sz="2000" dirty="0"/>
              <a:t>Augmented Reality</a:t>
            </a:r>
            <a:r>
              <a:rPr lang="zh-CN" altLang="zh-CN" sz="2000" dirty="0"/>
              <a:t>，简称</a:t>
            </a:r>
            <a:r>
              <a:rPr lang="en-US" altLang="zh-CN" sz="2000" dirty="0"/>
              <a:t> AR</a:t>
            </a:r>
            <a:r>
              <a:rPr lang="zh-CN" altLang="zh-CN" sz="2000" dirty="0"/>
              <a:t>），是在虚拟现实技术的基础上发展起来的新兴研究领域，综合了计算机图形学、广电成像、融合显示、多传感器、图像处理、计算机视觉等多门学科，是一种利用计算机产生的附加信息对真实世界的景象增强或扩张的技术</a:t>
            </a:r>
            <a:r>
              <a:rPr lang="zh-CN" altLang="zh-CN" sz="2000" dirty="0" smtClean="0"/>
              <a:t>。</a:t>
            </a:r>
            <a:endParaRPr lang="en-US" altLang="zh-CN" sz="2000" dirty="0"/>
          </a:p>
          <a:p>
            <a:pPr marL="468630" indent="-285750">
              <a:lnSpc>
                <a:spcPts val="3300"/>
              </a:lnSpc>
              <a:buClr>
                <a:schemeClr val="tx2"/>
              </a:buClr>
              <a:buSzTx/>
              <a:buFont typeface="Wingdings 2" panose="05020102010507070707"/>
              <a:buChar char=""/>
            </a:pPr>
            <a:r>
              <a:rPr lang="zh-CN" altLang="zh-CN" sz="2000" dirty="0"/>
              <a:t>增强现实技术包含了多媒体、三维建模、实时视频显示及控制、多传感器融合、实时跟踪及注册、场景融合等新技术与新手段。</a:t>
            </a:r>
            <a:endParaRPr lang="zh-CN" altLang="zh-CN" sz="2000" dirty="0"/>
          </a:p>
          <a:p>
            <a:pPr marL="468630" indent="-285750">
              <a:lnSpc>
                <a:spcPts val="3300"/>
              </a:lnSpc>
              <a:buClr>
                <a:schemeClr val="tx2"/>
              </a:buClr>
              <a:buSzTx/>
              <a:buFont typeface="Wingdings 2" panose="05020102010507070707"/>
              <a:buChar char=""/>
            </a:pPr>
            <a:r>
              <a:rPr lang="zh-CN" altLang="zh-CN" sz="2000" dirty="0"/>
              <a:t>增强现实系统也是虚拟现实系统的一种，也被称作增强式虚拟现实系统。虚拟现实致力于完全打造沉浸式虚拟环境，而增强现实则是将虚拟资讯融入真实世界。</a:t>
            </a:r>
            <a:endParaRPr lang="zh-CN" altLang="zh-CN" sz="2000" dirty="0"/>
          </a:p>
          <a:p>
            <a:pPr indent="0">
              <a:buClr>
                <a:schemeClr val="tx2"/>
              </a:buClr>
              <a:buNone/>
            </a:pPr>
            <a:endParaRPr lang="zh-CN" altLang="en-US" sz="2400" dirty="0" smtClean="0">
              <a:solidFill>
                <a:srgbClr val="C00000"/>
              </a:solidFill>
              <a:sym typeface="+mn-ea"/>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76672"/>
            <a:ext cx="8229600" cy="990600"/>
          </a:xfrm>
        </p:spPr>
        <p:txBody>
          <a:bodyPr>
            <a:normAutofit/>
          </a:bodyPr>
          <a:lstStyle/>
          <a:p>
            <a:r>
              <a:rPr lang="en-US" altLang="zh-CN" dirty="0"/>
              <a:t>2. </a:t>
            </a:r>
            <a:r>
              <a:rPr lang="zh-CN" altLang="zh-CN" dirty="0"/>
              <a:t>增强现实技术的特点</a:t>
            </a:r>
            <a:endParaRPr lang="zh-CN" altLang="zh-CN" dirty="0"/>
          </a:p>
        </p:txBody>
      </p:sp>
      <p:sp>
        <p:nvSpPr>
          <p:cNvPr id="9" name="内容占位符 2"/>
          <p:cNvSpPr>
            <a:spLocks noGrp="1"/>
          </p:cNvSpPr>
          <p:nvPr>
            <p:ph sz="half" idx="1"/>
          </p:nvPr>
        </p:nvSpPr>
        <p:spPr>
          <a:xfrm>
            <a:off x="395536" y="1340768"/>
            <a:ext cx="7886700" cy="4974328"/>
          </a:xfrm>
        </p:spPr>
        <p:txBody>
          <a:bodyPr>
            <a:noAutofit/>
          </a:bodyPr>
          <a:lstStyle/>
          <a:p>
            <a:pPr marL="0" indent="0">
              <a:buNone/>
            </a:pPr>
            <a:r>
              <a:rPr lang="en-US" altLang="zh-CN" sz="2400" dirty="0"/>
              <a:t>AR</a:t>
            </a:r>
            <a:r>
              <a:rPr lang="zh-CN" altLang="zh-CN" sz="2400" dirty="0"/>
              <a:t>具有三个突出的特点：</a:t>
            </a:r>
            <a:endParaRPr lang="zh-CN" altLang="zh-CN" sz="2400" dirty="0"/>
          </a:p>
          <a:p>
            <a:pPr marL="0" indent="0">
              <a:lnSpc>
                <a:spcPts val="3000"/>
              </a:lnSpc>
              <a:buNone/>
            </a:pPr>
            <a:r>
              <a:rPr lang="zh-CN" altLang="zh-CN" sz="2000" dirty="0"/>
              <a:t>（</a:t>
            </a:r>
            <a:r>
              <a:rPr lang="en-US" altLang="zh-CN" sz="2000" dirty="0"/>
              <a:t>1</a:t>
            </a:r>
            <a:r>
              <a:rPr lang="zh-CN" altLang="zh-CN" sz="2000" dirty="0"/>
              <a:t>）真实世界和虚拟的信息</a:t>
            </a:r>
            <a:r>
              <a:rPr lang="zh-CN" altLang="zh-CN" sz="2000" dirty="0" smtClean="0"/>
              <a:t>集成</a:t>
            </a:r>
            <a:endParaRPr lang="en-US" altLang="zh-CN" sz="2000" dirty="0" smtClean="0"/>
          </a:p>
          <a:p>
            <a:pPr marL="0" indent="0">
              <a:lnSpc>
                <a:spcPts val="3000"/>
              </a:lnSpc>
              <a:buNone/>
            </a:pPr>
            <a:r>
              <a:rPr lang="en-US" altLang="zh-CN" sz="2000" dirty="0"/>
              <a:t>AR</a:t>
            </a:r>
            <a:r>
              <a:rPr lang="zh-CN" altLang="zh-CN" sz="2000" dirty="0"/>
              <a:t>将虚拟信息应用到真实世界中，二者叠加成一个画面，不仅展现了真实世界的信息，而且将虚拟的信息同时显示出来，两种信息相互补充、叠加。</a:t>
            </a:r>
            <a:endParaRPr lang="en-US" altLang="zh-CN" sz="2000" dirty="0" smtClean="0"/>
          </a:p>
          <a:p>
            <a:pPr marL="0" indent="0">
              <a:lnSpc>
                <a:spcPts val="3000"/>
              </a:lnSpc>
              <a:buNone/>
            </a:pPr>
            <a:r>
              <a:rPr lang="zh-CN" altLang="zh-CN" sz="2000" dirty="0"/>
              <a:t>（</a:t>
            </a:r>
            <a:r>
              <a:rPr lang="en-US" altLang="zh-CN" sz="2000" dirty="0"/>
              <a:t>2</a:t>
            </a:r>
            <a:r>
              <a:rPr lang="zh-CN" altLang="zh-CN" sz="2000" dirty="0"/>
              <a:t>）具有实时交互</a:t>
            </a:r>
            <a:r>
              <a:rPr lang="zh-CN" altLang="zh-CN" sz="2000" dirty="0" smtClean="0"/>
              <a:t>性</a:t>
            </a:r>
            <a:endParaRPr lang="en-US" altLang="zh-CN" sz="2000" dirty="0" smtClean="0"/>
          </a:p>
          <a:p>
            <a:pPr marL="0" indent="0">
              <a:lnSpc>
                <a:spcPts val="3000"/>
              </a:lnSpc>
              <a:buNone/>
            </a:pPr>
            <a:r>
              <a:rPr lang="zh-CN" altLang="zh-CN" sz="2000" dirty="0"/>
              <a:t>实时交互是指用户能够通过现实世界的信息比较及时的得到相应的反馈信息。</a:t>
            </a:r>
            <a:endParaRPr lang="zh-CN" altLang="zh-CN" sz="2000" dirty="0"/>
          </a:p>
          <a:p>
            <a:pPr marL="0" indent="0">
              <a:lnSpc>
                <a:spcPts val="3000"/>
              </a:lnSpc>
              <a:buNone/>
            </a:pPr>
            <a:r>
              <a:rPr lang="zh-CN" altLang="zh-CN" sz="2000" dirty="0"/>
              <a:t>（</a:t>
            </a:r>
            <a:r>
              <a:rPr lang="en-US" altLang="zh-CN" sz="2000" dirty="0"/>
              <a:t>3</a:t>
            </a:r>
            <a:r>
              <a:rPr lang="zh-CN" altLang="zh-CN" sz="2000" dirty="0"/>
              <a:t>）是在三维尺度空间中增添定位虚拟物体</a:t>
            </a:r>
            <a:r>
              <a:rPr lang="zh-CN" altLang="zh-CN" sz="2000" dirty="0" smtClean="0"/>
              <a:t>。</a:t>
            </a:r>
            <a:endParaRPr lang="en-US" altLang="zh-CN" sz="2000" dirty="0" smtClean="0"/>
          </a:p>
          <a:p>
            <a:pPr marL="0" indent="0">
              <a:lnSpc>
                <a:spcPts val="3000"/>
              </a:lnSpc>
              <a:buNone/>
            </a:pPr>
            <a:r>
              <a:rPr lang="zh-CN" altLang="zh-CN" sz="2000" dirty="0"/>
              <a:t>增强现实中需要通过实时跟踪摄像机姿态，实时计算出摄像机影像位置及角度，定位出虚拟图像于真实场景中的注册位置，以实现虚拟世界与真实世界更自然的融合。</a:t>
            </a:r>
            <a:endParaRPr lang="zh-CN" altLang="zh-CN" sz="2000" dirty="0"/>
          </a:p>
          <a:p>
            <a:endParaRPr lang="zh-CN" altLang="en-US" sz="2400" dirty="0" smtClean="0">
              <a:sym typeface="+mn-ea"/>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en-US" altLang="zh-CN" sz="3600" dirty="0"/>
              <a:t>4.4.4 </a:t>
            </a:r>
            <a:r>
              <a:rPr lang="zh-CN" altLang="zh-CN" sz="3600" dirty="0"/>
              <a:t>虚拟现实和增强现实的应用</a:t>
            </a:r>
            <a:endParaRPr lang="en-US" altLang="zh-CN" sz="3600" dirty="0"/>
          </a:p>
        </p:txBody>
      </p:sp>
      <p:sp>
        <p:nvSpPr>
          <p:cNvPr id="5" name="内容占位符 4"/>
          <p:cNvSpPr>
            <a:spLocks noGrp="1"/>
          </p:cNvSpPr>
          <p:nvPr>
            <p:ph idx="1"/>
            <p:custDataLst>
              <p:tags r:id="rId2"/>
            </p:custDataLst>
          </p:nvPr>
        </p:nvSpPr>
        <p:spPr>
          <a:xfrm>
            <a:off x="467544" y="1412776"/>
            <a:ext cx="8208912" cy="5184576"/>
          </a:xfrm>
        </p:spPr>
        <p:txBody>
          <a:bodyPr>
            <a:noAutofit/>
          </a:bodyPr>
          <a:lstStyle/>
          <a:p>
            <a:pPr marL="0" indent="0">
              <a:buNone/>
            </a:pPr>
            <a:r>
              <a:rPr lang="en-US" altLang="zh-CN" sz="2400" dirty="0">
                <a:solidFill>
                  <a:srgbClr val="C00000"/>
                </a:solidFill>
              </a:rPr>
              <a:t>1. </a:t>
            </a:r>
            <a:r>
              <a:rPr lang="zh-CN" altLang="zh-CN" sz="2400" dirty="0">
                <a:solidFill>
                  <a:srgbClr val="C00000"/>
                </a:solidFill>
              </a:rPr>
              <a:t>虚拟</a:t>
            </a:r>
            <a:r>
              <a:rPr lang="zh-CN" altLang="zh-CN" sz="2400" dirty="0" smtClean="0">
                <a:solidFill>
                  <a:srgbClr val="C00000"/>
                </a:solidFill>
              </a:rPr>
              <a:t>现实</a:t>
            </a:r>
            <a:r>
              <a:rPr lang="zh-CN" altLang="zh-CN" sz="2400" dirty="0">
                <a:solidFill>
                  <a:srgbClr val="C00000"/>
                </a:solidFill>
              </a:rPr>
              <a:t>的</a:t>
            </a:r>
            <a:r>
              <a:rPr lang="zh-CN" altLang="zh-CN" sz="2400" dirty="0" smtClean="0">
                <a:solidFill>
                  <a:srgbClr val="C00000"/>
                </a:solidFill>
              </a:rPr>
              <a:t>应用</a:t>
            </a:r>
            <a:endParaRPr lang="en-US" altLang="zh-CN" sz="2400" dirty="0" smtClean="0">
              <a:solidFill>
                <a:srgbClr val="C00000"/>
              </a:solidFill>
            </a:endParaRPr>
          </a:p>
          <a:p>
            <a:pPr marL="0" indent="0">
              <a:buNone/>
            </a:pPr>
            <a:r>
              <a:rPr lang="zh-CN" altLang="zh-CN" sz="2000" b="1" dirty="0">
                <a:solidFill>
                  <a:srgbClr val="C00000"/>
                </a:solidFill>
              </a:rPr>
              <a:t>（</a:t>
            </a:r>
            <a:r>
              <a:rPr lang="en-US" altLang="zh-CN" sz="2000" b="1" dirty="0">
                <a:solidFill>
                  <a:srgbClr val="C00000"/>
                </a:solidFill>
              </a:rPr>
              <a:t>1</a:t>
            </a:r>
            <a:r>
              <a:rPr lang="zh-CN" altLang="zh-CN" sz="2000" b="1" dirty="0">
                <a:solidFill>
                  <a:srgbClr val="C00000"/>
                </a:solidFill>
              </a:rPr>
              <a:t>）</a:t>
            </a:r>
            <a:r>
              <a:rPr lang="zh-CN" altLang="zh-CN" sz="2000" b="1" dirty="0" smtClean="0">
                <a:solidFill>
                  <a:srgbClr val="C00000"/>
                </a:solidFill>
              </a:rPr>
              <a:t>医疗</a:t>
            </a:r>
            <a:endParaRPr lang="en-US" altLang="zh-CN" sz="2000" b="1" dirty="0" smtClean="0">
              <a:solidFill>
                <a:srgbClr val="C00000"/>
              </a:solidFill>
            </a:endParaRPr>
          </a:p>
          <a:p>
            <a:pPr marL="0" indent="0">
              <a:buNone/>
            </a:pPr>
            <a:r>
              <a:rPr lang="en-US" altLang="zh-CN" sz="2000" dirty="0" smtClean="0"/>
              <a:t>VR</a:t>
            </a:r>
            <a:r>
              <a:rPr lang="zh-CN" altLang="zh-CN" sz="2000" dirty="0" smtClean="0"/>
              <a:t>在医学方面的应用具有十分重要的现实意义。在虚拟环境中，建立虚拟的人体模型，借助于跟踪球、</a:t>
            </a:r>
            <a:r>
              <a:rPr lang="en-US" altLang="zh-CN" sz="2000" dirty="0" smtClean="0"/>
              <a:t>HMD</a:t>
            </a:r>
            <a:r>
              <a:rPr lang="zh-CN" altLang="zh-CN" sz="2000" dirty="0" smtClean="0"/>
              <a:t>、感觉手套，可以学习了解人体内部各器官结构，对虚拟的人体模型进行手术等。</a:t>
            </a:r>
            <a:endParaRPr lang="en-US" altLang="zh-CN" sz="2000" dirty="0" smtClean="0"/>
          </a:p>
          <a:p>
            <a:pPr marL="0" indent="0">
              <a:buNone/>
            </a:pPr>
            <a:endParaRPr lang="en-US" altLang="zh-CN" sz="2000" dirty="0">
              <a:solidFill>
                <a:srgbClr val="C00000"/>
              </a:solidFill>
            </a:endParaRPr>
          </a:p>
          <a:p>
            <a:pPr marL="0" indent="0">
              <a:buNone/>
            </a:pPr>
            <a:endParaRPr lang="en-US" altLang="zh-CN" sz="2000" dirty="0" smtClean="0">
              <a:solidFill>
                <a:srgbClr val="C00000"/>
              </a:solidFill>
            </a:endParaRPr>
          </a:p>
          <a:p>
            <a:pPr marL="0" indent="0">
              <a:buNone/>
            </a:pPr>
            <a:endParaRPr lang="en-US" altLang="zh-CN" sz="2000" dirty="0">
              <a:solidFill>
                <a:srgbClr val="C00000"/>
              </a:solidFill>
            </a:endParaRPr>
          </a:p>
          <a:p>
            <a:pPr marL="0" indent="0">
              <a:buNone/>
            </a:pPr>
            <a:endParaRPr lang="en-US" altLang="zh-CN" sz="2000" dirty="0" smtClean="0">
              <a:solidFill>
                <a:srgbClr val="C00000"/>
              </a:solidFill>
            </a:endParaRPr>
          </a:p>
          <a:p>
            <a:pPr marL="0" indent="0">
              <a:buNone/>
            </a:pPr>
            <a:endParaRPr lang="en-US" altLang="zh-CN" sz="2000" dirty="0">
              <a:solidFill>
                <a:srgbClr val="C00000"/>
              </a:solidFill>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1619672" y="4062808"/>
            <a:ext cx="4608512" cy="2390527"/>
          </a:xfrm>
          <a:prstGeom prst="rect">
            <a:avLst/>
          </a:prstGeom>
        </p:spPr>
      </p:pic>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467544" y="404664"/>
            <a:ext cx="8229600" cy="990600"/>
          </a:xfrm>
        </p:spPr>
        <p:txBody>
          <a:bodyPr>
            <a:normAutofit/>
          </a:bodyPr>
          <a:lstStyle/>
          <a:p>
            <a:pPr marL="1905"/>
            <a:r>
              <a:rPr lang="zh-CN" altLang="zh-CN" dirty="0"/>
              <a:t>（</a:t>
            </a:r>
            <a:r>
              <a:rPr lang="en-US" altLang="zh-CN" dirty="0"/>
              <a:t>2</a:t>
            </a:r>
            <a:r>
              <a:rPr lang="zh-CN" altLang="zh-CN" dirty="0"/>
              <a:t>）游戏</a:t>
            </a:r>
            <a:r>
              <a:rPr lang="en-US" altLang="zh-CN" dirty="0"/>
              <a:t>/</a:t>
            </a:r>
            <a:r>
              <a:rPr lang="zh-CN" altLang="zh-CN" dirty="0"/>
              <a:t>艺术</a:t>
            </a:r>
            <a:r>
              <a:rPr lang="en-US" altLang="zh-CN" dirty="0"/>
              <a:t>/</a:t>
            </a:r>
            <a:r>
              <a:rPr lang="zh-CN" altLang="zh-CN" dirty="0"/>
              <a:t>教育</a:t>
            </a:r>
            <a:endParaRPr lang="zh-CN" altLang="en-US" dirty="0"/>
          </a:p>
        </p:txBody>
      </p:sp>
      <p:sp>
        <p:nvSpPr>
          <p:cNvPr id="5" name="内容占位符 4"/>
          <p:cNvSpPr>
            <a:spLocks noGrp="1"/>
          </p:cNvSpPr>
          <p:nvPr>
            <p:ph sz="half" idx="1"/>
            <p:custDataLst>
              <p:tags r:id="rId2"/>
            </p:custDataLst>
          </p:nvPr>
        </p:nvSpPr>
        <p:spPr>
          <a:xfrm>
            <a:off x="179512" y="1196752"/>
            <a:ext cx="4038600" cy="4718304"/>
          </a:xfrm>
        </p:spPr>
        <p:txBody>
          <a:bodyPr>
            <a:normAutofit fontScale="47500" lnSpcReduction="20000"/>
          </a:bodyPr>
          <a:lstStyle/>
          <a:p>
            <a:pPr marL="0" indent="0">
              <a:buClr>
                <a:schemeClr val="tx2"/>
              </a:buClr>
              <a:buNone/>
            </a:pPr>
            <a:r>
              <a:rPr lang="zh-CN" altLang="zh-CN" sz="3800" dirty="0"/>
              <a:t>游戏：丰富的感觉能力与</a:t>
            </a:r>
            <a:r>
              <a:rPr lang="en-US" altLang="zh-CN" sz="3800" dirty="0"/>
              <a:t>3D</a:t>
            </a:r>
            <a:r>
              <a:rPr lang="zh-CN" altLang="zh-CN" sz="3800" dirty="0"/>
              <a:t>显示环境使得</a:t>
            </a:r>
            <a:r>
              <a:rPr lang="en-US" altLang="zh-CN" sz="3800" dirty="0"/>
              <a:t>VR</a:t>
            </a:r>
            <a:r>
              <a:rPr lang="zh-CN" altLang="zh-CN" sz="3800" dirty="0"/>
              <a:t>成为理想的视频游戏工具，</a:t>
            </a:r>
            <a:r>
              <a:rPr lang="en-US" altLang="zh-CN" sz="3800" dirty="0"/>
              <a:t>VR</a:t>
            </a:r>
            <a:r>
              <a:rPr lang="zh-CN" altLang="zh-CN" sz="3800" dirty="0"/>
              <a:t>在该方面发展最为迅猛。对于游戏的开发，角色扮演类、动作类、冒险解迷类、竞速赛车类的游戏，其先进的图像引擎丝毫不亚于目前的主流游戏引擎的图像表现效果，而且整合配套的动力学和</a:t>
            </a:r>
            <a:r>
              <a:rPr lang="en-US" altLang="zh-CN" sz="3800" dirty="0"/>
              <a:t>AI</a:t>
            </a:r>
            <a:r>
              <a:rPr lang="zh-CN" altLang="zh-CN" sz="3800" dirty="0"/>
              <a:t>系统更给游戏的开发提供了便利</a:t>
            </a:r>
            <a:r>
              <a:rPr lang="zh-CN" altLang="zh-CN" sz="3800" dirty="0" smtClean="0"/>
              <a:t>。</a:t>
            </a:r>
            <a:endParaRPr lang="en-US" altLang="zh-CN" sz="3800" dirty="0" smtClean="0"/>
          </a:p>
          <a:p>
            <a:pPr marL="0" indent="0">
              <a:buClr>
                <a:schemeClr val="tx2"/>
              </a:buClr>
              <a:buNone/>
            </a:pPr>
            <a:endParaRPr lang="en-US" altLang="zh-CN" sz="1800" dirty="0"/>
          </a:p>
          <a:p>
            <a:pPr marL="0" indent="0">
              <a:buClr>
                <a:schemeClr val="tx2"/>
              </a:buClr>
              <a:buNone/>
            </a:pPr>
            <a:endParaRPr lang="en-US" altLang="zh-CN" sz="1800" dirty="0" smtClean="0"/>
          </a:p>
          <a:p>
            <a:pPr marL="0" indent="0">
              <a:buClr>
                <a:schemeClr val="tx2"/>
              </a:buClr>
              <a:buNone/>
            </a:pPr>
            <a:endParaRPr lang="en-US" altLang="zh-CN" sz="1800" dirty="0"/>
          </a:p>
          <a:p>
            <a:pPr marL="0" indent="0">
              <a:buClr>
                <a:schemeClr val="tx2"/>
              </a:buClr>
              <a:buNone/>
            </a:pPr>
            <a:endParaRPr lang="en-US" altLang="zh-CN" sz="1800" dirty="0" smtClean="0"/>
          </a:p>
        </p:txBody>
      </p:sp>
      <p:sp>
        <p:nvSpPr>
          <p:cNvPr id="3" name="内容占位符 2"/>
          <p:cNvSpPr>
            <a:spLocks noGrp="1"/>
          </p:cNvSpPr>
          <p:nvPr>
            <p:ph sz="half" idx="2"/>
          </p:nvPr>
        </p:nvSpPr>
        <p:spPr>
          <a:xfrm>
            <a:off x="4572000" y="1176636"/>
            <a:ext cx="4392488" cy="5688632"/>
          </a:xfrm>
        </p:spPr>
        <p:txBody>
          <a:bodyPr>
            <a:normAutofit fontScale="47500" lnSpcReduction="20000"/>
          </a:bodyPr>
          <a:lstStyle/>
          <a:p>
            <a:pPr marL="0" indent="0">
              <a:buNone/>
            </a:pPr>
            <a:r>
              <a:rPr lang="zh-CN" altLang="zh-CN" sz="3800" dirty="0"/>
              <a:t>艺术领域：</a:t>
            </a:r>
            <a:r>
              <a:rPr lang="en-US" altLang="zh-CN" sz="3800" dirty="0"/>
              <a:t>VR</a:t>
            </a:r>
            <a:r>
              <a:rPr lang="zh-CN" altLang="zh-CN" sz="3800" dirty="0"/>
              <a:t>所具有的临场参与感与交互能力可以将静态的艺术（如油画、雕刻等）转化为动态的，可以使观赏者更好地欣赏作者的思想艺术。另外，</a:t>
            </a:r>
            <a:r>
              <a:rPr lang="en-US" altLang="zh-CN" sz="3800" dirty="0"/>
              <a:t>VR</a:t>
            </a:r>
            <a:r>
              <a:rPr lang="zh-CN" altLang="zh-CN" sz="3800" dirty="0"/>
              <a:t>提高了艺术表现能力。同时，各种大型的文艺演出效果，也可能通过</a:t>
            </a:r>
            <a:r>
              <a:rPr lang="en-US" altLang="zh-CN" sz="3800" dirty="0"/>
              <a:t>VR</a:t>
            </a:r>
            <a:r>
              <a:rPr lang="zh-CN" altLang="zh-CN" sz="3800" dirty="0"/>
              <a:t>技术进行效果模拟。</a:t>
            </a:r>
            <a:endParaRPr lang="zh-CN" altLang="zh-CN" sz="3800" dirty="0"/>
          </a:p>
          <a:p>
            <a:pPr marL="0" indent="0">
              <a:buNone/>
            </a:pPr>
            <a:r>
              <a:rPr lang="zh-CN" altLang="zh-CN" sz="3800" dirty="0"/>
              <a:t>教育领域：主要是发挥其互动性和生动的表现效果，用于立体几何、物理化学等相关课件的模拟制作，解释一些复杂的系统抽象的概念如量子物理等。在相关专业的培训机构，虚拟现实技术能够提供学员更多的辅助，比如虚拟驾驶、各种交通规则的模拟，特种器械模拟操作、模拟装备等等。</a:t>
            </a:r>
            <a:endParaRPr lang="zh-CN" altLang="en-US" sz="3800" dirty="0"/>
          </a:p>
          <a:p>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509120"/>
            <a:ext cx="3216533" cy="1944216"/>
          </a:xfrm>
          <a:prstGeom prst="rect">
            <a:avLst/>
          </a:prstGeom>
        </p:spPr>
      </p:pic>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467544" y="476672"/>
            <a:ext cx="8229600" cy="990600"/>
          </a:xfrm>
        </p:spPr>
        <p:txBody>
          <a:bodyPr>
            <a:normAutofit/>
          </a:bodyPr>
          <a:lstStyle/>
          <a:p>
            <a:pPr marL="1905"/>
            <a:r>
              <a:rPr lang="zh-CN" altLang="zh-CN" dirty="0"/>
              <a:t>（</a:t>
            </a:r>
            <a:r>
              <a:rPr lang="en-US" altLang="zh-CN" dirty="0"/>
              <a:t>3</a:t>
            </a:r>
            <a:r>
              <a:rPr lang="zh-CN" altLang="zh-CN" dirty="0"/>
              <a:t>）应急推演</a:t>
            </a:r>
            <a:endParaRPr lang="zh-CN" altLang="en-US" dirty="0"/>
          </a:p>
        </p:txBody>
      </p:sp>
      <p:sp>
        <p:nvSpPr>
          <p:cNvPr id="5" name="内容占位符 4"/>
          <p:cNvSpPr>
            <a:spLocks noGrp="1"/>
          </p:cNvSpPr>
          <p:nvPr>
            <p:ph idx="1"/>
            <p:custDataLst>
              <p:tags r:id="rId2"/>
            </p:custDataLst>
          </p:nvPr>
        </p:nvSpPr>
        <p:spPr>
          <a:xfrm>
            <a:off x="323528" y="1348036"/>
            <a:ext cx="8568952" cy="2880320"/>
          </a:xfrm>
        </p:spPr>
        <p:txBody>
          <a:bodyPr>
            <a:noAutofit/>
          </a:bodyPr>
          <a:lstStyle/>
          <a:p>
            <a:pPr marL="0" indent="0">
              <a:lnSpc>
                <a:spcPts val="3000"/>
              </a:lnSpc>
              <a:buClr>
                <a:schemeClr val="tx2"/>
              </a:buClr>
              <a:buNone/>
            </a:pPr>
            <a:r>
              <a:rPr lang="zh-CN" altLang="zh-CN" sz="1800" dirty="0"/>
              <a:t>对于具有一定危险性的行业（消防、电力、石油、矿产等）来说，定期执行应急推演是传统并有效的防患方式，但投入成本高，使得其不可能进行频繁性的执行。在军事与航天工业中，模拟训练一直是的一个重要课题。这些都为</a:t>
            </a:r>
            <a:r>
              <a:rPr lang="en-US" altLang="zh-CN" sz="1800" dirty="0"/>
              <a:t>VR</a:t>
            </a:r>
            <a:r>
              <a:rPr lang="zh-CN" altLang="zh-CN" sz="1800" dirty="0"/>
              <a:t>提供了广阔的应用前景。</a:t>
            </a:r>
            <a:r>
              <a:rPr lang="en-US" altLang="zh-CN" sz="1800" dirty="0"/>
              <a:t>VR</a:t>
            </a:r>
            <a:r>
              <a:rPr lang="zh-CN" altLang="zh-CN" sz="1800" dirty="0"/>
              <a:t>为应急演练或模拟训练提供了一种全新的模式，将事故现场模拟到虚拟场景中去，人为制造各种事故情况，组织参演人员做出正确响应。这样的推演大大降低了投入成本，提高了推演实训时间，从而保证了人们面对事故灾难时的应对技能，并且可以打破空间的限制方便的组织各地人员进行推演。</a:t>
            </a:r>
            <a:endParaRPr lang="zh-CN" altLang="en-US" sz="1800" dirty="0"/>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763688" y="4221088"/>
            <a:ext cx="4104456" cy="2448272"/>
          </a:xfrm>
          <a:prstGeom prst="rect">
            <a:avLst/>
          </a:prstGeom>
        </p:spPr>
      </p:pic>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pPr marL="1905"/>
            <a:r>
              <a:rPr lang="zh-CN" altLang="zh-CN" dirty="0"/>
              <a:t>（</a:t>
            </a:r>
            <a:r>
              <a:rPr lang="en-US" altLang="zh-CN" dirty="0"/>
              <a:t>4</a:t>
            </a:r>
            <a:r>
              <a:rPr lang="zh-CN" altLang="zh-CN" dirty="0"/>
              <a:t>）城市规划</a:t>
            </a:r>
            <a:r>
              <a:rPr lang="en-US" altLang="zh-CN" dirty="0"/>
              <a:t>/</a:t>
            </a:r>
            <a:r>
              <a:rPr lang="zh-CN" altLang="zh-CN" dirty="0"/>
              <a:t>地理</a:t>
            </a:r>
            <a:r>
              <a:rPr lang="zh-CN" altLang="zh-CN" dirty="0" smtClean="0"/>
              <a:t>交通</a:t>
            </a:r>
            <a:endParaRPr lang="zh-CN" altLang="en-US" dirty="0"/>
          </a:p>
        </p:txBody>
      </p:sp>
      <p:sp>
        <p:nvSpPr>
          <p:cNvPr id="2" name="内容占位符 1"/>
          <p:cNvSpPr>
            <a:spLocks noGrp="1"/>
          </p:cNvSpPr>
          <p:nvPr>
            <p:ph idx="1"/>
          </p:nvPr>
        </p:nvSpPr>
        <p:spPr>
          <a:xfrm>
            <a:off x="611560" y="1412776"/>
            <a:ext cx="8136904" cy="1584176"/>
          </a:xfrm>
        </p:spPr>
        <p:txBody>
          <a:bodyPr>
            <a:noAutofit/>
          </a:bodyPr>
          <a:lstStyle/>
          <a:p>
            <a:pPr marL="0" indent="0">
              <a:buNone/>
            </a:pPr>
            <a:r>
              <a:rPr lang="en-US" altLang="zh-CN" sz="2000" dirty="0"/>
              <a:t>VR</a:t>
            </a:r>
            <a:r>
              <a:rPr lang="zh-CN" altLang="zh-CN" sz="2000" dirty="0"/>
              <a:t>技术对于政府在城市规划的工作中起到了举足轻重的作用。用</a:t>
            </a:r>
            <a:r>
              <a:rPr lang="en-US" altLang="zh-CN" sz="2000" dirty="0"/>
              <a:t>VR</a:t>
            </a:r>
            <a:r>
              <a:rPr lang="zh-CN" altLang="zh-CN" sz="2000" dirty="0"/>
              <a:t>技术不仅能十分直观的表现虚拟的城市环境，而且能很好地模拟飓风、火灾、水灾、地震等自然灾害的突发情况，排水系统，供电系统，道路交通，沟渠湖泊等也都一目了然。</a:t>
            </a:r>
            <a:endParaRPr lang="zh-CN" altLang="en-US" sz="2000"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1907704" y="3429000"/>
            <a:ext cx="4896544" cy="2736304"/>
          </a:xfrm>
          <a:prstGeom prst="rect">
            <a:avLst/>
          </a:prstGeom>
        </p:spPr>
      </p:pic>
    </p:spTree>
    <p:custDataLst>
      <p:tags r:id="rId3"/>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zh-CN" altLang="zh-CN" dirty="0"/>
              <a:t>增强现实的应用</a:t>
            </a:r>
            <a:endParaRPr lang="zh-CN" altLang="en-US" dirty="0"/>
          </a:p>
        </p:txBody>
      </p:sp>
      <p:sp>
        <p:nvSpPr>
          <p:cNvPr id="3" name="内容占位符 2"/>
          <p:cNvSpPr>
            <a:spLocks noGrp="1"/>
          </p:cNvSpPr>
          <p:nvPr>
            <p:ph idx="1"/>
          </p:nvPr>
        </p:nvSpPr>
        <p:spPr>
          <a:xfrm>
            <a:off x="395536" y="1412776"/>
            <a:ext cx="8424936" cy="3096344"/>
          </a:xfrm>
        </p:spPr>
        <p:txBody>
          <a:bodyPr>
            <a:normAutofit fontScale="70000" lnSpcReduction="20000"/>
          </a:bodyPr>
          <a:lstStyle/>
          <a:p>
            <a:pPr marL="0" indent="0">
              <a:buNone/>
            </a:pPr>
            <a:r>
              <a:rPr lang="zh-CN" altLang="zh-CN" sz="2800" b="1" dirty="0">
                <a:solidFill>
                  <a:srgbClr val="C00000"/>
                </a:solidFill>
              </a:rPr>
              <a:t>（</a:t>
            </a:r>
            <a:r>
              <a:rPr lang="en-US" altLang="zh-CN" sz="2800" b="1" dirty="0">
                <a:solidFill>
                  <a:srgbClr val="C00000"/>
                </a:solidFill>
              </a:rPr>
              <a:t>1</a:t>
            </a:r>
            <a:r>
              <a:rPr lang="zh-CN" altLang="zh-CN" sz="2800" b="1" dirty="0">
                <a:solidFill>
                  <a:srgbClr val="C00000"/>
                </a:solidFill>
              </a:rPr>
              <a:t>）医疗</a:t>
            </a:r>
            <a:r>
              <a:rPr lang="zh-CN" altLang="zh-CN" sz="2800" b="1" dirty="0" smtClean="0">
                <a:solidFill>
                  <a:srgbClr val="C00000"/>
                </a:solidFill>
              </a:rPr>
              <a:t>辅助</a:t>
            </a:r>
            <a:endParaRPr lang="en-US" altLang="zh-CN" sz="2800" b="1" dirty="0" smtClean="0">
              <a:solidFill>
                <a:srgbClr val="C00000"/>
              </a:solidFill>
            </a:endParaRPr>
          </a:p>
          <a:p>
            <a:pPr marL="0" indent="0">
              <a:buNone/>
            </a:pPr>
            <a:r>
              <a:rPr lang="zh-CN" altLang="zh-CN" sz="2800" dirty="0"/>
              <a:t>在最新的</a:t>
            </a:r>
            <a:r>
              <a:rPr lang="en-US" altLang="zh-CN" sz="2800" dirty="0"/>
              <a:t>AR</a:t>
            </a:r>
            <a:r>
              <a:rPr lang="zh-CN" altLang="zh-CN" sz="2800" dirty="0"/>
              <a:t>技术应用下，医生可以准确断定手术的位置，降低手术的风险，可以更好的提高手术的成功率。尤其是一些对手术刀操作有精确需求的外科手术，就更需要这样的辅助型设备了</a:t>
            </a:r>
            <a:r>
              <a:rPr lang="zh-CN" altLang="zh-CN" sz="2800" dirty="0" smtClean="0"/>
              <a:t>。</a:t>
            </a:r>
            <a:endParaRPr lang="en-US" altLang="zh-CN" sz="2800" dirty="0" smtClean="0"/>
          </a:p>
          <a:p>
            <a:pPr marL="0" indent="0">
              <a:buNone/>
            </a:pPr>
            <a:r>
              <a:rPr lang="zh-CN" altLang="zh-CN" sz="2800" dirty="0"/>
              <a:t>最声名远播的微软</a:t>
            </a:r>
            <a:r>
              <a:rPr lang="en-US" altLang="zh-CN" sz="2800" dirty="0" err="1"/>
              <a:t>HoloLens</a:t>
            </a:r>
            <a:r>
              <a:rPr lang="zh-CN" altLang="zh-CN" sz="2800" dirty="0"/>
              <a:t>全息</a:t>
            </a:r>
            <a:r>
              <a:rPr lang="zh-CN" altLang="zh-CN" sz="2800" dirty="0" smtClean="0"/>
              <a:t>眼镜</a:t>
            </a:r>
            <a:r>
              <a:rPr lang="zh-CN" altLang="en-US" sz="2800" dirty="0" smtClean="0"/>
              <a:t>，</a:t>
            </a:r>
            <a:r>
              <a:rPr lang="zh-CN" altLang="zh-CN" sz="2800" dirty="0" smtClean="0"/>
              <a:t>医学</a:t>
            </a:r>
            <a:r>
              <a:rPr lang="zh-CN" altLang="zh-CN" sz="2800" dirty="0"/>
              <a:t>研究人员可通过</a:t>
            </a:r>
            <a:r>
              <a:rPr lang="en-US" altLang="zh-CN" sz="2800" dirty="0" err="1"/>
              <a:t>HoloLens</a:t>
            </a:r>
            <a:r>
              <a:rPr lang="zh-CN" altLang="zh-CN" sz="2800" dirty="0"/>
              <a:t>查看人体器官、肌肉组织、人体骨骼的结构。例如，一个脊柱外科手术，</a:t>
            </a:r>
            <a:r>
              <a:rPr lang="en-US" altLang="zh-CN" sz="2800" dirty="0"/>
              <a:t>AR</a:t>
            </a:r>
            <a:r>
              <a:rPr lang="zh-CN" altLang="zh-CN" sz="2800" dirty="0"/>
              <a:t>技术的应用可以让一个螺丝更容易、更快、更安全地插入到脊椎。</a:t>
            </a:r>
            <a:endParaRPr lang="zh-CN" altLang="en-US" sz="2800" dirty="0">
              <a:solidFill>
                <a:srgbClr val="C00000"/>
              </a:solidFill>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4437112"/>
            <a:ext cx="4464496" cy="2174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zh-CN" altLang="zh-CN" dirty="0"/>
              <a:t>（</a:t>
            </a:r>
            <a:r>
              <a:rPr lang="en-US" altLang="zh-CN" dirty="0"/>
              <a:t>2</a:t>
            </a:r>
            <a:r>
              <a:rPr lang="zh-CN" altLang="zh-CN" dirty="0"/>
              <a:t>）电视电影节目</a:t>
            </a:r>
            <a:endParaRPr lang="zh-CN" altLang="zh-CN" dirty="0"/>
          </a:p>
        </p:txBody>
      </p:sp>
      <p:sp>
        <p:nvSpPr>
          <p:cNvPr id="5" name="内容占位符 4"/>
          <p:cNvSpPr>
            <a:spLocks noGrp="1"/>
          </p:cNvSpPr>
          <p:nvPr>
            <p:ph idx="1"/>
            <p:custDataLst>
              <p:tags r:id="rId2"/>
            </p:custDataLst>
          </p:nvPr>
        </p:nvSpPr>
        <p:spPr>
          <a:xfrm>
            <a:off x="323528" y="1484784"/>
            <a:ext cx="8568952" cy="4876800"/>
          </a:xfrm>
        </p:spPr>
        <p:txBody>
          <a:bodyPr>
            <a:normAutofit fontScale="97500"/>
          </a:bodyPr>
          <a:lstStyle/>
          <a:p>
            <a:pPr marL="0" indent="0">
              <a:buClr>
                <a:schemeClr val="tx2"/>
              </a:buClr>
              <a:buNone/>
            </a:pPr>
            <a:r>
              <a:rPr lang="zh-CN" altLang="zh-CN" sz="2200" dirty="0"/>
              <a:t>以虚拟植入为主体的</a:t>
            </a:r>
            <a:r>
              <a:rPr lang="en-US" altLang="zh-CN" sz="2200" dirty="0"/>
              <a:t>AR </a:t>
            </a:r>
            <a:r>
              <a:rPr lang="zh-CN" altLang="zh-CN" sz="2200" dirty="0"/>
              <a:t>制作可以完成多种多样的节目需求，无论是在艺术效果上还是功能结构上，且在很大程度上弥补了画面中实景内容的不充分，丰富有效画面。在大量的节目需求和技术投入之下，虚拟植入已经被广泛地使用在了录播或直播节目当中，甚至和</a:t>
            </a:r>
            <a:r>
              <a:rPr lang="en-US" altLang="zh-CN" sz="2200" dirty="0"/>
              <a:t>LED</a:t>
            </a:r>
            <a:r>
              <a:rPr lang="zh-CN" altLang="zh-CN" sz="2200" dirty="0"/>
              <a:t>大屏幕一样成为了大小晚会和专题节目的标准配置</a:t>
            </a:r>
            <a:r>
              <a:rPr lang="zh-CN" altLang="zh-CN" sz="2200" dirty="0" smtClean="0"/>
              <a:t>，</a:t>
            </a:r>
            <a:r>
              <a:rPr lang="en-US" altLang="zh-CN" sz="2200" dirty="0" smtClean="0"/>
              <a:t>2017</a:t>
            </a:r>
            <a:r>
              <a:rPr lang="zh-CN" altLang="zh-CN" sz="2200" dirty="0"/>
              <a:t>年央视春晚《清风》节目应用了大量虚拟植入技术。</a:t>
            </a:r>
            <a:endParaRPr lang="zh-CN" altLang="en-US" sz="22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437112"/>
            <a:ext cx="4392488" cy="233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51520" y="1484784"/>
            <a:ext cx="8640960" cy="4968552"/>
          </a:xfrm>
        </p:spPr>
        <p:txBody>
          <a:bodyPr>
            <a:noAutofit/>
          </a:bodyPr>
          <a:lstStyle/>
          <a:p>
            <a:pPr marL="468630" indent="-285750">
              <a:buClr>
                <a:schemeClr val="tx2"/>
              </a:buClr>
              <a:buSzTx/>
              <a:buFont typeface="Wingdings 2" panose="05020102010507070707"/>
              <a:buChar char=""/>
            </a:pPr>
            <a:r>
              <a:rPr lang="zh-CN" altLang="zh-CN" sz="2400" dirty="0"/>
              <a:t>云计算的基本原理是把计算任务部署在“超大规模”的数据中心，而不是本地的计算机或远程服务器上，用户根据需求访问数据中心，云计算自动将资源分配到所需的应用上</a:t>
            </a:r>
            <a:r>
              <a:rPr lang="zh-CN" altLang="zh-CN" sz="2400" dirty="0" smtClean="0"/>
              <a:t>。</a:t>
            </a:r>
            <a:r>
              <a:rPr lang="zh-CN" altLang="zh-CN" sz="2400" dirty="0"/>
              <a:t>云计算的常用的服务方式是：用户利用多种终端设备（</a:t>
            </a:r>
            <a:r>
              <a:rPr lang="zh-CN" altLang="zh-CN" sz="2400" dirty="0" smtClean="0"/>
              <a:t>如笔记本</a:t>
            </a:r>
            <a:r>
              <a:rPr lang="zh-CN" altLang="zh-CN" sz="2400" dirty="0"/>
              <a:t>电、智能</a:t>
            </a:r>
            <a:r>
              <a:rPr lang="zh-CN" altLang="zh-CN" sz="2400" dirty="0" smtClean="0"/>
              <a:t>手机）</a:t>
            </a:r>
            <a:r>
              <a:rPr lang="zh-CN" altLang="zh-CN" sz="2400" dirty="0"/>
              <a:t>连接到网络，通过客户端界面连接到“云”；“云”端接受请求后对数据中心的资源进行优化及调度，通过网络为“端”提供服务</a:t>
            </a:r>
            <a:r>
              <a:rPr lang="zh-CN" altLang="zh-CN" sz="2400" dirty="0" smtClean="0"/>
              <a:t>。</a:t>
            </a:r>
            <a:endParaRPr lang="en-US" altLang="zh-CN" sz="2400" dirty="0"/>
          </a:p>
          <a:p>
            <a:pPr marL="468630" indent="-285750">
              <a:buClr>
                <a:schemeClr val="tx2"/>
              </a:buClr>
              <a:buSzTx/>
              <a:buFont typeface="Wingdings 2" panose="05020102010507070707"/>
              <a:buChar char=""/>
            </a:pPr>
            <a:r>
              <a:rPr lang="zh-CN" altLang="zh-CN" sz="2400" dirty="0" smtClean="0"/>
              <a:t>“云”</a:t>
            </a:r>
            <a:r>
              <a:rPr lang="zh-CN" altLang="zh-CN" sz="2400" dirty="0"/>
              <a:t>指的是在云计算基地把大量的电脑和服务器连在一起形成的基础设施中心、平台和应用服务器等</a:t>
            </a:r>
            <a:r>
              <a:rPr lang="zh-CN" altLang="zh-CN" sz="2400" dirty="0" smtClean="0"/>
              <a:t>。</a:t>
            </a:r>
            <a:endParaRPr lang="en-US" altLang="zh-CN" sz="2400" dirty="0"/>
          </a:p>
        </p:txBody>
      </p:sp>
      <p:sp>
        <p:nvSpPr>
          <p:cNvPr id="5" name="标题 4"/>
          <p:cNvSpPr>
            <a:spLocks noGrp="1"/>
          </p:cNvSpPr>
          <p:nvPr>
            <p:ph type="title"/>
          </p:nvPr>
        </p:nvSpPr>
        <p:spPr/>
        <p:txBody>
          <a:bodyPr>
            <a:normAutofit/>
          </a:bodyPr>
          <a:lstStyle/>
          <a:p>
            <a:r>
              <a:rPr lang="en-US" altLang="zh-CN" dirty="0"/>
              <a:t>4. </a:t>
            </a:r>
            <a:r>
              <a:rPr lang="zh-CN" altLang="zh-CN" dirty="0"/>
              <a:t>云计算基本原理</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29600" cy="990600"/>
          </a:xfrm>
        </p:spPr>
        <p:txBody>
          <a:bodyPr>
            <a:normAutofit/>
          </a:bodyPr>
          <a:lstStyle/>
          <a:p>
            <a:r>
              <a:rPr lang="zh-CN" altLang="zh-CN" dirty="0"/>
              <a:t>（</a:t>
            </a:r>
            <a:r>
              <a:rPr lang="en-US" altLang="zh-CN" dirty="0"/>
              <a:t>3</a:t>
            </a:r>
            <a:r>
              <a:rPr lang="zh-CN" altLang="zh-CN" dirty="0"/>
              <a:t>）广告营销</a:t>
            </a:r>
            <a:endParaRPr lang="zh-CN" altLang="zh-CN" dirty="0"/>
          </a:p>
        </p:txBody>
      </p:sp>
      <p:sp>
        <p:nvSpPr>
          <p:cNvPr id="3" name="内容占位符 2"/>
          <p:cNvSpPr>
            <a:spLocks noGrp="1"/>
          </p:cNvSpPr>
          <p:nvPr>
            <p:ph idx="1"/>
          </p:nvPr>
        </p:nvSpPr>
        <p:spPr>
          <a:xfrm>
            <a:off x="107504" y="1340768"/>
            <a:ext cx="8856984" cy="4876800"/>
          </a:xfrm>
        </p:spPr>
        <p:txBody>
          <a:bodyPr>
            <a:normAutofit/>
          </a:bodyPr>
          <a:lstStyle/>
          <a:p>
            <a:pPr>
              <a:lnSpc>
                <a:spcPts val="3200"/>
              </a:lnSpc>
              <a:buFont typeface="Wingdings" panose="05000000000000000000" pitchFamily="2" charset="2"/>
              <a:buNone/>
              <a:defRPr/>
            </a:pPr>
            <a:r>
              <a:rPr lang="en-US" altLang="zh-CN" sz="2000" dirty="0" smtClean="0"/>
              <a:t>  AR</a:t>
            </a:r>
            <a:r>
              <a:rPr lang="zh-CN" altLang="zh-CN" sz="2000" dirty="0"/>
              <a:t>技术在广告营销的应用非常</a:t>
            </a:r>
            <a:r>
              <a:rPr lang="zh-CN" altLang="zh-CN" sz="2000" dirty="0" smtClean="0"/>
              <a:t>多。</a:t>
            </a:r>
            <a:r>
              <a:rPr lang="zh-CN" altLang="zh-CN" sz="2000" dirty="0"/>
              <a:t>例如，消费者可以通过</a:t>
            </a:r>
            <a:r>
              <a:rPr lang="en-US" altLang="zh-CN" sz="2000" dirty="0"/>
              <a:t>AR</a:t>
            </a:r>
            <a:r>
              <a:rPr lang="zh-CN" altLang="zh-CN" sz="2000" dirty="0"/>
              <a:t>技术</a:t>
            </a:r>
            <a:r>
              <a:rPr lang="zh-CN" altLang="zh-CN" sz="2000" dirty="0" smtClean="0"/>
              <a:t>，将</a:t>
            </a:r>
            <a:r>
              <a:rPr lang="zh-CN" altLang="zh-CN" sz="2000" dirty="0"/>
              <a:t>想要选购的商品先叠加在真实的环境中进行试看，再决定是否购买。真实看到一件家居摆放在自己家里或者办公室里的样子。其中较具有代表性的有宜家推出的</a:t>
            </a:r>
            <a:r>
              <a:rPr lang="en-US" altLang="zh-CN" sz="2000" dirty="0"/>
              <a:t>APP</a:t>
            </a:r>
            <a:r>
              <a:rPr lang="zh-CN" altLang="zh-CN" sz="2000" dirty="0"/>
              <a:t>“家居指南”，如果用户有纸质版的家居指南，可以直接扫描对应的家具，没有的也可以先进入选择某款家具，选中后摄像头会自动打开呈现出现实画面，而被选择的家具也会被叠加到现实画面中，以供用户购买时进行</a:t>
            </a:r>
            <a:r>
              <a:rPr lang="zh-CN" altLang="zh-CN" sz="2000" dirty="0" smtClean="0"/>
              <a:t>参考</a:t>
            </a:r>
            <a:r>
              <a:rPr lang="zh-CN" altLang="en-US" sz="2000" dirty="0" smtClean="0"/>
              <a:t>。</a:t>
            </a:r>
            <a:endParaRPr lang="zh-CN" altLang="en-US" sz="2800"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0048" y="3933056"/>
            <a:ext cx="4487086"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a:t>
            </a:r>
            <a:r>
              <a:rPr lang="zh-CN" altLang="zh-CN" dirty="0"/>
              <a:t>大数据、云计算、物联网和</a:t>
            </a:r>
            <a:r>
              <a:rPr lang="en-US" altLang="zh-CN" dirty="0"/>
              <a:t>AI</a:t>
            </a:r>
            <a:r>
              <a:rPr lang="zh-CN" altLang="zh-CN" dirty="0"/>
              <a:t>之间的</a:t>
            </a:r>
            <a:r>
              <a:rPr lang="zh-CN" altLang="zh-CN" dirty="0" smtClean="0"/>
              <a:t>关系</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物联网和互联网是用来产生数据并将所有事物和信息联系</a:t>
            </a:r>
            <a:r>
              <a:rPr lang="zh-CN" altLang="en-US" dirty="0" smtClean="0"/>
              <a:t>起来</a:t>
            </a:r>
            <a:r>
              <a:rPr lang="zh-CN" altLang="en-US" dirty="0"/>
              <a:t>，</a:t>
            </a:r>
            <a:r>
              <a:rPr lang="zh-CN" altLang="en-US" dirty="0" smtClean="0"/>
              <a:t>将</a:t>
            </a:r>
            <a:r>
              <a:rPr lang="zh-CN" altLang="en-US" dirty="0"/>
              <a:t>事物和信息联系起来后，数据才有了关联，数据有了关联才能产生更大的价值。例如一辆车的位置数据没有太大价值，但几千辆车的位置数据关联起来，就可以用来判断路面拥堵情况，也可以用于交通调度。</a:t>
            </a:r>
            <a:endParaRPr lang="zh-CN" altLang="en-US" dirty="0"/>
          </a:p>
          <a:p>
            <a:r>
              <a:rPr lang="zh-CN" altLang="en-US" dirty="0"/>
              <a:t>物联网和互联网产生大量的数据，这些数据肯定要找一个地方集中存储和处理，这就必须要有云计算</a:t>
            </a:r>
            <a:r>
              <a:rPr lang="zh-CN" altLang="en-US" dirty="0" smtClean="0"/>
              <a:t>了。</a:t>
            </a:r>
            <a:r>
              <a:rPr lang="zh-CN" altLang="en-US" dirty="0"/>
              <a:t>云计算的作用就在于将海量数据集中存储和处理。</a:t>
            </a:r>
            <a:endParaRPr lang="zh-CN" altLang="en-US" dirty="0"/>
          </a:p>
          <a:p>
            <a:r>
              <a:rPr lang="zh-CN" altLang="en-US" dirty="0"/>
              <a:t>大数据海量数据上传到云计算平台后，自然而然的就需要对数据进行深入分析和挖掘了，这就是大数据的目的</a:t>
            </a:r>
            <a:r>
              <a:rPr lang="zh-CN" altLang="en-US" dirty="0" smtClean="0"/>
              <a:t>。例如，将</a:t>
            </a:r>
            <a:r>
              <a:rPr lang="zh-CN" altLang="en-US" dirty="0"/>
              <a:t>几千辆车的位置信息综合起来分析出某条路的拥堵</a:t>
            </a:r>
            <a:r>
              <a:rPr lang="zh-CN" altLang="en-US" dirty="0" smtClean="0"/>
              <a:t>状况。</a:t>
            </a:r>
            <a:endParaRPr lang="zh-CN" altLang="en-US" dirty="0"/>
          </a:p>
          <a:p>
            <a:r>
              <a:rPr lang="zh-CN" altLang="en-US" dirty="0"/>
              <a:t>大数据是基于海量数据进行分析从而发现一些隐藏的规律、现象、原理等，而人工智能在大数据的基础上更进一步，人工智能会分析数据，然后根据分析结果做出行动，例如无人驾驶，自动医学诊断等。</a:t>
            </a:r>
            <a:endParaRPr lang="zh-CN" altLang="en-US" dirty="0"/>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990600"/>
          </a:xfrm>
        </p:spPr>
        <p:txBody>
          <a:bodyPr>
            <a:normAutofit fontScale="90000"/>
          </a:bodyPr>
          <a:lstStyle/>
          <a:p>
            <a:r>
              <a:rPr lang="zh-CN" altLang="en-US" dirty="0"/>
              <a:t>总结：</a:t>
            </a:r>
            <a:r>
              <a:rPr lang="zh-CN" altLang="zh-CN" dirty="0"/>
              <a:t>大数据、云计算、物联网和</a:t>
            </a:r>
            <a:r>
              <a:rPr lang="en-US" altLang="zh-CN" dirty="0"/>
              <a:t>AI</a:t>
            </a:r>
            <a:r>
              <a:rPr lang="zh-CN" altLang="zh-CN" dirty="0"/>
              <a:t>之间的关系</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sz="half" idx="1"/>
          </p:nvPr>
        </p:nvSpPr>
        <p:spPr>
          <a:xfrm>
            <a:off x="107504" y="1543064"/>
            <a:ext cx="6120680" cy="2462000"/>
          </a:xfrm>
        </p:spPr>
        <p:txBody>
          <a:bodyPr>
            <a:noAutofit/>
          </a:bodyPr>
          <a:lstStyle/>
          <a:p>
            <a:r>
              <a:rPr lang="zh-CN" altLang="en-US" sz="1700" dirty="0"/>
              <a:t>人工智能之所以历经这么多年后才于近年大红大紫，原因归根于</a:t>
            </a:r>
            <a:r>
              <a:rPr lang="en-US" altLang="zh-CN" sz="1700" dirty="0"/>
              <a:t>2006</a:t>
            </a:r>
            <a:r>
              <a:rPr lang="zh-CN" altLang="en-US" sz="1700" dirty="0"/>
              <a:t>年出现的人工智能关键技术</a:t>
            </a:r>
            <a:r>
              <a:rPr lang="en-US" altLang="zh-CN" sz="1700" dirty="0" smtClean="0"/>
              <a:t>—“</a:t>
            </a:r>
            <a:r>
              <a:rPr lang="zh-CN" altLang="en-US" sz="1700" dirty="0"/>
              <a:t>深度学习”，人工智能至此才有了实用价值，而深度学习正式在云计算和大数据日趋成熟的背景下才取得的实质性进展</a:t>
            </a:r>
            <a:r>
              <a:rPr lang="zh-CN" altLang="en-US" sz="1700" dirty="0" smtClean="0"/>
              <a:t>。</a:t>
            </a:r>
            <a:r>
              <a:rPr lang="en-US" altLang="zh-CN" sz="1700" dirty="0" smtClean="0"/>
              <a:t>2006</a:t>
            </a:r>
            <a:r>
              <a:rPr lang="zh-CN" altLang="en-US" sz="1700" dirty="0"/>
              <a:t>年之所以是人工智能的一个拐点，因为数据量越来越大，计算能力越来越强，过去不实用的，到</a:t>
            </a:r>
            <a:r>
              <a:rPr lang="en-US" altLang="zh-CN" sz="1700" dirty="0"/>
              <a:t>2006</a:t>
            </a:r>
            <a:r>
              <a:rPr lang="zh-CN" altLang="en-US" sz="1700" dirty="0"/>
              <a:t>年逐步进入了实用阶段</a:t>
            </a:r>
            <a:r>
              <a:rPr lang="zh-CN" altLang="en-US" sz="1700" dirty="0" smtClean="0"/>
              <a:t>。</a:t>
            </a:r>
            <a:endParaRPr lang="zh-CN" altLang="en-US" sz="1700" dirty="0"/>
          </a:p>
        </p:txBody>
      </p:sp>
      <p:sp>
        <p:nvSpPr>
          <p:cNvPr id="5" name="内容占位符 4"/>
          <p:cNvSpPr>
            <a:spLocks noGrp="1"/>
          </p:cNvSpPr>
          <p:nvPr>
            <p:ph sz="half" idx="2"/>
          </p:nvPr>
        </p:nvSpPr>
        <p:spPr>
          <a:xfrm>
            <a:off x="179512" y="4077072"/>
            <a:ext cx="8820472" cy="2232248"/>
          </a:xfrm>
        </p:spPr>
        <p:txBody>
          <a:bodyPr>
            <a:noAutofit/>
          </a:bodyPr>
          <a:lstStyle/>
          <a:p>
            <a:r>
              <a:rPr lang="zh-CN" altLang="en-US" sz="1700" dirty="0"/>
              <a:t>这意味着，在通往人工智能的路上，两个不可或缺的角色：大数据、云计算，三者几乎是“铁三角”的关系，而海量数据又由物联网、互联网产生，对于人工智能而言，物联网其实肩负了一个至关重要的任务：数据收集</a:t>
            </a:r>
            <a:r>
              <a:rPr lang="zh-CN" altLang="en-US" sz="1700" dirty="0" smtClean="0"/>
              <a:t>。</a:t>
            </a:r>
            <a:endParaRPr lang="en-US" altLang="zh-CN" sz="1700" dirty="0" smtClean="0"/>
          </a:p>
          <a:p>
            <a:r>
              <a:rPr lang="zh-CN" altLang="en-US" sz="1700" dirty="0" smtClean="0"/>
              <a:t>未来</a:t>
            </a:r>
            <a:r>
              <a:rPr lang="zh-CN" altLang="en-US" sz="1700" dirty="0"/>
              <a:t>可以预见的是，云计算、大数据技术将在助力人工智能发展层面意义深远，而反之，人工智能的迅猛发展、海量数据的积累，也将会为云计算、大数据带来的未知和可能性！</a:t>
            </a:r>
            <a:endParaRPr lang="zh-CN" altLang="en-US" sz="1700" dirty="0"/>
          </a:p>
          <a:p>
            <a:endParaRPr lang="zh-CN" altLang="en-US" sz="1700" dirty="0"/>
          </a:p>
        </p:txBody>
      </p:sp>
      <p:pic>
        <p:nvPicPr>
          <p:cNvPr id="4" name="图片 3"/>
          <p:cNvPicPr/>
          <p:nvPr/>
        </p:nvPicPr>
        <p:blipFill>
          <a:blip r:embed="rId1" cstate="print">
            <a:extLst>
              <a:ext uri="{28A0092B-C50C-407E-A947-70E740481C1C}">
                <a14:useLocalDpi xmlns:a14="http://schemas.microsoft.com/office/drawing/2010/main" val="0"/>
              </a:ext>
            </a:extLst>
          </a:blip>
          <a:stretch>
            <a:fillRect/>
          </a:stretch>
        </p:blipFill>
        <p:spPr>
          <a:xfrm>
            <a:off x="6228184" y="1556792"/>
            <a:ext cx="2891656" cy="237626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spcBef>
                <a:spcPct val="0"/>
              </a:spcBef>
              <a:buNone/>
            </a:pPr>
            <a:r>
              <a:rPr lang="en-US" altLang="zh-CN" sz="5400" b="1" spc="-100" dirty="0">
                <a:solidFill>
                  <a:srgbClr val="C00000"/>
                </a:solidFill>
                <a:latin typeface="华文新魏" pitchFamily="2" charset="-122"/>
                <a:ea typeface="华文新魏" pitchFamily="2" charset="-122"/>
                <a:cs typeface="+mj-cs"/>
              </a:rPr>
              <a:t>END</a:t>
            </a:r>
            <a:endParaRPr lang="en-US" altLang="zh-CN" sz="5400" b="1" spc="-100" dirty="0">
              <a:solidFill>
                <a:srgbClr val="C00000"/>
              </a:solidFill>
              <a:latin typeface="华文新魏" pitchFamily="2" charset="-122"/>
              <a:ea typeface="华文新魏" pitchFamily="2" charset="-122"/>
              <a:cs typeface="+mj-cs"/>
            </a:endParaRPr>
          </a:p>
          <a:p>
            <a:pPr marL="0" indent="0" algn="ctr">
              <a:spcBef>
                <a:spcPct val="0"/>
              </a:spcBef>
              <a:buNone/>
            </a:pPr>
            <a:r>
              <a:rPr lang="zh-CN" altLang="en-US" sz="5400" b="1" spc="-100" dirty="0">
                <a:solidFill>
                  <a:srgbClr val="C00000"/>
                </a:solidFill>
                <a:latin typeface="华文新魏" pitchFamily="2" charset="-122"/>
                <a:ea typeface="华文新魏" pitchFamily="2" charset="-122"/>
                <a:cs typeface="+mj-cs"/>
              </a:rPr>
              <a:t> 谢谢！</a:t>
            </a:r>
            <a:endParaRPr lang="zh-CN" altLang="en-US" sz="5400" b="1" spc="-100" dirty="0">
              <a:solidFill>
                <a:srgbClr val="C00000"/>
              </a:solidFill>
              <a:latin typeface="华文新魏" pitchFamily="2" charset="-122"/>
              <a:ea typeface="华文新魏" pitchFamily="2"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188" y="332656"/>
            <a:ext cx="8229600" cy="990600"/>
          </a:xfrm>
        </p:spPr>
        <p:txBody>
          <a:bodyPr>
            <a:normAutofit/>
          </a:bodyPr>
          <a:lstStyle/>
          <a:p>
            <a:r>
              <a:rPr lang="en-US" altLang="zh-CN" dirty="0"/>
              <a:t>4.1.2 </a:t>
            </a:r>
            <a:r>
              <a:rPr lang="zh-CN" altLang="zh-CN" dirty="0"/>
              <a:t>云计算的分类</a:t>
            </a:r>
            <a:endParaRPr lang="zh-CN" altLang="en-US" dirty="0"/>
          </a:p>
        </p:txBody>
      </p:sp>
      <p:sp>
        <p:nvSpPr>
          <p:cNvPr id="3" name="内容占位符 2"/>
          <p:cNvSpPr>
            <a:spLocks noGrp="1"/>
          </p:cNvSpPr>
          <p:nvPr>
            <p:ph idx="1"/>
          </p:nvPr>
        </p:nvSpPr>
        <p:spPr>
          <a:xfrm>
            <a:off x="323528" y="1124744"/>
            <a:ext cx="8615300" cy="4876800"/>
          </a:xfrm>
        </p:spPr>
        <p:txBody>
          <a:bodyPr>
            <a:normAutofit/>
          </a:bodyPr>
          <a:lstStyle/>
          <a:p>
            <a:pPr marL="0" indent="0">
              <a:buNone/>
            </a:pPr>
            <a:r>
              <a:rPr lang="en-US" altLang="zh-CN" sz="2400" dirty="0" smtClean="0">
                <a:solidFill>
                  <a:srgbClr val="C00000"/>
                </a:solidFill>
              </a:rPr>
              <a:t>1. </a:t>
            </a:r>
            <a:r>
              <a:rPr lang="zh-CN" altLang="zh-CN" sz="2400" dirty="0" smtClean="0">
                <a:solidFill>
                  <a:srgbClr val="C00000"/>
                </a:solidFill>
              </a:rPr>
              <a:t>按</a:t>
            </a:r>
            <a:r>
              <a:rPr lang="zh-CN" altLang="zh-CN" sz="2400" dirty="0">
                <a:solidFill>
                  <a:srgbClr val="C00000"/>
                </a:solidFill>
              </a:rPr>
              <a:t>服务</a:t>
            </a:r>
            <a:r>
              <a:rPr lang="zh-CN" altLang="zh-CN" sz="2400" dirty="0" smtClean="0">
                <a:solidFill>
                  <a:srgbClr val="C00000"/>
                </a:solidFill>
              </a:rPr>
              <a:t>模式分类</a:t>
            </a:r>
            <a:r>
              <a:rPr lang="zh-CN" altLang="en-US" sz="2400" dirty="0" smtClean="0">
                <a:solidFill>
                  <a:srgbClr val="C00000"/>
                </a:solidFill>
              </a:rPr>
              <a:t>（</a:t>
            </a:r>
            <a:r>
              <a:rPr lang="en-US" altLang="zh-CN" sz="2400" dirty="0" smtClean="0">
                <a:solidFill>
                  <a:srgbClr val="C00000"/>
                </a:solidFill>
              </a:rPr>
              <a:t>1</a:t>
            </a:r>
            <a:r>
              <a:rPr lang="zh-CN" altLang="en-US" sz="2400" dirty="0" smtClean="0">
                <a:solidFill>
                  <a:srgbClr val="C00000"/>
                </a:solidFill>
              </a:rPr>
              <a:t>）</a:t>
            </a:r>
            <a:endParaRPr lang="en-US" altLang="zh-CN" sz="2400" dirty="0" smtClean="0">
              <a:solidFill>
                <a:srgbClr val="C00000"/>
              </a:solidFill>
            </a:endParaRPr>
          </a:p>
          <a:p>
            <a:pPr marL="0" indent="0">
              <a:buNone/>
            </a:pPr>
            <a:r>
              <a:rPr lang="zh-CN" altLang="zh-CN" sz="2000" dirty="0"/>
              <a:t>从云计算的服务模式看，云计算架构自底向上主要分为基础即服务（</a:t>
            </a:r>
            <a:r>
              <a:rPr lang="en-US" altLang="zh-CN" sz="2000" dirty="0" err="1"/>
              <a:t>IaaS</a:t>
            </a:r>
            <a:r>
              <a:rPr lang="zh-CN" altLang="zh-CN" sz="2000" dirty="0"/>
              <a:t>）、平台即服务（</a:t>
            </a:r>
            <a:r>
              <a:rPr lang="en-US" altLang="zh-CN" sz="2000" dirty="0" err="1"/>
              <a:t>PaaS</a:t>
            </a:r>
            <a:r>
              <a:rPr lang="zh-CN" altLang="zh-CN" sz="2000" dirty="0"/>
              <a:t>）和软件即服务（</a:t>
            </a:r>
            <a:r>
              <a:rPr lang="en-US" altLang="zh-CN" sz="2000" dirty="0" err="1"/>
              <a:t>SaaS</a:t>
            </a:r>
            <a:r>
              <a:rPr lang="zh-CN" altLang="zh-CN" sz="2000" dirty="0"/>
              <a:t>）三</a:t>
            </a:r>
            <a:r>
              <a:rPr lang="zh-CN" altLang="zh-CN" sz="2000" dirty="0" smtClean="0"/>
              <a:t>种。</a:t>
            </a:r>
            <a:endParaRPr lang="zh-CN" altLang="en-US" sz="2000" dirty="0">
              <a:solidFill>
                <a:srgbClr val="C00000"/>
              </a:solidFill>
            </a:endParaRPr>
          </a:p>
        </p:txBody>
      </p:sp>
      <p:pic>
        <p:nvPicPr>
          <p:cNvPr id="5" name="图片 4"/>
          <p:cNvPicPr/>
          <p:nvPr/>
        </p:nvPicPr>
        <p:blipFill rotWithShape="1">
          <a:blip r:embed="rId1">
            <a:extLst>
              <a:ext uri="{28A0092B-C50C-407E-A947-70E740481C1C}">
                <a14:useLocalDpi xmlns:a14="http://schemas.microsoft.com/office/drawing/2010/main" val="0"/>
              </a:ext>
            </a:extLst>
          </a:blip>
          <a:srcRect b="6107"/>
          <a:stretch>
            <a:fillRect/>
          </a:stretch>
        </p:blipFill>
        <p:spPr bwMode="auto">
          <a:xfrm>
            <a:off x="486430" y="2637025"/>
            <a:ext cx="6965889" cy="4104456"/>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29600" cy="990600"/>
          </a:xfrm>
        </p:spPr>
        <p:txBody>
          <a:bodyPr>
            <a:normAutofit/>
          </a:bodyPr>
          <a:lstStyle/>
          <a:p>
            <a:pPr marL="0" indent="0"/>
            <a:r>
              <a:rPr lang="en-US" altLang="zh-CN" dirty="0"/>
              <a:t>1. </a:t>
            </a:r>
            <a:r>
              <a:rPr lang="zh-CN" altLang="zh-CN" dirty="0"/>
              <a:t>按服务模式</a:t>
            </a:r>
            <a:r>
              <a:rPr lang="zh-CN" altLang="zh-CN" dirty="0" smtClean="0"/>
              <a:t>分类</a:t>
            </a:r>
            <a:r>
              <a:rPr lang="zh-CN" altLang="en-US" dirty="0" smtClean="0"/>
              <a:t>（</a:t>
            </a:r>
            <a:r>
              <a:rPr lang="en-US" altLang="zh-CN" dirty="0" smtClean="0"/>
              <a:t>2</a:t>
            </a:r>
            <a:r>
              <a:rPr lang="zh-CN" altLang="en-US" dirty="0" smtClean="0"/>
              <a:t>）</a:t>
            </a:r>
            <a:endParaRPr lang="en-US" altLang="zh-CN" dirty="0"/>
          </a:p>
        </p:txBody>
      </p:sp>
      <p:sp>
        <p:nvSpPr>
          <p:cNvPr id="3" name="内容占位符 2"/>
          <p:cNvSpPr>
            <a:spLocks noGrp="1"/>
          </p:cNvSpPr>
          <p:nvPr>
            <p:ph idx="1"/>
          </p:nvPr>
        </p:nvSpPr>
        <p:spPr>
          <a:xfrm>
            <a:off x="251520" y="1340768"/>
            <a:ext cx="8496944" cy="5661248"/>
          </a:xfrm>
        </p:spPr>
        <p:txBody>
          <a:bodyPr>
            <a:noAutofit/>
          </a:bodyPr>
          <a:lstStyle/>
          <a:p>
            <a:pPr marL="0" indent="0">
              <a:buNone/>
            </a:pPr>
            <a:r>
              <a:rPr lang="zh-CN" altLang="zh-CN" sz="2000" b="1" dirty="0"/>
              <a:t>（</a:t>
            </a:r>
            <a:r>
              <a:rPr lang="en-US" altLang="zh-CN" sz="2000" b="1" dirty="0"/>
              <a:t>1</a:t>
            </a:r>
            <a:r>
              <a:rPr lang="zh-CN" altLang="zh-CN" sz="2000" b="1" dirty="0"/>
              <a:t>）</a:t>
            </a:r>
            <a:r>
              <a:rPr lang="en-US" altLang="zh-CN" sz="2000" b="1" dirty="0" err="1"/>
              <a:t>IaaS</a:t>
            </a:r>
            <a:r>
              <a:rPr lang="zh-CN" altLang="zh-CN" sz="2000" b="1" dirty="0"/>
              <a:t>：</a:t>
            </a:r>
            <a:r>
              <a:rPr lang="zh-CN" altLang="zh-CN" sz="2000" dirty="0"/>
              <a:t>将硬件设备等基础资源封装成服务供用户使用</a:t>
            </a:r>
            <a:r>
              <a:rPr lang="zh-CN" altLang="zh-CN" sz="2000" dirty="0" smtClean="0"/>
              <a:t>。在</a:t>
            </a:r>
            <a:r>
              <a:rPr lang="en-US" altLang="zh-CN" sz="2000" dirty="0" err="1"/>
              <a:t>IaaS</a:t>
            </a:r>
            <a:r>
              <a:rPr lang="zh-CN" altLang="zh-CN" sz="2000" dirty="0"/>
              <a:t>环境中，用户相当于在使用裸机和磁盘，既可以让它运行</a:t>
            </a:r>
            <a:r>
              <a:rPr lang="en-US" altLang="zh-CN" sz="2000" dirty="0"/>
              <a:t>Windows</a:t>
            </a:r>
            <a:r>
              <a:rPr lang="zh-CN" altLang="zh-CN" sz="2000" dirty="0"/>
              <a:t>，也可以让它运行</a:t>
            </a:r>
            <a:r>
              <a:rPr lang="en-US" altLang="zh-CN" sz="2000" dirty="0"/>
              <a:t>Linux</a:t>
            </a:r>
            <a:r>
              <a:rPr lang="zh-CN" altLang="zh-CN" sz="2000" dirty="0" smtClean="0"/>
              <a:t>。</a:t>
            </a:r>
            <a:r>
              <a:rPr lang="en-US" altLang="zh-CN" sz="2000" dirty="0" err="1" smtClean="0"/>
              <a:t>IaaS</a:t>
            </a:r>
            <a:r>
              <a:rPr lang="zh-CN" altLang="zh-CN" sz="2000" dirty="0"/>
              <a:t>最大优势在于它允许用户动态申请或释放节点，按使用量计费。而</a:t>
            </a:r>
            <a:r>
              <a:rPr lang="en-US" altLang="zh-CN" sz="2000" dirty="0" err="1"/>
              <a:t>IaaS</a:t>
            </a:r>
            <a:r>
              <a:rPr lang="zh-CN" altLang="zh-CN" sz="2000" dirty="0"/>
              <a:t>是由公众共享的，因而具有更高的资源使用效率。</a:t>
            </a:r>
            <a:endParaRPr lang="zh-CN" altLang="zh-CN" sz="2000" dirty="0"/>
          </a:p>
          <a:p>
            <a:pPr marL="0" indent="0">
              <a:buNone/>
            </a:pPr>
            <a:r>
              <a:rPr lang="zh-CN" altLang="zh-CN" sz="2000" b="1" dirty="0"/>
              <a:t>（</a:t>
            </a:r>
            <a:r>
              <a:rPr lang="en-US" altLang="zh-CN" sz="2000" b="1" dirty="0"/>
              <a:t>2</a:t>
            </a:r>
            <a:r>
              <a:rPr lang="zh-CN" altLang="zh-CN" sz="2000" b="1" dirty="0"/>
              <a:t>）</a:t>
            </a:r>
            <a:r>
              <a:rPr lang="en-US" altLang="zh-CN" sz="2000" b="1" dirty="0" err="1"/>
              <a:t>PaaS</a:t>
            </a:r>
            <a:r>
              <a:rPr lang="zh-CN" altLang="zh-CN" sz="2000" b="1" dirty="0"/>
              <a:t>：</a:t>
            </a:r>
            <a:r>
              <a:rPr lang="zh-CN" altLang="zh-CN" sz="2000" dirty="0"/>
              <a:t>提供用户应用程序的运行环境</a:t>
            </a:r>
            <a:r>
              <a:rPr lang="zh-CN" altLang="zh-CN" sz="2000" dirty="0" smtClean="0"/>
              <a:t>，用户</a:t>
            </a:r>
            <a:r>
              <a:rPr lang="zh-CN" altLang="zh-CN" sz="2000" dirty="0"/>
              <a:t>应用程序不必过多考虑节点间的配合问题。但与此同时，用户的自主权降低，必须使用特定的编程环境并遵照特定的编程模型，只适用于解决某些特定的计算问题。</a:t>
            </a:r>
            <a:endParaRPr lang="zh-CN" altLang="zh-CN" sz="2000" dirty="0"/>
          </a:p>
          <a:p>
            <a:pPr marL="0" indent="0">
              <a:buNone/>
            </a:pPr>
            <a:r>
              <a:rPr lang="zh-CN" altLang="zh-CN" sz="2000" b="1" dirty="0"/>
              <a:t>（</a:t>
            </a:r>
            <a:r>
              <a:rPr lang="en-US" altLang="zh-CN" sz="2000" b="1" dirty="0"/>
              <a:t>3</a:t>
            </a:r>
            <a:r>
              <a:rPr lang="zh-CN" altLang="zh-CN" sz="2000" b="1" dirty="0"/>
              <a:t>）</a:t>
            </a:r>
            <a:r>
              <a:rPr lang="en-US" altLang="zh-CN" sz="2000" b="1" dirty="0" err="1"/>
              <a:t>SaaS</a:t>
            </a:r>
            <a:r>
              <a:rPr lang="zh-CN" altLang="zh-CN" sz="2000" b="1" dirty="0"/>
              <a:t>：</a:t>
            </a:r>
            <a:r>
              <a:rPr lang="zh-CN" altLang="zh-CN" sz="2000" dirty="0"/>
              <a:t>针对性更强，它将某些特定应用软件功能封装成服务。</a:t>
            </a:r>
            <a:r>
              <a:rPr lang="en-US" altLang="zh-CN" sz="2000" dirty="0" err="1"/>
              <a:t>SaaS</a:t>
            </a:r>
            <a:r>
              <a:rPr lang="zh-CN" altLang="zh-CN" sz="2000" dirty="0"/>
              <a:t>既不像</a:t>
            </a:r>
            <a:r>
              <a:rPr lang="en-US" altLang="zh-CN" sz="2000" dirty="0" err="1"/>
              <a:t>PaaS</a:t>
            </a:r>
            <a:r>
              <a:rPr lang="zh-CN" altLang="zh-CN" sz="2000" dirty="0"/>
              <a:t>一样提供计算或存储资源类型的服务，也不像</a:t>
            </a:r>
            <a:r>
              <a:rPr lang="en-US" altLang="zh-CN" sz="2000" dirty="0" err="1"/>
              <a:t>IaaS</a:t>
            </a:r>
            <a:r>
              <a:rPr lang="zh-CN" altLang="zh-CN" sz="2000" dirty="0"/>
              <a:t>一样提供运行用户自定义应用程序的环境，它只提供某些专门用途的服务供应用调用。</a:t>
            </a:r>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8229600" cy="990600"/>
          </a:xfrm>
        </p:spPr>
        <p:txBody>
          <a:bodyPr>
            <a:normAutofit/>
          </a:bodyPr>
          <a:lstStyle/>
          <a:p>
            <a:r>
              <a:rPr lang="en-US" altLang="zh-CN" dirty="0" smtClean="0"/>
              <a:t>2</a:t>
            </a:r>
            <a:r>
              <a:rPr lang="zh-CN" altLang="en-US" dirty="0" smtClean="0"/>
              <a:t>.</a:t>
            </a:r>
            <a:r>
              <a:rPr lang="zh-CN" altLang="zh-CN" dirty="0"/>
              <a:t>按部署模式分类</a:t>
            </a:r>
            <a:endParaRPr lang="zh-CN" altLang="en-US" dirty="0"/>
          </a:p>
        </p:txBody>
      </p:sp>
      <p:sp>
        <p:nvSpPr>
          <p:cNvPr id="3" name="内容占位符 2"/>
          <p:cNvSpPr>
            <a:spLocks noGrp="1"/>
          </p:cNvSpPr>
          <p:nvPr>
            <p:ph sz="half" idx="1"/>
          </p:nvPr>
        </p:nvSpPr>
        <p:spPr>
          <a:xfrm>
            <a:off x="251520" y="1340768"/>
            <a:ext cx="8640960" cy="5184576"/>
          </a:xfrm>
        </p:spPr>
        <p:txBody>
          <a:bodyPr>
            <a:noAutofit/>
          </a:bodyPr>
          <a:lstStyle/>
          <a:p>
            <a:pPr marL="0" indent="0">
              <a:buNone/>
            </a:pPr>
            <a:r>
              <a:rPr lang="zh-CN" altLang="zh-CN" sz="2200" b="1" dirty="0"/>
              <a:t>（</a:t>
            </a:r>
            <a:r>
              <a:rPr lang="en-US" altLang="zh-CN" sz="2200" b="1" dirty="0"/>
              <a:t>1</a:t>
            </a:r>
            <a:r>
              <a:rPr lang="zh-CN" altLang="zh-CN" sz="2200" b="1" dirty="0"/>
              <a:t>）公有</a:t>
            </a:r>
            <a:r>
              <a:rPr lang="zh-CN" altLang="zh-CN" sz="2200" b="1" dirty="0" smtClean="0"/>
              <a:t>云</a:t>
            </a:r>
            <a:r>
              <a:rPr lang="zh-CN" altLang="en-US" sz="2200" dirty="0" smtClean="0"/>
              <a:t>，</a:t>
            </a:r>
            <a:r>
              <a:rPr lang="zh-CN" altLang="zh-CN" sz="2200" dirty="0" smtClean="0"/>
              <a:t>也</a:t>
            </a:r>
            <a:r>
              <a:rPr lang="zh-CN" altLang="zh-CN" sz="2200" dirty="0"/>
              <a:t>称外部云</a:t>
            </a:r>
            <a:r>
              <a:rPr lang="zh-CN" altLang="zh-CN" sz="2200" dirty="0" smtClean="0"/>
              <a:t>。由</a:t>
            </a:r>
            <a:r>
              <a:rPr lang="zh-CN" altLang="zh-CN" sz="2200" dirty="0"/>
              <a:t>外部或者第三方提供商采用</a:t>
            </a:r>
            <a:r>
              <a:rPr lang="zh-CN" altLang="zh-CN" sz="2200" dirty="0" smtClean="0"/>
              <a:t>细粒度、</a:t>
            </a:r>
            <a:r>
              <a:rPr lang="zh-CN" altLang="zh-CN" sz="2200" dirty="0"/>
              <a:t>自服务的方式</a:t>
            </a:r>
            <a:r>
              <a:rPr lang="zh-CN" altLang="zh-CN" sz="2200" dirty="0" smtClean="0"/>
              <a:t>在</a:t>
            </a:r>
            <a:r>
              <a:rPr lang="en-US" altLang="zh-CN" sz="2200" dirty="0" smtClean="0"/>
              <a:t>Internet</a:t>
            </a:r>
            <a:r>
              <a:rPr lang="zh-CN" altLang="zh-CN" sz="2200" dirty="0"/>
              <a:t>上通过网络应用程序或者</a:t>
            </a:r>
            <a:r>
              <a:rPr lang="en-US" altLang="zh-CN" sz="2200" dirty="0"/>
              <a:t>Web</a:t>
            </a:r>
            <a:r>
              <a:rPr lang="zh-CN" altLang="zh-CN" sz="2200" dirty="0"/>
              <a:t>服务动态提供资源，而这些外部或者第三方提供商基于细粒度和效用计算方式分享资源和费用。</a:t>
            </a:r>
            <a:endParaRPr lang="zh-CN" altLang="zh-CN" sz="2200" dirty="0"/>
          </a:p>
          <a:p>
            <a:pPr marL="0" indent="0">
              <a:buNone/>
            </a:pPr>
            <a:r>
              <a:rPr lang="zh-CN" altLang="zh-CN" sz="2200" b="1" dirty="0"/>
              <a:t>（</a:t>
            </a:r>
            <a:r>
              <a:rPr lang="en-US" altLang="zh-CN" sz="2200" b="1" dirty="0"/>
              <a:t>2</a:t>
            </a:r>
            <a:r>
              <a:rPr lang="zh-CN" altLang="zh-CN" sz="2200" b="1" dirty="0"/>
              <a:t>）私有</a:t>
            </a:r>
            <a:r>
              <a:rPr lang="zh-CN" altLang="zh-CN" sz="2200" b="1" dirty="0" smtClean="0"/>
              <a:t>云</a:t>
            </a:r>
            <a:r>
              <a:rPr lang="zh-CN" altLang="en-US" sz="2200" dirty="0" smtClean="0"/>
              <a:t>，</a:t>
            </a:r>
            <a:r>
              <a:rPr lang="zh-CN" altLang="zh-CN" sz="2200" dirty="0" smtClean="0"/>
              <a:t>云基础</a:t>
            </a:r>
            <a:r>
              <a:rPr lang="zh-CN" altLang="zh-CN" sz="2200" dirty="0"/>
              <a:t>设施由一个单一的组织部署和独占使用，适用于多个用户（比如事业部）</a:t>
            </a:r>
            <a:r>
              <a:rPr lang="zh-CN" altLang="zh-CN" sz="2200" dirty="0" smtClean="0"/>
              <a:t>。</a:t>
            </a:r>
            <a:endParaRPr lang="en-US" altLang="zh-CN" sz="2200" dirty="0" smtClean="0"/>
          </a:p>
          <a:p>
            <a:pPr marL="0" indent="0">
              <a:buNone/>
            </a:pPr>
            <a:r>
              <a:rPr lang="zh-CN" altLang="zh-CN" sz="2200" b="1" dirty="0" smtClean="0"/>
              <a:t>（</a:t>
            </a:r>
            <a:r>
              <a:rPr lang="en-US" altLang="zh-CN" sz="2200" b="1" dirty="0"/>
              <a:t>3</a:t>
            </a:r>
            <a:r>
              <a:rPr lang="zh-CN" altLang="zh-CN" sz="2200" b="1" dirty="0"/>
              <a:t>）混合</a:t>
            </a:r>
            <a:r>
              <a:rPr lang="zh-CN" altLang="zh-CN" sz="2200" b="1" dirty="0" smtClean="0"/>
              <a:t>云</a:t>
            </a:r>
            <a:r>
              <a:rPr lang="zh-CN" altLang="en-US" sz="2200" dirty="0" smtClean="0"/>
              <a:t>，</a:t>
            </a:r>
            <a:r>
              <a:rPr lang="zh-CN" altLang="zh-CN" sz="2200" dirty="0" smtClean="0"/>
              <a:t>将</a:t>
            </a:r>
            <a:r>
              <a:rPr lang="zh-CN" altLang="zh-CN" sz="2200" dirty="0"/>
              <a:t>公有云和私有云结合到一起，用户可以在私有云的私密性和公有云的灵活性和价格高低之间自己做出一定的权衡</a:t>
            </a:r>
            <a:r>
              <a:rPr lang="zh-CN" altLang="zh-CN" sz="2200" dirty="0" smtClean="0"/>
              <a:t>。</a:t>
            </a:r>
            <a:endParaRPr lang="en-US" altLang="zh-CN" sz="2200" dirty="0" smtClean="0"/>
          </a:p>
          <a:p>
            <a:pPr marL="0" indent="0">
              <a:buNone/>
            </a:pPr>
            <a:r>
              <a:rPr lang="zh-CN" altLang="zh-CN" sz="2200" b="1" dirty="0" smtClean="0"/>
              <a:t>（</a:t>
            </a:r>
            <a:r>
              <a:rPr lang="en-US" altLang="zh-CN" sz="2200" b="1" dirty="0"/>
              <a:t>4</a:t>
            </a:r>
            <a:r>
              <a:rPr lang="zh-CN" altLang="zh-CN" sz="2200" b="1" dirty="0"/>
              <a:t>）行业</a:t>
            </a:r>
            <a:r>
              <a:rPr lang="zh-CN" altLang="zh-CN" sz="2200" b="1" dirty="0" smtClean="0"/>
              <a:t>云</a:t>
            </a:r>
            <a:r>
              <a:rPr lang="zh-CN" altLang="en-US" sz="2200" dirty="0"/>
              <a:t>，</a:t>
            </a:r>
            <a:r>
              <a:rPr lang="zh-CN" altLang="zh-CN" sz="2200" dirty="0" smtClean="0"/>
              <a:t>行业</a:t>
            </a:r>
            <a:r>
              <a:rPr lang="zh-CN" altLang="zh-CN" sz="2200" dirty="0"/>
              <a:t>云主要指的是专门为某个行业的业务设计的云，并且开放给多个同属这个行业的企业</a:t>
            </a:r>
            <a:r>
              <a:rPr lang="zh-CN" altLang="zh-CN" sz="2200" dirty="0" smtClean="0"/>
              <a:t>。</a:t>
            </a:r>
            <a:endParaRPr lang="zh-CN" altLang="en-US" sz="22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17.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5*f*1"/>
  <p:tag name="KSO_WM_UNIT_CLEAR" val="1"/>
  <p:tag name="KSO_WM_UNIT_LAYERLEVEL" val="1"/>
  <p:tag name="KSO_WM_UNIT_VALUE" val="92"/>
  <p:tag name="KSO_WM_UNIT_HIGHLIGHT" val="0"/>
  <p:tag name="KSO_WM_UNIT_COMPATIBLE" val="0"/>
  <p:tag name="KSO_WM_UNIT_PRESET_TEXT_INDEX" val="5"/>
  <p:tag name="KSO_WM_UNIT_PRESET_TEXT_LEN" val="12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20.xml><?xml version="1.0" encoding="utf-8"?>
<p:tagLst xmlns:p="http://schemas.openxmlformats.org/presentationml/2006/main">
  <p:tag name="KSO_WM_TEMPLATE_CATEGORY" val="custom"/>
  <p:tag name="KSO_WM_TEMPLATE_INDEX" val="160485"/>
  <p:tag name="KSO_WM_TAG_VERSION" val="1.0"/>
  <p:tag name="KSO_WM_SLIDE_ID" val="custom160485_25"/>
  <p:tag name="KSO_WM_SLIDE_INDEX" val="25"/>
  <p:tag name="KSO_WM_SLIDE_ITEM_CNT" val="2"/>
  <p:tag name="KSO_WM_SLIDE_LAYOUT" val="a_f_d"/>
  <p:tag name="KSO_WM_SLIDE_LAYOUT_CNT" val="1_1_1"/>
  <p:tag name="KSO_WM_SLIDE_TYPE" val="text"/>
  <p:tag name="KSO_WM_BEAUTIFY_FLAG" val="#wm#"/>
  <p:tag name="KSO_WM_SLIDE_POSITION" val="69*159"/>
  <p:tag name="KSO_WM_SLIDE_SIZE" val="708*266"/>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24.xml><?xml version="1.0" encoding="utf-8"?>
<p:tagLst xmlns:p="http://schemas.openxmlformats.org/presentationml/2006/main">
  <p:tag name="KSO_WM_TEMPLATE_CATEGORY" val="custom"/>
  <p:tag name="KSO_WM_TEMPLATE_INDEX" val="160485"/>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32.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1.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4.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45.xml><?xml version="1.0" encoding="utf-8"?>
<p:tagLst xmlns:p="http://schemas.openxmlformats.org/presentationml/2006/main">
  <p:tag name="KSO_WM_TEMPLATE_CATEGORY" val="custom"/>
  <p:tag name="KSO_WM_TEMPLATE_INDEX" val="160485"/>
</p:tagLst>
</file>

<file path=ppt/tags/tag46.xml><?xml version="1.0" encoding="utf-8"?>
<p:tagLst xmlns:p="http://schemas.openxmlformats.org/presentationml/2006/main">
  <p:tag name="KSO_WM_TEMPLATE_CATEGORY" val="custom"/>
  <p:tag name="KSO_WM_TEMPLATE_INDEX" val="160485"/>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49.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52.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56.xml><?xml version="1.0" encoding="utf-8"?>
<p:tagLst xmlns:p="http://schemas.openxmlformats.org/presentationml/2006/main">
  <p:tag name="KSO_WM_TEMPLATE_CATEGORY" val="custom"/>
  <p:tag name="KSO_WM_TEMPLATE_INDEX" val="160485"/>
  <p:tag name="KSO_WM_TAG_VERSION" val="1.0"/>
  <p:tag name="KSO_WM_SLIDE_ID" val="custom160485_25"/>
  <p:tag name="KSO_WM_SLIDE_INDEX" val="25"/>
  <p:tag name="KSO_WM_SLIDE_ITEM_CNT" val="2"/>
  <p:tag name="KSO_WM_SLIDE_LAYOUT" val="a_f_d"/>
  <p:tag name="KSO_WM_SLIDE_LAYOUT_CNT" val="1_1_1"/>
  <p:tag name="KSO_WM_SLIDE_TYPE" val="text"/>
  <p:tag name="KSO_WM_BEAUTIFY_FLAG" val="#wm#"/>
  <p:tag name="KSO_WM_SLIDE_POSITION" val="69*159"/>
  <p:tag name="KSO_WM_SLIDE_SIZE" val="708*266"/>
</p:tagLst>
</file>

<file path=ppt/tags/tag57.xml><?xml version="1.0" encoding="utf-8"?>
<p:tagLst xmlns:p="http://schemas.openxmlformats.org/presentationml/2006/main">
  <p:tag name="KSO_WM_TEMPLATE_CATEGORY" val="custom"/>
  <p:tag name="KSO_WM_TEMPLATE_INDEX" val="160485"/>
  <p:tag name="KSO_WM_TAG_VERSION" val="1.0"/>
  <p:tag name="KSO_WM_SLIDE_ID" val="custom160485_26"/>
  <p:tag name="KSO_WM_SLIDE_INDEX" val="26"/>
  <p:tag name="KSO_WM_SLIDE_ITEM_CNT" val="3"/>
  <p:tag name="KSO_WM_SLIDE_LAYOUT" val="a_f_d"/>
  <p:tag name="KSO_WM_SLIDE_LAYOUT_CNT" val="1_1_2"/>
  <p:tag name="KSO_WM_SLIDE_TYPE" val="text"/>
  <p:tag name="KSO_WM_BEAUTIFY_FLAG" val="#wm#"/>
  <p:tag name="KSO_WM_SLIDE_POSITION" val="69*133"/>
  <p:tag name="KSO_WM_SLIDE_SIZE" val="852*3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66.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69.xml><?xml version="1.0" encoding="utf-8"?>
<p:tagLst xmlns:p="http://schemas.openxmlformats.org/presentationml/2006/main">
  <p:tag name="KSO_WM_TEMPLATE_CATEGORY" val="custom"/>
  <p:tag name="KSO_WM_TEMPLATE_INDEX" val="160485"/>
  <p:tag name="KSO_WM_TAG_VERSION" val="1.0"/>
  <p:tag name="KSO_WM_SLIDE_ID" val="custom160485_25"/>
  <p:tag name="KSO_WM_SLIDE_INDEX" val="25"/>
  <p:tag name="KSO_WM_SLIDE_ITEM_CNT" val="2"/>
  <p:tag name="KSO_WM_SLIDE_LAYOUT" val="a_f_d"/>
  <p:tag name="KSO_WM_SLIDE_LAYOUT_CNT" val="1_1_1"/>
  <p:tag name="KSO_WM_SLIDE_TYPE" val="text"/>
  <p:tag name="KSO_WM_BEAUTIFY_FLAG" val="#wm#"/>
  <p:tag name="KSO_WM_SLIDE_POSITION" val="69*159"/>
  <p:tag name="KSO_WM_SLIDE_SIZE" val="708*266"/>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485"/>
  <p:tag name="KSO_WM_UNIT_TYPE" val="f"/>
  <p:tag name="KSO_WM_UNIT_INDEX" val="1"/>
  <p:tag name="KSO_WM_UNIT_ID" val="custom160485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72.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73.xml><?xml version="1.0" encoding="utf-8"?>
<p:tagLst xmlns:p="http://schemas.openxmlformats.org/presentationml/2006/main">
  <p:tag name="KSO_WM_TEMPLATE_CATEGORY" val="custom"/>
  <p:tag name="KSO_WM_TEMPLATE_INDEX" val="160485"/>
  <p:tag name="KSO_WM_TAG_VERSION" val="1.0"/>
  <p:tag name="KSO_WM_SLIDE_ID" val="custom160485_25"/>
  <p:tag name="KSO_WM_SLIDE_INDEX" val="25"/>
  <p:tag name="KSO_WM_SLIDE_ITEM_CNT" val="2"/>
  <p:tag name="KSO_WM_SLIDE_LAYOUT" val="a_f_d"/>
  <p:tag name="KSO_WM_SLIDE_LAYOUT_CNT" val="1_1_1"/>
  <p:tag name="KSO_WM_SLIDE_TYPE" val="text"/>
  <p:tag name="KSO_WM_BEAUTIFY_FLAG" val="#wm#"/>
  <p:tag name="KSO_WM_SLIDE_POSITION" val="69*159"/>
  <p:tag name="KSO_WM_SLIDE_SIZE" val="708*266"/>
</p:tagLst>
</file>

<file path=ppt/tags/tag8.xml><?xml version="1.0" encoding="utf-8"?>
<p:tagLst xmlns:p="http://schemas.openxmlformats.org/presentationml/2006/main">
  <p:tag name="KSO_WM_TEMPLATE_CATEGORY" val="custom"/>
  <p:tag name="KSO_WM_TEMPLATE_INDEX" val="160485"/>
  <p:tag name="KSO_WM_TAG_VERSION" val="1.0"/>
  <p:tag name="KSO_WM_SLIDE_ID" val="custom160485_2"/>
  <p:tag name="KSO_WM_SLIDE_INDEX" val="2"/>
  <p:tag name="KSO_WM_SLIDE_ITEM_CNT" val="1"/>
  <p:tag name="KSO_WM_SLIDE_LAYOUT" val="a_f"/>
  <p:tag name="KSO_WM_SLIDE_LAYOUT_CNT" val="1_1"/>
  <p:tag name="KSO_WM_SLIDE_TYPE" val="text"/>
  <p:tag name="KSO_WM_BEAUTIFY_FLAG" val="#wm#"/>
  <p:tag name="KSO_WM_SLIDE_POSITION" val="66*95"/>
  <p:tag name="KSO_WM_SLIDE_SIZE" val="828*392"/>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85"/>
  <p:tag name="KSO_WM_UNIT_TYPE" val="a"/>
  <p:tag name="KSO_WM_UNIT_INDEX" val="1"/>
  <p:tag name="KSO_WM_UNIT_ID" val="custom160485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12443</Words>
  <Application>WPS 演示</Application>
  <PresentationFormat>全屏显示(4:3)</PresentationFormat>
  <Paragraphs>431</Paragraphs>
  <Slides>63</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63</vt:i4>
      </vt:variant>
    </vt:vector>
  </HeadingPairs>
  <TitlesOfParts>
    <vt:vector size="77" baseType="lpstr">
      <vt:lpstr>Arial</vt:lpstr>
      <vt:lpstr>宋体</vt:lpstr>
      <vt:lpstr>Wingdings</vt:lpstr>
      <vt:lpstr>华文新魏</vt:lpstr>
      <vt:lpstr>黑体</vt:lpstr>
      <vt:lpstr>Wingdings 2</vt:lpstr>
      <vt:lpstr>Wingdings</vt:lpstr>
      <vt:lpstr>微软雅黑</vt:lpstr>
      <vt:lpstr>Arial Unicode MS</vt:lpstr>
      <vt:lpstr>方正舒体</vt:lpstr>
      <vt:lpstr>Segoe Print</vt:lpstr>
      <vt:lpstr>Calibri</vt:lpstr>
      <vt:lpstr>华文楷体</vt:lpstr>
      <vt:lpstr>透明</vt:lpstr>
      <vt:lpstr>第4章 计算机新技术</vt:lpstr>
      <vt:lpstr>目录</vt:lpstr>
      <vt:lpstr>4.1 云计算机</vt:lpstr>
      <vt:lpstr>2. 云计算的概念</vt:lpstr>
      <vt:lpstr>3. 云计算的特点</vt:lpstr>
      <vt:lpstr>4. 云计算基本原理</vt:lpstr>
      <vt:lpstr>4.1.2 云计算的分类</vt:lpstr>
      <vt:lpstr>1. 按服务模式分类（2）</vt:lpstr>
      <vt:lpstr>2.按部署模式分类</vt:lpstr>
      <vt:lpstr>4.1.3 云计算的关键技术及存在的问题</vt:lpstr>
      <vt:lpstr>2. 云计算存在的问题</vt:lpstr>
      <vt:lpstr>4.2 人工智能</vt:lpstr>
      <vt:lpstr>4.2.2 人工智能的研究途径</vt:lpstr>
      <vt:lpstr>4.2.3 人工智能的研究目标（1）</vt:lpstr>
      <vt:lpstr>4.2.3 人工智能的研究目标（2）</vt:lpstr>
      <vt:lpstr>4.2.4 人工智能的研究领域</vt:lpstr>
      <vt:lpstr>模式识别的过程</vt:lpstr>
      <vt:lpstr>（2）模式识别的分类</vt:lpstr>
      <vt:lpstr>2. 问题求解</vt:lpstr>
      <vt:lpstr>3. 自然语言理解</vt:lpstr>
      <vt:lpstr>4. 自动定理证明</vt:lpstr>
      <vt:lpstr>5. 机器视觉</vt:lpstr>
      <vt:lpstr>6. 自动程序设计</vt:lpstr>
      <vt:lpstr>7. 专家系统（1）</vt:lpstr>
      <vt:lpstr>7. 专家系统（2）</vt:lpstr>
      <vt:lpstr>8. 机器学习（1）</vt:lpstr>
      <vt:lpstr>8. 机器学习（2）</vt:lpstr>
      <vt:lpstr>9. 机器人（1）</vt:lpstr>
      <vt:lpstr>9. 机器人（2）</vt:lpstr>
      <vt:lpstr>4.2.5 人工智能的进展（1）</vt:lpstr>
      <vt:lpstr>4.2.5 人工智能的进展（2）</vt:lpstr>
      <vt:lpstr>4.2.5 人工智能的进展（3）</vt:lpstr>
      <vt:lpstr>4.2.5 人工智能的进展（4）</vt:lpstr>
      <vt:lpstr>4.2.5 人工智能的进展（5）</vt:lpstr>
      <vt:lpstr>4.3 物联网</vt:lpstr>
      <vt:lpstr>1. 物联网的概念（2）</vt:lpstr>
      <vt:lpstr>PowerPoint 演示文稿</vt:lpstr>
      <vt:lpstr>2. 物联网的基本特征</vt:lpstr>
      <vt:lpstr>4.3.2 物联网的关键技术（1）</vt:lpstr>
      <vt:lpstr>4.3.2 物联网的关键技术（2）</vt:lpstr>
      <vt:lpstr>4.3.3 物联网的应用</vt:lpstr>
      <vt:lpstr>4.4 虚拟现实与增强现实技术</vt:lpstr>
      <vt:lpstr>2. 虚拟现实发展过程</vt:lpstr>
      <vt:lpstr>3. 虚拟现实技术的特征</vt:lpstr>
      <vt:lpstr>4.4.2 虚拟现实技术基础及硬件设备</vt:lpstr>
      <vt:lpstr>2. 虚拟现实技术硬件设备</vt:lpstr>
      <vt:lpstr>（2）三维控制器</vt:lpstr>
      <vt:lpstr>（3）人体运动捕捉设备</vt:lpstr>
      <vt:lpstr>（4）头盔显示器</vt:lpstr>
      <vt:lpstr>（5）触觉力觉反馈设备</vt:lpstr>
      <vt:lpstr>（6）其它辅助设备</vt:lpstr>
      <vt:lpstr>4.4.3 增强现实技术概述</vt:lpstr>
      <vt:lpstr>2. 增强现实技术的特点</vt:lpstr>
      <vt:lpstr>4.4.4 虚拟现实和增强现实的应用</vt:lpstr>
      <vt:lpstr>（2）游戏/艺术/教育</vt:lpstr>
      <vt:lpstr>（3）应急推演</vt:lpstr>
      <vt:lpstr>（4）城市规划/地理交通</vt:lpstr>
      <vt:lpstr>2. 增强现实的应用</vt:lpstr>
      <vt:lpstr>（2）电视电影节目</vt:lpstr>
      <vt:lpstr>（3）广告营销</vt:lpstr>
      <vt:lpstr>总结：大数据、云计算、物联网和AI之间的关系（1）</vt:lpstr>
      <vt:lpstr>总结：大数据、云计算、物联网和AI之间的关系（2）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文字处理软件——</dc:title>
  <dc:creator>Holly</dc:creator>
  <cp:lastModifiedBy>82645</cp:lastModifiedBy>
  <cp:revision>128</cp:revision>
  <dcterms:created xsi:type="dcterms:W3CDTF">2018-08-20T01:50:00Z</dcterms:created>
  <dcterms:modified xsi:type="dcterms:W3CDTF">2019-08-25T09:48:57Z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2052-11.1.0.8799</vt:lpwstr>
  </property>
</Properties>
</file>