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4" d="100"/>
          <a:sy n="74" d="100"/>
        </p:scale>
        <p:origin x="11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9E4B377-6D34-49B0-80DA-8366853DA916}" type="slidenum">
              <a:rPr lang="en-US" altLang="zh-CN"/>
              <a:pPr/>
              <a:t>‹#›</a:t>
            </a:fld>
            <a:endParaRPr lang="en-US" altLang="zh-CN"/>
          </a:p>
        </p:txBody>
      </p:sp>
    </p:spTree>
    <p:extLst>
      <p:ext uri="{BB962C8B-B14F-4D97-AF65-F5344CB8AC3E}">
        <p14:creationId xmlns:p14="http://schemas.microsoft.com/office/powerpoint/2010/main" val="23745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91368C3-FA50-4389-BDEF-1D247F2FA28D}" type="slidenum">
              <a:rPr lang="en-US" altLang="zh-CN"/>
              <a:pPr/>
              <a:t>‹#›</a:t>
            </a:fld>
            <a:endParaRPr lang="en-US" altLang="zh-CN"/>
          </a:p>
        </p:txBody>
      </p:sp>
    </p:spTree>
    <p:extLst>
      <p:ext uri="{BB962C8B-B14F-4D97-AF65-F5344CB8AC3E}">
        <p14:creationId xmlns:p14="http://schemas.microsoft.com/office/powerpoint/2010/main" val="176483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C2A6BBC-44DE-457F-A338-9B67208DDF12}" type="slidenum">
              <a:rPr lang="en-US" altLang="zh-CN"/>
              <a:pPr/>
              <a:t>‹#›</a:t>
            </a:fld>
            <a:endParaRPr lang="en-US" altLang="zh-CN"/>
          </a:p>
        </p:txBody>
      </p:sp>
    </p:spTree>
    <p:extLst>
      <p:ext uri="{BB962C8B-B14F-4D97-AF65-F5344CB8AC3E}">
        <p14:creationId xmlns:p14="http://schemas.microsoft.com/office/powerpoint/2010/main" val="3600127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EDA0F08-1F86-446B-B687-9F3DFFB1AAF8}" type="slidenum">
              <a:rPr lang="en-US" altLang="zh-CN"/>
              <a:pPr/>
              <a:t>‹#›</a:t>
            </a:fld>
            <a:endParaRPr lang="en-US" altLang="zh-CN"/>
          </a:p>
        </p:txBody>
      </p:sp>
    </p:spTree>
    <p:extLst>
      <p:ext uri="{BB962C8B-B14F-4D97-AF65-F5344CB8AC3E}">
        <p14:creationId xmlns:p14="http://schemas.microsoft.com/office/powerpoint/2010/main" val="70360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5A307C-3504-4561-9B45-DB4B11EC7DFC}" type="slidenum">
              <a:rPr lang="en-US" altLang="zh-CN"/>
              <a:pPr/>
              <a:t>‹#›</a:t>
            </a:fld>
            <a:endParaRPr lang="en-US" altLang="zh-CN"/>
          </a:p>
        </p:txBody>
      </p:sp>
    </p:spTree>
    <p:extLst>
      <p:ext uri="{BB962C8B-B14F-4D97-AF65-F5344CB8AC3E}">
        <p14:creationId xmlns:p14="http://schemas.microsoft.com/office/powerpoint/2010/main" val="980524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18DCA7-534C-420C-BD06-F1580C5350B3}" type="slidenum">
              <a:rPr lang="en-US" altLang="zh-CN"/>
              <a:pPr/>
              <a:t>‹#›</a:t>
            </a:fld>
            <a:endParaRPr lang="en-US" altLang="zh-CN"/>
          </a:p>
        </p:txBody>
      </p:sp>
    </p:spTree>
    <p:extLst>
      <p:ext uri="{BB962C8B-B14F-4D97-AF65-F5344CB8AC3E}">
        <p14:creationId xmlns:p14="http://schemas.microsoft.com/office/powerpoint/2010/main" val="223104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55E8C00-5495-4ED4-8610-4ED9225543C3}" type="slidenum">
              <a:rPr lang="en-US" altLang="zh-CN"/>
              <a:pPr/>
              <a:t>‹#›</a:t>
            </a:fld>
            <a:endParaRPr lang="en-US" altLang="zh-CN"/>
          </a:p>
        </p:txBody>
      </p:sp>
    </p:spTree>
    <p:extLst>
      <p:ext uri="{BB962C8B-B14F-4D97-AF65-F5344CB8AC3E}">
        <p14:creationId xmlns:p14="http://schemas.microsoft.com/office/powerpoint/2010/main" val="174893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E281E66-660B-474F-9C53-844AE8DBF2A6}" type="slidenum">
              <a:rPr lang="en-US" altLang="zh-CN"/>
              <a:pPr/>
              <a:t>‹#›</a:t>
            </a:fld>
            <a:endParaRPr lang="en-US" altLang="zh-CN"/>
          </a:p>
        </p:txBody>
      </p:sp>
    </p:spTree>
    <p:extLst>
      <p:ext uri="{BB962C8B-B14F-4D97-AF65-F5344CB8AC3E}">
        <p14:creationId xmlns:p14="http://schemas.microsoft.com/office/powerpoint/2010/main" val="69398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4CEAEEB-3C8A-4550-9795-C62612CBCDE9}" type="slidenum">
              <a:rPr lang="en-US" altLang="zh-CN"/>
              <a:pPr/>
              <a:t>‹#›</a:t>
            </a:fld>
            <a:endParaRPr lang="en-US" altLang="zh-CN"/>
          </a:p>
        </p:txBody>
      </p:sp>
    </p:spTree>
    <p:extLst>
      <p:ext uri="{BB962C8B-B14F-4D97-AF65-F5344CB8AC3E}">
        <p14:creationId xmlns:p14="http://schemas.microsoft.com/office/powerpoint/2010/main" val="278267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CE1D7DE-DF3A-48E7-A02F-96D98009815C}" type="slidenum">
              <a:rPr lang="en-US" altLang="zh-CN"/>
              <a:pPr/>
              <a:t>‹#›</a:t>
            </a:fld>
            <a:endParaRPr lang="en-US" altLang="zh-CN"/>
          </a:p>
        </p:txBody>
      </p:sp>
    </p:spTree>
    <p:extLst>
      <p:ext uri="{BB962C8B-B14F-4D97-AF65-F5344CB8AC3E}">
        <p14:creationId xmlns:p14="http://schemas.microsoft.com/office/powerpoint/2010/main" val="276550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C1DCA20-1490-4B27-A5CA-46732B2E2AD3}" type="slidenum">
              <a:rPr lang="en-US" altLang="zh-CN"/>
              <a:pPr/>
              <a:t>‹#›</a:t>
            </a:fld>
            <a:endParaRPr lang="en-US" altLang="zh-CN"/>
          </a:p>
        </p:txBody>
      </p:sp>
    </p:spTree>
    <p:extLst>
      <p:ext uri="{BB962C8B-B14F-4D97-AF65-F5344CB8AC3E}">
        <p14:creationId xmlns:p14="http://schemas.microsoft.com/office/powerpoint/2010/main" val="40944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2A105BC-0724-4781-96CA-431BC931CB2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228600"/>
            <a:ext cx="8229600" cy="6629400"/>
          </a:xfrm>
        </p:spPr>
        <p:txBody>
          <a:bodyPr/>
          <a:lstStyle/>
          <a:p>
            <a:pPr>
              <a:lnSpc>
                <a:spcPct val="80000"/>
              </a:lnSpc>
              <a:buFontTx/>
              <a:buNone/>
            </a:pPr>
            <a:r>
              <a:rPr lang="zh-CN" altLang="en-US" sz="2800" b="1"/>
              <a:t>一选择题</a:t>
            </a:r>
          </a:p>
          <a:p>
            <a:pPr>
              <a:lnSpc>
                <a:spcPct val="80000"/>
              </a:lnSpc>
              <a:buFontTx/>
              <a:buNone/>
            </a:pPr>
            <a:r>
              <a:rPr lang="en-US" altLang="zh-CN" sz="2800" b="1"/>
              <a:t>1</a:t>
            </a:r>
            <a:r>
              <a:rPr lang="zh-CN" altLang="en-US" sz="2800" b="1"/>
              <a:t>、	面向对象程序设计中的数据隐藏指的是</a:t>
            </a:r>
            <a:r>
              <a:rPr lang="en-US" altLang="zh-CN" sz="2800" b="1"/>
              <a:t>(  )</a:t>
            </a:r>
            <a:r>
              <a:rPr lang="zh-CN" altLang="en-US" sz="2800" b="1"/>
              <a:t>。</a:t>
            </a:r>
          </a:p>
          <a:p>
            <a:pPr>
              <a:lnSpc>
                <a:spcPct val="80000"/>
              </a:lnSpc>
              <a:buFontTx/>
              <a:buNone/>
            </a:pPr>
            <a:r>
              <a:rPr lang="en-US" altLang="zh-CN" sz="2800" b="1"/>
              <a:t>A. 	</a:t>
            </a:r>
            <a:r>
              <a:rPr lang="zh-CN" altLang="en-US" sz="2800" b="1"/>
              <a:t>输入数据必须输入保密口令  		</a:t>
            </a:r>
          </a:p>
          <a:p>
            <a:pPr>
              <a:lnSpc>
                <a:spcPct val="80000"/>
              </a:lnSpc>
              <a:buFontTx/>
              <a:buNone/>
            </a:pPr>
            <a:r>
              <a:rPr lang="en-US" altLang="zh-CN" sz="2800" b="1"/>
              <a:t>B. 	</a:t>
            </a:r>
            <a:r>
              <a:rPr lang="zh-CN" altLang="en-US" sz="2800" b="1"/>
              <a:t>数据经过加密处理</a:t>
            </a:r>
          </a:p>
          <a:p>
            <a:pPr>
              <a:lnSpc>
                <a:spcPct val="80000"/>
              </a:lnSpc>
              <a:buFontTx/>
              <a:buNone/>
            </a:pPr>
            <a:r>
              <a:rPr lang="en-US" altLang="zh-CN" sz="2800" b="1"/>
              <a:t>C. 	</a:t>
            </a:r>
            <a:r>
              <a:rPr lang="zh-CN" altLang="en-US" sz="2800" b="1"/>
              <a:t>对象内部数据结构上建有防火墙	</a:t>
            </a:r>
          </a:p>
          <a:p>
            <a:pPr>
              <a:lnSpc>
                <a:spcPct val="80000"/>
              </a:lnSpc>
              <a:buFontTx/>
              <a:buNone/>
            </a:pPr>
            <a:r>
              <a:rPr lang="en-US" altLang="zh-CN" sz="2800" b="1"/>
              <a:t>D. 	</a:t>
            </a:r>
            <a:r>
              <a:rPr lang="zh-CN" altLang="en-US" sz="2800" b="1"/>
              <a:t>对象内部数据结构的不可访问性</a:t>
            </a:r>
          </a:p>
          <a:p>
            <a:pPr>
              <a:lnSpc>
                <a:spcPct val="80000"/>
              </a:lnSpc>
              <a:buFontTx/>
              <a:buNone/>
            </a:pPr>
            <a:r>
              <a:rPr lang="en-US" altLang="zh-CN" sz="2800" b="1">
                <a:solidFill>
                  <a:srgbClr val="FF0000"/>
                </a:solidFill>
              </a:rPr>
              <a:t>D</a:t>
            </a:r>
          </a:p>
          <a:p>
            <a:pPr>
              <a:lnSpc>
                <a:spcPct val="80000"/>
              </a:lnSpc>
              <a:buFontTx/>
              <a:buNone/>
            </a:pPr>
            <a:r>
              <a:rPr lang="en-US" altLang="zh-CN" sz="2800" b="1"/>
              <a:t>2</a:t>
            </a:r>
            <a:r>
              <a:rPr lang="zh-CN" altLang="en-US" sz="2800" b="1"/>
              <a:t>、下列关于类的访问权限的描述中</a:t>
            </a:r>
            <a:r>
              <a:rPr lang="en-US" altLang="zh-CN" sz="2800" b="1"/>
              <a:t>,</a:t>
            </a:r>
            <a:r>
              <a:rPr lang="zh-CN" altLang="en-US" sz="2800" b="1"/>
              <a:t>错误的是</a:t>
            </a:r>
            <a:r>
              <a:rPr lang="en-US" altLang="zh-CN" sz="2800" b="1"/>
              <a:t>(  ).</a:t>
            </a:r>
            <a:r>
              <a:rPr lang="zh-CN" altLang="en-US" sz="2800" b="1"/>
              <a:t>。</a:t>
            </a:r>
          </a:p>
          <a:p>
            <a:pPr>
              <a:lnSpc>
                <a:spcPct val="80000"/>
              </a:lnSpc>
              <a:buFontTx/>
              <a:buNone/>
            </a:pPr>
            <a:r>
              <a:rPr lang="en-US" altLang="zh-CN" sz="2800" b="1"/>
              <a:t>A. </a:t>
            </a:r>
            <a:r>
              <a:rPr lang="zh-CN" altLang="en-US" sz="2800" b="1"/>
              <a:t>说明为公有的成员可以被程序中的任何代码访问</a:t>
            </a:r>
          </a:p>
          <a:p>
            <a:pPr>
              <a:lnSpc>
                <a:spcPct val="80000"/>
              </a:lnSpc>
              <a:buFontTx/>
              <a:buNone/>
            </a:pPr>
            <a:r>
              <a:rPr lang="en-US" altLang="zh-CN" sz="2800" b="1"/>
              <a:t>B. </a:t>
            </a:r>
            <a:r>
              <a:rPr lang="zh-CN" altLang="en-US" sz="2800" b="1"/>
              <a:t>说明为私有的成员只能被类的成员和说明为友元类的成员函数访问</a:t>
            </a:r>
          </a:p>
          <a:p>
            <a:pPr>
              <a:lnSpc>
                <a:spcPct val="80000"/>
              </a:lnSpc>
              <a:buFontTx/>
              <a:buNone/>
            </a:pPr>
            <a:r>
              <a:rPr lang="en-US" altLang="zh-CN" sz="2800" b="1"/>
              <a:t>C. </a:t>
            </a:r>
            <a:r>
              <a:rPr lang="zh-CN" altLang="en-US" sz="2800" b="1"/>
              <a:t>说明为保护的成员</a:t>
            </a:r>
            <a:r>
              <a:rPr lang="en-US" altLang="zh-CN" sz="2800" b="1"/>
              <a:t>,</a:t>
            </a:r>
            <a:r>
              <a:rPr lang="zh-CN" altLang="en-US" sz="2800" b="1"/>
              <a:t>除了能被本身的成员函数和说明为友元类的成员函数访问外</a:t>
            </a:r>
            <a:r>
              <a:rPr lang="en-US" altLang="zh-CN" sz="2800" b="1"/>
              <a:t>,</a:t>
            </a:r>
            <a:r>
              <a:rPr lang="zh-CN" altLang="en-US" sz="2800" b="1"/>
              <a:t>该类的派生类的成员也可以访问</a:t>
            </a:r>
          </a:p>
          <a:p>
            <a:pPr>
              <a:lnSpc>
                <a:spcPct val="80000"/>
              </a:lnSpc>
              <a:buFontTx/>
              <a:buNone/>
            </a:pPr>
            <a:r>
              <a:rPr lang="en-US" altLang="zh-CN" sz="2800" b="1"/>
              <a:t>D. </a:t>
            </a:r>
            <a:r>
              <a:rPr lang="zh-CN" altLang="en-US" sz="2800" b="1"/>
              <a:t>类的所有成员都可以被程序中的任何代码访问</a:t>
            </a:r>
          </a:p>
          <a:p>
            <a:pPr>
              <a:lnSpc>
                <a:spcPct val="80000"/>
              </a:lnSpc>
              <a:buFontTx/>
              <a:buNone/>
            </a:pPr>
            <a:r>
              <a:rPr lang="en-US" altLang="zh-CN" sz="2800" b="1">
                <a:solidFill>
                  <a:srgbClr val="FF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57200" y="381000"/>
            <a:ext cx="8229600" cy="6324600"/>
          </a:xfrm>
        </p:spPr>
        <p:txBody>
          <a:bodyPr/>
          <a:lstStyle/>
          <a:p>
            <a:pPr>
              <a:lnSpc>
                <a:spcPct val="90000"/>
              </a:lnSpc>
              <a:buFontTx/>
              <a:buNone/>
            </a:pPr>
            <a:r>
              <a:rPr lang="en-US" altLang="zh-CN" sz="2400" b="1"/>
              <a:t>32</a:t>
            </a:r>
            <a:r>
              <a:rPr lang="zh-CN" altLang="en-US" sz="2400" b="1"/>
              <a:t>、 对于任一个类，用户所能定义的构造函数的个数至多为</a:t>
            </a:r>
            <a:r>
              <a:rPr lang="en-US" altLang="zh-CN" sz="2400" b="1"/>
              <a:t>(  )</a:t>
            </a:r>
            <a:r>
              <a:rPr lang="zh-CN" altLang="en-US" sz="2400" b="1"/>
              <a:t>。</a:t>
            </a:r>
          </a:p>
          <a:p>
            <a:pPr>
              <a:lnSpc>
                <a:spcPct val="90000"/>
              </a:lnSpc>
              <a:buFontTx/>
              <a:buNone/>
            </a:pPr>
            <a:r>
              <a:rPr lang="zh-CN" altLang="en-US" sz="2400" b="1"/>
              <a:t> </a:t>
            </a:r>
            <a:r>
              <a:rPr lang="en-US" altLang="zh-CN" sz="2400" b="1"/>
              <a:t>A. 0      B. 1      C. 2      D. </a:t>
            </a:r>
            <a:r>
              <a:rPr lang="zh-CN" altLang="en-US" sz="2400" b="1"/>
              <a:t>任意个</a:t>
            </a:r>
          </a:p>
          <a:p>
            <a:pPr>
              <a:lnSpc>
                <a:spcPct val="90000"/>
              </a:lnSpc>
              <a:buFontTx/>
              <a:buNone/>
            </a:pPr>
            <a:r>
              <a:rPr lang="en-US" altLang="zh-CN" sz="2400" b="1">
                <a:solidFill>
                  <a:srgbClr val="FF0000"/>
                </a:solidFill>
              </a:rPr>
              <a:t>D</a:t>
            </a:r>
          </a:p>
          <a:p>
            <a:pPr>
              <a:lnSpc>
                <a:spcPct val="90000"/>
              </a:lnSpc>
              <a:buFontTx/>
              <a:buNone/>
            </a:pPr>
            <a:r>
              <a:rPr lang="en-US" altLang="zh-CN" sz="2400" b="1"/>
              <a:t>33</a:t>
            </a:r>
            <a:r>
              <a:rPr lang="zh-CN" altLang="en-US" sz="2400" b="1"/>
              <a:t>、 对于任一个类，用户所能定义的析构函数的个数至多为</a:t>
            </a:r>
            <a:r>
              <a:rPr lang="en-US" altLang="zh-CN" sz="2400" b="1"/>
              <a:t>(  )</a:t>
            </a:r>
            <a:r>
              <a:rPr lang="zh-CN" altLang="en-US" sz="2400" b="1"/>
              <a:t>。</a:t>
            </a:r>
          </a:p>
          <a:p>
            <a:pPr>
              <a:lnSpc>
                <a:spcPct val="90000"/>
              </a:lnSpc>
              <a:buFontTx/>
              <a:buNone/>
            </a:pPr>
            <a:r>
              <a:rPr lang="zh-CN" altLang="en-US" sz="2400" b="1"/>
              <a:t> </a:t>
            </a:r>
            <a:r>
              <a:rPr lang="en-US" altLang="zh-CN" sz="2400" b="1"/>
              <a:t>A. 0      B. 1      C. 2      D. </a:t>
            </a:r>
            <a:r>
              <a:rPr lang="zh-CN" altLang="en-US" sz="2400" b="1"/>
              <a:t>任意个</a:t>
            </a:r>
          </a:p>
          <a:p>
            <a:pPr>
              <a:lnSpc>
                <a:spcPct val="90000"/>
              </a:lnSpc>
              <a:buFontTx/>
              <a:buNone/>
            </a:pPr>
            <a:r>
              <a:rPr lang="en-US" altLang="zh-CN" sz="2400" b="1">
                <a:solidFill>
                  <a:srgbClr val="FF0000"/>
                </a:solidFill>
              </a:rPr>
              <a:t>B</a:t>
            </a:r>
          </a:p>
          <a:p>
            <a:pPr>
              <a:lnSpc>
                <a:spcPct val="90000"/>
              </a:lnSpc>
              <a:buFontTx/>
              <a:buNone/>
            </a:pPr>
            <a:r>
              <a:rPr lang="en-US" altLang="zh-CN" sz="2400" b="1"/>
              <a:t>34</a:t>
            </a:r>
            <a:r>
              <a:rPr lang="zh-CN" altLang="en-US" sz="2400" b="1"/>
              <a:t>、 假定一个类对象数组为</a:t>
            </a:r>
            <a:r>
              <a:rPr lang="en-US" altLang="zh-CN" sz="2400" b="1"/>
              <a:t>A[n]</a:t>
            </a:r>
            <a:r>
              <a:rPr lang="zh-CN" altLang="en-US" sz="2400" b="1"/>
              <a:t>，当离开它定义的作用域时，系统自动调用该类析构函数的次数为</a:t>
            </a:r>
            <a:r>
              <a:rPr lang="en-US" altLang="zh-CN" sz="2400" b="1"/>
              <a:t>(   )</a:t>
            </a:r>
            <a:r>
              <a:rPr lang="zh-CN" altLang="en-US" sz="2400" b="1"/>
              <a:t>。</a:t>
            </a:r>
          </a:p>
          <a:p>
            <a:pPr>
              <a:lnSpc>
                <a:spcPct val="90000"/>
              </a:lnSpc>
              <a:buFontTx/>
              <a:buNone/>
            </a:pPr>
            <a:r>
              <a:rPr lang="zh-CN" altLang="en-US" sz="2400" b="1"/>
              <a:t> </a:t>
            </a:r>
            <a:r>
              <a:rPr lang="en-US" altLang="zh-CN" sz="2400" b="1"/>
              <a:t>A. 0      B. 1      C. n      D. n-1</a:t>
            </a:r>
          </a:p>
          <a:p>
            <a:pPr>
              <a:lnSpc>
                <a:spcPct val="90000"/>
              </a:lnSpc>
              <a:buFontTx/>
              <a:buNone/>
            </a:pPr>
            <a:r>
              <a:rPr lang="en-US" altLang="zh-CN" sz="2400" b="1">
                <a:solidFill>
                  <a:srgbClr val="FF0000"/>
                </a:solidFill>
              </a:rPr>
              <a:t>C</a:t>
            </a:r>
          </a:p>
          <a:p>
            <a:pPr>
              <a:lnSpc>
                <a:spcPct val="90000"/>
              </a:lnSpc>
              <a:buFontTx/>
              <a:buNone/>
            </a:pPr>
            <a:r>
              <a:rPr lang="en-US" altLang="zh-CN" sz="2400" b="1"/>
              <a:t>35</a:t>
            </a:r>
            <a:r>
              <a:rPr lang="zh-CN" altLang="en-US" sz="2400" b="1"/>
              <a:t>、 假定</a:t>
            </a:r>
            <a:r>
              <a:rPr lang="en-US" altLang="zh-CN" sz="2400" b="1"/>
              <a:t>AB</a:t>
            </a:r>
            <a:r>
              <a:rPr lang="zh-CN" altLang="en-US" sz="2400" b="1"/>
              <a:t>为一个类，则执行“</a:t>
            </a:r>
            <a:r>
              <a:rPr lang="en-US" altLang="zh-CN" sz="2400" b="1"/>
              <a:t>AB a, b(2), c[3], *p=&amp;a;”</a:t>
            </a:r>
            <a:r>
              <a:rPr lang="zh-CN" altLang="en-US" sz="2400" b="1"/>
              <a:t>语句时共调用该类无参构造函数的次数为</a:t>
            </a:r>
            <a:r>
              <a:rPr lang="en-US" altLang="zh-CN" sz="2400" b="1"/>
              <a:t>(  )</a:t>
            </a:r>
            <a:r>
              <a:rPr lang="zh-CN" altLang="en-US" sz="2400" b="1"/>
              <a:t>。</a:t>
            </a:r>
          </a:p>
          <a:p>
            <a:pPr>
              <a:lnSpc>
                <a:spcPct val="90000"/>
              </a:lnSpc>
              <a:buFontTx/>
              <a:buNone/>
            </a:pPr>
            <a:r>
              <a:rPr lang="zh-CN" altLang="en-US" sz="2400" b="1"/>
              <a:t> </a:t>
            </a:r>
            <a:r>
              <a:rPr lang="en-US" altLang="zh-CN" sz="2400" b="1"/>
              <a:t>A. 5      B. 6      C. 3      D. 4</a:t>
            </a:r>
          </a:p>
          <a:p>
            <a:pPr>
              <a:lnSpc>
                <a:spcPct val="90000"/>
              </a:lnSpc>
              <a:buFontTx/>
              <a:buNone/>
            </a:pPr>
            <a:r>
              <a:rPr lang="en-US" altLang="zh-CN" sz="2400" b="1">
                <a:solidFill>
                  <a:srgbClr val="FF0000"/>
                </a:solidFill>
              </a:rPr>
              <a:t>A</a:t>
            </a:r>
            <a:r>
              <a:rPr lang="zh-CN" altLang="en-US" sz="24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457200" y="1219200"/>
            <a:ext cx="8229600" cy="4906963"/>
          </a:xfrm>
        </p:spPr>
        <p:txBody>
          <a:bodyPr/>
          <a:lstStyle/>
          <a:p>
            <a:pPr marL="609600" indent="-609600">
              <a:lnSpc>
                <a:spcPct val="90000"/>
              </a:lnSpc>
              <a:buFontTx/>
              <a:buNone/>
            </a:pPr>
            <a:r>
              <a:rPr lang="en-US" altLang="zh-CN" sz="2800" b="1"/>
              <a:t>36</a:t>
            </a:r>
            <a:r>
              <a:rPr lang="zh-CN" altLang="en-US" sz="2800" b="1"/>
              <a:t>、 对类对象成员的初始化是通过构造函数中给出的</a:t>
            </a:r>
            <a:r>
              <a:rPr lang="en-US" altLang="zh-CN" sz="2800" b="1"/>
              <a:t>(  )</a:t>
            </a:r>
            <a:r>
              <a:rPr lang="zh-CN" altLang="en-US" sz="2800" b="1"/>
              <a:t>实现的。</a:t>
            </a:r>
          </a:p>
          <a:p>
            <a:pPr marL="609600" indent="-609600">
              <a:lnSpc>
                <a:spcPct val="90000"/>
              </a:lnSpc>
              <a:buFontTx/>
              <a:buAutoNum type="alphaUcPeriod"/>
            </a:pPr>
            <a:r>
              <a:rPr lang="zh-CN" altLang="en-US" sz="2800" b="1"/>
              <a:t>函数体      </a:t>
            </a:r>
            <a:r>
              <a:rPr lang="en-US" altLang="zh-CN" sz="2800" b="1"/>
              <a:t>B. </a:t>
            </a:r>
            <a:r>
              <a:rPr lang="zh-CN" altLang="en-US" sz="2800" b="1"/>
              <a:t>初始化表      </a:t>
            </a:r>
          </a:p>
          <a:p>
            <a:pPr marL="609600" indent="-609600">
              <a:lnSpc>
                <a:spcPct val="90000"/>
              </a:lnSpc>
              <a:buFontTx/>
              <a:buNone/>
            </a:pPr>
            <a:r>
              <a:rPr lang="en-US" altLang="zh-CN" sz="2800" b="1"/>
              <a:t>C. </a:t>
            </a:r>
            <a:r>
              <a:rPr lang="zh-CN" altLang="en-US" sz="2800" b="1"/>
              <a:t>参数表      </a:t>
            </a:r>
            <a:r>
              <a:rPr lang="en-US" altLang="zh-CN" sz="2800" b="1"/>
              <a:t>D. </a:t>
            </a:r>
            <a:r>
              <a:rPr lang="zh-CN" altLang="en-US" sz="2800" b="1"/>
              <a:t>初始化表或函数体</a:t>
            </a:r>
          </a:p>
          <a:p>
            <a:pPr marL="609600" indent="-609600">
              <a:lnSpc>
                <a:spcPct val="90000"/>
              </a:lnSpc>
              <a:buFontTx/>
              <a:buNone/>
            </a:pPr>
            <a:r>
              <a:rPr lang="en-US" altLang="zh-CN" sz="2800" b="1">
                <a:solidFill>
                  <a:srgbClr val="FF0000"/>
                </a:solidFill>
              </a:rPr>
              <a:t>B</a:t>
            </a:r>
          </a:p>
          <a:p>
            <a:pPr marL="609600" indent="-609600">
              <a:lnSpc>
                <a:spcPct val="90000"/>
              </a:lnSpc>
              <a:buFontTx/>
              <a:buNone/>
            </a:pPr>
            <a:r>
              <a:rPr lang="en-US" altLang="zh-CN" sz="2800" b="1"/>
              <a:t>37</a:t>
            </a:r>
            <a:r>
              <a:rPr lang="zh-CN" altLang="en-US" sz="2800" b="1"/>
              <a:t>、 对类中常量成员的初始化是通过构造函数中给出的</a:t>
            </a:r>
            <a:r>
              <a:rPr lang="en-US" altLang="zh-CN" sz="2800" b="1"/>
              <a:t>(  )</a:t>
            </a:r>
            <a:r>
              <a:rPr lang="zh-CN" altLang="en-US" sz="2800" b="1"/>
              <a:t>实现的。</a:t>
            </a:r>
          </a:p>
          <a:p>
            <a:pPr marL="609600" indent="-609600">
              <a:lnSpc>
                <a:spcPct val="90000"/>
              </a:lnSpc>
              <a:buFontTx/>
              <a:buNone/>
            </a:pPr>
            <a:r>
              <a:rPr lang="zh-CN" altLang="en-US" sz="2800" b="1"/>
              <a:t> </a:t>
            </a:r>
            <a:r>
              <a:rPr lang="en-US" altLang="zh-CN" sz="2800" b="1"/>
              <a:t>A. </a:t>
            </a:r>
            <a:r>
              <a:rPr lang="zh-CN" altLang="en-US" sz="2800" b="1"/>
              <a:t>函数体      </a:t>
            </a:r>
            <a:r>
              <a:rPr lang="en-US" altLang="zh-CN" sz="2800" b="1"/>
              <a:t>B. </a:t>
            </a:r>
            <a:r>
              <a:rPr lang="zh-CN" altLang="en-US" sz="2800" b="1"/>
              <a:t>参数表        </a:t>
            </a:r>
          </a:p>
          <a:p>
            <a:pPr marL="609600" indent="-609600">
              <a:lnSpc>
                <a:spcPct val="90000"/>
              </a:lnSpc>
              <a:buFontTx/>
              <a:buNone/>
            </a:pPr>
            <a:r>
              <a:rPr lang="zh-CN" altLang="en-US" sz="2800" b="1"/>
              <a:t> </a:t>
            </a:r>
            <a:r>
              <a:rPr lang="en-US" altLang="zh-CN" sz="2800" b="1"/>
              <a:t>C. </a:t>
            </a:r>
            <a:r>
              <a:rPr lang="zh-CN" altLang="en-US" sz="2800" b="1"/>
              <a:t>初始化表      </a:t>
            </a:r>
            <a:r>
              <a:rPr lang="en-US" altLang="zh-CN" sz="2800" b="1"/>
              <a:t>D. </a:t>
            </a:r>
            <a:r>
              <a:rPr lang="zh-CN" altLang="en-US" sz="2800" b="1"/>
              <a:t>初始化表或函数体</a:t>
            </a:r>
          </a:p>
          <a:p>
            <a:pPr marL="609600" indent="-609600">
              <a:lnSpc>
                <a:spcPct val="90000"/>
              </a:lnSpc>
              <a:buFontTx/>
              <a:buNone/>
            </a:pPr>
            <a:r>
              <a:rPr lang="en-US" altLang="zh-CN" sz="28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152400"/>
            <a:ext cx="8229600" cy="6858000"/>
          </a:xfrm>
        </p:spPr>
        <p:txBody>
          <a:bodyPr/>
          <a:lstStyle/>
          <a:p>
            <a:pPr>
              <a:lnSpc>
                <a:spcPct val="90000"/>
              </a:lnSpc>
              <a:buFontTx/>
              <a:buNone/>
            </a:pPr>
            <a:r>
              <a:rPr lang="en-US" altLang="zh-CN" sz="2400" b="1"/>
              <a:t>38</a:t>
            </a:r>
            <a:r>
              <a:rPr lang="zh-CN" altLang="en-US" sz="2400" b="1"/>
              <a:t>、 对于下面定义的类</a:t>
            </a:r>
            <a:r>
              <a:rPr lang="en-US" altLang="zh-CN" sz="2400" b="1"/>
              <a:t>MyClass, </a:t>
            </a:r>
            <a:r>
              <a:rPr lang="zh-CN" altLang="en-US" sz="2400" b="1"/>
              <a:t>在函数</a:t>
            </a:r>
            <a:r>
              <a:rPr lang="en-US" altLang="zh-CN" sz="2400" b="1"/>
              <a:t>f( )</a:t>
            </a:r>
            <a:r>
              <a:rPr lang="zh-CN" altLang="en-US" sz="2400" b="1"/>
              <a:t>中将对象成员</a:t>
            </a:r>
            <a:r>
              <a:rPr lang="en-US" altLang="zh-CN" sz="2400" b="1"/>
              <a:t>n</a:t>
            </a:r>
            <a:r>
              <a:rPr lang="zh-CN" altLang="en-US" sz="2400" b="1"/>
              <a:t>的值修改为</a:t>
            </a:r>
            <a:r>
              <a:rPr lang="en-US" altLang="zh-CN" sz="2400" b="1"/>
              <a:t>50</a:t>
            </a:r>
            <a:r>
              <a:rPr lang="zh-CN" altLang="en-US" sz="2400" b="1"/>
              <a:t>的语句</a:t>
            </a:r>
            <a:r>
              <a:rPr lang="en-US" altLang="zh-CN" sz="2400" b="1"/>
              <a:t>(</a:t>
            </a:r>
            <a:r>
              <a:rPr lang="zh-CN" altLang="en-US" sz="2400" b="1"/>
              <a:t>划线处</a:t>
            </a:r>
            <a:r>
              <a:rPr lang="en-US" altLang="zh-CN" sz="2400" b="1"/>
              <a:t>)</a:t>
            </a:r>
            <a:r>
              <a:rPr lang="zh-CN" altLang="en-US" sz="2400" b="1"/>
              <a:t>应该是</a:t>
            </a:r>
            <a:r>
              <a:rPr lang="en-US" altLang="zh-CN" sz="2400" b="1"/>
              <a:t>(   ) </a:t>
            </a:r>
            <a:r>
              <a:rPr lang="zh-CN" altLang="en-US" sz="2400" b="1"/>
              <a:t>。</a:t>
            </a:r>
          </a:p>
          <a:p>
            <a:pPr>
              <a:lnSpc>
                <a:spcPct val="90000"/>
              </a:lnSpc>
              <a:buFontTx/>
              <a:buNone/>
            </a:pPr>
            <a:r>
              <a:rPr lang="en-US" altLang="zh-CN" sz="2400" b="1"/>
              <a:t>class  MyClass</a:t>
            </a:r>
          </a:p>
          <a:p>
            <a:pPr>
              <a:lnSpc>
                <a:spcPct val="90000"/>
              </a:lnSpc>
              <a:buFontTx/>
              <a:buNone/>
            </a:pPr>
            <a:r>
              <a:rPr lang="en-US" altLang="zh-CN" sz="2400" b="1"/>
              <a:t>{public:</a:t>
            </a:r>
          </a:p>
          <a:p>
            <a:pPr>
              <a:lnSpc>
                <a:spcPct val="90000"/>
              </a:lnSpc>
              <a:buFontTx/>
              <a:buNone/>
            </a:pPr>
            <a:r>
              <a:rPr lang="en-US" altLang="zh-CN" sz="2400" b="1"/>
              <a:t>	MyClass(int x)</a:t>
            </a:r>
            <a:r>
              <a:rPr lang="pt-BR" altLang="zh-CN" sz="2400" b="1"/>
              <a:t>{	n=x;	}</a:t>
            </a:r>
          </a:p>
          <a:p>
            <a:pPr>
              <a:lnSpc>
                <a:spcPct val="90000"/>
              </a:lnSpc>
              <a:buFontTx/>
              <a:buNone/>
            </a:pPr>
            <a:r>
              <a:rPr lang="pt-BR" altLang="zh-CN" sz="2400" b="1"/>
              <a:t>	void  SetValue(int n1){	n=n1;	</a:t>
            </a:r>
            <a:r>
              <a:rPr lang="en-US" altLang="zh-CN" sz="2400" b="1"/>
              <a:t>}</a:t>
            </a:r>
          </a:p>
          <a:p>
            <a:pPr>
              <a:lnSpc>
                <a:spcPct val="90000"/>
              </a:lnSpc>
              <a:buFontTx/>
              <a:buNone/>
            </a:pPr>
            <a:r>
              <a:rPr lang="en-US" altLang="zh-CN" sz="2400" b="1"/>
              <a:t>private:</a:t>
            </a:r>
          </a:p>
          <a:p>
            <a:pPr>
              <a:lnSpc>
                <a:spcPct val="90000"/>
              </a:lnSpc>
              <a:buFontTx/>
              <a:buNone/>
            </a:pPr>
            <a:r>
              <a:rPr lang="en-US" altLang="zh-CN" sz="2400" b="1"/>
              <a:t>	int  n;</a:t>
            </a:r>
          </a:p>
          <a:p>
            <a:pPr>
              <a:lnSpc>
                <a:spcPct val="90000"/>
              </a:lnSpc>
              <a:buFontTx/>
              <a:buNone/>
            </a:pPr>
            <a:r>
              <a:rPr lang="en-US" altLang="zh-CN" sz="2400" b="1"/>
              <a:t>};</a:t>
            </a:r>
          </a:p>
          <a:p>
            <a:pPr>
              <a:lnSpc>
                <a:spcPct val="90000"/>
              </a:lnSpc>
              <a:buFontTx/>
              <a:buNone/>
            </a:pPr>
            <a:r>
              <a:rPr lang="en-US" altLang="zh-CN" sz="2400" b="1"/>
              <a:t>int f(  )</a:t>
            </a:r>
          </a:p>
          <a:p>
            <a:pPr>
              <a:lnSpc>
                <a:spcPct val="90000"/>
              </a:lnSpc>
              <a:buFontTx/>
              <a:buNone/>
            </a:pPr>
            <a:r>
              <a:rPr lang="en-US" altLang="zh-CN" sz="2400" b="1"/>
              <a:t>{	MyClass *ptr=new MyClass(45);</a:t>
            </a:r>
          </a:p>
          <a:p>
            <a:pPr>
              <a:lnSpc>
                <a:spcPct val="90000"/>
              </a:lnSpc>
              <a:buFontTx/>
              <a:buNone/>
            </a:pPr>
            <a:r>
              <a:rPr lang="en-US" altLang="zh-CN" sz="2400" b="1"/>
              <a:t>	__________;</a:t>
            </a:r>
          </a:p>
          <a:p>
            <a:pPr>
              <a:lnSpc>
                <a:spcPct val="90000"/>
              </a:lnSpc>
              <a:buFontTx/>
              <a:buNone/>
            </a:pPr>
            <a:r>
              <a:rPr lang="en-US" altLang="zh-CN" sz="2400" b="1"/>
              <a:t>}</a:t>
            </a:r>
          </a:p>
          <a:p>
            <a:pPr>
              <a:lnSpc>
                <a:spcPct val="90000"/>
              </a:lnSpc>
              <a:buFontTx/>
              <a:buNone/>
            </a:pPr>
            <a:r>
              <a:rPr lang="en-US" altLang="zh-CN" sz="2400" b="1"/>
              <a:t>  	A. 	MyClass(50)			B. SetValue(50)</a:t>
            </a:r>
          </a:p>
          <a:p>
            <a:pPr>
              <a:lnSpc>
                <a:spcPct val="90000"/>
              </a:lnSpc>
              <a:buFontTx/>
              <a:buNone/>
            </a:pPr>
            <a:r>
              <a:rPr lang="en-US" altLang="zh-CN" sz="2400" b="1"/>
              <a:t>    C. 	</a:t>
            </a:r>
            <a:r>
              <a:rPr lang="pt-BR" altLang="zh-CN" sz="2400" b="1"/>
              <a:t>ptr - &gt; SetValue(50)  	D.ptr - &gt; n=50</a:t>
            </a:r>
          </a:p>
          <a:p>
            <a:pPr>
              <a:lnSpc>
                <a:spcPct val="9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04800" y="228600"/>
            <a:ext cx="8839200" cy="6477000"/>
          </a:xfrm>
        </p:spPr>
        <p:txBody>
          <a:bodyPr/>
          <a:lstStyle/>
          <a:p>
            <a:pPr marL="533400" indent="-533400">
              <a:lnSpc>
                <a:spcPct val="80000"/>
              </a:lnSpc>
              <a:buFontTx/>
              <a:buNone/>
            </a:pPr>
            <a:r>
              <a:rPr lang="pt-BR" altLang="zh-CN" sz="2400" b="1"/>
              <a:t>39</a:t>
            </a:r>
            <a:r>
              <a:rPr lang="zh-CN" altLang="pt-BR" sz="2400" b="1"/>
              <a:t>、  假定</a:t>
            </a:r>
            <a:r>
              <a:rPr lang="pt-BR" altLang="zh-CN" sz="2400" b="1"/>
              <a:t>AB</a:t>
            </a:r>
            <a:r>
              <a:rPr lang="zh-CN" altLang="pt-BR" sz="2400" b="1"/>
              <a:t>为一个类，则执行 “</a:t>
            </a:r>
            <a:r>
              <a:rPr lang="pt-BR" altLang="zh-CN" sz="2400" b="1"/>
              <a:t>AB *px=new AB[n];”</a:t>
            </a:r>
            <a:r>
              <a:rPr lang="zh-CN" altLang="pt-BR" sz="2400" b="1"/>
              <a:t>语句时将</a:t>
            </a:r>
            <a:r>
              <a:rPr lang="pt-BR" altLang="zh-CN" sz="2400" b="1"/>
              <a:t>(  )</a:t>
            </a:r>
            <a:r>
              <a:rPr lang="zh-CN" altLang="pt-BR" sz="2400" b="1"/>
              <a:t>。</a:t>
            </a:r>
          </a:p>
          <a:p>
            <a:pPr marL="533400" indent="-533400">
              <a:lnSpc>
                <a:spcPct val="80000"/>
              </a:lnSpc>
              <a:buFontTx/>
              <a:buNone/>
            </a:pPr>
            <a:r>
              <a:rPr lang="zh-CN" altLang="pt-BR" sz="2400" b="1"/>
              <a:t>  </a:t>
            </a:r>
            <a:r>
              <a:rPr lang="en-US" altLang="zh-CN" sz="2400" b="1"/>
              <a:t>A. </a:t>
            </a:r>
            <a:r>
              <a:rPr lang="zh-CN" altLang="en-US" sz="2400" b="1"/>
              <a:t>动态分配一个数组      </a:t>
            </a:r>
            <a:r>
              <a:rPr lang="en-US" altLang="zh-CN" sz="2400" b="1"/>
              <a:t>B. </a:t>
            </a:r>
            <a:r>
              <a:rPr lang="zh-CN" altLang="en-US" sz="2400" b="1"/>
              <a:t>动态分配一个对象</a:t>
            </a:r>
          </a:p>
          <a:p>
            <a:pPr marL="533400" indent="-533400">
              <a:lnSpc>
                <a:spcPct val="80000"/>
              </a:lnSpc>
              <a:buFontTx/>
              <a:buNone/>
            </a:pPr>
            <a:r>
              <a:rPr lang="zh-CN" altLang="en-US" sz="2400" b="1"/>
              <a:t>  </a:t>
            </a:r>
            <a:r>
              <a:rPr lang="en-US" altLang="zh-CN" sz="2400" b="1"/>
              <a:t>C. </a:t>
            </a:r>
            <a:r>
              <a:rPr lang="zh-CN" altLang="en-US" sz="2400" b="1"/>
              <a:t>静态分配一个数组      </a:t>
            </a:r>
            <a:r>
              <a:rPr lang="en-US" altLang="zh-CN" sz="2400" b="1"/>
              <a:t>D. </a:t>
            </a:r>
            <a:r>
              <a:rPr lang="zh-CN" altLang="en-US" sz="2400" b="1"/>
              <a:t>静态分配一个对象</a:t>
            </a:r>
          </a:p>
          <a:p>
            <a:pPr marL="533400" indent="-533400">
              <a:lnSpc>
                <a:spcPct val="80000"/>
              </a:lnSpc>
              <a:buFontTx/>
              <a:buNone/>
            </a:pPr>
            <a:r>
              <a:rPr lang="pt-BR" altLang="zh-CN" sz="2400" b="1">
                <a:solidFill>
                  <a:srgbClr val="FF0000"/>
                </a:solidFill>
              </a:rPr>
              <a:t>A</a:t>
            </a:r>
            <a:endParaRPr lang="en-US" altLang="zh-CN" sz="2400" b="1">
              <a:solidFill>
                <a:srgbClr val="FF0000"/>
              </a:solidFill>
            </a:endParaRPr>
          </a:p>
          <a:p>
            <a:pPr marL="533400" indent="-533400">
              <a:lnSpc>
                <a:spcPct val="80000"/>
              </a:lnSpc>
              <a:buFontTx/>
              <a:buNone/>
            </a:pPr>
            <a:r>
              <a:rPr lang="en-US" altLang="zh-CN" sz="2400" b="1"/>
              <a:t>40</a:t>
            </a:r>
            <a:r>
              <a:rPr lang="zh-CN" altLang="en-US" sz="2400" b="1"/>
              <a:t>、  设</a:t>
            </a:r>
            <a:r>
              <a:rPr lang="en-US" altLang="zh-CN" sz="2400" b="1"/>
              <a:t>px</a:t>
            </a:r>
            <a:r>
              <a:rPr lang="zh-CN" altLang="en-US" sz="2400" b="1"/>
              <a:t>是指向一个类对象的指针变量，则执行 “</a:t>
            </a:r>
            <a:r>
              <a:rPr lang="en-US" altLang="zh-CN" sz="2400" b="1"/>
              <a:t>delete px;”</a:t>
            </a:r>
            <a:r>
              <a:rPr lang="zh-CN" altLang="en-US" sz="2400" b="1"/>
              <a:t>语句时，将自动调用该类的</a:t>
            </a:r>
            <a:r>
              <a:rPr lang="en-US" altLang="zh-CN" sz="2400" b="1"/>
              <a:t>(  )</a:t>
            </a:r>
            <a:r>
              <a:rPr lang="zh-CN" altLang="en-US" sz="2400" b="1"/>
              <a:t>。</a:t>
            </a:r>
          </a:p>
          <a:p>
            <a:pPr marL="533400" indent="-533400">
              <a:lnSpc>
                <a:spcPct val="80000"/>
              </a:lnSpc>
              <a:buFontTx/>
              <a:buNone/>
            </a:pPr>
            <a:r>
              <a:rPr lang="zh-CN" altLang="en-US" sz="2400" b="1"/>
              <a:t> </a:t>
            </a:r>
            <a:r>
              <a:rPr lang="en-US" altLang="zh-CN" sz="2400" b="1"/>
              <a:t>A. </a:t>
            </a:r>
            <a:r>
              <a:rPr lang="zh-CN" altLang="en-US" sz="2400" b="1"/>
              <a:t>无参构造函数    		</a:t>
            </a:r>
            <a:r>
              <a:rPr lang="en-US" altLang="zh-CN" sz="2400" b="1"/>
              <a:t>B. </a:t>
            </a:r>
            <a:r>
              <a:rPr lang="zh-CN" altLang="en-US" sz="2400" b="1"/>
              <a:t>带参构造函数    </a:t>
            </a:r>
          </a:p>
          <a:p>
            <a:pPr marL="533400" indent="-533400">
              <a:lnSpc>
                <a:spcPct val="80000"/>
              </a:lnSpc>
              <a:buFontTx/>
              <a:buNone/>
            </a:pPr>
            <a:r>
              <a:rPr lang="zh-CN" altLang="en-US" sz="2400" b="1"/>
              <a:t> </a:t>
            </a:r>
            <a:r>
              <a:rPr lang="en-US" altLang="zh-CN" sz="2400" b="1"/>
              <a:t>C. </a:t>
            </a:r>
            <a:r>
              <a:rPr lang="zh-CN" altLang="en-US" sz="2400" b="1"/>
              <a:t>析构函数    		</a:t>
            </a:r>
            <a:r>
              <a:rPr lang="en-US" altLang="zh-CN" sz="2400" b="1"/>
              <a:t>D. </a:t>
            </a:r>
            <a:r>
              <a:rPr lang="zh-CN" altLang="en-US" sz="2400" b="1"/>
              <a:t>拷贝构造函数</a:t>
            </a:r>
          </a:p>
          <a:p>
            <a:pPr marL="533400" indent="-533400">
              <a:lnSpc>
                <a:spcPct val="80000"/>
              </a:lnSpc>
              <a:buFontTx/>
              <a:buNone/>
            </a:pPr>
            <a:r>
              <a:rPr lang="en-US" altLang="zh-CN" sz="2400" b="1">
                <a:solidFill>
                  <a:srgbClr val="FF0000"/>
                </a:solidFill>
              </a:rPr>
              <a:t>C</a:t>
            </a:r>
          </a:p>
          <a:p>
            <a:pPr marL="533400" indent="-533400">
              <a:lnSpc>
                <a:spcPct val="80000"/>
              </a:lnSpc>
              <a:buFontTx/>
              <a:buNone/>
            </a:pPr>
            <a:r>
              <a:rPr lang="en-US" altLang="zh-CN" sz="2400" b="1"/>
              <a:t>41</a:t>
            </a:r>
            <a:r>
              <a:rPr lang="zh-CN" altLang="en-US" sz="2400" b="1"/>
              <a:t>、 通常，拷贝构造函数的参数是</a:t>
            </a:r>
            <a:r>
              <a:rPr lang="en-US" altLang="zh-CN" sz="2400" b="1"/>
              <a:t>(  )</a:t>
            </a:r>
            <a:r>
              <a:rPr lang="zh-CN" altLang="en-US" sz="2400" b="1"/>
              <a:t>。</a:t>
            </a:r>
          </a:p>
          <a:p>
            <a:pPr marL="533400" indent="-533400">
              <a:lnSpc>
                <a:spcPct val="80000"/>
              </a:lnSpc>
              <a:buFontTx/>
              <a:buNone/>
            </a:pPr>
            <a:r>
              <a:rPr lang="en-US" altLang="zh-CN" sz="2400" b="1"/>
              <a:t>A. 	</a:t>
            </a:r>
            <a:r>
              <a:rPr lang="zh-CN" altLang="en-US" sz="2400" b="1"/>
              <a:t>某个对象名  	    	</a:t>
            </a:r>
            <a:r>
              <a:rPr lang="en-US" altLang="zh-CN" sz="2400" b="1"/>
              <a:t>B. 	</a:t>
            </a:r>
            <a:r>
              <a:rPr lang="zh-CN" altLang="en-US" sz="2400" b="1"/>
              <a:t>某个对象的引用名</a:t>
            </a:r>
          </a:p>
          <a:p>
            <a:pPr marL="533400" indent="-533400">
              <a:lnSpc>
                <a:spcPct val="80000"/>
              </a:lnSpc>
              <a:buFontTx/>
              <a:buNone/>
            </a:pPr>
            <a:r>
              <a:rPr lang="zh-CN" altLang="en-US" sz="2400" b="1"/>
              <a:t>某个对象的成员名  		</a:t>
            </a:r>
            <a:r>
              <a:rPr lang="en-US" altLang="zh-CN" sz="2400" b="1"/>
              <a:t>D. 	</a:t>
            </a:r>
            <a:r>
              <a:rPr lang="zh-CN" altLang="en-US" sz="2400" b="1"/>
              <a:t>某个对象的指针名</a:t>
            </a:r>
          </a:p>
          <a:p>
            <a:pPr marL="533400" indent="-533400">
              <a:lnSpc>
                <a:spcPct val="80000"/>
              </a:lnSpc>
              <a:buFontTx/>
              <a:buNone/>
            </a:pPr>
            <a:r>
              <a:rPr lang="en-US" altLang="zh-CN" sz="2400" b="1">
                <a:solidFill>
                  <a:srgbClr val="FF0000"/>
                </a:solidFill>
              </a:rPr>
              <a:t>B</a:t>
            </a:r>
          </a:p>
          <a:p>
            <a:pPr marL="533400" indent="-533400">
              <a:lnSpc>
                <a:spcPct val="80000"/>
              </a:lnSpc>
              <a:buFontTx/>
              <a:buNone/>
            </a:pPr>
            <a:r>
              <a:rPr lang="en-US" altLang="zh-CN" sz="2400" b="1"/>
              <a:t>42</a:t>
            </a:r>
            <a:r>
              <a:rPr lang="zh-CN" altLang="en-US" sz="2400" b="1"/>
              <a:t>、 拷贝（复制）构造函数的作用是（ ）。</a:t>
            </a:r>
          </a:p>
          <a:p>
            <a:pPr marL="533400" indent="-533400">
              <a:lnSpc>
                <a:spcPct val="80000"/>
              </a:lnSpc>
              <a:buFontTx/>
              <a:buNone/>
            </a:pPr>
            <a:r>
              <a:rPr lang="en-US" altLang="zh-CN" sz="2400" b="1"/>
              <a:t>A. 	</a:t>
            </a:r>
            <a:r>
              <a:rPr lang="zh-CN" altLang="en-US" sz="2400" b="1"/>
              <a:t>进行数据类型的转换  	</a:t>
            </a:r>
            <a:r>
              <a:rPr lang="en-US" altLang="zh-CN" sz="2400" b="1"/>
              <a:t>B. 	</a:t>
            </a:r>
            <a:r>
              <a:rPr lang="zh-CN" altLang="en-US" sz="2400" b="1"/>
              <a:t>用对象调用成员函数</a:t>
            </a:r>
          </a:p>
          <a:p>
            <a:pPr marL="533400" indent="-533400">
              <a:lnSpc>
                <a:spcPct val="80000"/>
              </a:lnSpc>
              <a:buFontTx/>
              <a:buAutoNum type="alphaUcPeriod" startAt="3"/>
            </a:pPr>
            <a:r>
              <a:rPr lang="zh-CN" altLang="en-US" sz="2400" b="1"/>
              <a:t>用对象初始化对象     	</a:t>
            </a:r>
            <a:r>
              <a:rPr lang="en-US" altLang="zh-CN" sz="2400" b="1"/>
              <a:t>D. 	</a:t>
            </a:r>
            <a:r>
              <a:rPr lang="zh-CN" altLang="en-US" sz="2400" b="1"/>
              <a:t>用一般类型的数据初始化对象</a:t>
            </a:r>
          </a:p>
          <a:p>
            <a:pPr marL="533400" indent="-533400">
              <a:lnSpc>
                <a:spcPct val="8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381000" y="609600"/>
            <a:ext cx="8229600" cy="5867400"/>
          </a:xfrm>
        </p:spPr>
        <p:txBody>
          <a:bodyPr/>
          <a:lstStyle/>
          <a:p>
            <a:pPr marL="457200" indent="-457200">
              <a:lnSpc>
                <a:spcPct val="80000"/>
              </a:lnSpc>
              <a:buFontTx/>
              <a:buNone/>
            </a:pPr>
            <a:r>
              <a:rPr lang="en-US" altLang="zh-CN" sz="2400" b="1"/>
              <a:t>43</a:t>
            </a:r>
            <a:r>
              <a:rPr lang="zh-CN" altLang="en-US" sz="2400" b="1"/>
              <a:t>、 一个类的静态数据成员所表示属性 </a:t>
            </a:r>
            <a:r>
              <a:rPr lang="en-US" altLang="zh-CN" sz="2400" b="1"/>
              <a:t>(  )</a:t>
            </a:r>
            <a:r>
              <a:rPr lang="zh-CN" altLang="en-US" sz="2400" b="1"/>
              <a:t>。</a:t>
            </a:r>
          </a:p>
          <a:p>
            <a:pPr marL="457200" indent="-457200">
              <a:lnSpc>
                <a:spcPct val="80000"/>
              </a:lnSpc>
              <a:buFontTx/>
              <a:buAutoNum type="alphaUcPeriod"/>
            </a:pPr>
            <a:r>
              <a:rPr lang="zh-CN" altLang="en-US" sz="2400" b="1"/>
              <a:t>是类的或对象的属性  	</a:t>
            </a:r>
            <a:r>
              <a:rPr lang="en-US" altLang="zh-CN" sz="2400" b="1"/>
              <a:t>B. </a:t>
            </a:r>
            <a:r>
              <a:rPr lang="zh-CN" altLang="en-US" sz="2400" b="1"/>
              <a:t>只是对象的属性  </a:t>
            </a:r>
          </a:p>
          <a:p>
            <a:pPr marL="457200" indent="-457200">
              <a:lnSpc>
                <a:spcPct val="80000"/>
              </a:lnSpc>
              <a:buFontTx/>
              <a:buNone/>
            </a:pPr>
            <a:r>
              <a:rPr lang="en-US" altLang="zh-CN" sz="2400" b="1"/>
              <a:t>C. </a:t>
            </a:r>
            <a:r>
              <a:rPr lang="zh-CN" altLang="en-US" sz="2400" b="1"/>
              <a:t>只是类的属性     		</a:t>
            </a:r>
            <a:r>
              <a:rPr lang="en-US" altLang="zh-CN" sz="2400" b="1"/>
              <a:t>D. </a:t>
            </a:r>
            <a:r>
              <a:rPr lang="zh-CN" altLang="en-US" sz="2400" b="1"/>
              <a:t>类和友元的属性 </a:t>
            </a:r>
          </a:p>
          <a:p>
            <a:pPr marL="457200" indent="-457200">
              <a:lnSpc>
                <a:spcPct val="80000"/>
              </a:lnSpc>
              <a:buFontTx/>
              <a:buNone/>
            </a:pPr>
            <a:r>
              <a:rPr lang="en-US" altLang="zh-CN" sz="2400" b="1">
                <a:solidFill>
                  <a:srgbClr val="FF0000"/>
                </a:solidFill>
              </a:rPr>
              <a:t>C</a:t>
            </a:r>
          </a:p>
          <a:p>
            <a:pPr marL="457200" indent="-457200">
              <a:lnSpc>
                <a:spcPct val="80000"/>
              </a:lnSpc>
              <a:buFontTx/>
              <a:buNone/>
            </a:pPr>
            <a:r>
              <a:rPr lang="en-US" altLang="zh-CN" sz="2400" b="1"/>
              <a:t>44</a:t>
            </a:r>
            <a:r>
              <a:rPr lang="zh-CN" altLang="en-US" sz="2400" b="1"/>
              <a:t>、 静态成员函数对类的数据成员访问（ ）。</a:t>
            </a:r>
          </a:p>
          <a:p>
            <a:pPr marL="457200" indent="-457200">
              <a:lnSpc>
                <a:spcPct val="80000"/>
              </a:lnSpc>
              <a:buFontTx/>
              <a:buNone/>
            </a:pPr>
            <a:r>
              <a:rPr lang="zh-CN" altLang="en-US" sz="2400" b="1"/>
              <a:t> </a:t>
            </a:r>
            <a:r>
              <a:rPr lang="en-US" altLang="zh-CN" sz="2400" b="1"/>
              <a:t>A. </a:t>
            </a:r>
            <a:r>
              <a:rPr lang="zh-CN" altLang="en-US" sz="2400" b="1"/>
              <a:t>是不允许的                  		</a:t>
            </a:r>
            <a:r>
              <a:rPr lang="en-US" altLang="zh-CN" sz="2400" b="1"/>
              <a:t>B. </a:t>
            </a:r>
            <a:r>
              <a:rPr lang="zh-CN" altLang="en-US" sz="2400" b="1"/>
              <a:t>只允许是静态数据成员 </a:t>
            </a:r>
          </a:p>
          <a:p>
            <a:pPr marL="457200" indent="-457200">
              <a:lnSpc>
                <a:spcPct val="80000"/>
              </a:lnSpc>
              <a:buFontTx/>
              <a:buNone/>
            </a:pPr>
            <a:r>
              <a:rPr lang="zh-CN" altLang="en-US" sz="2400" b="1"/>
              <a:t> </a:t>
            </a:r>
            <a:r>
              <a:rPr lang="en-US" altLang="zh-CN" sz="2400" b="1"/>
              <a:t>C. </a:t>
            </a:r>
            <a:r>
              <a:rPr lang="zh-CN" altLang="en-US" sz="2400" b="1"/>
              <a:t>只允许是非静态数据成员      	</a:t>
            </a:r>
            <a:r>
              <a:rPr lang="en-US" altLang="zh-CN" sz="2400" b="1"/>
              <a:t>D. </a:t>
            </a:r>
            <a:r>
              <a:rPr lang="zh-CN" altLang="en-US" sz="2400" b="1"/>
              <a:t>可允许是静态数据成员或非静态数据成员</a:t>
            </a:r>
          </a:p>
          <a:p>
            <a:pPr marL="457200" indent="-457200">
              <a:lnSpc>
                <a:spcPct val="80000"/>
              </a:lnSpc>
              <a:buFontTx/>
              <a:buNone/>
            </a:pPr>
            <a:r>
              <a:rPr lang="en-US" altLang="zh-CN" sz="2400" b="1">
                <a:solidFill>
                  <a:srgbClr val="FF0000"/>
                </a:solidFill>
              </a:rPr>
              <a:t>B</a:t>
            </a:r>
          </a:p>
          <a:p>
            <a:pPr marL="457200" indent="-457200">
              <a:lnSpc>
                <a:spcPct val="80000"/>
              </a:lnSpc>
              <a:buFontTx/>
              <a:buNone/>
            </a:pPr>
            <a:r>
              <a:rPr lang="en-US" altLang="zh-CN" sz="2400" b="1"/>
              <a:t>45</a:t>
            </a:r>
            <a:r>
              <a:rPr lang="zh-CN" altLang="en-US" sz="2400" b="1"/>
              <a:t>、 静态数据成员的初始化是在（  ）中进行的。</a:t>
            </a:r>
          </a:p>
          <a:p>
            <a:pPr marL="457200" indent="-457200">
              <a:lnSpc>
                <a:spcPct val="80000"/>
              </a:lnSpc>
              <a:buFontTx/>
              <a:buNone/>
            </a:pPr>
            <a:r>
              <a:rPr lang="zh-CN" altLang="en-US" sz="2400" b="1"/>
              <a:t> </a:t>
            </a:r>
            <a:r>
              <a:rPr lang="en-US" altLang="zh-CN" sz="2400" b="1"/>
              <a:t>A. </a:t>
            </a:r>
            <a:r>
              <a:rPr lang="zh-CN" altLang="en-US" sz="2400" b="1"/>
              <a:t>构造函数     </a:t>
            </a:r>
            <a:r>
              <a:rPr lang="en-US" altLang="zh-CN" sz="2400" b="1"/>
              <a:t>B. </a:t>
            </a:r>
            <a:r>
              <a:rPr lang="zh-CN" altLang="en-US" sz="2400" b="1"/>
              <a:t>任何成员函数    </a:t>
            </a:r>
            <a:r>
              <a:rPr lang="en-US" altLang="zh-CN" sz="2400" b="1"/>
              <a:t>C. </a:t>
            </a:r>
            <a:r>
              <a:rPr lang="zh-CN" altLang="en-US" sz="2400" b="1"/>
              <a:t>所属类     </a:t>
            </a:r>
            <a:r>
              <a:rPr lang="en-US" altLang="zh-CN" sz="2400" b="1"/>
              <a:t>D. </a:t>
            </a:r>
            <a:r>
              <a:rPr lang="zh-CN" altLang="en-US" sz="2400" b="1"/>
              <a:t>全局区</a:t>
            </a:r>
          </a:p>
          <a:p>
            <a:pPr marL="457200" indent="-457200">
              <a:lnSpc>
                <a:spcPct val="80000"/>
              </a:lnSpc>
              <a:buFontTx/>
              <a:buNone/>
            </a:pPr>
            <a:r>
              <a:rPr lang="en-US" altLang="zh-CN" sz="2400" b="1">
                <a:solidFill>
                  <a:srgbClr val="FF0000"/>
                </a:solidFill>
              </a:rPr>
              <a:t>D</a:t>
            </a:r>
          </a:p>
          <a:p>
            <a:pPr marL="457200" indent="-457200">
              <a:lnSpc>
                <a:spcPct val="80000"/>
              </a:lnSpc>
              <a:buFontTx/>
              <a:buNone/>
            </a:pPr>
            <a:r>
              <a:rPr lang="en-US" altLang="zh-CN" sz="2400" b="1"/>
              <a:t>46</a:t>
            </a:r>
            <a:r>
              <a:rPr lang="zh-CN" altLang="en-US" sz="2400" b="1"/>
              <a:t>、引入友元的主要目的是为了（ ）。</a:t>
            </a:r>
          </a:p>
          <a:p>
            <a:pPr marL="457200" indent="-457200">
              <a:lnSpc>
                <a:spcPct val="80000"/>
              </a:lnSpc>
              <a:buFontTx/>
              <a:buNone/>
            </a:pPr>
            <a:r>
              <a:rPr lang="zh-CN" altLang="en-US" sz="2400" b="1"/>
              <a:t> </a:t>
            </a:r>
            <a:r>
              <a:rPr lang="en-US" altLang="zh-CN" sz="2400" b="1"/>
              <a:t>A.</a:t>
            </a:r>
            <a:r>
              <a:rPr lang="zh-CN" altLang="en-US" sz="2400" b="1"/>
              <a:t>增强数据安全性			</a:t>
            </a:r>
            <a:r>
              <a:rPr lang="en-US" altLang="zh-CN" sz="2400" b="1"/>
              <a:t>B. </a:t>
            </a:r>
            <a:r>
              <a:rPr lang="zh-CN" altLang="en-US" sz="2400" b="1"/>
              <a:t>提高程序的可靠性 </a:t>
            </a:r>
          </a:p>
          <a:p>
            <a:pPr marL="457200" indent="-457200">
              <a:lnSpc>
                <a:spcPct val="80000"/>
              </a:lnSpc>
              <a:buFontTx/>
              <a:buNone/>
            </a:pPr>
            <a:r>
              <a:rPr lang="zh-CN" altLang="en-US" sz="2400" b="1"/>
              <a:t> </a:t>
            </a:r>
            <a:r>
              <a:rPr lang="en-US" altLang="zh-CN" sz="2400" b="1"/>
              <a:t>C.</a:t>
            </a:r>
            <a:r>
              <a:rPr lang="zh-CN" altLang="en-US" sz="2400" b="1"/>
              <a:t>提高程序的效率和灵活性 	</a:t>
            </a:r>
            <a:r>
              <a:rPr lang="en-US" altLang="zh-CN" sz="2400" b="1"/>
              <a:t>D.</a:t>
            </a:r>
            <a:r>
              <a:rPr lang="zh-CN" altLang="en-US" sz="2400" b="1"/>
              <a:t>保证类的封装性</a:t>
            </a:r>
          </a:p>
          <a:p>
            <a:pPr marL="457200" indent="-457200">
              <a:lnSpc>
                <a:spcPct val="8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04800" y="304800"/>
            <a:ext cx="8458200" cy="6553200"/>
          </a:xfrm>
        </p:spPr>
        <p:txBody>
          <a:bodyPr/>
          <a:lstStyle/>
          <a:p>
            <a:pPr>
              <a:lnSpc>
                <a:spcPct val="80000"/>
              </a:lnSpc>
              <a:buFontTx/>
              <a:buNone/>
            </a:pPr>
            <a:r>
              <a:rPr lang="en-US" altLang="zh-CN" sz="2400" b="1"/>
              <a:t>47</a:t>
            </a:r>
            <a:r>
              <a:rPr lang="zh-CN" altLang="en-US" sz="2400" b="1"/>
              <a:t>、 从一个基类派生出的各个类的对象之间</a:t>
            </a:r>
            <a:r>
              <a:rPr lang="en-US" altLang="zh-CN" sz="2400" b="1"/>
              <a:t>(  )</a:t>
            </a:r>
            <a:r>
              <a:rPr lang="zh-CN" altLang="en-US" sz="2400" b="1"/>
              <a:t>。</a:t>
            </a:r>
          </a:p>
          <a:p>
            <a:pPr>
              <a:lnSpc>
                <a:spcPct val="80000"/>
              </a:lnSpc>
              <a:buFontTx/>
              <a:buNone/>
            </a:pPr>
            <a:r>
              <a:rPr lang="zh-CN" altLang="en-US" sz="2400" b="1"/>
              <a:t> </a:t>
            </a:r>
            <a:r>
              <a:rPr lang="en-US" altLang="zh-CN" sz="2400" b="1"/>
              <a:t>A. </a:t>
            </a:r>
            <a:r>
              <a:rPr lang="zh-CN" altLang="en-US" sz="2400" b="1"/>
              <a:t>共享所有数据成员，每个对象还包含基类的所有属性</a:t>
            </a:r>
          </a:p>
          <a:p>
            <a:pPr>
              <a:lnSpc>
                <a:spcPct val="80000"/>
              </a:lnSpc>
              <a:buFontTx/>
              <a:buNone/>
            </a:pPr>
            <a:r>
              <a:rPr lang="zh-CN" altLang="en-US" sz="2400" b="1"/>
              <a:t> </a:t>
            </a:r>
            <a:r>
              <a:rPr lang="en-US" altLang="zh-CN" sz="2400" b="1"/>
              <a:t>B. </a:t>
            </a:r>
            <a:r>
              <a:rPr lang="zh-CN" altLang="en-US" sz="2400" b="1"/>
              <a:t>共享部分数据成员，每个对象还包含基类的所有属性</a:t>
            </a:r>
          </a:p>
          <a:p>
            <a:pPr>
              <a:lnSpc>
                <a:spcPct val="80000"/>
              </a:lnSpc>
              <a:buFontTx/>
              <a:buNone/>
            </a:pPr>
            <a:r>
              <a:rPr lang="zh-CN" altLang="en-US" sz="2400" b="1"/>
              <a:t> </a:t>
            </a:r>
            <a:r>
              <a:rPr lang="en-US" altLang="zh-CN" sz="2400" b="1"/>
              <a:t>C. </a:t>
            </a:r>
            <a:r>
              <a:rPr lang="zh-CN" altLang="en-US" sz="2400" b="1"/>
              <a:t>不共享任何数据成员，但每个对象还包含基类的所有属性</a:t>
            </a:r>
          </a:p>
          <a:p>
            <a:pPr>
              <a:lnSpc>
                <a:spcPct val="80000"/>
              </a:lnSpc>
              <a:buFontTx/>
              <a:buNone/>
            </a:pPr>
            <a:r>
              <a:rPr lang="zh-CN" altLang="en-US" sz="2400" b="1"/>
              <a:t> </a:t>
            </a:r>
            <a:r>
              <a:rPr lang="en-US" altLang="zh-CN" sz="2400" b="1"/>
              <a:t>D. </a:t>
            </a:r>
            <a:r>
              <a:rPr lang="zh-CN" altLang="en-US" sz="2400" b="1"/>
              <a:t>共享部分数据成员和函数成员</a:t>
            </a:r>
          </a:p>
          <a:p>
            <a:pPr>
              <a:lnSpc>
                <a:spcPct val="80000"/>
              </a:lnSpc>
              <a:buFontTx/>
              <a:buNone/>
            </a:pPr>
            <a:r>
              <a:rPr lang="en-US" altLang="zh-CN" sz="2400" b="1">
                <a:solidFill>
                  <a:srgbClr val="FF0000"/>
                </a:solidFill>
              </a:rPr>
              <a:t>C</a:t>
            </a:r>
          </a:p>
          <a:p>
            <a:pPr>
              <a:lnSpc>
                <a:spcPct val="80000"/>
              </a:lnSpc>
              <a:buFontTx/>
              <a:buNone/>
            </a:pPr>
            <a:r>
              <a:rPr lang="en-US" altLang="zh-CN" sz="2400" b="1"/>
              <a:t>48</a:t>
            </a:r>
            <a:r>
              <a:rPr lang="zh-CN" altLang="en-US" sz="2400" b="1"/>
              <a:t>、 如果是类</a:t>
            </a:r>
            <a:r>
              <a:rPr lang="en-US" altLang="zh-CN" sz="2400" b="1"/>
              <a:t>B</a:t>
            </a:r>
            <a:r>
              <a:rPr lang="zh-CN" altLang="en-US" sz="2400" b="1"/>
              <a:t>在类</a:t>
            </a:r>
            <a:r>
              <a:rPr lang="en-US" altLang="zh-CN" sz="2400" b="1"/>
              <a:t>A</a:t>
            </a:r>
            <a:r>
              <a:rPr lang="zh-CN" altLang="en-US" sz="2400" b="1"/>
              <a:t>的基础上构造，那么，就称（ ）。</a:t>
            </a:r>
          </a:p>
          <a:p>
            <a:pPr>
              <a:lnSpc>
                <a:spcPct val="80000"/>
              </a:lnSpc>
              <a:buFontTx/>
              <a:buNone/>
            </a:pPr>
            <a:r>
              <a:rPr lang="zh-CN" altLang="en-US" sz="2400" b="1"/>
              <a:t> </a:t>
            </a:r>
            <a:r>
              <a:rPr lang="en-US" altLang="zh-CN" sz="2400" b="1"/>
              <a:t>A. </a:t>
            </a:r>
            <a:r>
              <a:rPr lang="zh-CN" altLang="en-US" sz="2400" b="1"/>
              <a:t>类</a:t>
            </a:r>
            <a:r>
              <a:rPr lang="en-US" altLang="zh-CN" sz="2400" b="1"/>
              <a:t>A</a:t>
            </a:r>
            <a:r>
              <a:rPr lang="zh-CN" altLang="en-US" sz="2400" b="1"/>
              <a:t>为基类或父类，类</a:t>
            </a:r>
            <a:r>
              <a:rPr lang="en-US" altLang="zh-CN" sz="2400" b="1"/>
              <a:t>B</a:t>
            </a:r>
            <a:r>
              <a:rPr lang="zh-CN" altLang="en-US" sz="2400" b="1"/>
              <a:t>为超类或子类</a:t>
            </a:r>
          </a:p>
          <a:p>
            <a:pPr>
              <a:lnSpc>
                <a:spcPct val="80000"/>
              </a:lnSpc>
              <a:buFontTx/>
              <a:buNone/>
            </a:pPr>
            <a:r>
              <a:rPr lang="zh-CN" altLang="en-US" sz="2400" b="1"/>
              <a:t>  </a:t>
            </a:r>
            <a:r>
              <a:rPr lang="en-US" altLang="zh-CN" sz="2400" b="1"/>
              <a:t>B. </a:t>
            </a:r>
            <a:r>
              <a:rPr lang="zh-CN" altLang="en-US" sz="2400" b="1"/>
              <a:t>类</a:t>
            </a:r>
            <a:r>
              <a:rPr lang="en-US" altLang="zh-CN" sz="2400" b="1"/>
              <a:t>A</a:t>
            </a:r>
            <a:r>
              <a:rPr lang="zh-CN" altLang="en-US" sz="2400" b="1"/>
              <a:t>为基类、父类或超类，类</a:t>
            </a:r>
            <a:r>
              <a:rPr lang="en-US" altLang="zh-CN" sz="2400" b="1"/>
              <a:t>B</a:t>
            </a:r>
            <a:r>
              <a:rPr lang="zh-CN" altLang="en-US" sz="2400" b="1"/>
              <a:t>为派生类或子类 </a:t>
            </a:r>
          </a:p>
          <a:p>
            <a:pPr>
              <a:lnSpc>
                <a:spcPct val="80000"/>
              </a:lnSpc>
              <a:buFontTx/>
              <a:buNone/>
            </a:pPr>
            <a:r>
              <a:rPr lang="zh-CN" altLang="en-US" sz="2400" b="1"/>
              <a:t>  </a:t>
            </a:r>
            <a:r>
              <a:rPr lang="en-US" altLang="zh-CN" sz="2400" b="1"/>
              <a:t>C. </a:t>
            </a:r>
            <a:r>
              <a:rPr lang="zh-CN" altLang="en-US" sz="2400" b="1"/>
              <a:t>类</a:t>
            </a:r>
            <a:r>
              <a:rPr lang="en-US" altLang="zh-CN" sz="2400" b="1"/>
              <a:t>A</a:t>
            </a:r>
            <a:r>
              <a:rPr lang="zh-CN" altLang="en-US" sz="2400" b="1"/>
              <a:t>为派生类，类</a:t>
            </a:r>
            <a:r>
              <a:rPr lang="en-US" altLang="zh-CN" sz="2400" b="1"/>
              <a:t>B</a:t>
            </a:r>
            <a:r>
              <a:rPr lang="zh-CN" altLang="en-US" sz="2400" b="1"/>
              <a:t>为基类</a:t>
            </a:r>
          </a:p>
          <a:p>
            <a:pPr>
              <a:lnSpc>
                <a:spcPct val="80000"/>
              </a:lnSpc>
              <a:buFontTx/>
              <a:buNone/>
            </a:pPr>
            <a:r>
              <a:rPr lang="zh-CN" altLang="en-US" sz="2400" b="1"/>
              <a:t>  </a:t>
            </a:r>
            <a:r>
              <a:rPr lang="en-US" altLang="zh-CN" sz="2400" b="1"/>
              <a:t>D. </a:t>
            </a:r>
            <a:r>
              <a:rPr lang="zh-CN" altLang="en-US" sz="2400" b="1"/>
              <a:t>类</a:t>
            </a:r>
            <a:r>
              <a:rPr lang="en-US" altLang="zh-CN" sz="2400" b="1"/>
              <a:t>A</a:t>
            </a:r>
            <a:r>
              <a:rPr lang="zh-CN" altLang="en-US" sz="2400" b="1"/>
              <a:t>为派生类或子类，类</a:t>
            </a:r>
            <a:r>
              <a:rPr lang="en-US" altLang="zh-CN" sz="2400" b="1"/>
              <a:t>B</a:t>
            </a:r>
            <a:r>
              <a:rPr lang="zh-CN" altLang="en-US" sz="2400" b="1"/>
              <a:t>为基类、父类或超类</a:t>
            </a:r>
          </a:p>
          <a:p>
            <a:pPr>
              <a:lnSpc>
                <a:spcPct val="80000"/>
              </a:lnSpc>
              <a:buFontTx/>
              <a:buNone/>
            </a:pPr>
            <a:r>
              <a:rPr lang="en-US" altLang="zh-CN" sz="2400" b="1">
                <a:solidFill>
                  <a:srgbClr val="FF0000"/>
                </a:solidFill>
              </a:rPr>
              <a:t>B</a:t>
            </a:r>
          </a:p>
          <a:p>
            <a:pPr>
              <a:lnSpc>
                <a:spcPct val="80000"/>
              </a:lnSpc>
              <a:buFontTx/>
              <a:buNone/>
            </a:pPr>
            <a:r>
              <a:rPr lang="en-US" altLang="zh-CN" sz="2400" b="1"/>
              <a:t>49</a:t>
            </a:r>
            <a:r>
              <a:rPr lang="zh-CN" altLang="en-US" sz="2400" b="1"/>
              <a:t>、 </a:t>
            </a:r>
            <a:r>
              <a:rPr lang="en-US" altLang="zh-CN" sz="2400" b="1"/>
              <a:t>C++</a:t>
            </a:r>
            <a:r>
              <a:rPr lang="zh-CN" altLang="en-US" sz="2400" b="1"/>
              <a:t>的继承性允许派生类继承基类的（ ）。</a:t>
            </a:r>
          </a:p>
          <a:p>
            <a:pPr>
              <a:lnSpc>
                <a:spcPct val="80000"/>
              </a:lnSpc>
              <a:buFontTx/>
              <a:buNone/>
            </a:pPr>
            <a:r>
              <a:rPr lang="zh-CN" altLang="en-US" sz="2400" b="1"/>
              <a:t>  </a:t>
            </a:r>
            <a:r>
              <a:rPr lang="en-US" altLang="zh-CN" sz="2400" b="1"/>
              <a:t>A. </a:t>
            </a:r>
            <a:r>
              <a:rPr lang="zh-CN" altLang="en-US" sz="2400" b="1"/>
              <a:t>部分特性，并允许增加新的特性或重定义基类的特性</a:t>
            </a:r>
          </a:p>
          <a:p>
            <a:pPr>
              <a:lnSpc>
                <a:spcPct val="80000"/>
              </a:lnSpc>
              <a:buFontTx/>
              <a:buNone/>
            </a:pPr>
            <a:r>
              <a:rPr lang="zh-CN" altLang="en-US" sz="2400" b="1"/>
              <a:t>  </a:t>
            </a:r>
            <a:r>
              <a:rPr lang="en-US" altLang="zh-CN" sz="2400" b="1"/>
              <a:t>B. </a:t>
            </a:r>
            <a:r>
              <a:rPr lang="zh-CN" altLang="en-US" sz="2400" b="1"/>
              <a:t>部分特性，但不允许增加新的特性或重定义基类的特性 </a:t>
            </a:r>
          </a:p>
          <a:p>
            <a:pPr>
              <a:lnSpc>
                <a:spcPct val="80000"/>
              </a:lnSpc>
              <a:buFontTx/>
              <a:buNone/>
            </a:pPr>
            <a:r>
              <a:rPr lang="zh-CN" altLang="en-US" sz="2400" b="1"/>
              <a:t>  </a:t>
            </a:r>
            <a:r>
              <a:rPr lang="en-US" altLang="zh-CN" sz="2400" b="1"/>
              <a:t>C. </a:t>
            </a:r>
            <a:r>
              <a:rPr lang="zh-CN" altLang="en-US" sz="2400" b="1"/>
              <a:t>所有特性，并允许增加新的特性或重定义基类的特性</a:t>
            </a:r>
          </a:p>
          <a:p>
            <a:pPr>
              <a:lnSpc>
                <a:spcPct val="80000"/>
              </a:lnSpc>
              <a:buFontTx/>
              <a:buNone/>
            </a:pPr>
            <a:r>
              <a:rPr lang="zh-CN" altLang="en-US" sz="2400" b="1"/>
              <a:t>  </a:t>
            </a:r>
            <a:r>
              <a:rPr lang="en-US" altLang="zh-CN" sz="2400" b="1"/>
              <a:t>D. </a:t>
            </a:r>
            <a:r>
              <a:rPr lang="zh-CN" altLang="en-US" sz="2400" b="1"/>
              <a:t>所有特性，但不允许增加新的特性或重定义基类的特性</a:t>
            </a:r>
          </a:p>
          <a:p>
            <a:pPr>
              <a:lnSpc>
                <a:spcPct val="8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57200" y="533400"/>
            <a:ext cx="8229600" cy="5592763"/>
          </a:xfrm>
        </p:spPr>
        <p:txBody>
          <a:bodyPr/>
          <a:lstStyle/>
          <a:p>
            <a:pPr marL="457200" indent="-457200">
              <a:lnSpc>
                <a:spcPct val="90000"/>
              </a:lnSpc>
              <a:buFontTx/>
              <a:buNone/>
            </a:pPr>
            <a:r>
              <a:rPr lang="en-US" altLang="zh-CN" sz="2400" b="1"/>
              <a:t>50</a:t>
            </a:r>
            <a:r>
              <a:rPr lang="zh-CN" altLang="en-US" sz="2400" b="1"/>
              <a:t>、 派生类的成员函数可以直接访问基类的（ ）成员。</a:t>
            </a:r>
          </a:p>
          <a:p>
            <a:pPr marL="457200" indent="-457200">
              <a:lnSpc>
                <a:spcPct val="90000"/>
              </a:lnSpc>
              <a:buFontTx/>
              <a:buNone/>
            </a:pPr>
            <a:r>
              <a:rPr lang="zh-CN" altLang="en-US" sz="2400" b="1"/>
              <a:t> </a:t>
            </a:r>
            <a:r>
              <a:rPr lang="en-US" altLang="zh-CN" sz="2400" b="1"/>
              <a:t>A. </a:t>
            </a:r>
            <a:r>
              <a:rPr lang="zh-CN" altLang="en-US" sz="2400" b="1"/>
              <a:t>所有         		</a:t>
            </a:r>
            <a:r>
              <a:rPr lang="en-US" altLang="zh-CN" sz="2400" b="1"/>
              <a:t>B. </a:t>
            </a:r>
            <a:r>
              <a:rPr lang="zh-CN" altLang="en-US" sz="2400" b="1"/>
              <a:t>公有和保护         </a:t>
            </a:r>
          </a:p>
          <a:p>
            <a:pPr marL="457200" indent="-457200">
              <a:lnSpc>
                <a:spcPct val="90000"/>
              </a:lnSpc>
              <a:buFontTx/>
              <a:buNone/>
            </a:pPr>
            <a:r>
              <a:rPr lang="zh-CN" altLang="en-US" sz="2400" b="1"/>
              <a:t> </a:t>
            </a:r>
            <a:r>
              <a:rPr lang="en-US" altLang="zh-CN" sz="2400" b="1"/>
              <a:t>C. </a:t>
            </a:r>
            <a:r>
              <a:rPr lang="zh-CN" altLang="en-US" sz="2400" b="1"/>
              <a:t>保护和私有         	</a:t>
            </a:r>
            <a:r>
              <a:rPr lang="en-US" altLang="zh-CN" sz="2400" b="1"/>
              <a:t>D. </a:t>
            </a:r>
            <a:r>
              <a:rPr lang="zh-CN" altLang="en-US" sz="2400" b="1"/>
              <a:t>私有</a:t>
            </a:r>
          </a:p>
          <a:p>
            <a:pPr marL="457200" indent="-457200">
              <a:lnSpc>
                <a:spcPct val="90000"/>
              </a:lnSpc>
              <a:buFontTx/>
              <a:buNone/>
            </a:pPr>
            <a:r>
              <a:rPr lang="en-US" altLang="zh-CN" sz="2400" b="1">
                <a:solidFill>
                  <a:srgbClr val="FF0000"/>
                </a:solidFill>
              </a:rPr>
              <a:t>B</a:t>
            </a:r>
          </a:p>
          <a:p>
            <a:pPr marL="457200" indent="-457200">
              <a:lnSpc>
                <a:spcPct val="90000"/>
              </a:lnSpc>
              <a:buFontTx/>
              <a:buNone/>
            </a:pPr>
            <a:r>
              <a:rPr lang="en-US" altLang="zh-CN" sz="2400" b="1"/>
              <a:t>51</a:t>
            </a:r>
            <a:r>
              <a:rPr lang="zh-CN" altLang="en-US" sz="2400" b="1"/>
              <a:t>、 对于公有继承，基类的公有和保护成员在派生类中将</a:t>
            </a:r>
            <a:r>
              <a:rPr lang="en-US" altLang="zh-CN" sz="2400" b="1"/>
              <a:t>(  )</a:t>
            </a:r>
            <a:r>
              <a:rPr lang="zh-CN" altLang="en-US" sz="2400" b="1"/>
              <a:t>成员。</a:t>
            </a:r>
          </a:p>
          <a:p>
            <a:pPr marL="457200" indent="-457200">
              <a:lnSpc>
                <a:spcPct val="90000"/>
              </a:lnSpc>
              <a:buFontTx/>
              <a:buNone/>
            </a:pPr>
            <a:r>
              <a:rPr lang="zh-CN" altLang="en-US" sz="2400" b="1"/>
              <a:t> </a:t>
            </a:r>
            <a:r>
              <a:rPr lang="en-US" altLang="zh-CN" sz="2400" b="1"/>
              <a:t>A. </a:t>
            </a:r>
            <a:r>
              <a:rPr lang="zh-CN" altLang="en-US" sz="2400" b="1"/>
              <a:t>全部变成公有   </a:t>
            </a:r>
            <a:r>
              <a:rPr lang="en-US" altLang="zh-CN" sz="2400" b="1"/>
              <a:t>B. </a:t>
            </a:r>
            <a:r>
              <a:rPr lang="zh-CN" altLang="en-US" sz="2400" b="1"/>
              <a:t>全部变成保护  </a:t>
            </a:r>
          </a:p>
          <a:p>
            <a:pPr marL="457200" indent="-457200">
              <a:lnSpc>
                <a:spcPct val="90000"/>
              </a:lnSpc>
              <a:buFontTx/>
              <a:buNone/>
            </a:pPr>
            <a:r>
              <a:rPr lang="zh-CN" altLang="en-US" sz="2400" b="1"/>
              <a:t> </a:t>
            </a:r>
            <a:r>
              <a:rPr lang="en-US" altLang="zh-CN" sz="2400" b="1"/>
              <a:t>C. </a:t>
            </a:r>
            <a:r>
              <a:rPr lang="zh-CN" altLang="en-US" sz="2400" b="1"/>
              <a:t>全部变成私有   </a:t>
            </a:r>
            <a:r>
              <a:rPr lang="en-US" altLang="zh-CN" sz="2400" b="1"/>
              <a:t>D. </a:t>
            </a:r>
            <a:r>
              <a:rPr lang="zh-CN" altLang="en-US" sz="2400" b="1"/>
              <a:t>仍然相应保持为公有和保护</a:t>
            </a:r>
          </a:p>
          <a:p>
            <a:pPr marL="457200" indent="-457200">
              <a:lnSpc>
                <a:spcPct val="90000"/>
              </a:lnSpc>
              <a:buFontTx/>
              <a:buNone/>
            </a:pPr>
            <a:r>
              <a:rPr lang="en-US" altLang="zh-CN" sz="2400" b="1">
                <a:solidFill>
                  <a:srgbClr val="FF0000"/>
                </a:solidFill>
              </a:rPr>
              <a:t>D</a:t>
            </a:r>
          </a:p>
          <a:p>
            <a:pPr marL="457200" indent="-457200">
              <a:lnSpc>
                <a:spcPct val="90000"/>
              </a:lnSpc>
              <a:buFontTx/>
              <a:buNone/>
            </a:pPr>
            <a:r>
              <a:rPr lang="en-US" altLang="zh-CN" sz="2400" b="1"/>
              <a:t>52</a:t>
            </a:r>
            <a:r>
              <a:rPr lang="zh-CN" altLang="en-US" sz="2400" b="1"/>
              <a:t>、 在定义一个派生类时，若不使用保留字显式地规定采用何种继承方式，则默认为（  ）方式。</a:t>
            </a:r>
          </a:p>
          <a:p>
            <a:pPr marL="457200" indent="-457200">
              <a:lnSpc>
                <a:spcPct val="90000"/>
              </a:lnSpc>
              <a:buFontTx/>
              <a:buAutoNum type="alphaUcPeriod"/>
            </a:pPr>
            <a:r>
              <a:rPr lang="zh-CN" altLang="en-US" sz="2400" b="1"/>
              <a:t>私有继承    </a:t>
            </a:r>
            <a:r>
              <a:rPr lang="en-US" altLang="zh-CN" sz="2400" b="1"/>
              <a:t>B. </a:t>
            </a:r>
            <a:r>
              <a:rPr lang="zh-CN" altLang="en-US" sz="2400" b="1"/>
              <a:t>非私有继承   </a:t>
            </a:r>
            <a:r>
              <a:rPr lang="en-US" altLang="zh-CN" sz="2400" b="1"/>
              <a:t>C. </a:t>
            </a:r>
            <a:r>
              <a:rPr lang="zh-CN" altLang="en-US" sz="2400" b="1"/>
              <a:t>保护继承     </a:t>
            </a:r>
            <a:r>
              <a:rPr lang="en-US" altLang="zh-CN" sz="2400" b="1"/>
              <a:t>D. </a:t>
            </a:r>
            <a:r>
              <a:rPr lang="zh-CN" altLang="en-US" sz="2400" b="1"/>
              <a:t>公有继承</a:t>
            </a:r>
          </a:p>
          <a:p>
            <a:pPr marL="457200" indent="-457200">
              <a:lnSpc>
                <a:spcPct val="90000"/>
              </a:lnSpc>
              <a:buFontTx/>
              <a:buNone/>
            </a:pPr>
            <a:r>
              <a:rPr lang="en-US" altLang="zh-CN" sz="2400" b="1">
                <a:solidFill>
                  <a:srgbClr val="FF0000"/>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7200" y="457200"/>
            <a:ext cx="8229600" cy="5668963"/>
          </a:xfrm>
        </p:spPr>
        <p:txBody>
          <a:bodyPr/>
          <a:lstStyle/>
          <a:p>
            <a:pPr>
              <a:lnSpc>
                <a:spcPct val="80000"/>
              </a:lnSpc>
              <a:buFontTx/>
              <a:buNone/>
            </a:pPr>
            <a:r>
              <a:rPr lang="en-US" altLang="zh-CN" sz="2400" b="1"/>
              <a:t>53</a:t>
            </a:r>
            <a:r>
              <a:rPr lang="zh-CN" altLang="en-US" sz="2400" b="1"/>
              <a:t>、若类</a:t>
            </a:r>
            <a:r>
              <a:rPr lang="en-US" altLang="zh-CN" sz="2400" b="1"/>
              <a:t>A</a:t>
            </a:r>
            <a:r>
              <a:rPr lang="zh-CN" altLang="en-US" sz="2400" b="1"/>
              <a:t>和类</a:t>
            </a:r>
            <a:r>
              <a:rPr lang="en-US" altLang="zh-CN" sz="2400" b="1"/>
              <a:t>B</a:t>
            </a:r>
            <a:r>
              <a:rPr lang="zh-CN" altLang="en-US" sz="2400" b="1"/>
              <a:t>的定义如下：</a:t>
            </a:r>
          </a:p>
          <a:p>
            <a:pPr>
              <a:lnSpc>
                <a:spcPct val="80000"/>
              </a:lnSpc>
              <a:buFontTx/>
              <a:buNone/>
            </a:pPr>
            <a:r>
              <a:rPr lang="en-US" altLang="zh-CN" sz="2400" b="1"/>
              <a:t>class A</a:t>
            </a:r>
          </a:p>
          <a:p>
            <a:pPr>
              <a:lnSpc>
                <a:spcPct val="80000"/>
              </a:lnSpc>
              <a:buFontTx/>
              <a:buNone/>
            </a:pPr>
            <a:r>
              <a:rPr lang="en-US" altLang="zh-CN" sz="2400" b="1"/>
              <a:t>{</a:t>
            </a:r>
          </a:p>
          <a:p>
            <a:pPr>
              <a:lnSpc>
                <a:spcPct val="80000"/>
              </a:lnSpc>
              <a:buFontTx/>
              <a:buNone/>
            </a:pPr>
            <a:r>
              <a:rPr lang="en-US" altLang="zh-CN" sz="2400" b="1"/>
              <a:t>	int i,j;</a:t>
            </a:r>
          </a:p>
          <a:p>
            <a:pPr>
              <a:lnSpc>
                <a:spcPct val="80000"/>
              </a:lnSpc>
              <a:buFontTx/>
              <a:buNone/>
            </a:pPr>
            <a:r>
              <a:rPr lang="en-US" altLang="zh-CN" sz="2400" b="1"/>
              <a:t>public:</a:t>
            </a:r>
          </a:p>
          <a:p>
            <a:pPr>
              <a:lnSpc>
                <a:spcPct val="80000"/>
              </a:lnSpc>
              <a:buFontTx/>
              <a:buNone/>
            </a:pPr>
            <a:r>
              <a:rPr lang="en-US" altLang="zh-CN" sz="2400" b="1"/>
              <a:t>	int geti(){return i;}</a:t>
            </a:r>
          </a:p>
          <a:p>
            <a:pPr>
              <a:lnSpc>
                <a:spcPct val="80000"/>
              </a:lnSpc>
              <a:buFontTx/>
              <a:buNone/>
            </a:pPr>
            <a:r>
              <a:rPr lang="en-US" altLang="zh-CN" sz="2400" b="1"/>
              <a:t>};</a:t>
            </a:r>
          </a:p>
          <a:p>
            <a:pPr>
              <a:lnSpc>
                <a:spcPct val="80000"/>
              </a:lnSpc>
              <a:buFontTx/>
              <a:buNone/>
            </a:pPr>
            <a:r>
              <a:rPr lang="en-US" altLang="zh-CN" sz="2400" b="1"/>
              <a:t>class B: </a:t>
            </a:r>
            <a:r>
              <a:rPr lang="en-US" altLang="zh-CN" sz="2400" b="1">
                <a:solidFill>
                  <a:srgbClr val="FF0000"/>
                </a:solidFill>
              </a:rPr>
              <a:t>public A</a:t>
            </a:r>
          </a:p>
          <a:p>
            <a:pPr>
              <a:lnSpc>
                <a:spcPct val="80000"/>
              </a:lnSpc>
              <a:buFontTx/>
              <a:buNone/>
            </a:pPr>
            <a:r>
              <a:rPr lang="en-US" altLang="zh-CN" sz="2400" b="1"/>
              <a:t>{</a:t>
            </a:r>
          </a:p>
          <a:p>
            <a:pPr>
              <a:lnSpc>
                <a:spcPct val="80000"/>
              </a:lnSpc>
              <a:buFontTx/>
              <a:buNone/>
            </a:pPr>
            <a:r>
              <a:rPr lang="en-US" altLang="zh-CN" sz="2400" b="1"/>
              <a:t>	int k;</a:t>
            </a:r>
          </a:p>
          <a:p>
            <a:pPr>
              <a:lnSpc>
                <a:spcPct val="80000"/>
              </a:lnSpc>
              <a:buFontTx/>
              <a:buNone/>
            </a:pPr>
            <a:r>
              <a:rPr lang="en-US" altLang="zh-CN" sz="2400" b="1"/>
              <a:t>public:</a:t>
            </a:r>
          </a:p>
          <a:p>
            <a:pPr>
              <a:lnSpc>
                <a:spcPct val="80000"/>
              </a:lnSpc>
              <a:buFontTx/>
              <a:buNone/>
            </a:pPr>
            <a:r>
              <a:rPr lang="en-US" altLang="zh-CN" sz="2400" b="1"/>
              <a:t>	void make(){k=i*j;}</a:t>
            </a:r>
          </a:p>
          <a:p>
            <a:pPr>
              <a:lnSpc>
                <a:spcPct val="80000"/>
              </a:lnSpc>
              <a:buFontTx/>
              <a:buNone/>
            </a:pPr>
            <a:r>
              <a:rPr lang="en-US" altLang="zh-CN" sz="2400" b="1"/>
              <a:t>};</a:t>
            </a:r>
          </a:p>
          <a:p>
            <a:pPr>
              <a:lnSpc>
                <a:spcPct val="80000"/>
              </a:lnSpc>
              <a:buFontTx/>
              <a:buNone/>
            </a:pPr>
            <a:r>
              <a:rPr lang="zh-CN" altLang="en-US" sz="2400" b="1"/>
              <a:t>则上述中，（ ）是非法的表达式。</a:t>
            </a:r>
          </a:p>
          <a:p>
            <a:pPr>
              <a:lnSpc>
                <a:spcPct val="80000"/>
              </a:lnSpc>
              <a:buFontTx/>
              <a:buNone/>
            </a:pPr>
            <a:r>
              <a:rPr lang="en-US" altLang="zh-CN" sz="2400" b="1"/>
              <a:t>A. k=i*j  		B. 	int k;	</a:t>
            </a:r>
          </a:p>
          <a:p>
            <a:pPr>
              <a:lnSpc>
                <a:spcPct val="80000"/>
              </a:lnSpc>
              <a:buFontTx/>
              <a:buNone/>
            </a:pPr>
            <a:r>
              <a:rPr lang="en-US" altLang="zh-CN" sz="2400" b="1"/>
              <a:t>C. 	return i;  	D. 	void make();</a:t>
            </a:r>
          </a:p>
          <a:p>
            <a:pPr>
              <a:lnSpc>
                <a:spcPct val="80000"/>
              </a:lnSpc>
              <a:buFontTx/>
              <a:buNone/>
            </a:pPr>
            <a:r>
              <a:rPr lang="en-US" altLang="zh-CN" sz="2400" b="1">
                <a:solidFill>
                  <a:srgbClr val="FF0000"/>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609600"/>
            <a:ext cx="8229600" cy="5516563"/>
          </a:xfrm>
        </p:spPr>
        <p:txBody>
          <a:bodyPr/>
          <a:lstStyle/>
          <a:p>
            <a:pPr marL="533400" indent="-533400">
              <a:lnSpc>
                <a:spcPct val="80000"/>
              </a:lnSpc>
              <a:buFontTx/>
              <a:buNone/>
            </a:pPr>
            <a:r>
              <a:rPr lang="en-US" altLang="zh-CN" sz="2400" b="1"/>
              <a:t>54</a:t>
            </a:r>
            <a:r>
              <a:rPr lang="zh-CN" altLang="en-US" sz="2400" b="1"/>
              <a:t>、在下面的表达式中，不表示虚继承的是（ ）。</a:t>
            </a:r>
          </a:p>
          <a:p>
            <a:pPr marL="533400" indent="-533400">
              <a:lnSpc>
                <a:spcPct val="80000"/>
              </a:lnSpc>
              <a:buFontTx/>
              <a:buNone/>
            </a:pPr>
            <a:r>
              <a:rPr lang="zh-CN" altLang="en-US" sz="2400" b="1"/>
              <a:t> </a:t>
            </a:r>
            <a:r>
              <a:rPr lang="en-US" altLang="zh-CN" sz="2400" b="1"/>
              <a:t>A. virtual public		B.public virtual </a:t>
            </a:r>
          </a:p>
          <a:p>
            <a:pPr marL="533400" indent="-533400">
              <a:lnSpc>
                <a:spcPct val="80000"/>
              </a:lnSpc>
              <a:buFontTx/>
              <a:buNone/>
            </a:pPr>
            <a:r>
              <a:rPr lang="en-US" altLang="zh-CN" sz="2400" b="1"/>
              <a:t> C.Public			D. 	Virtual</a:t>
            </a:r>
          </a:p>
          <a:p>
            <a:pPr marL="533400" indent="-533400">
              <a:lnSpc>
                <a:spcPct val="80000"/>
              </a:lnSpc>
              <a:buFontTx/>
              <a:buNone/>
            </a:pPr>
            <a:r>
              <a:rPr lang="en-US" altLang="zh-CN" sz="2400" b="1">
                <a:solidFill>
                  <a:srgbClr val="FF0000"/>
                </a:solidFill>
              </a:rPr>
              <a:t>C</a:t>
            </a:r>
          </a:p>
          <a:p>
            <a:pPr marL="533400" indent="-533400">
              <a:lnSpc>
                <a:spcPct val="80000"/>
              </a:lnSpc>
              <a:buFontTx/>
              <a:buNone/>
            </a:pPr>
            <a:r>
              <a:rPr lang="en-US" altLang="zh-CN" sz="2400" b="1"/>
              <a:t>55</a:t>
            </a:r>
            <a:r>
              <a:rPr lang="zh-CN" altLang="en-US" sz="2400" b="1"/>
              <a:t>、设置虚函数的声明中，正确的是（  ）。</a:t>
            </a:r>
          </a:p>
          <a:p>
            <a:pPr marL="533400" indent="-533400">
              <a:lnSpc>
                <a:spcPct val="80000"/>
              </a:lnSpc>
              <a:buFontTx/>
              <a:buAutoNum type="alphaUcPeriod"/>
            </a:pPr>
            <a:r>
              <a:rPr lang="zh-CN" altLang="en-US" sz="2400" b="1"/>
              <a:t>简化程序		</a:t>
            </a:r>
            <a:r>
              <a:rPr lang="en-US" altLang="zh-CN" sz="2400" b="1"/>
              <a:t>B.</a:t>
            </a:r>
            <a:r>
              <a:rPr lang="zh-CN" altLang="en-US" sz="2400" b="1"/>
              <a:t>消除二义性	</a:t>
            </a:r>
          </a:p>
          <a:p>
            <a:pPr marL="533400" indent="-533400">
              <a:lnSpc>
                <a:spcPct val="80000"/>
              </a:lnSpc>
              <a:buFontTx/>
              <a:buAutoNum type="alphaUcPeriod" startAt="3"/>
            </a:pPr>
            <a:r>
              <a:rPr lang="zh-CN" altLang="en-US" sz="2400" b="1"/>
              <a:t>提高运行效率 	</a:t>
            </a:r>
            <a:r>
              <a:rPr lang="en-US" altLang="zh-CN" sz="2400" b="1"/>
              <a:t>D. 	</a:t>
            </a:r>
            <a:r>
              <a:rPr lang="zh-CN" altLang="en-US" sz="2400" b="1"/>
              <a:t>减少目标代码</a:t>
            </a:r>
          </a:p>
          <a:p>
            <a:pPr marL="533400" indent="-533400">
              <a:lnSpc>
                <a:spcPct val="80000"/>
              </a:lnSpc>
              <a:buFontTx/>
              <a:buNone/>
            </a:pPr>
            <a:r>
              <a:rPr lang="en-US" altLang="zh-CN" sz="2400" b="1">
                <a:solidFill>
                  <a:srgbClr val="FF0000"/>
                </a:solidFill>
              </a:rPr>
              <a:t>B</a:t>
            </a:r>
          </a:p>
          <a:p>
            <a:pPr marL="533400" indent="-533400">
              <a:lnSpc>
                <a:spcPct val="80000"/>
              </a:lnSpc>
              <a:buFontTx/>
              <a:buNone/>
            </a:pPr>
            <a:r>
              <a:rPr lang="en-US" altLang="zh-CN" sz="2400" b="1"/>
              <a:t>56</a:t>
            </a:r>
            <a:r>
              <a:rPr lang="zh-CN" altLang="en-US" sz="2400" b="1"/>
              <a:t>、 下列虚基类的声明中，正确的是（ 　  ）。</a:t>
            </a:r>
          </a:p>
          <a:p>
            <a:pPr marL="533400" indent="-533400">
              <a:lnSpc>
                <a:spcPct val="80000"/>
              </a:lnSpc>
              <a:buFontTx/>
              <a:buAutoNum type="alphaUcPeriod"/>
            </a:pPr>
            <a:r>
              <a:rPr lang="en-US" altLang="zh-CN" sz="2400" b="1"/>
              <a:t>class virtual B: public A  		</a:t>
            </a:r>
          </a:p>
          <a:p>
            <a:pPr marL="533400" indent="-533400">
              <a:lnSpc>
                <a:spcPct val="80000"/>
              </a:lnSpc>
              <a:buFontTx/>
              <a:buNone/>
            </a:pPr>
            <a:r>
              <a:rPr lang="en-US" altLang="zh-CN" sz="2400" b="1"/>
              <a:t>B. 	virtual class B: public A</a:t>
            </a:r>
          </a:p>
          <a:p>
            <a:pPr marL="533400" indent="-533400">
              <a:lnSpc>
                <a:spcPct val="80000"/>
              </a:lnSpc>
              <a:buFontTx/>
              <a:buAutoNum type="alphaUcPeriod" startAt="3"/>
            </a:pPr>
            <a:r>
              <a:rPr lang="en-US" altLang="zh-CN" sz="2400" b="1"/>
              <a:t>class B: public A virtual  		</a:t>
            </a:r>
          </a:p>
          <a:p>
            <a:pPr marL="533400" indent="-533400">
              <a:lnSpc>
                <a:spcPct val="80000"/>
              </a:lnSpc>
              <a:buFontTx/>
              <a:buAutoNum type="alphaUcPeriod" startAt="4"/>
            </a:pPr>
            <a:r>
              <a:rPr lang="en-US" altLang="zh-CN" sz="2400" b="1"/>
              <a:t>class B: virtual public A</a:t>
            </a:r>
          </a:p>
          <a:p>
            <a:pPr marL="533400" indent="-533400">
              <a:lnSpc>
                <a:spcPct val="80000"/>
              </a:lnSpc>
              <a:buFontTx/>
              <a:buNone/>
            </a:pPr>
            <a:r>
              <a:rPr lang="en-US" altLang="zh-CN" sz="2400" b="1">
                <a:solidFill>
                  <a:srgbClr val="FF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52400" y="0"/>
            <a:ext cx="8991600" cy="5516563"/>
          </a:xfrm>
        </p:spPr>
        <p:txBody>
          <a:bodyPr/>
          <a:lstStyle/>
          <a:p>
            <a:pPr marL="381000" indent="-381000">
              <a:lnSpc>
                <a:spcPct val="80000"/>
              </a:lnSpc>
              <a:buFontTx/>
              <a:buNone/>
            </a:pPr>
            <a:r>
              <a:rPr lang="en-US" altLang="zh-CN" sz="2400" b="1"/>
              <a:t>57</a:t>
            </a:r>
            <a:r>
              <a:rPr lang="zh-CN" altLang="en-US" sz="2400" b="1"/>
              <a:t>、 下面描述中，正确的是（　 ）。</a:t>
            </a:r>
          </a:p>
          <a:p>
            <a:pPr marL="381000" indent="-381000">
              <a:lnSpc>
                <a:spcPct val="80000"/>
              </a:lnSpc>
              <a:buFontTx/>
              <a:buNone/>
            </a:pPr>
            <a:r>
              <a:rPr lang="en-US" altLang="zh-CN" sz="2200" b="1"/>
              <a:t>A. virtual</a:t>
            </a:r>
            <a:r>
              <a:rPr lang="zh-CN" altLang="en-US" sz="2200" b="1"/>
              <a:t>可以用来声明虚函数</a:t>
            </a:r>
          </a:p>
          <a:p>
            <a:pPr marL="381000" indent="-381000">
              <a:lnSpc>
                <a:spcPct val="80000"/>
              </a:lnSpc>
              <a:buFontTx/>
              <a:buNone/>
            </a:pPr>
            <a:r>
              <a:rPr lang="en-US" altLang="zh-CN" sz="2200" b="1"/>
              <a:t>B. </a:t>
            </a:r>
            <a:r>
              <a:rPr lang="zh-CN" altLang="en-US" sz="2200" b="1"/>
              <a:t>含有纯虚函数的类是不可以用来创建对象的，因为它是</a:t>
            </a:r>
            <a:r>
              <a:rPr lang="zh-CN" altLang="en-US" sz="2200" b="1" u="sng"/>
              <a:t>虚基类</a:t>
            </a:r>
          </a:p>
          <a:p>
            <a:pPr marL="381000" indent="-381000">
              <a:lnSpc>
                <a:spcPct val="80000"/>
              </a:lnSpc>
              <a:buFontTx/>
              <a:buNone/>
            </a:pPr>
            <a:r>
              <a:rPr lang="en-US" altLang="zh-CN" sz="2200" b="1"/>
              <a:t>C. </a:t>
            </a:r>
            <a:r>
              <a:rPr lang="zh-CN" altLang="en-US" sz="2200" b="1"/>
              <a:t>即使基类的构造函数没有参数，派生类也必须建立构造函数</a:t>
            </a:r>
          </a:p>
          <a:p>
            <a:pPr marL="381000" indent="-381000">
              <a:lnSpc>
                <a:spcPct val="80000"/>
              </a:lnSpc>
              <a:buFontTx/>
              <a:buAutoNum type="alphaUcPeriod" startAt="4"/>
            </a:pPr>
            <a:r>
              <a:rPr lang="zh-CN" altLang="en-US" sz="2200" b="1" u="sng"/>
              <a:t>静态数据成员</a:t>
            </a:r>
            <a:r>
              <a:rPr lang="zh-CN" altLang="en-US" sz="2200" b="1"/>
              <a:t>可以通过成员初始化列表来初始化</a:t>
            </a:r>
          </a:p>
          <a:p>
            <a:pPr marL="381000" indent="-381000">
              <a:lnSpc>
                <a:spcPct val="80000"/>
              </a:lnSpc>
              <a:buFontTx/>
              <a:buNone/>
            </a:pPr>
            <a:r>
              <a:rPr lang="en-US" altLang="zh-CN" sz="2400" b="1">
                <a:solidFill>
                  <a:srgbClr val="FF0000"/>
                </a:solidFill>
              </a:rPr>
              <a:t>A</a:t>
            </a:r>
          </a:p>
          <a:p>
            <a:pPr marL="381000" indent="-381000">
              <a:lnSpc>
                <a:spcPct val="80000"/>
              </a:lnSpc>
              <a:buFontTx/>
              <a:buNone/>
            </a:pPr>
            <a:r>
              <a:rPr lang="en-US" altLang="zh-CN" sz="2400" b="1"/>
              <a:t>58</a:t>
            </a:r>
            <a:r>
              <a:rPr lang="zh-CN" altLang="en-US" sz="2400" b="1"/>
              <a:t>、如果一个类至少有一个纯虚函数，那么就称该类为（ 　 ）。</a:t>
            </a:r>
          </a:p>
          <a:p>
            <a:pPr marL="381000" indent="-381000">
              <a:lnSpc>
                <a:spcPct val="80000"/>
              </a:lnSpc>
              <a:buFontTx/>
              <a:buNone/>
            </a:pPr>
            <a:r>
              <a:rPr lang="zh-CN" altLang="en-US" sz="2400" b="1"/>
              <a:t> </a:t>
            </a:r>
            <a:r>
              <a:rPr lang="en-US" altLang="zh-CN" sz="2400" b="1"/>
              <a:t>A.</a:t>
            </a:r>
            <a:r>
              <a:rPr lang="zh-CN" altLang="en-US" sz="2400" b="1"/>
              <a:t>抽象类	</a:t>
            </a:r>
            <a:r>
              <a:rPr lang="en-US" altLang="zh-CN" sz="2400" b="1"/>
              <a:t>B. </a:t>
            </a:r>
            <a:r>
              <a:rPr lang="zh-CN" altLang="en-US" sz="2400" b="1"/>
              <a:t>虚函数	</a:t>
            </a:r>
            <a:r>
              <a:rPr lang="en-US" altLang="zh-CN" sz="2400" b="1"/>
              <a:t>C. </a:t>
            </a:r>
            <a:r>
              <a:rPr lang="zh-CN" altLang="en-US" sz="2400" b="1"/>
              <a:t>派生类    	</a:t>
            </a:r>
            <a:r>
              <a:rPr lang="en-US" altLang="zh-CN" sz="2400" b="1"/>
              <a:t>D. </a:t>
            </a:r>
            <a:r>
              <a:rPr lang="zh-CN" altLang="en-US" sz="2400" b="1"/>
              <a:t>以上都不对</a:t>
            </a:r>
          </a:p>
          <a:p>
            <a:pPr marL="381000" indent="-381000">
              <a:lnSpc>
                <a:spcPct val="80000"/>
              </a:lnSpc>
              <a:buFontTx/>
              <a:buNone/>
            </a:pPr>
            <a:r>
              <a:rPr lang="en-US" altLang="zh-CN" sz="2400" b="1">
                <a:solidFill>
                  <a:srgbClr val="FF0000"/>
                </a:solidFill>
              </a:rPr>
              <a:t>A</a:t>
            </a:r>
          </a:p>
          <a:p>
            <a:pPr marL="381000" indent="-381000">
              <a:lnSpc>
                <a:spcPct val="80000"/>
              </a:lnSpc>
              <a:buFontTx/>
              <a:buNone/>
            </a:pPr>
            <a:r>
              <a:rPr lang="en-US" altLang="zh-CN" sz="2400" b="1"/>
              <a:t>59</a:t>
            </a:r>
            <a:r>
              <a:rPr lang="zh-CN" altLang="en-US" sz="2400" b="1"/>
              <a:t>、下列运算符中，（ ）运算符在</a:t>
            </a:r>
            <a:r>
              <a:rPr lang="en-US" altLang="zh-CN" sz="2400" b="1"/>
              <a:t>C++</a:t>
            </a:r>
            <a:r>
              <a:rPr lang="zh-CN" altLang="en-US" sz="2400" b="1"/>
              <a:t>中不能重载。</a:t>
            </a:r>
          </a:p>
          <a:p>
            <a:pPr marL="381000" indent="-381000">
              <a:lnSpc>
                <a:spcPct val="80000"/>
              </a:lnSpc>
              <a:buFontTx/>
              <a:buNone/>
            </a:pPr>
            <a:r>
              <a:rPr lang="zh-CN" altLang="en-US" sz="2400" b="1"/>
              <a:t> </a:t>
            </a:r>
            <a:r>
              <a:rPr lang="en-US" altLang="zh-CN" sz="2400" b="1"/>
              <a:t>A.?:		B. [ ]		C. new	D. &amp;&amp;</a:t>
            </a:r>
          </a:p>
          <a:p>
            <a:pPr marL="381000" indent="-381000">
              <a:lnSpc>
                <a:spcPct val="80000"/>
              </a:lnSpc>
              <a:buFontTx/>
              <a:buNone/>
            </a:pPr>
            <a:r>
              <a:rPr lang="en-US" altLang="zh-CN" sz="2400" b="1">
                <a:solidFill>
                  <a:srgbClr val="FF0000"/>
                </a:solidFill>
              </a:rPr>
              <a:t>A</a:t>
            </a:r>
          </a:p>
          <a:p>
            <a:pPr marL="381000" indent="-381000">
              <a:lnSpc>
                <a:spcPct val="80000"/>
              </a:lnSpc>
              <a:buFontTx/>
              <a:buNone/>
            </a:pPr>
            <a:r>
              <a:rPr lang="en-US" altLang="zh-CN" sz="2400" b="1"/>
              <a:t>60</a:t>
            </a:r>
            <a:r>
              <a:rPr lang="zh-CN" altLang="en-US" sz="2400" b="1"/>
              <a:t>、 在重载一个运算符时，其参数表中没有任何参数，这表明该运算符是（ ）。</a:t>
            </a:r>
          </a:p>
          <a:p>
            <a:pPr marL="381000" indent="-381000">
              <a:lnSpc>
                <a:spcPct val="80000"/>
              </a:lnSpc>
              <a:buFontTx/>
              <a:buAutoNum type="alphaUcPeriod"/>
            </a:pPr>
            <a:r>
              <a:rPr lang="zh-CN" altLang="en-US" sz="2400" b="1"/>
              <a:t>作为友元函数重载的</a:t>
            </a:r>
            <a:r>
              <a:rPr lang="en-US" altLang="zh-CN" sz="2400" b="1"/>
              <a:t>1</a:t>
            </a:r>
            <a:r>
              <a:rPr lang="zh-CN" altLang="en-US" sz="2400" b="1"/>
              <a:t>元运算符         </a:t>
            </a:r>
          </a:p>
          <a:p>
            <a:pPr marL="381000" indent="-381000">
              <a:lnSpc>
                <a:spcPct val="80000"/>
              </a:lnSpc>
              <a:buFontTx/>
              <a:buNone/>
            </a:pPr>
            <a:r>
              <a:rPr lang="en-US" altLang="zh-CN" sz="2400" b="1"/>
              <a:t>B. </a:t>
            </a:r>
            <a:r>
              <a:rPr lang="zh-CN" altLang="en-US" sz="2400" b="1"/>
              <a:t>作为成员函数重载的</a:t>
            </a:r>
            <a:r>
              <a:rPr lang="en-US" altLang="zh-CN" sz="2400" b="1"/>
              <a:t>1</a:t>
            </a:r>
            <a:r>
              <a:rPr lang="zh-CN" altLang="en-US" sz="2400" b="1"/>
              <a:t>元运算符</a:t>
            </a:r>
          </a:p>
          <a:p>
            <a:pPr marL="381000" indent="-381000">
              <a:lnSpc>
                <a:spcPct val="80000"/>
              </a:lnSpc>
              <a:buFontTx/>
              <a:buNone/>
            </a:pPr>
            <a:r>
              <a:rPr lang="en-US" altLang="zh-CN" sz="2400" b="1"/>
              <a:t>C. </a:t>
            </a:r>
            <a:r>
              <a:rPr lang="zh-CN" altLang="en-US" sz="2400" b="1"/>
              <a:t>作为友元函数重载的</a:t>
            </a:r>
            <a:r>
              <a:rPr lang="en-US" altLang="zh-CN" sz="2400" b="1"/>
              <a:t>2</a:t>
            </a:r>
            <a:r>
              <a:rPr lang="zh-CN" altLang="en-US" sz="2400" b="1"/>
              <a:t>元运算符         </a:t>
            </a:r>
          </a:p>
          <a:p>
            <a:pPr marL="381000" indent="-381000">
              <a:lnSpc>
                <a:spcPct val="80000"/>
              </a:lnSpc>
              <a:buFontTx/>
              <a:buNone/>
            </a:pPr>
            <a:r>
              <a:rPr lang="en-US" altLang="zh-CN" sz="2400" b="1"/>
              <a:t>D. </a:t>
            </a:r>
            <a:r>
              <a:rPr lang="zh-CN" altLang="en-US" sz="2400" b="1"/>
              <a:t>作为成员函数重载的</a:t>
            </a:r>
            <a:r>
              <a:rPr lang="en-US" altLang="zh-CN" sz="2400" b="1"/>
              <a:t>2</a:t>
            </a:r>
            <a:r>
              <a:rPr lang="zh-CN" altLang="en-US" sz="2400" b="1"/>
              <a:t>元运算符</a:t>
            </a:r>
          </a:p>
          <a:p>
            <a:pPr marL="381000" indent="-381000">
              <a:lnSpc>
                <a:spcPct val="80000"/>
              </a:lnSpc>
              <a:buFontTx/>
              <a:buNone/>
            </a:pPr>
            <a:r>
              <a:rPr lang="en-US" altLang="zh-CN" sz="2400" b="1">
                <a:solidFill>
                  <a:srgbClr val="FF0000"/>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11" end="1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304800"/>
            <a:ext cx="8229600" cy="6553200"/>
          </a:xfrm>
        </p:spPr>
        <p:txBody>
          <a:bodyPr/>
          <a:lstStyle/>
          <a:p>
            <a:pPr marL="457200" indent="-457200">
              <a:lnSpc>
                <a:spcPct val="80000"/>
              </a:lnSpc>
              <a:buFontTx/>
              <a:buNone/>
            </a:pPr>
            <a:r>
              <a:rPr lang="en-US" altLang="zh-CN" sz="2400" b="1"/>
              <a:t>3</a:t>
            </a:r>
            <a:r>
              <a:rPr lang="zh-CN" altLang="en-US" sz="2400" b="1"/>
              <a:t>、	</a:t>
            </a:r>
            <a:r>
              <a:rPr lang="en-US" altLang="zh-CN" sz="2400" b="1"/>
              <a:t>C </a:t>
            </a:r>
            <a:r>
              <a:rPr lang="zh-CN" altLang="en-US" sz="2400" b="1"/>
              <a:t>中对于类中定义的成员</a:t>
            </a:r>
            <a:r>
              <a:rPr lang="en-US" altLang="zh-CN" sz="2400" b="1"/>
              <a:t>,</a:t>
            </a:r>
            <a:r>
              <a:rPr lang="zh-CN" altLang="en-US" sz="2400" b="1"/>
              <a:t>其默认的访问权限为</a:t>
            </a:r>
            <a:r>
              <a:rPr lang="en-US" altLang="zh-CN" sz="2400" b="1"/>
              <a:t>(  )</a:t>
            </a:r>
            <a:r>
              <a:rPr lang="zh-CN" altLang="en-US" sz="2400" b="1"/>
              <a:t>。</a:t>
            </a:r>
          </a:p>
          <a:p>
            <a:pPr marL="457200" indent="-457200">
              <a:lnSpc>
                <a:spcPct val="80000"/>
              </a:lnSpc>
              <a:buFontTx/>
              <a:buAutoNum type="alphaUcPeriod"/>
            </a:pPr>
            <a:r>
              <a:rPr lang="en-US" altLang="zh-CN" sz="2400" b="1"/>
              <a:t>Public		B. 	Protected		</a:t>
            </a:r>
          </a:p>
          <a:p>
            <a:pPr marL="457200" indent="-457200">
              <a:lnSpc>
                <a:spcPct val="80000"/>
              </a:lnSpc>
              <a:buFontTx/>
              <a:buNone/>
            </a:pPr>
            <a:r>
              <a:rPr lang="en-US" altLang="zh-CN" sz="2400" b="1"/>
              <a:t>C. 	Privat		D. 	Static</a:t>
            </a:r>
          </a:p>
          <a:p>
            <a:pPr marL="457200" indent="-457200">
              <a:lnSpc>
                <a:spcPct val="80000"/>
              </a:lnSpc>
              <a:buFontTx/>
              <a:buNone/>
            </a:pPr>
            <a:r>
              <a:rPr lang="en-US" altLang="zh-CN" sz="2400" b="1">
                <a:solidFill>
                  <a:srgbClr val="FF0000"/>
                </a:solidFill>
              </a:rPr>
              <a:t>C</a:t>
            </a:r>
          </a:p>
          <a:p>
            <a:pPr marL="457200" indent="-457200">
              <a:lnSpc>
                <a:spcPct val="80000"/>
              </a:lnSpc>
              <a:buFontTx/>
              <a:buNone/>
            </a:pPr>
            <a:r>
              <a:rPr lang="en-US" altLang="zh-CN" sz="2400" b="1"/>
              <a:t>4</a:t>
            </a:r>
            <a:r>
              <a:rPr lang="zh-CN" altLang="en-US" sz="2400" b="1"/>
              <a:t>、</a:t>
            </a:r>
            <a:r>
              <a:rPr lang="en-US" altLang="zh-CN" sz="2400" b="1"/>
              <a:t>C++ </a:t>
            </a:r>
            <a:r>
              <a:rPr lang="zh-CN" altLang="en-US" sz="2400" b="1"/>
              <a:t>对</a:t>
            </a:r>
            <a:r>
              <a:rPr lang="en-US" altLang="zh-CN" sz="2400" b="1"/>
              <a:t>C</a:t>
            </a:r>
            <a:r>
              <a:rPr lang="zh-CN" altLang="en-US" sz="2400" b="1"/>
              <a:t>语言作了很多改进，即从面向过程变成为面向对象的主要改进是</a:t>
            </a:r>
            <a:r>
              <a:rPr lang="en-US" altLang="zh-CN" sz="2400" b="1"/>
              <a:t>(  )</a:t>
            </a:r>
          </a:p>
          <a:p>
            <a:pPr marL="457200" indent="-457200">
              <a:lnSpc>
                <a:spcPct val="80000"/>
              </a:lnSpc>
              <a:buFontTx/>
              <a:buAutoNum type="alphaUcPeriod"/>
            </a:pPr>
            <a:r>
              <a:rPr lang="zh-CN" altLang="en-US" sz="2400" b="1"/>
              <a:t>增加了一些新的运算符  		</a:t>
            </a:r>
          </a:p>
          <a:p>
            <a:pPr marL="457200" indent="-457200">
              <a:lnSpc>
                <a:spcPct val="80000"/>
              </a:lnSpc>
              <a:buFontTx/>
              <a:buAutoNum type="alphaUcPeriod"/>
            </a:pPr>
            <a:r>
              <a:rPr lang="zh-CN" altLang="en-US" sz="2400" b="1"/>
              <a:t>允许函数重载，并允许设置缺省参数</a:t>
            </a:r>
          </a:p>
          <a:p>
            <a:pPr marL="457200" indent="-457200">
              <a:lnSpc>
                <a:spcPct val="80000"/>
              </a:lnSpc>
              <a:buFontTx/>
              <a:buAutoNum type="alphaUcPeriod" startAt="3"/>
            </a:pPr>
            <a:r>
              <a:rPr lang="zh-CN" altLang="en-US" sz="2400" b="1"/>
              <a:t>规定函数说明符必须用原型	</a:t>
            </a:r>
          </a:p>
          <a:p>
            <a:pPr marL="457200" indent="-457200">
              <a:lnSpc>
                <a:spcPct val="80000"/>
              </a:lnSpc>
              <a:buFontTx/>
              <a:buAutoNum type="alphaUcPeriod" startAt="3"/>
            </a:pPr>
            <a:r>
              <a:rPr lang="zh-CN" altLang="en-US" sz="2400" b="1"/>
              <a:t>引进了类和对象的概念</a:t>
            </a:r>
          </a:p>
          <a:p>
            <a:pPr marL="457200" indent="-457200">
              <a:lnSpc>
                <a:spcPct val="80000"/>
              </a:lnSpc>
              <a:buFontTx/>
              <a:buNone/>
            </a:pPr>
            <a:r>
              <a:rPr lang="en-US" altLang="zh-CN" sz="2400" b="1">
                <a:solidFill>
                  <a:srgbClr val="FF0000"/>
                </a:solidFill>
              </a:rPr>
              <a:t>D</a:t>
            </a:r>
          </a:p>
          <a:p>
            <a:pPr marL="457200" indent="-457200">
              <a:lnSpc>
                <a:spcPct val="80000"/>
              </a:lnSpc>
              <a:buFontTx/>
              <a:buNone/>
            </a:pPr>
            <a:r>
              <a:rPr lang="en-US" altLang="zh-CN" sz="2400" b="1"/>
              <a:t>5</a:t>
            </a:r>
            <a:r>
              <a:rPr lang="zh-CN" altLang="en-US" sz="2400" b="1"/>
              <a:t>、已知类</a:t>
            </a:r>
            <a:r>
              <a:rPr lang="en-US" altLang="zh-CN" sz="2400" b="1"/>
              <a:t>A</a:t>
            </a:r>
            <a:r>
              <a:rPr lang="zh-CN" altLang="en-US" sz="2400" b="1"/>
              <a:t>中的一个成员函数的说明如下：</a:t>
            </a:r>
            <a:r>
              <a:rPr lang="en-US" altLang="zh-CN" sz="2400" b="1"/>
              <a:t>void Set(A &amp;a);</a:t>
            </a:r>
            <a:r>
              <a:rPr lang="zh-CN" altLang="en-US" sz="2400" b="1"/>
              <a:t>则该函数的参数“</a:t>
            </a:r>
            <a:r>
              <a:rPr lang="en-US" altLang="zh-CN" sz="2400" b="1"/>
              <a:t>A &amp;a”</a:t>
            </a:r>
            <a:r>
              <a:rPr lang="zh-CN" altLang="en-US" sz="2400" b="1"/>
              <a:t>的含义是</a:t>
            </a:r>
            <a:r>
              <a:rPr lang="en-US" altLang="zh-CN" sz="2400" b="1"/>
              <a:t>()</a:t>
            </a:r>
            <a:r>
              <a:rPr lang="zh-CN" altLang="en-US" sz="2400" b="1"/>
              <a:t>。</a:t>
            </a:r>
          </a:p>
          <a:p>
            <a:pPr marL="457200" indent="-457200">
              <a:lnSpc>
                <a:spcPct val="80000"/>
              </a:lnSpc>
              <a:buFontTx/>
              <a:buNone/>
            </a:pPr>
            <a:r>
              <a:rPr lang="en-US" altLang="zh-CN" sz="2400" b="1"/>
              <a:t>A. 	</a:t>
            </a:r>
            <a:r>
              <a:rPr lang="zh-CN" altLang="en-US" sz="2400" b="1"/>
              <a:t>指向</a:t>
            </a:r>
            <a:r>
              <a:rPr lang="en-US" altLang="zh-CN" sz="2400" b="1"/>
              <a:t>A</a:t>
            </a:r>
            <a:r>
              <a:rPr lang="zh-CN" altLang="en-US" sz="2400" b="1"/>
              <a:t>的指针为</a:t>
            </a:r>
            <a:r>
              <a:rPr lang="en-US" altLang="zh-CN" sz="2400" b="1"/>
              <a:t>a					</a:t>
            </a:r>
          </a:p>
          <a:p>
            <a:pPr marL="457200" indent="-457200">
              <a:lnSpc>
                <a:spcPct val="80000"/>
              </a:lnSpc>
              <a:buFontTx/>
              <a:buNone/>
            </a:pPr>
            <a:r>
              <a:rPr lang="en-US" altLang="zh-CN" sz="2400" b="1"/>
              <a:t>B. 	</a:t>
            </a:r>
            <a:r>
              <a:rPr lang="zh-CN" altLang="en-US" sz="2400" b="1"/>
              <a:t>将变量</a:t>
            </a:r>
            <a:r>
              <a:rPr lang="en-US" altLang="zh-CN" sz="2400" b="1"/>
              <a:t>a</a:t>
            </a:r>
            <a:r>
              <a:rPr lang="zh-CN" altLang="en-US" sz="2400" b="1"/>
              <a:t>的地址赋给类</a:t>
            </a:r>
            <a:r>
              <a:rPr lang="en-US" altLang="zh-CN" sz="2400" b="1"/>
              <a:t>A</a:t>
            </a:r>
          </a:p>
          <a:p>
            <a:pPr marL="457200" indent="-457200">
              <a:lnSpc>
                <a:spcPct val="80000"/>
              </a:lnSpc>
              <a:buFontTx/>
              <a:buAutoNum type="alphaUcPeriod" startAt="3"/>
            </a:pPr>
            <a:r>
              <a:rPr lang="zh-CN" altLang="en-US" sz="2400" b="1"/>
              <a:t>类</a:t>
            </a:r>
            <a:r>
              <a:rPr lang="en-US" altLang="zh-CN" sz="2400" b="1"/>
              <a:t>A</a:t>
            </a:r>
            <a:r>
              <a:rPr lang="zh-CN" altLang="en-US" sz="2400" b="1"/>
              <a:t>对象引用</a:t>
            </a:r>
            <a:r>
              <a:rPr lang="en-US" altLang="zh-CN" sz="2400" b="1"/>
              <a:t>a</a:t>
            </a:r>
            <a:r>
              <a:rPr lang="zh-CN" altLang="en-US" sz="2400" b="1"/>
              <a:t>用作函数的形参	</a:t>
            </a:r>
          </a:p>
          <a:p>
            <a:pPr marL="457200" indent="-457200">
              <a:lnSpc>
                <a:spcPct val="80000"/>
              </a:lnSpc>
              <a:buFontTx/>
              <a:buAutoNum type="alphaUcPeriod" startAt="3"/>
            </a:pPr>
            <a:r>
              <a:rPr lang="zh-CN" altLang="en-US" sz="2400" b="1"/>
              <a:t>变量</a:t>
            </a:r>
            <a:r>
              <a:rPr lang="en-US" altLang="zh-CN" sz="2400" b="1"/>
              <a:t>A</a:t>
            </a:r>
            <a:r>
              <a:rPr lang="zh-CN" altLang="en-US" sz="2400" b="1"/>
              <a:t>与</a:t>
            </a:r>
            <a:r>
              <a:rPr lang="en-US" altLang="zh-CN" sz="2400" b="1"/>
              <a:t>a</a:t>
            </a:r>
            <a:r>
              <a:rPr lang="zh-CN" altLang="en-US" sz="2400" b="1"/>
              <a:t>按位与后作函数参数</a:t>
            </a:r>
          </a:p>
          <a:p>
            <a:pPr marL="457200" indent="-457200">
              <a:lnSpc>
                <a:spcPct val="8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533400" y="457200"/>
            <a:ext cx="8229600" cy="6096000"/>
          </a:xfrm>
        </p:spPr>
        <p:txBody>
          <a:bodyPr/>
          <a:lstStyle/>
          <a:p>
            <a:pPr marL="457200" indent="-457200">
              <a:buFontTx/>
              <a:buNone/>
            </a:pPr>
            <a:r>
              <a:rPr lang="en-US" altLang="zh-CN" sz="2800" b="1"/>
              <a:t>61</a:t>
            </a:r>
            <a:r>
              <a:rPr lang="zh-CN" altLang="en-US" sz="2800" b="1"/>
              <a:t>、 在成员函数中进行双目运算符重载时，其参数表中应带有（ ）个参数。</a:t>
            </a:r>
          </a:p>
          <a:p>
            <a:pPr marL="457200" indent="-457200">
              <a:buFontTx/>
              <a:buAutoNum type="alphaUcPeriod"/>
            </a:pPr>
            <a:r>
              <a:rPr lang="en-US" altLang="zh-CN" sz="2800" b="1"/>
              <a:t>0      B. 1      C. 2      D. 3</a:t>
            </a:r>
          </a:p>
          <a:p>
            <a:pPr marL="457200" indent="-457200">
              <a:buFontTx/>
              <a:buNone/>
            </a:pPr>
            <a:r>
              <a:rPr lang="en-US" altLang="zh-CN" sz="2800" b="1">
                <a:solidFill>
                  <a:srgbClr val="FF0000"/>
                </a:solidFill>
              </a:rPr>
              <a:t>B</a:t>
            </a:r>
          </a:p>
          <a:p>
            <a:pPr marL="457200" indent="-457200">
              <a:buFontTx/>
              <a:buNone/>
            </a:pPr>
            <a:r>
              <a:rPr lang="en-US" altLang="zh-CN" sz="2800" b="1"/>
              <a:t>63</a:t>
            </a:r>
            <a:r>
              <a:rPr lang="zh-CN" altLang="en-US" sz="2800" b="1"/>
              <a:t>、 以下关于函数模板叙述正确的是（   ）。</a:t>
            </a:r>
          </a:p>
          <a:p>
            <a:pPr marL="457200" indent="-457200">
              <a:buFontTx/>
              <a:buNone/>
            </a:pPr>
            <a:r>
              <a:rPr lang="zh-CN" altLang="en-US" sz="2800" b="1"/>
              <a:t> </a:t>
            </a:r>
            <a:r>
              <a:rPr lang="en-US" altLang="zh-CN" sz="2800" b="1"/>
              <a:t>A. </a:t>
            </a:r>
            <a:r>
              <a:rPr lang="zh-CN" altLang="en-US" sz="2800" b="1"/>
              <a:t>函数模板也是一个具体类型的函数</a:t>
            </a:r>
          </a:p>
          <a:p>
            <a:pPr marL="457200" indent="-457200">
              <a:buFontTx/>
              <a:buNone/>
            </a:pPr>
            <a:r>
              <a:rPr lang="zh-CN" altLang="en-US" sz="2800" b="1"/>
              <a:t> </a:t>
            </a:r>
            <a:r>
              <a:rPr lang="en-US" altLang="zh-CN" sz="2800" b="1"/>
              <a:t>B. </a:t>
            </a:r>
            <a:r>
              <a:rPr lang="zh-CN" altLang="en-US" sz="2800" b="1"/>
              <a:t>函数模板的类型参数与函数的参数是同一个概念</a:t>
            </a:r>
          </a:p>
          <a:p>
            <a:pPr marL="457200" indent="-457200">
              <a:buFontTx/>
              <a:buNone/>
            </a:pPr>
            <a:r>
              <a:rPr lang="zh-CN" altLang="en-US" sz="2800" b="1"/>
              <a:t> </a:t>
            </a:r>
            <a:r>
              <a:rPr lang="en-US" altLang="zh-CN" sz="2800" b="1"/>
              <a:t>C. </a:t>
            </a:r>
            <a:r>
              <a:rPr lang="zh-CN" altLang="en-US" sz="2800" b="1"/>
              <a:t>通过使用不同的类型参数，函数模板可以生成不同类型的函数</a:t>
            </a:r>
          </a:p>
          <a:p>
            <a:pPr marL="457200" indent="-457200">
              <a:buFontTx/>
              <a:buNone/>
            </a:pPr>
            <a:r>
              <a:rPr lang="zh-CN" altLang="en-US" sz="2800" b="1"/>
              <a:t> </a:t>
            </a:r>
            <a:r>
              <a:rPr lang="en-US" altLang="zh-CN" sz="2800" b="1"/>
              <a:t>D. </a:t>
            </a:r>
            <a:r>
              <a:rPr lang="zh-CN" altLang="en-US" sz="2800" b="1"/>
              <a:t>用函数模板定义的函数没有类型 </a:t>
            </a:r>
          </a:p>
          <a:p>
            <a:pPr marL="457200" indent="-457200">
              <a:buFontTx/>
              <a:buNone/>
            </a:pPr>
            <a:r>
              <a:rPr lang="en-US" altLang="zh-CN" sz="28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457200" y="533400"/>
            <a:ext cx="8229600" cy="5592763"/>
          </a:xfrm>
        </p:spPr>
        <p:txBody>
          <a:bodyPr/>
          <a:lstStyle/>
          <a:p>
            <a:pPr>
              <a:lnSpc>
                <a:spcPct val="90000"/>
              </a:lnSpc>
              <a:buFontTx/>
              <a:buNone/>
            </a:pPr>
            <a:r>
              <a:rPr lang="zh-CN" altLang="en-US" sz="2400" b="1"/>
              <a:t>二填空题</a:t>
            </a:r>
          </a:p>
          <a:p>
            <a:pPr>
              <a:lnSpc>
                <a:spcPct val="90000"/>
              </a:lnSpc>
              <a:buFontTx/>
              <a:buNone/>
            </a:pPr>
            <a:r>
              <a:rPr lang="en-US" altLang="zh-CN" sz="2400" b="1"/>
              <a:t>1</a:t>
            </a:r>
            <a:r>
              <a:rPr lang="zh-CN" altLang="en-US" sz="2400" b="1"/>
              <a:t>、 以面向对象方法构造的系统，其基本单位是</a:t>
            </a:r>
            <a:r>
              <a:rPr lang="en-US" altLang="zh-CN" sz="2400" b="1"/>
              <a:t>__________</a:t>
            </a:r>
            <a:r>
              <a:rPr lang="zh-CN" altLang="en-US" sz="2400" b="1"/>
              <a:t>。   对象</a:t>
            </a:r>
          </a:p>
          <a:p>
            <a:pPr>
              <a:lnSpc>
                <a:spcPct val="90000"/>
              </a:lnSpc>
              <a:buFontTx/>
              <a:buNone/>
            </a:pPr>
            <a:r>
              <a:rPr lang="en-US" altLang="zh-CN" sz="2400" b="1"/>
              <a:t>2</a:t>
            </a:r>
            <a:r>
              <a:rPr lang="zh-CN" altLang="en-US" sz="2400" b="1"/>
              <a:t>、 每个对象都是所属类的一个</a:t>
            </a:r>
            <a:r>
              <a:rPr lang="en-US" altLang="zh-CN" sz="2400" b="1"/>
              <a:t>__________</a:t>
            </a:r>
            <a:r>
              <a:rPr lang="zh-CN" altLang="en-US" sz="2400" b="1"/>
              <a:t>。  实例</a:t>
            </a:r>
          </a:p>
          <a:p>
            <a:pPr>
              <a:lnSpc>
                <a:spcPct val="90000"/>
              </a:lnSpc>
              <a:buFontTx/>
              <a:buNone/>
            </a:pPr>
            <a:r>
              <a:rPr lang="en-US" altLang="zh-CN" sz="2400" b="1"/>
              <a:t>3</a:t>
            </a:r>
            <a:r>
              <a:rPr lang="zh-CN" altLang="en-US" sz="2400" b="1"/>
              <a:t>、 对象将其大部分实现细节隐藏起来，这种机制称为</a:t>
            </a:r>
            <a:r>
              <a:rPr lang="en-US" altLang="zh-CN" sz="2400" b="1"/>
              <a:t>__________</a:t>
            </a:r>
            <a:r>
              <a:rPr lang="zh-CN" altLang="en-US" sz="2400" b="1"/>
              <a:t>。封装 </a:t>
            </a:r>
          </a:p>
          <a:p>
            <a:pPr>
              <a:lnSpc>
                <a:spcPct val="90000"/>
              </a:lnSpc>
              <a:buFontTx/>
              <a:buNone/>
            </a:pPr>
            <a:r>
              <a:rPr lang="en-US" altLang="zh-CN" sz="2400" b="1"/>
              <a:t>4</a:t>
            </a:r>
            <a:r>
              <a:rPr lang="zh-CN" altLang="en-US" sz="2400" b="1"/>
              <a:t>、 类定义中，既包含数据成员，也包含</a:t>
            </a:r>
            <a:r>
              <a:rPr lang="en-US" altLang="zh-CN" sz="2400" b="1"/>
              <a:t>________</a:t>
            </a:r>
            <a:r>
              <a:rPr lang="zh-CN" altLang="en-US" sz="2400" b="1"/>
              <a:t>成员。函数</a:t>
            </a:r>
          </a:p>
          <a:p>
            <a:pPr>
              <a:lnSpc>
                <a:spcPct val="90000"/>
              </a:lnSpc>
              <a:buFontTx/>
              <a:buNone/>
            </a:pPr>
            <a:r>
              <a:rPr lang="en-US" altLang="zh-CN" sz="2400" b="1"/>
              <a:t>6</a:t>
            </a:r>
            <a:r>
              <a:rPr lang="zh-CN" altLang="en-US" sz="2400" b="1"/>
              <a:t>、 类中的数据成员的访问属性通常被指明为</a:t>
            </a:r>
            <a:r>
              <a:rPr lang="en-US" altLang="zh-CN" sz="2400" b="1"/>
              <a:t>________</a:t>
            </a:r>
            <a:r>
              <a:rPr lang="zh-CN" altLang="en-US" sz="2400" b="1"/>
              <a:t>。</a:t>
            </a:r>
            <a:r>
              <a:rPr lang="en-US" altLang="zh-CN" sz="2400" b="1"/>
              <a:t>private</a:t>
            </a:r>
            <a:r>
              <a:rPr lang="zh-CN" altLang="en-US" sz="2400" b="1"/>
              <a:t>（或私有）</a:t>
            </a:r>
          </a:p>
          <a:p>
            <a:pPr>
              <a:lnSpc>
                <a:spcPct val="90000"/>
              </a:lnSpc>
              <a:buFontTx/>
              <a:buNone/>
            </a:pPr>
            <a:r>
              <a:rPr lang="en-US" altLang="zh-CN" sz="2400" b="1"/>
              <a:t>7</a:t>
            </a:r>
            <a:r>
              <a:rPr lang="zh-CN" altLang="en-US" sz="2400" b="1"/>
              <a:t>、 类中的供外部调用定义的函数成员，其访问属性通常被定义为</a:t>
            </a:r>
            <a:r>
              <a:rPr lang="en-US" altLang="zh-CN" sz="2400" b="1"/>
              <a:t>________</a:t>
            </a:r>
            <a:r>
              <a:rPr lang="zh-CN" altLang="en-US" sz="2400" b="1"/>
              <a:t>。</a:t>
            </a:r>
            <a:r>
              <a:rPr lang="en-US" altLang="zh-CN" sz="2400" b="1"/>
              <a:t>public(</a:t>
            </a:r>
            <a:r>
              <a:rPr lang="zh-CN" altLang="en-US" sz="2400" b="1"/>
              <a:t>或公有</a:t>
            </a:r>
            <a:r>
              <a:rPr lang="en-US" altLang="zh-CN" sz="2400" b="1"/>
              <a:t>)</a:t>
            </a:r>
          </a:p>
          <a:p>
            <a:pPr>
              <a:lnSpc>
                <a:spcPct val="90000"/>
              </a:lnSpc>
              <a:buFontTx/>
              <a:buNone/>
            </a:pPr>
            <a:r>
              <a:rPr lang="en-US" altLang="zh-CN" sz="2400" b="1"/>
              <a:t>8</a:t>
            </a:r>
            <a:r>
              <a:rPr lang="zh-CN" altLang="en-US" sz="2400" b="1"/>
              <a:t>、 对于类中定义的任何成员，其隐含访问权限为</a:t>
            </a:r>
            <a:r>
              <a:rPr lang="en-US" altLang="zh-CN" sz="2400" b="1"/>
              <a:t>________</a:t>
            </a:r>
            <a:r>
              <a:rPr lang="zh-CN" altLang="en-US" sz="2400" b="1"/>
              <a:t>。</a:t>
            </a:r>
            <a:r>
              <a:rPr lang="en-US" altLang="zh-CN" sz="2400" b="1"/>
              <a:t>private(</a:t>
            </a:r>
            <a:r>
              <a:rPr lang="zh-CN" altLang="en-US" sz="2400" b="1"/>
              <a:t>或私有</a:t>
            </a:r>
            <a:r>
              <a:rPr lang="en-US" altLang="zh-CN" sz="2400" b="1"/>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57200" y="609600"/>
            <a:ext cx="8229600" cy="6248400"/>
          </a:xfrm>
        </p:spPr>
        <p:txBody>
          <a:bodyPr/>
          <a:lstStyle/>
          <a:p>
            <a:pPr>
              <a:lnSpc>
                <a:spcPct val="80000"/>
              </a:lnSpc>
              <a:buFontTx/>
              <a:buNone/>
            </a:pPr>
            <a:r>
              <a:rPr lang="en-US" altLang="zh-CN" sz="2400" b="1"/>
              <a:t>9</a:t>
            </a:r>
            <a:r>
              <a:rPr lang="zh-CN" altLang="en-US" sz="2400" b="1"/>
              <a:t>、 对于结构中定义的任何成员，其隐含访问权限为</a:t>
            </a:r>
            <a:r>
              <a:rPr lang="en-US" altLang="zh-CN" sz="2400" b="1"/>
              <a:t>________</a:t>
            </a:r>
            <a:r>
              <a:rPr lang="zh-CN" altLang="en-US" sz="2400" b="1"/>
              <a:t>。</a:t>
            </a:r>
            <a:r>
              <a:rPr lang="en-US" altLang="zh-CN" sz="2400" b="1"/>
              <a:t>public(</a:t>
            </a:r>
            <a:r>
              <a:rPr lang="zh-CN" altLang="en-US" sz="2400" b="1"/>
              <a:t>或公有</a:t>
            </a:r>
            <a:r>
              <a:rPr lang="en-US" altLang="zh-CN" sz="2400" b="1"/>
              <a:t>)</a:t>
            </a:r>
          </a:p>
          <a:p>
            <a:pPr>
              <a:lnSpc>
                <a:spcPct val="80000"/>
              </a:lnSpc>
              <a:buFontTx/>
              <a:buNone/>
            </a:pPr>
            <a:r>
              <a:rPr lang="en-US" altLang="zh-CN" sz="2400" b="1"/>
              <a:t>10</a:t>
            </a:r>
            <a:r>
              <a:rPr lang="zh-CN" altLang="en-US" sz="2400" b="1"/>
              <a:t>、 为了使类中的成员不能被类外的函数通过成员操作符访问，则应把该成员的访问权限定义为</a:t>
            </a:r>
            <a:r>
              <a:rPr lang="en-US" altLang="zh-CN" sz="2400" b="1"/>
              <a:t>________</a:t>
            </a:r>
            <a:r>
              <a:rPr lang="zh-CN" altLang="en-US" sz="2400" b="1"/>
              <a:t>。  </a:t>
            </a:r>
            <a:r>
              <a:rPr lang="en-US" altLang="zh-CN" sz="2400" b="1"/>
              <a:t>private </a:t>
            </a:r>
          </a:p>
          <a:p>
            <a:pPr>
              <a:lnSpc>
                <a:spcPct val="80000"/>
              </a:lnSpc>
              <a:buFontTx/>
              <a:buNone/>
            </a:pPr>
            <a:r>
              <a:rPr lang="en-US" altLang="zh-CN" sz="2400" b="1"/>
              <a:t>11</a:t>
            </a:r>
            <a:r>
              <a:rPr lang="zh-CN" altLang="en-US" sz="2400" b="1"/>
              <a:t>、 若在类的定义体中给出了一个成员函数的完整定义，则该函数属于</a:t>
            </a:r>
            <a:r>
              <a:rPr lang="en-US" altLang="zh-CN" sz="2400" b="1"/>
              <a:t>________</a:t>
            </a:r>
            <a:r>
              <a:rPr lang="zh-CN" altLang="en-US" sz="2400" b="1"/>
              <a:t>函数。内联 </a:t>
            </a:r>
          </a:p>
          <a:p>
            <a:pPr>
              <a:lnSpc>
                <a:spcPct val="80000"/>
              </a:lnSpc>
              <a:buFontTx/>
              <a:buNone/>
            </a:pPr>
            <a:r>
              <a:rPr lang="en-US" altLang="zh-CN" sz="2400" b="1"/>
              <a:t>12</a:t>
            </a:r>
            <a:r>
              <a:rPr lang="zh-CN" altLang="en-US" sz="2400" b="1"/>
              <a:t>、 若在类的定义体中只给出了一个成员函数的原型，则在类外给出完整定义时，其函数名前必须加上</a:t>
            </a:r>
            <a:r>
              <a:rPr lang="en-US" altLang="zh-CN" sz="2400" b="1"/>
              <a:t>________</a:t>
            </a:r>
            <a:r>
              <a:rPr lang="zh-CN" altLang="en-US" sz="2400" b="1"/>
              <a:t>和两个冒号分隔符。类名 </a:t>
            </a:r>
          </a:p>
          <a:p>
            <a:pPr>
              <a:lnSpc>
                <a:spcPct val="80000"/>
              </a:lnSpc>
              <a:buFontTx/>
              <a:buNone/>
            </a:pPr>
            <a:r>
              <a:rPr lang="en-US" altLang="zh-CN" sz="2400" b="1"/>
              <a:t>13</a:t>
            </a:r>
            <a:r>
              <a:rPr lang="zh-CN" altLang="en-US" sz="2400" b="1"/>
              <a:t>、 若在类的定义体中只给出了一个成员函数的原型，则在类外给出完整定义时，其函数名前必须加上类名和两个</a:t>
            </a:r>
            <a:r>
              <a:rPr lang="en-US" altLang="zh-CN" sz="2400" b="1"/>
              <a:t>________</a:t>
            </a:r>
            <a:r>
              <a:rPr lang="zh-CN" altLang="en-US" sz="2400" b="1"/>
              <a:t>分隔符。冒号</a:t>
            </a:r>
          </a:p>
          <a:p>
            <a:pPr>
              <a:lnSpc>
                <a:spcPct val="80000"/>
              </a:lnSpc>
              <a:buFontTx/>
              <a:buNone/>
            </a:pPr>
            <a:r>
              <a:rPr lang="en-US" altLang="zh-CN" sz="2400" b="1"/>
              <a:t>14</a:t>
            </a:r>
            <a:r>
              <a:rPr lang="zh-CN" altLang="en-US" sz="2400" b="1"/>
              <a:t>、 若要把类外定义的成员函数规定为内联函数，则必须把</a:t>
            </a:r>
            <a:r>
              <a:rPr lang="en-US" altLang="zh-CN" sz="2400" b="1"/>
              <a:t>________</a:t>
            </a:r>
            <a:r>
              <a:rPr lang="zh-CN" altLang="en-US" sz="2400" b="1"/>
              <a:t>关键字放到函数原型或函数头的前面。 </a:t>
            </a:r>
            <a:r>
              <a:rPr lang="en-US" altLang="zh-CN" sz="2400" b="1"/>
              <a:t>inline </a:t>
            </a:r>
          </a:p>
          <a:p>
            <a:pPr>
              <a:lnSpc>
                <a:spcPct val="80000"/>
              </a:lnSpc>
              <a:buFontTx/>
              <a:buNone/>
            </a:pPr>
            <a:r>
              <a:rPr lang="en-US" altLang="zh-CN" sz="2400" b="1"/>
              <a:t>15</a:t>
            </a:r>
            <a:r>
              <a:rPr lang="zh-CN" altLang="en-US" sz="2400" b="1"/>
              <a:t>、 把一个类的定义体和所有成员函数的定义体所构成的程序范围叫做该类的</a:t>
            </a:r>
            <a:r>
              <a:rPr lang="en-US" altLang="zh-CN" sz="2400" b="1"/>
              <a:t>____________</a:t>
            </a:r>
            <a:r>
              <a:rPr lang="zh-CN" altLang="en-US" sz="2400" b="1"/>
              <a:t>。作用域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381000" y="914400"/>
            <a:ext cx="8229600" cy="4525963"/>
          </a:xfrm>
        </p:spPr>
        <p:txBody>
          <a:bodyPr/>
          <a:lstStyle/>
          <a:p>
            <a:pPr>
              <a:lnSpc>
                <a:spcPct val="80000"/>
              </a:lnSpc>
              <a:buFontTx/>
              <a:buNone/>
            </a:pPr>
            <a:r>
              <a:rPr lang="en-US" altLang="zh-CN" sz="2800" b="1"/>
              <a:t>16</a:t>
            </a:r>
            <a:r>
              <a:rPr lang="zh-CN" altLang="en-US" sz="2800" b="1"/>
              <a:t>、 假定</a:t>
            </a:r>
            <a:r>
              <a:rPr lang="en-US" altLang="zh-CN" sz="2800" b="1"/>
              <a:t>AA</a:t>
            </a:r>
            <a:r>
              <a:rPr lang="zh-CN" altLang="en-US" sz="2800" b="1"/>
              <a:t>是一个类，“</a:t>
            </a:r>
            <a:r>
              <a:rPr lang="en-US" altLang="zh-CN" sz="2800" b="1"/>
              <a:t>AA* abc();”</a:t>
            </a:r>
            <a:r>
              <a:rPr lang="zh-CN" altLang="en-US" sz="2800" b="1"/>
              <a:t>是该类中一个成员函数的原型，则在类外定义时的函数头为</a:t>
            </a:r>
            <a:r>
              <a:rPr lang="en-US" altLang="zh-CN" sz="2800" b="1"/>
              <a:t>__________________</a:t>
            </a:r>
            <a:r>
              <a:rPr lang="zh-CN" altLang="en-US" sz="2800" b="1"/>
              <a:t>。</a:t>
            </a:r>
            <a:r>
              <a:rPr lang="en-US" altLang="zh-CN" sz="2800" b="1"/>
              <a:t>AA* AA::abc()</a:t>
            </a:r>
          </a:p>
          <a:p>
            <a:pPr>
              <a:lnSpc>
                <a:spcPct val="80000"/>
              </a:lnSpc>
              <a:buFontTx/>
              <a:buNone/>
            </a:pPr>
            <a:r>
              <a:rPr lang="en-US" altLang="zh-CN" sz="2800" b="1"/>
              <a:t>17</a:t>
            </a:r>
            <a:r>
              <a:rPr lang="zh-CN" altLang="en-US" sz="2800" b="1"/>
              <a:t>、 成员函数的参数表在类作用域中，成员函数的返回值类型</a:t>
            </a:r>
            <a:r>
              <a:rPr lang="en-US" altLang="zh-CN" sz="2800" b="1"/>
              <a:t>________</a:t>
            </a:r>
            <a:r>
              <a:rPr lang="zh-CN" altLang="en-US" sz="2800" b="1"/>
              <a:t>类作用域中。不在</a:t>
            </a:r>
          </a:p>
          <a:p>
            <a:pPr>
              <a:lnSpc>
                <a:spcPct val="80000"/>
              </a:lnSpc>
              <a:buFontTx/>
              <a:buNone/>
            </a:pPr>
            <a:r>
              <a:rPr lang="en-US" altLang="zh-CN" sz="2800" b="1"/>
              <a:t>18</a:t>
            </a:r>
            <a:r>
              <a:rPr lang="zh-CN" altLang="en-US" sz="2800" b="1"/>
              <a:t>、 为了避免在调用成员函数时修改对象中的任何数据成员，则应在定义该成员函数时，在函数头的后面加上</a:t>
            </a:r>
            <a:r>
              <a:rPr lang="en-US" altLang="zh-CN" sz="2800" b="1"/>
              <a:t>________</a:t>
            </a:r>
            <a:r>
              <a:rPr lang="zh-CN" altLang="en-US" sz="2800" b="1"/>
              <a:t>关键字。 </a:t>
            </a:r>
            <a:r>
              <a:rPr lang="en-US" altLang="zh-CN" sz="2800" b="1"/>
              <a:t>const</a:t>
            </a:r>
          </a:p>
          <a:p>
            <a:pPr>
              <a:lnSpc>
                <a:spcPct val="80000"/>
              </a:lnSpc>
              <a:buFontTx/>
              <a:buNone/>
            </a:pPr>
            <a:r>
              <a:rPr lang="en-US" altLang="zh-CN" sz="2800" b="1"/>
              <a:t>19</a:t>
            </a:r>
            <a:r>
              <a:rPr lang="zh-CN" altLang="en-US" sz="2800" b="1"/>
              <a:t>、  若只需要通过一个成员函数读取数据成员的值，而不需要修改它，则应在函数头的后面加上</a:t>
            </a:r>
            <a:r>
              <a:rPr lang="en-US" altLang="zh-CN" sz="2800" b="1"/>
              <a:t>________</a:t>
            </a:r>
            <a:r>
              <a:rPr lang="zh-CN" altLang="en-US" sz="2800" b="1"/>
              <a:t>关键字。 </a:t>
            </a:r>
            <a:r>
              <a:rPr lang="en-US" altLang="zh-CN" sz="2800" b="1"/>
              <a:t>const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endParaRPr lang="zh-CN" altLang="zh-CN"/>
          </a:p>
        </p:txBody>
      </p:sp>
      <p:sp>
        <p:nvSpPr>
          <p:cNvPr id="28675" name="Rectangle 3"/>
          <p:cNvSpPr>
            <a:spLocks noGrp="1" noChangeArrowheads="1"/>
          </p:cNvSpPr>
          <p:nvPr>
            <p:ph type="body" idx="1"/>
          </p:nvPr>
        </p:nvSpPr>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304800"/>
            <a:ext cx="8229600" cy="6324600"/>
          </a:xfrm>
        </p:spPr>
        <p:txBody>
          <a:bodyPr/>
          <a:lstStyle/>
          <a:p>
            <a:pPr marL="533400" indent="-533400">
              <a:lnSpc>
                <a:spcPct val="90000"/>
              </a:lnSpc>
              <a:buFontTx/>
              <a:buNone/>
            </a:pPr>
            <a:r>
              <a:rPr lang="en-US" altLang="zh-CN" sz="2400" b="1"/>
              <a:t>6</a:t>
            </a:r>
            <a:r>
              <a:rPr lang="zh-CN" altLang="en-US" sz="2400" b="1"/>
              <a:t>、下列特性中，</a:t>
            </a:r>
            <a:r>
              <a:rPr lang="en-US" altLang="zh-CN" sz="2400" b="1"/>
              <a:t>C</a:t>
            </a:r>
            <a:r>
              <a:rPr lang="zh-CN" altLang="en-US" sz="2400" b="1"/>
              <a:t>与</a:t>
            </a:r>
            <a:r>
              <a:rPr lang="en-US" altLang="zh-CN" sz="2400" b="1"/>
              <a:t>C++</a:t>
            </a:r>
            <a:r>
              <a:rPr lang="zh-CN" altLang="en-US" sz="2400" b="1"/>
              <a:t>共有的是</a:t>
            </a:r>
            <a:r>
              <a:rPr lang="en-US" altLang="zh-CN" sz="2400" b="1"/>
              <a:t>(  )</a:t>
            </a:r>
            <a:r>
              <a:rPr lang="zh-CN" altLang="en-US" sz="2400" b="1"/>
              <a:t>。</a:t>
            </a:r>
          </a:p>
          <a:p>
            <a:pPr marL="533400" indent="-533400">
              <a:lnSpc>
                <a:spcPct val="90000"/>
              </a:lnSpc>
              <a:buFontTx/>
              <a:buAutoNum type="alphaUcPeriod"/>
            </a:pPr>
            <a:r>
              <a:rPr lang="zh-CN" altLang="en-US" sz="2400" b="1"/>
              <a:t>继承		</a:t>
            </a:r>
            <a:r>
              <a:rPr lang="en-US" altLang="zh-CN" sz="2400" b="1"/>
              <a:t>B. 	</a:t>
            </a:r>
            <a:r>
              <a:rPr lang="zh-CN" altLang="en-US" sz="2400" b="1"/>
              <a:t>封装	</a:t>
            </a:r>
          </a:p>
          <a:p>
            <a:pPr marL="533400" indent="-533400">
              <a:lnSpc>
                <a:spcPct val="90000"/>
              </a:lnSpc>
              <a:buFontTx/>
              <a:buNone/>
            </a:pPr>
            <a:r>
              <a:rPr lang="en-US" altLang="zh-CN" sz="2400" b="1"/>
              <a:t>C. 	</a:t>
            </a:r>
            <a:r>
              <a:rPr lang="zh-CN" altLang="en-US" sz="2400" b="1"/>
              <a:t>多态性		</a:t>
            </a:r>
            <a:r>
              <a:rPr lang="en-US" altLang="zh-CN" sz="2400" b="1"/>
              <a:t>D. 	</a:t>
            </a:r>
            <a:r>
              <a:rPr lang="zh-CN" altLang="en-US" sz="2400" b="1"/>
              <a:t>函数定义不能嵌套</a:t>
            </a:r>
          </a:p>
          <a:p>
            <a:pPr marL="533400" indent="-533400">
              <a:lnSpc>
                <a:spcPct val="90000"/>
              </a:lnSpc>
              <a:buFontTx/>
              <a:buNone/>
            </a:pPr>
            <a:r>
              <a:rPr lang="en-US" altLang="zh-CN" sz="2400" b="1">
                <a:solidFill>
                  <a:srgbClr val="FF0000"/>
                </a:solidFill>
              </a:rPr>
              <a:t>D</a:t>
            </a:r>
          </a:p>
          <a:p>
            <a:pPr marL="533400" indent="-533400">
              <a:lnSpc>
                <a:spcPct val="90000"/>
              </a:lnSpc>
              <a:buFontTx/>
              <a:buNone/>
            </a:pPr>
            <a:r>
              <a:rPr lang="en-US" altLang="zh-CN" sz="2400" b="1"/>
              <a:t>7</a:t>
            </a:r>
            <a:r>
              <a:rPr lang="zh-CN" altLang="en-US" sz="2400" b="1"/>
              <a:t>、 关于封装，下列说法中不正确的是（  ）。</a:t>
            </a:r>
          </a:p>
          <a:p>
            <a:pPr marL="533400" indent="-533400">
              <a:lnSpc>
                <a:spcPct val="90000"/>
              </a:lnSpc>
              <a:buFontTx/>
              <a:buNone/>
            </a:pPr>
            <a:r>
              <a:rPr lang="zh-CN" altLang="en-US" sz="2400" b="1"/>
              <a:t> </a:t>
            </a:r>
            <a:r>
              <a:rPr lang="en-US" altLang="zh-CN" sz="2400" b="1"/>
              <a:t>A. </a:t>
            </a:r>
            <a:r>
              <a:rPr lang="zh-CN" altLang="en-US" sz="2400" b="1"/>
              <a:t>通过封装，对象的全部属性和操作结合在一起，形成一个整体</a:t>
            </a:r>
          </a:p>
          <a:p>
            <a:pPr marL="533400" indent="-533400">
              <a:lnSpc>
                <a:spcPct val="90000"/>
              </a:lnSpc>
              <a:buFontTx/>
              <a:buNone/>
            </a:pPr>
            <a:r>
              <a:rPr lang="zh-CN" altLang="en-US" sz="2400" b="1"/>
              <a:t> </a:t>
            </a:r>
            <a:r>
              <a:rPr lang="en-US" altLang="zh-CN" sz="2400" b="1"/>
              <a:t>B. </a:t>
            </a:r>
            <a:r>
              <a:rPr lang="zh-CN" altLang="en-US" sz="2400" b="1"/>
              <a:t>通过封装，一个对象的实现细节被尽可能地隐藏起来（不可见）</a:t>
            </a:r>
          </a:p>
          <a:p>
            <a:pPr marL="533400" indent="-533400">
              <a:lnSpc>
                <a:spcPct val="90000"/>
              </a:lnSpc>
              <a:buFontTx/>
              <a:buNone/>
            </a:pPr>
            <a:r>
              <a:rPr lang="zh-CN" altLang="en-US" sz="2400" b="1"/>
              <a:t> </a:t>
            </a:r>
            <a:r>
              <a:rPr lang="en-US" altLang="zh-CN" sz="2400" b="1"/>
              <a:t>C. </a:t>
            </a:r>
            <a:r>
              <a:rPr lang="zh-CN" altLang="en-US" sz="2400" b="1"/>
              <a:t>通过封装，每个对象都成为相对独立的实体</a:t>
            </a:r>
          </a:p>
          <a:p>
            <a:pPr marL="533400" indent="-533400">
              <a:lnSpc>
                <a:spcPct val="90000"/>
              </a:lnSpc>
              <a:buFontTx/>
              <a:buNone/>
            </a:pPr>
            <a:r>
              <a:rPr lang="zh-CN" altLang="en-US" sz="2400" b="1"/>
              <a:t> </a:t>
            </a:r>
            <a:r>
              <a:rPr lang="en-US" altLang="zh-CN" sz="2400" b="1"/>
              <a:t>D. </a:t>
            </a:r>
            <a:r>
              <a:rPr lang="zh-CN" altLang="en-US" sz="2400" b="1"/>
              <a:t>通过封装，对象的属性都是不可见的</a:t>
            </a:r>
          </a:p>
          <a:p>
            <a:pPr marL="533400" indent="-533400">
              <a:lnSpc>
                <a:spcPct val="90000"/>
              </a:lnSpc>
              <a:buFontTx/>
              <a:buNone/>
            </a:pPr>
            <a:r>
              <a:rPr lang="en-US" altLang="zh-CN" sz="2400" b="1">
                <a:solidFill>
                  <a:srgbClr val="FF0000"/>
                </a:solidFill>
              </a:rPr>
              <a:t>D</a:t>
            </a:r>
          </a:p>
          <a:p>
            <a:pPr marL="533400" indent="-533400">
              <a:lnSpc>
                <a:spcPct val="90000"/>
              </a:lnSpc>
              <a:buFontTx/>
              <a:buNone/>
            </a:pPr>
            <a:r>
              <a:rPr lang="en-US" altLang="zh-CN" sz="2400" b="1"/>
              <a:t>8</a:t>
            </a:r>
            <a:r>
              <a:rPr lang="zh-CN" altLang="en-US" sz="2400" b="1"/>
              <a:t>、在一个类的定义中，包含有（ ）成员的定义。</a:t>
            </a:r>
          </a:p>
          <a:p>
            <a:pPr marL="533400" indent="-533400">
              <a:lnSpc>
                <a:spcPct val="90000"/>
              </a:lnSpc>
              <a:buFontTx/>
              <a:buNone/>
            </a:pPr>
            <a:r>
              <a:rPr lang="zh-CN" altLang="en-US" sz="2400" b="1"/>
              <a:t> </a:t>
            </a:r>
            <a:r>
              <a:rPr lang="en-US" altLang="zh-CN" sz="2400" b="1"/>
              <a:t>A. </a:t>
            </a:r>
            <a:r>
              <a:rPr lang="zh-CN" altLang="en-US" sz="2400" b="1"/>
              <a:t>数据      </a:t>
            </a:r>
            <a:r>
              <a:rPr lang="en-US" altLang="zh-CN" sz="2400" b="1"/>
              <a:t>B. </a:t>
            </a:r>
            <a:r>
              <a:rPr lang="zh-CN" altLang="en-US" sz="2400" b="1"/>
              <a:t>函数      </a:t>
            </a:r>
            <a:r>
              <a:rPr lang="en-US" altLang="zh-CN" sz="2400" b="1"/>
              <a:t>C. </a:t>
            </a:r>
            <a:r>
              <a:rPr lang="zh-CN" altLang="en-US" sz="2400" b="1"/>
              <a:t>数据和函数      </a:t>
            </a:r>
            <a:r>
              <a:rPr lang="en-US" altLang="zh-CN" sz="2400" b="1"/>
              <a:t>D. </a:t>
            </a:r>
            <a:r>
              <a:rPr lang="zh-CN" altLang="en-US" sz="2400" b="1"/>
              <a:t>数据或函数</a:t>
            </a:r>
          </a:p>
          <a:p>
            <a:pPr marL="533400" indent="-533400">
              <a:lnSpc>
                <a:spcPct val="9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304800"/>
            <a:ext cx="8229600" cy="6553200"/>
          </a:xfrm>
        </p:spPr>
        <p:txBody>
          <a:bodyPr/>
          <a:lstStyle/>
          <a:p>
            <a:pPr>
              <a:lnSpc>
                <a:spcPct val="90000"/>
              </a:lnSpc>
              <a:buFontTx/>
              <a:buNone/>
            </a:pPr>
            <a:r>
              <a:rPr lang="en-US" altLang="zh-CN" sz="2400" b="1"/>
              <a:t>9</a:t>
            </a:r>
            <a:r>
              <a:rPr lang="zh-CN" altLang="en-US" sz="2400" b="1"/>
              <a:t>、 在类作用域中能够通过直接使用该类的（ ）成员名进行访问。</a:t>
            </a:r>
          </a:p>
          <a:p>
            <a:pPr>
              <a:lnSpc>
                <a:spcPct val="90000"/>
              </a:lnSpc>
              <a:buFontTx/>
              <a:buNone/>
            </a:pPr>
            <a:r>
              <a:rPr lang="zh-CN" altLang="en-US" sz="2400" b="1"/>
              <a:t> </a:t>
            </a:r>
            <a:r>
              <a:rPr lang="en-US" altLang="zh-CN" sz="2400" b="1"/>
              <a:t>A. </a:t>
            </a:r>
            <a:r>
              <a:rPr lang="zh-CN" altLang="en-US" sz="2400" b="1"/>
              <a:t>私有      </a:t>
            </a:r>
            <a:r>
              <a:rPr lang="en-US" altLang="zh-CN" sz="2400" b="1"/>
              <a:t>B. </a:t>
            </a:r>
            <a:r>
              <a:rPr lang="zh-CN" altLang="en-US" sz="2400" b="1"/>
              <a:t>公用      </a:t>
            </a:r>
            <a:r>
              <a:rPr lang="en-US" altLang="zh-CN" sz="2400" b="1"/>
              <a:t>C. </a:t>
            </a:r>
            <a:r>
              <a:rPr lang="zh-CN" altLang="en-US" sz="2400" b="1"/>
              <a:t>保护      </a:t>
            </a:r>
            <a:r>
              <a:rPr lang="en-US" altLang="zh-CN" sz="2400" b="1"/>
              <a:t>D. </a:t>
            </a:r>
            <a:r>
              <a:rPr lang="zh-CN" altLang="en-US" sz="2400" b="1"/>
              <a:t>任何</a:t>
            </a:r>
          </a:p>
          <a:p>
            <a:pPr>
              <a:lnSpc>
                <a:spcPct val="90000"/>
              </a:lnSpc>
              <a:buFontTx/>
              <a:buNone/>
            </a:pPr>
            <a:r>
              <a:rPr lang="en-US" altLang="zh-CN" sz="2400" b="1">
                <a:solidFill>
                  <a:srgbClr val="FF0000"/>
                </a:solidFill>
              </a:rPr>
              <a:t>D</a:t>
            </a:r>
          </a:p>
          <a:p>
            <a:pPr>
              <a:lnSpc>
                <a:spcPct val="90000"/>
              </a:lnSpc>
              <a:buFontTx/>
              <a:buNone/>
            </a:pPr>
            <a:r>
              <a:rPr lang="en-US" altLang="zh-CN" sz="2400" b="1"/>
              <a:t>10</a:t>
            </a:r>
            <a:r>
              <a:rPr lang="zh-CN" altLang="en-US" sz="2400" b="1"/>
              <a:t>、 在关键字</a:t>
            </a:r>
            <a:r>
              <a:rPr lang="en-US" altLang="zh-CN" sz="2400" b="1"/>
              <a:t>public</a:t>
            </a:r>
            <a:r>
              <a:rPr lang="zh-CN" altLang="en-US" sz="2400" b="1"/>
              <a:t>后面定义的成员为类的（  ）成员。</a:t>
            </a:r>
          </a:p>
          <a:p>
            <a:pPr>
              <a:lnSpc>
                <a:spcPct val="90000"/>
              </a:lnSpc>
              <a:buFontTx/>
              <a:buNone/>
            </a:pPr>
            <a:r>
              <a:rPr lang="zh-CN" altLang="en-US" sz="2400" b="1"/>
              <a:t> </a:t>
            </a:r>
            <a:r>
              <a:rPr lang="en-US" altLang="zh-CN" sz="2400" b="1"/>
              <a:t>A. </a:t>
            </a:r>
            <a:r>
              <a:rPr lang="zh-CN" altLang="en-US" sz="2400" b="1"/>
              <a:t>私有      </a:t>
            </a:r>
            <a:r>
              <a:rPr lang="en-US" altLang="zh-CN" sz="2400" b="1"/>
              <a:t>B. </a:t>
            </a:r>
            <a:r>
              <a:rPr lang="zh-CN" altLang="en-US" sz="2400" b="1"/>
              <a:t>公用      </a:t>
            </a:r>
            <a:r>
              <a:rPr lang="en-US" altLang="zh-CN" sz="2400" b="1"/>
              <a:t>C. </a:t>
            </a:r>
            <a:r>
              <a:rPr lang="zh-CN" altLang="en-US" sz="2400" b="1"/>
              <a:t>保护      </a:t>
            </a:r>
            <a:r>
              <a:rPr lang="en-US" altLang="zh-CN" sz="2400" b="1"/>
              <a:t>D. </a:t>
            </a:r>
            <a:r>
              <a:rPr lang="zh-CN" altLang="en-US" sz="2400" b="1"/>
              <a:t>任何</a:t>
            </a:r>
          </a:p>
          <a:p>
            <a:pPr>
              <a:lnSpc>
                <a:spcPct val="90000"/>
              </a:lnSpc>
              <a:buFontTx/>
              <a:buNone/>
            </a:pPr>
            <a:r>
              <a:rPr lang="en-US" altLang="zh-CN" sz="2400" b="1">
                <a:solidFill>
                  <a:srgbClr val="FF0000"/>
                </a:solidFill>
              </a:rPr>
              <a:t>B</a:t>
            </a:r>
          </a:p>
          <a:p>
            <a:pPr>
              <a:lnSpc>
                <a:spcPct val="90000"/>
              </a:lnSpc>
              <a:buFontTx/>
              <a:buNone/>
            </a:pPr>
            <a:r>
              <a:rPr lang="en-US" altLang="zh-CN" sz="2400" b="1"/>
              <a:t>11</a:t>
            </a:r>
            <a:r>
              <a:rPr lang="zh-CN" altLang="en-US" sz="2400" b="1"/>
              <a:t>、 在关键字</a:t>
            </a:r>
            <a:r>
              <a:rPr lang="en-US" altLang="zh-CN" sz="2400" b="1"/>
              <a:t>private</a:t>
            </a:r>
            <a:r>
              <a:rPr lang="zh-CN" altLang="en-US" sz="2400" b="1"/>
              <a:t>后面定义的成员为类的（ ）成员。</a:t>
            </a:r>
          </a:p>
          <a:p>
            <a:pPr>
              <a:lnSpc>
                <a:spcPct val="90000"/>
              </a:lnSpc>
              <a:buFontTx/>
              <a:buNone/>
            </a:pPr>
            <a:r>
              <a:rPr lang="zh-CN" altLang="en-US" sz="2400" b="1"/>
              <a:t> </a:t>
            </a:r>
            <a:r>
              <a:rPr lang="en-US" altLang="zh-CN" sz="2400" b="1"/>
              <a:t>A. </a:t>
            </a:r>
            <a:r>
              <a:rPr lang="zh-CN" altLang="en-US" sz="2400" b="1"/>
              <a:t>私有      </a:t>
            </a:r>
            <a:r>
              <a:rPr lang="en-US" altLang="zh-CN" sz="2400" b="1"/>
              <a:t>B. </a:t>
            </a:r>
            <a:r>
              <a:rPr lang="zh-CN" altLang="en-US" sz="2400" b="1"/>
              <a:t>公用      </a:t>
            </a:r>
            <a:r>
              <a:rPr lang="en-US" altLang="zh-CN" sz="2400" b="1"/>
              <a:t>C. </a:t>
            </a:r>
            <a:r>
              <a:rPr lang="zh-CN" altLang="en-US" sz="2400" b="1"/>
              <a:t>保护      </a:t>
            </a:r>
            <a:r>
              <a:rPr lang="en-US" altLang="zh-CN" sz="2400" b="1"/>
              <a:t>D. </a:t>
            </a:r>
            <a:r>
              <a:rPr lang="zh-CN" altLang="en-US" sz="2400" b="1"/>
              <a:t>任何</a:t>
            </a:r>
          </a:p>
          <a:p>
            <a:pPr>
              <a:lnSpc>
                <a:spcPct val="90000"/>
              </a:lnSpc>
              <a:buFontTx/>
              <a:buNone/>
            </a:pPr>
            <a:r>
              <a:rPr lang="en-US" altLang="zh-CN" sz="2400" b="1">
                <a:solidFill>
                  <a:srgbClr val="FF0000"/>
                </a:solidFill>
              </a:rPr>
              <a:t>A</a:t>
            </a:r>
          </a:p>
          <a:p>
            <a:pPr>
              <a:lnSpc>
                <a:spcPct val="90000"/>
              </a:lnSpc>
              <a:buFontTx/>
              <a:buNone/>
            </a:pPr>
            <a:r>
              <a:rPr lang="en-US" altLang="zh-CN" sz="2400" b="1"/>
              <a:t>12</a:t>
            </a:r>
            <a:r>
              <a:rPr lang="zh-CN" altLang="en-US" sz="2400" b="1"/>
              <a:t>、 假定</a:t>
            </a:r>
            <a:r>
              <a:rPr lang="en-US" altLang="zh-CN" sz="2400" b="1"/>
              <a:t>AA</a:t>
            </a:r>
            <a:r>
              <a:rPr lang="zh-CN" altLang="en-US" sz="2400" b="1"/>
              <a:t>为一个类，</a:t>
            </a:r>
            <a:r>
              <a:rPr lang="en-US" altLang="zh-CN" sz="2400" b="1"/>
              <a:t>a</a:t>
            </a:r>
            <a:r>
              <a:rPr lang="zh-CN" altLang="en-US" sz="2400" b="1"/>
              <a:t>为该类公有的数据成员，</a:t>
            </a:r>
            <a:r>
              <a:rPr lang="en-US" altLang="zh-CN" sz="2400" b="1"/>
              <a:t>x</a:t>
            </a:r>
            <a:r>
              <a:rPr lang="zh-CN" altLang="en-US" sz="2400" b="1"/>
              <a:t>为该类的一个对象，则访问</a:t>
            </a:r>
            <a:r>
              <a:rPr lang="en-US" altLang="zh-CN" sz="2400" b="1"/>
              <a:t>x</a:t>
            </a:r>
            <a:r>
              <a:rPr lang="zh-CN" altLang="en-US" sz="2400" b="1"/>
              <a:t>对象中数据成员</a:t>
            </a:r>
            <a:r>
              <a:rPr lang="en-US" altLang="zh-CN" sz="2400" b="1"/>
              <a:t>a</a:t>
            </a:r>
            <a:r>
              <a:rPr lang="zh-CN" altLang="en-US" sz="2400" b="1"/>
              <a:t>的格式为（  ）。</a:t>
            </a:r>
          </a:p>
          <a:p>
            <a:pPr>
              <a:lnSpc>
                <a:spcPct val="90000"/>
              </a:lnSpc>
              <a:buFontTx/>
              <a:buNone/>
            </a:pPr>
            <a:r>
              <a:rPr lang="zh-CN" altLang="en-US" sz="2400" b="1"/>
              <a:t> </a:t>
            </a:r>
            <a:r>
              <a:rPr lang="pt-BR" altLang="zh-CN" sz="2400" b="1"/>
              <a:t>A. x(a)      B. x[a]      C. x-&gt;a      D. X.a</a:t>
            </a:r>
          </a:p>
          <a:p>
            <a:pPr>
              <a:lnSpc>
                <a:spcPct val="90000"/>
              </a:lnSpc>
              <a:buFontTx/>
              <a:buNone/>
            </a:pPr>
            <a:r>
              <a:rPr lang="en-US" altLang="zh-CN" sz="2400" b="1">
                <a:solidFill>
                  <a:srgbClr val="FF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228600"/>
            <a:ext cx="8458200" cy="6629400"/>
          </a:xfrm>
        </p:spPr>
        <p:txBody>
          <a:bodyPr/>
          <a:lstStyle/>
          <a:p>
            <a:pPr>
              <a:lnSpc>
                <a:spcPct val="80000"/>
              </a:lnSpc>
              <a:buFontTx/>
              <a:buNone/>
            </a:pPr>
            <a:r>
              <a:rPr lang="en-US" altLang="zh-CN" sz="2400" b="1"/>
              <a:t>13</a:t>
            </a:r>
            <a:r>
              <a:rPr lang="zh-CN" altLang="en-US" sz="2400" b="1"/>
              <a:t>、 假定</a:t>
            </a:r>
            <a:r>
              <a:rPr lang="en-US" altLang="zh-CN" sz="2400" b="1"/>
              <a:t>AA</a:t>
            </a:r>
            <a:r>
              <a:rPr lang="zh-CN" altLang="en-US" sz="2400" b="1"/>
              <a:t>为一个类，</a:t>
            </a:r>
            <a:r>
              <a:rPr lang="en-US" altLang="zh-CN" sz="2400" b="1"/>
              <a:t>a()</a:t>
            </a:r>
            <a:r>
              <a:rPr lang="zh-CN" altLang="en-US" sz="2400" b="1"/>
              <a:t>为该类公有的函数成员，</a:t>
            </a:r>
            <a:r>
              <a:rPr lang="en-US" altLang="zh-CN" sz="2400" b="1"/>
              <a:t>x</a:t>
            </a:r>
            <a:r>
              <a:rPr lang="zh-CN" altLang="en-US" sz="2400" b="1"/>
              <a:t>为该类的一个对象，则访问</a:t>
            </a:r>
            <a:r>
              <a:rPr lang="en-US" altLang="zh-CN" sz="2400" b="1"/>
              <a:t>x</a:t>
            </a:r>
            <a:r>
              <a:rPr lang="zh-CN" altLang="en-US" sz="2400" b="1"/>
              <a:t>对象中函数成员</a:t>
            </a:r>
            <a:r>
              <a:rPr lang="en-US" altLang="zh-CN" sz="2400" b="1"/>
              <a:t>a()</a:t>
            </a:r>
            <a:r>
              <a:rPr lang="zh-CN" altLang="en-US" sz="2400" b="1"/>
              <a:t>的格式为（ ）。</a:t>
            </a:r>
          </a:p>
          <a:p>
            <a:pPr>
              <a:lnSpc>
                <a:spcPct val="80000"/>
              </a:lnSpc>
              <a:buFontTx/>
              <a:buNone/>
            </a:pPr>
            <a:r>
              <a:rPr lang="zh-CN" altLang="en-US" sz="2400" b="1"/>
              <a:t> </a:t>
            </a:r>
            <a:r>
              <a:rPr lang="pt-BR" altLang="zh-CN" sz="2400" b="1"/>
              <a:t>A. x.a      B. x.a()      C. x-&gt;a      D. x-&gt;a()</a:t>
            </a:r>
          </a:p>
          <a:p>
            <a:pPr>
              <a:lnSpc>
                <a:spcPct val="80000"/>
              </a:lnSpc>
              <a:buFontTx/>
              <a:buNone/>
            </a:pPr>
            <a:r>
              <a:rPr lang="en-US" altLang="zh-CN" sz="2400" b="1">
                <a:solidFill>
                  <a:srgbClr val="FF0000"/>
                </a:solidFill>
              </a:rPr>
              <a:t>B</a:t>
            </a:r>
          </a:p>
          <a:p>
            <a:pPr>
              <a:lnSpc>
                <a:spcPct val="80000"/>
              </a:lnSpc>
              <a:buFontTx/>
              <a:buNone/>
            </a:pPr>
            <a:r>
              <a:rPr lang="en-US" altLang="zh-CN" sz="2400" b="1"/>
              <a:t>14</a:t>
            </a:r>
            <a:r>
              <a:rPr lang="zh-CN" altLang="en-US" sz="2400" b="1"/>
              <a:t>、 假定</a:t>
            </a:r>
            <a:r>
              <a:rPr lang="en-US" altLang="zh-CN" sz="2400" b="1"/>
              <a:t>AA</a:t>
            </a:r>
            <a:r>
              <a:rPr lang="zh-CN" altLang="en-US" sz="2400" b="1"/>
              <a:t>为一个类，</a:t>
            </a:r>
            <a:r>
              <a:rPr lang="en-US" altLang="zh-CN" sz="2400" b="1"/>
              <a:t>a</a:t>
            </a:r>
            <a:r>
              <a:rPr lang="zh-CN" altLang="en-US" sz="2400" b="1"/>
              <a:t>为该类公有的数据成员，</a:t>
            </a:r>
            <a:r>
              <a:rPr lang="en-US" altLang="zh-CN" sz="2400" b="1"/>
              <a:t>px</a:t>
            </a:r>
            <a:r>
              <a:rPr lang="zh-CN" altLang="en-US" sz="2400" b="1"/>
              <a:t>为指向该类对象的一个指针，则访问</a:t>
            </a:r>
            <a:r>
              <a:rPr lang="en-US" altLang="zh-CN" sz="2400" b="1"/>
              <a:t>px</a:t>
            </a:r>
            <a:r>
              <a:rPr lang="zh-CN" altLang="en-US" sz="2400" b="1"/>
              <a:t>所指对象中数据成员</a:t>
            </a:r>
            <a:r>
              <a:rPr lang="en-US" altLang="zh-CN" sz="2400" b="1"/>
              <a:t>a</a:t>
            </a:r>
            <a:r>
              <a:rPr lang="zh-CN" altLang="en-US" sz="2400" b="1"/>
              <a:t>的格式为（ ）。</a:t>
            </a:r>
          </a:p>
          <a:p>
            <a:pPr>
              <a:lnSpc>
                <a:spcPct val="80000"/>
              </a:lnSpc>
              <a:buFontTx/>
              <a:buNone/>
            </a:pPr>
            <a:r>
              <a:rPr lang="zh-CN" altLang="en-US" sz="2400" b="1"/>
              <a:t> </a:t>
            </a:r>
            <a:r>
              <a:rPr lang="pt-BR" altLang="zh-CN" sz="2400" b="1"/>
              <a:t>A. px(a)      B. px[a]      C. px-&gt;a      D. Px.a</a:t>
            </a:r>
          </a:p>
          <a:p>
            <a:pPr>
              <a:lnSpc>
                <a:spcPct val="80000"/>
              </a:lnSpc>
              <a:buFontTx/>
              <a:buNone/>
            </a:pPr>
            <a:r>
              <a:rPr lang="en-US" altLang="zh-CN" sz="2400" b="1">
                <a:solidFill>
                  <a:srgbClr val="FF0000"/>
                </a:solidFill>
              </a:rPr>
              <a:t>C</a:t>
            </a:r>
          </a:p>
          <a:p>
            <a:pPr>
              <a:lnSpc>
                <a:spcPct val="80000"/>
              </a:lnSpc>
              <a:buFontTx/>
              <a:buNone/>
            </a:pPr>
            <a:r>
              <a:rPr lang="en-US" altLang="zh-CN" sz="2400" b="1"/>
              <a:t>15</a:t>
            </a:r>
            <a:r>
              <a:rPr lang="zh-CN" altLang="en-US" sz="2400" b="1"/>
              <a:t>、 假定</a:t>
            </a:r>
            <a:r>
              <a:rPr lang="en-US" altLang="zh-CN" sz="2400" b="1"/>
              <a:t>AA</a:t>
            </a:r>
            <a:r>
              <a:rPr lang="zh-CN" altLang="en-US" sz="2400" b="1"/>
              <a:t>为一个类，</a:t>
            </a:r>
            <a:r>
              <a:rPr lang="en-US" altLang="zh-CN" sz="2400" b="1"/>
              <a:t>a</a:t>
            </a:r>
            <a:r>
              <a:rPr lang="zh-CN" altLang="en-US" sz="2400" b="1"/>
              <a:t>为该类私有的数据成员，</a:t>
            </a:r>
            <a:r>
              <a:rPr lang="en-US" altLang="zh-CN" sz="2400" b="1"/>
              <a:t>GetValue()</a:t>
            </a:r>
            <a:r>
              <a:rPr lang="zh-CN" altLang="en-US" sz="2400" b="1"/>
              <a:t>为该类公有函数成员，它返回</a:t>
            </a:r>
            <a:r>
              <a:rPr lang="en-US" altLang="zh-CN" sz="2400" b="1"/>
              <a:t>a</a:t>
            </a:r>
            <a:r>
              <a:rPr lang="zh-CN" altLang="en-US" sz="2400" b="1"/>
              <a:t>的值，</a:t>
            </a:r>
            <a:r>
              <a:rPr lang="en-US" altLang="zh-CN" sz="2400" b="1"/>
              <a:t>x</a:t>
            </a:r>
            <a:r>
              <a:rPr lang="zh-CN" altLang="en-US" sz="2400" b="1"/>
              <a:t>为该类的一个对象，则访问</a:t>
            </a:r>
            <a:r>
              <a:rPr lang="en-US" altLang="zh-CN" sz="2400" b="1"/>
              <a:t>x</a:t>
            </a:r>
            <a:r>
              <a:rPr lang="zh-CN" altLang="en-US" sz="2400" b="1"/>
              <a:t>对象中数据成员</a:t>
            </a:r>
            <a:r>
              <a:rPr lang="en-US" altLang="zh-CN" sz="2400" b="1"/>
              <a:t>a</a:t>
            </a:r>
            <a:r>
              <a:rPr lang="zh-CN" altLang="en-US" sz="2400" b="1"/>
              <a:t>的格式为（ ）。</a:t>
            </a:r>
          </a:p>
          <a:p>
            <a:pPr>
              <a:lnSpc>
                <a:spcPct val="80000"/>
              </a:lnSpc>
              <a:buFontTx/>
              <a:buNone/>
            </a:pPr>
            <a:r>
              <a:rPr lang="zh-CN" altLang="en-US" sz="2400" b="1"/>
              <a:t> </a:t>
            </a:r>
            <a:r>
              <a:rPr lang="en-US" altLang="zh-CN" sz="2400" b="1"/>
              <a:t>A. x.a      B. x.a()      C. x-&gt;GetValue()      D. x.GetValue()</a:t>
            </a:r>
          </a:p>
          <a:p>
            <a:pPr>
              <a:lnSpc>
                <a:spcPct val="80000"/>
              </a:lnSpc>
              <a:buFontTx/>
              <a:buNone/>
            </a:pPr>
            <a:r>
              <a:rPr lang="en-US" altLang="zh-CN" sz="2400" b="1">
                <a:solidFill>
                  <a:srgbClr val="FF0000"/>
                </a:solidFill>
              </a:rPr>
              <a:t>D</a:t>
            </a:r>
          </a:p>
          <a:p>
            <a:pPr>
              <a:lnSpc>
                <a:spcPct val="80000"/>
              </a:lnSpc>
              <a:buFontTx/>
              <a:buNone/>
            </a:pPr>
            <a:r>
              <a:rPr lang="en-US" altLang="zh-CN" sz="2400" b="1"/>
              <a:t>16</a:t>
            </a:r>
            <a:r>
              <a:rPr lang="zh-CN" altLang="en-US" sz="2400" b="1"/>
              <a:t>、假定</a:t>
            </a:r>
            <a:r>
              <a:rPr lang="en-US" altLang="zh-CN" sz="2400" b="1"/>
              <a:t>AA</a:t>
            </a:r>
            <a:r>
              <a:rPr lang="zh-CN" altLang="en-US" sz="2400" b="1"/>
              <a:t>为一个类，</a:t>
            </a:r>
            <a:r>
              <a:rPr lang="en-US" altLang="zh-CN" sz="2400" b="1"/>
              <a:t>int a()</a:t>
            </a:r>
            <a:r>
              <a:rPr lang="zh-CN" altLang="en-US" sz="2400" b="1"/>
              <a:t>为该类的一个成员函数，若该成员函数在类定义体外定义，则函数头为（ ）。</a:t>
            </a:r>
          </a:p>
          <a:p>
            <a:pPr>
              <a:lnSpc>
                <a:spcPct val="80000"/>
              </a:lnSpc>
              <a:buFontTx/>
              <a:buNone/>
            </a:pPr>
            <a:r>
              <a:rPr lang="zh-CN" altLang="en-US" sz="2400" b="1"/>
              <a:t> </a:t>
            </a:r>
            <a:r>
              <a:rPr lang="en-US" altLang="zh-CN" sz="2400" b="1"/>
              <a:t>A. int AA::a()      B. int AA:a()    C. AA::a()  D. AA::int a()</a:t>
            </a:r>
          </a:p>
          <a:p>
            <a:pPr>
              <a:lnSpc>
                <a:spcPct val="80000"/>
              </a:lnSpc>
              <a:buFontTx/>
              <a:buNone/>
            </a:pPr>
            <a:r>
              <a:rPr lang="en-US" altLang="zh-CN" sz="2400" b="1">
                <a:solidFill>
                  <a:srgbClr val="FF0000"/>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228600"/>
            <a:ext cx="8458200" cy="6629400"/>
          </a:xfrm>
        </p:spPr>
        <p:txBody>
          <a:bodyPr/>
          <a:lstStyle/>
          <a:p>
            <a:pPr marL="457200" indent="-457200">
              <a:lnSpc>
                <a:spcPct val="90000"/>
              </a:lnSpc>
              <a:buFontTx/>
              <a:buNone/>
            </a:pPr>
            <a:r>
              <a:rPr lang="en-US" altLang="zh-CN" sz="2400" b="1"/>
              <a:t>17</a:t>
            </a:r>
            <a:r>
              <a:rPr lang="zh-CN" altLang="en-US" sz="2400" b="1"/>
              <a:t>、 假定</a:t>
            </a:r>
            <a:r>
              <a:rPr lang="en-US" altLang="zh-CN" sz="2400" b="1"/>
              <a:t>AA</a:t>
            </a:r>
            <a:r>
              <a:rPr lang="zh-CN" altLang="en-US" sz="2400" b="1"/>
              <a:t>为一个类，</a:t>
            </a:r>
            <a:r>
              <a:rPr lang="en-US" altLang="zh-CN" sz="2400" b="1"/>
              <a:t>a</a:t>
            </a:r>
            <a:r>
              <a:rPr lang="zh-CN" altLang="en-US" sz="2400" b="1"/>
              <a:t>为该类公有的数据成员，若要在该类的一个成员函数中访问它，则书写格式为（ ）。</a:t>
            </a:r>
          </a:p>
          <a:p>
            <a:pPr marL="457200" indent="-457200">
              <a:lnSpc>
                <a:spcPct val="90000"/>
              </a:lnSpc>
              <a:buFontTx/>
              <a:buNone/>
            </a:pPr>
            <a:r>
              <a:rPr lang="zh-CN" altLang="en-US" sz="2400" b="1"/>
              <a:t> </a:t>
            </a:r>
            <a:r>
              <a:rPr lang="pt-BR" altLang="zh-CN" sz="2400" b="1"/>
              <a:t>A. a      B. AA::a      C. a()      D. AA::a()</a:t>
            </a:r>
          </a:p>
          <a:p>
            <a:pPr marL="457200" indent="-457200">
              <a:lnSpc>
                <a:spcPct val="90000"/>
              </a:lnSpc>
              <a:buFontTx/>
              <a:buNone/>
            </a:pPr>
            <a:r>
              <a:rPr lang="en-US" altLang="zh-CN" sz="2400" b="1">
                <a:solidFill>
                  <a:srgbClr val="FF0000"/>
                </a:solidFill>
              </a:rPr>
              <a:t>A</a:t>
            </a:r>
          </a:p>
          <a:p>
            <a:pPr marL="457200" indent="-457200">
              <a:lnSpc>
                <a:spcPct val="90000"/>
              </a:lnSpc>
              <a:buFontTx/>
              <a:buNone/>
            </a:pPr>
            <a:r>
              <a:rPr lang="en-US" altLang="zh-CN" sz="2400" b="1"/>
              <a:t>18</a:t>
            </a:r>
            <a:r>
              <a:rPr lang="zh-CN" altLang="en-US" sz="2400" b="1"/>
              <a:t>、 在多文件结构的程序中，通常把类的定义单独存放于（ ）中。</a:t>
            </a:r>
          </a:p>
          <a:p>
            <a:pPr marL="457200" indent="-457200">
              <a:lnSpc>
                <a:spcPct val="90000"/>
              </a:lnSpc>
              <a:buFontTx/>
              <a:buNone/>
            </a:pPr>
            <a:r>
              <a:rPr lang="zh-CN" altLang="en-US" sz="2400" b="1"/>
              <a:t> </a:t>
            </a:r>
            <a:r>
              <a:rPr lang="en-US" altLang="zh-CN" sz="2400" b="1"/>
              <a:t>A. </a:t>
            </a:r>
            <a:r>
              <a:rPr lang="zh-CN" altLang="en-US" sz="2400" b="1"/>
              <a:t>主文件      </a:t>
            </a:r>
            <a:r>
              <a:rPr lang="en-US" altLang="zh-CN" sz="2400" b="1"/>
              <a:t>B. </a:t>
            </a:r>
            <a:r>
              <a:rPr lang="zh-CN" altLang="en-US" sz="2400" b="1"/>
              <a:t>实现文件      </a:t>
            </a:r>
            <a:r>
              <a:rPr lang="en-US" altLang="zh-CN" sz="2400" b="1"/>
              <a:t>C. </a:t>
            </a:r>
            <a:r>
              <a:rPr lang="zh-CN" altLang="en-US" sz="2400" b="1"/>
              <a:t>库文件      </a:t>
            </a:r>
            <a:r>
              <a:rPr lang="en-US" altLang="zh-CN" sz="2400" b="1"/>
              <a:t>D. </a:t>
            </a:r>
            <a:r>
              <a:rPr lang="zh-CN" altLang="en-US" sz="2400" b="1"/>
              <a:t>头文件</a:t>
            </a:r>
          </a:p>
          <a:p>
            <a:pPr marL="457200" indent="-457200">
              <a:lnSpc>
                <a:spcPct val="90000"/>
              </a:lnSpc>
              <a:buFontTx/>
              <a:buNone/>
            </a:pPr>
            <a:r>
              <a:rPr lang="en-US" altLang="zh-CN" sz="2400" b="1">
                <a:solidFill>
                  <a:srgbClr val="FF0000"/>
                </a:solidFill>
              </a:rPr>
              <a:t>D</a:t>
            </a:r>
          </a:p>
          <a:p>
            <a:pPr marL="457200" indent="-457200">
              <a:lnSpc>
                <a:spcPct val="90000"/>
              </a:lnSpc>
              <a:buFontTx/>
              <a:buNone/>
            </a:pPr>
            <a:r>
              <a:rPr lang="en-US" altLang="zh-CN" sz="2400" b="1"/>
              <a:t>19</a:t>
            </a:r>
            <a:r>
              <a:rPr lang="zh-CN" altLang="en-US" sz="2400" b="1"/>
              <a:t>、 假定</a:t>
            </a:r>
            <a:r>
              <a:rPr lang="en-US" altLang="zh-CN" sz="2400" b="1"/>
              <a:t>AA</a:t>
            </a:r>
            <a:r>
              <a:rPr lang="zh-CN" altLang="en-US" sz="2400" b="1"/>
              <a:t>是一个类，</a:t>
            </a:r>
            <a:r>
              <a:rPr lang="en-US" altLang="zh-CN" sz="2400" b="1"/>
              <a:t>abc</a:t>
            </a:r>
            <a:r>
              <a:rPr lang="zh-CN" altLang="en-US" sz="2400" b="1"/>
              <a:t>是该类的一个成员函数，则参数表中隐含的第一个参数为（  ）。</a:t>
            </a:r>
          </a:p>
          <a:p>
            <a:pPr marL="457200" indent="-457200">
              <a:lnSpc>
                <a:spcPct val="90000"/>
              </a:lnSpc>
              <a:buFontTx/>
              <a:buAutoNum type="alphaUcPeriod"/>
            </a:pPr>
            <a:r>
              <a:rPr lang="en-US" altLang="zh-CN" sz="2400" b="1"/>
              <a:t>abc      B. *this      C. this      D. this&amp;</a:t>
            </a:r>
          </a:p>
          <a:p>
            <a:pPr marL="457200" indent="-457200">
              <a:lnSpc>
                <a:spcPct val="90000"/>
              </a:lnSpc>
              <a:buFontTx/>
              <a:buNone/>
            </a:pPr>
            <a:r>
              <a:rPr lang="en-US" altLang="zh-CN" sz="2400" b="1">
                <a:solidFill>
                  <a:srgbClr val="FF0000"/>
                </a:solidFill>
              </a:rPr>
              <a:t>C</a:t>
            </a:r>
          </a:p>
          <a:p>
            <a:pPr marL="457200" indent="-457200">
              <a:lnSpc>
                <a:spcPct val="90000"/>
              </a:lnSpc>
              <a:buFontTx/>
              <a:buNone/>
            </a:pPr>
            <a:r>
              <a:rPr lang="en-US" altLang="zh-CN" sz="2400" b="1"/>
              <a:t>20</a:t>
            </a:r>
            <a:r>
              <a:rPr lang="zh-CN" altLang="en-US" sz="2400" b="1"/>
              <a:t>、 类中定义的成员默认为（ ）访问属性。</a:t>
            </a:r>
          </a:p>
          <a:p>
            <a:pPr marL="457200" indent="-457200">
              <a:lnSpc>
                <a:spcPct val="90000"/>
              </a:lnSpc>
              <a:buFontTx/>
              <a:buNone/>
            </a:pPr>
            <a:r>
              <a:rPr lang="zh-CN" altLang="en-US" sz="2400" b="1"/>
              <a:t>  </a:t>
            </a:r>
            <a:r>
              <a:rPr lang="en-US" altLang="zh-CN" sz="2400" b="1"/>
              <a:t>A. public      B. private      C. protected      D. Friend</a:t>
            </a:r>
          </a:p>
          <a:p>
            <a:pPr marL="457200" indent="-457200">
              <a:lnSpc>
                <a:spcPct val="90000"/>
              </a:lnSpc>
              <a:buFontTx/>
              <a:buNone/>
            </a:pPr>
            <a:r>
              <a:rPr lang="en-US" altLang="zh-CN" sz="2400" b="1">
                <a:solidFill>
                  <a:srgbClr val="FF0000"/>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228600"/>
            <a:ext cx="8229600" cy="5897563"/>
          </a:xfrm>
        </p:spPr>
        <p:txBody>
          <a:bodyPr/>
          <a:lstStyle/>
          <a:p>
            <a:pPr>
              <a:lnSpc>
                <a:spcPct val="90000"/>
              </a:lnSpc>
              <a:buFontTx/>
              <a:buNone/>
            </a:pPr>
            <a:r>
              <a:rPr lang="en-US" altLang="zh-CN" sz="2400" b="1"/>
              <a:t>21</a:t>
            </a:r>
            <a:r>
              <a:rPr lang="zh-CN" altLang="en-US" sz="2400" b="1"/>
              <a:t>、 结构中定义的成员默认为（ ）访问属性。</a:t>
            </a:r>
          </a:p>
          <a:p>
            <a:pPr>
              <a:lnSpc>
                <a:spcPct val="90000"/>
              </a:lnSpc>
              <a:buFontTx/>
              <a:buNone/>
            </a:pPr>
            <a:r>
              <a:rPr lang="zh-CN" altLang="en-US" sz="2400" b="1"/>
              <a:t>  </a:t>
            </a:r>
            <a:r>
              <a:rPr lang="en-US" altLang="zh-CN" sz="2400" b="1"/>
              <a:t>A. public      B. private      C. protected      D. Friend</a:t>
            </a:r>
          </a:p>
          <a:p>
            <a:pPr>
              <a:lnSpc>
                <a:spcPct val="90000"/>
              </a:lnSpc>
              <a:buFontTx/>
              <a:buNone/>
            </a:pPr>
            <a:r>
              <a:rPr lang="en-US" altLang="zh-CN" sz="2400" b="1">
                <a:solidFill>
                  <a:srgbClr val="FF0000"/>
                </a:solidFill>
              </a:rPr>
              <a:t>A</a:t>
            </a:r>
          </a:p>
          <a:p>
            <a:pPr>
              <a:lnSpc>
                <a:spcPct val="90000"/>
              </a:lnSpc>
              <a:buFontTx/>
              <a:buNone/>
            </a:pPr>
            <a:r>
              <a:rPr lang="en-US" altLang="zh-CN" sz="2400" b="1"/>
              <a:t>22</a:t>
            </a:r>
            <a:r>
              <a:rPr lang="zh-CN" altLang="en-US" sz="2400" b="1"/>
              <a:t>、 对于一个类的构造函数，其函数名与类名</a:t>
            </a:r>
            <a:r>
              <a:rPr lang="en-US" altLang="zh-CN" sz="2400" b="1"/>
              <a:t>( )</a:t>
            </a:r>
            <a:r>
              <a:rPr lang="zh-CN" altLang="en-US" sz="2400" b="1"/>
              <a:t>。</a:t>
            </a:r>
          </a:p>
          <a:p>
            <a:pPr>
              <a:lnSpc>
                <a:spcPct val="90000"/>
              </a:lnSpc>
              <a:buFontTx/>
              <a:buNone/>
            </a:pPr>
            <a:r>
              <a:rPr lang="zh-CN" altLang="en-US" sz="2400" b="1"/>
              <a:t> </a:t>
            </a:r>
            <a:r>
              <a:rPr lang="en-US" altLang="zh-CN" sz="2400" b="1"/>
              <a:t>A. </a:t>
            </a:r>
            <a:r>
              <a:rPr lang="zh-CN" altLang="en-US" sz="2400" b="1"/>
              <a:t>完全相同      </a:t>
            </a:r>
            <a:r>
              <a:rPr lang="en-US" altLang="zh-CN" sz="2400" b="1"/>
              <a:t>B. </a:t>
            </a:r>
            <a:r>
              <a:rPr lang="zh-CN" altLang="en-US" sz="2400" b="1"/>
              <a:t>基本相同      </a:t>
            </a:r>
            <a:r>
              <a:rPr lang="en-US" altLang="zh-CN" sz="2400" b="1"/>
              <a:t>C. </a:t>
            </a:r>
            <a:r>
              <a:rPr lang="zh-CN" altLang="en-US" sz="2400" b="1"/>
              <a:t>不相同      </a:t>
            </a:r>
            <a:r>
              <a:rPr lang="en-US" altLang="zh-CN" sz="2400" b="1"/>
              <a:t>D. </a:t>
            </a:r>
            <a:r>
              <a:rPr lang="zh-CN" altLang="en-US" sz="2400" b="1"/>
              <a:t>无关系</a:t>
            </a:r>
          </a:p>
          <a:p>
            <a:pPr>
              <a:lnSpc>
                <a:spcPct val="90000"/>
              </a:lnSpc>
              <a:buFontTx/>
              <a:buNone/>
            </a:pPr>
            <a:r>
              <a:rPr lang="en-US" altLang="zh-CN" sz="2400" b="1">
                <a:solidFill>
                  <a:srgbClr val="FF0000"/>
                </a:solidFill>
              </a:rPr>
              <a:t>A</a:t>
            </a:r>
          </a:p>
          <a:p>
            <a:pPr>
              <a:lnSpc>
                <a:spcPct val="90000"/>
              </a:lnSpc>
              <a:buFontTx/>
              <a:buNone/>
            </a:pPr>
            <a:r>
              <a:rPr lang="en-US" altLang="zh-CN" sz="2400" b="1"/>
              <a:t>23</a:t>
            </a:r>
            <a:r>
              <a:rPr lang="zh-CN" altLang="en-US" sz="2400" b="1"/>
              <a:t>、 对于一个类的析构函数，其函数名与类名</a:t>
            </a:r>
            <a:r>
              <a:rPr lang="en-US" altLang="zh-CN" sz="2400" b="1"/>
              <a:t>( )</a:t>
            </a:r>
            <a:r>
              <a:rPr lang="zh-CN" altLang="en-US" sz="2400" b="1"/>
              <a:t>。</a:t>
            </a:r>
          </a:p>
          <a:p>
            <a:pPr>
              <a:lnSpc>
                <a:spcPct val="90000"/>
              </a:lnSpc>
              <a:buFontTx/>
              <a:buNone/>
            </a:pPr>
            <a:r>
              <a:rPr lang="zh-CN" altLang="en-US" sz="2400" b="1"/>
              <a:t> </a:t>
            </a:r>
            <a:r>
              <a:rPr lang="en-US" altLang="zh-CN" sz="2400" b="1"/>
              <a:t>A. </a:t>
            </a:r>
            <a:r>
              <a:rPr lang="zh-CN" altLang="en-US" sz="2400" b="1"/>
              <a:t>完全相同      		</a:t>
            </a:r>
            <a:r>
              <a:rPr lang="en-US" altLang="zh-CN" sz="2400" b="1"/>
              <a:t>B. </a:t>
            </a:r>
            <a:r>
              <a:rPr lang="zh-CN" altLang="en-US" sz="2400" b="1"/>
              <a:t>完全不同      </a:t>
            </a:r>
          </a:p>
          <a:p>
            <a:pPr>
              <a:lnSpc>
                <a:spcPct val="90000"/>
              </a:lnSpc>
              <a:buFontTx/>
              <a:buNone/>
            </a:pPr>
            <a:r>
              <a:rPr lang="zh-CN" altLang="en-US" sz="2400" b="1"/>
              <a:t> </a:t>
            </a:r>
            <a:r>
              <a:rPr lang="en-US" altLang="zh-CN" sz="2400" b="1"/>
              <a:t>C. </a:t>
            </a:r>
            <a:r>
              <a:rPr lang="zh-CN" altLang="en-US" sz="2400" b="1"/>
              <a:t>只相差一个字符      	</a:t>
            </a:r>
            <a:r>
              <a:rPr lang="en-US" altLang="zh-CN" sz="2400" b="1"/>
              <a:t>D. </a:t>
            </a:r>
            <a:r>
              <a:rPr lang="zh-CN" altLang="en-US" sz="2400" b="1"/>
              <a:t>无关系</a:t>
            </a:r>
          </a:p>
          <a:p>
            <a:pPr>
              <a:lnSpc>
                <a:spcPct val="90000"/>
              </a:lnSpc>
              <a:buFontTx/>
              <a:buNone/>
            </a:pPr>
            <a:r>
              <a:rPr lang="en-US" altLang="zh-CN" sz="2400" b="1">
                <a:solidFill>
                  <a:srgbClr val="FF0000"/>
                </a:solidFill>
              </a:rPr>
              <a:t>C</a:t>
            </a:r>
          </a:p>
          <a:p>
            <a:pPr>
              <a:lnSpc>
                <a:spcPct val="90000"/>
              </a:lnSpc>
              <a:buFontTx/>
              <a:buNone/>
            </a:pPr>
            <a:r>
              <a:rPr lang="en-US" altLang="zh-CN" sz="2400" b="1"/>
              <a:t>24</a:t>
            </a:r>
            <a:r>
              <a:rPr lang="zh-CN" altLang="en-US" sz="2400" b="1"/>
              <a:t>、 类的构造函数是在定义该类的一个</a:t>
            </a:r>
            <a:r>
              <a:rPr lang="en-US" altLang="zh-CN" sz="2400" b="1"/>
              <a:t>(  )</a:t>
            </a:r>
            <a:r>
              <a:rPr lang="zh-CN" altLang="en-US" sz="2400" b="1"/>
              <a:t>时被自动调用执行的。</a:t>
            </a:r>
          </a:p>
          <a:p>
            <a:pPr>
              <a:lnSpc>
                <a:spcPct val="90000"/>
              </a:lnSpc>
              <a:buFontTx/>
              <a:buNone/>
            </a:pPr>
            <a:r>
              <a:rPr lang="zh-CN" altLang="en-US" sz="2400" b="1"/>
              <a:t> </a:t>
            </a:r>
            <a:r>
              <a:rPr lang="en-US" altLang="zh-CN" sz="2400" b="1"/>
              <a:t>A. </a:t>
            </a:r>
            <a:r>
              <a:rPr lang="zh-CN" altLang="en-US" sz="2400" b="1"/>
              <a:t>成员函数      </a:t>
            </a:r>
            <a:r>
              <a:rPr lang="en-US" altLang="zh-CN" sz="2400" b="1"/>
              <a:t>B. </a:t>
            </a:r>
            <a:r>
              <a:rPr lang="zh-CN" altLang="en-US" sz="2400" b="1"/>
              <a:t>数据成员      </a:t>
            </a:r>
            <a:r>
              <a:rPr lang="en-US" altLang="zh-CN" sz="2400" b="1"/>
              <a:t>C. </a:t>
            </a:r>
            <a:r>
              <a:rPr lang="zh-CN" altLang="en-US" sz="2400" b="1"/>
              <a:t>对象      </a:t>
            </a:r>
            <a:r>
              <a:rPr lang="en-US" altLang="zh-CN" sz="2400" b="1"/>
              <a:t>D. </a:t>
            </a:r>
            <a:r>
              <a:rPr lang="zh-CN" altLang="en-US" sz="2400" b="1"/>
              <a:t>友元函数</a:t>
            </a:r>
          </a:p>
          <a:p>
            <a:pPr>
              <a:lnSpc>
                <a:spcPct val="9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457200"/>
            <a:ext cx="8229600" cy="6096000"/>
          </a:xfrm>
        </p:spPr>
        <p:txBody>
          <a:bodyPr/>
          <a:lstStyle/>
          <a:p>
            <a:pPr>
              <a:lnSpc>
                <a:spcPct val="80000"/>
              </a:lnSpc>
              <a:buFontTx/>
              <a:buNone/>
            </a:pPr>
            <a:r>
              <a:rPr lang="en-US" altLang="zh-CN" sz="2400" b="1"/>
              <a:t>25</a:t>
            </a:r>
            <a:r>
              <a:rPr lang="zh-CN" altLang="en-US" sz="2400" b="1"/>
              <a:t>、 类的析构函数是一个对象被</a:t>
            </a:r>
            <a:r>
              <a:rPr lang="en-US" altLang="zh-CN" sz="2400" b="1"/>
              <a:t>( )</a:t>
            </a:r>
            <a:r>
              <a:rPr lang="zh-CN" altLang="en-US" sz="2400" b="1"/>
              <a:t>时自动调用的。</a:t>
            </a:r>
          </a:p>
          <a:p>
            <a:pPr>
              <a:lnSpc>
                <a:spcPct val="80000"/>
              </a:lnSpc>
              <a:buFontTx/>
              <a:buNone/>
            </a:pPr>
            <a:r>
              <a:rPr lang="zh-CN" altLang="en-US" sz="2400" b="1"/>
              <a:t> </a:t>
            </a:r>
            <a:r>
              <a:rPr lang="en-US" altLang="zh-CN" sz="2400" b="1"/>
              <a:t>A. </a:t>
            </a:r>
            <a:r>
              <a:rPr lang="zh-CN" altLang="en-US" sz="2400" b="1"/>
              <a:t>建立      </a:t>
            </a:r>
            <a:r>
              <a:rPr lang="en-US" altLang="zh-CN" sz="2400" b="1"/>
              <a:t>B. </a:t>
            </a:r>
            <a:r>
              <a:rPr lang="zh-CN" altLang="en-US" sz="2400" b="1"/>
              <a:t>撤消      </a:t>
            </a:r>
            <a:r>
              <a:rPr lang="en-US" altLang="zh-CN" sz="2400" b="1"/>
              <a:t>C. </a:t>
            </a:r>
            <a:r>
              <a:rPr lang="zh-CN" altLang="en-US" sz="2400" b="1"/>
              <a:t>赋值        </a:t>
            </a:r>
            <a:r>
              <a:rPr lang="en-US" altLang="zh-CN" sz="2400" b="1"/>
              <a:t>D. </a:t>
            </a:r>
            <a:r>
              <a:rPr lang="zh-CN" altLang="en-US" sz="2400" b="1"/>
              <a:t>引用</a:t>
            </a:r>
          </a:p>
          <a:p>
            <a:pPr>
              <a:lnSpc>
                <a:spcPct val="80000"/>
              </a:lnSpc>
              <a:buFontTx/>
              <a:buNone/>
            </a:pPr>
            <a:r>
              <a:rPr lang="en-US" altLang="zh-CN" sz="2400" b="1">
                <a:solidFill>
                  <a:srgbClr val="FF0000"/>
                </a:solidFill>
              </a:rPr>
              <a:t>B</a:t>
            </a:r>
          </a:p>
          <a:p>
            <a:pPr>
              <a:lnSpc>
                <a:spcPct val="80000"/>
              </a:lnSpc>
              <a:buFontTx/>
              <a:buNone/>
            </a:pPr>
            <a:r>
              <a:rPr lang="en-US" altLang="zh-CN" sz="2400" b="1"/>
              <a:t>26</a:t>
            </a:r>
            <a:r>
              <a:rPr lang="zh-CN" altLang="en-US" sz="2400" b="1"/>
              <a:t>、 一个类的构造函数通常被定义为该类的</a:t>
            </a:r>
            <a:r>
              <a:rPr lang="en-US" altLang="zh-CN" sz="2400" b="1"/>
              <a:t>(  )</a:t>
            </a:r>
            <a:r>
              <a:rPr lang="zh-CN" altLang="en-US" sz="2400" b="1"/>
              <a:t>成员。</a:t>
            </a:r>
          </a:p>
          <a:p>
            <a:pPr>
              <a:lnSpc>
                <a:spcPct val="80000"/>
              </a:lnSpc>
              <a:buFontTx/>
              <a:buNone/>
            </a:pPr>
            <a:r>
              <a:rPr lang="zh-CN" altLang="en-US" sz="2400" b="1"/>
              <a:t> </a:t>
            </a:r>
            <a:r>
              <a:rPr lang="en-US" altLang="zh-CN" sz="2400" b="1"/>
              <a:t>A. </a:t>
            </a:r>
            <a:r>
              <a:rPr lang="zh-CN" altLang="en-US" sz="2400" b="1"/>
              <a:t>公用      </a:t>
            </a:r>
            <a:r>
              <a:rPr lang="en-US" altLang="zh-CN" sz="2400" b="1"/>
              <a:t>B. </a:t>
            </a:r>
            <a:r>
              <a:rPr lang="zh-CN" altLang="en-US" sz="2400" b="1"/>
              <a:t>保护      </a:t>
            </a:r>
            <a:r>
              <a:rPr lang="en-US" altLang="zh-CN" sz="2400" b="1"/>
              <a:t>C. </a:t>
            </a:r>
            <a:r>
              <a:rPr lang="zh-CN" altLang="en-US" sz="2400" b="1"/>
              <a:t>私有      </a:t>
            </a:r>
            <a:r>
              <a:rPr lang="en-US" altLang="zh-CN" sz="2400" b="1"/>
              <a:t>D. </a:t>
            </a:r>
            <a:r>
              <a:rPr lang="zh-CN" altLang="en-US" sz="2400" b="1"/>
              <a:t>友元</a:t>
            </a:r>
          </a:p>
          <a:p>
            <a:pPr>
              <a:lnSpc>
                <a:spcPct val="80000"/>
              </a:lnSpc>
              <a:buFontTx/>
              <a:buNone/>
            </a:pPr>
            <a:r>
              <a:rPr lang="en-US" altLang="zh-CN" sz="2400" b="1">
                <a:solidFill>
                  <a:srgbClr val="FF0000"/>
                </a:solidFill>
              </a:rPr>
              <a:t>A</a:t>
            </a:r>
          </a:p>
          <a:p>
            <a:pPr>
              <a:lnSpc>
                <a:spcPct val="80000"/>
              </a:lnSpc>
              <a:buFontTx/>
              <a:buNone/>
            </a:pPr>
            <a:r>
              <a:rPr lang="en-US" altLang="zh-CN" sz="2400" b="1"/>
              <a:t>27</a:t>
            </a:r>
            <a:r>
              <a:rPr lang="zh-CN" altLang="en-US" sz="2400" b="1"/>
              <a:t>、 假定</a:t>
            </a:r>
            <a:r>
              <a:rPr lang="en-US" altLang="zh-CN" sz="2400" b="1"/>
              <a:t>AB</a:t>
            </a:r>
            <a:r>
              <a:rPr lang="zh-CN" altLang="en-US" sz="2400" b="1"/>
              <a:t>为一个类，则执行 “</a:t>
            </a:r>
            <a:r>
              <a:rPr lang="en-US" altLang="zh-CN" sz="2400" b="1"/>
              <a:t>AB x;”</a:t>
            </a:r>
            <a:r>
              <a:rPr lang="zh-CN" altLang="en-US" sz="2400" b="1"/>
              <a:t>语句时将自动调用该类的</a:t>
            </a:r>
            <a:r>
              <a:rPr lang="en-US" altLang="zh-CN" sz="2400" b="1"/>
              <a:t>(  )</a:t>
            </a:r>
            <a:r>
              <a:rPr lang="zh-CN" altLang="en-US" sz="2400" b="1"/>
              <a:t>。</a:t>
            </a:r>
          </a:p>
          <a:p>
            <a:pPr>
              <a:lnSpc>
                <a:spcPct val="80000"/>
              </a:lnSpc>
              <a:buFontTx/>
              <a:buNone/>
            </a:pPr>
            <a:r>
              <a:rPr lang="zh-CN" altLang="en-US" sz="2400" b="1"/>
              <a:t> </a:t>
            </a:r>
            <a:r>
              <a:rPr lang="en-US" altLang="zh-CN" sz="2400" b="1"/>
              <a:t>A. </a:t>
            </a:r>
            <a:r>
              <a:rPr lang="zh-CN" altLang="en-US" sz="2400" b="1"/>
              <a:t>带参构造函数  		</a:t>
            </a:r>
            <a:r>
              <a:rPr lang="en-US" altLang="zh-CN" sz="2400" b="1"/>
              <a:t>B. </a:t>
            </a:r>
            <a:r>
              <a:rPr lang="zh-CN" altLang="en-US" sz="2400" b="1"/>
              <a:t>无参构造函数   </a:t>
            </a:r>
          </a:p>
          <a:p>
            <a:pPr>
              <a:lnSpc>
                <a:spcPct val="80000"/>
              </a:lnSpc>
              <a:buFontTx/>
              <a:buNone/>
            </a:pPr>
            <a:r>
              <a:rPr lang="en-US" altLang="zh-CN" sz="2400" b="1"/>
              <a:t>C. </a:t>
            </a:r>
            <a:r>
              <a:rPr lang="zh-CN" altLang="en-US" sz="2400" b="1"/>
              <a:t>拷贝构造函数   		</a:t>
            </a:r>
            <a:r>
              <a:rPr lang="en-US" altLang="zh-CN" sz="2400" b="1"/>
              <a:t>D. </a:t>
            </a:r>
            <a:r>
              <a:rPr lang="zh-CN" altLang="en-US" sz="2400" b="1"/>
              <a:t>赋值重载函数</a:t>
            </a:r>
          </a:p>
          <a:p>
            <a:pPr>
              <a:lnSpc>
                <a:spcPct val="80000"/>
              </a:lnSpc>
              <a:buFontTx/>
              <a:buNone/>
            </a:pPr>
            <a:r>
              <a:rPr lang="en-US" altLang="zh-CN" sz="2400" b="1">
                <a:solidFill>
                  <a:srgbClr val="FF0000"/>
                </a:solidFill>
              </a:rPr>
              <a:t>B</a:t>
            </a:r>
          </a:p>
          <a:p>
            <a:pPr>
              <a:lnSpc>
                <a:spcPct val="80000"/>
              </a:lnSpc>
              <a:buFontTx/>
              <a:buNone/>
            </a:pPr>
            <a:r>
              <a:rPr lang="en-US" altLang="zh-CN" sz="2400" b="1"/>
              <a:t>28</a:t>
            </a:r>
            <a:r>
              <a:rPr lang="zh-CN" altLang="en-US" sz="2400" b="1"/>
              <a:t>、 假定一个类的构造函数为 “</a:t>
            </a:r>
            <a:r>
              <a:rPr lang="en-US" altLang="zh-CN" sz="2400" b="1"/>
              <a:t>A(int aa, int bb) {a=aa; b=aa*bb;}”</a:t>
            </a:r>
            <a:r>
              <a:rPr lang="zh-CN" altLang="en-US" sz="2400" b="1"/>
              <a:t>，则执行 “</a:t>
            </a:r>
            <a:r>
              <a:rPr lang="en-US" altLang="zh-CN" sz="2400" b="1"/>
              <a:t>A  x(4,5);”</a:t>
            </a:r>
            <a:r>
              <a:rPr lang="zh-CN" altLang="en-US" sz="2400" b="1"/>
              <a:t>语句后，</a:t>
            </a:r>
            <a:r>
              <a:rPr lang="en-US" altLang="zh-CN" sz="2400" b="1"/>
              <a:t>x.a</a:t>
            </a:r>
            <a:r>
              <a:rPr lang="zh-CN" altLang="en-US" sz="2400" b="1"/>
              <a:t>和</a:t>
            </a:r>
            <a:r>
              <a:rPr lang="en-US" altLang="zh-CN" sz="2400" b="1"/>
              <a:t>x.b</a:t>
            </a:r>
            <a:r>
              <a:rPr lang="zh-CN" altLang="en-US" sz="2400" b="1"/>
              <a:t>的值分别为</a:t>
            </a:r>
            <a:r>
              <a:rPr lang="en-US" altLang="zh-CN" sz="2400" b="1"/>
              <a:t>(  )</a:t>
            </a:r>
            <a:r>
              <a:rPr lang="zh-CN" altLang="en-US" sz="2400" b="1"/>
              <a:t>。</a:t>
            </a:r>
          </a:p>
          <a:p>
            <a:pPr>
              <a:lnSpc>
                <a:spcPct val="80000"/>
              </a:lnSpc>
              <a:buFontTx/>
              <a:buNone/>
            </a:pPr>
            <a:r>
              <a:rPr lang="zh-CN" altLang="en-US" sz="2400" b="1"/>
              <a:t> </a:t>
            </a:r>
            <a:r>
              <a:rPr lang="en-US" altLang="zh-CN" sz="2400" b="1"/>
              <a:t>A. 4</a:t>
            </a:r>
            <a:r>
              <a:rPr lang="zh-CN" altLang="en-US" sz="2400" b="1"/>
              <a:t>和</a:t>
            </a:r>
            <a:r>
              <a:rPr lang="en-US" altLang="zh-CN" sz="2400" b="1"/>
              <a:t>5     B. 5</a:t>
            </a:r>
            <a:r>
              <a:rPr lang="zh-CN" altLang="en-US" sz="2400" b="1"/>
              <a:t>和</a:t>
            </a:r>
            <a:r>
              <a:rPr lang="en-US" altLang="zh-CN" sz="2400" b="1"/>
              <a:t>4      C. 4</a:t>
            </a:r>
            <a:r>
              <a:rPr lang="zh-CN" altLang="en-US" sz="2400" b="1"/>
              <a:t>和</a:t>
            </a:r>
            <a:r>
              <a:rPr lang="en-US" altLang="zh-CN" sz="2400" b="1"/>
              <a:t>20      D. 20</a:t>
            </a:r>
            <a:r>
              <a:rPr lang="zh-CN" altLang="en-US" sz="2400" b="1"/>
              <a:t>和</a:t>
            </a:r>
            <a:r>
              <a:rPr lang="en-US" altLang="zh-CN" sz="2400" b="1"/>
              <a:t>5</a:t>
            </a:r>
          </a:p>
          <a:p>
            <a:pPr>
              <a:lnSpc>
                <a:spcPct val="80000"/>
              </a:lnSpc>
              <a:buFontTx/>
              <a:buNone/>
            </a:pPr>
            <a:r>
              <a:rPr lang="en-US" altLang="zh-CN" sz="2400" b="1">
                <a:solidFill>
                  <a:srgbClr val="FF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304800"/>
            <a:ext cx="8382000" cy="6248400"/>
          </a:xfrm>
        </p:spPr>
        <p:txBody>
          <a:bodyPr/>
          <a:lstStyle/>
          <a:p>
            <a:pPr>
              <a:lnSpc>
                <a:spcPct val="90000"/>
              </a:lnSpc>
              <a:buFontTx/>
              <a:buNone/>
            </a:pPr>
            <a:r>
              <a:rPr lang="en-US" altLang="zh-CN" sz="2400" b="1"/>
              <a:t>29</a:t>
            </a:r>
            <a:r>
              <a:rPr lang="zh-CN" altLang="en-US" sz="2400" b="1"/>
              <a:t>、 假定</a:t>
            </a:r>
            <a:r>
              <a:rPr lang="en-US" altLang="zh-CN" sz="2400" b="1"/>
              <a:t>AB</a:t>
            </a:r>
            <a:r>
              <a:rPr lang="zh-CN" altLang="en-US" sz="2400" b="1"/>
              <a:t>为一个类，则</a:t>
            </a:r>
            <a:r>
              <a:rPr lang="en-US" altLang="zh-CN" sz="2400" b="1"/>
              <a:t>(  )</a:t>
            </a:r>
            <a:r>
              <a:rPr lang="zh-CN" altLang="en-US" sz="2400" b="1"/>
              <a:t>为该类的拷贝构造函数的原型说明。</a:t>
            </a:r>
          </a:p>
          <a:p>
            <a:pPr>
              <a:lnSpc>
                <a:spcPct val="90000"/>
              </a:lnSpc>
              <a:buFontTx/>
              <a:buNone/>
            </a:pPr>
            <a:r>
              <a:rPr lang="zh-CN" altLang="en-US" sz="2400" b="1"/>
              <a:t> </a:t>
            </a:r>
            <a:r>
              <a:rPr lang="en-US" altLang="zh-CN" sz="2400" b="1"/>
              <a:t>A. AB(AB x);    B. AB(AB&amp; x);    </a:t>
            </a:r>
          </a:p>
          <a:p>
            <a:pPr>
              <a:lnSpc>
                <a:spcPct val="90000"/>
              </a:lnSpc>
              <a:buFontTx/>
              <a:buNone/>
            </a:pPr>
            <a:r>
              <a:rPr lang="en-US" altLang="zh-CN" sz="2400" b="1"/>
              <a:t> C. void AB(AB&amp; x);     D. AB(int x);</a:t>
            </a:r>
          </a:p>
          <a:p>
            <a:pPr>
              <a:lnSpc>
                <a:spcPct val="90000"/>
              </a:lnSpc>
              <a:buFontTx/>
              <a:buNone/>
            </a:pPr>
            <a:r>
              <a:rPr lang="en-US" altLang="zh-CN" sz="2400" b="1">
                <a:solidFill>
                  <a:srgbClr val="FF0000"/>
                </a:solidFill>
              </a:rPr>
              <a:t>B</a:t>
            </a:r>
          </a:p>
          <a:p>
            <a:pPr>
              <a:lnSpc>
                <a:spcPct val="90000"/>
              </a:lnSpc>
              <a:buFontTx/>
              <a:buNone/>
            </a:pPr>
            <a:r>
              <a:rPr lang="en-US" altLang="zh-CN" sz="2400" b="1"/>
              <a:t>30</a:t>
            </a:r>
            <a:r>
              <a:rPr lang="zh-CN" altLang="en-US" sz="2400" b="1"/>
              <a:t>、 假定一个类的构造函数为 “</a:t>
            </a:r>
            <a:r>
              <a:rPr lang="en-US" altLang="zh-CN" sz="2400" b="1"/>
              <a:t>B(int ax, int bx): a(ax), b(bx) {}”</a:t>
            </a:r>
            <a:r>
              <a:rPr lang="zh-CN" altLang="en-US" sz="2400" b="1"/>
              <a:t>，执行 “</a:t>
            </a:r>
            <a:r>
              <a:rPr lang="en-US" altLang="zh-CN" sz="2400" b="1"/>
              <a:t>B x(1,2),y(3,4);x=y;”</a:t>
            </a:r>
            <a:r>
              <a:rPr lang="zh-CN" altLang="en-US" sz="2400" b="1"/>
              <a:t>语句序列后</a:t>
            </a:r>
            <a:r>
              <a:rPr lang="en-US" altLang="zh-CN" sz="2400" b="1"/>
              <a:t>x.a</a:t>
            </a:r>
            <a:r>
              <a:rPr lang="zh-CN" altLang="en-US" sz="2400" b="1"/>
              <a:t>的值为</a:t>
            </a:r>
            <a:r>
              <a:rPr lang="en-US" altLang="zh-CN" sz="2400" b="1"/>
              <a:t>(  )</a:t>
            </a:r>
            <a:r>
              <a:rPr lang="zh-CN" altLang="en-US" sz="2400" b="1"/>
              <a:t>。</a:t>
            </a:r>
          </a:p>
          <a:p>
            <a:pPr>
              <a:lnSpc>
                <a:spcPct val="90000"/>
              </a:lnSpc>
              <a:buFontTx/>
              <a:buNone/>
            </a:pPr>
            <a:r>
              <a:rPr lang="zh-CN" altLang="en-US" sz="2400" b="1"/>
              <a:t> </a:t>
            </a:r>
            <a:r>
              <a:rPr lang="en-US" altLang="zh-CN" sz="2400" b="1"/>
              <a:t>A. 1      B. 2      C. 3      D. 4</a:t>
            </a:r>
          </a:p>
          <a:p>
            <a:pPr>
              <a:lnSpc>
                <a:spcPct val="90000"/>
              </a:lnSpc>
              <a:buFontTx/>
              <a:buNone/>
            </a:pPr>
            <a:r>
              <a:rPr lang="en-US" altLang="zh-CN" sz="2400" b="1">
                <a:solidFill>
                  <a:srgbClr val="FF0000"/>
                </a:solidFill>
              </a:rPr>
              <a:t>C</a:t>
            </a:r>
          </a:p>
          <a:p>
            <a:pPr>
              <a:lnSpc>
                <a:spcPct val="90000"/>
              </a:lnSpc>
              <a:buFontTx/>
              <a:buNone/>
            </a:pPr>
            <a:r>
              <a:rPr lang="en-US" altLang="zh-CN" sz="2400" b="1"/>
              <a:t>31</a:t>
            </a:r>
            <a:r>
              <a:rPr lang="zh-CN" altLang="en-US" sz="2400" b="1"/>
              <a:t>、 假定一个类</a:t>
            </a:r>
            <a:r>
              <a:rPr lang="en-US" altLang="zh-CN" sz="2400" b="1"/>
              <a:t>AB</a:t>
            </a:r>
            <a:r>
              <a:rPr lang="zh-CN" altLang="en-US" sz="2400" b="1"/>
              <a:t>只含有一个整型数据成员</a:t>
            </a:r>
            <a:r>
              <a:rPr lang="en-US" altLang="zh-CN" sz="2400" b="1"/>
              <a:t>a</a:t>
            </a:r>
            <a:r>
              <a:rPr lang="zh-CN" altLang="en-US" sz="2400" b="1"/>
              <a:t>，当用户不定义任何构造函数时，系统为该类定义的无参构造函数为</a:t>
            </a:r>
            <a:r>
              <a:rPr lang="en-US" altLang="zh-CN" sz="2400" b="1"/>
              <a:t>(  )</a:t>
            </a:r>
            <a:r>
              <a:rPr lang="zh-CN" altLang="en-US" sz="2400" b="1"/>
              <a:t>。</a:t>
            </a:r>
          </a:p>
          <a:p>
            <a:pPr>
              <a:lnSpc>
                <a:spcPct val="90000"/>
              </a:lnSpc>
              <a:buFontTx/>
              <a:buNone/>
            </a:pPr>
            <a:r>
              <a:rPr lang="zh-CN" altLang="en-US" sz="2400" b="1"/>
              <a:t>  </a:t>
            </a:r>
            <a:r>
              <a:rPr lang="en-US" altLang="zh-CN" sz="2400" b="1"/>
              <a:t>A. AB() {a=0;}            	B. AB(int aa=0): a(aa) {} </a:t>
            </a:r>
          </a:p>
          <a:p>
            <a:pPr>
              <a:lnSpc>
                <a:spcPct val="90000"/>
              </a:lnSpc>
              <a:buFontTx/>
              <a:buNone/>
            </a:pPr>
            <a:r>
              <a:rPr lang="en-US" altLang="zh-CN" sz="2400" b="1"/>
              <a:t>  C. AB(int aa): a(aa) {}   	D. AB() {}</a:t>
            </a:r>
          </a:p>
          <a:p>
            <a:pPr>
              <a:lnSpc>
                <a:spcPct val="90000"/>
              </a:lnSpc>
              <a:buFontTx/>
              <a:buNone/>
            </a:pPr>
            <a:r>
              <a:rPr lang="en-US" altLang="zh-CN" sz="2400" b="1">
                <a:solidFill>
                  <a:srgbClr val="FF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1828</Words>
  <Application>Microsoft Office PowerPoint</Application>
  <PresentationFormat>全屏显示(4:3)</PresentationFormat>
  <Paragraphs>287</Paragraphs>
  <Slides>24</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24</vt:i4>
      </vt:variant>
    </vt:vector>
  </HeadingPairs>
  <TitlesOfParts>
    <vt:vector size="27" baseType="lpstr">
      <vt:lpstr>Arial</vt:lpstr>
      <vt:lpstr>宋体</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Rui Choi</cp:lastModifiedBy>
  <cp:lastPrinted>1601-01-01T00:00:00Z</cp:lastPrinted>
  <dcterms:created xsi:type="dcterms:W3CDTF">1601-01-01T00:00:00Z</dcterms:created>
  <dcterms:modified xsi:type="dcterms:W3CDTF">2016-01-16T13:08:05Z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