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0" r:id="rId19"/>
    <p:sldId id="284" r:id="rId20"/>
    <p:sldId id="274" r:id="rId21"/>
    <p:sldId id="285" r:id="rId22"/>
    <p:sldId id="275" r:id="rId23"/>
    <p:sldId id="276" r:id="rId24"/>
    <p:sldId id="278" r:id="rId25"/>
    <p:sldId id="287" r:id="rId26"/>
    <p:sldId id="302" r:id="rId27"/>
    <p:sldId id="303" r:id="rId28"/>
    <p:sldId id="288" r:id="rId29"/>
    <p:sldId id="289" r:id="rId30"/>
    <p:sldId id="290" r:id="rId31"/>
    <p:sldId id="291" r:id="rId32"/>
    <p:sldId id="293" r:id="rId33"/>
    <p:sldId id="300" r:id="rId34"/>
    <p:sldId id="292" r:id="rId35"/>
    <p:sldId id="294" r:id="rId36"/>
    <p:sldId id="295" r:id="rId37"/>
    <p:sldId id="296" r:id="rId38"/>
    <p:sldId id="297" r:id="rId39"/>
    <p:sldId id="298" r:id="rId40"/>
    <p:sldId id="301" r:id="rId41"/>
    <p:sldId id="299" r:id="rId4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6600"/>
    <a:srgbClr val="00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4" d="100"/>
          <a:sy n="74" d="100"/>
        </p:scale>
        <p:origin x="110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BF81D-E80B-4066-8B1B-85FB5C860F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888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CF2241-3FC6-4C75-9652-CDE243EFC6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231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E49E6D-AD5C-4AE3-934F-6AB17DC46D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230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EE6FAE-DFFF-484F-B1E3-E033575B06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855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42ADF-AF14-4A0C-AFA8-314C2D3A78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37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BA756-E1F8-4361-B561-2A5CE82551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6443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EB1876-5049-4A70-A1DF-4280D7BE0D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993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CA6EB3-1EE5-46D8-9DBA-92E6400EFD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291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B5F6E3-0742-487F-A189-476DD9C14F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51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E0D939-42BD-4C4E-98C8-D8C8CEB26C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302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6CB39-5B17-40D2-85DE-3D3C7C4B55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552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925A496-73CF-4350-B27C-9510594B72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22300"/>
            <a:ext cx="8640762" cy="14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30588"/>
            <a:ext cx="8569325" cy="14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79388" y="766763"/>
            <a:ext cx="8713787" cy="26114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/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下列叙述中正确的是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语言程序将从源程序中第一个函数开始执行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）可以在程序中由用户指定任意一个函数作为主函数，程序将从此开始执行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语言规定必须用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main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作为主函数名，程序将从此开始执行，在此结束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main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可作为用户标识符，可以命名任意一个函数作为主函数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34925" y="3646488"/>
            <a:ext cx="9109075" cy="3135312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参考答案：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C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</a:t>
            </a:r>
          </a:p>
          <a:p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解答：</a:t>
            </a:r>
          </a:p>
          <a:p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A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）错误，由于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main()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不一定写在第一个位置上，所以该句话不准确。</a:t>
            </a:r>
          </a:p>
          <a:p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B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）错误，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C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语言中规定，程序必须从主函数开始执行，在主函数中结束。</a:t>
            </a:r>
          </a:p>
          <a:p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C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）正确。</a:t>
            </a:r>
          </a:p>
          <a:p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D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）错误，在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main()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函数中，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main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不可以作为标识符的名，但是在其它函数中，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main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可作为标识符的名称（不推荐这样做）。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main()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是程序的开始和结束的位置，不是任意函数都可以作为主函数。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304800" y="90488"/>
            <a:ext cx="434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一、选择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-26988"/>
            <a:ext cx="8785225" cy="14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863975"/>
            <a:ext cx="8893175" cy="14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50825" y="119063"/>
            <a:ext cx="8713788" cy="37068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/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10.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有以下程序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#include &lt;stdio.h&gt;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main()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{ char c1,c2;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c1='A'+'8'-'4';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pt-BR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c2='A'+'8'-'5';</a:t>
            </a:r>
          </a:p>
          <a:p>
            <a:pPr eaLnBrk="0" hangingPunct="0"/>
            <a:r>
              <a:rPr lang="pt-BR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printf("%c,%d\n",c1,c2);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  <a:p>
            <a:pPr eaLnBrk="0" hangingPunct="0"/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已知字母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ASCII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码为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65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，程序运行后的输出的结果是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E,68      B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D,69       C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E,D        D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）输出无定值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50825" y="3860800"/>
            <a:ext cx="8713788" cy="2800350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参考答案：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</a:p>
          <a:p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解答：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本题的关键在于下面的表达式</a:t>
            </a:r>
            <a:endParaRPr lang="zh-CN" altLang="en-US" sz="2200" b="1">
              <a:latin typeface="楷体_GB2312" pitchFamily="49" charset="-122"/>
              <a:ea typeface="楷体_GB2312" pitchFamily="49" charset="-122"/>
            </a:endParaRPr>
          </a:p>
          <a:p>
            <a:r>
              <a:rPr lang="pt-BR" altLang="zh-CN" sz="2200" b="1">
                <a:latin typeface="楷体_GB2312" pitchFamily="49" charset="-122"/>
                <a:ea typeface="楷体_GB2312" pitchFamily="49" charset="-122"/>
              </a:rPr>
              <a:t>c1='A'+'8'-'4'=65+56-52=69   </a:t>
            </a:r>
            <a:r>
              <a:rPr lang="zh-CN" altLang="pt-BR" sz="2200" b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pt-BR" sz="2200" b="1">
                <a:ea typeface="楷体_GB2312" pitchFamily="49" charset="-122"/>
              </a:rPr>
              <a:t>“</a:t>
            </a:r>
            <a:r>
              <a:rPr lang="pt-BR" altLang="zh-CN" sz="2200" b="1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pt-BR" altLang="zh-CN" sz="2200" b="1">
                <a:ea typeface="楷体_GB2312" pitchFamily="49" charset="-122"/>
              </a:rPr>
              <a:t>”</a:t>
            </a:r>
            <a:r>
              <a:rPr lang="zh-CN" altLang="pt-BR" sz="2200" b="1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pt-BR" altLang="zh-CN" sz="2200" b="1">
                <a:latin typeface="楷体_GB2312" pitchFamily="49" charset="-122"/>
                <a:ea typeface="楷体_GB2312" pitchFamily="49" charset="-122"/>
              </a:rPr>
              <a:t>ASCII</a:t>
            </a:r>
            <a:r>
              <a:rPr lang="zh-CN" altLang="pt-BR" sz="2200" b="1">
                <a:latin typeface="楷体_GB2312" pitchFamily="49" charset="-122"/>
                <a:ea typeface="楷体_GB2312" pitchFamily="49" charset="-122"/>
              </a:rPr>
              <a:t>值。</a:t>
            </a:r>
          </a:p>
          <a:p>
            <a:r>
              <a:rPr lang="pt-BR" altLang="zh-CN" sz="2200" b="1">
                <a:latin typeface="楷体_GB2312" pitchFamily="49" charset="-122"/>
                <a:ea typeface="楷体_GB2312" pitchFamily="49" charset="-122"/>
              </a:rPr>
              <a:t>c2='A'+'8'-'5'=65+56-53=68   </a:t>
            </a:r>
            <a:r>
              <a:rPr lang="zh-CN" altLang="pt-BR" sz="2200" b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pt-BR" sz="2200" b="1">
                <a:ea typeface="楷体_GB2312" pitchFamily="49" charset="-122"/>
              </a:rPr>
              <a:t>“</a:t>
            </a:r>
            <a:r>
              <a:rPr lang="pt-BR" altLang="zh-CN" sz="2200" b="1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pt-BR" altLang="zh-CN" sz="2200" b="1">
                <a:ea typeface="楷体_GB2312" pitchFamily="49" charset="-122"/>
              </a:rPr>
              <a:t>”</a:t>
            </a:r>
            <a:r>
              <a:rPr lang="zh-CN" altLang="pt-BR" sz="2200" b="1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pt-BR" altLang="zh-CN" sz="2200" b="1">
                <a:latin typeface="楷体_GB2312" pitchFamily="49" charset="-122"/>
                <a:ea typeface="楷体_GB2312" pitchFamily="49" charset="-122"/>
              </a:rPr>
              <a:t>ASCII</a:t>
            </a:r>
            <a:r>
              <a:rPr lang="zh-CN" altLang="pt-BR" sz="2200" b="1">
                <a:latin typeface="楷体_GB2312" pitchFamily="49" charset="-122"/>
                <a:ea typeface="楷体_GB2312" pitchFamily="49" charset="-122"/>
              </a:rPr>
              <a:t>值。</a:t>
            </a:r>
          </a:p>
          <a:p>
            <a:r>
              <a:rPr lang="zh-CN" altLang="pt-BR" sz="2200" b="1">
                <a:latin typeface="楷体_GB2312" pitchFamily="49" charset="-122"/>
                <a:ea typeface="楷体_GB2312" pitchFamily="49" charset="-122"/>
              </a:rPr>
              <a:t>在输出时</a:t>
            </a:r>
          </a:p>
          <a:p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printf("%c,%d\n",c1,c2);</a:t>
            </a:r>
          </a:p>
          <a:p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c1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按字符输出，所以将字符</a:t>
            </a:r>
            <a:r>
              <a:rPr lang="zh-CN" altLang="en-US" sz="2200" b="1">
                <a:ea typeface="楷体_GB2312" pitchFamily="49" charset="-122"/>
              </a:rPr>
              <a:t>“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200" b="1">
                <a:ea typeface="楷体_GB2312" pitchFamily="49" charset="-122"/>
              </a:rPr>
              <a:t>”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输出。</a:t>
            </a:r>
          </a:p>
          <a:p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c2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按有符号的十进制整形数输出，所以将数值</a:t>
            </a:r>
            <a:r>
              <a:rPr lang="zh-CN" altLang="en-US" sz="2200" b="1">
                <a:ea typeface="楷体_GB2312" pitchFamily="49" charset="-122"/>
              </a:rPr>
              <a:t>“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68</a:t>
            </a:r>
            <a:r>
              <a:rPr lang="en-US" altLang="zh-CN" sz="2200" b="1">
                <a:ea typeface="楷体_GB2312" pitchFamily="49" charset="-122"/>
              </a:rPr>
              <a:t>”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输出。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9338"/>
            <a:ext cx="8893175" cy="14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781300"/>
            <a:ext cx="8713787" cy="14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50825" y="1196975"/>
            <a:ext cx="8713788" cy="15160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/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11.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若变量已正确定义</a:t>
            </a:r>
            <a:r>
              <a:rPr lang="zh-CN" altLang="pt-BR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，在</a:t>
            </a:r>
            <a:r>
              <a:rPr lang="pt-BR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if (W)printf("%f\n",k);</a:t>
            </a:r>
            <a:r>
              <a:rPr lang="zh-CN" altLang="pt-BR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中，以下不可替代</a:t>
            </a:r>
            <a:r>
              <a:rPr lang="pt-BR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W</a:t>
            </a:r>
            <a:r>
              <a:rPr lang="zh-CN" altLang="pt-BR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的是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a&lt;&gt;b+c           B)ch=getchar()       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C)a==b+c            D)a++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23850" y="3068638"/>
            <a:ext cx="8569325" cy="2130425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参考答案：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A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</a:t>
            </a:r>
          </a:p>
          <a:p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解答：</a:t>
            </a:r>
          </a:p>
          <a:p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A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）错误，在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C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语言中没有</a:t>
            </a:r>
            <a:r>
              <a:rPr lang="zh-CN" altLang="en-US" sz="2200" b="1">
                <a:ea typeface="楷体_GB2312" pitchFamily="49" charset="-122"/>
                <a:cs typeface="Arial" panose="020B0604020202020204" pitchFamily="34" charset="0"/>
              </a:rPr>
              <a:t>“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&lt;&gt;</a:t>
            </a:r>
            <a:r>
              <a:rPr lang="en-US" altLang="zh-CN" sz="2200" b="1">
                <a:ea typeface="楷体_GB2312" pitchFamily="49" charset="-122"/>
                <a:cs typeface="Arial" panose="020B0604020202020204" pitchFamily="34" charset="0"/>
              </a:rPr>
              <a:t>”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这样的运算符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,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判断不相等用！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=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。</a:t>
            </a:r>
          </a:p>
          <a:p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B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）正确。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if (W)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中的</a:t>
            </a:r>
            <a:r>
              <a:rPr lang="zh-CN" altLang="en-US" sz="2200" b="1">
                <a:ea typeface="楷体_GB2312" pitchFamily="49" charset="-122"/>
                <a:cs typeface="Arial" panose="020B0604020202020204" pitchFamily="34" charset="0"/>
              </a:rPr>
              <a:t>“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W</a:t>
            </a:r>
            <a:r>
              <a:rPr lang="en-US" altLang="zh-CN" sz="2200" b="1">
                <a:ea typeface="楷体_GB2312" pitchFamily="49" charset="-122"/>
                <a:cs typeface="Arial" panose="020B0604020202020204" pitchFamily="34" charset="0"/>
              </a:rPr>
              <a:t>”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可以是任意表达式。</a:t>
            </a:r>
          </a:p>
          <a:p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C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）正确。同上。</a:t>
            </a:r>
          </a:p>
          <a:p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D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）正确。同上。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76250"/>
            <a:ext cx="8713787" cy="14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724400"/>
            <a:ext cx="8569325" cy="14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50825" y="620713"/>
            <a:ext cx="8642350" cy="40719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/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12.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有以下程序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#include&lt;stdio.h&gt;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main()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{ int a=1, b=0;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if (!a)  b++;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else if(a==0) if(a)b+=2;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else b+=3;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printf("%d\n", b );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  <a:p>
            <a:pPr eaLnBrk="0" hangingPunct="0"/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程序运行的结果是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0        B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           C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2             D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4868863"/>
            <a:ext cx="9144000" cy="1460500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参考答案：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A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</a:t>
            </a:r>
          </a:p>
          <a:p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解答：参考本题的流程图。</a:t>
            </a:r>
          </a:p>
          <a:p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在本题中，第一个判断为</a:t>
            </a:r>
            <a:r>
              <a:rPr lang="zh-CN" altLang="en-US" sz="2200" b="1">
                <a:ea typeface="楷体_GB2312" pitchFamily="49" charset="-122"/>
                <a:cs typeface="Arial" panose="020B0604020202020204" pitchFamily="34" charset="0"/>
              </a:rPr>
              <a:t>“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假</a:t>
            </a:r>
            <a:r>
              <a:rPr lang="zh-CN" altLang="en-US" sz="2200" b="1">
                <a:ea typeface="楷体_GB2312" pitchFamily="49" charset="-122"/>
                <a:cs typeface="Arial" panose="020B0604020202020204" pitchFamily="34" charset="0"/>
              </a:rPr>
              <a:t>”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，第二个判断也为</a:t>
            </a:r>
            <a:r>
              <a:rPr lang="zh-CN" altLang="en-US" sz="2200" b="1">
                <a:ea typeface="楷体_GB2312" pitchFamily="49" charset="-122"/>
                <a:cs typeface="Arial" panose="020B0604020202020204" pitchFamily="34" charset="0"/>
              </a:rPr>
              <a:t>“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假</a:t>
            </a:r>
            <a:r>
              <a:rPr lang="zh-CN" altLang="en-US" sz="2200" b="1">
                <a:ea typeface="楷体_GB2312" pitchFamily="49" charset="-122"/>
                <a:cs typeface="Arial" panose="020B0604020202020204" pitchFamily="34" charset="0"/>
              </a:rPr>
              <a:t>”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。所以，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b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的值仍然为</a:t>
            </a:r>
            <a:r>
              <a:rPr lang="zh-CN" altLang="en-US" sz="2200" b="1">
                <a:ea typeface="楷体_GB2312" pitchFamily="49" charset="-122"/>
                <a:cs typeface="Arial" panose="020B0604020202020204" pitchFamily="34" charset="0"/>
              </a:rPr>
              <a:t>“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0</a:t>
            </a:r>
            <a:r>
              <a:rPr lang="en-US" altLang="zh-CN" sz="2200" b="1">
                <a:ea typeface="楷体_GB2312" pitchFamily="49" charset="-122"/>
                <a:cs typeface="Arial" panose="020B0604020202020204" pitchFamily="34" charset="0"/>
              </a:rPr>
              <a:t>”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。</a:t>
            </a:r>
          </a:p>
        </p:txBody>
      </p:sp>
      <p:pic>
        <p:nvPicPr>
          <p:cNvPr id="16390" name="Picture 6" descr="tu1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692150"/>
            <a:ext cx="2963862" cy="324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22300"/>
            <a:ext cx="8640762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068638"/>
            <a:ext cx="8496300" cy="14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23850" y="765175"/>
            <a:ext cx="8569325" cy="22463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/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13.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设有定义：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int a=1, b=2, c=3;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，以下语句中执行效果与其它三个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不同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的是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if(a&gt;b) c=a, a=b, b=c;               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if(a&gt;b){c=a, a=b, b=c;}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if(a&gt;b) c=a;a=b; b=c;                   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if(a&gt;b){c=a; a=b; b=c;}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539750" y="3562350"/>
            <a:ext cx="8353425" cy="2465388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参考答案：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C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</a:t>
            </a:r>
          </a:p>
          <a:p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解答：</a:t>
            </a:r>
          </a:p>
          <a:p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本题的含义是</a:t>
            </a:r>
            <a:r>
              <a:rPr lang="zh-CN" altLang="en-US" sz="2200" b="1">
                <a:ea typeface="楷体_GB2312" pitchFamily="49" charset="-122"/>
                <a:cs typeface="Arial" panose="020B0604020202020204" pitchFamily="34" charset="0"/>
              </a:rPr>
              <a:t>“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a&gt;b</a:t>
            </a:r>
            <a:r>
              <a:rPr lang="en-US" altLang="zh-CN" sz="2200" b="1">
                <a:ea typeface="楷体_GB2312" pitchFamily="49" charset="-122"/>
                <a:cs typeface="Arial" panose="020B0604020202020204" pitchFamily="34" charset="0"/>
              </a:rPr>
              <a:t>”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为</a:t>
            </a:r>
            <a:r>
              <a:rPr lang="zh-CN" altLang="en-US" sz="2200" b="1">
                <a:ea typeface="楷体_GB2312" pitchFamily="49" charset="-122"/>
                <a:cs typeface="Arial" panose="020B0604020202020204" pitchFamily="34" charset="0"/>
              </a:rPr>
              <a:t>“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真</a:t>
            </a:r>
            <a:r>
              <a:rPr lang="zh-CN" altLang="en-US" sz="2200" b="1">
                <a:ea typeface="楷体_GB2312" pitchFamily="49" charset="-122"/>
                <a:cs typeface="Arial" panose="020B0604020202020204" pitchFamily="34" charset="0"/>
              </a:rPr>
              <a:t>”</a:t>
            </a:r>
            <a:endParaRPr lang="zh-CN" altLang="en-US" sz="2200" b="1">
              <a:latin typeface="楷体_GB2312" pitchFamily="49" charset="-122"/>
              <a:ea typeface="楷体_GB2312" pitchFamily="49" charset="-122"/>
              <a:cs typeface="Arial" panose="020B0604020202020204" pitchFamily="34" charset="0"/>
            </a:endParaRPr>
          </a:p>
          <a:p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A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）执行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c=a, a=b, b=c;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逗号表达式语句。</a:t>
            </a:r>
          </a:p>
          <a:p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B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）执行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{c=a, a=b, b=c;}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复合语句。</a:t>
            </a:r>
          </a:p>
          <a:p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C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）只执行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c=a;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这条语句。</a:t>
            </a:r>
          </a:p>
          <a:p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D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）执行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{c=a; a=b; b=c;}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复合语句。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057275"/>
            <a:ext cx="8424862" cy="1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Picture 3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221163"/>
            <a:ext cx="8424862" cy="1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68313" y="1196975"/>
            <a:ext cx="8280400" cy="29765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/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14.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以下是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语句的基本形式</a:t>
            </a:r>
          </a:p>
          <a:p>
            <a:pPr eaLnBrk="0" hangingPunct="0"/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if(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表达式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语句　</a:t>
            </a:r>
          </a:p>
          <a:p>
            <a:pPr eaLnBrk="0" hangingPunct="0"/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其中表达式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）必须是逻辑表达式                         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）必须是关系表达式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）必须是逻辑表达式或关系表达式             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）可以是任意合法的表达式</a:t>
            </a:r>
          </a:p>
          <a:p>
            <a:pPr eaLnBrk="0" hangingPunct="0"/>
            <a:endParaRPr lang="en-US" altLang="zh-CN" sz="2400" b="1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50825" y="4724400"/>
            <a:ext cx="8642350" cy="1125538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参考答案：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D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</a:t>
            </a:r>
          </a:p>
          <a:p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解答：</a:t>
            </a:r>
          </a:p>
          <a:p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根据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C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语言的法则，可以是任意表达式。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613"/>
            <a:ext cx="9144000" cy="15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9" name="Picture 3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65625"/>
            <a:ext cx="9144000" cy="15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981075"/>
            <a:ext cx="9144000" cy="34083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/>
          <a:p>
            <a:pPr eaLnBrk="0" hangingPunct="0"/>
            <a:r>
              <a:rPr lang="en-US" altLang="zh-CN" sz="20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15.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若有定义语句</a:t>
            </a:r>
            <a:r>
              <a:rPr lang="pt-BR" altLang="zh-CN" sz="20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int a , b ; double x; </a:t>
            </a:r>
            <a:r>
              <a:rPr lang="zh-CN" altLang="pt-BR" sz="20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则下列选项中没有错误的是</a:t>
            </a:r>
          </a:p>
          <a:p>
            <a:pPr eaLnBrk="0" hangingPunct="0"/>
            <a:r>
              <a:rPr lang="pt-BR" altLang="zh-CN" sz="20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pt-BR" sz="20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pt-BR" altLang="zh-CN" sz="20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switch (x%2)                    B</a:t>
            </a:r>
            <a:r>
              <a:rPr lang="zh-CN" altLang="pt-BR" sz="20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pt-BR" altLang="zh-CN" sz="20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switch((int)x/2.0)</a:t>
            </a:r>
          </a:p>
          <a:p>
            <a:pPr eaLnBrk="0" hangingPunct="0"/>
            <a:r>
              <a:rPr lang="pt-BR" altLang="zh-CN" sz="20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{ case  0:  a++; break;            { case 0: a++; break;</a:t>
            </a:r>
          </a:p>
          <a:p>
            <a:pPr eaLnBrk="0" hangingPunct="0"/>
            <a:r>
              <a:rPr lang="en-US" altLang="zh-CN" sz="20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  case  1:  b++: break;              case 1: b++; break;</a:t>
            </a:r>
          </a:p>
          <a:p>
            <a:pPr eaLnBrk="0" hangingPunct="0"/>
            <a:r>
              <a:rPr lang="en-US" altLang="zh-CN" sz="20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  default:  a++; b++;                default: a++; b++;</a:t>
            </a:r>
          </a:p>
          <a:p>
            <a:pPr eaLnBrk="0" hangingPunct="0"/>
            <a:r>
              <a:rPr lang="en-US" altLang="zh-CN" sz="20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 }                                  }</a:t>
            </a:r>
          </a:p>
          <a:p>
            <a:pPr eaLnBrk="0" hangingPunct="0"/>
            <a:r>
              <a:rPr lang="en-US" altLang="zh-CN" sz="20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switch((int)x%2)                 D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switch((int)(x)%2)</a:t>
            </a:r>
          </a:p>
          <a:p>
            <a:pPr eaLnBrk="0" hangingPunct="0"/>
            <a:r>
              <a:rPr lang="en-US" altLang="zh-CN" sz="20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{ case 0:  a++; break;              { case 0.0: a++;bresk;</a:t>
            </a:r>
          </a:p>
          <a:p>
            <a:pPr eaLnBrk="0" hangingPunct="0"/>
            <a:r>
              <a:rPr lang="en-US" altLang="zh-CN" sz="20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  case 1:  b++; break;                case 1.0: b++;break;</a:t>
            </a:r>
          </a:p>
          <a:p>
            <a:pPr eaLnBrk="0" hangingPunct="0"/>
            <a:r>
              <a:rPr lang="en-US" altLang="zh-CN" sz="20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  default: a++; b++                   default: a++; b++;</a:t>
            </a:r>
          </a:p>
          <a:p>
            <a:pPr eaLnBrk="0" hangingPunct="0"/>
            <a:r>
              <a:rPr lang="en-US" altLang="zh-CN" sz="20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}                                   }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684213" y="4611688"/>
            <a:ext cx="8101012" cy="2130425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参考答案：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C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</a:t>
            </a:r>
          </a:p>
          <a:p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解答：</a:t>
            </a:r>
          </a:p>
          <a:p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A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）错误，在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C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语言中求余运算必须在整型数之间运算。</a:t>
            </a:r>
          </a:p>
          <a:p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B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）错误，在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switch((int)x/2.0)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中，不应出现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2.0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实型数。</a:t>
            </a:r>
          </a:p>
          <a:p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C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）正确。</a:t>
            </a:r>
          </a:p>
          <a:p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D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）错误。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case 0.0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，表示错误。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22300"/>
            <a:ext cx="8640762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3" name="Picture 3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508500"/>
            <a:ext cx="8497888" cy="14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50825" y="765175"/>
            <a:ext cx="8424863" cy="37068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/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16.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以下选项中与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a==1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a=b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else a++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；语句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功能不同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switch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语句是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switch(a)                  B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switch(a==1)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{ case 1:  a=b;break;         { case 0: a=b;break;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  default: a++;                 case 1: a++;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 }                             }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switch(a)                  D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switch(a==1)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{ defaule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a++;break;         { case 1: a=b;break;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  case 1: a=b;                  case 0: a++;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 }                             }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50825" y="4724400"/>
            <a:ext cx="8497888" cy="1125538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参考答案：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B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</a:t>
            </a:r>
          </a:p>
          <a:p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解答：</a:t>
            </a:r>
          </a:p>
          <a:p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在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B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）选项中表达的是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a==1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时做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a++;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，与题意相反。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04813"/>
            <a:ext cx="8713787" cy="14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7" name="Picture 3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852738"/>
            <a:ext cx="8351838" cy="13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23850" y="549275"/>
            <a:ext cx="8424863" cy="22463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/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17.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以下程序中，与语句：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k=a&gt;b?(b&gt;c?1:0):0;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功能相同的是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if((a&gt;b)&amp;&amp;(b&gt;c))k=1; B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if((a&gt;b)||(b&gt;c)) k=1;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else k=0                else k=0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if(a&lt;=b)k=0;         D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if(a&gt;b)k=1;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else if(b&lt;=c)k=1;       else if(b&gt;c)k=1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                        else k=0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395288" y="3068638"/>
            <a:ext cx="8353425" cy="1125537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参考答案：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A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</a:t>
            </a:r>
          </a:p>
          <a:p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解答：</a:t>
            </a:r>
          </a:p>
          <a:p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该题的流程图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95288" y="5229225"/>
            <a:ext cx="8424862" cy="1125538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endParaRPr lang="en-US" altLang="zh-CN" sz="2200" b="1">
              <a:latin typeface="楷体_GB2312" pitchFamily="49" charset="-122"/>
              <a:ea typeface="楷体_GB2312" pitchFamily="49" charset="-122"/>
              <a:cs typeface="Arial" panose="020B0604020202020204" pitchFamily="34" charset="0"/>
            </a:endParaRPr>
          </a:p>
          <a:p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从该逻辑框图中，可判断出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A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）的描述与题意吻合，其它的都不能表达该题意。</a:t>
            </a:r>
          </a:p>
        </p:txBody>
      </p:sp>
      <p:pic>
        <p:nvPicPr>
          <p:cNvPr id="21511" name="Picture 7" descr="tu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619375"/>
            <a:ext cx="5327650" cy="231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215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15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699" name="Picture 3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3429000"/>
            <a:ext cx="9144000" cy="15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381000"/>
            <a:ext cx="9144000" cy="304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18.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以下程序段的执行结果是</a:t>
            </a:r>
          </a:p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int x=23;</a:t>
            </a:r>
          </a:p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 do</a:t>
            </a:r>
          </a:p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 {  printf(</a:t>
            </a:r>
            <a:r>
              <a:rPr lang="en-US" altLang="zh-CN" sz="2800" b="1">
                <a:ea typeface="楷体_GB2312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%d</a:t>
            </a:r>
            <a:r>
              <a:rPr lang="en-US" altLang="zh-CN" sz="2800" b="1">
                <a:ea typeface="楷体_GB2312" pitchFamily="49" charset="-122"/>
                <a:cs typeface="Times New Roman" panose="02020603050405020304" pitchFamily="18" charset="0"/>
              </a:rPr>
              <a:t>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,x--);</a:t>
            </a:r>
          </a:p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  } while(!x);</a:t>
            </a:r>
          </a:p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）输出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321            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）输出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23    </a:t>
            </a:r>
          </a:p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）不输出任何内容  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）死循环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3716338"/>
            <a:ext cx="8964613" cy="1581150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参考答案：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B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</a:t>
            </a:r>
          </a:p>
          <a:p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解答：</a:t>
            </a:r>
          </a:p>
          <a:p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先执行循环体，输出表达式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x--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的值为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23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，变量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x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的值为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22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，再判断循环条件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!x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，为假，则退出循环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15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5" name="Picture 3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3429000"/>
            <a:ext cx="9144000" cy="15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766763"/>
            <a:ext cx="9144000" cy="22764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19.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从以下给出的表达式中选出与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while(E)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语句中的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(E)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不能等价的表达式。</a:t>
            </a:r>
          </a:p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(! E==0)       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(E&gt;0) || (E&lt;0)   </a:t>
            </a:r>
          </a:p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(E! =0)        D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(E==0) </a:t>
            </a:r>
          </a:p>
          <a:p>
            <a:pPr>
              <a:spcBef>
                <a:spcPct val="20000"/>
              </a:spcBef>
            </a:pPr>
            <a:endParaRPr lang="en-US" altLang="zh-CN" sz="2800" b="1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179388" y="3716338"/>
            <a:ext cx="8964612" cy="2676525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参考答案：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D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</a:t>
            </a:r>
          </a:p>
          <a:p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解答：</a:t>
            </a:r>
          </a:p>
          <a:p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while(E)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中的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E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只要不等于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0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即为</a:t>
            </a:r>
            <a:r>
              <a:rPr lang="zh-CN" altLang="en-US" sz="2400" b="1">
                <a:ea typeface="楷体_GB2312" pitchFamily="49" charset="-122"/>
                <a:cs typeface="Arial" panose="020B0604020202020204" pitchFamily="34" charset="0"/>
              </a:rPr>
              <a:t>“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真</a:t>
            </a:r>
            <a:r>
              <a:rPr lang="zh-CN" altLang="en-US" sz="2400" b="1">
                <a:ea typeface="楷体_GB2312" pitchFamily="49" charset="-122"/>
                <a:cs typeface="Arial" panose="020B0604020202020204" pitchFamily="34" charset="0"/>
              </a:rPr>
              <a:t>”</a:t>
            </a:r>
            <a:endParaRPr lang="zh-CN" altLang="en-US" sz="2400" b="1">
              <a:latin typeface="楷体_GB2312" pitchFamily="49" charset="-122"/>
              <a:ea typeface="楷体_GB2312" pitchFamily="49" charset="-122"/>
              <a:cs typeface="Arial" panose="020B0604020202020204" pitchFamily="34" charset="0"/>
            </a:endParaRPr>
          </a:p>
          <a:p>
            <a:pPr>
              <a:buFontTx/>
              <a:buAutoNum type="alphaUcParenR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正确，表达式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! E==0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当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E!=0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时为真，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E==0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时为假 </a:t>
            </a:r>
          </a:p>
          <a:p>
            <a:pPr>
              <a:buFontTx/>
              <a:buAutoNum type="alphaUcParenR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正确</a:t>
            </a:r>
          </a:p>
          <a:p>
            <a:pPr>
              <a:buFontTx/>
              <a:buAutoNum type="alphaUcParenR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正确</a:t>
            </a:r>
          </a:p>
          <a:p>
            <a:pPr>
              <a:buFontTx/>
              <a:buAutoNum type="alphaUcParenR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错误，表达式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E==0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当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E==0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时为真，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E!=0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时为假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25538"/>
            <a:ext cx="8424862" cy="1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420938"/>
            <a:ext cx="8208963" cy="13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50825" y="1268413"/>
            <a:ext cx="8208963" cy="11509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/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以下选项中，能用作用户标示符的是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void             B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8_8           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_0_              D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unsigned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250825" y="3284538"/>
            <a:ext cx="8353425" cy="2130425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参考答案：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</a:p>
          <a:p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解答：</a:t>
            </a:r>
            <a:endParaRPr lang="zh-CN" altLang="en-US" sz="2200" b="1">
              <a:latin typeface="楷体_GB2312" pitchFamily="49" charset="-122"/>
              <a:ea typeface="楷体_GB2312" pitchFamily="49" charset="-122"/>
              <a:cs typeface="Arial" panose="020B0604020202020204" pitchFamily="34" charset="0"/>
            </a:endParaRPr>
          </a:p>
          <a:p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A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）不能，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void 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语言的保留字。</a:t>
            </a:r>
          </a:p>
          <a:p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）不能，阿拉伯数字不能出现在标识符的第一个位置上。</a:t>
            </a:r>
          </a:p>
          <a:p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）能，符合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语言标识符命名法则。</a:t>
            </a:r>
          </a:p>
          <a:p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）不能，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unsigned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语言的保留字。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9144000" cy="15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1" name="Picture 3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9813"/>
            <a:ext cx="9144000" cy="15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195263"/>
            <a:ext cx="9144000" cy="33416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/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20.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有以下程序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#include&lt;stdio.h&gt;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main()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{  int a=1,b=2;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for(;a&lt;8;a++){b+=a; a+=2;}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pt-BR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printf("%d,%d\n", a, b);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  <a:p>
            <a:pPr eaLnBrk="0" hangingPunct="0"/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程序运行后的输出效果是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9,18         B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8,11         C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7,11          D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10,14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3716338"/>
            <a:ext cx="8964613" cy="2863850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参考答案：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D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</a:t>
            </a:r>
          </a:p>
          <a:p>
            <a:r>
              <a:rPr lang="zh-CN" altLang="en-US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解答：</a:t>
            </a:r>
          </a:p>
          <a:p>
            <a:r>
              <a:rPr lang="zh-CN" altLang="en-US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当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a=1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时：</a:t>
            </a:r>
          </a:p>
          <a:p>
            <a:r>
              <a:rPr lang="zh-CN" altLang="en-US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执行循环体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{b+=a; a+=2;} 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执行后，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b=3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a=3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，再执行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a++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，所以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a=4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；</a:t>
            </a:r>
          </a:p>
          <a:p>
            <a:r>
              <a:rPr lang="zh-CN" altLang="en-US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当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a=4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时：</a:t>
            </a:r>
          </a:p>
          <a:p>
            <a:r>
              <a:rPr lang="zh-CN" altLang="en-US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执行循环体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{b+=a; a+=2;} 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执行后，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b=7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a=6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，再执行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a++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，所以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a=7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；</a:t>
            </a:r>
          </a:p>
          <a:p>
            <a:r>
              <a:rPr lang="zh-CN" altLang="en-US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当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a=7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时：</a:t>
            </a:r>
          </a:p>
          <a:p>
            <a:r>
              <a:rPr lang="zh-CN" altLang="en-US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执行循环体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{b+=a; a+=2;} 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执行后，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b=14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a=9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，再执行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a++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，所以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a=10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；</a:t>
            </a:r>
          </a:p>
          <a:p>
            <a:r>
              <a:rPr lang="zh-CN" altLang="en-US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当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a=10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时：循环结束。输出序列</a:t>
            </a:r>
            <a:r>
              <a:rPr lang="zh-CN" altLang="en-US" sz="2000" b="1">
                <a:ea typeface="楷体_GB2312" pitchFamily="49" charset="-122"/>
                <a:cs typeface="Arial" panose="020B0604020202020204" pitchFamily="34" charset="0"/>
              </a:rPr>
              <a:t>“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10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14</a:t>
            </a:r>
            <a:r>
              <a:rPr lang="en-US" altLang="zh-CN" sz="2000" b="1">
                <a:ea typeface="楷体_GB2312" pitchFamily="49" charset="-122"/>
                <a:cs typeface="Arial" panose="020B0604020202020204" pitchFamily="34" charset="0"/>
              </a:rPr>
              <a:t>”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。程序运行结束。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9144000" cy="15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19" name="Picture 3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24400"/>
            <a:ext cx="9144000" cy="15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411163"/>
            <a:ext cx="9144000" cy="40719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/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21.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有以下程序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main( )</a:t>
            </a:r>
          </a:p>
          <a:p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{  int  y=10;</a:t>
            </a:r>
          </a:p>
          <a:p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for(;y&gt;0;y--)</a:t>
            </a:r>
          </a:p>
          <a:p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   if(y%3==0)</a:t>
            </a:r>
          </a:p>
          <a:p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   {  printf(</a:t>
            </a:r>
            <a:r>
              <a:rPr lang="en-US" altLang="zh-CN" sz="2400" b="1">
                <a:ea typeface="楷体_GB2312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%d</a:t>
            </a:r>
            <a:r>
              <a:rPr lang="en-US" altLang="zh-CN" sz="2400" b="1">
                <a:ea typeface="楷体_GB2312" pitchFamily="49" charset="-122"/>
                <a:cs typeface="Times New Roman" panose="02020603050405020304" pitchFamily="18" charset="0"/>
              </a:rPr>
              <a:t>”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,--y); </a:t>
            </a:r>
          </a:p>
          <a:p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	}</a:t>
            </a:r>
          </a:p>
          <a:p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}</a:t>
            </a:r>
          </a:p>
          <a:p>
            <a:pPr eaLnBrk="0" hangingPunct="0"/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程序运行后的输出效果是</a:t>
            </a:r>
          </a:p>
          <a:p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741        B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852        C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963       D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875421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26988" y="4953000"/>
            <a:ext cx="8964612" cy="1581150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参考答案：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B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</a:t>
            </a:r>
          </a:p>
          <a:p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解答：</a:t>
            </a:r>
          </a:p>
          <a:p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当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y==0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时退出循环，循环条件成立时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y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的范围是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10</a:t>
            </a:r>
            <a:r>
              <a:rPr lang="en-US" altLang="zh-CN" sz="2400" b="1">
                <a:ea typeface="楷体_GB2312" pitchFamily="49" charset="-122"/>
                <a:cs typeface="Arial" panose="020B0604020202020204" pitchFamily="34" charset="0"/>
              </a:rPr>
              <a:t>—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，能被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3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整除的有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9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6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3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，因此输出的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--y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的值应为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852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8964613" cy="14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5" name="Picture 3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49725"/>
            <a:ext cx="9144000" cy="15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765175"/>
            <a:ext cx="9144000" cy="33416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/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22.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有以下程序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#include &lt;stdio.h&gt;</a:t>
            </a:r>
          </a:p>
          <a:p>
            <a:pPr eaLnBrk="0" hangingPunct="0"/>
            <a:r>
              <a:rPr lang="fr-FR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main()</a:t>
            </a:r>
          </a:p>
          <a:p>
            <a:pPr eaLnBrk="0" hangingPunct="0"/>
            <a:r>
              <a:rPr lang="fr-FR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{  int y=10;</a:t>
            </a:r>
          </a:p>
          <a:p>
            <a:pPr eaLnBrk="0" hangingPunct="0"/>
            <a:r>
              <a:rPr lang="fr-FR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while(y--);</a:t>
            </a:r>
          </a:p>
          <a:p>
            <a:pPr eaLnBrk="0" hangingPunct="0"/>
            <a:r>
              <a:rPr lang="fr-FR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printf("y=%d\n",y);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  <a:p>
            <a:pPr eaLnBrk="0" hangingPunct="0"/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程序执行后的输出结果是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y=0       B) y=-1      C) y=1     D) while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构成无限循环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79388" y="4294188"/>
            <a:ext cx="8785225" cy="1795462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参考答案：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B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</a:t>
            </a:r>
          </a:p>
          <a:p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解答：</a:t>
            </a:r>
          </a:p>
          <a:p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本题注意，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while(y--);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。该语句后面有一个</a:t>
            </a:r>
            <a:r>
              <a:rPr lang="zh-CN" altLang="en-US" sz="2200" b="1">
                <a:ea typeface="楷体_GB2312" pitchFamily="49" charset="-122"/>
                <a:cs typeface="Arial" panose="020B0604020202020204" pitchFamily="34" charset="0"/>
              </a:rPr>
              <a:t>“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；</a:t>
            </a:r>
            <a:r>
              <a:rPr lang="zh-CN" altLang="en-US" sz="2200" b="1">
                <a:ea typeface="楷体_GB2312" pitchFamily="49" charset="-122"/>
                <a:cs typeface="Arial" panose="020B0604020202020204" pitchFamily="34" charset="0"/>
              </a:rPr>
              <a:t>”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。实际上该循环执行的是一个空语句，但变量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y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每执行一次会被减</a:t>
            </a:r>
            <a:r>
              <a:rPr lang="zh-CN" altLang="en-US" sz="2200" b="1">
                <a:ea typeface="楷体_GB2312" pitchFamily="49" charset="-122"/>
                <a:cs typeface="Arial" panose="020B0604020202020204" pitchFamily="34" charset="0"/>
              </a:rPr>
              <a:t>“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1</a:t>
            </a:r>
            <a:r>
              <a:rPr lang="en-US" altLang="zh-CN" sz="2200" b="1">
                <a:ea typeface="楷体_GB2312" pitchFamily="49" charset="-122"/>
                <a:cs typeface="Arial" panose="020B0604020202020204" pitchFamily="34" charset="0"/>
              </a:rPr>
              <a:t>”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。所以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y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的值最终为</a:t>
            </a:r>
            <a:r>
              <a:rPr lang="zh-CN" altLang="en-US" sz="2200" b="1">
                <a:ea typeface="楷体_GB2312" pitchFamily="49" charset="-122"/>
                <a:cs typeface="Arial" panose="020B0604020202020204" pitchFamily="34" charset="0"/>
              </a:rPr>
              <a:t>“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-1</a:t>
            </a:r>
            <a:r>
              <a:rPr lang="en-US" altLang="zh-CN" sz="2200" b="1">
                <a:ea typeface="楷体_GB2312" pitchFamily="49" charset="-122"/>
                <a:cs typeface="Arial" panose="020B0604020202020204" pitchFamily="34" charset="0"/>
              </a:rPr>
              <a:t>”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3613"/>
            <a:ext cx="8893175" cy="14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9" name="Picture 3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11538"/>
            <a:ext cx="8713787" cy="14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79388" y="1108075"/>
            <a:ext cx="8713787" cy="22463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/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23.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设变量已正确定义，以下不能统计出一行中输入字符个数（不包括回车符）程序段是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n=0;while(ch=getchar()!='\n')n++;    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n=0;while(getchar()!='\n')n++;</a:t>
            </a:r>
          </a:p>
          <a:p>
            <a:pPr eaLnBrk="0" hangingPunct="0"/>
            <a:r>
              <a:rPr lang="pt-BR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pt-BR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pt-BR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for(n=0;getchar()!='\n';n++);    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n=0;for(ch=getchar();ch!='\n';n++);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50825" y="3556000"/>
            <a:ext cx="8569325" cy="2465388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参考答案：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D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</a:t>
            </a:r>
          </a:p>
          <a:p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解答：</a:t>
            </a:r>
          </a:p>
          <a:p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A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）正确。</a:t>
            </a:r>
          </a:p>
          <a:p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B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）正确。</a:t>
            </a:r>
          </a:p>
          <a:p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C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）正确。</a:t>
            </a:r>
          </a:p>
          <a:p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D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）错误，在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for()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循环体内，第一个表达式仅执行一次，所以读不到给出的其它字符。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170238"/>
            <a:ext cx="8640763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630" name="Group 6"/>
          <p:cNvGrpSpPr>
            <a:grpSpLocks/>
          </p:cNvGrpSpPr>
          <p:nvPr/>
        </p:nvGrpSpPr>
        <p:grpSpPr bwMode="auto">
          <a:xfrm>
            <a:off x="250825" y="685800"/>
            <a:ext cx="8642350" cy="2463800"/>
            <a:chOff x="158" y="727"/>
            <a:chExt cx="5444" cy="1552"/>
          </a:xfrm>
        </p:grpSpPr>
        <p:pic>
          <p:nvPicPr>
            <p:cNvPr id="26626" name="Picture 2" descr="BD14710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727"/>
              <a:ext cx="5444" cy="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628" name="Rectangle 4"/>
            <p:cNvSpPr>
              <a:spLocks noChangeArrowheads="1"/>
            </p:cNvSpPr>
            <p:nvPr/>
          </p:nvSpPr>
          <p:spPr bwMode="auto">
            <a:xfrm>
              <a:off x="192" y="864"/>
              <a:ext cx="5307" cy="141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 anchor="ctr">
              <a:spAutoFit/>
            </a:bodyPr>
            <a:lstStyle/>
            <a:p>
              <a:pPr eaLnBrk="0" hangingPunct="0"/>
              <a:r>
                <a:rPr lang="en-US" altLang="zh-CN" sz="2400" b="1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24.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下列叙述中正确的是</a:t>
              </a:r>
              <a:br>
                <a:rPr lang="zh-CN" altLang="en-US" sz="2400" b="1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</a:br>
              <a:r>
                <a:rPr lang="en-US" altLang="zh-CN" sz="2400" b="1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）</a:t>
              </a:r>
              <a:r>
                <a:rPr lang="en-US" altLang="zh-CN" sz="2400" b="1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break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语句只能用于</a:t>
              </a:r>
              <a:r>
                <a:rPr lang="en-US" altLang="zh-CN" sz="2400" b="1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switch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语句</a:t>
              </a:r>
              <a:br>
                <a:rPr lang="zh-CN" altLang="en-US" sz="2400" b="1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</a:br>
              <a:r>
                <a:rPr lang="en-US" altLang="zh-CN" sz="2400" b="1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）在</a:t>
              </a:r>
              <a:r>
                <a:rPr lang="en-US" altLang="zh-CN" sz="2400" b="1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switch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语句中必须使用</a:t>
              </a:r>
              <a:r>
                <a:rPr lang="en-US" altLang="zh-CN" sz="2400" b="1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default</a:t>
              </a:r>
              <a:br>
                <a:rPr lang="en-US" altLang="zh-CN" sz="2400" b="1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</a:br>
              <a:r>
                <a:rPr lang="en-US" altLang="zh-CN" sz="2400" b="1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C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）</a:t>
              </a:r>
              <a:r>
                <a:rPr lang="en-US" altLang="zh-CN" sz="2400" b="1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break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语句必须与</a:t>
              </a:r>
              <a:r>
                <a:rPr lang="en-US" altLang="zh-CN" sz="2400" b="1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switch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语句中的</a:t>
              </a:r>
              <a:r>
                <a:rPr lang="en-US" altLang="zh-CN" sz="2400" b="1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case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配对使用</a:t>
              </a:r>
              <a:br>
                <a:rPr lang="zh-CN" altLang="en-US" sz="2400" b="1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</a:br>
              <a:r>
                <a:rPr lang="en-US" altLang="zh-CN" sz="2400" b="1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D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）在</a:t>
              </a:r>
              <a:r>
                <a:rPr lang="en-US" altLang="zh-CN" sz="2400" b="1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switch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语句中，不一定使用</a:t>
              </a:r>
              <a:r>
                <a:rPr lang="en-US" altLang="zh-CN" sz="2400" b="1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break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语句</a:t>
              </a:r>
            </a:p>
            <a:p>
              <a:pPr eaLnBrk="0" hangingPunct="0"/>
              <a:r>
                <a:rPr lang="en-US" altLang="zh-CN" sz="2400" b="1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E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）在循环体内使用</a:t>
              </a:r>
              <a:r>
                <a:rPr lang="en-US" altLang="zh-CN" sz="2400" b="1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break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语句和</a:t>
              </a:r>
              <a:r>
                <a:rPr lang="en-US" altLang="zh-CN" sz="2400" b="1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continue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语句的作用相同。</a:t>
              </a:r>
            </a:p>
          </p:txBody>
        </p:sp>
      </p:grp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23850" y="3314700"/>
            <a:ext cx="8496300" cy="3135313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参考答案：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D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</a:t>
            </a:r>
          </a:p>
          <a:p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解答：</a:t>
            </a:r>
          </a:p>
          <a:p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A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）错误，也可用于循环语句中。</a:t>
            </a:r>
          </a:p>
          <a:p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B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）错误，可使用，也可不使用，根据实际情况而定。</a:t>
            </a:r>
          </a:p>
          <a:p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C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）错误，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case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语句后不一定需要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break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语句。</a:t>
            </a:r>
          </a:p>
          <a:p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D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）正确。</a:t>
            </a:r>
          </a:p>
          <a:p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E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）错误，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break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语句作用是结束循环，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continue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语句的作用是，本次循环结束，开始下一次的循环。</a:t>
            </a:r>
          </a:p>
          <a:p>
            <a:endParaRPr lang="en-US" altLang="zh-CN" sz="2200" b="1">
              <a:latin typeface="楷体_GB2312" pitchFamily="49" charset="-122"/>
              <a:ea typeface="楷体_GB2312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191000"/>
            <a:ext cx="8640763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8" name="Picture 4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85800"/>
            <a:ext cx="864235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304800" y="838200"/>
            <a:ext cx="8839200" cy="33416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/>
          <a:p>
            <a:pPr algn="just" eaLnBrk="0" hangingPunct="0"/>
            <a:r>
              <a:rPr lang="en-US" altLang="zh-CN" sz="2400" b="1"/>
              <a:t>1</a:t>
            </a:r>
            <a:r>
              <a:rPr lang="zh-CN" altLang="en-US" sz="2400" b="1"/>
              <a:t>、</a:t>
            </a:r>
            <a:r>
              <a:rPr lang="en-US" altLang="zh-CN" sz="2400" b="1"/>
              <a:t>C</a:t>
            </a:r>
            <a:r>
              <a:rPr lang="zh-CN" altLang="en-US" sz="2400" b="1"/>
              <a:t>语言的基本数据类型有</a:t>
            </a:r>
            <a:r>
              <a:rPr lang="zh-CN" altLang="en-US" sz="2400" b="1" u="sng"/>
              <a:t>          </a:t>
            </a:r>
            <a:r>
              <a:rPr lang="zh-CN" altLang="en-US" sz="2400" b="1"/>
              <a:t>、</a:t>
            </a:r>
            <a:r>
              <a:rPr lang="zh-CN" altLang="en-US" sz="2400" b="1" u="sng"/>
              <a:t>          </a:t>
            </a:r>
            <a:r>
              <a:rPr lang="zh-CN" altLang="en-US" sz="2400" b="1"/>
              <a:t>、</a:t>
            </a:r>
            <a:r>
              <a:rPr lang="zh-CN" altLang="en-US" sz="2400" b="1" u="sng"/>
              <a:t>          </a:t>
            </a:r>
            <a:r>
              <a:rPr lang="zh-CN" altLang="en-US" sz="2400" b="1"/>
              <a:t>。</a:t>
            </a:r>
          </a:p>
          <a:p>
            <a:pPr algn="just" eaLnBrk="0" hangingPunct="0"/>
            <a:r>
              <a:rPr lang="en-US" altLang="zh-CN" sz="2400" b="1"/>
              <a:t>2</a:t>
            </a:r>
            <a:r>
              <a:rPr lang="zh-CN" altLang="en-US" sz="2400" b="1"/>
              <a:t>、</a:t>
            </a:r>
            <a:r>
              <a:rPr lang="en-US" altLang="zh-CN" sz="2400" b="1"/>
              <a:t>C</a:t>
            </a:r>
            <a:r>
              <a:rPr lang="zh-CN" altLang="en-US" sz="2400" b="1"/>
              <a:t>语言中变量的四要素为</a:t>
            </a:r>
            <a:r>
              <a:rPr lang="zh-CN" altLang="en-US" sz="2400" b="1" u="sng"/>
              <a:t>          </a:t>
            </a:r>
            <a:r>
              <a:rPr lang="zh-CN" altLang="en-US" sz="2400" b="1"/>
              <a:t>、</a:t>
            </a:r>
            <a:r>
              <a:rPr lang="zh-CN" altLang="en-US" sz="2400" b="1" u="sng"/>
              <a:t>          </a:t>
            </a:r>
            <a:r>
              <a:rPr lang="zh-CN" altLang="en-US" sz="2400" b="1"/>
              <a:t>、</a:t>
            </a:r>
            <a:r>
              <a:rPr lang="zh-CN" altLang="en-US" sz="2400" b="1" u="sng"/>
              <a:t>          </a:t>
            </a:r>
            <a:r>
              <a:rPr lang="zh-CN" altLang="en-US" sz="2400" b="1"/>
              <a:t>、</a:t>
            </a:r>
            <a:r>
              <a:rPr lang="zh-CN" altLang="en-US" sz="2400" b="1" u="sng"/>
              <a:t>          </a:t>
            </a:r>
            <a:r>
              <a:rPr lang="zh-CN" altLang="en-US" sz="2400" b="1"/>
              <a:t>。</a:t>
            </a:r>
          </a:p>
          <a:p>
            <a:pPr algn="just" eaLnBrk="0" hangingPunct="0"/>
            <a:r>
              <a:rPr lang="en-US" altLang="zh-CN" sz="2400" b="1"/>
              <a:t>3</a:t>
            </a:r>
            <a:r>
              <a:rPr lang="zh-CN" altLang="en-US" sz="2400" b="1"/>
              <a:t>、结构化程序设计的三种基本结构是</a:t>
            </a:r>
            <a:r>
              <a:rPr lang="zh-CN" altLang="en-US" sz="2400" b="1" u="sng"/>
              <a:t>          </a:t>
            </a:r>
            <a:r>
              <a:rPr lang="zh-CN" altLang="en-US" sz="2400" b="1"/>
              <a:t>、</a:t>
            </a:r>
            <a:r>
              <a:rPr lang="zh-CN" altLang="en-US" sz="2400" b="1" u="sng"/>
              <a:t>          </a:t>
            </a:r>
            <a:r>
              <a:rPr lang="zh-CN" altLang="en-US" sz="2400" b="1"/>
              <a:t>、</a:t>
            </a:r>
            <a:r>
              <a:rPr lang="zh-CN" altLang="en-US" sz="2400" b="1" u="sng"/>
              <a:t>          </a:t>
            </a:r>
            <a:r>
              <a:rPr lang="zh-CN" altLang="en-US" sz="2400" b="1"/>
              <a:t>。</a:t>
            </a:r>
          </a:p>
          <a:p>
            <a:pPr algn="just" eaLnBrk="0" hangingPunct="0"/>
            <a:r>
              <a:rPr lang="en-US" altLang="zh-CN" sz="2400" b="1"/>
              <a:t>4</a:t>
            </a:r>
            <a:r>
              <a:rPr lang="zh-CN" altLang="en-US" sz="2400" b="1"/>
              <a:t>、在循环结构中，</a:t>
            </a:r>
            <a:r>
              <a:rPr lang="en-US" altLang="zh-CN" sz="2400" b="1"/>
              <a:t>break</a:t>
            </a:r>
            <a:r>
              <a:rPr lang="zh-CN" altLang="en-US" sz="2400" b="1"/>
              <a:t>语句的功能是</a:t>
            </a:r>
            <a:r>
              <a:rPr lang="zh-CN" altLang="en-US" sz="2400" b="1" u="sng"/>
              <a:t>          </a:t>
            </a:r>
            <a:r>
              <a:rPr lang="zh-CN" altLang="en-US" sz="2400" b="1"/>
              <a:t>，</a:t>
            </a:r>
            <a:r>
              <a:rPr lang="en-US" altLang="zh-CN" sz="2400" b="1"/>
              <a:t>continue</a:t>
            </a:r>
            <a:r>
              <a:rPr lang="zh-CN" altLang="en-US" sz="2400" b="1"/>
              <a:t>语句的功能是</a:t>
            </a:r>
            <a:r>
              <a:rPr lang="zh-CN" altLang="en-US" sz="2400" b="1" u="sng"/>
              <a:t>          </a:t>
            </a:r>
            <a:r>
              <a:rPr lang="zh-CN" altLang="en-US" sz="2400" b="1"/>
              <a:t>。</a:t>
            </a:r>
          </a:p>
          <a:p>
            <a:pPr algn="just" eaLnBrk="0" hangingPunct="0"/>
            <a:r>
              <a:rPr lang="en-US" altLang="zh-CN" sz="2400" b="1"/>
              <a:t>5</a:t>
            </a:r>
            <a:r>
              <a:rPr lang="zh-CN" altLang="en-US" sz="2400" b="1"/>
              <a:t>、格式化输入函数名</a:t>
            </a:r>
            <a:r>
              <a:rPr lang="zh-CN" altLang="en-US" sz="2400" b="1" u="sng"/>
              <a:t>          </a:t>
            </a:r>
            <a:r>
              <a:rPr lang="zh-CN" altLang="en-US" sz="2400" b="1"/>
              <a:t>，格式化输出函数名</a:t>
            </a:r>
            <a:r>
              <a:rPr lang="zh-CN" altLang="en-US" sz="2400" b="1" u="sng"/>
              <a:t>          </a:t>
            </a:r>
            <a:r>
              <a:rPr lang="zh-CN" altLang="en-US" sz="2400" b="1"/>
              <a:t>，字符输入函数名</a:t>
            </a:r>
            <a:r>
              <a:rPr lang="zh-CN" altLang="en-US" sz="2400" b="1" u="sng"/>
              <a:t>          </a:t>
            </a:r>
            <a:r>
              <a:rPr lang="zh-CN" altLang="en-US" sz="2400" b="1"/>
              <a:t>，字符输出函数名</a:t>
            </a:r>
            <a:r>
              <a:rPr lang="zh-CN" altLang="en-US" sz="2400" b="1" u="sng"/>
              <a:t>          </a:t>
            </a:r>
            <a:r>
              <a:rPr lang="zh-CN" altLang="en-US" sz="2400" b="1"/>
              <a:t>。</a:t>
            </a:r>
          </a:p>
          <a:p>
            <a:pPr algn="just" eaLnBrk="0" hangingPunct="0"/>
            <a:r>
              <a:rPr lang="zh-CN" altLang="en-US" sz="2400" b="1"/>
              <a:t>*</a:t>
            </a:r>
            <a:r>
              <a:rPr lang="en-US" altLang="zh-CN" sz="2400" b="1"/>
              <a:t>6</a:t>
            </a:r>
            <a:r>
              <a:rPr lang="zh-CN" altLang="en-US" sz="2400" b="1"/>
              <a:t>、</a:t>
            </a:r>
            <a:r>
              <a:rPr lang="en-US" altLang="zh-CN" sz="2400" b="1"/>
              <a:t>VC++</a:t>
            </a:r>
            <a:r>
              <a:rPr lang="zh-CN" altLang="en-US" sz="2400" b="1"/>
              <a:t>开发环境中，以下常用操作的快捷键：编译</a:t>
            </a:r>
            <a:r>
              <a:rPr lang="zh-CN" altLang="en-US" sz="2400" b="1" u="sng"/>
              <a:t>          </a:t>
            </a:r>
            <a:r>
              <a:rPr lang="zh-CN" altLang="en-US" sz="2400" b="1"/>
              <a:t>、运行</a:t>
            </a:r>
            <a:r>
              <a:rPr lang="zh-CN" altLang="en-US" sz="2400" b="1" u="sng"/>
              <a:t>          </a:t>
            </a:r>
            <a:r>
              <a:rPr lang="zh-CN" altLang="en-US" sz="2400" b="1"/>
              <a:t>、定位到出错的行</a:t>
            </a:r>
            <a:r>
              <a:rPr lang="zh-CN" altLang="en-US" sz="2400" b="1" u="sng"/>
              <a:t>          </a:t>
            </a:r>
            <a:r>
              <a:rPr lang="zh-CN" altLang="en-US" sz="2400" b="1"/>
              <a:t>。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381000" y="4419600"/>
            <a:ext cx="8496300" cy="2254250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参考答案：</a:t>
            </a:r>
          </a:p>
          <a:p>
            <a:r>
              <a:rPr lang="en-US" altLang="zh-CN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1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、整型，字符型，浮点型 </a:t>
            </a:r>
          </a:p>
          <a:p>
            <a:r>
              <a:rPr lang="en-US" altLang="zh-CN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2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、变量名、类型、变量值、存储单元</a:t>
            </a:r>
          </a:p>
          <a:p>
            <a:r>
              <a:rPr lang="en-US" altLang="zh-CN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3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、顺序结构，选择结构，循环结构</a:t>
            </a:r>
          </a:p>
          <a:p>
            <a:r>
              <a:rPr lang="en-US" altLang="zh-CN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4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、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break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：跳出循环；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continue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：跳出本次循环，进入下一次循环</a:t>
            </a:r>
          </a:p>
          <a:p>
            <a:r>
              <a:rPr lang="en-US" altLang="zh-CN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5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、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scanf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printf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getchar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putcharl</a:t>
            </a:r>
          </a:p>
          <a:p>
            <a:r>
              <a:rPr lang="en-US" altLang="zh-CN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6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、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Ctrl+F7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Ctrl+F5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F4 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304800" y="106363"/>
            <a:ext cx="4343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二、填空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/>
              <a:t>输入</a:t>
            </a:r>
            <a:r>
              <a:rPr lang="en-US" altLang="zh-CN" sz="3200" b="1"/>
              <a:t>n</a:t>
            </a:r>
            <a:r>
              <a:rPr lang="zh-CN" altLang="en-US" sz="3200" b="1"/>
              <a:t>，判断</a:t>
            </a:r>
            <a:r>
              <a:rPr lang="en-US" altLang="zh-CN" sz="3200" b="1"/>
              <a:t>n</a:t>
            </a:r>
            <a:r>
              <a:rPr lang="zh-CN" altLang="en-US" sz="3200" b="1"/>
              <a:t>是否为素数</a:t>
            </a:r>
            <a:br>
              <a:rPr lang="zh-CN" altLang="en-US" sz="3200" b="1"/>
            </a:br>
            <a:r>
              <a:rPr lang="zh-CN" altLang="en-US" sz="3200" b="1"/>
              <a:t>比较</a:t>
            </a:r>
            <a:r>
              <a:rPr lang="en-US" altLang="zh-CN" sz="3200" b="1"/>
              <a:t>break</a:t>
            </a:r>
            <a:r>
              <a:rPr lang="zh-CN" altLang="en-US" sz="3200" b="1"/>
              <a:t>和</a:t>
            </a:r>
            <a:r>
              <a:rPr lang="en-US" altLang="zh-CN" sz="3200" b="1"/>
              <a:t>continue</a:t>
            </a:r>
            <a:r>
              <a:rPr lang="zh-CN" altLang="en-US" sz="3200" b="1"/>
              <a:t>的区别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810000" cy="3200400"/>
          </a:xfr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5000"/>
              </a:spcBef>
              <a:buFontTx/>
              <a:buNone/>
            </a:pPr>
            <a:r>
              <a:rPr lang="zh-CN" altLang="zh-CN" sz="2400" b="1">
                <a:solidFill>
                  <a:srgbClr val="FF0000"/>
                </a:solidFill>
                <a:latin typeface="Tahoma" panose="020B0604030504040204" pitchFamily="34" charset="0"/>
              </a:rPr>
              <a:t>程序段：</a:t>
            </a:r>
            <a:endParaRPr lang="zh-CN" altLang="en-US" sz="2400" b="1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sz="2400" b="1">
                <a:latin typeface="Tahoma" panose="020B0604030504040204" pitchFamily="34" charset="0"/>
              </a:rPr>
              <a:t>n=100;</a:t>
            </a:r>
            <a:endParaRPr lang="zh-CN" altLang="zh-CN" sz="2400" b="1">
              <a:latin typeface="Tahoma" panose="020B0604030504040204" pitchFamily="34" charset="0"/>
            </a:endParaRPr>
          </a:p>
          <a:p>
            <a:pPr algn="just">
              <a:buFontTx/>
              <a:buNone/>
            </a:pPr>
            <a:r>
              <a:rPr lang="en-US" altLang="zh-CN" sz="2400" b="1">
                <a:latin typeface="Tahoma" panose="020B0604030504040204" pitchFamily="34" charset="0"/>
              </a:rPr>
              <a:t>k=sqrt(n);</a:t>
            </a:r>
          </a:p>
          <a:p>
            <a:pPr algn="just">
              <a:buFontTx/>
              <a:buNone/>
            </a:pPr>
            <a:r>
              <a:rPr lang="en-US" altLang="zh-CN" sz="2400" b="1">
                <a:latin typeface="Tahoma" panose="020B0604030504040204" pitchFamily="34" charset="0"/>
              </a:rPr>
              <a:t>for(i=2; i&lt;=k; i++)</a:t>
            </a:r>
          </a:p>
          <a:p>
            <a:pPr algn="just">
              <a:buFontTx/>
              <a:buNone/>
            </a:pPr>
            <a:r>
              <a:rPr lang="en-US" altLang="zh-CN" sz="2400" b="1">
                <a:solidFill>
                  <a:srgbClr val="0000CC"/>
                </a:solidFill>
                <a:latin typeface="Tahoma" panose="020B0604030504040204" pitchFamily="34" charset="0"/>
              </a:rPr>
              <a:t>      if(n%i==0) break;</a:t>
            </a:r>
          </a:p>
          <a:p>
            <a:pPr algn="just">
              <a:buFontTx/>
              <a:buNone/>
            </a:pPr>
            <a:r>
              <a:rPr lang="en-US" altLang="zh-CN" sz="2400" b="1">
                <a:latin typeface="Tahoma" panose="020B0604030504040204" pitchFamily="34" charset="0"/>
              </a:rPr>
              <a:t>if(i&gt;k) printf(“yes\n”);</a:t>
            </a:r>
          </a:p>
          <a:p>
            <a:pPr algn="just">
              <a:buFontTx/>
              <a:buNone/>
            </a:pPr>
            <a:r>
              <a:rPr lang="en-US" altLang="zh-CN" sz="2400" b="1">
                <a:latin typeface="Tahoma" panose="020B0604030504040204" pitchFamily="34" charset="0"/>
              </a:rPr>
              <a:t>else printf("no\n”);</a:t>
            </a:r>
          </a:p>
          <a:p>
            <a:endParaRPr lang="en-US" altLang="zh-CN" sz="2400" b="1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4495800" y="1600200"/>
            <a:ext cx="4419600" cy="3200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"/>
              </a:spcBef>
              <a:buFontTx/>
              <a:buNone/>
            </a:pPr>
            <a:r>
              <a:rPr lang="zh-CN" altLang="zh-CN" sz="2400" b="1">
                <a:solidFill>
                  <a:srgbClr val="FF0000"/>
                </a:solidFill>
                <a:latin typeface="Tahoma" panose="020B0604030504040204" pitchFamily="34" charset="0"/>
              </a:rPr>
              <a:t>程序段：</a:t>
            </a:r>
            <a:endParaRPr lang="zh-CN" altLang="en-US" sz="2400" b="1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sz="2400" b="1">
                <a:latin typeface="Tahoma" panose="020B0604030504040204" pitchFamily="34" charset="0"/>
              </a:rPr>
              <a:t>n=100;</a:t>
            </a:r>
            <a:endParaRPr lang="zh-CN" altLang="zh-CN" sz="2400" b="1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algn="just">
              <a:buFontTx/>
              <a:buNone/>
            </a:pPr>
            <a:r>
              <a:rPr lang="en-US" altLang="zh-CN" sz="2400" b="1">
                <a:latin typeface="Tahoma" panose="020B0604030504040204" pitchFamily="34" charset="0"/>
              </a:rPr>
              <a:t>k=sqrt(n);</a:t>
            </a:r>
          </a:p>
          <a:p>
            <a:pPr algn="just">
              <a:buFontTx/>
              <a:buNone/>
            </a:pPr>
            <a:r>
              <a:rPr lang="en-US" altLang="zh-CN" sz="2400" b="1">
                <a:latin typeface="Tahoma" panose="020B0604030504040204" pitchFamily="34" charset="0"/>
              </a:rPr>
              <a:t>for(i=2; i&lt;=k; i++)</a:t>
            </a:r>
          </a:p>
          <a:p>
            <a:pPr algn="just">
              <a:buFontTx/>
              <a:buNone/>
            </a:pPr>
            <a:r>
              <a:rPr lang="en-US" altLang="zh-CN" sz="2400" b="1">
                <a:latin typeface="Tahoma" panose="020B0604030504040204" pitchFamily="34" charset="0"/>
              </a:rPr>
              <a:t>      </a:t>
            </a:r>
            <a:r>
              <a:rPr lang="en-US" altLang="zh-CN" sz="2400" b="1">
                <a:solidFill>
                  <a:srgbClr val="0000CC"/>
                </a:solidFill>
                <a:latin typeface="Tahoma" panose="020B0604030504040204" pitchFamily="34" charset="0"/>
              </a:rPr>
              <a:t>if(n%i==0) continue;</a:t>
            </a:r>
          </a:p>
          <a:p>
            <a:pPr algn="just">
              <a:buFontTx/>
              <a:buNone/>
            </a:pPr>
            <a:r>
              <a:rPr lang="en-US" altLang="zh-CN" sz="2400" b="1">
                <a:latin typeface="Tahoma" panose="020B0604030504040204" pitchFamily="34" charset="0"/>
              </a:rPr>
              <a:t>if(i&gt;k) printf(“yes\n”);</a:t>
            </a:r>
          </a:p>
          <a:p>
            <a:pPr algn="just">
              <a:buFontTx/>
              <a:buNone/>
            </a:pPr>
            <a:r>
              <a:rPr lang="en-US" altLang="zh-CN" sz="2400" b="1">
                <a:latin typeface="Tahoma" panose="020B0604030504040204" pitchFamily="34" charset="0"/>
              </a:rPr>
              <a:t>else printf("no\n”);</a:t>
            </a:r>
          </a:p>
          <a:p>
            <a:endParaRPr lang="en-US" altLang="zh-CN" sz="2400" b="1"/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533400" y="5257800"/>
            <a:ext cx="3429000" cy="1198563"/>
          </a:xfrm>
          <a:prstGeom prst="rect">
            <a:avLst/>
          </a:prstGeom>
          <a:noFill/>
          <a:ln w="38100" cmpd="dbl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若</a:t>
            </a:r>
            <a:r>
              <a:rPr lang="en-US" altLang="zh-CN" sz="2800" b="1"/>
              <a:t>n=100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输出</a:t>
            </a:r>
            <a:r>
              <a:rPr lang="en-US" altLang="zh-CN" sz="2800" b="1"/>
              <a:t>no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4800600" y="5257800"/>
            <a:ext cx="3429000" cy="1198563"/>
          </a:xfrm>
          <a:prstGeom prst="rect">
            <a:avLst/>
          </a:prstGeom>
          <a:noFill/>
          <a:ln w="38100" cmpd="dbl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若</a:t>
            </a:r>
            <a:r>
              <a:rPr lang="en-US" altLang="zh-CN" sz="2800" b="1"/>
              <a:t>n=100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输出</a:t>
            </a:r>
            <a:r>
              <a:rPr lang="en-US" altLang="zh-CN" sz="2800" b="1"/>
              <a:t>yes</a:t>
            </a:r>
          </a:p>
        </p:txBody>
      </p:sp>
      <p:sp>
        <p:nvSpPr>
          <p:cNvPr id="54279" name="AutoShape 7"/>
          <p:cNvSpPr>
            <a:spLocks noChangeArrowheads="1"/>
          </p:cNvSpPr>
          <p:nvPr/>
        </p:nvSpPr>
        <p:spPr bwMode="auto">
          <a:xfrm>
            <a:off x="1905000" y="4800600"/>
            <a:ext cx="304800" cy="4572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0" name="AutoShape 8"/>
          <p:cNvSpPr>
            <a:spLocks noChangeArrowheads="1"/>
          </p:cNvSpPr>
          <p:nvPr/>
        </p:nvSpPr>
        <p:spPr bwMode="auto">
          <a:xfrm>
            <a:off x="6324600" y="4800600"/>
            <a:ext cx="304800" cy="4572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分析下面程序段的输出结果 </a:t>
            </a:r>
            <a:r>
              <a:rPr lang="en-US" altLang="zh-CN" sz="3200"/>
              <a:t>___________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n=100;</a:t>
            </a:r>
          </a:p>
          <a:p>
            <a:pPr>
              <a:buFontTx/>
              <a:buNone/>
            </a:pPr>
            <a:r>
              <a:rPr lang="en-US" altLang="zh-CN"/>
              <a:t>k=sqrt(n);</a:t>
            </a:r>
          </a:p>
          <a:p>
            <a:pPr>
              <a:buFontTx/>
              <a:buNone/>
            </a:pPr>
            <a:r>
              <a:rPr lang="en-US" altLang="zh-CN"/>
              <a:t>for(</a:t>
            </a:r>
            <a:r>
              <a:rPr lang="en-US" altLang="zh-CN">
                <a:solidFill>
                  <a:srgbClr val="FF0000"/>
                </a:solidFill>
              </a:rPr>
              <a:t>i=2</a:t>
            </a:r>
            <a:r>
              <a:rPr lang="en-US" altLang="zh-CN"/>
              <a:t>; </a:t>
            </a:r>
            <a:r>
              <a:rPr lang="en-US" altLang="zh-CN">
                <a:solidFill>
                  <a:srgbClr val="660066"/>
                </a:solidFill>
              </a:rPr>
              <a:t>i&lt;=k</a:t>
            </a:r>
            <a:r>
              <a:rPr lang="en-US" altLang="zh-CN"/>
              <a:t>; </a:t>
            </a:r>
            <a:r>
              <a:rPr lang="en-US" altLang="zh-CN">
                <a:solidFill>
                  <a:srgbClr val="0000CC"/>
                </a:solidFill>
              </a:rPr>
              <a:t>printf("i=%d\n",i)</a:t>
            </a:r>
            <a:r>
              <a:rPr lang="en-US" altLang="zh-CN"/>
              <a:t> )</a:t>
            </a:r>
          </a:p>
          <a:p>
            <a:pPr>
              <a:buFontTx/>
              <a:buNone/>
            </a:pPr>
            <a:r>
              <a:rPr lang="en-US" altLang="zh-CN"/>
              <a:t>{   if(n%i==0) continue; </a:t>
            </a:r>
          </a:p>
          <a:p>
            <a:pPr>
              <a:buFontTx/>
              <a:buNone/>
            </a:pPr>
            <a:r>
              <a:rPr lang="en-US" altLang="zh-CN"/>
              <a:t>    i++;</a:t>
            </a:r>
          </a:p>
          <a:p>
            <a:pPr>
              <a:buFontTx/>
              <a:buNone/>
            </a:pPr>
            <a:r>
              <a:rPr lang="en-US" altLang="zh-CN"/>
              <a:t>}</a:t>
            </a:r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028700" cy="1036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191000"/>
            <a:ext cx="8640763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1" name="Picture 3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85800"/>
            <a:ext cx="864235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04800" y="838200"/>
            <a:ext cx="8839200" cy="33416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/>
          <a:p>
            <a:r>
              <a:rPr lang="en-US" altLang="zh-CN" sz="2400" b="1"/>
              <a:t>7</a:t>
            </a:r>
            <a:r>
              <a:rPr lang="zh-CN" altLang="en-US" sz="2400" b="1"/>
              <a:t>、以下程序的运行结果是</a:t>
            </a:r>
            <a:r>
              <a:rPr lang="zh-CN" altLang="en-US" sz="2400" b="1" u="sng"/>
              <a:t>          </a:t>
            </a:r>
            <a:r>
              <a:rPr lang="zh-CN" altLang="en-US" sz="2400" b="1"/>
              <a:t>。</a:t>
            </a:r>
          </a:p>
          <a:p>
            <a:r>
              <a:rPr lang="zh-CN" altLang="en-US" sz="2400" b="1"/>
              <a:t>	</a:t>
            </a:r>
            <a:r>
              <a:rPr lang="en-US" altLang="zh-CN" sz="2400" b="1"/>
              <a:t>main( )</a:t>
            </a:r>
          </a:p>
          <a:p>
            <a:r>
              <a:rPr lang="en-US" altLang="zh-CN" sz="2400" b="1"/>
              <a:t>	{</a:t>
            </a:r>
          </a:p>
          <a:p>
            <a:r>
              <a:rPr lang="en-US" altLang="zh-CN" sz="2400" b="1"/>
              <a:t>		int i, j, m, n;</a:t>
            </a:r>
          </a:p>
          <a:p>
            <a:r>
              <a:rPr lang="en-US" altLang="zh-CN" sz="2400" b="1"/>
              <a:t>		i=8; j=10;</a:t>
            </a:r>
          </a:p>
          <a:p>
            <a:r>
              <a:rPr lang="en-US" altLang="zh-CN" sz="2400" b="1"/>
              <a:t>		m=++i;</a:t>
            </a:r>
          </a:p>
          <a:p>
            <a:r>
              <a:rPr lang="en-US" altLang="zh-CN" sz="2400" b="1"/>
              <a:t>		n=j++;</a:t>
            </a:r>
          </a:p>
          <a:p>
            <a:r>
              <a:rPr lang="en-US" altLang="zh-CN" sz="2400" b="1"/>
              <a:t>		</a:t>
            </a:r>
            <a:r>
              <a:rPr lang="pt-BR" altLang="zh-CN" sz="2400" b="1"/>
              <a:t>printf(“%d,%d,%d,%d”, i, j, m, n);</a:t>
            </a:r>
          </a:p>
          <a:p>
            <a:r>
              <a:rPr lang="pt-BR" altLang="zh-CN" sz="2400" b="1"/>
              <a:t>	}</a:t>
            </a:r>
            <a:endParaRPr lang="en-US" altLang="zh-CN" sz="2400" b="1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81000" y="4419600"/>
            <a:ext cx="8496300" cy="1946275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参考答案：</a:t>
            </a:r>
          </a:p>
          <a:p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i=8; j=10;</a:t>
            </a:r>
          </a:p>
          <a:p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++i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表达式的值为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9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，变量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i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的值为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9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m=++i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的值为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9</a:t>
            </a:r>
          </a:p>
          <a:p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j++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表达式的值为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10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，变量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j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的值为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11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n=j++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的值为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10</a:t>
            </a:r>
          </a:p>
          <a:p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故结果是：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9,11,9,10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191000"/>
            <a:ext cx="8640763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3" name="Picture 3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1613"/>
            <a:ext cx="864235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304800" y="369888"/>
            <a:ext cx="8839200" cy="3744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/>
          <a:p>
            <a:r>
              <a:rPr lang="pt-BR" altLang="zh-CN" sz="2800" b="1"/>
              <a:t>8</a:t>
            </a:r>
            <a:r>
              <a:rPr lang="zh-CN" altLang="pt-BR" sz="2800" b="1"/>
              <a:t>、以下程序段的功能是</a:t>
            </a:r>
            <a:r>
              <a:rPr lang="zh-CN" altLang="pt-BR" sz="2800" b="1" u="sng"/>
              <a:t>          </a:t>
            </a:r>
            <a:r>
              <a:rPr lang="zh-CN" altLang="pt-BR" sz="2800" b="1"/>
              <a:t>。</a:t>
            </a:r>
            <a:endParaRPr lang="zh-CN" altLang="en-US" sz="2800" b="1"/>
          </a:p>
          <a:p>
            <a:r>
              <a:rPr lang="zh-CN" altLang="en-US" sz="2800" b="1"/>
              <a:t>	</a:t>
            </a:r>
            <a:r>
              <a:rPr lang="en-US" altLang="zh-CN" sz="2800" b="1"/>
              <a:t>while ((c=getchar( )) != '\n')  </a:t>
            </a:r>
          </a:p>
          <a:p>
            <a:r>
              <a:rPr lang="en-US" altLang="zh-CN" sz="2800" b="1"/>
              <a:t>		count=count+1;</a:t>
            </a:r>
          </a:p>
          <a:p>
            <a:endParaRPr lang="en-US" altLang="zh-CN" sz="900" b="1"/>
          </a:p>
          <a:p>
            <a:r>
              <a:rPr lang="en-US" altLang="zh-CN" sz="2800" b="1"/>
              <a:t>9</a:t>
            </a:r>
            <a:r>
              <a:rPr lang="zh-CN" altLang="en-US" sz="2800" b="1"/>
              <a:t>、以下程序段的功能是</a:t>
            </a:r>
            <a:r>
              <a:rPr lang="zh-CN" altLang="en-US" sz="2800" b="1" u="sng"/>
              <a:t>          </a:t>
            </a:r>
            <a:r>
              <a:rPr lang="zh-CN" altLang="en-US" sz="2800" b="1"/>
              <a:t>。</a:t>
            </a:r>
          </a:p>
          <a:p>
            <a:r>
              <a:rPr lang="zh-CN" altLang="en-US" sz="2800" b="1"/>
              <a:t>	</a:t>
            </a:r>
            <a:r>
              <a:rPr lang="pt-BR" altLang="zh-CN" sz="2800" b="1"/>
              <a:t>for (n=0; n&lt;26; n++)   </a:t>
            </a:r>
          </a:p>
          <a:p>
            <a:r>
              <a:rPr lang="pt-BR" altLang="zh-CN" sz="2800" b="1"/>
              <a:t>		printf(" %c  ", 'A '+n);</a:t>
            </a:r>
          </a:p>
          <a:p>
            <a:endParaRPr lang="pt-BR" altLang="zh-CN" sz="900" b="1"/>
          </a:p>
          <a:p>
            <a:r>
              <a:rPr lang="pt-BR" altLang="zh-CN" sz="2800" b="1"/>
              <a:t>10</a:t>
            </a:r>
            <a:r>
              <a:rPr lang="zh-CN" altLang="pt-BR" sz="2800" b="1"/>
              <a:t>、以下程序段的功能是</a:t>
            </a:r>
            <a:r>
              <a:rPr lang="zh-CN" altLang="pt-BR" sz="2800" b="1" u="sng"/>
              <a:t>          </a:t>
            </a:r>
            <a:r>
              <a:rPr lang="zh-CN" altLang="pt-BR" sz="2800" b="1"/>
              <a:t>。</a:t>
            </a:r>
            <a:endParaRPr lang="zh-CN" altLang="en-US" sz="2800" b="1"/>
          </a:p>
          <a:p>
            <a:r>
              <a:rPr lang="zh-CN" altLang="en-US" sz="2800" b="1"/>
              <a:t>	</a:t>
            </a:r>
            <a:r>
              <a:rPr lang="en-US" altLang="zh-CN" sz="2800" b="1"/>
              <a:t>for (sum=0, i=1; i&lt;=100; sum=sum+i, i+=2) ;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381000" y="4419600"/>
            <a:ext cx="8496300" cy="1581150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参考答案：</a:t>
            </a:r>
          </a:p>
          <a:p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8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、统计输入字符的个数</a:t>
            </a:r>
          </a:p>
          <a:p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9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、输出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26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个大写字母</a:t>
            </a:r>
          </a:p>
          <a:p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10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、计算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100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以内的奇数和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8964613" cy="14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141663"/>
            <a:ext cx="8640762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79388" y="1196975"/>
            <a:ext cx="8640762" cy="18811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/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以下叙述中正确的是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程序的基本组成单位是语句             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程序中的每一行只能写一条语句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）简单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语句必须以分号结束               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语句必须在一行内完成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79388" y="3284538"/>
            <a:ext cx="8569325" cy="2465387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参考答案：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解答：</a:t>
            </a:r>
          </a:p>
          <a:p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A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）不正确，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程序的基本组成单位应该是函数，函数的组成单位是语句。</a:t>
            </a:r>
          </a:p>
          <a:p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）不正确，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程序中的每一行可写多条语句，如：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x=1;y=2;z=3;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）正确。</a:t>
            </a:r>
          </a:p>
          <a:p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）不正确，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语句不一定在一行内完成。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05200"/>
            <a:ext cx="8640763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7" name="Picture 3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64235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304800" y="1219200"/>
            <a:ext cx="8839200" cy="2190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/>
          <a:p>
            <a:r>
              <a:rPr lang="zh-CN" altLang="pt-BR" sz="2800" b="1"/>
              <a:t>题目一：有</a:t>
            </a:r>
            <a:r>
              <a:rPr lang="en-US" altLang="zh-CN" sz="2800" b="1"/>
              <a:t>1</a:t>
            </a:r>
            <a:r>
              <a:rPr lang="zh-CN" altLang="en-US" sz="2800" b="1"/>
              <a:t>、</a:t>
            </a:r>
            <a:r>
              <a:rPr lang="en-US" altLang="zh-CN" sz="2800" b="1"/>
              <a:t>2</a:t>
            </a:r>
            <a:r>
              <a:rPr lang="zh-CN" altLang="en-US" sz="2800" b="1"/>
              <a:t>、</a:t>
            </a:r>
            <a:r>
              <a:rPr lang="en-US" altLang="zh-CN" sz="2800" b="1"/>
              <a:t>3</a:t>
            </a:r>
            <a:r>
              <a:rPr lang="zh-CN" altLang="en-US" sz="2800" b="1"/>
              <a:t>、</a:t>
            </a:r>
            <a:r>
              <a:rPr lang="en-US" altLang="zh-CN" sz="2800" b="1"/>
              <a:t>4</a:t>
            </a:r>
            <a:r>
              <a:rPr lang="zh-CN" altLang="en-US" sz="2800" b="1"/>
              <a:t>个数字，能组成多少个互不相同且无重复数字的三位数？都是多少？</a:t>
            </a:r>
          </a:p>
          <a:p>
            <a:endParaRPr lang="zh-CN" altLang="en-US" sz="2800" b="1"/>
          </a:p>
          <a:p>
            <a:r>
              <a:rPr lang="zh-CN" altLang="en-US" sz="2800" b="1"/>
              <a:t>程序分析：可填在百位、十位、个位的数字都是</a:t>
            </a:r>
            <a:r>
              <a:rPr lang="en-US" altLang="zh-CN" sz="2800" b="1"/>
              <a:t>1</a:t>
            </a:r>
            <a:r>
              <a:rPr lang="zh-CN" altLang="en-US" sz="2800" b="1"/>
              <a:t>、</a:t>
            </a:r>
            <a:r>
              <a:rPr lang="en-US" altLang="zh-CN" sz="2800" b="1"/>
              <a:t>2</a:t>
            </a:r>
            <a:r>
              <a:rPr lang="zh-CN" altLang="en-US" sz="2800" b="1"/>
              <a:t>、</a:t>
            </a:r>
            <a:r>
              <a:rPr lang="en-US" altLang="zh-CN" sz="2800" b="1"/>
              <a:t>3</a:t>
            </a:r>
            <a:r>
              <a:rPr lang="zh-CN" altLang="en-US" sz="2800" b="1"/>
              <a:t>、</a:t>
            </a:r>
            <a:r>
              <a:rPr lang="en-US" altLang="zh-CN" sz="2800" b="1"/>
              <a:t>4</a:t>
            </a:r>
            <a:r>
              <a:rPr lang="zh-CN" altLang="en-US" sz="2800" b="1"/>
              <a:t>。组成所有的排列后再去掉不满足条件的排列。</a:t>
            </a:r>
            <a:r>
              <a:rPr lang="zh-CN" altLang="en-US" sz="2800"/>
              <a:t> 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457200" y="304800"/>
            <a:ext cx="358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三、编程题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447800" y="2286000"/>
            <a:ext cx="6705600" cy="3657600"/>
          </a:xfrm>
          <a:prstGeom prst="rect">
            <a:avLst/>
          </a:prstGeom>
          <a:solidFill>
            <a:schemeClr val="accent1">
              <a:alpha val="53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981200" y="2743200"/>
            <a:ext cx="5791200" cy="3124200"/>
          </a:xfrm>
          <a:prstGeom prst="rect">
            <a:avLst/>
          </a:prstGeom>
          <a:solidFill>
            <a:srgbClr val="FFFF99">
              <a:alpha val="67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33400"/>
            <a:ext cx="8229600" cy="6553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/>
              <a:t>   void main( )</a:t>
            </a:r>
            <a:br>
              <a:rPr lang="en-US" altLang="zh-CN" sz="2800" b="1"/>
            </a:br>
            <a:r>
              <a:rPr lang="en-US" altLang="zh-CN" sz="2800" b="1"/>
              <a:t>{</a:t>
            </a:r>
            <a:br>
              <a:rPr lang="en-US" altLang="zh-CN" sz="2800" b="1"/>
            </a:br>
            <a:r>
              <a:rPr lang="en-US" altLang="zh-CN" sz="2800" b="1"/>
              <a:t>	int i,j,k,count=0;</a:t>
            </a:r>
            <a:br>
              <a:rPr lang="en-US" altLang="zh-CN" sz="2800" b="1"/>
            </a:br>
            <a:r>
              <a:rPr lang="en-US" altLang="zh-CN" sz="2800" b="1"/>
              <a:t>	</a:t>
            </a:r>
            <a:r>
              <a:rPr lang="en-US" altLang="zh-CN" sz="2800" b="1">
                <a:solidFill>
                  <a:srgbClr val="0000CC"/>
                </a:solidFill>
              </a:rPr>
              <a:t>for(i=1;i&lt;5;i++)</a:t>
            </a:r>
            <a:r>
              <a:rPr lang="zh-CN" altLang="en-US" sz="2800" b="1"/>
              <a:t>　／*以下为三重循环*</a:t>
            </a:r>
            <a:r>
              <a:rPr lang="en-US" altLang="zh-CN" sz="2800" b="1"/>
              <a:t>/</a:t>
            </a:r>
            <a:br>
              <a:rPr lang="en-US" altLang="zh-CN" sz="2800" b="1"/>
            </a:br>
            <a:r>
              <a:rPr lang="zh-CN" altLang="en-US" sz="2800" b="1"/>
              <a:t>　	    </a:t>
            </a:r>
            <a:r>
              <a:rPr lang="en-US" altLang="zh-CN" sz="2800" b="1">
                <a:solidFill>
                  <a:srgbClr val="FF0000"/>
                </a:solidFill>
              </a:rPr>
              <a:t>for(j=1;j&lt;5;j++)</a:t>
            </a:r>
            <a:r>
              <a:rPr lang="zh-CN" altLang="en-US" sz="2800" b="1">
                <a:solidFill>
                  <a:srgbClr val="FF0000"/>
                </a:solidFill>
              </a:rPr>
              <a:t>　</a:t>
            </a:r>
            <a:r>
              <a:rPr lang="zh-CN" altLang="en-US" sz="2800" b="1"/>
              <a:t/>
            </a:r>
            <a:br>
              <a:rPr lang="zh-CN" altLang="en-US" sz="2800" b="1"/>
            </a:br>
            <a:r>
              <a:rPr lang="zh-CN" altLang="en-US" sz="2800" b="1"/>
              <a:t>　　	</a:t>
            </a:r>
            <a:r>
              <a:rPr lang="en-US" altLang="zh-CN" sz="2800" b="1">
                <a:solidFill>
                  <a:srgbClr val="006600"/>
                </a:solidFill>
              </a:rPr>
              <a:t>for (k=1;k&lt;5;k++)</a:t>
            </a:r>
            <a:br>
              <a:rPr lang="en-US" altLang="zh-CN" sz="2800" b="1">
                <a:solidFill>
                  <a:srgbClr val="006600"/>
                </a:solidFill>
              </a:rPr>
            </a:br>
            <a:r>
              <a:rPr lang="zh-CN" altLang="en-US" sz="2800" b="1"/>
              <a:t>　　　	</a:t>
            </a:r>
            <a:r>
              <a:rPr lang="en-US" altLang="zh-CN" sz="2800" b="1"/>
              <a:t>{   /*</a:t>
            </a:r>
            <a:r>
              <a:rPr lang="zh-CN" altLang="en-US" sz="2800" b="1"/>
              <a:t>确保</a:t>
            </a:r>
            <a:r>
              <a:rPr lang="en-US" altLang="zh-CN" sz="2800" b="1"/>
              <a:t>i</a:t>
            </a:r>
            <a:r>
              <a:rPr lang="zh-CN" altLang="en-US" sz="2800" b="1"/>
              <a:t>、</a:t>
            </a:r>
            <a:r>
              <a:rPr lang="en-US" altLang="zh-CN" sz="2800" b="1"/>
              <a:t>j</a:t>
            </a:r>
            <a:r>
              <a:rPr lang="zh-CN" altLang="en-US" sz="2800" b="1"/>
              <a:t>、</a:t>
            </a:r>
            <a:r>
              <a:rPr lang="en-US" altLang="zh-CN" sz="2800" b="1"/>
              <a:t>k</a:t>
            </a:r>
            <a:r>
              <a:rPr lang="zh-CN" altLang="en-US" sz="2800" b="1"/>
              <a:t>三位互不相同*</a:t>
            </a:r>
            <a:r>
              <a:rPr lang="en-US" altLang="zh-CN" sz="2800" b="1"/>
              <a:t>/</a:t>
            </a:r>
            <a:br>
              <a:rPr lang="en-US" altLang="zh-CN" sz="2800" b="1"/>
            </a:br>
            <a:r>
              <a:rPr lang="zh-CN" altLang="en-US" sz="2800" b="1"/>
              <a:t>　　　　     </a:t>
            </a:r>
            <a:r>
              <a:rPr lang="en-US" altLang="zh-CN" sz="2800" b="1"/>
              <a:t>if (i!=k&amp;&amp;i!=j&amp;&amp;j!=k) </a:t>
            </a:r>
            <a:r>
              <a:rPr lang="zh-CN" altLang="en-US" sz="2800" b="1"/>
              <a:t>　　　　　　　		     </a:t>
            </a:r>
            <a:r>
              <a:rPr lang="en-US" altLang="zh-CN" sz="2800" b="1"/>
              <a:t>{   printf(“%d”,i*100+j*10+k);</a:t>
            </a:r>
          </a:p>
          <a:p>
            <a:pPr>
              <a:buFontTx/>
              <a:buNone/>
            </a:pPr>
            <a:r>
              <a:rPr lang="en-US" altLang="zh-CN" sz="2800" b="1"/>
              <a:t>				count++;</a:t>
            </a:r>
          </a:p>
          <a:p>
            <a:pPr>
              <a:buFontTx/>
              <a:buNone/>
            </a:pPr>
            <a:r>
              <a:rPr lang="en-US" altLang="zh-CN" sz="2800" b="1"/>
              <a:t>			     }</a:t>
            </a:r>
            <a:br>
              <a:rPr lang="en-US" altLang="zh-CN" sz="2800" b="1"/>
            </a:br>
            <a:r>
              <a:rPr lang="zh-CN" altLang="en-US" sz="2800" b="1"/>
              <a:t>　　　	</a:t>
            </a:r>
            <a:r>
              <a:rPr lang="en-US" altLang="zh-CN" sz="2800" b="1"/>
              <a:t>}</a:t>
            </a:r>
          </a:p>
          <a:p>
            <a:pPr>
              <a:buFontTx/>
              <a:buNone/>
            </a:pPr>
            <a:r>
              <a:rPr lang="en-US" altLang="zh-CN" sz="2800" b="1"/>
              <a:t>		 printf(“</a:t>
            </a:r>
            <a:r>
              <a:rPr lang="zh-CN" altLang="en-US" sz="2800" b="1"/>
              <a:t>共</a:t>
            </a:r>
            <a:r>
              <a:rPr lang="en-US" altLang="zh-CN" sz="2800" b="1"/>
              <a:t>%d</a:t>
            </a:r>
            <a:r>
              <a:rPr lang="zh-CN" altLang="en-US" sz="2800" b="1"/>
              <a:t>个满足条件的三位数</a:t>
            </a:r>
            <a:r>
              <a:rPr lang="en-US" altLang="zh-CN" sz="2800" b="1"/>
              <a:t>\n”,count); </a:t>
            </a:r>
            <a:br>
              <a:rPr lang="en-US" altLang="zh-CN" sz="2800" b="1"/>
            </a:br>
            <a:r>
              <a:rPr lang="en-US" altLang="zh-CN" sz="28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86200"/>
            <a:ext cx="8640763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59" name="Picture 3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64235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304800" y="1230313"/>
            <a:ext cx="8839200" cy="26177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/>
          <a:p>
            <a:r>
              <a:rPr lang="zh-CN" altLang="en-US" sz="2800" b="1"/>
              <a:t>题目二：古典问题：有一对兔子，从出生后第</a:t>
            </a:r>
            <a:r>
              <a:rPr lang="en-US" altLang="zh-CN" sz="2800" b="1"/>
              <a:t>3</a:t>
            </a:r>
            <a:r>
              <a:rPr lang="zh-CN" altLang="en-US" sz="2800" b="1"/>
              <a:t>个月起每个月都生一对兔子，小兔子长到第三个月后每个月又生一对兔子，假如兔子都不死，问每个月的兔子总数为多少？</a:t>
            </a:r>
          </a:p>
          <a:p>
            <a:endParaRPr lang="zh-CN" altLang="en-US" sz="2800" b="1"/>
          </a:p>
          <a:p>
            <a:r>
              <a:rPr lang="zh-CN" altLang="en-US" sz="2800" b="1"/>
              <a:t>程序分析：　兔子的规律为数列</a:t>
            </a:r>
            <a:r>
              <a:rPr lang="en-US" altLang="zh-CN" sz="2800" b="1"/>
              <a:t>1,1,2,3,5,8,13,21....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915400" cy="6629400"/>
          </a:xfrm>
        </p:spPr>
        <p:txBody>
          <a:bodyPr/>
          <a:lstStyle/>
          <a:p>
            <a:r>
              <a:rPr lang="zh-CN" altLang="en-US" sz="2400" b="1"/>
              <a:t>程序源代码</a:t>
            </a:r>
            <a:r>
              <a:rPr lang="en-US" altLang="zh-CN" sz="2400" b="1"/>
              <a:t>(1)</a:t>
            </a:r>
            <a:r>
              <a:rPr lang="zh-CN" altLang="en-US" sz="2400" b="1"/>
              <a:t>：</a:t>
            </a:r>
            <a:br>
              <a:rPr lang="zh-CN" altLang="en-US" sz="2400" b="1"/>
            </a:br>
            <a:r>
              <a:rPr lang="en-US" altLang="zh-CN" sz="2400" b="1"/>
              <a:t>void main()</a:t>
            </a:r>
            <a:br>
              <a:rPr lang="en-US" altLang="zh-CN" sz="2400" b="1"/>
            </a:br>
            <a:r>
              <a:rPr lang="en-US" altLang="zh-CN" sz="2400" b="1"/>
              <a:t>{</a:t>
            </a:r>
            <a:br>
              <a:rPr lang="en-US" altLang="zh-CN" sz="2400" b="1"/>
            </a:br>
            <a:r>
              <a:rPr lang="en-US" altLang="zh-CN" sz="2400" b="1"/>
              <a:t>	long f1,f2,f3;</a:t>
            </a:r>
            <a:br>
              <a:rPr lang="en-US" altLang="zh-CN" sz="2400" b="1"/>
            </a:br>
            <a:r>
              <a:rPr lang="en-US" altLang="zh-CN" sz="2400" b="1"/>
              <a:t>	int i,n=20;</a:t>
            </a:r>
            <a:br>
              <a:rPr lang="en-US" altLang="zh-CN" sz="2400" b="1"/>
            </a:br>
            <a:r>
              <a:rPr lang="en-US" altLang="zh-CN" sz="2400" b="1"/>
              <a:t>	f1=f2=1;</a:t>
            </a:r>
            <a:br>
              <a:rPr lang="en-US" altLang="zh-CN" sz="2400" b="1"/>
            </a:br>
            <a:r>
              <a:rPr lang="en-US" altLang="zh-CN" sz="2400" b="1"/>
              <a:t>	printf(“</a:t>
            </a:r>
            <a:r>
              <a:rPr lang="zh-CN" altLang="en-US" sz="2400" b="1"/>
              <a:t>第一个月：</a:t>
            </a:r>
            <a:r>
              <a:rPr lang="en-US" altLang="zh-CN" sz="2400" b="1"/>
              <a:t>%12ld\n”,f1);</a:t>
            </a:r>
          </a:p>
          <a:p>
            <a:pPr>
              <a:buFontTx/>
              <a:buNone/>
            </a:pPr>
            <a:r>
              <a:rPr lang="en-US" altLang="zh-CN" sz="2400" b="1"/>
              <a:t>		printf(“</a:t>
            </a:r>
            <a:r>
              <a:rPr lang="zh-CN" altLang="en-US" sz="2400" b="1"/>
              <a:t>第二个月：</a:t>
            </a:r>
            <a:r>
              <a:rPr lang="en-US" altLang="zh-CN" sz="2400" b="1"/>
              <a:t>%12ld\n”,f2); 	 	</a:t>
            </a:r>
          </a:p>
          <a:p>
            <a:pPr>
              <a:buFontTx/>
              <a:buNone/>
            </a:pPr>
            <a:r>
              <a:rPr lang="en-US" altLang="zh-CN" sz="2400" b="1"/>
              <a:t>		for(i=3;i&lt;=n;i++)</a:t>
            </a:r>
            <a:br>
              <a:rPr lang="en-US" altLang="zh-CN" sz="2400" b="1"/>
            </a:br>
            <a:r>
              <a:rPr lang="zh-CN" altLang="en-US" sz="2400" b="1"/>
              <a:t>　	</a:t>
            </a:r>
            <a:r>
              <a:rPr lang="en-US" altLang="zh-CN" sz="2400" b="1"/>
              <a:t>{</a:t>
            </a:r>
            <a:br>
              <a:rPr lang="en-US" altLang="zh-CN" sz="2400" b="1"/>
            </a:br>
            <a:r>
              <a:rPr lang="en-US" altLang="zh-CN" sz="2400" b="1"/>
              <a:t>	    f3=f1+f2; /*</a:t>
            </a:r>
            <a:r>
              <a:rPr lang="zh-CN" altLang="en-US" sz="2400" b="1"/>
              <a:t>前两个月加起来赋值给第三个月*</a:t>
            </a:r>
            <a:r>
              <a:rPr lang="en-US" altLang="zh-CN" sz="2400" b="1"/>
              <a:t>/</a:t>
            </a:r>
          </a:p>
          <a:p>
            <a:pPr>
              <a:buFontTx/>
              <a:buNone/>
            </a:pPr>
            <a:r>
              <a:rPr lang="en-US" altLang="zh-CN" sz="2400" b="1"/>
              <a:t>		    printf(“</a:t>
            </a:r>
            <a:r>
              <a:rPr lang="zh-CN" altLang="en-US" sz="2400" b="1"/>
              <a:t>第</a:t>
            </a:r>
            <a:r>
              <a:rPr lang="en-US" altLang="zh-CN" sz="2400" b="1"/>
              <a:t>%d</a:t>
            </a:r>
            <a:r>
              <a:rPr lang="zh-CN" altLang="en-US" sz="2400" b="1"/>
              <a:t>个月：</a:t>
            </a:r>
            <a:r>
              <a:rPr lang="en-US" altLang="zh-CN" sz="2400" b="1"/>
              <a:t>%12ld”,i,f3); </a:t>
            </a:r>
          </a:p>
          <a:p>
            <a:pPr>
              <a:buFontTx/>
              <a:buNone/>
            </a:pPr>
            <a:r>
              <a:rPr lang="en-US" altLang="zh-CN" sz="2400" b="1"/>
              <a:t>		    f1=f2; </a:t>
            </a:r>
          </a:p>
          <a:p>
            <a:pPr>
              <a:buFontTx/>
              <a:buNone/>
            </a:pPr>
            <a:r>
              <a:rPr lang="en-US" altLang="zh-CN" sz="2400" b="1"/>
              <a:t>		    f2=f3;</a:t>
            </a:r>
          </a:p>
          <a:p>
            <a:pPr>
              <a:buFontTx/>
              <a:buNone/>
            </a:pPr>
            <a:r>
              <a:rPr lang="zh-CN" altLang="en-US" sz="2400" b="1"/>
              <a:t>　		</a:t>
            </a:r>
            <a:r>
              <a:rPr lang="en-US" altLang="zh-CN" sz="2400" b="1"/>
              <a:t>}</a:t>
            </a:r>
            <a:br>
              <a:rPr lang="en-US" altLang="zh-CN" sz="2400" b="1"/>
            </a:br>
            <a:r>
              <a:rPr lang="en-US" altLang="zh-CN" sz="24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"/>
            <a:ext cx="8991600" cy="5897563"/>
          </a:xfrm>
        </p:spPr>
        <p:txBody>
          <a:bodyPr/>
          <a:lstStyle/>
          <a:p>
            <a:r>
              <a:rPr lang="zh-CN" altLang="en-US" sz="2800" b="1"/>
              <a:t>程序源代码</a:t>
            </a:r>
            <a:r>
              <a:rPr lang="en-US" altLang="zh-CN" sz="2800" b="1"/>
              <a:t>(2)</a:t>
            </a:r>
            <a:r>
              <a:rPr lang="zh-CN" altLang="en-US" sz="2800" b="1"/>
              <a:t>：</a:t>
            </a:r>
            <a:br>
              <a:rPr lang="zh-CN" altLang="en-US" sz="2800" b="1"/>
            </a:br>
            <a:r>
              <a:rPr lang="en-US" altLang="zh-CN" sz="2800" b="1"/>
              <a:t>void main()</a:t>
            </a:r>
            <a:br>
              <a:rPr lang="en-US" altLang="zh-CN" sz="2800" b="1"/>
            </a:br>
            <a:r>
              <a:rPr lang="en-US" altLang="zh-CN" sz="2800" b="1"/>
              <a:t>{</a:t>
            </a:r>
            <a:br>
              <a:rPr lang="en-US" altLang="zh-CN" sz="2800" b="1"/>
            </a:br>
            <a:r>
              <a:rPr lang="en-US" altLang="zh-CN" sz="2800" b="1"/>
              <a:t>	long f1,f2;</a:t>
            </a:r>
            <a:br>
              <a:rPr lang="en-US" altLang="zh-CN" sz="2800" b="1"/>
            </a:br>
            <a:r>
              <a:rPr lang="en-US" altLang="zh-CN" sz="2800" b="1"/>
              <a:t>	int i;</a:t>
            </a:r>
            <a:br>
              <a:rPr lang="en-US" altLang="zh-CN" sz="2800" b="1"/>
            </a:br>
            <a:r>
              <a:rPr lang="en-US" altLang="zh-CN" sz="2800" b="1"/>
              <a:t>	f1=f2=1;</a:t>
            </a:r>
            <a:br>
              <a:rPr lang="en-US" altLang="zh-CN" sz="2800" b="1"/>
            </a:br>
            <a:r>
              <a:rPr lang="en-US" altLang="zh-CN" sz="2800" b="1"/>
              <a:t>	for(i=1;i&lt;=20;i++)</a:t>
            </a:r>
            <a:br>
              <a:rPr lang="en-US" altLang="zh-CN" sz="2800" b="1"/>
            </a:br>
            <a:r>
              <a:rPr lang="zh-CN" altLang="en-US" sz="2800" b="1"/>
              <a:t>　	</a:t>
            </a:r>
            <a:r>
              <a:rPr lang="en-US" altLang="zh-CN" sz="2800" b="1"/>
              <a:t>{    printf(“%12ld %12ld”,f1,f2);</a:t>
            </a:r>
            <a:br>
              <a:rPr lang="en-US" altLang="zh-CN" sz="2800" b="1"/>
            </a:br>
            <a:r>
              <a:rPr lang="zh-CN" altLang="en-US" sz="2800" b="1"/>
              <a:t>　　　</a:t>
            </a:r>
            <a:r>
              <a:rPr lang="en-US" altLang="zh-CN" sz="2800" b="1"/>
              <a:t>if(i%2==0) printf("\n");/*</a:t>
            </a:r>
            <a:r>
              <a:rPr lang="zh-CN" altLang="en-US" sz="2800" b="1"/>
              <a:t>控制输出，每行四个*</a:t>
            </a:r>
            <a:r>
              <a:rPr lang="en-US" altLang="zh-CN" sz="2800" b="1"/>
              <a:t>/</a:t>
            </a:r>
            <a:br>
              <a:rPr lang="en-US" altLang="zh-CN" sz="2800" b="1"/>
            </a:br>
            <a:r>
              <a:rPr lang="zh-CN" altLang="en-US" sz="2800" b="1"/>
              <a:t>　　　</a:t>
            </a:r>
            <a:r>
              <a:rPr lang="en-US" altLang="zh-CN" sz="2800" b="1"/>
              <a:t>f1=f1+f2; /*</a:t>
            </a:r>
            <a:r>
              <a:rPr lang="zh-CN" altLang="en-US" sz="2800" b="1"/>
              <a:t>前两个月加起来赋值给第三个月*</a:t>
            </a:r>
            <a:r>
              <a:rPr lang="en-US" altLang="zh-CN" sz="2800" b="1"/>
              <a:t>/</a:t>
            </a:r>
            <a:br>
              <a:rPr lang="en-US" altLang="zh-CN" sz="2800" b="1"/>
            </a:br>
            <a:r>
              <a:rPr lang="zh-CN" altLang="en-US" sz="2800" b="1"/>
              <a:t>　　　</a:t>
            </a:r>
            <a:r>
              <a:rPr lang="en-US" altLang="zh-CN" sz="2800" b="1"/>
              <a:t>f2=f1+f2; /*</a:t>
            </a:r>
            <a:r>
              <a:rPr lang="zh-CN" altLang="en-US" sz="2800" b="1"/>
              <a:t>前两个月加起来赋值给第三个月*</a:t>
            </a:r>
            <a:r>
              <a:rPr lang="en-US" altLang="zh-CN" sz="2800" b="1"/>
              <a:t>/</a:t>
            </a:r>
            <a:br>
              <a:rPr lang="en-US" altLang="zh-CN" sz="2800" b="1"/>
            </a:br>
            <a:r>
              <a:rPr lang="zh-CN" altLang="en-US" sz="2800" b="1"/>
              <a:t>　	</a:t>
            </a:r>
            <a:r>
              <a:rPr lang="en-US" altLang="zh-CN" sz="2800" b="1"/>
              <a:t>}</a:t>
            </a:r>
            <a:br>
              <a:rPr lang="en-US" altLang="zh-CN" sz="2800" b="1"/>
            </a:br>
            <a:r>
              <a:rPr lang="en-US" altLang="zh-CN" sz="28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81400"/>
            <a:ext cx="8640763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3" name="Picture 3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81125"/>
            <a:ext cx="864235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304800" y="1538288"/>
            <a:ext cx="8839200" cy="2005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/>
          <a:p>
            <a:r>
              <a:rPr lang="zh-CN" altLang="en-US" sz="3200" b="1"/>
              <a:t>题目三：输入两个正整数</a:t>
            </a:r>
            <a:r>
              <a:rPr lang="en-US" altLang="zh-CN" sz="3200" b="1"/>
              <a:t>m</a:t>
            </a:r>
            <a:r>
              <a:rPr lang="zh-CN" altLang="en-US" sz="3200" b="1"/>
              <a:t>和</a:t>
            </a:r>
            <a:r>
              <a:rPr lang="en-US" altLang="zh-CN" sz="3200" b="1"/>
              <a:t>n</a:t>
            </a:r>
            <a:r>
              <a:rPr lang="zh-CN" altLang="en-US" sz="3200" b="1"/>
              <a:t>，求其最大公约数和最小公倍数。</a:t>
            </a:r>
          </a:p>
          <a:p>
            <a:r>
              <a:rPr lang="zh-CN" altLang="en-US" sz="3200" b="1"/>
              <a:t/>
            </a:r>
            <a:br>
              <a:rPr lang="zh-CN" altLang="en-US" sz="3200" b="1"/>
            </a:br>
            <a:r>
              <a:rPr lang="zh-CN" altLang="en-US" sz="3200" b="1"/>
              <a:t>程序分析：利用辗除法。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"/>
            <a:ext cx="8991600" cy="6477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b="1"/>
              <a:t>程序源代码：</a:t>
            </a:r>
            <a:br>
              <a:rPr lang="zh-CN" altLang="en-US" sz="2400" b="1"/>
            </a:br>
            <a:r>
              <a:rPr lang="en-US" altLang="zh-CN" sz="2400" b="1"/>
              <a:t>void  main()</a:t>
            </a:r>
            <a:br>
              <a:rPr lang="en-US" altLang="zh-CN" sz="2400" b="1"/>
            </a:br>
            <a:r>
              <a:rPr lang="en-US" altLang="zh-CN" sz="2400" b="1"/>
              <a:t>{</a:t>
            </a:r>
            <a:br>
              <a:rPr lang="en-US" altLang="zh-CN" sz="2400" b="1"/>
            </a:br>
            <a:r>
              <a:rPr lang="zh-CN" altLang="en-US" sz="2400" b="1"/>
              <a:t>　 </a:t>
            </a:r>
            <a:r>
              <a:rPr lang="en-US" altLang="zh-CN" sz="2400" b="1"/>
              <a:t>int a,b,num1,num2,temp;</a:t>
            </a:r>
            <a:br>
              <a:rPr lang="en-US" altLang="zh-CN" sz="2400" b="1"/>
            </a:br>
            <a:r>
              <a:rPr lang="zh-CN" altLang="en-US" sz="2400" b="1"/>
              <a:t>　 </a:t>
            </a:r>
            <a:r>
              <a:rPr lang="en-US" altLang="zh-CN" sz="2400" b="1"/>
              <a:t>printf(“please input two numbers:\n”);</a:t>
            </a:r>
            <a:br>
              <a:rPr lang="en-US" altLang="zh-CN" sz="2400" b="1"/>
            </a:br>
            <a:r>
              <a:rPr lang="zh-CN" altLang="en-US" sz="2400" b="1"/>
              <a:t>　 </a:t>
            </a:r>
            <a:r>
              <a:rPr lang="en-US" altLang="zh-CN" sz="2400" b="1"/>
              <a:t>scanf(“%d,%d”,&amp;num1,&amp;num2);</a:t>
            </a:r>
            <a:br>
              <a:rPr lang="en-US" altLang="zh-CN" sz="2400" b="1"/>
            </a:br>
            <a:r>
              <a:rPr lang="zh-CN" altLang="en-US" sz="2400" b="1">
                <a:solidFill>
                  <a:srgbClr val="0000CC"/>
                </a:solidFill>
              </a:rPr>
              <a:t>　 </a:t>
            </a:r>
            <a:r>
              <a:rPr lang="en-US" altLang="zh-CN" sz="2400" b="1">
                <a:solidFill>
                  <a:srgbClr val="0000CC"/>
                </a:solidFill>
              </a:rPr>
              <a:t>if(num1&lt;num2) //</a:t>
            </a:r>
            <a:r>
              <a:rPr lang="zh-CN" altLang="en-US" sz="2400" b="1">
                <a:solidFill>
                  <a:srgbClr val="0000CC"/>
                </a:solidFill>
              </a:rPr>
              <a:t>使得</a:t>
            </a:r>
            <a:r>
              <a:rPr lang="en-US" altLang="zh-CN" sz="2400" b="1">
                <a:solidFill>
                  <a:srgbClr val="0000CC"/>
                </a:solidFill>
              </a:rPr>
              <a:t>num1</a:t>
            </a:r>
            <a:r>
              <a:rPr lang="zh-CN" altLang="en-US" sz="2400" b="1">
                <a:solidFill>
                  <a:srgbClr val="0000CC"/>
                </a:solidFill>
              </a:rPr>
              <a:t>大于</a:t>
            </a:r>
            <a:r>
              <a:rPr lang="en-US" altLang="zh-CN" sz="2400" b="1">
                <a:solidFill>
                  <a:srgbClr val="0000CC"/>
                </a:solidFill>
              </a:rPr>
              <a:t>num2  </a:t>
            </a:r>
            <a:br>
              <a:rPr lang="en-US" altLang="zh-CN" sz="2400" b="1">
                <a:solidFill>
                  <a:srgbClr val="0000CC"/>
                </a:solidFill>
              </a:rPr>
            </a:br>
            <a:r>
              <a:rPr lang="zh-CN" altLang="en-US" sz="2400" b="1">
                <a:solidFill>
                  <a:srgbClr val="0000CC"/>
                </a:solidFill>
              </a:rPr>
              <a:t>　 </a:t>
            </a:r>
            <a:r>
              <a:rPr lang="en-US" altLang="zh-CN" sz="2400" b="1">
                <a:solidFill>
                  <a:srgbClr val="0000CC"/>
                </a:solidFill>
              </a:rPr>
              <a:t>{  temp=num1;</a:t>
            </a:r>
            <a:br>
              <a:rPr lang="en-US" altLang="zh-CN" sz="2400" b="1">
                <a:solidFill>
                  <a:srgbClr val="0000CC"/>
                </a:solidFill>
              </a:rPr>
            </a:br>
            <a:r>
              <a:rPr lang="zh-CN" altLang="en-US" sz="2400" b="1">
                <a:solidFill>
                  <a:srgbClr val="0000CC"/>
                </a:solidFill>
              </a:rPr>
              <a:t>　　 </a:t>
            </a:r>
            <a:r>
              <a:rPr lang="en-US" altLang="zh-CN" sz="2400" b="1">
                <a:solidFill>
                  <a:srgbClr val="0000CC"/>
                </a:solidFill>
              </a:rPr>
              <a:t>num1=num2;</a:t>
            </a:r>
            <a:r>
              <a:rPr lang="zh-CN" altLang="en-US" sz="2400" b="1">
                <a:solidFill>
                  <a:srgbClr val="0000CC"/>
                </a:solidFill>
              </a:rPr>
              <a:t>　</a:t>
            </a:r>
            <a:br>
              <a:rPr lang="zh-CN" altLang="en-US" sz="2400" b="1">
                <a:solidFill>
                  <a:srgbClr val="0000CC"/>
                </a:solidFill>
              </a:rPr>
            </a:br>
            <a:r>
              <a:rPr lang="zh-CN" altLang="en-US" sz="2400" b="1">
                <a:solidFill>
                  <a:srgbClr val="0000CC"/>
                </a:solidFill>
              </a:rPr>
              <a:t>　　 </a:t>
            </a:r>
            <a:r>
              <a:rPr lang="en-US" altLang="zh-CN" sz="2400" b="1">
                <a:solidFill>
                  <a:srgbClr val="0000CC"/>
                </a:solidFill>
              </a:rPr>
              <a:t>num2=temp;</a:t>
            </a:r>
            <a:br>
              <a:rPr lang="en-US" altLang="zh-CN" sz="2400" b="1">
                <a:solidFill>
                  <a:srgbClr val="0000CC"/>
                </a:solidFill>
              </a:rPr>
            </a:br>
            <a:r>
              <a:rPr lang="zh-CN" altLang="en-US" sz="2400" b="1">
                <a:solidFill>
                  <a:srgbClr val="0000CC"/>
                </a:solidFill>
              </a:rPr>
              <a:t>　 </a:t>
            </a:r>
            <a:r>
              <a:rPr lang="en-US" altLang="zh-CN" sz="2400" b="1">
                <a:solidFill>
                  <a:srgbClr val="0000CC"/>
                </a:solidFill>
              </a:rPr>
              <a:t>}</a:t>
            </a:r>
            <a:br>
              <a:rPr lang="en-US" altLang="zh-CN" sz="2400" b="1">
                <a:solidFill>
                  <a:srgbClr val="0000CC"/>
                </a:solidFill>
              </a:rPr>
            </a:br>
            <a:r>
              <a:rPr lang="en-US" altLang="zh-CN" sz="2400" b="1"/>
              <a:t>     a=num1;b=num2;</a:t>
            </a:r>
            <a:br>
              <a:rPr lang="en-US" altLang="zh-CN" sz="2400" b="1"/>
            </a:br>
            <a:r>
              <a:rPr lang="en-US" altLang="zh-CN" sz="2400" b="1"/>
              <a:t>     while(b!=0)/*</a:t>
            </a:r>
            <a:r>
              <a:rPr lang="zh-CN" altLang="en-US" sz="2400" b="1"/>
              <a:t>利用辗除法，直到</a:t>
            </a:r>
            <a:r>
              <a:rPr lang="en-US" altLang="zh-CN" sz="2400" b="1"/>
              <a:t>b</a:t>
            </a:r>
            <a:r>
              <a:rPr lang="zh-CN" altLang="en-US" sz="2400" b="1"/>
              <a:t>为</a:t>
            </a:r>
            <a:r>
              <a:rPr lang="en-US" altLang="zh-CN" sz="2400" b="1"/>
              <a:t>0</a:t>
            </a:r>
            <a:r>
              <a:rPr lang="zh-CN" altLang="en-US" sz="2400" b="1"/>
              <a:t>为止*</a:t>
            </a:r>
            <a:r>
              <a:rPr lang="en-US" altLang="zh-CN" sz="2400" b="1"/>
              <a:t>/</a:t>
            </a:r>
            <a:br>
              <a:rPr lang="en-US" altLang="zh-CN" sz="2400" b="1"/>
            </a:br>
            <a:r>
              <a:rPr lang="zh-CN" altLang="en-US" sz="2400" b="1"/>
              <a:t>　 </a:t>
            </a:r>
            <a:r>
              <a:rPr lang="en-US" altLang="zh-CN" sz="2400" b="1"/>
              <a:t>{</a:t>
            </a:r>
            <a:br>
              <a:rPr lang="en-US" altLang="zh-CN" sz="2400" b="1"/>
            </a:br>
            <a:r>
              <a:rPr lang="zh-CN" altLang="en-US" sz="2400" b="1"/>
              <a:t>　　 </a:t>
            </a:r>
            <a:r>
              <a:rPr lang="en-US" altLang="zh-CN" sz="2400" b="1"/>
              <a:t>temp=a%b;</a:t>
            </a:r>
            <a:br>
              <a:rPr lang="en-US" altLang="zh-CN" sz="2400" b="1"/>
            </a:br>
            <a:r>
              <a:rPr lang="zh-CN" altLang="en-US" sz="2400" b="1"/>
              <a:t>　　 </a:t>
            </a:r>
            <a:r>
              <a:rPr lang="en-US" altLang="zh-CN" sz="2400" b="1"/>
              <a:t>a=b;</a:t>
            </a:r>
            <a:br>
              <a:rPr lang="en-US" altLang="zh-CN" sz="2400" b="1"/>
            </a:br>
            <a:r>
              <a:rPr lang="zh-CN" altLang="en-US" sz="2400" b="1"/>
              <a:t>　　 </a:t>
            </a:r>
            <a:r>
              <a:rPr lang="en-US" altLang="zh-CN" sz="2400" b="1"/>
              <a:t>b=temp;</a:t>
            </a:r>
            <a:br>
              <a:rPr lang="en-US" altLang="zh-CN" sz="2400" b="1"/>
            </a:br>
            <a:r>
              <a:rPr lang="zh-CN" altLang="en-US" sz="2400" b="1"/>
              <a:t>　 </a:t>
            </a:r>
            <a:r>
              <a:rPr lang="en-US" altLang="zh-CN" sz="2400" b="1"/>
              <a:t>}</a:t>
            </a:r>
            <a:br>
              <a:rPr lang="en-US" altLang="zh-CN" sz="2400" b="1"/>
            </a:br>
            <a:r>
              <a:rPr lang="en-US" altLang="zh-CN" sz="2400" b="1"/>
              <a:t>     printf("gongyueshu:%d\n",a);</a:t>
            </a:r>
            <a:br>
              <a:rPr lang="en-US" altLang="zh-CN" sz="2400" b="1"/>
            </a:br>
            <a:r>
              <a:rPr lang="en-US" altLang="zh-CN" sz="2400" b="1"/>
              <a:t>     printf("gongbeishu:%d\n",num1*num2/a);</a:t>
            </a:r>
            <a:br>
              <a:rPr lang="en-US" altLang="zh-CN" sz="2400" b="1"/>
            </a:br>
            <a:r>
              <a:rPr lang="en-US" altLang="zh-CN" sz="2400" b="1"/>
              <a:t>}</a:t>
            </a:r>
            <a:br>
              <a:rPr lang="en-US" altLang="zh-CN" sz="2400" b="1"/>
            </a:br>
            <a:r>
              <a:rPr lang="en-US" altLang="zh-CN" sz="2400" b="1"/>
              <a:t/>
            </a:r>
            <a:br>
              <a:rPr lang="en-US" altLang="zh-CN" sz="2400" b="1"/>
            </a:br>
            <a:endParaRPr lang="en-US" altLang="zh-CN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00600"/>
            <a:ext cx="8640763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1" name="Picture 3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64235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04800" y="1471613"/>
            <a:ext cx="8610600" cy="304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/>
          <a:p>
            <a:r>
              <a:rPr lang="zh-CN" altLang="en-US" sz="2800" b="1"/>
              <a:t>题目四：两个乒乓球队进行比赛，各出三人。甲队为</a:t>
            </a:r>
            <a:r>
              <a:rPr lang="en-US" altLang="zh-CN" sz="2800" b="1"/>
              <a:t>a,b,c</a:t>
            </a:r>
            <a:r>
              <a:rPr lang="zh-CN" altLang="en-US" sz="2800" b="1"/>
              <a:t>三人，乙队为</a:t>
            </a:r>
            <a:r>
              <a:rPr lang="en-US" altLang="zh-CN" sz="2800" b="1"/>
              <a:t>x,y,z</a:t>
            </a:r>
            <a:r>
              <a:rPr lang="zh-CN" altLang="en-US" sz="2800" b="1"/>
              <a:t>三人。已抽签决定比赛名单。有人向队员打听比赛的名单。</a:t>
            </a:r>
            <a:r>
              <a:rPr lang="en-US" altLang="zh-CN" sz="2800" b="1"/>
              <a:t>a</a:t>
            </a:r>
            <a:r>
              <a:rPr lang="zh-CN" altLang="en-US" sz="2800" b="1"/>
              <a:t>说他不和</a:t>
            </a:r>
            <a:r>
              <a:rPr lang="en-US" altLang="zh-CN" sz="2800" b="1"/>
              <a:t>x</a:t>
            </a:r>
            <a:r>
              <a:rPr lang="zh-CN" altLang="en-US" sz="2800" b="1"/>
              <a:t>比，</a:t>
            </a:r>
            <a:r>
              <a:rPr lang="en-US" altLang="zh-CN" sz="2800" b="1"/>
              <a:t>c</a:t>
            </a:r>
            <a:r>
              <a:rPr lang="zh-CN" altLang="en-US" sz="2800" b="1"/>
              <a:t>说他不和</a:t>
            </a:r>
            <a:r>
              <a:rPr lang="en-US" altLang="zh-CN" sz="2800" b="1"/>
              <a:t>x,z</a:t>
            </a:r>
            <a:r>
              <a:rPr lang="zh-CN" altLang="en-US" sz="2800" b="1"/>
              <a:t>比，请编程序找出三队赛手的名单。 </a:t>
            </a:r>
            <a:br>
              <a:rPr lang="zh-CN" altLang="en-US" sz="2800" b="1"/>
            </a:br>
            <a:endParaRPr lang="zh-CN" altLang="en-US" sz="2800" b="1"/>
          </a:p>
          <a:p>
            <a:r>
              <a:rPr lang="zh-CN" altLang="en-US" sz="2800" b="1"/>
              <a:t>程序分析：用循环找出</a:t>
            </a:r>
            <a:r>
              <a:rPr lang="en-US" altLang="zh-CN" sz="2800" b="1"/>
              <a:t>a</a:t>
            </a:r>
            <a:r>
              <a:rPr lang="zh-CN" altLang="en-US" sz="2800" b="1"/>
              <a:t>、</a:t>
            </a:r>
            <a:r>
              <a:rPr lang="en-US" altLang="zh-CN" sz="2800" b="1"/>
              <a:t>b</a:t>
            </a:r>
            <a:r>
              <a:rPr lang="zh-CN" altLang="en-US" sz="2800" b="1"/>
              <a:t>、</a:t>
            </a:r>
            <a:r>
              <a:rPr lang="en-US" altLang="zh-CN" sz="2800" b="1"/>
              <a:t>c</a:t>
            </a:r>
            <a:r>
              <a:rPr lang="zh-CN" altLang="en-US" sz="2800" b="1"/>
              <a:t>的所有可能的对手，用选择去掉不符合要求的　　</a:t>
            </a:r>
            <a:r>
              <a:rPr lang="zh-CN" altLang="en-US" sz="2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533400" y="1676400"/>
            <a:ext cx="8610600" cy="4495800"/>
          </a:xfrm>
          <a:prstGeom prst="rect">
            <a:avLst/>
          </a:prstGeom>
          <a:solidFill>
            <a:schemeClr val="accent1">
              <a:alpha val="53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447800" y="2590800"/>
            <a:ext cx="7543800" cy="3200400"/>
          </a:xfrm>
          <a:prstGeom prst="rect">
            <a:avLst/>
          </a:prstGeom>
          <a:solidFill>
            <a:srgbClr val="FFFF99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228600"/>
            <a:ext cx="9067800" cy="6629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/>
              <a:t>void main()</a:t>
            </a:r>
          </a:p>
          <a:p>
            <a:pPr>
              <a:buFontTx/>
              <a:buNone/>
            </a:pPr>
            <a:r>
              <a:rPr lang="en-US" altLang="zh-CN" sz="2800" b="1"/>
              <a:t>{	char i,j,k;</a:t>
            </a:r>
            <a:r>
              <a:rPr lang="en-US" altLang="zh-CN" sz="2800" b="1">
                <a:solidFill>
                  <a:srgbClr val="FF0000"/>
                </a:solidFill>
              </a:rPr>
              <a:t>/*i</a:t>
            </a:r>
            <a:r>
              <a:rPr lang="zh-CN" altLang="en-US" sz="2800" b="1">
                <a:solidFill>
                  <a:srgbClr val="FF0000"/>
                </a:solidFill>
              </a:rPr>
              <a:t>是</a:t>
            </a:r>
            <a:r>
              <a:rPr lang="en-US" altLang="zh-CN" sz="2800" b="1">
                <a:solidFill>
                  <a:srgbClr val="FF0000"/>
                </a:solidFill>
              </a:rPr>
              <a:t>a</a:t>
            </a:r>
            <a:r>
              <a:rPr lang="zh-CN" altLang="en-US" sz="2800" b="1">
                <a:solidFill>
                  <a:srgbClr val="FF0000"/>
                </a:solidFill>
              </a:rPr>
              <a:t>的对手，</a:t>
            </a:r>
            <a:r>
              <a:rPr lang="en-US" altLang="zh-CN" sz="2800" b="1">
                <a:solidFill>
                  <a:srgbClr val="FF0000"/>
                </a:solidFill>
              </a:rPr>
              <a:t>j</a:t>
            </a:r>
            <a:r>
              <a:rPr lang="zh-CN" altLang="en-US" sz="2800" b="1">
                <a:solidFill>
                  <a:srgbClr val="FF0000"/>
                </a:solidFill>
              </a:rPr>
              <a:t>是</a:t>
            </a:r>
            <a:r>
              <a:rPr lang="en-US" altLang="zh-CN" sz="2800" b="1">
                <a:solidFill>
                  <a:srgbClr val="FF0000"/>
                </a:solidFill>
              </a:rPr>
              <a:t>b</a:t>
            </a:r>
            <a:r>
              <a:rPr lang="zh-CN" altLang="en-US" sz="2800" b="1">
                <a:solidFill>
                  <a:srgbClr val="FF0000"/>
                </a:solidFill>
              </a:rPr>
              <a:t>的对手，</a:t>
            </a:r>
            <a:r>
              <a:rPr lang="en-US" altLang="zh-CN" sz="2800" b="1">
                <a:solidFill>
                  <a:srgbClr val="FF0000"/>
                </a:solidFill>
              </a:rPr>
              <a:t>k</a:t>
            </a:r>
            <a:r>
              <a:rPr lang="zh-CN" altLang="en-US" sz="2800" b="1">
                <a:solidFill>
                  <a:srgbClr val="FF0000"/>
                </a:solidFill>
              </a:rPr>
              <a:t>是</a:t>
            </a:r>
            <a:r>
              <a:rPr lang="en-US" altLang="zh-CN" sz="2800" b="1">
                <a:solidFill>
                  <a:srgbClr val="FF0000"/>
                </a:solidFill>
              </a:rPr>
              <a:t>c</a:t>
            </a:r>
            <a:r>
              <a:rPr lang="zh-CN" altLang="en-US" sz="2800" b="1">
                <a:solidFill>
                  <a:srgbClr val="FF0000"/>
                </a:solidFill>
              </a:rPr>
              <a:t>的对手*</a:t>
            </a:r>
            <a:r>
              <a:rPr lang="en-US" altLang="zh-CN" sz="2800" b="1">
                <a:solidFill>
                  <a:srgbClr val="FF0000"/>
                </a:solidFill>
              </a:rPr>
              <a:t>/</a:t>
            </a:r>
            <a:br>
              <a:rPr lang="en-US" altLang="zh-CN" sz="2800" b="1">
                <a:solidFill>
                  <a:srgbClr val="FF0000"/>
                </a:solidFill>
              </a:rPr>
            </a:br>
            <a:r>
              <a:rPr lang="en-US" altLang="zh-CN" sz="2800" b="1"/>
              <a:t>for(i=‘x’;i&lt;=‘z’;i++)</a:t>
            </a:r>
            <a:br>
              <a:rPr lang="en-US" altLang="zh-CN" sz="2800" b="1"/>
            </a:br>
            <a:r>
              <a:rPr lang="en-US" altLang="zh-CN" sz="2800" b="1"/>
              <a:t>    for(j=‘x’;j&lt;=‘z’;j++)</a:t>
            </a:r>
            <a:br>
              <a:rPr lang="en-US" altLang="zh-CN" sz="2800" b="1"/>
            </a:br>
            <a:r>
              <a:rPr lang="en-US" altLang="zh-CN" sz="2800" b="1"/>
              <a:t>    </a:t>
            </a:r>
            <a:r>
              <a:rPr lang="en-US" altLang="zh-CN" sz="2800" b="1">
                <a:solidFill>
                  <a:srgbClr val="FF0000"/>
                </a:solidFill>
              </a:rPr>
              <a:t>{   </a:t>
            </a:r>
            <a:r>
              <a:rPr lang="en-US" altLang="zh-CN" sz="2800" b="1"/>
              <a:t>if(i!=j) </a:t>
            </a:r>
            <a:r>
              <a:rPr lang="en-US" altLang="zh-CN" sz="2400" b="1">
                <a:solidFill>
                  <a:srgbClr val="FF0000"/>
                </a:solidFill>
              </a:rPr>
              <a:t>/*a</a:t>
            </a:r>
            <a:r>
              <a:rPr lang="zh-CN" altLang="en-US" sz="2400" b="1">
                <a:solidFill>
                  <a:srgbClr val="FF0000"/>
                </a:solidFill>
              </a:rPr>
              <a:t>的对手不能同时是</a:t>
            </a:r>
            <a:r>
              <a:rPr lang="en-US" altLang="zh-CN" sz="2400" b="1">
                <a:solidFill>
                  <a:srgbClr val="FF0000"/>
                </a:solidFill>
              </a:rPr>
              <a:t>b</a:t>
            </a:r>
            <a:r>
              <a:rPr lang="zh-CN" altLang="en-US" sz="2400" b="1">
                <a:solidFill>
                  <a:srgbClr val="FF0000"/>
                </a:solidFill>
              </a:rPr>
              <a:t>的对手*</a:t>
            </a:r>
            <a:r>
              <a:rPr lang="en-US" altLang="zh-CN" sz="2400" b="1">
                <a:solidFill>
                  <a:srgbClr val="FF0000"/>
                </a:solidFill>
              </a:rPr>
              <a:t>/</a:t>
            </a:r>
            <a:endParaRPr lang="en-US" altLang="zh-CN" sz="2400" b="1"/>
          </a:p>
          <a:p>
            <a:pPr>
              <a:buFontTx/>
              <a:buNone/>
            </a:pPr>
            <a:r>
              <a:rPr lang="en-US" altLang="zh-CN" sz="2800" b="1"/>
              <a:t>		     for(k=‘x’;k&lt;=‘z’;k++)</a:t>
            </a:r>
            <a:br>
              <a:rPr lang="en-US" altLang="zh-CN" sz="2800" b="1"/>
            </a:br>
            <a:r>
              <a:rPr lang="en-US" altLang="zh-CN" sz="2800" b="1"/>
              <a:t>	     </a:t>
            </a:r>
            <a:r>
              <a:rPr lang="en-US" altLang="zh-CN" sz="2800" b="1">
                <a:solidFill>
                  <a:srgbClr val="0000CC"/>
                </a:solidFill>
              </a:rPr>
              <a:t>{</a:t>
            </a:r>
            <a:r>
              <a:rPr lang="en-US" altLang="zh-CN" sz="2800" b="1"/>
              <a:t>   </a:t>
            </a:r>
          </a:p>
          <a:p>
            <a:pPr>
              <a:buFontTx/>
              <a:buNone/>
            </a:pPr>
            <a:r>
              <a:rPr lang="en-US" altLang="zh-CN" sz="2800" b="1"/>
              <a:t>			if(i!=k&amp;&amp;j!=k) </a:t>
            </a:r>
            <a:r>
              <a:rPr lang="en-US" altLang="zh-CN" sz="2400" b="1">
                <a:solidFill>
                  <a:srgbClr val="FF0000"/>
                </a:solidFill>
              </a:rPr>
              <a:t>/*C</a:t>
            </a:r>
            <a:r>
              <a:rPr lang="zh-CN" altLang="en-US" sz="2400" b="1">
                <a:solidFill>
                  <a:srgbClr val="FF0000"/>
                </a:solidFill>
              </a:rPr>
              <a:t>的对手不能是</a:t>
            </a:r>
            <a:r>
              <a:rPr lang="en-US" altLang="zh-CN" sz="2400" b="1">
                <a:solidFill>
                  <a:srgbClr val="FF0000"/>
                </a:solidFill>
              </a:rPr>
              <a:t>a</a:t>
            </a:r>
            <a:r>
              <a:rPr lang="zh-CN" altLang="en-US" sz="2400" b="1">
                <a:solidFill>
                  <a:srgbClr val="FF0000"/>
                </a:solidFill>
              </a:rPr>
              <a:t>、</a:t>
            </a:r>
            <a:r>
              <a:rPr lang="en-US" altLang="zh-CN" sz="2400" b="1">
                <a:solidFill>
                  <a:srgbClr val="FF0000"/>
                </a:solidFill>
              </a:rPr>
              <a:t>b</a:t>
            </a:r>
            <a:r>
              <a:rPr lang="zh-CN" altLang="en-US" sz="2400" b="1">
                <a:solidFill>
                  <a:srgbClr val="FF0000"/>
                </a:solidFill>
              </a:rPr>
              <a:t>的对手*</a:t>
            </a:r>
            <a:r>
              <a:rPr lang="en-US" altLang="zh-CN" sz="2400" b="1">
                <a:solidFill>
                  <a:srgbClr val="FF0000"/>
                </a:solidFill>
              </a:rPr>
              <a:t>/</a:t>
            </a:r>
            <a:endParaRPr lang="en-US" altLang="zh-CN" sz="2400" b="1"/>
          </a:p>
          <a:p>
            <a:pPr>
              <a:buFontTx/>
              <a:buNone/>
            </a:pPr>
            <a:r>
              <a:rPr lang="en-US" altLang="zh-CN" sz="2800" b="1"/>
              <a:t>			{   if(i!=‘x’&amp;&amp;k!=‘x’&amp;&amp;k!=‘z’)</a:t>
            </a:r>
            <a:br>
              <a:rPr lang="en-US" altLang="zh-CN" sz="2800" b="1"/>
            </a:br>
            <a:r>
              <a:rPr lang="zh-CN" altLang="en-US" sz="2800" b="1"/>
              <a:t>　　　  	        </a:t>
            </a:r>
            <a:r>
              <a:rPr lang="en-US" altLang="zh-CN" sz="2400" b="1"/>
              <a:t>printf(“order is a--%c\tb--%c\tc--%c\n”,i,j,k);</a:t>
            </a:r>
            <a:br>
              <a:rPr lang="en-US" altLang="zh-CN" sz="2400" b="1"/>
            </a:br>
            <a:r>
              <a:rPr lang="zh-CN" altLang="en-US" sz="2800" b="1"/>
              <a:t>　　　    </a:t>
            </a:r>
            <a:r>
              <a:rPr lang="en-US" altLang="zh-CN" sz="2800" b="1"/>
              <a:t>}</a:t>
            </a:r>
            <a:br>
              <a:rPr lang="en-US" altLang="zh-CN" sz="2800" b="1"/>
            </a:br>
            <a:r>
              <a:rPr lang="zh-CN" altLang="en-US" sz="2800" b="1"/>
              <a:t>　　    </a:t>
            </a:r>
            <a:r>
              <a:rPr lang="en-US" altLang="zh-CN" sz="2800" b="1">
                <a:solidFill>
                  <a:srgbClr val="0000CC"/>
                </a:solidFill>
              </a:rPr>
              <a:t>}</a:t>
            </a:r>
            <a:r>
              <a:rPr lang="en-US" altLang="zh-CN" sz="2800" b="1"/>
              <a:t/>
            </a:r>
            <a:br>
              <a:rPr lang="en-US" altLang="zh-CN" sz="2800" b="1"/>
            </a:br>
            <a:r>
              <a:rPr lang="zh-CN" altLang="en-US" sz="2800" b="1"/>
              <a:t>　  </a:t>
            </a:r>
            <a:r>
              <a:rPr lang="en-US" altLang="zh-CN" sz="2800" b="1">
                <a:solidFill>
                  <a:srgbClr val="FF0000"/>
                </a:solidFill>
              </a:rPr>
              <a:t>}</a:t>
            </a:r>
            <a:r>
              <a:rPr lang="en-US" altLang="zh-CN" sz="2800" b="1"/>
              <a:t/>
            </a:r>
            <a:br>
              <a:rPr lang="en-US" altLang="zh-CN" sz="2800" b="1"/>
            </a:br>
            <a:r>
              <a:rPr lang="en-US" altLang="zh-CN" sz="28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038600"/>
            <a:ext cx="8640763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79" name="Picture 3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64235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304800" y="1990725"/>
            <a:ext cx="8839200" cy="2005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/>
          <a:p>
            <a:r>
              <a:rPr lang="zh-CN" altLang="zh-CN" sz="3200" b="1"/>
              <a:t>题目五：给一个不多于</a:t>
            </a:r>
            <a:r>
              <a:rPr lang="en-US" altLang="zh-CN" sz="3200" b="1"/>
              <a:t>5</a:t>
            </a:r>
            <a:r>
              <a:rPr lang="zh-CN" altLang="en-US" sz="3200" b="1"/>
              <a:t>位的正整数，要求：一、求它是几位数，二、逆序打印出各位数字</a:t>
            </a:r>
          </a:p>
          <a:p>
            <a:r>
              <a:rPr lang="zh-CN" altLang="en-US" sz="3200" b="1"/>
              <a:t/>
            </a:r>
            <a:br>
              <a:rPr lang="zh-CN" altLang="en-US" sz="3200" b="1"/>
            </a:br>
            <a:r>
              <a:rPr lang="zh-CN" altLang="en-US" sz="3200" b="1"/>
              <a:t>程序分析：学会分解出每一位数　　　</a:t>
            </a:r>
            <a:r>
              <a:rPr lang="zh-CN" altLang="en-US" sz="3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836613"/>
            <a:ext cx="8496300" cy="14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213100"/>
            <a:ext cx="8353425" cy="13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50825" y="981075"/>
            <a:ext cx="8353425" cy="22463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/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4.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以下程序运行后的输出结果是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【 】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。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# include &lt;stdio.h&gt;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main()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{  int a=200,b=010;</a:t>
            </a:r>
          </a:p>
          <a:p>
            <a:pPr eaLnBrk="0" hangingPunct="0"/>
            <a:r>
              <a:rPr lang="pt-BR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printf("%d%d\n",a,b);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50825" y="3933825"/>
            <a:ext cx="8293100" cy="1795463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参考答案：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2008</a:t>
            </a:r>
          </a:p>
          <a:p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解答：</a:t>
            </a:r>
          </a:p>
          <a:p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a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为十进制数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200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b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为八进制数，转换成十进制数为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8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。输出格式为十进制整数输出格式，输出的两个数之间没有空隙，所以输出的序列为</a:t>
            </a:r>
            <a:r>
              <a:rPr lang="zh-CN" altLang="en-US" sz="2200" b="1">
                <a:ea typeface="楷体_GB2312" pitchFamily="49" charset="-122"/>
                <a:cs typeface="Arial" panose="020B0604020202020204" pitchFamily="34" charset="0"/>
              </a:rPr>
              <a:t>“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2008</a:t>
            </a:r>
            <a:r>
              <a:rPr lang="en-US" altLang="zh-CN" sz="2200" b="1">
                <a:ea typeface="楷体_GB2312" pitchFamily="49" charset="-122"/>
                <a:cs typeface="Arial" panose="020B0604020202020204" pitchFamily="34" charset="0"/>
              </a:rPr>
              <a:t>”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229600" cy="58975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zh-CN" sz="2800" b="1"/>
              <a:t>程序源代码</a:t>
            </a:r>
            <a:r>
              <a:rPr lang="en-US" altLang="zh-CN" sz="2800" b="1"/>
              <a:t>(1)</a:t>
            </a:r>
            <a:r>
              <a:rPr lang="zh-CN" altLang="zh-CN" sz="2800" b="1"/>
              <a:t>：</a:t>
            </a:r>
            <a:endParaRPr lang="zh-CN" altLang="en-US" sz="2800" b="1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#include&lt;stdio.h&gt;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int 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{	int i=1,n,s;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	printf("</a:t>
            </a:r>
            <a:r>
              <a:rPr lang="zh-CN" altLang="en-US" sz="2800" b="1"/>
              <a:t>请输入一个数</a:t>
            </a:r>
            <a:r>
              <a:rPr lang="en-US" altLang="zh-CN" sz="2800" b="1"/>
              <a:t>:\n");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	scanf("%d",&amp;n);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	do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	{	s=n%10;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		printf("</a:t>
            </a:r>
            <a:r>
              <a:rPr lang="zh-CN" altLang="en-US" sz="2800" b="1"/>
              <a:t>倒数第</a:t>
            </a:r>
            <a:r>
              <a:rPr lang="en-US" altLang="zh-CN" sz="2800" b="1"/>
              <a:t>%d</a:t>
            </a:r>
            <a:r>
              <a:rPr lang="zh-CN" altLang="en-US" sz="2800" b="1"/>
              <a:t>位是</a:t>
            </a:r>
            <a:r>
              <a:rPr lang="en-US" altLang="zh-CN" sz="2800" b="1"/>
              <a:t>%d\n",i,s);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		n=n/10;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		i++;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	}while(n!=0);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}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25"/>
          <a:stretch>
            <a:fillRect/>
          </a:stretch>
        </p:blipFill>
        <p:spPr bwMode="auto">
          <a:xfrm>
            <a:off x="5943600" y="187325"/>
            <a:ext cx="3048000" cy="347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152400" y="228600"/>
            <a:ext cx="9296400" cy="6477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zh-CN" sz="2400" b="1"/>
              <a:t>程序源代码</a:t>
            </a:r>
            <a:r>
              <a:rPr lang="en-US" altLang="zh-CN" sz="2400" b="1"/>
              <a:t>(2)</a:t>
            </a:r>
            <a:r>
              <a:rPr lang="zh-CN" altLang="zh-CN" sz="2400" b="1"/>
              <a:t>：</a:t>
            </a:r>
            <a:r>
              <a:rPr lang="zh-CN" altLang="en-US" sz="2400" b="1"/>
              <a:t/>
            </a:r>
            <a:br>
              <a:rPr lang="zh-CN" altLang="en-US" sz="2400" b="1"/>
            </a:br>
            <a:r>
              <a:rPr lang="en-US" altLang="zh-CN" sz="2400" b="1"/>
              <a:t>main( )</a:t>
            </a:r>
            <a:br>
              <a:rPr lang="en-US" altLang="zh-CN" sz="2400" b="1"/>
            </a:br>
            <a:r>
              <a:rPr lang="en-US" altLang="zh-CN" sz="2400" b="1"/>
              <a:t>{</a:t>
            </a:r>
            <a:br>
              <a:rPr lang="en-US" altLang="zh-CN" sz="2400" b="1"/>
            </a:br>
            <a:r>
              <a:rPr lang="en-US" altLang="zh-CN" sz="2400" b="1"/>
              <a:t>	int a,b,c,d,e,x;</a:t>
            </a:r>
            <a:br>
              <a:rPr lang="en-US" altLang="zh-CN" sz="2400" b="1"/>
            </a:br>
            <a:r>
              <a:rPr lang="en-US" altLang="zh-CN" sz="2400" b="1"/>
              <a:t>	scanf(“%ld”,&amp;x);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800" b="1"/>
              <a:t/>
            </a:r>
            <a:br>
              <a:rPr lang="en-US" altLang="zh-CN" sz="800" b="1"/>
            </a:br>
            <a:r>
              <a:rPr lang="en-US" altLang="zh-CN" sz="2400" b="1"/>
              <a:t>	a=x/10000;               /*</a:t>
            </a:r>
            <a:r>
              <a:rPr lang="zh-CN" altLang="en-US" sz="2400" b="1"/>
              <a:t>分解出万位*</a:t>
            </a:r>
            <a:r>
              <a:rPr lang="en-US" altLang="zh-CN" sz="2400" b="1"/>
              <a:t>/</a:t>
            </a:r>
            <a:br>
              <a:rPr lang="en-US" altLang="zh-CN" sz="2400" b="1"/>
            </a:br>
            <a:r>
              <a:rPr lang="en-US" altLang="zh-CN" sz="2400" b="1"/>
              <a:t>	b=x%10000/1000;    /*</a:t>
            </a:r>
            <a:r>
              <a:rPr lang="zh-CN" altLang="en-US" sz="2400" b="1"/>
              <a:t>分解出千位*</a:t>
            </a:r>
            <a:r>
              <a:rPr lang="en-US" altLang="zh-CN" sz="2400" b="1"/>
              <a:t>/</a:t>
            </a:r>
            <a:br>
              <a:rPr lang="en-US" altLang="zh-CN" sz="2400" b="1"/>
            </a:br>
            <a:r>
              <a:rPr lang="en-US" altLang="zh-CN" sz="2400" b="1"/>
              <a:t>	c=x%1000/100;        /*</a:t>
            </a:r>
            <a:r>
              <a:rPr lang="zh-CN" altLang="en-US" sz="2400" b="1"/>
              <a:t>分解出百位*</a:t>
            </a:r>
            <a:r>
              <a:rPr lang="en-US" altLang="zh-CN" sz="2400" b="1"/>
              <a:t>/</a:t>
            </a:r>
            <a:br>
              <a:rPr lang="en-US" altLang="zh-CN" sz="2400" b="1"/>
            </a:br>
            <a:r>
              <a:rPr lang="en-US" altLang="zh-CN" sz="2400" b="1"/>
              <a:t>	d=x%100/10;            /*</a:t>
            </a:r>
            <a:r>
              <a:rPr lang="zh-CN" altLang="en-US" sz="2400" b="1"/>
              <a:t>分解出十位*</a:t>
            </a:r>
            <a:r>
              <a:rPr lang="en-US" altLang="zh-CN" sz="2400" b="1"/>
              <a:t>/</a:t>
            </a:r>
            <a:br>
              <a:rPr lang="en-US" altLang="zh-CN" sz="2400" b="1"/>
            </a:br>
            <a:r>
              <a:rPr lang="en-US" altLang="zh-CN" sz="2400" b="1"/>
              <a:t>	e=x%10;                   /*</a:t>
            </a:r>
            <a:r>
              <a:rPr lang="zh-CN" altLang="en-US" sz="2400" b="1"/>
              <a:t>分解出个位*</a:t>
            </a:r>
            <a:r>
              <a:rPr lang="en-US" altLang="zh-CN" sz="2400" b="1"/>
              <a:t>/</a:t>
            </a:r>
            <a:br>
              <a:rPr lang="en-US" altLang="zh-CN" sz="2400" b="1"/>
            </a:br>
            <a:endParaRPr lang="en-US" altLang="zh-CN" sz="800" b="1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/>
              <a:t>		if (a!=0)  </a:t>
            </a:r>
            <a:r>
              <a:rPr lang="en-US" altLang="zh-CN" sz="2000" b="1"/>
              <a:t>printf(“there are 5, %ld %ld %ld %ld %ld\n”,e,d,c,b,a);</a:t>
            </a:r>
            <a:br>
              <a:rPr lang="en-US" altLang="zh-CN" sz="2000" b="1"/>
            </a:br>
            <a:r>
              <a:rPr lang="en-US" altLang="zh-CN" sz="2000" b="1"/>
              <a:t>        </a:t>
            </a:r>
            <a:r>
              <a:rPr lang="en-US" altLang="zh-CN" sz="2400" b="1"/>
              <a:t>else if (b!=0) </a:t>
            </a:r>
            <a:r>
              <a:rPr lang="en-US" altLang="zh-CN" sz="2000" b="1"/>
              <a:t>printf(“there are 4, %ld %ld %ld %ld\n”,e,d,c,b);</a:t>
            </a:r>
            <a:br>
              <a:rPr lang="en-US" altLang="zh-CN" sz="2000" b="1"/>
            </a:br>
            <a:r>
              <a:rPr lang="zh-CN" altLang="en-US" sz="2400" b="1"/>
              <a:t>　           </a:t>
            </a:r>
            <a:r>
              <a:rPr lang="en-US" altLang="zh-CN" sz="2400" b="1"/>
              <a:t>else if (c!=0) </a:t>
            </a:r>
            <a:r>
              <a:rPr lang="en-US" altLang="zh-CN" sz="2000" b="1"/>
              <a:t>printf(“ there are 3,%ld %ld %ld\n”,e,d,c);</a:t>
            </a:r>
            <a:br>
              <a:rPr lang="en-US" altLang="zh-CN" sz="2000" b="1"/>
            </a:br>
            <a:r>
              <a:rPr lang="zh-CN" altLang="en-US" sz="2400" b="1"/>
              <a:t>　                   </a:t>
            </a:r>
            <a:r>
              <a:rPr lang="en-US" altLang="zh-CN" sz="2400" b="1"/>
              <a:t>else if (d!=0) printf(“there are 2, %ld %ld\n”,e,d);</a:t>
            </a:r>
            <a:br>
              <a:rPr lang="en-US" altLang="zh-CN" sz="2400" b="1"/>
            </a:br>
            <a:r>
              <a:rPr lang="zh-CN" altLang="en-US" sz="2400" b="1"/>
              <a:t>　                           </a:t>
            </a:r>
            <a:r>
              <a:rPr lang="en-US" altLang="zh-CN" sz="2400" b="1"/>
              <a:t>else if (e!=0) printf(" there are 1,%ld\n",e);</a:t>
            </a:r>
            <a:br>
              <a:rPr lang="en-US" altLang="zh-CN" sz="2400" b="1"/>
            </a:br>
            <a:r>
              <a:rPr lang="en-US" altLang="zh-CN" sz="24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92150"/>
            <a:ext cx="8785225" cy="14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581525"/>
            <a:ext cx="8713787" cy="14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50825" y="836613"/>
            <a:ext cx="8569325" cy="37068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/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5.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有以下程序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#include &lt;stdio.h&gt;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main()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{ int s,t,A=10; double B=6;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s=sizeof (A); t=sizeof(B);</a:t>
            </a:r>
          </a:p>
          <a:p>
            <a:pPr eaLnBrk="0" hangingPunct="0"/>
            <a:r>
              <a:rPr lang="pt-BR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printf("%d,%d\n",s,t);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  <a:p>
            <a:pPr eaLnBrk="0" hangingPunct="0"/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VC6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平台上编译运行，程序运行后的输出结果是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4           B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4          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8           D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4727575"/>
            <a:ext cx="9177338" cy="1795463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参考答案：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C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</a:t>
            </a:r>
          </a:p>
          <a:p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解答：</a:t>
            </a:r>
          </a:p>
          <a:p>
            <a:r>
              <a:rPr lang="zh-CN" altLang="pt-BR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在本题中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sizeof(A)</a:t>
            </a:r>
            <a:r>
              <a:rPr lang="zh-CN" altLang="pt-BR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和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sizeof(B)</a:t>
            </a:r>
            <a:r>
              <a:rPr lang="zh-CN" altLang="pt-BR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是求变量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A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B</a:t>
            </a:r>
            <a:r>
              <a:rPr lang="zh-CN" altLang="pt-BR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所占的字节数。在</a:t>
            </a:r>
            <a:r>
              <a:rPr lang="pt-BR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VC6</a:t>
            </a:r>
            <a:r>
              <a:rPr lang="zh-CN" altLang="pt-BR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编译系统中，规定整型数均占用</a:t>
            </a:r>
            <a:r>
              <a:rPr lang="pt-BR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4</a:t>
            </a:r>
            <a:r>
              <a:rPr lang="zh-CN" altLang="pt-BR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个字节，双精度数占用</a:t>
            </a:r>
            <a:r>
              <a:rPr lang="pt-BR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8</a:t>
            </a:r>
            <a:r>
              <a:rPr lang="zh-CN" altLang="pt-BR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个字节。所以答案</a:t>
            </a:r>
            <a:r>
              <a:rPr lang="pt-BR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C</a:t>
            </a:r>
            <a:r>
              <a:rPr lang="zh-CN" altLang="pt-BR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）是正确的。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25538"/>
            <a:ext cx="8640762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781300"/>
            <a:ext cx="8569325" cy="14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50825" y="1268413"/>
            <a:ext cx="8569325" cy="15160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/>
          <a:p>
            <a:pPr eaLnBrk="0" hangingPunct="0"/>
            <a:r>
              <a:rPr lang="pt-BR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6.</a:t>
            </a:r>
            <a:r>
              <a:rPr lang="zh-CN" altLang="pt-BR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有以下定义：</a:t>
            </a:r>
            <a:r>
              <a:rPr lang="pt-BR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int a; long b; double  x,y; </a:t>
            </a:r>
            <a:r>
              <a:rPr lang="zh-CN" altLang="pt-BR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则以下选项中正确的表达式是</a:t>
            </a:r>
          </a:p>
          <a:p>
            <a:pPr eaLnBrk="0" hangingPunct="0"/>
            <a:r>
              <a:rPr lang="pt-BR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pt-BR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pt-BR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a%(int)(x-y)       B</a:t>
            </a:r>
            <a:r>
              <a:rPr lang="zh-CN" altLang="pt-BR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pt-BR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a=x</a:t>
            </a:r>
            <a:r>
              <a:rPr lang="pt-BR" altLang="zh-CN" sz="2400" b="1">
                <a:ea typeface="楷体_GB2312" pitchFamily="49" charset="-122"/>
                <a:cs typeface="Times New Roman" panose="02020603050405020304" pitchFamily="18" charset="0"/>
              </a:rPr>
              <a:t> </a:t>
            </a:r>
            <a:r>
              <a:rPr lang="pt-BR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!=y;     </a:t>
            </a:r>
          </a:p>
          <a:p>
            <a:pPr eaLnBrk="0" hangingPunct="0"/>
            <a:r>
              <a:rPr lang="pt-BR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pt-BR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）（</a:t>
            </a:r>
            <a:r>
              <a:rPr lang="pt-BR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a*y</a:t>
            </a:r>
            <a:r>
              <a:rPr lang="zh-CN" altLang="pt-BR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pt-BR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%b          D</a:t>
            </a:r>
            <a:r>
              <a:rPr lang="zh-CN" altLang="pt-BR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pt-BR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y=x+y=x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23850" y="3284538"/>
            <a:ext cx="8496300" cy="2800350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参考答案：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B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</a:t>
            </a:r>
          </a:p>
          <a:p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解答：</a:t>
            </a:r>
          </a:p>
          <a:p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A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）错误，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x-y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的值可能出现</a:t>
            </a:r>
            <a:r>
              <a:rPr lang="zh-CN" altLang="en-US" sz="2200" b="1">
                <a:ea typeface="楷体_GB2312" pitchFamily="49" charset="-122"/>
                <a:cs typeface="Arial" panose="020B0604020202020204" pitchFamily="34" charset="0"/>
              </a:rPr>
              <a:t>“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0</a:t>
            </a:r>
            <a:r>
              <a:rPr lang="en-US" altLang="zh-CN" sz="2200" b="1">
                <a:ea typeface="楷体_GB2312" pitchFamily="49" charset="-122"/>
                <a:cs typeface="Arial" panose="020B0604020202020204" pitchFamily="34" charset="0"/>
              </a:rPr>
              <a:t>”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0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不能作除数。</a:t>
            </a:r>
          </a:p>
          <a:p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B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）正确，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a=x</a:t>
            </a:r>
            <a:r>
              <a:rPr lang="en-US" altLang="zh-CN" sz="2200" b="1">
                <a:ea typeface="楷体_GB2312" pitchFamily="49" charset="-122"/>
                <a:cs typeface="Arial" panose="020B0604020202020204" pitchFamily="34" charset="0"/>
              </a:rPr>
              <a:t> 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!=y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可看成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a=(x</a:t>
            </a:r>
            <a:r>
              <a:rPr lang="en-US" altLang="zh-CN" sz="2200" b="1">
                <a:ea typeface="楷体_GB2312" pitchFamily="49" charset="-122"/>
                <a:cs typeface="Arial" panose="020B0604020202020204" pitchFamily="34" charset="0"/>
              </a:rPr>
              <a:t> 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!=y), </a:t>
            </a:r>
            <a:r>
              <a:rPr lang="en-US" altLang="zh-CN" sz="2200" b="1">
                <a:ea typeface="楷体_GB2312" pitchFamily="49" charset="-122"/>
                <a:cs typeface="Arial" panose="020B0604020202020204" pitchFamily="34" charset="0"/>
              </a:rPr>
              <a:t>“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x</a:t>
            </a:r>
            <a:r>
              <a:rPr lang="en-US" altLang="zh-CN" sz="2200" b="1">
                <a:ea typeface="楷体_GB2312" pitchFamily="49" charset="-122"/>
                <a:cs typeface="Arial" panose="020B0604020202020204" pitchFamily="34" charset="0"/>
              </a:rPr>
              <a:t> 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!=y</a:t>
            </a:r>
            <a:r>
              <a:rPr lang="en-US" altLang="zh-CN" sz="2200" b="1">
                <a:ea typeface="楷体_GB2312" pitchFamily="49" charset="-122"/>
                <a:cs typeface="Arial" panose="020B0604020202020204" pitchFamily="34" charset="0"/>
              </a:rPr>
              <a:t>”</a:t>
            </a:r>
            <a:r>
              <a:rPr lang="zh-CN" altLang="fr-FR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的值可能为</a:t>
            </a:r>
            <a:r>
              <a:rPr lang="zh-CN" altLang="fr-FR" sz="2200" b="1">
                <a:ea typeface="楷体_GB2312" pitchFamily="49" charset="-122"/>
                <a:cs typeface="Arial" panose="020B0604020202020204" pitchFamily="34" charset="0"/>
              </a:rPr>
              <a:t>“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0</a:t>
            </a:r>
            <a:r>
              <a:rPr lang="en-US" altLang="zh-CN" sz="2200" b="1">
                <a:ea typeface="楷体_GB2312" pitchFamily="49" charset="-122"/>
                <a:cs typeface="Arial" panose="020B0604020202020204" pitchFamily="34" charset="0"/>
              </a:rPr>
              <a:t>”</a:t>
            </a:r>
            <a:r>
              <a:rPr lang="zh-CN" altLang="fr-FR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也可能为</a:t>
            </a:r>
            <a:r>
              <a:rPr lang="zh-CN" altLang="fr-FR" sz="2200" b="1">
                <a:ea typeface="楷体_GB2312" pitchFamily="49" charset="-122"/>
                <a:cs typeface="Arial" panose="020B0604020202020204" pitchFamily="34" charset="0"/>
              </a:rPr>
              <a:t>“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1</a:t>
            </a:r>
            <a:r>
              <a:rPr lang="en-US" altLang="zh-CN" sz="2200" b="1">
                <a:ea typeface="楷体_GB2312" pitchFamily="49" charset="-122"/>
                <a:cs typeface="Arial" panose="020B0604020202020204" pitchFamily="34" charset="0"/>
              </a:rPr>
              <a:t>”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。所以该表达式是正确。</a:t>
            </a:r>
          </a:p>
          <a:p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C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）错误，（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a*y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）的值是一个实型数，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C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语言中求余计算</a:t>
            </a:r>
            <a:r>
              <a:rPr lang="zh-CN" altLang="en-US" sz="2200" b="1">
                <a:ea typeface="楷体_GB2312" pitchFamily="49" charset="-122"/>
                <a:cs typeface="Arial" panose="020B0604020202020204" pitchFamily="34" charset="0"/>
              </a:rPr>
              <a:t>“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%</a:t>
            </a:r>
            <a:r>
              <a:rPr lang="en-US" altLang="zh-CN" sz="2200" b="1">
                <a:ea typeface="楷体_GB2312" pitchFamily="49" charset="-122"/>
                <a:cs typeface="Arial" panose="020B0604020202020204" pitchFamily="34" charset="0"/>
              </a:rPr>
              <a:t>”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，必须是实型数之间进行计算。</a:t>
            </a:r>
          </a:p>
          <a:p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D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）错误，该赋值方式相当于给表达式赋值，所以是错误的。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836613"/>
            <a:ext cx="8497888" cy="14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05038"/>
            <a:ext cx="8280400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23850" y="981075"/>
            <a:ext cx="8280400" cy="11509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/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7.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是数值型，则逻辑表达式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(a==1)||(a!=1)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的值是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         B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0        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2         D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 不知道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的值，不能断定 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95288" y="2492375"/>
            <a:ext cx="8424862" cy="1460500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参考答案：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解答：</a:t>
            </a:r>
          </a:p>
          <a:p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a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的值只有两种可能，等于</a:t>
            </a:r>
            <a:r>
              <a:rPr lang="zh-CN" altLang="en-US" sz="2200" b="1">
                <a:ea typeface="楷体_GB2312" pitchFamily="49" charset="-122"/>
                <a:cs typeface="Arial" panose="020B0604020202020204" pitchFamily="34" charset="0"/>
              </a:rPr>
              <a:t>“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200" b="1">
                <a:ea typeface="楷体_GB2312" pitchFamily="49" charset="-122"/>
              </a:rPr>
              <a:t>”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或者不等于</a:t>
            </a:r>
            <a:r>
              <a:rPr lang="zh-CN" altLang="en-US" sz="2200" b="1">
                <a:ea typeface="楷体_GB2312" pitchFamily="49" charset="-122"/>
              </a:rPr>
              <a:t>“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200" b="1">
                <a:ea typeface="楷体_GB2312" pitchFamily="49" charset="-122"/>
              </a:rPr>
              <a:t>”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。该表达式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(a==1)||(a!=1)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的值永远为真，所以，该表达式的值为</a:t>
            </a:r>
            <a:r>
              <a:rPr lang="zh-CN" altLang="en-US" sz="2200" b="1">
                <a:ea typeface="楷体_GB2312" pitchFamily="49" charset="-122"/>
              </a:rPr>
              <a:t>“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200" b="1">
                <a:ea typeface="楷体_GB2312" pitchFamily="49" charset="-122"/>
              </a:rPr>
              <a:t>”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3863"/>
            <a:ext cx="9144000" cy="15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6838"/>
            <a:ext cx="8964613" cy="14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1817688"/>
            <a:ext cx="8964613" cy="7858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/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8.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表达式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3.6-5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／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2+1.2+5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％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的值是</a:t>
            </a:r>
            <a:b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4.3        B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4.8         C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3.3</a:t>
            </a:r>
            <a:r>
              <a:rPr lang="en-US" altLang="zh-CN" sz="2400" b="1">
                <a:ea typeface="楷体_GB2312" pitchFamily="49" charset="-122"/>
                <a:cs typeface="Times New Roman" panose="02020603050405020304" pitchFamily="18" charset="0"/>
              </a:rPr>
              <a:t>  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      D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3.8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2968625"/>
            <a:ext cx="8893175" cy="1125538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参考答案：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解答：</a:t>
            </a:r>
          </a:p>
          <a:p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该表达式的值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3.6-5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／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2+1.2+5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％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2=3.6-2+1.2+1=3.8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0625"/>
            <a:ext cx="9144000" cy="15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BD1471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8964613" cy="14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1352550"/>
            <a:ext cx="8964613" cy="7858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/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9.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表达式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a+=a-=a=9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的值是</a:t>
            </a:r>
          </a:p>
          <a:p>
            <a:pPr eaLnBrk="0" hangingPunct="0"/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9                B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9           C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13            D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2492375"/>
            <a:ext cx="8893175" cy="1460500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参考答案：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D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）</a:t>
            </a:r>
          </a:p>
          <a:p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解答：</a:t>
            </a:r>
          </a:p>
          <a:p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表达式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a+=a-=a=9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可化为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a+=a-=9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可化为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a+=a=9-9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可化为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a+=a=0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可化为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a+=0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。即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a=0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FF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F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3187</Words>
  <Application>Microsoft Office PowerPoint</Application>
  <PresentationFormat>全屏显示(4:3)</PresentationFormat>
  <Paragraphs>380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7" baseType="lpstr">
      <vt:lpstr>Arial</vt:lpstr>
      <vt:lpstr>宋体</vt:lpstr>
      <vt:lpstr>楷体_GB2312</vt:lpstr>
      <vt:lpstr>Times New Roman</vt:lpstr>
      <vt:lpstr>Tahoma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输入n，判断n是否为素数 比较break和continue的区别</vt:lpstr>
      <vt:lpstr>分析下面程序段的输出结果 ___________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Rui Choi</cp:lastModifiedBy>
  <cp:lastPrinted>1601-01-01T00:00:00Z</cp:lastPrinted>
  <dcterms:created xsi:type="dcterms:W3CDTF">1601-01-01T00:00:00Z</dcterms:created>
  <dcterms:modified xsi:type="dcterms:W3CDTF">2016-01-16T13:08:50Z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