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7" r:id="rId11"/>
    <p:sldId id="258" r:id="rId12"/>
    <p:sldId id="259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ADMINISTRASI JARINGAN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JULIANTO ADRI SAPUTRO, </a:t>
            </a:r>
            <a:r>
              <a:rPr lang="en-US" dirty="0" err="1"/>
              <a:t>S.Kom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3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9809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48326"/>
            <a:ext cx="10363826" cy="4142873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OS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Server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Menjaga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tetap</a:t>
            </a:r>
            <a:r>
              <a:rPr lang="en-US" sz="2800" dirty="0"/>
              <a:t> </a:t>
            </a:r>
            <a:r>
              <a:rPr lang="en-US" sz="2800" dirty="0" err="1"/>
              <a:t>tersambung</a:t>
            </a:r>
            <a:endParaRPr lang="en-US" sz="2800" dirty="0"/>
          </a:p>
          <a:p>
            <a:r>
              <a:rPr lang="en-US" sz="2800" dirty="0" err="1"/>
              <a:t>Melakukan</a:t>
            </a:r>
            <a:r>
              <a:rPr lang="en-US" sz="2800" dirty="0"/>
              <a:t> Backup </a:t>
            </a:r>
            <a:r>
              <a:rPr lang="en-US" sz="2800" dirty="0" err="1"/>
              <a:t>dan</a:t>
            </a:r>
            <a:r>
              <a:rPr lang="en-US" sz="2800" dirty="0"/>
              <a:t> Restore Data </a:t>
            </a:r>
            <a:r>
              <a:rPr lang="en-US" sz="2800" dirty="0" err="1"/>
              <a:t>secara</a:t>
            </a:r>
            <a:r>
              <a:rPr lang="en-US" sz="2800" dirty="0"/>
              <a:t> periodic</a:t>
            </a:r>
          </a:p>
          <a:p>
            <a:r>
              <a:rPr lang="en-US" sz="2800" dirty="0" err="1"/>
              <a:t>Memonitor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Mengontrol</a:t>
            </a:r>
            <a:r>
              <a:rPr lang="en-US" sz="2800" dirty="0"/>
              <a:t> </a:t>
            </a:r>
            <a:r>
              <a:rPr lang="en-US" sz="2800" dirty="0" err="1"/>
              <a:t>Performansi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endParaRPr lang="en-US" sz="2800" dirty="0"/>
          </a:p>
          <a:p>
            <a:r>
              <a:rPr lang="en-US" sz="2800" dirty="0" err="1"/>
              <a:t>Konfigurasi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Keamanan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293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09600" indent="-609600" algn="just">
              <a:spcBef>
                <a:spcPts val="0"/>
              </a:spcBef>
              <a:buNone/>
            </a:pPr>
            <a:r>
              <a:rPr lang="id-ID" sz="2400" dirty="0"/>
              <a:t>Topologi = struktur / desain / bentuk</a:t>
            </a:r>
          </a:p>
          <a:p>
            <a:pPr marL="609600" indent="-609600" algn="just">
              <a:spcBef>
                <a:spcPts val="0"/>
              </a:spcBef>
              <a:buNone/>
            </a:pPr>
            <a:endParaRPr lang="en-US" sz="2400" dirty="0"/>
          </a:p>
          <a:p>
            <a:pPr marL="609600" indent="-609600" algn="just">
              <a:spcBef>
                <a:spcPts val="0"/>
              </a:spcBef>
              <a:buNone/>
            </a:pPr>
            <a:r>
              <a:rPr lang="en-US" sz="2400" dirty="0" err="1"/>
              <a:t>Topologi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/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</a:p>
          <a:p>
            <a:pPr marL="609600" indent="-609600" algn="just">
              <a:spcBef>
                <a:spcPts val="0"/>
              </a:spcBef>
              <a:buNone/>
            </a:pPr>
            <a:r>
              <a:rPr lang="en-US" sz="2400" dirty="0"/>
              <a:t>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lain.</a:t>
            </a:r>
          </a:p>
          <a:p>
            <a:pPr marL="609600" indent="-609600" algn="just">
              <a:spcBef>
                <a:spcPts val="0"/>
              </a:spcBef>
              <a:buNone/>
            </a:pPr>
            <a:endParaRPr lang="en-US" sz="2400" dirty="0"/>
          </a:p>
          <a:p>
            <a:pPr marL="609600" indent="-609600" algn="just">
              <a:spcBef>
                <a:spcPts val="0"/>
              </a:spcBef>
              <a:buNone/>
            </a:pPr>
            <a:r>
              <a:rPr lang="en-US" sz="2400" dirty="0" err="1"/>
              <a:t>Topologi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antarterminal</a:t>
            </a:r>
            <a:r>
              <a:rPr lang="en-US" sz="2400" dirty="0"/>
              <a:t> </a:t>
            </a:r>
          </a:p>
          <a:p>
            <a:pPr marL="609600" indent="-609600" algn="just">
              <a:spcBef>
                <a:spcPts val="0"/>
              </a:spcBef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.</a:t>
            </a:r>
          </a:p>
          <a:p>
            <a:pPr marL="609600" indent="-609600" algn="just">
              <a:spcBef>
                <a:spcPts val="0"/>
              </a:spcBef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914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89917"/>
            <a:ext cx="10364451" cy="933557"/>
          </a:xfrm>
        </p:spPr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52864"/>
            <a:ext cx="10363826" cy="3938336"/>
          </a:xfrm>
        </p:spPr>
        <p:txBody>
          <a:bodyPr>
            <a:normAutofit/>
          </a:bodyPr>
          <a:lstStyle/>
          <a:p>
            <a:r>
              <a:rPr lang="en-US" sz="2400" dirty="0"/>
              <a:t>TOPOLOGI BUS</a:t>
            </a:r>
          </a:p>
          <a:p>
            <a:r>
              <a:rPr lang="en-US" sz="2400" dirty="0"/>
              <a:t>TOPOLOGI STAR</a:t>
            </a:r>
          </a:p>
          <a:p>
            <a:r>
              <a:rPr lang="en-US" sz="2400" dirty="0"/>
              <a:t>TOPOLOGI RING</a:t>
            </a:r>
          </a:p>
          <a:p>
            <a:r>
              <a:rPr lang="en-US" sz="2400" dirty="0"/>
              <a:t>TOPOLOGI MESH</a:t>
            </a:r>
          </a:p>
          <a:p>
            <a:r>
              <a:rPr lang="en-US" sz="2400" dirty="0"/>
              <a:t>TOPOLOGI TREE</a:t>
            </a:r>
          </a:p>
        </p:txBody>
      </p:sp>
    </p:spTree>
    <p:extLst>
      <p:ext uri="{BB962C8B-B14F-4D97-AF65-F5344CB8AC3E}">
        <p14:creationId xmlns:p14="http://schemas.microsoft.com/office/powerpoint/2010/main" val="212131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bus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6"/>
          <a:stretch/>
        </p:blipFill>
        <p:spPr bwMode="auto">
          <a:xfrm>
            <a:off x="2348787" y="2214694"/>
            <a:ext cx="6997658" cy="342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7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800" dirty="0" err="1"/>
              <a:t>Topologi</a:t>
            </a:r>
            <a:r>
              <a:rPr lang="en-US" altLang="en-US" sz="2800" dirty="0"/>
              <a:t> bus </a:t>
            </a:r>
            <a:r>
              <a:rPr lang="en-US" altLang="en-US" sz="2800" dirty="0" err="1"/>
              <a:t>menghubungkan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komputer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lainnya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berantai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perantara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kabel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umumnya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berupa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kabel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tunggal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jenis</a:t>
            </a:r>
            <a:r>
              <a:rPr lang="en-US" altLang="en-US" sz="2800" dirty="0"/>
              <a:t> coaxial.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ujung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coaxial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diakhiri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terminator.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41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1999"/>
            <a:ext cx="10364451" cy="914069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0614"/>
            <a:ext cx="10363826" cy="5112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3200" dirty="0" err="1"/>
              <a:t>Keunggulan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topologi</a:t>
            </a:r>
            <a:r>
              <a:rPr lang="en-US" altLang="en-US" sz="3200" dirty="0"/>
              <a:t> Bus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pengembangan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jaringan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atau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penambahan</a:t>
            </a:r>
            <a:r>
              <a:rPr lang="en-US" altLang="en-US" sz="3200" dirty="0"/>
              <a:t> workstation </a:t>
            </a:r>
            <a:r>
              <a:rPr lang="en-US" altLang="en-US" sz="3200" dirty="0" err="1"/>
              <a:t>baru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dapat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dilakukan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mudah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tanpa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mengganggu</a:t>
            </a:r>
            <a:r>
              <a:rPr lang="en-US" altLang="en-US" sz="3200" dirty="0"/>
              <a:t> workstation lain.</a:t>
            </a:r>
          </a:p>
          <a:p>
            <a:pPr marL="0" indent="0" algn="just">
              <a:buNone/>
            </a:pPr>
            <a:r>
              <a:rPr lang="en-US" altLang="en-US" sz="3200" dirty="0" err="1"/>
              <a:t>Kelemahan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topologi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ini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bila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terdapat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gangguan</a:t>
            </a:r>
            <a:r>
              <a:rPr lang="en-US" altLang="en-US" sz="3200" dirty="0"/>
              <a:t> di </a:t>
            </a:r>
            <a:r>
              <a:rPr lang="en-US" altLang="en-US" sz="3200" dirty="0" err="1"/>
              <a:t>sepanjang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kabel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pusat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maka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keseluruhan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jaringan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mengalami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gangguan</a:t>
            </a:r>
            <a:r>
              <a:rPr lang="en-US" altLang="en-US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78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33" y="90483"/>
            <a:ext cx="10364451" cy="1055737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star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720" y="1596980"/>
            <a:ext cx="7951733" cy="44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8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2150"/>
            <a:ext cx="10364451" cy="1223163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87132"/>
            <a:ext cx="10363826" cy="41040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Topologi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membentuk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bintang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di </a:t>
            </a:r>
            <a:r>
              <a:rPr lang="en-US" sz="2800" dirty="0" err="1"/>
              <a:t>hubungkan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hub </a:t>
            </a:r>
            <a:r>
              <a:rPr lang="en-US" sz="2800" dirty="0" err="1"/>
              <a:t>atau</a:t>
            </a:r>
            <a:r>
              <a:rPr lang="en-US" sz="2800" dirty="0"/>
              <a:t> switch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UTP, </a:t>
            </a:r>
            <a:r>
              <a:rPr lang="en-US" sz="2800" dirty="0" err="1"/>
              <a:t>sehingga</a:t>
            </a:r>
            <a:r>
              <a:rPr lang="en-US" sz="2800" dirty="0"/>
              <a:t> hub/switch </a:t>
            </a:r>
            <a:r>
              <a:rPr lang="en-US" sz="2800" dirty="0" err="1"/>
              <a:t>lah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bertugas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mengontrol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lintas</a:t>
            </a:r>
            <a:r>
              <a:rPr lang="en-US" sz="2800" dirty="0"/>
              <a:t> data,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1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data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4, data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dikirim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switch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di </a:t>
            </a:r>
            <a:r>
              <a:rPr lang="en-US" sz="2800" dirty="0" err="1"/>
              <a:t>kirimkan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melewati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422468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90483"/>
            <a:ext cx="10364451" cy="1236041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26524"/>
            <a:ext cx="10363826" cy="446467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3200" dirty="0" err="1"/>
              <a:t>Kelebihan</a:t>
            </a:r>
            <a:r>
              <a:rPr lang="en-US" sz="3200" dirty="0"/>
              <a:t> </a:t>
            </a:r>
            <a:r>
              <a:rPr lang="en-US" sz="3200" dirty="0" err="1"/>
              <a:t>topologi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sangat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mendeteksi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mana</a:t>
            </a:r>
            <a:r>
              <a:rPr lang="en-US" sz="3200" dirty="0"/>
              <a:t> yang </a:t>
            </a:r>
            <a:r>
              <a:rPr lang="en-US" sz="3200" dirty="0" err="1"/>
              <a:t>mengalami</a:t>
            </a:r>
            <a:r>
              <a:rPr lang="en-US" sz="3200" dirty="0"/>
              <a:t> </a:t>
            </a:r>
            <a:r>
              <a:rPr lang="en-US" sz="3200" dirty="0" err="1"/>
              <a:t>gangguan</a:t>
            </a:r>
            <a:r>
              <a:rPr lang="en-US" sz="3200" dirty="0"/>
              <a:t>,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penambahan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pengurangan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mengganggu</a:t>
            </a:r>
            <a:r>
              <a:rPr lang="en-US" sz="3200" dirty="0"/>
              <a:t> yang lain,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tingkat</a:t>
            </a:r>
            <a:r>
              <a:rPr lang="en-US" sz="3200" dirty="0"/>
              <a:t> </a:t>
            </a:r>
            <a:r>
              <a:rPr lang="en-US" sz="3200" dirty="0" err="1"/>
              <a:t>keamanan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data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tinggi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r>
              <a:rPr lang="en-US" sz="3200" dirty="0" err="1"/>
              <a:t>Kekurangan</a:t>
            </a:r>
            <a:r>
              <a:rPr lang="en-US" sz="3200" dirty="0"/>
              <a:t> </a:t>
            </a:r>
            <a:r>
              <a:rPr lang="en-US" sz="3200" dirty="0" err="1"/>
              <a:t>topologi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b="1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, </a:t>
            </a:r>
            <a:r>
              <a:rPr lang="en-US" sz="3200" dirty="0" err="1"/>
              <a:t>memerlukan</a:t>
            </a:r>
            <a:r>
              <a:rPr lang="en-US" sz="3200" dirty="0"/>
              <a:t> </a:t>
            </a:r>
            <a:r>
              <a:rPr lang="en-US" sz="3200" dirty="0" err="1"/>
              <a:t>biaya</a:t>
            </a:r>
            <a:r>
              <a:rPr lang="en-US" sz="3200" dirty="0"/>
              <a:t> yang </a:t>
            </a:r>
            <a:r>
              <a:rPr lang="en-US" sz="3200" dirty="0" err="1"/>
              <a:t>tinggi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pemasangan</a:t>
            </a:r>
            <a:r>
              <a:rPr lang="en-US" sz="3200" dirty="0"/>
              <a:t>,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membutuhkan</a:t>
            </a:r>
            <a:r>
              <a:rPr lang="en-US" sz="3200" dirty="0"/>
              <a:t> </a:t>
            </a:r>
            <a:r>
              <a:rPr lang="en-US" sz="3200" dirty="0" err="1"/>
              <a:t>kabel</a:t>
            </a:r>
            <a:r>
              <a:rPr lang="en-US" sz="3200" dirty="0"/>
              <a:t> yang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switch/hub,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kestabilan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sangat</a:t>
            </a:r>
            <a:r>
              <a:rPr lang="en-US" sz="3200" dirty="0"/>
              <a:t> </a:t>
            </a:r>
            <a:r>
              <a:rPr lang="en-US" sz="3200" dirty="0" err="1"/>
              <a:t>tergantung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terminal </a:t>
            </a:r>
            <a:r>
              <a:rPr lang="en-US" sz="3200" dirty="0" err="1"/>
              <a:t>pusat</a:t>
            </a:r>
            <a:r>
              <a:rPr lang="en-US" sz="3200" dirty="0"/>
              <a:t>,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switch/hub </a:t>
            </a:r>
            <a:r>
              <a:rPr lang="en-US" sz="3200" dirty="0" err="1"/>
              <a:t>mengalami</a:t>
            </a:r>
            <a:r>
              <a:rPr lang="en-US" sz="3200" dirty="0"/>
              <a:t> </a:t>
            </a:r>
            <a:r>
              <a:rPr lang="en-US" sz="3200" dirty="0" err="1"/>
              <a:t>gangguan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seluruh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terganggu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697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70788"/>
            <a:ext cx="10364451" cy="1133010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ring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62" y="1769012"/>
            <a:ext cx="6695074" cy="41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15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63316"/>
            <a:ext cx="10363826" cy="4527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ADMINISTRATOR JARINGAN ITU SIAPA ?</a:t>
            </a:r>
          </a:p>
        </p:txBody>
      </p:sp>
    </p:spTree>
    <p:extLst>
      <p:ext uri="{BB962C8B-B14F-4D97-AF65-F5344CB8AC3E}">
        <p14:creationId xmlns:p14="http://schemas.microsoft.com/office/powerpoint/2010/main" val="2071034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6546"/>
            <a:ext cx="10364451" cy="1274678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80316"/>
            <a:ext cx="10363826" cy="3910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3200" dirty="0" err="1"/>
              <a:t>Topologi</a:t>
            </a:r>
            <a:r>
              <a:rPr lang="en-US" altLang="en-US" sz="3200" dirty="0"/>
              <a:t> ring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topologi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jaringan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dimana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setiap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titik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terkoneksi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dua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titik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lainnya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membentuk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jalur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melingkar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sehingga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disebut</a:t>
            </a:r>
            <a:r>
              <a:rPr lang="en-US" altLang="en-US" sz="3200" dirty="0"/>
              <a:t> ring. </a:t>
            </a:r>
            <a:r>
              <a:rPr lang="en-US" altLang="en-US" sz="3200" dirty="0" err="1"/>
              <a:t>Pada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topologi</a:t>
            </a:r>
            <a:r>
              <a:rPr lang="en-US" altLang="en-US" sz="3200" dirty="0"/>
              <a:t> ring, </a:t>
            </a:r>
            <a:r>
              <a:rPr lang="en-US" altLang="en-US" sz="3200" dirty="0" err="1"/>
              <a:t>komunikasi</a:t>
            </a:r>
            <a:r>
              <a:rPr lang="en-US" altLang="en-US" sz="3200" dirty="0"/>
              <a:t> data </a:t>
            </a:r>
            <a:r>
              <a:rPr lang="en-US" altLang="en-US" sz="3200" dirty="0" err="1"/>
              <a:t>dapat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terganggu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jika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titik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mengalami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gangguan</a:t>
            </a:r>
            <a:r>
              <a:rPr lang="en-US" altLang="en-US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286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9425"/>
            <a:ext cx="10364451" cy="1197404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00012"/>
            <a:ext cx="10363826" cy="4091188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 </a:t>
            </a:r>
            <a:r>
              <a:rPr lang="en-US" sz="2800" dirty="0" err="1"/>
              <a:t>topologi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 ring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kemudahan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pemasangan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,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 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 yang </a:t>
            </a:r>
            <a:r>
              <a:rPr lang="en-US" sz="2800" dirty="0" err="1"/>
              <a:t>sedikit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Kekurangan</a:t>
            </a:r>
            <a:r>
              <a:rPr lang="en-US" sz="2800" dirty="0"/>
              <a:t> paling fatal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topologi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ataupun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bermasalah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r>
              <a:rPr lang="en-US" sz="2800" dirty="0"/>
              <a:t> data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terganggu</a:t>
            </a:r>
            <a:r>
              <a:rPr lang="en-US" sz="2800" dirty="0"/>
              <a:t> </a:t>
            </a:r>
            <a:r>
              <a:rPr lang="en-US" sz="2800" dirty="0" err="1"/>
              <a:t>bahkan</a:t>
            </a:r>
            <a:r>
              <a:rPr lang="en-US" sz="2800" dirty="0"/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121718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22304"/>
            <a:ext cx="10364451" cy="1133010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mesh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90" y="1455314"/>
            <a:ext cx="4905967" cy="51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4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3514"/>
            <a:ext cx="10364451" cy="1184525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00012"/>
            <a:ext cx="10363826" cy="40911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3200" dirty="0" err="1"/>
              <a:t>Topologi</a:t>
            </a:r>
            <a:r>
              <a:rPr lang="en-US" altLang="en-US" sz="3200" dirty="0"/>
              <a:t> mesh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hubungan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antar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perangkat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dimana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setiap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perangkat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terhubung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secara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langsung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perangkat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lainnya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ada</a:t>
            </a:r>
            <a:r>
              <a:rPr lang="en-US" altLang="en-US" sz="3200" dirty="0"/>
              <a:t> di </a:t>
            </a:r>
            <a:r>
              <a:rPr lang="en-US" altLang="en-US" sz="3200" dirty="0" err="1"/>
              <a:t>dalam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jaringan</a:t>
            </a:r>
            <a:r>
              <a:rPr lang="en-US" altLang="en-US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05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73818"/>
            <a:ext cx="10364451" cy="1055737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4406"/>
            <a:ext cx="10363826" cy="4301543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topologi</a:t>
            </a:r>
            <a:r>
              <a:rPr lang="en-US" sz="2800" dirty="0"/>
              <a:t> mesh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Jalur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r>
              <a:rPr lang="en-US" sz="2800" dirty="0"/>
              <a:t> data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khawatir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tabrakan</a:t>
            </a:r>
            <a:r>
              <a:rPr lang="en-US" sz="2800" dirty="0"/>
              <a:t> data (collision), </a:t>
            </a:r>
            <a:r>
              <a:rPr lang="id-ID" sz="2800" dirty="0"/>
              <a:t>jika 1 komputer rusak tidak akan mengganggu komputer lain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Kekurangan</a:t>
            </a:r>
            <a:r>
              <a:rPr lang="en-US" sz="2800" dirty="0"/>
              <a:t> </a:t>
            </a:r>
            <a:r>
              <a:rPr lang="en-US" sz="2800" dirty="0" err="1"/>
              <a:t>topologi</a:t>
            </a:r>
            <a:r>
              <a:rPr lang="en-US" sz="2800" dirty="0"/>
              <a:t> mesh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id-ID" sz="2800" dirty="0"/>
              <a:t>instalasi rumit</a:t>
            </a:r>
            <a:r>
              <a:rPr lang="en-US" sz="2800" dirty="0"/>
              <a:t>, </a:t>
            </a:r>
            <a:r>
              <a:rPr lang="en-US" sz="2800" dirty="0" err="1"/>
              <a:t>Memakan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mahal</a:t>
            </a:r>
            <a:r>
              <a:rPr lang="en-US" sz="2800" dirty="0"/>
              <a:t>, </a:t>
            </a:r>
            <a:r>
              <a:rPr lang="en-US" sz="2800" dirty="0" err="1"/>
              <a:t>dikarenakan</a:t>
            </a:r>
            <a:r>
              <a:rPr lang="en-US" sz="2800" dirty="0"/>
              <a:t> </a:t>
            </a:r>
            <a:r>
              <a:rPr lang="en-US" sz="2800" dirty="0" err="1"/>
              <a:t>membutuhkan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, </a:t>
            </a:r>
            <a:r>
              <a:rPr lang="id-ID" sz="2800" dirty="0"/>
              <a:t>biaya pemeliharaan Tinggi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05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35182"/>
            <a:ext cx="10364451" cy="914069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38" y="1670449"/>
            <a:ext cx="7607071" cy="42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9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451093"/>
            <a:ext cx="10364451" cy="965584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12890"/>
            <a:ext cx="10363826" cy="40783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/>
              <a:t>Topologi</a:t>
            </a:r>
            <a:r>
              <a:rPr lang="en-US" sz="3200" dirty="0"/>
              <a:t> tree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pohon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topologi</a:t>
            </a:r>
            <a:r>
              <a:rPr lang="en-US" sz="3200" dirty="0"/>
              <a:t> </a:t>
            </a:r>
            <a:r>
              <a:rPr lang="en-US" sz="3200" dirty="0" err="1"/>
              <a:t>gabungan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topologi</a:t>
            </a:r>
            <a:r>
              <a:rPr lang="en-US" sz="3200" dirty="0"/>
              <a:t> star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topologi</a:t>
            </a:r>
            <a:r>
              <a:rPr lang="en-US" sz="3200" dirty="0"/>
              <a:t> bus. </a:t>
            </a:r>
            <a:r>
              <a:rPr lang="en-US" sz="3200" dirty="0" err="1"/>
              <a:t>Topologi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biasanya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interkoneksi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sentral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hirarki</a:t>
            </a:r>
            <a:r>
              <a:rPr lang="en-US" sz="3200" dirty="0"/>
              <a:t> yang </a:t>
            </a:r>
            <a:r>
              <a:rPr lang="en-US" sz="3200" dirty="0" err="1"/>
              <a:t>berbeda-beda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11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19272"/>
            <a:ext cx="10364451" cy="1004221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78040"/>
            <a:ext cx="10363826" cy="479094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 err="1"/>
              <a:t>Kelebihan</a:t>
            </a:r>
            <a:r>
              <a:rPr lang="en-US" sz="2400" dirty="0"/>
              <a:t> </a:t>
            </a:r>
            <a:r>
              <a:rPr lang="en-US" sz="2400" dirty="0" err="1"/>
              <a:t>topologi</a:t>
            </a:r>
            <a:r>
              <a:rPr lang="en-US" sz="2400" dirty="0"/>
              <a:t>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data </a:t>
            </a:r>
            <a:r>
              <a:rPr lang="en-US" sz="2400" dirty="0" err="1"/>
              <a:t>terpusat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,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data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,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, </a:t>
            </a:r>
            <a:r>
              <a:rPr lang="id-ID" sz="2400" dirty="0"/>
              <a:t>identifikasi kerusakan mudah diketahui</a:t>
            </a:r>
            <a:r>
              <a:rPr lang="en-US" sz="2400" dirty="0"/>
              <a:t>.</a:t>
            </a:r>
          </a:p>
          <a:p>
            <a:pPr algn="just">
              <a:defRPr/>
            </a:pPr>
            <a:r>
              <a:rPr lang="en-US" sz="2400" dirty="0" err="1"/>
              <a:t>Kekurangan</a:t>
            </a:r>
            <a:r>
              <a:rPr lang="en-US" sz="2400" dirty="0"/>
              <a:t> </a:t>
            </a:r>
            <a:r>
              <a:rPr lang="en-US" sz="2400" dirty="0" err="1"/>
              <a:t>topologi</a:t>
            </a:r>
            <a:r>
              <a:rPr lang="en-US" sz="2400" dirty="0"/>
              <a:t>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menduduki</a:t>
            </a:r>
            <a:r>
              <a:rPr lang="en-US" sz="2400" dirty="0"/>
              <a:t> </a:t>
            </a:r>
            <a:r>
              <a:rPr lang="en-US" sz="2400" dirty="0" err="1"/>
              <a:t>tingkatan</a:t>
            </a:r>
            <a:r>
              <a:rPr lang="en-US" sz="2400" dirty="0"/>
              <a:t>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dibawahnya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ikut</a:t>
            </a:r>
            <a:r>
              <a:rPr lang="en-US" sz="2400" dirty="0"/>
              <a:t> </a:t>
            </a:r>
            <a:r>
              <a:rPr lang="en-US" sz="2400" dirty="0" err="1"/>
              <a:t>bermasalah</a:t>
            </a:r>
            <a:r>
              <a:rPr lang="en-US" sz="2400" dirty="0"/>
              <a:t>, </a:t>
            </a:r>
            <a:r>
              <a:rPr lang="id-ID" sz="2400" dirty="0"/>
              <a:t>jika kabel tunggal rusak, maka seluruh jaringan rusak</a:t>
            </a:r>
            <a:r>
              <a:rPr lang="en-US" sz="2400" dirty="0"/>
              <a:t>, </a:t>
            </a:r>
            <a:r>
              <a:rPr lang="id-ID" sz="2400" dirty="0"/>
              <a:t>susah untuk pemeliharaan</a:t>
            </a:r>
            <a:r>
              <a:rPr lang="en-US" sz="2400" dirty="0"/>
              <a:t>, </a:t>
            </a:r>
            <a:r>
              <a:rPr lang="id-ID" sz="2400" dirty="0"/>
              <a:t>sering terjadi tabrakan data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39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07" y="197413"/>
            <a:ext cx="10364451" cy="753082"/>
          </a:xfrm>
        </p:spPr>
        <p:txBody>
          <a:bodyPr/>
          <a:lstStyle/>
          <a:p>
            <a:r>
              <a:rPr lang="en-US" dirty="0" err="1"/>
              <a:t>Jaringan</a:t>
            </a:r>
            <a:r>
              <a:rPr lang="en-US" dirty="0"/>
              <a:t> Model TCP/IP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1026459"/>
            <a:ext cx="8157411" cy="5684801"/>
          </a:xfrm>
        </p:spPr>
      </p:pic>
    </p:spTree>
    <p:extLst>
      <p:ext uri="{BB962C8B-B14F-4D97-AF65-F5344CB8AC3E}">
        <p14:creationId xmlns:p14="http://schemas.microsoft.com/office/powerpoint/2010/main" val="653238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70812"/>
            <a:ext cx="10363826" cy="472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TCP/</a:t>
            </a:r>
            <a:r>
              <a:rPr lang="id-ID" sz="3200" dirty="0"/>
              <a:t> </a:t>
            </a:r>
            <a:r>
              <a:rPr lang="en-US" sz="3200" dirty="0"/>
              <a:t>IP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sekumpulan</a:t>
            </a:r>
            <a:r>
              <a:rPr lang="en-US" sz="3200" dirty="0"/>
              <a:t> protocol (Protocol Suite) </a:t>
            </a:r>
            <a:r>
              <a:rPr lang="en-US" sz="3200" dirty="0" err="1"/>
              <a:t>komunikasi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b="1" dirty="0"/>
              <a:t>Internet</a:t>
            </a:r>
            <a:r>
              <a:rPr lang="en-US" sz="3200" dirty="0"/>
              <a:t>. 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42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27222"/>
            <a:ext cx="10363826" cy="45639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Administrator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seseorang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tim</a:t>
            </a:r>
            <a:r>
              <a:rPr lang="en-US" sz="3600" dirty="0"/>
              <a:t> yang </a:t>
            </a:r>
            <a:r>
              <a:rPr lang="en-US" sz="3600" dirty="0" err="1"/>
              <a:t>bertugas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pengatur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pengendali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07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450076"/>
            <a:ext cx="10364451" cy="680894"/>
          </a:xfrm>
        </p:spPr>
        <p:txBody>
          <a:bodyPr/>
          <a:lstStyle/>
          <a:p>
            <a:r>
              <a:rPr lang="en-US" dirty="0"/>
              <a:t>Application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47538"/>
            <a:ext cx="10363826" cy="4443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protokol-protokol</a:t>
            </a:r>
            <a:r>
              <a:rPr lang="en-US" dirty="0"/>
              <a:t> high-level, </a:t>
            </a:r>
            <a:r>
              <a:rPr lang="en-US" dirty="0" err="1"/>
              <a:t>isu-isu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, encoding, dan </a:t>
            </a:r>
            <a:r>
              <a:rPr lang="en-US" dirty="0" err="1"/>
              <a:t>kontrol</a:t>
            </a:r>
            <a:r>
              <a:rPr lang="en-US" dirty="0"/>
              <a:t> session.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(services) </a:t>
            </a:r>
            <a:r>
              <a:rPr lang="en-US" dirty="0" err="1"/>
              <a:t>bagi</a:t>
            </a:r>
            <a:r>
              <a:rPr lang="en-US" dirty="0"/>
              <a:t> software yang </a:t>
            </a:r>
            <a:r>
              <a:rPr lang="en-US" dirty="0" err="1"/>
              <a:t>berjalan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software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services yang </a:t>
            </a:r>
            <a:r>
              <a:rPr lang="en-US" dirty="0" err="1"/>
              <a:t>dibutuhkan</a:t>
            </a:r>
            <a:r>
              <a:rPr lang="en-US" dirty="0"/>
              <a:t> oleh software </a:t>
            </a:r>
            <a:r>
              <a:rPr lang="en-US" dirty="0" err="1"/>
              <a:t>tersebut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Sebagai</a:t>
            </a:r>
            <a:r>
              <a:rPr lang="en-US" dirty="0"/>
              <a:t> interface </a:t>
            </a:r>
            <a:r>
              <a:rPr lang="en-US" dirty="0" err="1"/>
              <a:t>antara</a:t>
            </a:r>
            <a:r>
              <a:rPr lang="en-US" dirty="0"/>
              <a:t> software yang </a:t>
            </a:r>
            <a:r>
              <a:rPr lang="en-US" dirty="0" err="1"/>
              <a:t>berjalan</a:t>
            </a:r>
            <a:r>
              <a:rPr lang="en-US" dirty="0"/>
              <a:t> pada computer </a:t>
            </a:r>
            <a:r>
              <a:rPr lang="en-US" dirty="0" err="1"/>
              <a:t>dengan</a:t>
            </a:r>
            <a:r>
              <a:rPr lang="en-US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1714096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11442"/>
            <a:ext cx="10363826" cy="447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:</a:t>
            </a:r>
            <a:br>
              <a:rPr lang="en-US" dirty="0"/>
            </a:br>
            <a:r>
              <a:rPr lang="en-US" dirty="0"/>
              <a:t>• http</a:t>
            </a:r>
            <a:br>
              <a:rPr lang="en-US" dirty="0"/>
            </a:br>
            <a:r>
              <a:rPr lang="en-US" dirty="0"/>
              <a:t>• ftp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smtp</a:t>
            </a:r>
            <a:br>
              <a:rPr lang="en-US" dirty="0"/>
            </a:br>
            <a:r>
              <a:rPr lang="en-US" dirty="0"/>
              <a:t>• telnet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96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3715"/>
          </a:xfrm>
        </p:spPr>
        <p:txBody>
          <a:bodyPr/>
          <a:lstStyle/>
          <a:p>
            <a:r>
              <a:rPr lang="en-US" dirty="0" err="1"/>
              <a:t>Transportasi</a:t>
            </a:r>
            <a:r>
              <a:rPr lang="en-US" dirty="0"/>
              <a:t>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44580"/>
            <a:ext cx="10363826" cy="4764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Transport Layer </a:t>
            </a:r>
            <a:r>
              <a:rPr lang="en-US" dirty="0" err="1"/>
              <a:t>antara</a:t>
            </a:r>
            <a:r>
              <a:rPr lang="en-US" dirty="0"/>
              <a:t> lain :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Menyediakan</a:t>
            </a:r>
            <a:r>
              <a:rPr lang="en-US" dirty="0"/>
              <a:t> services transport </a:t>
            </a:r>
            <a:r>
              <a:rPr lang="en-US" dirty="0" err="1"/>
              <a:t>dari</a:t>
            </a:r>
            <a:r>
              <a:rPr lang="en-US" dirty="0"/>
              <a:t> host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layer application pada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menyusunnya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pada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isu-isu</a:t>
            </a:r>
            <a:r>
              <a:rPr lang="en-US" dirty="0"/>
              <a:t> reliability, flow control, </a:t>
            </a:r>
            <a:r>
              <a:rPr lang="en-US" dirty="0" err="1"/>
              <a:t>dan</a:t>
            </a:r>
            <a:r>
              <a:rPr lang="en-US" dirty="0"/>
              <a:t> error correction.</a:t>
            </a:r>
            <a:br>
              <a:rPr lang="en-US" dirty="0"/>
            </a:br>
            <a:r>
              <a:rPr lang="en-US" dirty="0"/>
              <a:t>• Reliability </a:t>
            </a:r>
            <a:r>
              <a:rPr lang="en-US" dirty="0" err="1"/>
              <a:t>menggunakan</a:t>
            </a:r>
            <a:r>
              <a:rPr lang="en-US" dirty="0"/>
              <a:t> sequence numbers(</a:t>
            </a:r>
            <a:r>
              <a:rPr lang="en-US" b="1" dirty="0"/>
              <a:t>seq</a:t>
            </a:r>
            <a:r>
              <a:rPr lang="en-US" dirty="0"/>
              <a:t>) dan acknowledgements(</a:t>
            </a:r>
            <a:r>
              <a:rPr lang="en-US" b="1" dirty="0"/>
              <a:t>ack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• Flow control </a:t>
            </a:r>
            <a:r>
              <a:rPr lang="en-US" dirty="0" err="1"/>
              <a:t>menggunakan</a:t>
            </a:r>
            <a:r>
              <a:rPr lang="en-US" dirty="0"/>
              <a:t> sliding windows. </a:t>
            </a:r>
          </a:p>
          <a:p>
            <a:pPr marL="0" indent="0">
              <a:buNone/>
            </a:pPr>
            <a:r>
              <a:rPr lang="en-US" dirty="0"/>
              <a:t>Transport Layer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• Transmission Control Protocol (</a:t>
            </a:r>
            <a:r>
              <a:rPr lang="en-US" b="1" dirty="0"/>
              <a:t>TCP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• User Datagram Protocol (</a:t>
            </a:r>
            <a:r>
              <a:rPr lang="en-US" b="1" dirty="0"/>
              <a:t>UDP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50619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9336"/>
          </a:xfrm>
        </p:spPr>
        <p:txBody>
          <a:bodyPr/>
          <a:lstStyle/>
          <a:p>
            <a:r>
              <a:rPr lang="en-US" dirty="0"/>
              <a:t>Internet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48326"/>
            <a:ext cx="10363826" cy="41428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Internet Layer </a:t>
            </a:r>
            <a:r>
              <a:rPr lang="en-US" dirty="0" err="1"/>
              <a:t>antara</a:t>
            </a:r>
            <a:r>
              <a:rPr lang="en-US" dirty="0"/>
              <a:t> lain :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pengalamatan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 (</a:t>
            </a:r>
            <a:r>
              <a:rPr lang="en-US" b="1" dirty="0"/>
              <a:t>IP Address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IP address yang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unik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Menentukan</a:t>
            </a:r>
            <a:r>
              <a:rPr lang="en-US" dirty="0"/>
              <a:t> proses </a:t>
            </a:r>
            <a:r>
              <a:rPr lang="en-US" b="1" dirty="0"/>
              <a:t>routing </a:t>
            </a:r>
            <a:r>
              <a:rPr lang="en-US" dirty="0" err="1"/>
              <a:t>sehingga</a:t>
            </a:r>
            <a:r>
              <a:rPr lang="en-US" dirty="0"/>
              <a:t> router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kemana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agar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(</a:t>
            </a:r>
            <a:r>
              <a:rPr lang="en-US" b="1" dirty="0"/>
              <a:t>best path</a:t>
            </a:r>
            <a:r>
              <a:rPr lang="en-US" dirty="0"/>
              <a:t>)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  <a:r>
              <a:rPr lang="en-US" b="1" dirty="0"/>
              <a:t>IP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8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89547"/>
            <a:ext cx="10363826" cy="6184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:</a:t>
            </a:r>
            <a:br>
              <a:rPr lang="en-US" dirty="0"/>
            </a:br>
            <a:r>
              <a:rPr lang="en-US" dirty="0"/>
              <a:t>• IP (Internet Protocol)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Unreliable</a:t>
            </a:r>
            <a:r>
              <a:rPr lang="en-US" dirty="0"/>
              <a:t>, </a:t>
            </a:r>
            <a:r>
              <a:rPr lang="en-US" b="1" dirty="0"/>
              <a:t>connectionless</a:t>
            </a:r>
            <a:r>
              <a:rPr lang="en-US" dirty="0"/>
              <a:t>, </a:t>
            </a:r>
            <a:r>
              <a:rPr lang="en-US" b="1" dirty="0"/>
              <a:t>best-effort </a:t>
            </a:r>
            <a:r>
              <a:rPr lang="en-US" dirty="0"/>
              <a:t>: yang </a:t>
            </a:r>
            <a:r>
              <a:rPr lang="en-US" dirty="0" err="1"/>
              <a:t>berarti</a:t>
            </a:r>
            <a:br>
              <a:rPr lang="en-US" dirty="0"/>
            </a:br>
            <a:r>
              <a:rPr lang="en-US" dirty="0"/>
              <a:t>IP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 err="1"/>
              <a:t>pengecekan</a:t>
            </a:r>
            <a:r>
              <a:rPr lang="en-US" i="1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i="1" dirty="0" err="1"/>
              <a:t>koreksi</a:t>
            </a:r>
            <a:r>
              <a:rPr lang="en-US" i="1" dirty="0"/>
              <a:t> </a:t>
            </a:r>
            <a:r>
              <a:rPr lang="en-US" dirty="0" err="1"/>
              <a:t>terhadap</a:t>
            </a:r>
            <a:r>
              <a:rPr lang="en-US" dirty="0"/>
              <a:t> error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br>
              <a:rPr lang="en-US" dirty="0"/>
            </a:br>
            <a:r>
              <a:rPr lang="en-US" dirty="0" err="1"/>
              <a:t>tiba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diatasnya</a:t>
            </a:r>
            <a:r>
              <a:rPr lang="en-US" dirty="0"/>
              <a:t> (transport).</a:t>
            </a:r>
            <a:br>
              <a:rPr lang="en-US" dirty="0"/>
            </a:br>
            <a:r>
              <a:rPr lang="en-US" dirty="0"/>
              <a:t>• ARP (Address Resolution Protocol)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mengasosiasikan</a:t>
            </a:r>
            <a:r>
              <a:rPr lang="en-US" dirty="0"/>
              <a:t> IP address </a:t>
            </a:r>
            <a:r>
              <a:rPr lang="en-US" dirty="0" err="1"/>
              <a:t>dengan</a:t>
            </a:r>
            <a:r>
              <a:rPr lang="en-US" dirty="0"/>
              <a:t> physical address.</a:t>
            </a:r>
            <a:br>
              <a:rPr lang="en-US" dirty="0"/>
            </a:br>
            <a:r>
              <a:rPr lang="en-US" dirty="0"/>
              <a:t>• ARP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physical address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jika</a:t>
            </a:r>
            <a:r>
              <a:rPr lang="en-US" dirty="0"/>
              <a:t> IP address </a:t>
            </a:r>
            <a:r>
              <a:rPr lang="en-US" dirty="0" err="1"/>
              <a:t>diketahui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RARP (Reserve Address Resolution protocol)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ARP, </a:t>
            </a:r>
            <a:r>
              <a:rPr lang="en-US" dirty="0" err="1"/>
              <a:t>memetakan</a:t>
            </a:r>
            <a:r>
              <a:rPr lang="en-US" dirty="0"/>
              <a:t> physical address </a:t>
            </a:r>
            <a:r>
              <a:rPr lang="en-US" dirty="0" err="1"/>
              <a:t>ke</a:t>
            </a:r>
            <a:r>
              <a:rPr lang="en-US" dirty="0"/>
              <a:t> IP address. </a:t>
            </a:r>
            <a:br>
              <a:rPr lang="en-US" dirty="0"/>
            </a:br>
            <a:r>
              <a:rPr lang="en-US" dirty="0"/>
              <a:t>• ICMP (Internet Control Message Protocol)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host </a:t>
            </a:r>
            <a:r>
              <a:rPr lang="en-US" dirty="0" err="1"/>
              <a:t>dan</a:t>
            </a:r>
            <a:r>
              <a:rPr lang="en-US" dirty="0"/>
              <a:t> gateway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br>
              <a:rPr lang="en-US" dirty="0"/>
            </a:br>
            <a:r>
              <a:rPr lang="en-US" dirty="0"/>
              <a:t>datagram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ICMP </a:t>
            </a:r>
            <a:r>
              <a:rPr lang="en-US" dirty="0" err="1"/>
              <a:t>mengirim</a:t>
            </a:r>
            <a:r>
              <a:rPr lang="en-US" dirty="0"/>
              <a:t> query </a:t>
            </a:r>
            <a:r>
              <a:rPr lang="en-US" dirty="0" err="1"/>
              <a:t>dan</a:t>
            </a:r>
            <a:r>
              <a:rPr lang="en-US" dirty="0"/>
              <a:t> error reporting message.</a:t>
            </a:r>
            <a:br>
              <a:rPr lang="en-US" dirty="0"/>
            </a:br>
            <a:r>
              <a:rPr lang="en-US" dirty="0"/>
              <a:t>• IGMP (Internet Group Message Protocol)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message </a:t>
            </a:r>
            <a:r>
              <a:rPr lang="en-US" dirty="0" err="1"/>
              <a:t>ke</a:t>
            </a:r>
            <a:r>
              <a:rPr lang="en-US" dirty="0"/>
              <a:t> group</a:t>
            </a:r>
            <a:br>
              <a:rPr lang="en-US" dirty="0"/>
            </a:br>
            <a:r>
              <a:rPr lang="en-US" dirty="0" err="1"/>
              <a:t>penerima</a:t>
            </a:r>
            <a:r>
              <a:rPr lang="en-US" dirty="0"/>
              <a:t> (</a:t>
            </a:r>
            <a:r>
              <a:rPr lang="en-US" i="1" dirty="0"/>
              <a:t>Multicast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0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1209"/>
          </a:xfrm>
        </p:spPr>
        <p:txBody>
          <a:bodyPr/>
          <a:lstStyle/>
          <a:p>
            <a:r>
              <a:rPr lang="en-US" dirty="0"/>
              <a:t>Network Access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9726"/>
            <a:ext cx="10363826" cy="4371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layer </a:t>
            </a:r>
            <a:r>
              <a:rPr lang="en-US" i="1" dirty="0"/>
              <a:t>host-to-network</a:t>
            </a:r>
            <a:r>
              <a:rPr lang="en-US" dirty="0"/>
              <a:t>. </a:t>
            </a:r>
            <a:r>
              <a:rPr lang="en-US" dirty="0" err="1"/>
              <a:t>Protokol-protokol</a:t>
            </a:r>
            <a:r>
              <a:rPr lang="en-US" dirty="0"/>
              <a:t> LAN dan WAN </a:t>
            </a:r>
            <a:r>
              <a:rPr lang="en-US" dirty="0" err="1"/>
              <a:t>berada</a:t>
            </a:r>
            <a:r>
              <a:rPr lang="en-US" dirty="0"/>
              <a:t> pada layer </a:t>
            </a:r>
            <a:r>
              <a:rPr lang="en-US" dirty="0" err="1"/>
              <a:t>ini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/interface </a:t>
            </a:r>
            <a:r>
              <a:rPr lang="en-US" dirty="0" err="1"/>
              <a:t>dengan</a:t>
            </a:r>
            <a:r>
              <a:rPr lang="en-US" dirty="0"/>
              <a:t> network adapter (</a:t>
            </a:r>
            <a:r>
              <a:rPr lang="en-US" dirty="0" err="1"/>
              <a:t>Lan</a:t>
            </a:r>
            <a:r>
              <a:rPr lang="en-US" dirty="0"/>
              <a:t> Card).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Memformat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yang </a:t>
            </a:r>
            <a:r>
              <a:rPr lang="en-US" dirty="0" err="1"/>
              <a:t>disebut</a:t>
            </a:r>
            <a:r>
              <a:rPr lang="en-US" dirty="0"/>
              <a:t> frame dan </a:t>
            </a:r>
            <a:r>
              <a:rPr lang="en-US" dirty="0" err="1"/>
              <a:t>mengkonversi</a:t>
            </a:r>
            <a:r>
              <a:rPr lang="en-US" dirty="0"/>
              <a:t> frame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di </a:t>
            </a:r>
            <a:r>
              <a:rPr lang="en-US" dirty="0" err="1"/>
              <a:t>kirimkan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medium </a:t>
            </a:r>
            <a:r>
              <a:rPr lang="en-US" dirty="0" err="1"/>
              <a:t>transmisi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pengalamatan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(MAC address)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dan </a:t>
            </a:r>
            <a:r>
              <a:rPr lang="en-US" dirty="0" err="1"/>
              <a:t>penerima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Mengecek</a:t>
            </a:r>
            <a:r>
              <a:rPr lang="en-US" dirty="0"/>
              <a:t> error pada frame yang </a:t>
            </a:r>
            <a:r>
              <a:rPr lang="en-US" dirty="0" err="1"/>
              <a:t>diterima</a:t>
            </a:r>
            <a:r>
              <a:rPr lang="en-US" dirty="0"/>
              <a:t> (</a:t>
            </a:r>
            <a:r>
              <a:rPr lang="en-US" i="1" dirty="0"/>
              <a:t>error-checking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3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LAN (Local Area Network)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Local Area Network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warnet</a:t>
            </a:r>
            <a:r>
              <a:rPr lang="en-US" dirty="0"/>
              <a:t>, </a:t>
            </a:r>
            <a:r>
              <a:rPr lang="en-US" dirty="0" err="1"/>
              <a:t>kantor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LAN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areanya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km </a:t>
            </a:r>
            <a:r>
              <a:rPr lang="en-US" dirty="0" err="1"/>
              <a:t>persegi</a:t>
            </a:r>
            <a:r>
              <a:rPr lang="en-US" dirty="0"/>
              <a:t>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2" y="4229136"/>
            <a:ext cx="3912360" cy="226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90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95460"/>
            <a:ext cx="10363826" cy="509574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id-ID" dirty="0">
                <a:solidFill>
                  <a:srgbClr val="C00000"/>
                </a:solidFill>
              </a:rPr>
              <a:t>MAN (Metropolitan Area Network)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Metropolitan Area Network </a:t>
            </a:r>
            <a:r>
              <a:rPr lang="en-US" dirty="0" err="1"/>
              <a:t>atau</a:t>
            </a:r>
            <a:r>
              <a:rPr lang="en-US" dirty="0"/>
              <a:t> MAN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dibekali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transfer data yang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, </a:t>
            </a:r>
            <a:r>
              <a:rPr lang="en-US" dirty="0" err="1"/>
              <a:t>jaringan</a:t>
            </a:r>
            <a:r>
              <a:rPr lang="en-US" dirty="0"/>
              <a:t> MAN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77" y="2639409"/>
            <a:ext cx="6214420" cy="304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879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05308"/>
            <a:ext cx="10363826" cy="5185892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id-ID" dirty="0">
                <a:solidFill>
                  <a:srgbClr val="C00000"/>
                </a:solidFill>
              </a:rPr>
              <a:t>WAN (Wide Area Network)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Wide Area Network </a:t>
            </a:r>
            <a:r>
              <a:rPr lang="en-US" dirty="0" err="1"/>
              <a:t>atau</a:t>
            </a:r>
            <a:r>
              <a:rPr lang="en-US" dirty="0"/>
              <a:t> WAN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jangkauannya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benua</a:t>
            </a:r>
            <a:r>
              <a:rPr lang="en-US" dirty="0"/>
              <a:t>.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82" y="2148177"/>
            <a:ext cx="6567009" cy="331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37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DC61-A66B-46EA-A402-302813C1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97031"/>
          </a:xfrm>
        </p:spPr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Lan (local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294-1981-49C6-8F33-DE86C22B98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15548"/>
            <a:ext cx="10363826" cy="4823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Terdapat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en-US" b="1" i="1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1" i="1" dirty="0">
                <a:solidFill>
                  <a:srgbClr val="404248"/>
                </a:solidFill>
                <a:effectLst/>
                <a:latin typeface="Graphik"/>
              </a:rPr>
              <a:t> – </a:t>
            </a:r>
            <a:r>
              <a:rPr lang="en-US" b="1" i="1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1" i="1" dirty="0">
                <a:solidFill>
                  <a:srgbClr val="404248"/>
                </a:solidFill>
                <a:effectLst/>
                <a:latin typeface="Graphik"/>
              </a:rPr>
              <a:t> Local Area Network (LAN) 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dikategorikan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berdasarkan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beberapa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hal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seperti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berikut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ini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LAN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Berdasarkan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Media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Transmisi</a:t>
            </a:r>
            <a:endParaRPr lang="en-US" dirty="0">
              <a:solidFill>
                <a:srgbClr val="404248"/>
              </a:solidFill>
              <a:latin typeface="Graphik"/>
            </a:endParaRP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Secara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garis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besar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terdapat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dua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kategori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media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transmisi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yaitu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guided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 (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terpadu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) dan </a:t>
            </a: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unguided 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tidak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terpadu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).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Media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transmisi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terpadu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adalah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media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mampu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mentrasmisikan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besaran-besaran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fisik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lewat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materialnya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contohnya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kabel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twisted pair,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kabel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coaxial dan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serat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optik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Media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tidak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terpadu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adalah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media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mentransmisikan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gelombang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elektromagnetik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tanpa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konduktor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fisik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seperti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kabel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atau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serat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optik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Contohnya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adalah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gelombang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radio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seperti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microwave dan wireless mobile.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TANGGUNG JAWAB ADMINISTRATOR JARINGAN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petugas</a:t>
            </a:r>
            <a:r>
              <a:rPr lang="en-US" sz="2400" b="1" dirty="0"/>
              <a:t> yang </a:t>
            </a:r>
            <a:r>
              <a:rPr lang="en-US" sz="2400" b="1" dirty="0" err="1"/>
              <a:t>memastikan</a:t>
            </a:r>
            <a:r>
              <a:rPr lang="en-US" sz="2400" b="1" dirty="0"/>
              <a:t> </a:t>
            </a:r>
            <a:r>
              <a:rPr lang="en-US" sz="2400" b="1" dirty="0" err="1"/>
              <a:t>keamanan</a:t>
            </a:r>
            <a:r>
              <a:rPr lang="en-US" sz="2400" b="1" dirty="0"/>
              <a:t> </a:t>
            </a:r>
            <a:r>
              <a:rPr lang="en-US" sz="2400" b="1" dirty="0" err="1"/>
              <a:t>jaringan</a:t>
            </a:r>
            <a:r>
              <a:rPr lang="en-US" sz="2400" b="1" dirty="0"/>
              <a:t> (security)</a:t>
            </a:r>
            <a:endParaRPr lang="en-US" sz="2400" dirty="0"/>
          </a:p>
          <a:p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pengatur</a:t>
            </a:r>
            <a:r>
              <a:rPr lang="en-US" sz="2400" b="1" dirty="0"/>
              <a:t> </a:t>
            </a:r>
            <a:r>
              <a:rPr lang="en-US" sz="2400" b="1" dirty="0" err="1"/>
              <a:t>pengguna</a:t>
            </a:r>
            <a:endParaRPr lang="en-US" sz="2400" dirty="0"/>
          </a:p>
          <a:p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pengatur</a:t>
            </a:r>
            <a:r>
              <a:rPr lang="en-US" sz="2400" b="1" dirty="0"/>
              <a:t> </a:t>
            </a:r>
            <a:r>
              <a:rPr lang="en-US" sz="2400" b="1" dirty="0" err="1"/>
              <a:t>cadangan</a:t>
            </a:r>
            <a:r>
              <a:rPr lang="en-US" sz="2400" b="1" dirty="0"/>
              <a:t> data ( backup )</a:t>
            </a:r>
          </a:p>
          <a:p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penanganan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troubleshooting</a:t>
            </a:r>
          </a:p>
          <a:p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pemutakhiran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peng</a:t>
            </a:r>
            <a:r>
              <a:rPr lang="en-US" sz="2400" b="1" dirty="0"/>
              <a:t>-update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474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6AE4-A001-4027-903F-4147827441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15618"/>
            <a:ext cx="10363826" cy="507558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LAN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Berdasarkan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Metode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Transmisi</a:t>
            </a:r>
            <a:endParaRPr lang="en-US" b="1" i="0" dirty="0">
              <a:solidFill>
                <a:srgbClr val="404248"/>
              </a:solidFill>
              <a:effectLst/>
              <a:latin typeface="Graphik"/>
            </a:endParaRP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LAN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dibedakan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berdasarkan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metode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transmisi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dalam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pengiriman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dalam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hal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ini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yaitu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Baseband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, pada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metode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baseband data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berupa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sinyal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digital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langsung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dikirim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pada media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tanpa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mengalami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perubahan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apapun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Dengan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cara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ini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jarak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capai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benar-benar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bergantung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pada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kualitas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media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 Media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tersebut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hanya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dapat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secara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tunggal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peralatan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dibutuhkan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juga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sederhana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Broadband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, data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dikirimkan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harus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diubah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dulu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menjadi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signal analog (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mengalami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en-US" b="0" i="1" dirty="0" err="1">
                <a:solidFill>
                  <a:srgbClr val="404248"/>
                </a:solidFill>
                <a:effectLst/>
                <a:latin typeface="Graphik"/>
              </a:rPr>
              <a:t>modulasi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). Hal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ini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menyebabkan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dapat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dikirimkan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pada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jarak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lebih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jauh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daripada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baseband dan juga media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dapat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secara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multi channel,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sehingga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pemakaian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media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lebih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efisien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tetapi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peralatan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diperlukan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lebih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rumit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misalnya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memerlukan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modem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frequensi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radio (</a:t>
            </a: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RF Modem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36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5896-105B-4020-92B2-B1EFCFF3A3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0992"/>
            <a:ext cx="10363826" cy="4320208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LAN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berdasarkan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Arsitektur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fisik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atau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Topologi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jaringan</a:t>
            </a:r>
            <a:endParaRPr lang="en-US" b="1" dirty="0">
              <a:solidFill>
                <a:srgbClr val="404248"/>
              </a:solidFill>
              <a:latin typeface="Graphik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Berdasarkan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topologi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jaringan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Local Area Network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dapat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dibedakan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menjadi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beberapa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yaitu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: P</a:t>
            </a: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oint to point , Star, Ring, Bus 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dan </a:t>
            </a: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40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C26A-8D39-4B77-940F-DBB94CD10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81878"/>
            <a:ext cx="10363826" cy="5009321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LAN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berdasarkan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Arsitektur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logic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atau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cara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pengiriman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data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dalam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jaringan</a:t>
            </a:r>
            <a:endParaRPr lang="en-US" b="1" i="0" dirty="0">
              <a:solidFill>
                <a:srgbClr val="404248"/>
              </a:solidFill>
              <a:effectLst/>
              <a:latin typeface="Graphik"/>
            </a:endParaRP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Didalam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LAN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dikenal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tiga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macam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arsitektur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yaitu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: </a:t>
            </a: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Ethernet, Token Ring dan FDDI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(Fiber Distributed Data Interface).</a:t>
            </a:r>
            <a:endParaRPr lang="en-US" b="0" i="0" dirty="0">
              <a:solidFill>
                <a:srgbClr val="404248"/>
              </a:solidFill>
              <a:effectLst/>
              <a:latin typeface="Graphik"/>
            </a:endParaRPr>
          </a:p>
          <a:p>
            <a:pPr algn="just"/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Ethernet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adalah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sebuah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teknologi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jaringan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banyak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dalam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jaringan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LAN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berbasis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kabel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(wired network).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Seluruh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Ethernet LAN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dikonfigurasi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sebagai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logical bus dan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secara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fisik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dapat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diimplementasikan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dalam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bentuk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topologi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bus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atau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star.</a:t>
            </a:r>
          </a:p>
          <a:p>
            <a:pPr algn="just"/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Token Ring 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adalah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permulaan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standar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LAN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pernah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dikembangkan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IBM,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topologi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ring dan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metoda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akses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token passing.</a:t>
            </a:r>
          </a:p>
          <a:p>
            <a:pPr algn="just"/>
            <a:r>
              <a:rPr lang="en-US" b="0" i="1" dirty="0">
                <a:solidFill>
                  <a:srgbClr val="404248"/>
                </a:solidFill>
                <a:effectLst/>
                <a:latin typeface="Graphik"/>
              </a:rPr>
              <a:t>Fiber Distributed Data Interface (FDDI)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adalah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jaringan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LAN token ring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berkecepatan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tinggi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kabel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fiber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optik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77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AF88-448C-46D2-833E-C948999E58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87896"/>
            <a:ext cx="10363826" cy="544664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Jenis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Local Area Network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berdarakan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Metode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Akses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(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bagaimana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cara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sistem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menggunakan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jaringan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1" i="0" dirty="0" err="1">
                <a:solidFill>
                  <a:srgbClr val="404248"/>
                </a:solidFill>
                <a:effectLst/>
                <a:latin typeface="Graphik"/>
              </a:rPr>
              <a:t>secara</a:t>
            </a:r>
            <a:r>
              <a:rPr lang="en-US" b="1" i="0" dirty="0">
                <a:solidFill>
                  <a:srgbClr val="404248"/>
                </a:solidFill>
                <a:effectLst/>
                <a:latin typeface="Graphik"/>
              </a:rPr>
              <a:t> Bersama</a:t>
            </a:r>
            <a:r>
              <a:rPr lang="en-US" b="1" dirty="0">
                <a:solidFill>
                  <a:srgbClr val="404248"/>
                </a:solidFill>
                <a:latin typeface="Graphik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404248"/>
                </a:solidFill>
                <a:effectLst/>
                <a:latin typeface="Graphik"/>
              </a:rPr>
              <a:t>Carrier Sense Multiple Access with Collision Detection(CSMA/CD)</a:t>
            </a: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Maksudnya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sebelum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mengirim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tersebut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“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menyimak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/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mendengar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”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dulu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media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dilalui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sebagai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pengecekan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apakah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lain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sedang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menggunakannya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jika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tidak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ada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maka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mengirimkan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datanya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Terkadang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terjadi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dua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atau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lebih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mengirimkan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secara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bersamaan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itu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mengakibatkan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collision (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tabrakan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).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Bila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collision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terjadi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maka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seluruh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ada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mengabaikan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hancur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tersebut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Namun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bagi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pengirim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dalam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periode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waktu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tertentu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maka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pengirim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mengirim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kembali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hancur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akibat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tabrakan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tersebut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404248"/>
                </a:solidFill>
                <a:effectLst/>
                <a:latin typeface="Graphik"/>
              </a:rPr>
              <a:t>Token Passing</a:t>
            </a: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Dalam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token passing,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digunakan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suatu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“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tanda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(token)”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dikirim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secara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“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estafet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”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dari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atau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node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satu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ke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node yang lain.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sistem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menerima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token 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inilah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berhak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mengirim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 dan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setelah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data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dikirimkan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maka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token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tersebut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diteruskan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ke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node yang lain. 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Topologi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ini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mutlak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harus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berbentuk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ring.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Untuk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menghindari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masalah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terhadap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token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tidak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berguna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atau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token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hilang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maka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diletakkan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sebuah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komputer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yang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bertugas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sebagai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pengontrol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b="0" i="0" dirty="0" err="1">
                <a:solidFill>
                  <a:srgbClr val="404248"/>
                </a:solidFill>
                <a:effectLst/>
                <a:latin typeface="Graphik"/>
              </a:rPr>
              <a:t>atau</a:t>
            </a:r>
            <a:r>
              <a:rPr lang="en-US" b="0" i="0" dirty="0">
                <a:solidFill>
                  <a:srgbClr val="404248"/>
                </a:solidFill>
                <a:effectLst/>
                <a:latin typeface="Graphik"/>
              </a:rPr>
              <a:t> monitor.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40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97D1-26EE-490B-87E4-8B60A360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E27F-2522-4612-967B-6A3954D53F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Sebutkan</a:t>
            </a:r>
            <a:r>
              <a:rPr lang="en-US" dirty="0"/>
              <a:t> dan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administrator </a:t>
            </a:r>
            <a:r>
              <a:rPr lang="en-US" dirty="0" err="1"/>
              <a:t>jaringan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masing-masing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Sebutkan</a:t>
            </a:r>
            <a:r>
              <a:rPr lang="en-US" dirty="0"/>
              <a:t> dan </a:t>
            </a:r>
            <a:r>
              <a:rPr lang="en-US" dirty="0" err="1"/>
              <a:t>jelaskan</a:t>
            </a:r>
            <a:r>
              <a:rPr lang="en-US" dirty="0"/>
              <a:t> masing-masing layer pada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Sebutkan</a:t>
            </a:r>
            <a:r>
              <a:rPr lang="en-US" dirty="0"/>
              <a:t> dan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packet tracer yang </a:t>
            </a:r>
            <a:r>
              <a:rPr lang="en-US" dirty="0" err="1"/>
              <a:t>menghubungkan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/>
              <a:t>lebih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94504"/>
          </a:xfrm>
        </p:spPr>
        <p:txBody>
          <a:bodyPr/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petugas</a:t>
            </a:r>
            <a:r>
              <a:rPr lang="en-US" b="1" dirty="0"/>
              <a:t> yang </a:t>
            </a:r>
            <a:r>
              <a:rPr lang="en-US" b="1" dirty="0" err="1"/>
              <a:t>memastikan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(security)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13022"/>
            <a:ext cx="10363826" cy="43313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yang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admin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melindungi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yang </a:t>
            </a:r>
            <a:r>
              <a:rPr lang="en-US" sz="2200" dirty="0" err="1"/>
              <a:t>berada</a:t>
            </a:r>
            <a:r>
              <a:rPr lang="en-US" sz="2200" dirty="0"/>
              <a:t> </a:t>
            </a:r>
            <a:r>
              <a:rPr lang="en-US" sz="2200" dirty="0" err="1"/>
              <a:t>didalam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.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, admin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memastikan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keadaan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aman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berfungsi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normal. Karena,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dan </a:t>
            </a:r>
            <a:r>
              <a:rPr lang="en-US" sz="2200" dirty="0" err="1"/>
              <a:t>jaringannya</a:t>
            </a:r>
            <a:r>
              <a:rPr lang="en-US" sz="2200" dirty="0"/>
              <a:t> </a:t>
            </a:r>
            <a:r>
              <a:rPr lang="en-US" sz="2200" dirty="0" err="1"/>
              <a:t>terp</a:t>
            </a:r>
            <a:r>
              <a:rPr lang="id-ID" sz="2200" dirty="0"/>
              <a:t>r</a:t>
            </a:r>
            <a:r>
              <a:rPr lang="en-US" sz="2200" dirty="0" err="1"/>
              <a:t>oteksi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ancaman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pihak</a:t>
            </a:r>
            <a:r>
              <a:rPr lang="en-US" sz="2200" dirty="0"/>
              <a:t> lain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mempunyai</a:t>
            </a:r>
            <a:r>
              <a:rPr lang="en-US" sz="2200" dirty="0"/>
              <a:t> </a:t>
            </a:r>
            <a:r>
              <a:rPr lang="en-US" sz="2200" dirty="0" err="1"/>
              <a:t>hak</a:t>
            </a:r>
            <a:r>
              <a:rPr lang="en-US" sz="2200" dirty="0"/>
              <a:t> </a:t>
            </a:r>
            <a:r>
              <a:rPr lang="en-US" sz="2200" dirty="0" err="1"/>
              <a:t>akses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ancaman</a:t>
            </a:r>
            <a:r>
              <a:rPr lang="en-US" sz="2200" dirty="0"/>
              <a:t> program </a:t>
            </a:r>
            <a:r>
              <a:rPr lang="en-US" sz="2200" dirty="0" err="1"/>
              <a:t>jahat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virus, malware dan lain </a:t>
            </a:r>
            <a:r>
              <a:rPr lang="en-US" sz="2200" dirty="0" err="1"/>
              <a:t>sebagainya</a:t>
            </a:r>
            <a:r>
              <a:rPr lang="en-US" sz="2200" dirty="0"/>
              <a:t>.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memilih</a:t>
            </a:r>
            <a:r>
              <a:rPr lang="en-US" sz="2200" dirty="0"/>
              <a:t> antivirus yang </a:t>
            </a:r>
            <a:r>
              <a:rPr lang="en-US" sz="2200" dirty="0" err="1"/>
              <a:t>tepat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mengatur</a:t>
            </a:r>
            <a:r>
              <a:rPr lang="en-US" sz="2200" dirty="0"/>
              <a:t> </a:t>
            </a:r>
            <a:r>
              <a:rPr lang="en-US" sz="2200" dirty="0" err="1"/>
              <a:t>hak</a:t>
            </a:r>
            <a:r>
              <a:rPr lang="en-US" sz="2200" dirty="0"/>
              <a:t> </a:t>
            </a:r>
            <a:r>
              <a:rPr lang="en-US" sz="2200" dirty="0" err="1"/>
              <a:t>akses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mutlak</a:t>
            </a:r>
            <a:r>
              <a:rPr lang="en-US" sz="2200" dirty="0"/>
              <a:t> yang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dimiliki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admin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menjalankan</a:t>
            </a:r>
            <a:r>
              <a:rPr lang="en-US" sz="2200" dirty="0"/>
              <a:t> </a:t>
            </a:r>
            <a:r>
              <a:rPr lang="en-US" sz="2200" dirty="0" err="1"/>
              <a:t>tugasnya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8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20316"/>
            <a:ext cx="10364451" cy="818147"/>
          </a:xfrm>
        </p:spPr>
        <p:txBody>
          <a:bodyPr/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pengatur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38463"/>
            <a:ext cx="10363826" cy="56307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err="1"/>
              <a:t>Tugas</a:t>
            </a:r>
            <a:r>
              <a:rPr lang="en-US" sz="2200" dirty="0"/>
              <a:t> </a:t>
            </a:r>
            <a:r>
              <a:rPr lang="en-US" sz="2200" dirty="0" err="1"/>
              <a:t>selanjutnya</a:t>
            </a:r>
            <a:r>
              <a:rPr lang="en-US" sz="2200" dirty="0"/>
              <a:t> admin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pengatur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menengah</a:t>
            </a:r>
            <a:r>
              <a:rPr lang="en-US" sz="2200" dirty="0"/>
              <a:t>.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admin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mengetahui</a:t>
            </a:r>
            <a:r>
              <a:rPr lang="en-US" sz="2200" dirty="0"/>
              <a:t> </a:t>
            </a:r>
            <a:r>
              <a:rPr lang="en-US" sz="2200" dirty="0" err="1"/>
              <a:t>betul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mana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daya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yang </a:t>
            </a:r>
            <a:r>
              <a:rPr lang="en-US" sz="2200" dirty="0" err="1"/>
              <a:t>dipimpin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dia. </a:t>
            </a:r>
            <a:r>
              <a:rPr lang="en-US" sz="2200" dirty="0" err="1"/>
              <a:t>Selain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, yang </a:t>
            </a:r>
            <a:r>
              <a:rPr lang="en-US" sz="2200" dirty="0" err="1"/>
              <a:t>bertugas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penegak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peraturan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kebijakan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mengakses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dilaksanakan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,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admin.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err="1"/>
              <a:t>memblokir</a:t>
            </a:r>
            <a:r>
              <a:rPr lang="en-US" sz="2200" dirty="0"/>
              <a:t> </a:t>
            </a:r>
            <a:r>
              <a:rPr lang="en-US" sz="2200" dirty="0" err="1"/>
              <a:t>akses</a:t>
            </a:r>
            <a:r>
              <a:rPr lang="en-US" sz="2200" dirty="0"/>
              <a:t> </a:t>
            </a:r>
            <a:r>
              <a:rPr lang="en-US" sz="2200" dirty="0" err="1"/>
              <a:t>jejaring</a:t>
            </a:r>
            <a:r>
              <a:rPr lang="en-US" sz="2200" dirty="0"/>
              <a:t> </a:t>
            </a:r>
            <a:r>
              <a:rPr lang="en-US" sz="2200" dirty="0" err="1"/>
              <a:t>sosial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jam </a:t>
            </a:r>
            <a:r>
              <a:rPr lang="en-US" sz="2200" dirty="0" err="1"/>
              <a:t>kerja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lain-</a:t>
            </a:r>
            <a:r>
              <a:rPr lang="en-US" sz="2200" dirty="0" err="1"/>
              <a:t>lainya</a:t>
            </a:r>
            <a:r>
              <a:rPr lang="en-US" sz="2200" dirty="0"/>
              <a:t>.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dasarnya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akun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. Dan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akun</a:t>
            </a:r>
            <a:r>
              <a:rPr lang="en-US" sz="2200" dirty="0"/>
              <a:t> user </a:t>
            </a:r>
            <a:r>
              <a:rPr lang="en-US" sz="2200" dirty="0" err="1"/>
              <a:t>dikelompokkan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, </a:t>
            </a:r>
            <a:r>
              <a:rPr lang="en-US" sz="2200" dirty="0" err="1"/>
              <a:t>jabatan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kepentingan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mengakses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aksesnya</a:t>
            </a:r>
            <a:r>
              <a:rPr lang="en-US" sz="2200" dirty="0"/>
              <a:t>.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setelah</a:t>
            </a:r>
            <a:r>
              <a:rPr lang="en-US" sz="2200" dirty="0"/>
              <a:t> </a:t>
            </a:r>
            <a:r>
              <a:rPr lang="en-US" sz="2200" dirty="0" err="1"/>
              <a:t>akun</a:t>
            </a:r>
            <a:r>
              <a:rPr lang="en-US" sz="2200" dirty="0"/>
              <a:t> </a:t>
            </a:r>
            <a:r>
              <a:rPr lang="en-US" sz="2200" dirty="0" err="1"/>
              <a:t>dikelompokkan</a:t>
            </a:r>
            <a:r>
              <a:rPr lang="en-US" sz="2200" dirty="0"/>
              <a:t>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diberi</a:t>
            </a:r>
            <a:r>
              <a:rPr lang="en-US" sz="2200" dirty="0"/>
              <a:t> </a:t>
            </a:r>
            <a:r>
              <a:rPr lang="en-US" sz="2200" dirty="0" err="1"/>
              <a:t>hak</a:t>
            </a:r>
            <a:r>
              <a:rPr lang="en-US" sz="2200" dirty="0"/>
              <a:t> </a:t>
            </a:r>
            <a:r>
              <a:rPr lang="en-US" sz="2200" dirty="0" err="1"/>
              <a:t>akses</a:t>
            </a:r>
            <a:r>
              <a:rPr lang="en-US" sz="2200" dirty="0"/>
              <a:t> </a:t>
            </a:r>
            <a:r>
              <a:rPr lang="en-US" sz="2200" dirty="0" err="1"/>
              <a:t>penggunaan</a:t>
            </a:r>
            <a:r>
              <a:rPr lang="en-US" sz="2200" dirty="0"/>
              <a:t> resources </a:t>
            </a:r>
            <a:r>
              <a:rPr lang="en-US" sz="2200" dirty="0" err="1"/>
              <a:t>yeng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data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perangat</a:t>
            </a:r>
            <a:r>
              <a:rPr lang="en-US" sz="2200" dirty="0"/>
              <a:t> </a:t>
            </a:r>
            <a:r>
              <a:rPr lang="en-US" sz="2200" dirty="0" err="1"/>
              <a:t>keras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user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109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01949"/>
            <a:ext cx="10364451" cy="1246378"/>
          </a:xfrm>
        </p:spPr>
        <p:txBody>
          <a:bodyPr/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pengatur</a:t>
            </a:r>
            <a:r>
              <a:rPr lang="en-US" b="1" dirty="0"/>
              <a:t> </a:t>
            </a:r>
            <a:r>
              <a:rPr lang="en-US" b="1" dirty="0" err="1"/>
              <a:t>cadangan</a:t>
            </a:r>
            <a:r>
              <a:rPr lang="en-US" b="1" dirty="0"/>
              <a:t> data ( backup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48328"/>
            <a:ext cx="10363826" cy="41428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salinan</a:t>
            </a:r>
            <a:r>
              <a:rPr lang="en-US" sz="2200" dirty="0"/>
              <a:t> data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cadangan</a:t>
            </a:r>
            <a:r>
              <a:rPr lang="en-US" sz="2200" dirty="0"/>
              <a:t> data-data </a:t>
            </a:r>
            <a:r>
              <a:rPr lang="en-US" sz="2200" dirty="0" err="1"/>
              <a:t>penting</a:t>
            </a:r>
            <a:r>
              <a:rPr lang="en-US" sz="2200" dirty="0"/>
              <a:t> yang </a:t>
            </a:r>
            <a:r>
              <a:rPr lang="en-US" sz="2200" dirty="0" err="1"/>
              <a:t>dimiliki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instansi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yang </a:t>
            </a:r>
            <a:r>
              <a:rPr lang="en-US" sz="2200" dirty="0" err="1"/>
              <a:t>penting</a:t>
            </a:r>
            <a:r>
              <a:rPr lang="en-US" sz="2200" dirty="0"/>
              <a:t> </a:t>
            </a:r>
            <a:r>
              <a:rPr lang="en-US" sz="2200" dirty="0" err="1"/>
              <a:t>bagi</a:t>
            </a:r>
            <a:r>
              <a:rPr lang="en-US" sz="2200" dirty="0"/>
              <a:t> </a:t>
            </a:r>
            <a:r>
              <a:rPr lang="en-US" sz="2200" dirty="0" err="1"/>
              <a:t>seorang</a:t>
            </a:r>
            <a:r>
              <a:rPr lang="en-US" sz="2200" dirty="0"/>
              <a:t> admin. </a:t>
            </a:r>
            <a:r>
              <a:rPr lang="en-US" sz="2200" dirty="0" err="1"/>
              <a:t>Karena</a:t>
            </a:r>
            <a:r>
              <a:rPr lang="en-US" sz="2200" dirty="0"/>
              <a:t>, </a:t>
            </a:r>
            <a:r>
              <a:rPr lang="en-US" sz="2200" dirty="0" err="1"/>
              <a:t>salinan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bertujuan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cadangan</a:t>
            </a:r>
            <a:r>
              <a:rPr lang="en-US" sz="2200" dirty="0"/>
              <a:t> data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terjadi</a:t>
            </a:r>
            <a:r>
              <a:rPr lang="en-US" sz="2200" dirty="0"/>
              <a:t> </a:t>
            </a:r>
            <a:r>
              <a:rPr lang="en-US" sz="2200" dirty="0" err="1"/>
              <a:t>sesuatu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inginkan</a:t>
            </a:r>
            <a:r>
              <a:rPr lang="en-US" sz="2200" dirty="0"/>
              <a:t>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bencana</a:t>
            </a:r>
            <a:r>
              <a:rPr lang="en-US" sz="2200" dirty="0"/>
              <a:t> </a:t>
            </a:r>
            <a:r>
              <a:rPr lang="en-US" sz="2200" dirty="0" err="1"/>
              <a:t>alam</a:t>
            </a:r>
            <a:r>
              <a:rPr lang="en-US" sz="2200" dirty="0"/>
              <a:t>, </a:t>
            </a:r>
            <a:r>
              <a:rPr lang="en-US" sz="2200" dirty="0" err="1"/>
              <a:t>terhapus</a:t>
            </a:r>
            <a:r>
              <a:rPr lang="en-US" sz="2200" dirty="0"/>
              <a:t> </a:t>
            </a:r>
            <a:r>
              <a:rPr lang="en-US" sz="2200" dirty="0" err="1"/>
              <a:t>tak</a:t>
            </a:r>
            <a:r>
              <a:rPr lang="en-US" sz="2200" dirty="0"/>
              <a:t> </a:t>
            </a:r>
            <a:r>
              <a:rPr lang="en-US" sz="2200" dirty="0" err="1"/>
              <a:t>sengaja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kerusakan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keras</a:t>
            </a:r>
            <a:r>
              <a:rPr lang="en-US" sz="2200" dirty="0"/>
              <a:t> </a:t>
            </a:r>
            <a:r>
              <a:rPr lang="en-US" sz="2200" dirty="0" err="1"/>
              <a:t>penyimpanan</a:t>
            </a:r>
            <a:r>
              <a:rPr lang="en-US" sz="2200" dirty="0"/>
              <a:t> data, </a:t>
            </a:r>
            <a:r>
              <a:rPr lang="en-US" sz="2200" dirty="0" err="1"/>
              <a:t>sehingga</a:t>
            </a:r>
            <a:r>
              <a:rPr lang="en-US" sz="2200" dirty="0"/>
              <a:t> admin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menyelamatkan</a:t>
            </a:r>
            <a:r>
              <a:rPr lang="en-US" sz="2200" dirty="0"/>
              <a:t> data yang </a:t>
            </a:r>
            <a:r>
              <a:rPr lang="en-US" sz="2200" dirty="0" err="1"/>
              <a:t>hilang</a:t>
            </a:r>
            <a:r>
              <a:rPr lang="en-US" sz="2200" dirty="0"/>
              <a:t> </a:t>
            </a:r>
            <a:r>
              <a:rPr lang="en-US" sz="2200" dirty="0" err="1"/>
              <a:t>tadi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mengembalikanya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semula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terjadi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diinginkan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54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50074"/>
            <a:ext cx="10364451" cy="1198251"/>
          </a:xfrm>
        </p:spPr>
        <p:txBody>
          <a:bodyPr/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32548"/>
            <a:ext cx="10363826" cy="40586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admin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mengatasi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. </a:t>
            </a:r>
            <a:r>
              <a:rPr lang="en-US" sz="2400" dirty="0" err="1"/>
              <a:t>Maka</a:t>
            </a:r>
            <a:r>
              <a:rPr lang="en-US" sz="2400" dirty="0"/>
              <a:t> admin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menjaga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beraktifitas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.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timbul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kerusakan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,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internet,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kabel</a:t>
            </a:r>
            <a:r>
              <a:rPr lang="en-US" sz="2400" dirty="0"/>
              <a:t> yang </a:t>
            </a:r>
            <a:r>
              <a:rPr lang="en-US" sz="2400" dirty="0" err="1"/>
              <a:t>terputus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lain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81633"/>
            <a:ext cx="10364451" cy="1438883"/>
          </a:xfrm>
        </p:spPr>
        <p:txBody>
          <a:bodyPr/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pemutakhiran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peng</a:t>
            </a:r>
            <a:r>
              <a:rPr lang="en-US" b="1" dirty="0"/>
              <a:t>-update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20516"/>
            <a:ext cx="10363826" cy="40706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Yang </a:t>
            </a:r>
            <a:r>
              <a:rPr lang="en-US" sz="2400" dirty="0" err="1"/>
              <a:t>selanjutnya</a:t>
            </a:r>
            <a:r>
              <a:rPr lang="en-US" sz="2400" dirty="0"/>
              <a:t> admin </a:t>
            </a:r>
            <a:r>
              <a:rPr lang="en-US" sz="2400" dirty="0" err="1"/>
              <a:t>bertugas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kelancaran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inti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admin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admin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penguasaan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,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pengkabelan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4126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408</TotalTime>
  <Words>2401</Words>
  <Application>Microsoft Office PowerPoint</Application>
  <PresentationFormat>Widescreen</PresentationFormat>
  <Paragraphs>118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Graphik</vt:lpstr>
      <vt:lpstr>Tw Cen MT</vt:lpstr>
      <vt:lpstr>Droplet</vt:lpstr>
      <vt:lpstr>ADMINISTRASI JARINGAN</vt:lpstr>
      <vt:lpstr>PowerPoint Presentation</vt:lpstr>
      <vt:lpstr>PowerPoint Presentation</vt:lpstr>
      <vt:lpstr>TANGGUNG JAWAB ADMINISTRATOR JARINGAN</vt:lpstr>
      <vt:lpstr>Sebagai petugas yang memastikan keamanan jaringan (security)</vt:lpstr>
      <vt:lpstr>Sebagai pengatur pengguna</vt:lpstr>
      <vt:lpstr>Sebagai pengatur cadangan data ( backup )</vt:lpstr>
      <vt:lpstr>Sebagai penanganan masalah atau troubleshooting</vt:lpstr>
      <vt:lpstr>Sebagai pemutakhiran atau peng-update</vt:lpstr>
      <vt:lpstr>Tugas Seorang Administrasi Jaringan </vt:lpstr>
      <vt:lpstr>Topologi jaringan</vt:lpstr>
      <vt:lpstr>Jenis-jenis topologi jaringan</vt:lpstr>
      <vt:lpstr>Topologi bus</vt:lpstr>
      <vt:lpstr>Topologi bus</vt:lpstr>
      <vt:lpstr>Topologi bus</vt:lpstr>
      <vt:lpstr>Topologi star</vt:lpstr>
      <vt:lpstr>Topologi star</vt:lpstr>
      <vt:lpstr>Topologi star</vt:lpstr>
      <vt:lpstr>Topologi ring</vt:lpstr>
      <vt:lpstr>Topologi ring</vt:lpstr>
      <vt:lpstr>Topologi ring</vt:lpstr>
      <vt:lpstr>Topologi mesh</vt:lpstr>
      <vt:lpstr>Topologi mesh</vt:lpstr>
      <vt:lpstr>Topologi mesh</vt:lpstr>
      <vt:lpstr>Topologi tree</vt:lpstr>
      <vt:lpstr>Topologi tree</vt:lpstr>
      <vt:lpstr>Topologi tree</vt:lpstr>
      <vt:lpstr>Jaringan Model TCP/IP </vt:lpstr>
      <vt:lpstr>PowerPoint Presentation</vt:lpstr>
      <vt:lpstr>Application Layer </vt:lpstr>
      <vt:lpstr>PowerPoint Presentation</vt:lpstr>
      <vt:lpstr>Transportasi Layer </vt:lpstr>
      <vt:lpstr>Internet Layer </vt:lpstr>
      <vt:lpstr>PowerPoint Presentation</vt:lpstr>
      <vt:lpstr>Network Access Layer </vt:lpstr>
      <vt:lpstr>Jenis-jenis jaringan komputer</vt:lpstr>
      <vt:lpstr>PowerPoint Presentation</vt:lpstr>
      <vt:lpstr>PowerPoint Presentation</vt:lpstr>
      <vt:lpstr>Jenis-jenis Lan (local area network)</vt:lpstr>
      <vt:lpstr>PowerPoint Presentation</vt:lpstr>
      <vt:lpstr>PowerPoint Presentation</vt:lpstr>
      <vt:lpstr>PowerPoint Presentation</vt:lpstr>
      <vt:lpstr>PowerPoint Presentation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ADMINISTRASI JARINGAN</dc:title>
  <dc:creator>Windows User</dc:creator>
  <cp:lastModifiedBy>JAY</cp:lastModifiedBy>
  <cp:revision>24</cp:revision>
  <dcterms:created xsi:type="dcterms:W3CDTF">2017-09-09T22:33:07Z</dcterms:created>
  <dcterms:modified xsi:type="dcterms:W3CDTF">2020-11-10T11:24:02Z</dcterms:modified>
</cp:coreProperties>
</file>