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334" r:id="rId7"/>
    <p:sldId id="335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1" r:id="rId30"/>
    <p:sldId id="328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9AA0A6"/>
          </p15:clr>
        </p15:guide>
        <p15:guide id="4" orient="horz" pos="3024">
          <p15:clr>
            <a:srgbClr val="9AA0A6"/>
          </p15:clr>
        </p15:guide>
        <p15:guide id="5" pos="5455">
          <p15:clr>
            <a:srgbClr val="9AA0A6"/>
          </p15:clr>
        </p15:guide>
        <p15:guide id="6" pos="4936">
          <p15:clr>
            <a:srgbClr val="9AA0A6"/>
          </p15:clr>
        </p15:guide>
        <p15:guide id="7" pos="30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BEE1C-FBA6-4539-8450-DB511EBEEB31}">
  <a:tblStyle styleId="{4B7BEE1C-FBA6-4539-8450-DB511EBEEB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576"/>
        <p:guide pos="2880"/>
        <p:guide pos="2976"/>
        <p:guide orient="horz" pos="3024"/>
        <p:guide pos="5455"/>
        <p:guide pos="4936"/>
        <p:guide pos="3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1e324f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11e324f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694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535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ea2e38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ea2e38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be a lot of slide, and the material is too basic, but hey, it’s the first chapter.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936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3899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852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57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8399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0551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2997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841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50935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50935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722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1792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3327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5637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7203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3608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6324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4355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7564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8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1e324f6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1e324f6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1e324f6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1e324f6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550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1e324f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11e324f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ea2e38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ea2e38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be a lot of slide, and the material is too basic, but hey, it’s the first chapter.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113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085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7945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14901760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14901760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HTML terdiri dari </a:t>
            </a:r>
            <a:r>
              <a:rPr lang="en" i="1"/>
              <a:t>head</a:t>
            </a:r>
            <a:r>
              <a:rPr lang="en"/>
              <a:t> dan </a:t>
            </a:r>
            <a:r>
              <a:rPr lang="en" i="1"/>
              <a:t>body</a:t>
            </a:r>
            <a:r>
              <a:rPr lang="en"/>
              <a:t>,</a:t>
            </a:r>
            <a:br>
              <a:rPr lang="en"/>
            </a:br>
            <a:r>
              <a:rPr lang="en" i="1"/>
              <a:t>head</a:t>
            </a:r>
            <a:r>
              <a:rPr lang="en"/>
              <a:t> berisi informasi tentang HTML tersebut seperti </a:t>
            </a:r>
            <a:r>
              <a:rPr lang="en" i="1"/>
              <a:t>title</a:t>
            </a:r>
            <a:r>
              <a:rPr lang="en"/>
              <a:t>,</a:t>
            </a:r>
            <a:r>
              <a:rPr lang="en" i="1"/>
              <a:t> icon</a:t>
            </a:r>
            <a:r>
              <a:rPr lang="en"/>
              <a:t> dan file apa saja yang dibutuhkan untuk ditampilkan di </a:t>
            </a:r>
            <a:r>
              <a:rPr lang="en" i="1"/>
              <a:t>body</a:t>
            </a:r>
            <a:r>
              <a:rPr lang="en"/>
              <a:t>.</a:t>
            </a:r>
            <a:br>
              <a:rPr lang="en"/>
            </a:br>
            <a:r>
              <a:rPr lang="en"/>
              <a:t>Ketika kita membuka HTML, browser akan mengeksekusi semua yang ada di </a:t>
            </a:r>
            <a:r>
              <a:rPr lang="en" i="1"/>
              <a:t>head </a:t>
            </a:r>
            <a:r>
              <a:rPr lang="en"/>
              <a:t>terlebih dahulu. Contoh, di dalam head ada file javascript yang dibutuhkan, maka browser akan menjalankan javascript di dalam head, baru setelah selesai semua, browser baru akan menjalankan yang ada di </a:t>
            </a:r>
            <a:r>
              <a:rPr lang="en" i="1"/>
              <a:t>body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427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73357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65625" y="2507550"/>
            <a:ext cx="5959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Computational Thinking</a:t>
            </a:r>
            <a:endParaRPr sz="24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Silver</a:t>
            </a:r>
            <a:r>
              <a:rPr lang="en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- Chapter 1 - Topic 5</a:t>
            </a: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rot="10800000" flipH="1">
            <a:off x="705500" y="3560750"/>
            <a:ext cx="7727400" cy="57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00" y="1853225"/>
            <a:ext cx="1289550" cy="1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36877-CFA1-4444-978B-E164FA5C03F7}"/>
              </a:ext>
            </a:extLst>
          </p:cNvPr>
          <p:cNvSpPr txBox="1"/>
          <p:nvPr/>
        </p:nvSpPr>
        <p:spPr>
          <a:xfrm>
            <a:off x="2286000" y="209594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Seymour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Lipschutz</a:t>
            </a:r>
            <a:r>
              <a:rPr lang="en-ID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Marc Lipson</a:t>
            </a:r>
            <a:endParaRPr lang="en-ID" b="0" i="0" dirty="0">
              <a:solidFill>
                <a:srgbClr val="000000"/>
              </a:solidFill>
              <a:effectLst/>
              <a:latin typeface="Noto Sans"/>
            </a:endParaRP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merupakan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daftar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langkah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demi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langkah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terhingga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instruksi-instruksi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terdefinisikan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jelas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dipakai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permasalahan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tertentu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59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36877-CFA1-4444-978B-E164FA5C03F7}"/>
              </a:ext>
            </a:extLst>
          </p:cNvPr>
          <p:cNvSpPr txBox="1"/>
          <p:nvPr/>
        </p:nvSpPr>
        <p:spPr>
          <a:xfrm>
            <a:off x="2286000" y="20959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L</a:t>
            </a:r>
            <a:r>
              <a:rPr lang="en-ID" b="1" dirty="0" err="1">
                <a:latin typeface="arial" panose="020B0604020202020204" pitchFamily="34" charset="0"/>
              </a:rPr>
              <a:t>alu</a:t>
            </a:r>
            <a:r>
              <a:rPr lang="en-ID" b="1" dirty="0">
                <a:latin typeface="arial" panose="020B0604020202020204" pitchFamily="34" charset="0"/>
              </a:rPr>
              <a:t> </a:t>
            </a:r>
            <a:r>
              <a:rPr lang="en-ID" b="1" dirty="0" err="1">
                <a:latin typeface="arial" panose="020B0604020202020204" pitchFamily="34" charset="0"/>
              </a:rPr>
              <a:t>apa</a:t>
            </a:r>
            <a:r>
              <a:rPr lang="en-ID" b="1" dirty="0">
                <a:latin typeface="arial" panose="020B0604020202020204" pitchFamily="34" charset="0"/>
              </a:rPr>
              <a:t> </a:t>
            </a:r>
            <a:r>
              <a:rPr lang="en-ID" b="1" dirty="0" err="1">
                <a:latin typeface="arial" panose="020B0604020202020204" pitchFamily="34" charset="0"/>
              </a:rPr>
              <a:t>itu</a:t>
            </a:r>
            <a:r>
              <a:rPr lang="en-ID" b="1" dirty="0">
                <a:latin typeface="arial" panose="020B0604020202020204" pitchFamily="34" charset="0"/>
              </a:rPr>
              <a:t> </a:t>
            </a:r>
            <a:r>
              <a:rPr lang="en-ID" b="1" dirty="0" err="1">
                <a:latin typeface="arial" panose="020B0604020202020204" pitchFamily="34" charset="0"/>
              </a:rPr>
              <a:t>algorimta</a:t>
            </a:r>
            <a:r>
              <a:rPr lang="en-ID" b="1" dirty="0">
                <a:latin typeface="arial" panose="020B0604020202020204" pitchFamily="34" charset="0"/>
              </a:rPr>
              <a:t> </a:t>
            </a:r>
            <a:r>
              <a:rPr lang="en-ID" b="1" dirty="0" err="1">
                <a:latin typeface="arial" panose="020B0604020202020204" pitchFamily="34" charset="0"/>
              </a:rPr>
              <a:t>menurut</a:t>
            </a:r>
            <a:r>
              <a:rPr lang="en-ID" b="1" dirty="0">
                <a:latin typeface="arial" panose="020B0604020202020204" pitchFamily="34" charset="0"/>
              </a:rPr>
              <a:t> kalian?</a:t>
            </a:r>
            <a:endParaRPr lang="en-ID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7159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7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160790" y="1767150"/>
            <a:ext cx="4822418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Mari kita berkenalan dengan</a:t>
            </a:r>
            <a:endParaRPr sz="2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Flowchart</a:t>
            </a:r>
            <a:endParaRPr sz="2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10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36877-CFA1-4444-978B-E164FA5C03F7}"/>
              </a:ext>
            </a:extLst>
          </p:cNvPr>
          <p:cNvSpPr txBox="1"/>
          <p:nvPr/>
        </p:nvSpPr>
        <p:spPr>
          <a:xfrm>
            <a:off x="2286000" y="20959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</a:rPr>
              <a:t>Sudah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pernah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dengar</a:t>
            </a:r>
            <a:r>
              <a:rPr lang="en-US" b="1" dirty="0">
                <a:latin typeface="arial" panose="020B0604020202020204" pitchFamily="34" charset="0"/>
              </a:rPr>
              <a:t> flowchart</a:t>
            </a:r>
            <a:r>
              <a:rPr lang="en-ID" b="1" dirty="0">
                <a:latin typeface="arial" panose="020B0604020202020204" pitchFamily="34" charset="0"/>
              </a:rPr>
              <a:t>?</a:t>
            </a:r>
            <a:endParaRPr lang="en-ID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19848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C8788-B2DF-428E-8530-BF535AB0B69E}"/>
              </a:ext>
            </a:extLst>
          </p:cNvPr>
          <p:cNvSpPr txBox="1"/>
          <p:nvPr/>
        </p:nvSpPr>
        <p:spPr>
          <a:xfrm>
            <a:off x="774550" y="1371545"/>
            <a:ext cx="63484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chemeClr val="tx1"/>
                </a:solidFill>
                <a:effectLst/>
                <a:latin typeface="+mn-lt"/>
              </a:rPr>
              <a:t>Pengertian</a:t>
            </a:r>
            <a:r>
              <a:rPr lang="en-ID" b="1" i="0" dirty="0">
                <a:solidFill>
                  <a:schemeClr val="tx1"/>
                </a:solidFill>
                <a:effectLst/>
                <a:latin typeface="+mn-lt"/>
              </a:rPr>
              <a:t> flowchart</a:t>
            </a:r>
          </a:p>
          <a:p>
            <a:pPr algn="l"/>
            <a:endParaRPr lang="en-ID" b="1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Flowchart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bagan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alur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diagram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menampilkan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langkah-langkah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keputusan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melakukan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proses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program.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Setiap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digambarkan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bentuk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diagram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dihubungkan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garis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arah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panah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algn="l"/>
            <a:endParaRPr lang="en-ID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Flowchart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berperan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penting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memutuskan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fungsionalitas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proyek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pembuatan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program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melibatkan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banyak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orang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sekaligus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Selain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itu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bagan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alur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proses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program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jelas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ringkas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mengurangi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kemungkinan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salah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penafsiran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Penggunaan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flowchart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dunia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pemrograman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juga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merupakan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cara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bagus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menghubungkan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kebutuhan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teknis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 dan non-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n-lt"/>
              </a:rPr>
              <a:t>teknis</a:t>
            </a:r>
            <a:r>
              <a:rPr lang="en-ID" b="0" i="0" dirty="0">
                <a:solidFill>
                  <a:schemeClr val="tx1"/>
                </a:solidFill>
                <a:effectLst/>
                <a:latin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8942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Flowchart Adalah: Fungsi, Jenis, Simbol, dan Contohnya">
            <a:extLst>
              <a:ext uri="{FF2B5EF4-FFF2-40B4-BE49-F238E27FC236}">
                <a16:creationId xmlns:a16="http://schemas.microsoft.com/office/drawing/2014/main" id="{CA0C8926-37F5-46F1-A563-6D45FC50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47" y="724364"/>
            <a:ext cx="6456305" cy="431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Flowchart Adalah: Fungsi, Jenis, Simbol, dan Contohnya">
            <a:extLst>
              <a:ext uri="{FF2B5EF4-FFF2-40B4-BE49-F238E27FC236}">
                <a16:creationId xmlns:a16="http://schemas.microsoft.com/office/drawing/2014/main" id="{FE49FFF9-B4F9-408E-83F4-5F1AE9A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63" y="1021190"/>
            <a:ext cx="2221315" cy="380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A60B9D-FD77-4BCB-B446-5DC6584ECAB3}"/>
              </a:ext>
            </a:extLst>
          </p:cNvPr>
          <p:cNvSpPr txBox="1"/>
          <p:nvPr/>
        </p:nvSpPr>
        <p:spPr>
          <a:xfrm>
            <a:off x="509570" y="10211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Contoh</a:t>
            </a:r>
            <a:r>
              <a:rPr lang="en-ID" b="1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flowchart</a:t>
            </a:r>
          </a:p>
        </p:txBody>
      </p:sp>
    </p:spTree>
    <p:extLst>
      <p:ext uri="{BB962C8B-B14F-4D97-AF65-F5344CB8AC3E}">
        <p14:creationId xmlns:p14="http://schemas.microsoft.com/office/powerpoint/2010/main" val="133184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60B9D-FD77-4BCB-B446-5DC6584ECAB3}"/>
              </a:ext>
            </a:extLst>
          </p:cNvPr>
          <p:cNvSpPr txBox="1"/>
          <p:nvPr/>
        </p:nvSpPr>
        <p:spPr>
          <a:xfrm>
            <a:off x="509570" y="10211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Contoh</a:t>
            </a:r>
            <a:r>
              <a:rPr lang="en-ID" b="1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flowchart</a:t>
            </a:r>
          </a:p>
        </p:txBody>
      </p:sp>
      <p:pic>
        <p:nvPicPr>
          <p:cNvPr id="3074" name="Picture 2" descr="11+ Contoh Flowchart Beserta Jenisnya [Lengkap Studi Kasus]">
            <a:extLst>
              <a:ext uri="{FF2B5EF4-FFF2-40B4-BE49-F238E27FC236}">
                <a16:creationId xmlns:a16="http://schemas.microsoft.com/office/drawing/2014/main" id="{6BE62A11-9938-4CF3-A02B-8A07E8FEC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70" y="914399"/>
            <a:ext cx="4232271" cy="37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37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36877-CFA1-4444-978B-E164FA5C03F7}"/>
              </a:ext>
            </a:extLst>
          </p:cNvPr>
          <p:cNvSpPr txBox="1"/>
          <p:nvPr/>
        </p:nvSpPr>
        <p:spPr>
          <a:xfrm>
            <a:off x="2286000" y="20959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Pseudocode</a:t>
            </a:r>
            <a:endParaRPr lang="en-ID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55674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EA2718-E8E7-45FD-A61A-2D37CF607744}"/>
              </a:ext>
            </a:extLst>
          </p:cNvPr>
          <p:cNvSpPr txBox="1"/>
          <p:nvPr/>
        </p:nvSpPr>
        <p:spPr>
          <a:xfrm>
            <a:off x="2286000" y="1772782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D" b="1" i="0" dirty="0" err="1">
                <a:solidFill>
                  <a:srgbClr val="222222"/>
                </a:solidFill>
                <a:effectLst/>
                <a:latin typeface="inherit"/>
              </a:rPr>
              <a:t>Pengertian</a:t>
            </a:r>
            <a:r>
              <a:rPr lang="en-ID" b="1" i="0" dirty="0">
                <a:solidFill>
                  <a:srgbClr val="222222"/>
                </a:solidFill>
                <a:effectLst/>
                <a:latin typeface="inherit"/>
              </a:rPr>
              <a:t> Pseudocode</a:t>
            </a:r>
          </a:p>
          <a:p>
            <a:pPr algn="l" fontAlgn="base"/>
            <a:endParaRPr lang="en-ID" b="1" i="0" dirty="0">
              <a:solidFill>
                <a:srgbClr val="222222"/>
              </a:solidFill>
              <a:effectLst/>
              <a:latin typeface="PT Sans"/>
            </a:endParaRPr>
          </a:p>
          <a:p>
            <a:pPr algn="l" fontAlgn="base"/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Pseudocode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istilah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pemrograman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menuliskan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sintaks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, statement,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algoritma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,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lainnya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bahasa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bisa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dipahami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oleh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manusia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.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Sederhananya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, pseudocode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merupakan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bentuk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representasi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kode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kita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nantinya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versi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yang human readable,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erriweather"/>
              </a:rPr>
              <a:t>bukan</a:t>
            </a:r>
            <a:r>
              <a:rPr lang="en-ID" b="0" i="0" dirty="0">
                <a:solidFill>
                  <a:srgbClr val="222222"/>
                </a:solidFill>
                <a:effectLst/>
                <a:latin typeface="Merriweather"/>
              </a:rPr>
              <a:t> computer readable</a:t>
            </a:r>
          </a:p>
        </p:txBody>
      </p:sp>
    </p:spTree>
    <p:extLst>
      <p:ext uri="{BB962C8B-B14F-4D97-AF65-F5344CB8AC3E}">
        <p14:creationId xmlns:p14="http://schemas.microsoft.com/office/powerpoint/2010/main" val="42352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F6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261550" y="914400"/>
            <a:ext cx="47781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Selamat datang di </a:t>
            </a:r>
            <a:r>
              <a:rPr lang="en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Chapter 1</a:t>
            </a:r>
            <a:r>
              <a:rPr lang="en" sz="2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Topic 5 </a:t>
            </a:r>
            <a:r>
              <a:rPr lang="en" sz="2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online course </a:t>
            </a:r>
            <a:r>
              <a:rPr lang="en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Backend </a:t>
            </a:r>
            <a:r>
              <a:rPr lang="en" sz="2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dari Binar Academy!</a:t>
            </a:r>
            <a:endParaRPr sz="22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475" y="1387225"/>
            <a:ext cx="4475314" cy="34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ABFDF-D65E-4D67-9B3F-236F376EF884}"/>
              </a:ext>
            </a:extLst>
          </p:cNvPr>
          <p:cNvSpPr txBox="1"/>
          <p:nvPr/>
        </p:nvSpPr>
        <p:spPr>
          <a:xfrm>
            <a:off x="764011" y="1726223"/>
            <a:ext cx="76159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1. 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Mempermudah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pengguna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memahami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cara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penyelesaian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suatu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masalah</a:t>
            </a:r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Fungsi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utama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pseudocode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mempermudah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manusia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membaca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menyelesaikan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permasalahan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sebuah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bahasa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pemrograman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 Hal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bisa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terjadi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karena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pseudocode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dibaca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mudah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oleh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penggunanya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yaitu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manusia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 </a:t>
            </a:r>
          </a:p>
          <a:p>
            <a:pPr algn="l"/>
            <a:endParaRPr lang="en-ID" b="0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Tanpa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pseudocode,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permasalahan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akibat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kesalahan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penulisan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bahasa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pemrograman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sangat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sulit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dideteksi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Namun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hal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bisa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diatasi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karena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pseudocode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bisa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mengkonversi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kode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bahasa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pemrograman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 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Sehingga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ketika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terjadi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masalah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error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terhadap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kode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diterima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sedang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dibuat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pengguna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memanfaatkan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pseudocode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mendeteksi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masalah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tersebut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11491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ABFDF-D65E-4D67-9B3F-236F376EF884}"/>
              </a:ext>
            </a:extLst>
          </p:cNvPr>
          <p:cNvSpPr txBox="1"/>
          <p:nvPr/>
        </p:nvSpPr>
        <p:spPr>
          <a:xfrm>
            <a:off x="764011" y="1459245"/>
            <a:ext cx="76159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2. Alat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dokumentasi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penyelesaian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masalah</a:t>
            </a:r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hanya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membantu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menyelesaikan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sebuah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permasalahan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, pseudocode juga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bisa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dokumentasi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Yaitu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sebagai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jembatan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penghubung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antara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pengguna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bahasa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pemrograman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 Pseudocode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mendokumentasikan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seluruh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proses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pengolahan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tersebut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 </a:t>
            </a:r>
          </a:p>
          <a:p>
            <a:pPr algn="l"/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Pseudocode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berperan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penting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membantu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pengguna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menerjemahkan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bahasa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pemrograman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lebih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cepat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 Orang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awam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bisa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menganalisa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tentang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proyek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pembuatan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matematika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hal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melibatkan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bahasa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pemrograman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komputer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tanpa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pseudocode. </a:t>
            </a:r>
          </a:p>
          <a:p>
            <a:pPr algn="l"/>
            <a:endParaRPr lang="en-ID" b="0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Sehingga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pseudocode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dokumentasi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membantu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manusia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menerjemahkan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bahasa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pemrograman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ke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bahasa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lebih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sederhana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agar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dimengerti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oleh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manusia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27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ABFDF-D65E-4D67-9B3F-236F376EF884}"/>
              </a:ext>
            </a:extLst>
          </p:cNvPr>
          <p:cNvSpPr txBox="1"/>
          <p:nvPr/>
        </p:nvSpPr>
        <p:spPr>
          <a:xfrm>
            <a:off x="764011" y="1459245"/>
            <a:ext cx="76159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3. 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Menuliskan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rumus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lebih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mudah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dibaca</a:t>
            </a:r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Pseudocode juga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berguna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menuliskan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rumus-rumus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lebih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sederhana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Sehingga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ditulis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pseudocode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lebih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mudah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dipahami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daripada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ditulis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bahasa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pemrograman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Akhirnya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pengguna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lebih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cepat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mendapat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gambaran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tentang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tingkat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kerumitan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program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dibuat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menuliskan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tersebut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bentuk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pseudocode.</a:t>
            </a:r>
          </a:p>
        </p:txBody>
      </p:sp>
    </p:spTree>
    <p:extLst>
      <p:ext uri="{BB962C8B-B14F-4D97-AF65-F5344CB8AC3E}">
        <p14:creationId xmlns:p14="http://schemas.microsoft.com/office/powerpoint/2010/main" val="181653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03620-EFAA-436C-8306-56B98EB392CA}"/>
              </a:ext>
            </a:extLst>
          </p:cNvPr>
          <p:cNvSpPr txBox="1"/>
          <p:nvPr/>
        </p:nvSpPr>
        <p:spPr>
          <a:xfrm>
            <a:off x="2286000" y="2095948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4. 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Lebih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ringkas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dan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praktis</a:t>
            </a:r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Pseudocode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lebih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mudah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dibuat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karena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bergantung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sistem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tertentu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dan juga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algoritmanya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lebih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ringkas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mudah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dibaca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96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A2A47-0058-4B39-AE65-E5DF4662D607}"/>
              </a:ext>
            </a:extLst>
          </p:cNvPr>
          <p:cNvSpPr txBox="1"/>
          <p:nvPr/>
        </p:nvSpPr>
        <p:spPr>
          <a:xfrm>
            <a:off x="754212" y="1481930"/>
            <a:ext cx="76355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1. 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Judul</a:t>
            </a:r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Judul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dipakai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pseudocode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judul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dipakai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judul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ingin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dibuat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oleh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penulis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 </a:t>
            </a:r>
          </a:p>
          <a:p>
            <a:pPr algn="l"/>
            <a:endParaRPr lang="en-ID" dirty="0">
              <a:latin typeface="ui-sans-serif"/>
            </a:endParaRPr>
          </a:p>
          <a:p>
            <a:pPr algn="l"/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2. 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Deskripsi</a:t>
            </a:r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Bagian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berisi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deklarasi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keterangan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dibuat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yaitu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keterangan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(var)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konstanta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digunakan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menghitung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rumus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tertentu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wadah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data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digunakan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 </a:t>
            </a:r>
          </a:p>
          <a:p>
            <a:pPr algn="l"/>
            <a:endParaRPr lang="en-ID" dirty="0">
              <a:latin typeface="ui-sans-serif"/>
            </a:endParaRPr>
          </a:p>
          <a:p>
            <a:pPr algn="l"/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3. 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Implementasi</a:t>
            </a:r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Bagian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berisi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proses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langkah-langkah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dilakukan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inti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itu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sendiri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Maksudnya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pengguna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harus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menuliskan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besaran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angka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pada masing-masing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dihitung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sebagainya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67A0F-F721-4D53-B820-F80F5973A80D}"/>
              </a:ext>
            </a:extLst>
          </p:cNvPr>
          <p:cNvSpPr txBox="1"/>
          <p:nvPr/>
        </p:nvSpPr>
        <p:spPr>
          <a:xfrm>
            <a:off x="754212" y="9050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Struktur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dasar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381076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67A0F-F721-4D53-B820-F80F5973A80D}"/>
              </a:ext>
            </a:extLst>
          </p:cNvPr>
          <p:cNvSpPr txBox="1"/>
          <p:nvPr/>
        </p:nvSpPr>
        <p:spPr>
          <a:xfrm>
            <a:off x="754212" y="9050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pseudocode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untuk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menentukan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keliling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persegi</a:t>
            </a:r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AD28A4-492D-4FD6-ABE3-78432B6D8903}"/>
              </a:ext>
            </a:extLst>
          </p:cNvPr>
          <p:cNvSpPr txBox="1"/>
          <p:nvPr/>
        </p:nvSpPr>
        <p:spPr>
          <a:xfrm>
            <a:off x="2286000" y="1665060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Judul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: Program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Menentukan_Keliling_Persegi</a:t>
            </a:r>
            <a:endParaRPr lang="en-ID" b="0" i="0" dirty="0">
              <a:solidFill>
                <a:srgbClr val="000000"/>
              </a:solidFill>
              <a:effectLst/>
              <a:latin typeface="ui-sans-serif"/>
            </a:endParaRPr>
          </a:p>
          <a:p>
            <a:br>
              <a:rPr lang="en-ID" dirty="0"/>
            </a:b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Deklarasi</a:t>
            </a:r>
            <a:br>
              <a:rPr lang="en-ID" dirty="0"/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Var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sisi,keliling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: integer; </a:t>
            </a:r>
          </a:p>
          <a:p>
            <a:br>
              <a:rPr lang="en-ID" dirty="0"/>
            </a:b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Implementasi</a:t>
            </a:r>
            <a:br>
              <a:rPr lang="en-ID" dirty="0"/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Read(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sisi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);</a:t>
            </a:r>
            <a:br>
              <a:rPr lang="en-ID" dirty="0"/>
            </a:b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Keliling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←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sisi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*4;</a:t>
            </a:r>
            <a:br>
              <a:rPr lang="en-ID" dirty="0"/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Write(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keliling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6033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67A0F-F721-4D53-B820-F80F5973A80D}"/>
              </a:ext>
            </a:extLst>
          </p:cNvPr>
          <p:cNvSpPr txBox="1"/>
          <p:nvPr/>
        </p:nvSpPr>
        <p:spPr>
          <a:xfrm>
            <a:off x="754211" y="905038"/>
            <a:ext cx="5873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Algoritma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pseudocode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untuk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menentukan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luas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persegi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panjang</a:t>
            </a:r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AD28A4-492D-4FD6-ABE3-78432B6D8903}"/>
              </a:ext>
            </a:extLst>
          </p:cNvPr>
          <p:cNvSpPr txBox="1"/>
          <p:nvPr/>
        </p:nvSpPr>
        <p:spPr>
          <a:xfrm>
            <a:off x="2286000" y="166506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Judul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: Program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Menghitung_luas_persegi_Panjang</a:t>
            </a:r>
            <a:endParaRPr lang="en-ID" b="0" i="0" dirty="0">
              <a:solidFill>
                <a:srgbClr val="000000"/>
              </a:solidFill>
              <a:effectLst/>
              <a:latin typeface="ui-sans-serif"/>
            </a:endParaRPr>
          </a:p>
          <a:p>
            <a:br>
              <a:rPr lang="en-ID" dirty="0"/>
            </a:b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Deklarasi</a:t>
            </a:r>
            <a:br>
              <a:rPr lang="en-ID" dirty="0"/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var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panjang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lebar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luas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: integer;</a:t>
            </a:r>
          </a:p>
          <a:p>
            <a:br>
              <a:rPr lang="en-ID" dirty="0"/>
            </a:b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Implementasi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 </a:t>
            </a:r>
            <a:br>
              <a:rPr lang="en-ID" dirty="0"/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Read(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panjang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);</a:t>
            </a:r>
            <a:br>
              <a:rPr lang="en-ID" dirty="0"/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Read(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lebar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);</a:t>
            </a:r>
            <a:br>
              <a:rPr lang="en-ID" dirty="0"/>
            </a:b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luas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←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panjang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*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lebar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;</a:t>
            </a:r>
            <a:br>
              <a:rPr lang="en-ID" dirty="0"/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Write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luas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5915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67A0F-F721-4D53-B820-F80F5973A80D}"/>
              </a:ext>
            </a:extLst>
          </p:cNvPr>
          <p:cNvSpPr txBox="1"/>
          <p:nvPr/>
        </p:nvSpPr>
        <p:spPr>
          <a:xfrm>
            <a:off x="754211" y="905038"/>
            <a:ext cx="5873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Menentukan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sebuah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bilangan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adalah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ganjil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atau</a:t>
            </a:r>
            <a:r>
              <a:rPr lang="en-ID" b="1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genap</a:t>
            </a:r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AD28A4-492D-4FD6-ABE3-78432B6D8903}"/>
              </a:ext>
            </a:extLst>
          </p:cNvPr>
          <p:cNvSpPr txBox="1"/>
          <p:nvPr/>
        </p:nvSpPr>
        <p:spPr>
          <a:xfrm>
            <a:off x="2286000" y="1665060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Judul</a:t>
            </a:r>
            <a:b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Program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ganjil_genap</a:t>
            </a:r>
            <a:endParaRPr lang="en-ID" b="0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endParaRPr lang="en-ID" b="0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Deskripsi</a:t>
            </a:r>
            <a:b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var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bilangan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: integer</a:t>
            </a:r>
          </a:p>
          <a:p>
            <a:pPr algn="l"/>
            <a:endParaRPr lang="en-ID" b="0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Implementasi</a:t>
            </a:r>
            <a:b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READ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bilangan</a:t>
            </a:r>
            <a:b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IF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bilangan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 modulus 2 = 0) THEN</a:t>
            </a:r>
            <a:b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    PRINT “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genap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”</a:t>
            </a:r>
            <a:b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ELSE</a:t>
            </a:r>
            <a:b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    PRINT “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ui-sans-serif"/>
              </a:rPr>
              <a:t>ganjil</a:t>
            </a: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”</a:t>
            </a:r>
            <a:b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</a:br>
            <a:r>
              <a:rPr lang="en-ID" b="0" i="0" dirty="0">
                <a:solidFill>
                  <a:srgbClr val="000000"/>
                </a:solidFill>
                <a:effectLst/>
                <a:latin typeface="ui-sans-serif"/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3067822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67A0F-F721-4D53-B820-F80F5973A80D}"/>
              </a:ext>
            </a:extLst>
          </p:cNvPr>
          <p:cNvSpPr txBox="1"/>
          <p:nvPr/>
        </p:nvSpPr>
        <p:spPr>
          <a:xfrm>
            <a:off x="754211" y="905038"/>
            <a:ext cx="5873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Challange</a:t>
            </a:r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AD28A4-492D-4FD6-ABE3-78432B6D8903}"/>
              </a:ext>
            </a:extLst>
          </p:cNvPr>
          <p:cNvSpPr txBox="1"/>
          <p:nvPr/>
        </p:nvSpPr>
        <p:spPr>
          <a:xfrm>
            <a:off x="2286000" y="166506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i="0" dirty="0" err="1">
                <a:solidFill>
                  <a:srgbClr val="000000"/>
                </a:solidFill>
                <a:effectLst/>
                <a:latin typeface="ui-sans-serif"/>
              </a:rPr>
              <a:t>Buatlah</a:t>
            </a:r>
            <a:r>
              <a:rPr lang="en-ID" b="1" dirty="0">
                <a:latin typeface="ui-sans-serif"/>
              </a:rPr>
              <a:t> </a:t>
            </a:r>
            <a:r>
              <a:rPr lang="en-ID" b="1" dirty="0" err="1">
                <a:latin typeface="ui-sans-serif"/>
              </a:rPr>
              <a:t>sebuah</a:t>
            </a:r>
            <a:r>
              <a:rPr lang="en-ID" b="1" dirty="0">
                <a:latin typeface="ui-sans-serif"/>
              </a:rPr>
              <a:t> flowchart dan </a:t>
            </a:r>
            <a:r>
              <a:rPr lang="en-ID" b="1" dirty="0" err="1">
                <a:latin typeface="ui-sans-serif"/>
              </a:rPr>
              <a:t>sebuah</a:t>
            </a:r>
            <a:r>
              <a:rPr lang="en-ID" b="1" dirty="0">
                <a:latin typeface="ui-sans-serif"/>
              </a:rPr>
              <a:t> pseudocode </a:t>
            </a:r>
            <a:r>
              <a:rPr lang="en-ID" b="1" dirty="0" err="1">
                <a:latin typeface="ui-sans-serif"/>
              </a:rPr>
              <a:t>untuk</a:t>
            </a:r>
            <a:endParaRPr lang="en-ID" b="1" dirty="0">
              <a:latin typeface="ui-sans-serif"/>
            </a:endParaRPr>
          </a:p>
          <a:p>
            <a:pPr algn="ctr"/>
            <a:r>
              <a:rPr lang="en-ID" b="1" dirty="0" err="1">
                <a:latin typeface="ui-sans-serif"/>
              </a:rPr>
              <a:t>menghitung</a:t>
            </a:r>
            <a:r>
              <a:rPr lang="en-ID" b="1" dirty="0">
                <a:latin typeface="ui-sans-serif"/>
              </a:rPr>
              <a:t> </a:t>
            </a:r>
            <a:r>
              <a:rPr lang="en-ID" b="1" dirty="0" err="1">
                <a:latin typeface="ui-sans-serif"/>
              </a:rPr>
              <a:t>kecepatan</a:t>
            </a:r>
            <a:r>
              <a:rPr lang="en-ID" b="1" dirty="0">
                <a:latin typeface="ui-sans-serif"/>
              </a:rPr>
              <a:t> </a:t>
            </a:r>
            <a:r>
              <a:rPr lang="en-ID" b="1" dirty="0" err="1">
                <a:latin typeface="ui-sans-serif"/>
              </a:rPr>
              <a:t>mobil</a:t>
            </a:r>
            <a:endParaRPr lang="en-ID" b="1" dirty="0">
              <a:latin typeface="ui-sans-serif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E475B-1B41-48A4-BB35-450BF6486D4D}"/>
              </a:ext>
            </a:extLst>
          </p:cNvPr>
          <p:cNvSpPr txBox="1"/>
          <p:nvPr/>
        </p:nvSpPr>
        <p:spPr>
          <a:xfrm>
            <a:off x="2286000" y="24178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u="sng" dirty="0">
                <a:solidFill>
                  <a:srgbClr val="00B0F0"/>
                </a:solidFill>
              </a:rPr>
              <a:t>https://app.diagrams.net/</a:t>
            </a:r>
          </a:p>
        </p:txBody>
      </p:sp>
    </p:spTree>
    <p:extLst>
      <p:ext uri="{BB962C8B-B14F-4D97-AF65-F5344CB8AC3E}">
        <p14:creationId xmlns:p14="http://schemas.microsoft.com/office/powerpoint/2010/main" val="3387777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67A0F-F721-4D53-B820-F80F5973A80D}"/>
              </a:ext>
            </a:extLst>
          </p:cNvPr>
          <p:cNvSpPr txBox="1"/>
          <p:nvPr/>
        </p:nvSpPr>
        <p:spPr>
          <a:xfrm>
            <a:off x="754211" y="905038"/>
            <a:ext cx="5873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>
                <a:solidFill>
                  <a:srgbClr val="000000"/>
                </a:solidFill>
                <a:effectLst/>
                <a:latin typeface="ui-sans-serif"/>
              </a:rPr>
              <a:t>Challenge</a:t>
            </a:r>
            <a:endParaRPr lang="en-ID" b="1" i="0" dirty="0">
              <a:solidFill>
                <a:srgbClr val="000000"/>
              </a:solidFill>
              <a:effectLst/>
              <a:latin typeface="ui-sans-serif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C4399-DFAF-4D7C-8239-06ED257D00E3}"/>
              </a:ext>
            </a:extLst>
          </p:cNvPr>
          <p:cNvSpPr txBox="1"/>
          <p:nvPr/>
        </p:nvSpPr>
        <p:spPr>
          <a:xfrm>
            <a:off x="2286000" y="166506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ui-sans-serif"/>
              </a:rPr>
              <a:t>Ubah</a:t>
            </a:r>
            <a:r>
              <a:rPr lang="en-US" b="1" dirty="0">
                <a:latin typeface="ui-sans-serif"/>
              </a:rPr>
              <a:t> pseudocode yang kalian </a:t>
            </a:r>
            <a:r>
              <a:rPr lang="en-US" b="1" dirty="0" err="1">
                <a:latin typeface="ui-sans-serif"/>
              </a:rPr>
              <a:t>buat</a:t>
            </a:r>
            <a:r>
              <a:rPr lang="en-US" b="1" dirty="0">
                <a:latin typeface="ui-sans-serif"/>
              </a:rPr>
              <a:t> </a:t>
            </a:r>
            <a:r>
              <a:rPr lang="en-US" b="1" dirty="0" err="1">
                <a:latin typeface="ui-sans-serif"/>
              </a:rPr>
              <a:t>menjadi</a:t>
            </a:r>
            <a:r>
              <a:rPr lang="en-US" b="1" dirty="0">
                <a:latin typeface="ui-sans-serif"/>
              </a:rPr>
              <a:t> </a:t>
            </a:r>
            <a:r>
              <a:rPr lang="en-US" b="1" dirty="0" err="1">
                <a:latin typeface="ui-sans-serif"/>
              </a:rPr>
              <a:t>sebuah</a:t>
            </a:r>
            <a:r>
              <a:rPr lang="en-US" b="1" dirty="0">
                <a:latin typeface="ui-sans-serif"/>
              </a:rPr>
              <a:t> code </a:t>
            </a:r>
            <a:r>
              <a:rPr lang="en-US" b="1" dirty="0" err="1">
                <a:latin typeface="ui-sans-serif"/>
              </a:rPr>
              <a:t>dengan</a:t>
            </a:r>
            <a:r>
              <a:rPr lang="en-US" b="1" dirty="0">
                <a:latin typeface="ui-sans-serif"/>
              </a:rPr>
              <a:t> </a:t>
            </a:r>
            <a:r>
              <a:rPr lang="en-US" b="1" dirty="0" err="1">
                <a:latin typeface="ui-sans-serif"/>
              </a:rPr>
              <a:t>javascript</a:t>
            </a:r>
            <a:r>
              <a:rPr lang="en-US" b="1" dirty="0">
                <a:latin typeface="ui-sans-serif"/>
              </a:rPr>
              <a:t>!</a:t>
            </a:r>
            <a:endParaRPr lang="en-ID" b="1" dirty="0"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88179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09575" y="1433250"/>
            <a:ext cx="4369450" cy="27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Pada Chapter 1 Topic 5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mempelajari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mengenai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computational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thingking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 </a:t>
            </a:r>
            <a:endParaRPr lang="en-ID" b="0" dirty="0">
              <a:effectLst/>
            </a:endParaRPr>
          </a:p>
          <a:p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650" y="4573075"/>
            <a:ext cx="718350" cy="3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650" y="830100"/>
            <a:ext cx="2885476" cy="36301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11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/>
        </p:nvSpPr>
        <p:spPr>
          <a:xfrm>
            <a:off x="2798250" y="1913414"/>
            <a:ext cx="3547500" cy="14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Sekian Untuk Hari ini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Terimakasih</a:t>
            </a:r>
            <a:endParaRPr sz="2400" b="1" dirty="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lt1"/>
              </a:buClr>
              <a:buSzPts val="1100"/>
            </a:pPr>
            <a:r>
              <a:rPr lang="en-ID" sz="11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Pengantar</a:t>
            </a:r>
            <a:r>
              <a:rPr lang="en-ID" sz="11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Dunia </a:t>
            </a:r>
            <a:r>
              <a:rPr lang="en-ID" sz="11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</a:t>
            </a:r>
            <a:endParaRPr lang="en-ID"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2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509675" y="1610150"/>
            <a:ext cx="3936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743673"/>
                </a:solidFill>
                <a:latin typeface="Roboto"/>
                <a:ea typeface="Roboto"/>
                <a:cs typeface="Roboto"/>
                <a:sym typeface="Roboto"/>
              </a:rPr>
              <a:t>Dari sesi ini, harapannya kamu bisa melakukan beberapa hal, antara lain:</a:t>
            </a:r>
            <a:endParaRPr sz="1800" b="1" dirty="0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26970" y="2271025"/>
            <a:ext cx="3998400" cy="16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>
              <a:lnSpc>
                <a:spcPct val="115000"/>
              </a:lnSpc>
              <a:buSzPts val="1200"/>
              <a:buFont typeface="Roboto"/>
              <a:buAutoNum type="arabicPeriod"/>
            </a:pPr>
            <a:r>
              <a:rPr lang="en-ID" sz="1200" dirty="0" err="1">
                <a:latin typeface="Roboto"/>
                <a:ea typeface="Roboto"/>
                <a:cs typeface="Roboto"/>
                <a:sym typeface="Roboto"/>
              </a:rPr>
              <a:t>Memahami</a:t>
            </a:r>
            <a:r>
              <a:rPr lang="en-ID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latin typeface="Roboto"/>
                <a:ea typeface="Roboto"/>
                <a:cs typeface="Roboto"/>
                <a:sym typeface="Roboto"/>
              </a:rPr>
              <a:t>algoritma</a:t>
            </a:r>
            <a:endParaRPr lang="en-ID"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-ID" sz="1200" dirty="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emahami cara membuat flowchart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Memahami cara membuat pseudocode</a:t>
            </a:r>
          </a:p>
        </p:txBody>
      </p:sp>
      <p:sp>
        <p:nvSpPr>
          <p:cNvPr id="90" name="Google Shape;90;p16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6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675" y="1021450"/>
            <a:ext cx="3418798" cy="341879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11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67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160790" y="1767150"/>
            <a:ext cx="4822418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Mari kita berkenalan dengan</a:t>
            </a:r>
            <a:endParaRPr sz="2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Algoritma</a:t>
            </a:r>
            <a:endParaRPr sz="2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/>
        </p:nvSpPr>
        <p:spPr>
          <a:xfrm>
            <a:off x="3238784" y="2347800"/>
            <a:ext cx="2666429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52F67"/>
                </a:solidFill>
                <a:latin typeface="Roboto"/>
                <a:ea typeface="Roboto"/>
                <a:cs typeface="Roboto"/>
                <a:sym typeface="Roboto"/>
              </a:rPr>
              <a:t>Apasih Algoritma itu?</a:t>
            </a:r>
            <a:endParaRPr sz="1800" b="1" dirty="0">
              <a:solidFill>
                <a:srgbClr val="652F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-US" sz="1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715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6D7C28-D783-4B86-A4CD-AEFE667C52F4}"/>
              </a:ext>
            </a:extLst>
          </p:cNvPr>
          <p:cNvSpPr txBox="1"/>
          <p:nvPr/>
        </p:nvSpPr>
        <p:spPr>
          <a:xfrm>
            <a:off x="2286000" y="1988226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Thomas H.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Cormen</a:t>
            </a:r>
            <a:endParaRPr lang="en-ID" b="0" i="0" dirty="0">
              <a:solidFill>
                <a:srgbClr val="000000"/>
              </a:solidFill>
              <a:effectLst/>
              <a:latin typeface="Noto Sans"/>
            </a:endParaRP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merupakan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prosedur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komputasi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mengambil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beberapa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nilai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kumpulan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nilai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sebagai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input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kemudian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diproses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sebagai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output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sehingga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urutan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langkah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komputasi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mengubah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input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output.</a:t>
            </a:r>
          </a:p>
        </p:txBody>
      </p:sp>
    </p:spTree>
    <p:extLst>
      <p:ext uri="{BB962C8B-B14F-4D97-AF65-F5344CB8AC3E}">
        <p14:creationId xmlns:p14="http://schemas.microsoft.com/office/powerpoint/2010/main" val="205776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0EC09D-1815-47B7-9F30-9DE30474C5B3}"/>
              </a:ext>
            </a:extLst>
          </p:cNvPr>
          <p:cNvSpPr txBox="1"/>
          <p:nvPr/>
        </p:nvSpPr>
        <p:spPr>
          <a:xfrm>
            <a:off x="2286000" y="1988226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Andrey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Andreyevich</a:t>
            </a:r>
            <a:r>
              <a:rPr lang="en-ID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Markov</a:t>
            </a:r>
            <a:endParaRPr lang="en-ID" b="0" i="0" dirty="0">
              <a:solidFill>
                <a:srgbClr val="000000"/>
              </a:solidFill>
              <a:effectLst/>
              <a:latin typeface="Noto Sans"/>
            </a:endParaRP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hal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umum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dipahami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sebagai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keputusan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tepat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mendefinisikan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proses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komputasi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mengarahkan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awal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hingga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hasil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diinginkan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4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Anatomi HTML</a:t>
            </a:r>
            <a:endParaRPr sz="1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5"/>
          <p:cNvSpPr/>
          <p:nvPr/>
        </p:nvSpPr>
        <p:spPr>
          <a:xfrm rot="5400000" flipH="1">
            <a:off x="8499899" y="-8176"/>
            <a:ext cx="536100" cy="752100"/>
          </a:xfrm>
          <a:prstGeom prst="rect">
            <a:avLst/>
          </a:prstGeom>
          <a:solidFill>
            <a:srgbClr val="421E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/>
          <p:nvPr/>
        </p:nvSpPr>
        <p:spPr>
          <a:xfrm rot="5400000" flipH="1">
            <a:off x="4303949" y="-4204126"/>
            <a:ext cx="536100" cy="9144000"/>
          </a:xfrm>
          <a:prstGeom prst="rect">
            <a:avLst/>
          </a:prstGeom>
          <a:solidFill>
            <a:srgbClr val="A667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/>
          <p:nvPr/>
        </p:nvSpPr>
        <p:spPr>
          <a:xfrm rot="5400000" flipH="1">
            <a:off x="6854930" y="200173"/>
            <a:ext cx="536100" cy="335400"/>
          </a:xfrm>
          <a:prstGeom prst="rect">
            <a:avLst/>
          </a:prstGeom>
          <a:solidFill>
            <a:srgbClr val="7436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 rot="5400000" flipH="1">
            <a:off x="7564580" y="-191328"/>
            <a:ext cx="536100" cy="1118400"/>
          </a:xfrm>
          <a:prstGeom prst="rect">
            <a:avLst/>
          </a:prstGeom>
          <a:solidFill>
            <a:srgbClr val="51225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573578" y="251687"/>
            <a:ext cx="72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None/>
            </a:pPr>
            <a:r>
              <a:rPr lang="en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Algoritma</a:t>
            </a:r>
            <a:endParaRPr sz="11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endParaRPr sz="11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283668" y="252225"/>
            <a:ext cx="1620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65569" y="251687"/>
            <a:ext cx="44100" cy="1620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5"/>
          <p:cNvSpPr/>
          <p:nvPr/>
        </p:nvSpPr>
        <p:spPr>
          <a:xfrm>
            <a:off x="283670" y="433867"/>
            <a:ext cx="225900" cy="40800"/>
          </a:xfrm>
          <a:prstGeom prst="rect">
            <a:avLst/>
          </a:prstGeom>
          <a:solidFill>
            <a:srgbClr val="F2AB2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BE096-6D21-41E7-9DB9-0A307123D3FB}"/>
              </a:ext>
            </a:extLst>
          </p:cNvPr>
          <p:cNvSpPr txBox="1"/>
          <p:nvPr/>
        </p:nvSpPr>
        <p:spPr>
          <a:xfrm>
            <a:off x="2286000" y="1988226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Goodman dan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Hedetniemi</a:t>
            </a:r>
            <a:endParaRPr lang="en-ID" b="0" i="0" dirty="0">
              <a:solidFill>
                <a:srgbClr val="000000"/>
              </a:solidFill>
              <a:effectLst/>
              <a:latin typeface="Noto Sans"/>
            </a:endParaRP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merupakan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urutan-urutan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terbatas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operasi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terdefinisi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baik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yang masing-masing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membutuhkan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memory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waktu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terbatas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menyelesaikan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/>
              </a:rPr>
              <a:t>masalah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6580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2908</Words>
  <Application>Microsoft Office PowerPoint</Application>
  <PresentationFormat>On-screen Show (16:9)</PresentationFormat>
  <Paragraphs>161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arial</vt:lpstr>
      <vt:lpstr>Calibri</vt:lpstr>
      <vt:lpstr>inherit</vt:lpstr>
      <vt:lpstr>Lato</vt:lpstr>
      <vt:lpstr>Merriweather</vt:lpstr>
      <vt:lpstr>Montserrat</vt:lpstr>
      <vt:lpstr>Noto Sans</vt:lpstr>
      <vt:lpstr>PT Sans</vt:lpstr>
      <vt:lpstr>Raleway</vt:lpstr>
      <vt:lpstr>Roboto</vt:lpstr>
      <vt:lpstr>Source Sans Pro</vt:lpstr>
      <vt:lpstr>ui-sans-serif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Fahmi Aziz</cp:lastModifiedBy>
  <cp:revision>61</cp:revision>
  <dcterms:modified xsi:type="dcterms:W3CDTF">2021-08-23T07:32:02Z</dcterms:modified>
</cp:coreProperties>
</file>