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8" r:id="rId11"/>
    <p:sldId id="279" r:id="rId12"/>
    <p:sldId id="280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6" r:id="rId23"/>
    <p:sldId id="284" r:id="rId24"/>
    <p:sldId id="259" r:id="rId25"/>
    <p:sldId id="285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16165E-4060-49D9-ACFD-556C7CD2859A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FA9669-52A6-4DCC-8B91-0BE2F9A74F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3429000"/>
            <a:ext cx="8712968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ОФОРМЛЕНИЕ ПОЯСНИТЕЛЬНОЙ ЗАПИСКИ ВЫПУСКНОЙ КВАЛИФИКАЦИОННОЙ 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1872208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lnSpc>
                <a:spcPct val="120000"/>
              </a:lnSpc>
            </a:pP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sz="5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ВЫСШЕГО ОБРАЗОВАНИЯ «МОСКОВСКИЙ ГОСУДАРСТВЕННЫЙ УНИВЕРСИТЕТ ТЕХНОЛОГИЙ И УПРАВЛЕНИЯ ИМЕНИ К.Г. РАЗУМОВСКОГО (ПЕРВЫЙ КАЗАЧИЙ УНИВЕРСИТЕТ)»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5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(ФГБОУ ВО «МГУТУ ИМ. К.Г. РАЗУМОВСКОГО (ПКУ)»)</a:t>
            </a:r>
          </a:p>
          <a:p>
            <a:pPr algn="ctr">
              <a:lnSpc>
                <a:spcPct val="120000"/>
              </a:lnSpc>
            </a:pP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УНИВЕРСИТЕТСКИЙ КОЛЛЕДЖ ИНФОРМАЦИОННЫХ ТЕХНОЛОГИЙ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1152128" cy="1124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72608"/>
          </a:xfrm>
        </p:spPr>
        <p:txBody>
          <a:bodyPr/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Вторая страница ВКР – раздел СОДЕРЖАНИЕ, оформлена в рамке и с основной надписью. </a:t>
            </a:r>
          </a:p>
          <a:p>
            <a:pPr marL="0" indent="442913" algn="just" hangingPunc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Расстояние от рамки формы до границ текста в начале и в конце строк – от 3 до 5 мм.</a:t>
            </a:r>
          </a:p>
          <a:p>
            <a:pPr marL="0" indent="442913" algn="just" hangingPunc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Расстояние от верхней или нижней строки текста до верхней или нижней линии рамки должно быть не менее 10 мм.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Абзацы в тексте начинают отступом 1,25.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Расстояние от рамки до края страницы: слева - 25 мм, сверху, снизу и справа - 5 мм.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РАЗМЕРЫ ОСНОВНОЙ НАДПИСИ ЛИСТА СОДЕРЖАНИЯ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2230"/>
            <a:ext cx="9144000" cy="381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3645024"/>
            <a:ext cx="91440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РАМЕР ОСНОВНОЙ НАДПИСИ ДЛЯ СТРАНИЦЫ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77281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специальности 09.02.05 Прикладная информатика  (по отраслям)  весь текст не оформляется в рамке и с основной надписью,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только раздел СОДЕРЖАНИЕ.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Титульный лист не оформляется рамкой, основной надписью, без номера страницы! </a:t>
            </a:r>
            <a:br>
              <a:rPr lang="ru-RU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1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Общий вид 2 и 3 страницы ВКР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0928"/>
            <a:ext cx="9144000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/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Текст отчета ВКР следует печатать, соблюдая следующие размеры полей: левое - 30 мм, правое - 15 мм, верхнее и нижнее - 20 мм. Абзацный отступ должен быть одинаковым по всему тексту отчета и равен 1,25 см.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Страницы ВКР следует нумеровать арабскими цифрами, соблюдая сквозную нумерацию по всему тексту отчета, включая приложения. Номер страницы проставляется в нижней части страницы без точки справа.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Титульный лист включают в общую нумерацию страниц отчета. Номер страницы на титульном листе не проставляют.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 fontScale="92500" lnSpcReduction="10000"/>
          </a:bodyPr>
          <a:lstStyle/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Внутри пунктов или подпунктов могут быть приведены перечисления. Перед каждым элементом перечисления следует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ставить тире.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 необходимости ссылки в тексте отчета на один из элементов перечисления вместо тире ставят строчные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буквы русского алфавита со скобкой,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начиная с буквы "а" (за исключением букв е,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о, ч,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ъ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Простые перечисления отделяются запятой, сложные - точкой с запятой.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 наличии конкретного числа перечислений допускается перед каждым элементом перечисления ставить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арабские цифры, после которых ставится скобка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Перечисления приводятся с абзацного отступа в столбик.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lnSpcReduction="10000"/>
          </a:bodyPr>
          <a:lstStyle/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1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Информационно-сервисная служба для обслуживания удаленных пользователей включает следующие модули: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удаленный заказ,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виртуальная справочная служба,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виртуальный читальный зал.</a:t>
            </a:r>
          </a:p>
          <a:p>
            <a:pPr marL="0" indent="442913" algn="just" fontAlgn="base">
              <a:buNone/>
            </a:pP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2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Работа по оцифровке включала следующие технологические этапы:</a:t>
            </a:r>
          </a:p>
          <a:p>
            <a:pPr marL="0" indent="442913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а) первичный      осмотр      и        структурирование исходных материалов,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б) сканирование документов,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в) обработка и проверка полученных образов.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/>
          <a:lstStyle/>
          <a:p>
            <a:pPr marL="88900" indent="3540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3</a:t>
            </a:r>
          </a:p>
          <a:p>
            <a:pPr marL="88900" indent="3540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Камеральные и лабораторные исследования включали разделение всего выявленного видового состава растений на четыре группы по степени использования их копытными:</a:t>
            </a:r>
          </a:p>
          <a:p>
            <a:pPr marL="88900" indent="3540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1) случайный корм,</a:t>
            </a:r>
          </a:p>
          <a:p>
            <a:pPr marL="88900" indent="3540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2) второстепенный корм,</a:t>
            </a:r>
          </a:p>
          <a:p>
            <a:pPr marL="88900" indent="3540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3) дополнительный корм,</a:t>
            </a:r>
          </a:p>
          <a:p>
            <a:pPr marL="88900" indent="3540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4) основной корм.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lnSpcReduction="10000"/>
          </a:bodyPr>
          <a:lstStyle/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4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Разрабатываемое сверхмощное устройство можно будет применять в различных отраслях реального сектора экономики: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в машиностроении: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1) для очистки отливок от формовочной смеси;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2) для очистки лопаток турбин авиационных двигателей;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3) для холодной штамповки из листа;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в ремонте техники: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1) устранение наслоений на внутренних стенках труб;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2) очистка каналов и отверстий небольшого диаметра от грязи.</a:t>
            </a:r>
          </a:p>
          <a:p>
            <a:pPr marL="0" indent="442913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19325"/>
            <a:ext cx="8568952" cy="423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ТАБЛИЦЫ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528" y="1148821"/>
            <a:ext cx="835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Пример оформления таблицы в ВКР по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ГОСТу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lnSpcReduction="10000"/>
          </a:bodyPr>
          <a:lstStyle/>
          <a:p>
            <a:pPr marL="0" indent="265113" algn="just" hangingPunc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ГОСТ 2.105-95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(последняя редакция 201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года)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Единая система конструкторской документации. ОБЩИЕ ТРЕБОВАНИЯ К ТЕКСТОВЫМ ДОКУМЕНТАМ.</a:t>
            </a:r>
          </a:p>
          <a:p>
            <a:pPr marL="0" indent="265113" algn="just" hangingPunc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ГОСТ 7.32-2017 Система стандартов по информации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библиотечному и издательскому делу.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ОТЧЁТ О НАУЧНО-ИССЛЕДОВАТЕЛЬСКОЙ РАБОТЕ.</a:t>
            </a:r>
          </a:p>
          <a:p>
            <a:pPr marL="0" indent="265113" algn="just" hangingPunc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ГОСТ 2.304-81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(последняя редакция 2006 года)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Единая система конструкторской документации.</a:t>
            </a:r>
            <a:r>
              <a:rPr lang="ru-RU" dirty="0"/>
              <a:t> 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ШРИФТЫ ЧЕРТЕЖНЫЕ.</a:t>
            </a:r>
          </a:p>
          <a:p>
            <a:pPr marL="0" indent="265113" algn="just" hangingPunct="0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ДОКУМЕНТЫ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3813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При переносе таблицы с одной страницы на другую делается надпись «Продолжение таблицы …» и её номер.</a:t>
            </a:r>
          </a:p>
        </p:txBody>
      </p:sp>
      <p:pic>
        <p:nvPicPr>
          <p:cNvPr id="4" name="Содержимое 3" descr="Образец раздела таблицы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67668"/>
            <a:ext cx="8496943" cy="478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832648"/>
          </a:xfrm>
        </p:spPr>
        <p:txBody>
          <a:bodyPr>
            <a:normAutofit/>
          </a:bodyPr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Формулы в отчете следует располагать посередине строки и обозначать порядковой нумерацией в пределах всего отчета арабскими цифрами в круглых скобках в крайнем правом положении на строке.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Плотность каждого образца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кг/м² , вычисляют по формуле </a:t>
            </a:r>
          </a:p>
          <a:p>
            <a:pPr marL="0" indent="442913" algn="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,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масса образца, кг;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объем образца, м² 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7032"/>
            <a:ext cx="936104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761E5BFA-5C0A-48A2-A8D7-8BDB9BD5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6192688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Формулы, за исключением формул, помещаемых в приложении, должны нумероваться сквозной нумерацией арабскими цифрами, которые записывают на уровне формулы справа в круглых скобках. Одну формулу обозначают 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(1)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Последующие ссылки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тексте на порядковые номера формул дают в скобках, например,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в формуле (1)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109728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Допускается нумерация формул в пределах раздела. В этом случае номер формулы состоит из номера раздела и порядкового номера формулы, разделенных точкой, например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(3.1)</a:t>
            </a:r>
          </a:p>
          <a:p>
            <a:pPr marL="109728" indent="0">
              <a:buNone/>
            </a:pPr>
            <a:endParaRPr lang="ru-RU" dirty="0"/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9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Иллюстрации, за исключением иллюстраций, приведенных в приложениях, следует нумеровать арабскими цифрами сквозной нумерацией. Если рисунок один, то он обозначается: Рисунок 1.</a:t>
            </a:r>
          </a:p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Рисунок 1 - Схема прибора</a:t>
            </a:r>
          </a:p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		     Рисунок 2.1 - Схема прибора</a:t>
            </a:r>
          </a:p>
          <a:p>
            <a:pPr marL="0" indent="4429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Иллюстрации каждого ПРИЛОЖЕНИЯ обозначают отдельной нумерацией арабскими цифрами 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добавлением перед цифрой обозначения приложения: Рисунок А.3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Схема прибора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ИЛЛЮСТРАЦИИ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</a:p>
          <a:p>
            <a:pPr marL="0" indent="0" algn="ctr">
              <a:buNone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SzPct val="100000"/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ГОСТ 7.0.96-2016 Система стандартов по информации, библиотечному и издательскому делу. Электронные библиотеки. Основные виды. Структура. Технология формирования. - М.: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2016. - 16 с. </a:t>
            </a:r>
          </a:p>
          <a:p>
            <a:pPr marL="0" indent="0" algn="just">
              <a:buClrTx/>
              <a:buSzPct val="100000"/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Приказ Минобразования РФ от 01.01.01 г. N 1367 "Об утверждении Порядка организации и осуществления образовательной деятельности". - URL: http://www.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consultant.ru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/cons_doc_LAW_159671/(дата обращения: 04.08.2016). </a:t>
            </a:r>
          </a:p>
          <a:p>
            <a:pPr marL="0" indent="0" algn="just">
              <a:buClrTx/>
              <a:buSzPct val="100000"/>
              <a:buFont typeface="+mj-lt"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 Прогноз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научно-технологического развития Российской Федерации на период до 2030 года. - URL: http://government.ru/media/files/41d4b737638891da2184/pdf (дата обращения 15.11.2016).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5256584"/>
          </a:xfrm>
        </p:spPr>
        <p:txBody>
          <a:bodyPr/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тексте отчета на все приложения должны быть даны ссылки. Приложения располагают в порядке ссылок на них в тексте отчета.</a:t>
            </a:r>
          </a:p>
          <a:p>
            <a:pPr marL="0" indent="442913" algn="just" fontAlgn="base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Каждое приложение следует размещать с новой страницы с указанием в центре верхней части страницы слова "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ПРИЛОЖЕНИЕ 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 marL="0" indent="442913" algn="just" fontAlgn="base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Приложение должно иметь заголовок, который записывают с прописной буквы, полужирным шрифтом, отдельной строкой по центру без точки в конце.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ПРИЛОЖЕНИЯ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223224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Титульный лист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Основная часть (главы и параграфы)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</a:p>
          <a:p>
            <a:pPr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Приложения (при наличии)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 ВКР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Наименования разделов в структуре ВКР (СОДЕРЖАНИЕ, ВВЕДЕНИЕ и т.п.) располагаются по центру, пишется наименование прописными печатными буквами, в конце наименования точка не проставляется. Кегль шрифта и непосредственно сам шрифт должны быть единообразными. </a:t>
            </a:r>
          </a:p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Примеры написания: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Верное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СОДЕРЖАНИЕ</a:t>
            </a:r>
          </a:p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Неверное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trike="sngStrike" dirty="0">
                <a:latin typeface="Times New Roman" pitchFamily="18" charset="0"/>
                <a:cs typeface="Times New Roman" pitchFamily="18" charset="0"/>
              </a:rPr>
              <a:t> Содержание</a:t>
            </a:r>
          </a:p>
          <a:p>
            <a:pPr>
              <a:buNone/>
            </a:pPr>
            <a:endParaRPr lang="ru-RU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ОФОРМЛЕНИЕ ЗАГОЛОВКОВ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/>
          </a:bodyPr>
          <a:lstStyle/>
          <a:p>
            <a:pPr marL="0" indent="2651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Параграфы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подпараграфы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2651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Оформление осуществляется с использованием арабских цифр.</a:t>
            </a:r>
          </a:p>
          <a:p>
            <a:pPr marL="0" indent="2651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Нумерация включает номер соответствующей главы и параграфа, цифры разделяются точкой. Заголовки параграфов пишутся 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использованием отступа 1.25, без подчеркивания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заглавной буквы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В случаях, когда заголовок включает несколько отдельных предложений, они разделяются точкой.</a:t>
            </a:r>
          </a:p>
          <a:p>
            <a:pPr marL="0" indent="2651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конце наименования главы или параграфа, а также после соответствующей нумерации заголовков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точка не проставляется.</a:t>
            </a:r>
          </a:p>
          <a:p>
            <a:pPr marL="0" indent="2651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/>
          <a:lstStyle/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Примеры написания заголовков: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Верное –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 ТЕОРЕТИЧЕСКАЯ ЧАСТЬ</a:t>
            </a:r>
          </a:p>
          <a:p>
            <a:pPr lvl="0">
              <a:buNone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1.1 Основы защиты баз данных</a:t>
            </a:r>
          </a:p>
          <a:p>
            <a:pPr lvl="0">
              <a:buNone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1.1.1 Классификация видов</a:t>
            </a:r>
          </a:p>
          <a:p>
            <a:pPr lvl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Неверное –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2. Исследование сегментов рынка СМИ.</a:t>
            </a:r>
          </a:p>
          <a:p>
            <a:pPr lvl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2.1. Общественные СМИ.</a:t>
            </a:r>
          </a:p>
          <a:p>
            <a:pPr lvl="0">
              <a:buNone/>
            </a:pP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2.1.1. Телевидение.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marL="0" indent="442913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Не допускаются переносы слов в заголовках глав и параграфах.</a:t>
            </a:r>
            <a:r>
              <a:rPr lang="ru-RU" dirty="0"/>
              <a:t> </a:t>
            </a:r>
          </a:p>
          <a:p>
            <a:pPr marL="0" indent="442913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Полужирный шрифт применяют только для заголовков разделов, глав и подразделов.</a:t>
            </a:r>
          </a:p>
          <a:p>
            <a:pPr marL="0" indent="442913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Расстояние между заголовком и текстом должно быть равно одной пустой строке без дополнительных интервалов до/после абзаца.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Межстрочный интервал в заголовках полуторный.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Пояснительная записка оформляется в текстовом редакторе Word с 14-м кеглем шрифтом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1,5 междустрочным интервалом. Выравнивание текста – по всей ширине страницы.</a:t>
            </a:r>
          </a:p>
          <a:p>
            <a:pPr marL="0" indent="442913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Каждый раздел в структуре ВКР </a:t>
            </a:r>
            <a:r>
              <a:rPr lang="ru-RU" b="1" u="sng" dirty="0">
                <a:latin typeface="Times New Roman" pitchFamily="18" charset="0"/>
                <a:cs typeface="Times New Roman" pitchFamily="18" charset="0"/>
              </a:rPr>
              <a:t>всегда начинается с новой страницы.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720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74888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1229</TotalTime>
  <Words>1113</Words>
  <Application>Microsoft Office PowerPoint</Application>
  <PresentationFormat>Экран (4:3)</PresentationFormat>
  <Paragraphs>121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Lucida Sans Unicode</vt:lpstr>
      <vt:lpstr>Times New Roman</vt:lpstr>
      <vt:lpstr>Verdana</vt:lpstr>
      <vt:lpstr>Wingdings 2</vt:lpstr>
      <vt:lpstr>Wingdings 3</vt:lpstr>
      <vt:lpstr>Открытая</vt:lpstr>
      <vt:lpstr>ОФОРМЛЕНИЕ ПОЯСНИТЕЛЬНОЙ ЗАПИСКИ ВЫПУСКНОЙ КВАЛИФИКАЦИОННОЙ  РАБОТЫ</vt:lpstr>
      <vt:lpstr>ОСНОВНЫЕ ДОКУМЕНТЫ</vt:lpstr>
      <vt:lpstr>СТРУКТУРА  ВКР</vt:lpstr>
      <vt:lpstr>ОФОРМЛЕНИЕ ЗАГОЛОВКОВ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СОДЕРЖАНИЕ</vt:lpstr>
      <vt:lpstr>РАЗМЕРЫ ОСНОВНОЙ НАДПИСИ ЛИСТА СОДЕРЖАНИЯ</vt:lpstr>
      <vt:lpstr>РАМЕР ОСНОВНОЙ НАДПИСИ ДЛЯ СТРАНИЦЫ 3</vt:lpstr>
      <vt:lpstr>Титульный лист не оформляется рамкой, основной надписью, без номера страницы!   Общий вид 2 и 3 страницы ВКР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 переносе таблицы с одной страницы на другую делается надпись «Продолжение таблицы …» и её номер.</vt:lpstr>
      <vt:lpstr>ФОРМУЛЫ</vt:lpstr>
      <vt:lpstr>Презентация PowerPoint</vt:lpstr>
      <vt:lpstr>ИЛЛЮСТРАЦИИ</vt:lpstr>
      <vt:lpstr>Презентация PowerPoint</vt:lpstr>
      <vt:lpstr>ПРИЛОЖЕНИЯ</vt:lpstr>
      <vt:lpstr>СПАСИБО ЗА ВНИМАНИЕ</vt:lpstr>
    </vt:vector>
  </TitlesOfParts>
  <Company>YniKIT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ОФОРМЛЕНИЕ ВКР</dc:title>
  <dc:creator>pereverzeva</dc:creator>
  <cp:lastModifiedBy>Елена Анатольевна Переверзева</cp:lastModifiedBy>
  <cp:revision>95</cp:revision>
  <dcterms:created xsi:type="dcterms:W3CDTF">2018-05-19T06:30:13Z</dcterms:created>
  <dcterms:modified xsi:type="dcterms:W3CDTF">2021-05-17T10:28:16Z</dcterms:modified>
</cp:coreProperties>
</file>