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 snapToGrid="0">
      <p:cViewPr varScale="1">
        <p:scale>
          <a:sx n="15" d="100"/>
          <a:sy n="15" d="100"/>
        </p:scale>
        <p:origin x="936" y="11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5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8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1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75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94" indent="-457206" algn="l" defTabSz="4389175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87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75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762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50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937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525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112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699" algn="l" defTabSz="4389175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ontent Placeholder 10"/>
              <p:cNvSpPr>
                <a:spLocks noGrp="1"/>
              </p:cNvSpPr>
              <p:nvPr>
                <p:ph sz="quarter" idx="24"/>
              </p:nvPr>
            </p:nvSpPr>
            <p:spPr>
              <a:xfrm>
                <a:off x="15781533" y="20067148"/>
                <a:ext cx="13010025" cy="3120035"/>
              </a:xfrm>
            </p:spPr>
            <p:txBody>
              <a:bodyPr>
                <a:noAutofit/>
              </a:bodyPr>
              <a:lstStyle/>
              <a:p>
                <a:pPr>
                  <a:buClrTx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Greenness calculation:</a:t>
                </a:r>
              </a:p>
              <a:p>
                <a:pPr marL="0" indent="0">
                  <a:buClrTx/>
                  <a:buNone/>
                </a:pPr>
                <a:r>
                  <a:rPr lang="en-US" altLang="zh-CN" sz="3600" dirty="0">
                    <a:cs typeface="Arial" panose="020B0604020202020204" pitchFamily="34" charset="0"/>
                  </a:rPr>
                  <a:t>                                   Greenness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Tx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alculate the greenness index from one spot on smoky mountain over two years range. </a:t>
                </a: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Tx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Trendline of the greenness in smoky mountain:</a:t>
                </a:r>
              </a:p>
              <a:p>
                <a:pPr marL="0" indent="0">
                  <a:buClrTx/>
                  <a:buNone/>
                </a:pP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Tx/>
                </a:pP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Tx/>
                </a:pP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ClrTx/>
                  <a:buFont typeface="+mj-lt"/>
                  <a:buAutoNum type="arabicPeriod"/>
                </a:pP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buClrTx/>
                </a:pPr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7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4"/>
              </p:nvPr>
            </p:nvSpPr>
            <p:spPr>
              <a:xfrm>
                <a:off x="15781533" y="20067148"/>
                <a:ext cx="13010025" cy="3120035"/>
              </a:xfrm>
              <a:blipFill>
                <a:blip r:embed="rId2"/>
                <a:stretch>
                  <a:fillRect b="-24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4812" y="164723"/>
            <a:ext cx="41149985" cy="2235147"/>
          </a:xfrm>
        </p:spPr>
        <p:txBody>
          <a:bodyPr anchor="ctr">
            <a:no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Helvetica"/>
                <a:cs typeface="Helvetica"/>
              </a:rPr>
              <a:t>Global</a:t>
            </a:r>
            <a:r>
              <a:rPr lang="zh-CN" altLang="en-US" sz="9600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altLang="zh-CN" sz="9600" dirty="0">
                <a:solidFill>
                  <a:schemeClr val="tx1"/>
                </a:solidFill>
                <a:latin typeface="Helvetica"/>
                <a:cs typeface="Helvetica"/>
              </a:rPr>
              <a:t>Phenology</a:t>
            </a:r>
            <a:r>
              <a:rPr lang="zh-CN" altLang="en-US" sz="9600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altLang="zh-CN" sz="9600" dirty="0">
                <a:solidFill>
                  <a:schemeClr val="tx1"/>
                </a:solidFill>
                <a:latin typeface="Helvetica"/>
                <a:cs typeface="Helvetica"/>
              </a:rPr>
              <a:t>using</a:t>
            </a:r>
            <a:r>
              <a:rPr lang="zh-CN" altLang="en-US" sz="9600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altLang="zh-CN" sz="9600" dirty="0">
                <a:solidFill>
                  <a:schemeClr val="tx1"/>
                </a:solidFill>
                <a:latin typeface="Helvetica"/>
                <a:cs typeface="Helvetica"/>
              </a:rPr>
              <a:t>Social</a:t>
            </a:r>
            <a:r>
              <a:rPr lang="zh-CN" altLang="en-US" sz="9600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altLang="zh-CN" sz="9600" dirty="0">
                <a:solidFill>
                  <a:schemeClr val="tx1"/>
                </a:solidFill>
                <a:latin typeface="Helvetica"/>
                <a:cs typeface="Helvetica"/>
              </a:rPr>
              <a:t>Networks</a:t>
            </a:r>
            <a:endParaRPr lang="en-US" sz="8000" b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287530"/>
            <a:ext cx="12801600" cy="1083733"/>
          </a:xfrm>
          <a:solidFill>
            <a:srgbClr val="00467A"/>
          </a:solidFill>
        </p:spPr>
        <p:txBody>
          <a:bodyPr/>
          <a:lstStyle/>
          <a:p>
            <a:r>
              <a:rPr lang="en-US" sz="5400" dirty="0">
                <a:latin typeface="Helvetica Light"/>
                <a:cs typeface="Helvetica Light"/>
              </a:rPr>
              <a:t>Motivation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947740"/>
            <a:ext cx="12801600" cy="1083733"/>
          </a:xfrm>
          <a:solidFill>
            <a:srgbClr val="00467A"/>
          </a:solidFill>
        </p:spPr>
        <p:txBody>
          <a:bodyPr/>
          <a:lstStyle/>
          <a:p>
            <a:r>
              <a:rPr lang="en-US" sz="5400" dirty="0">
                <a:latin typeface="Helvetica Light"/>
                <a:cs typeface="Helvetica Light"/>
              </a:rPr>
              <a:t>Method of solving The problem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867927" y="10531137"/>
            <a:ext cx="12801600" cy="1083733"/>
          </a:xfrm>
          <a:solidFill>
            <a:srgbClr val="00467A"/>
          </a:solidFill>
        </p:spPr>
        <p:txBody>
          <a:bodyPr/>
          <a:lstStyle/>
          <a:p>
            <a:r>
              <a:rPr lang="en-US" sz="5400" dirty="0">
                <a:latin typeface="Helvetica Light"/>
                <a:cs typeface="Helvetica Light"/>
              </a:rPr>
              <a:t>Deep into details</a:t>
            </a:r>
          </a:p>
        </p:txBody>
      </p:sp>
      <p:sp>
        <p:nvSpPr>
          <p:cNvPr id="80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5384810"/>
            <a:ext cx="12801600" cy="500414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limate change is influence the entire human race currently. It affect both our normal life and environment around. </a:t>
            </a:r>
          </a:p>
          <a:p>
            <a:pPr algn="just">
              <a:buClrTx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Changes in phenology in response to climate change are occurring throughout the world. Monitoring these changes more efficiently is important.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ontent Placeholder 10"/>
          <p:cNvSpPr>
            <a:spLocks noGrp="1"/>
          </p:cNvSpPr>
          <p:nvPr>
            <p:ph sz="quarter" idx="24"/>
          </p:nvPr>
        </p:nvSpPr>
        <p:spPr>
          <a:xfrm>
            <a:off x="1151021" y="14055561"/>
            <a:ext cx="13010025" cy="9057696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Identify the landmarks as the references of images posted on social networks like Facebook, Twitter, Flickr, etc. Retrieve and save images taken near the landmarks. </a:t>
            </a: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Annotate the images with context information (time, date, weather, etc.). Mark the regions in the images relevant to phenology.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712215" y="6166034"/>
            <a:ext cx="4535216" cy="584775"/>
          </a:xfrm>
          <a:prstGeom prst="rect">
            <a:avLst/>
          </a:prstGeom>
          <a:noFill/>
          <a:ln>
            <a:solidFill>
              <a:srgbClr val="3366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Reported Bounding Box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24"/>
          </p:nvPr>
        </p:nvSpPr>
        <p:spPr>
          <a:xfrm>
            <a:off x="14855144" y="4315161"/>
            <a:ext cx="12959210" cy="1850873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zh-CN" dirty="0"/>
              <a:t> 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Analyze the trend from the data using python. (How plantation change in years. 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695662" y="21173835"/>
            <a:ext cx="12801600" cy="1083733"/>
          </a:xfrm>
          <a:solidFill>
            <a:srgbClr val="00467A"/>
          </a:solidFill>
        </p:spPr>
        <p:txBody>
          <a:bodyPr/>
          <a:lstStyle/>
          <a:p>
            <a:r>
              <a:rPr lang="en-US" sz="5400" dirty="0">
                <a:latin typeface="Helvetica Light"/>
                <a:cs typeface="Helvetica Light"/>
              </a:rPr>
              <a:t>long-term goals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950" y="2202412"/>
            <a:ext cx="3924835" cy="1280477"/>
          </a:xfrm>
          <a:prstGeom prst="rect">
            <a:avLst/>
          </a:prstGeom>
        </p:spPr>
      </p:pic>
      <p:sp>
        <p:nvSpPr>
          <p:cNvPr id="140" name="Content Placeholder 10"/>
          <p:cNvSpPr>
            <a:spLocks noGrp="1"/>
          </p:cNvSpPr>
          <p:nvPr>
            <p:ph sz="quarter" idx="24"/>
          </p:nvPr>
        </p:nvSpPr>
        <p:spPr>
          <a:xfrm>
            <a:off x="29434841" y="4484179"/>
            <a:ext cx="13700238" cy="16610796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Filters added to the photo:</a:t>
            </a:r>
          </a:p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Human Face and Body Detection:</a:t>
            </a:r>
          </a:p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Based on OpenCV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Feature-based Cascade Classifiers</a:t>
            </a:r>
          </a:p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ood Running Result:</a:t>
            </a:r>
          </a:p>
          <a:p>
            <a:pPr marL="0" indent="0">
              <a:buClrTx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Waterfall detection:</a:t>
            </a:r>
          </a:p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Based on detection of sudden RGB color changing and dominate color of detected area</a:t>
            </a:r>
          </a:p>
          <a:p>
            <a:pPr>
              <a:buClr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Good Running Result:</a:t>
            </a: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ClrTx/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4F77A-0273-47FF-9BDA-527FA33B174E}"/>
              </a:ext>
            </a:extLst>
          </p:cNvPr>
          <p:cNvSpPr txBox="1"/>
          <p:nvPr/>
        </p:nvSpPr>
        <p:spPr>
          <a:xfrm>
            <a:off x="17843881" y="2132968"/>
            <a:ext cx="204736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89175">
              <a:defRPr/>
            </a:pPr>
            <a:r>
              <a:rPr lang="en-US" altLang="zh-CN" sz="4400" dirty="0">
                <a:latin typeface="Helvetica Light"/>
                <a:cs typeface="Helvetica Light"/>
              </a:rPr>
              <a:t>Yung-Hsiang Lu, Michael A Jenkins, Global Phenology team</a:t>
            </a:r>
          </a:p>
          <a:p>
            <a:pPr algn="ctr" defTabSz="4389175">
              <a:defRPr/>
            </a:pPr>
            <a:r>
              <a:rPr lang="en-US" altLang="zh-CN" sz="4400" dirty="0">
                <a:latin typeface="Helvetica Light"/>
                <a:cs typeface="Helvetica Light"/>
              </a:rPr>
              <a:t>Purdue University, West Lafayette</a:t>
            </a:r>
          </a:p>
          <a:p>
            <a:endParaRPr lang="zh-CN" altLang="en-US" sz="6000" dirty="0" err="1"/>
          </a:p>
        </p:txBody>
      </p:sp>
      <p:pic>
        <p:nvPicPr>
          <p:cNvPr id="1026" name="Picture 2" descr="Image result for flickr">
            <a:extLst>
              <a:ext uri="{FF2B5EF4-FFF2-40B4-BE49-F238E27FC236}">
                <a16:creationId xmlns:a16="http://schemas.microsoft.com/office/drawing/2014/main" id="{8BF29B8A-A7C4-48E1-B3D3-CF80E843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45" y="16666042"/>
            <a:ext cx="4714507" cy="395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imate change">
            <a:extLst>
              <a:ext uri="{FF2B5EF4-FFF2-40B4-BE49-F238E27FC236}">
                <a16:creationId xmlns:a16="http://schemas.microsoft.com/office/drawing/2014/main" id="{A9995FE7-FB16-4EE0-8380-370F84FB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5" y="9204035"/>
            <a:ext cx="6416026" cy="343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climate change">
            <a:extLst>
              <a:ext uri="{FF2B5EF4-FFF2-40B4-BE49-F238E27FC236}">
                <a16:creationId xmlns:a16="http://schemas.microsoft.com/office/drawing/2014/main" id="{DC9B536E-24ED-4E79-9776-CE27D2B13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55" y="9164248"/>
            <a:ext cx="6915041" cy="34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156C52F-9E21-4A1A-8202-1B0D568584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76" y="28354680"/>
            <a:ext cx="4762500" cy="35718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7FF00A1-B094-4EF2-B4BB-710B0819BB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98" y="23503382"/>
            <a:ext cx="5904644" cy="885264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5940E8-6C2F-4BE3-891D-BEEE018950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4" y="23486442"/>
            <a:ext cx="6103235" cy="457742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FFE4130-9BC9-4096-A22B-9BC886A5EAAD}"/>
              </a:ext>
            </a:extLst>
          </p:cNvPr>
          <p:cNvSpPr/>
          <p:nvPr/>
        </p:nvSpPr>
        <p:spPr>
          <a:xfrm>
            <a:off x="30307827" y="7894076"/>
            <a:ext cx="5862247" cy="4326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0" dirty="0" err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FE99E0-B6DA-4AD6-AEF4-987956565983}"/>
              </a:ext>
            </a:extLst>
          </p:cNvPr>
          <p:cNvSpPr/>
          <p:nvPr/>
        </p:nvSpPr>
        <p:spPr>
          <a:xfrm>
            <a:off x="36596287" y="7942624"/>
            <a:ext cx="6000697" cy="4326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5326C5-157A-4AE2-83AC-502EA6CF6F14}"/>
              </a:ext>
            </a:extLst>
          </p:cNvPr>
          <p:cNvSpPr txBox="1"/>
          <p:nvPr/>
        </p:nvSpPr>
        <p:spPr>
          <a:xfrm>
            <a:off x="31661100" y="9677400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Result 1</a:t>
            </a:r>
            <a:endParaRPr lang="zh-CN" altLang="en-US" sz="6000" dirty="0" err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DC410E-E631-44A4-9136-914BEB3D6233}"/>
              </a:ext>
            </a:extLst>
          </p:cNvPr>
          <p:cNvSpPr txBox="1"/>
          <p:nvPr/>
        </p:nvSpPr>
        <p:spPr>
          <a:xfrm>
            <a:off x="37999661" y="9490893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Result 2</a:t>
            </a:r>
            <a:endParaRPr lang="zh-CN" altLang="en-US" sz="6000" dirty="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1C2049C-70EC-452D-AD05-04950F152FC3}"/>
              </a:ext>
            </a:extLst>
          </p:cNvPr>
          <p:cNvSpPr/>
          <p:nvPr/>
        </p:nvSpPr>
        <p:spPr>
          <a:xfrm>
            <a:off x="15279719" y="23892386"/>
            <a:ext cx="13978015" cy="7988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938268-E214-403E-A827-57FB8C70FA4D}"/>
              </a:ext>
            </a:extLst>
          </p:cNvPr>
          <p:cNvSpPr txBox="1"/>
          <p:nvPr/>
        </p:nvSpPr>
        <p:spPr>
          <a:xfrm>
            <a:off x="19216466" y="26671338"/>
            <a:ext cx="8864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Graph of trendline</a:t>
            </a:r>
            <a:endParaRPr lang="zh-CN" altLang="en-US" sz="6000" dirty="0" err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D7683-CA31-4686-A99B-EF254FE6BCE8}"/>
              </a:ext>
            </a:extLst>
          </p:cNvPr>
          <p:cNvSpPr/>
          <p:nvPr/>
        </p:nvSpPr>
        <p:spPr>
          <a:xfrm>
            <a:off x="30234215" y="15494602"/>
            <a:ext cx="5862247" cy="4326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0" dirty="0" err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59E1C6-E1B5-41BF-BDC8-6FB4072D532E}"/>
              </a:ext>
            </a:extLst>
          </p:cNvPr>
          <p:cNvSpPr/>
          <p:nvPr/>
        </p:nvSpPr>
        <p:spPr>
          <a:xfrm>
            <a:off x="36496565" y="15474159"/>
            <a:ext cx="6000697" cy="4326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703EF-82A8-490D-84D0-08B0150998B3}"/>
              </a:ext>
            </a:extLst>
          </p:cNvPr>
          <p:cNvSpPr txBox="1"/>
          <p:nvPr/>
        </p:nvSpPr>
        <p:spPr>
          <a:xfrm>
            <a:off x="31956938" y="16666042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Result 1</a:t>
            </a:r>
            <a:endParaRPr lang="zh-CN" altLang="en-US" sz="6000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6087B2-7F67-4F68-B5BF-B20095AD2635}"/>
              </a:ext>
            </a:extLst>
          </p:cNvPr>
          <p:cNvSpPr txBox="1"/>
          <p:nvPr/>
        </p:nvSpPr>
        <p:spPr>
          <a:xfrm>
            <a:off x="38317490" y="16680361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Result 2</a:t>
            </a:r>
            <a:endParaRPr lang="zh-CN" altLang="en-US" sz="6000" dirty="0" err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0E6C67-B25A-4933-B77A-1E113FC4701F}"/>
              </a:ext>
            </a:extLst>
          </p:cNvPr>
          <p:cNvSpPr/>
          <p:nvPr/>
        </p:nvSpPr>
        <p:spPr>
          <a:xfrm>
            <a:off x="17843881" y="6166034"/>
            <a:ext cx="7302119" cy="114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33564-D793-46EB-ABE3-EA899D744E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168" y="6064936"/>
            <a:ext cx="4657727" cy="3493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BE645-B1AE-48B2-9866-C50C5CD02C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087" y="5978001"/>
            <a:ext cx="4761934" cy="357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CFA48C-FCAA-4731-B17C-316DBCFD660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67" y="5963407"/>
            <a:ext cx="4748899" cy="3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219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Courier</vt:lpstr>
      <vt:lpstr>Helvetica Light</vt:lpstr>
      <vt:lpstr>黑体</vt:lpstr>
      <vt:lpstr>宋体</vt:lpstr>
      <vt:lpstr>Arial</vt:lpstr>
      <vt:lpstr>Calibri</vt:lpstr>
      <vt:lpstr>Calibri Light</vt:lpstr>
      <vt:lpstr>Cambria</vt:lpstr>
      <vt:lpstr>Cambria Math</vt:lpstr>
      <vt:lpstr>Helvetica</vt:lpstr>
      <vt:lpstr>Medical Poster</vt:lpstr>
      <vt:lpstr>Global Phenology using Social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2014-11-30T04:40:36Z</dcterms:created>
  <dcterms:modified xsi:type="dcterms:W3CDTF">2017-10-06T02:45:15Z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