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460056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1pPr>
    <a:lvl2pPr marL="230028" algn="l" defTabSz="460056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2pPr>
    <a:lvl3pPr marL="460056" algn="l" defTabSz="460056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3pPr>
    <a:lvl4pPr marL="690084" algn="l" defTabSz="460056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4pPr>
    <a:lvl5pPr marL="920112" algn="l" defTabSz="460056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5pPr>
    <a:lvl6pPr marL="1150140" algn="l" defTabSz="460056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6pPr>
    <a:lvl7pPr marL="1380167" algn="l" defTabSz="460056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7pPr>
    <a:lvl8pPr marL="1610195" algn="l" defTabSz="460056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8pPr>
    <a:lvl9pPr marL="1840223" algn="l" defTabSz="460056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9C9C9C"/>
    <a:srgbClr val="666666"/>
    <a:srgbClr val="313131"/>
    <a:srgbClr val="43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>
      <p:cViewPr>
        <p:scale>
          <a:sx n="90" d="100"/>
          <a:sy n="90" d="100"/>
        </p:scale>
        <p:origin x="896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CEB96-4E8B-417C-97E2-75B109F593AF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5D23C-7615-48DE-B763-514D2EEC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4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0056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1pPr>
    <a:lvl2pPr marL="230028" algn="l" defTabSz="460056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2pPr>
    <a:lvl3pPr marL="460056" algn="l" defTabSz="460056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3pPr>
    <a:lvl4pPr marL="690084" algn="l" defTabSz="460056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4pPr>
    <a:lvl5pPr marL="920112" algn="l" defTabSz="460056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5pPr>
    <a:lvl6pPr marL="1150140" algn="l" defTabSz="460056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6pPr>
    <a:lvl7pPr marL="1380167" algn="l" defTabSz="460056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7pPr>
    <a:lvl8pPr marL="1610195" algn="l" defTabSz="460056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8pPr>
    <a:lvl9pPr marL="1840223" algn="l" defTabSz="460056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5D23C-7615-48DE-B763-514D2EECE7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5AE6-A287-4DE8-BA05-6F90952D0A93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17DF-0827-4719-9094-E5BB5572B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0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5AE6-A287-4DE8-BA05-6F90952D0A93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17DF-0827-4719-9094-E5BB5572B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2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5AE6-A287-4DE8-BA05-6F90952D0A93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17DF-0827-4719-9094-E5BB5572B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7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5AE6-A287-4DE8-BA05-6F90952D0A93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17DF-0827-4719-9094-E5BB5572B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5AE6-A287-4DE8-BA05-6F90952D0A93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17DF-0827-4719-9094-E5BB5572B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7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5AE6-A287-4DE8-BA05-6F90952D0A93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17DF-0827-4719-9094-E5BB5572B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0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5AE6-A287-4DE8-BA05-6F90952D0A93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17DF-0827-4719-9094-E5BB5572B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7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5AE6-A287-4DE8-BA05-6F90952D0A93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17DF-0827-4719-9094-E5BB5572B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4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5AE6-A287-4DE8-BA05-6F90952D0A93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17DF-0827-4719-9094-E5BB5572B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7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5AE6-A287-4DE8-BA05-6F90952D0A93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17DF-0827-4719-9094-E5BB5572B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1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5AE6-A287-4DE8-BA05-6F90952D0A93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17DF-0827-4719-9094-E5BB5572B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5AE6-A287-4DE8-BA05-6F90952D0A93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417DF-0827-4719-9094-E5BB5572B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96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hyperlink" Target="http://www.huakewang.com/" TargetMode="External"/><Relationship Id="rId10" Type="http://schemas.openxmlformats.org/officeDocument/2006/relationships/hyperlink" Target="http://www.ewoho.com/" TargetMode="External"/><Relationship Id="rId11" Type="http://schemas.openxmlformats.org/officeDocument/2006/relationships/hyperlink" Target="http://www.yuexiwenhua.com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 90"/>
          <p:cNvGrpSpPr/>
          <p:nvPr/>
        </p:nvGrpSpPr>
        <p:grpSpPr>
          <a:xfrm>
            <a:off x="216573" y="192037"/>
            <a:ext cx="4536036" cy="1957025"/>
            <a:chOff x="216573" y="177749"/>
            <a:chExt cx="4536036" cy="195702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73" y="195633"/>
              <a:ext cx="1321524" cy="1924548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867911" y="177749"/>
              <a:ext cx="2117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张凡</a:t>
              </a:r>
              <a:endPara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574" y="894559"/>
              <a:ext cx="199310" cy="19548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827" y="246433"/>
              <a:ext cx="178802" cy="17536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7638" y="1553418"/>
              <a:ext cx="276573" cy="27125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827" y="570496"/>
              <a:ext cx="178802" cy="17536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343" y="1897176"/>
              <a:ext cx="188528" cy="18490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756" y="1213336"/>
              <a:ext cx="186945" cy="229485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867911" y="513754"/>
              <a:ext cx="2117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1992.02</a:t>
              </a:r>
              <a:endPara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867911" y="849759"/>
              <a:ext cx="2117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杭州</a:t>
              </a:r>
              <a:endPara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67911" y="1185764"/>
              <a:ext cx="2117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13606545812</a:t>
              </a:r>
              <a:endPara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67911" y="1521769"/>
              <a:ext cx="2884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安徽工程大学</a:t>
              </a:r>
              <a:r>
                <a:rPr kumimoji="1"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—</a:t>
              </a:r>
              <a:r>
                <a:rPr kumimoji="1"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工业设计</a:t>
              </a:r>
              <a:r>
                <a:rPr kumimoji="1"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kumimoji="1"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本科</a:t>
              </a:r>
              <a:r>
                <a:rPr kumimoji="1"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)</a:t>
              </a:r>
              <a:endPara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67911" y="1857775"/>
              <a:ext cx="2117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期望薪资：</a:t>
              </a:r>
              <a:r>
                <a:rPr kumimoji="1"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9 </a:t>
              </a:r>
              <a:r>
                <a:rPr kumimoji="1"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K/</a:t>
              </a:r>
              <a:r>
                <a:rPr kumimoji="1"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月</a:t>
              </a:r>
              <a:endPara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130924" y="2197881"/>
            <a:ext cx="5824660" cy="470577"/>
            <a:chOff x="114024" y="2892196"/>
            <a:chExt cx="5824660" cy="470577"/>
          </a:xfrm>
        </p:grpSpPr>
        <p:sp>
          <p:nvSpPr>
            <p:cNvPr id="18" name="文本框 17"/>
            <p:cNvSpPr txBox="1"/>
            <p:nvPr/>
          </p:nvSpPr>
          <p:spPr>
            <a:xfrm>
              <a:off x="114024" y="2892196"/>
              <a:ext cx="57506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求职意向：产品经理</a:t>
              </a:r>
              <a:r>
                <a:rPr kumimoji="1"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（电商／社交娱乐／生活服务方向）</a:t>
              </a:r>
              <a:endPara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87996" y="3314406"/>
              <a:ext cx="5750688" cy="4836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      </a:t>
              </a:r>
              <a:endParaRPr kumimoji="1" lang="zh-CN" altLang="en-US" dirty="0"/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6249843" y="3901049"/>
            <a:ext cx="1674602" cy="385222"/>
            <a:chOff x="187997" y="3544548"/>
            <a:chExt cx="1674602" cy="385222"/>
          </a:xfrm>
        </p:grpSpPr>
        <p:sp>
          <p:nvSpPr>
            <p:cNvPr id="55" name="矩形 54"/>
            <p:cNvSpPr/>
            <p:nvPr/>
          </p:nvSpPr>
          <p:spPr>
            <a:xfrm>
              <a:off x="187997" y="3544548"/>
              <a:ext cx="1355052" cy="3852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项目案例</a:t>
              </a:r>
              <a:endPara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596142" y="3544548"/>
              <a:ext cx="106682" cy="3852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755917" y="3544548"/>
              <a:ext cx="106682" cy="3852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59" name="直线连接符 58"/>
          <p:cNvCxnSpPr/>
          <p:nvPr/>
        </p:nvCxnSpPr>
        <p:spPr>
          <a:xfrm>
            <a:off x="6110288" y="-5127"/>
            <a:ext cx="0" cy="68488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 47"/>
          <p:cNvGrpSpPr/>
          <p:nvPr/>
        </p:nvGrpSpPr>
        <p:grpSpPr>
          <a:xfrm>
            <a:off x="6249843" y="288594"/>
            <a:ext cx="1674602" cy="385222"/>
            <a:chOff x="219904" y="3586027"/>
            <a:chExt cx="1674602" cy="385222"/>
          </a:xfrm>
        </p:grpSpPr>
        <p:sp>
          <p:nvSpPr>
            <p:cNvPr id="22" name="矩形 21"/>
            <p:cNvSpPr/>
            <p:nvPr/>
          </p:nvSpPr>
          <p:spPr>
            <a:xfrm>
              <a:off x="219904" y="3586027"/>
              <a:ext cx="1355052" cy="3852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工作能力</a:t>
              </a:r>
              <a:endPara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628049" y="3586027"/>
              <a:ext cx="106682" cy="3852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787824" y="3586027"/>
              <a:ext cx="106682" cy="3852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6207017" y="2509396"/>
            <a:ext cx="5836336" cy="473171"/>
            <a:chOff x="6207017" y="2420499"/>
            <a:chExt cx="5836336" cy="473171"/>
          </a:xfrm>
        </p:grpSpPr>
        <p:grpSp>
          <p:nvGrpSpPr>
            <p:cNvPr id="42" name="组 41"/>
            <p:cNvGrpSpPr/>
            <p:nvPr/>
          </p:nvGrpSpPr>
          <p:grpSpPr>
            <a:xfrm>
              <a:off x="7345145" y="2420499"/>
              <a:ext cx="4624236" cy="473171"/>
              <a:chOff x="6515100" y="4008356"/>
              <a:chExt cx="4129088" cy="646332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6515100" y="4008357"/>
                <a:ext cx="4129088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515100" y="4008356"/>
                <a:ext cx="1530918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0" name="组 39"/>
            <p:cNvGrpSpPr/>
            <p:nvPr/>
          </p:nvGrpSpPr>
          <p:grpSpPr>
            <a:xfrm>
              <a:off x="6207017" y="2457405"/>
              <a:ext cx="5836336" cy="400110"/>
              <a:chOff x="176320" y="5556046"/>
              <a:chExt cx="5836336" cy="400110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76320" y="5592202"/>
                <a:ext cx="11264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编程开发：</a:t>
                </a:r>
                <a:endParaRPr kumimoji="1"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302544" y="5556046"/>
                <a:ext cx="4710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具备编程基础，有国二证书，能看懂基本的前端代码和实现方法，对</a:t>
                </a:r>
                <a:r>
                  <a:rPr kumimoji="1" lang="en-US" altLang="zh-CN" sz="1000" dirty="0" smtClean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SEO</a:t>
                </a:r>
                <a:r>
                  <a:rPr kumimoji="1"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和数据库也有一定了解</a:t>
                </a:r>
                <a:endParaRPr kumimoji="1" lang="zh-CN" altLang="en-US" sz="1000" dirty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89" name="组 88"/>
          <p:cNvGrpSpPr/>
          <p:nvPr/>
        </p:nvGrpSpPr>
        <p:grpSpPr>
          <a:xfrm>
            <a:off x="6218693" y="3140098"/>
            <a:ext cx="5832150" cy="473171"/>
            <a:chOff x="6218693" y="3025794"/>
            <a:chExt cx="5832150" cy="473171"/>
          </a:xfrm>
        </p:grpSpPr>
        <p:grpSp>
          <p:nvGrpSpPr>
            <p:cNvPr id="45" name="组 44"/>
            <p:cNvGrpSpPr/>
            <p:nvPr/>
          </p:nvGrpSpPr>
          <p:grpSpPr>
            <a:xfrm>
              <a:off x="7340731" y="3025794"/>
              <a:ext cx="4624236" cy="473171"/>
              <a:chOff x="6515100" y="4008356"/>
              <a:chExt cx="4129088" cy="646332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515100" y="4008357"/>
                <a:ext cx="4129088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515100" y="4008356"/>
                <a:ext cx="2096196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1" name="组 40"/>
            <p:cNvGrpSpPr/>
            <p:nvPr/>
          </p:nvGrpSpPr>
          <p:grpSpPr>
            <a:xfrm>
              <a:off x="6218693" y="3065096"/>
              <a:ext cx="5832150" cy="400110"/>
              <a:chOff x="187996" y="6172186"/>
              <a:chExt cx="5832150" cy="400110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187996" y="6195641"/>
                <a:ext cx="11264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运营能力：</a:t>
                </a:r>
                <a:endParaRPr kumimoji="1"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310034" y="6172186"/>
                <a:ext cx="4710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有运营微信公众号、今日头条号、淘宝店的经历，懂得利用数据分析，优化运营方案和策略</a:t>
                </a:r>
                <a:endParaRPr kumimoji="1" lang="zh-CN" altLang="en-US" sz="1000" dirty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86" name="组 85"/>
          <p:cNvGrpSpPr/>
          <p:nvPr/>
        </p:nvGrpSpPr>
        <p:grpSpPr>
          <a:xfrm>
            <a:off x="6207017" y="886978"/>
            <a:ext cx="5848240" cy="656560"/>
            <a:chOff x="6207017" y="886978"/>
            <a:chExt cx="5848240" cy="656560"/>
          </a:xfrm>
        </p:grpSpPr>
        <p:grpSp>
          <p:nvGrpSpPr>
            <p:cNvPr id="11" name="组 10"/>
            <p:cNvGrpSpPr/>
            <p:nvPr/>
          </p:nvGrpSpPr>
          <p:grpSpPr>
            <a:xfrm>
              <a:off x="7345145" y="886978"/>
              <a:ext cx="4624236" cy="646332"/>
              <a:chOff x="6515100" y="4008356"/>
              <a:chExt cx="4129088" cy="64633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6515100" y="4008357"/>
                <a:ext cx="4129088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515100" y="4008356"/>
                <a:ext cx="3559384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9" name="组 68"/>
            <p:cNvGrpSpPr/>
            <p:nvPr/>
          </p:nvGrpSpPr>
          <p:grpSpPr>
            <a:xfrm>
              <a:off x="6207017" y="901267"/>
              <a:ext cx="5848240" cy="642271"/>
              <a:chOff x="176320" y="4022645"/>
              <a:chExt cx="5848240" cy="642271"/>
            </a:xfrm>
          </p:grpSpPr>
          <p:grpSp>
            <p:nvGrpSpPr>
              <p:cNvPr id="19" name="组 18"/>
              <p:cNvGrpSpPr/>
              <p:nvPr/>
            </p:nvGrpSpPr>
            <p:grpSpPr>
              <a:xfrm>
                <a:off x="176320" y="4022645"/>
                <a:ext cx="5848240" cy="493922"/>
                <a:chOff x="176320" y="4008357"/>
                <a:chExt cx="5848240" cy="493922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76320" y="4163725"/>
                  <a:ext cx="112645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逻辑分析：</a:t>
                  </a:r>
                  <a:endParaRPr kumimoji="1"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1314448" y="4008357"/>
                  <a:ext cx="471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关注互联网行业，具有一定的洞察力。能拆分需求，划分优先级，理清其中的逻辑关系。业务理解能力较强，可快速融入行业中。</a:t>
                  </a:r>
                </a:p>
              </p:txBody>
            </p:sp>
          </p:grpSp>
          <p:sp>
            <p:nvSpPr>
              <p:cNvPr id="67" name="文本框 66"/>
              <p:cNvSpPr txBox="1"/>
              <p:nvPr/>
            </p:nvSpPr>
            <p:spPr>
              <a:xfrm>
                <a:off x="1310034" y="4418695"/>
                <a:ext cx="47101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工具：</a:t>
                </a:r>
                <a:r>
                  <a:rPr kumimoji="1" lang="en-US" altLang="zh-CN" sz="1000" dirty="0" err="1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Xmind</a:t>
                </a:r>
                <a:r>
                  <a:rPr kumimoji="1"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／</a:t>
                </a:r>
                <a:r>
                  <a:rPr kumimoji="1"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Visio</a:t>
                </a:r>
                <a:r>
                  <a:rPr kumimoji="1"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／</a:t>
                </a:r>
                <a:r>
                  <a:rPr kumimoji="1"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Keynote</a:t>
                </a:r>
                <a:r>
                  <a:rPr kumimoji="1"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／</a:t>
                </a:r>
                <a:r>
                  <a:rPr kumimoji="1"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Office</a:t>
                </a:r>
                <a:r>
                  <a:rPr kumimoji="1"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系列等</a:t>
                </a:r>
              </a:p>
            </p:txBody>
          </p:sp>
        </p:grpSp>
      </p:grpSp>
      <p:grpSp>
        <p:nvGrpSpPr>
          <p:cNvPr id="87" name="组 86"/>
          <p:cNvGrpSpPr/>
          <p:nvPr/>
        </p:nvGrpSpPr>
        <p:grpSpPr>
          <a:xfrm>
            <a:off x="6207017" y="1701069"/>
            <a:ext cx="5849144" cy="650796"/>
            <a:chOff x="6207017" y="1652346"/>
            <a:chExt cx="5849144" cy="650796"/>
          </a:xfrm>
        </p:grpSpPr>
        <p:grpSp>
          <p:nvGrpSpPr>
            <p:cNvPr id="37" name="组 36"/>
            <p:cNvGrpSpPr/>
            <p:nvPr/>
          </p:nvGrpSpPr>
          <p:grpSpPr>
            <a:xfrm>
              <a:off x="7345145" y="1652346"/>
              <a:ext cx="4624236" cy="646332"/>
              <a:chOff x="6515100" y="4008356"/>
              <a:chExt cx="4129088" cy="64633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6515100" y="4008357"/>
                <a:ext cx="4129088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515100" y="4008356"/>
                <a:ext cx="3559384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6207017" y="1666636"/>
              <a:ext cx="5849144" cy="636506"/>
              <a:chOff x="176320" y="4788014"/>
              <a:chExt cx="5849144" cy="636506"/>
            </a:xfrm>
          </p:grpSpPr>
          <p:grpSp>
            <p:nvGrpSpPr>
              <p:cNvPr id="20" name="组 19"/>
              <p:cNvGrpSpPr/>
              <p:nvPr/>
            </p:nvGrpSpPr>
            <p:grpSpPr>
              <a:xfrm>
                <a:off x="176320" y="4788014"/>
                <a:ext cx="5848240" cy="483074"/>
                <a:chOff x="176320" y="4705231"/>
                <a:chExt cx="5848240" cy="483074"/>
              </a:xfrm>
            </p:grpSpPr>
            <p:sp>
              <p:nvSpPr>
                <p:cNvPr id="27" name="文本框 26"/>
                <p:cNvSpPr txBox="1"/>
                <p:nvPr/>
              </p:nvSpPr>
              <p:spPr>
                <a:xfrm>
                  <a:off x="176320" y="4849751"/>
                  <a:ext cx="112645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设计能力：</a:t>
                  </a:r>
                  <a:endParaRPr kumimoji="1"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1314448" y="4705231"/>
                  <a:ext cx="471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具有良好的用户体验思维、设计审美和规范，了解前端实现设计的难易。能独立出交互稿和不复杂的</a:t>
                  </a:r>
                  <a:r>
                    <a:rPr kumimoji="1" lang="en-US" altLang="zh-CN" sz="1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UI</a:t>
                  </a:r>
                  <a:r>
                    <a:rPr kumimoji="1" lang="zh-CN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界面。</a:t>
                  </a:r>
                </a:p>
              </p:txBody>
            </p:sp>
          </p:grpSp>
          <p:sp>
            <p:nvSpPr>
              <p:cNvPr id="68" name="文本框 67"/>
              <p:cNvSpPr txBox="1"/>
              <p:nvPr/>
            </p:nvSpPr>
            <p:spPr>
              <a:xfrm>
                <a:off x="1315352" y="5178299"/>
                <a:ext cx="47101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工具：</a:t>
                </a:r>
                <a:r>
                  <a:rPr kumimoji="1"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PS</a:t>
                </a:r>
                <a:r>
                  <a:rPr kumimoji="1"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／</a:t>
                </a:r>
                <a:r>
                  <a:rPr kumimoji="1"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AI</a:t>
                </a:r>
                <a:r>
                  <a:rPr kumimoji="1"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／</a:t>
                </a:r>
                <a:r>
                  <a:rPr kumimoji="1"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Sketch</a:t>
                </a:r>
                <a:r>
                  <a:rPr kumimoji="1"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／</a:t>
                </a:r>
                <a:r>
                  <a:rPr kumimoji="1" lang="en-US" altLang="zh-CN" sz="1000" dirty="0" err="1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Axure</a:t>
                </a:r>
                <a:r>
                  <a:rPr kumimoji="1"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／墨刀等</a:t>
                </a:r>
              </a:p>
            </p:txBody>
          </p:sp>
        </p:grpSp>
      </p:grpSp>
      <p:grpSp>
        <p:nvGrpSpPr>
          <p:cNvPr id="76" name="组 75"/>
          <p:cNvGrpSpPr/>
          <p:nvPr/>
        </p:nvGrpSpPr>
        <p:grpSpPr>
          <a:xfrm>
            <a:off x="161904" y="2847587"/>
            <a:ext cx="5968166" cy="3879989"/>
            <a:chOff x="6223834" y="252055"/>
            <a:chExt cx="5968166" cy="3879989"/>
          </a:xfrm>
        </p:grpSpPr>
        <p:grpSp>
          <p:nvGrpSpPr>
            <p:cNvPr id="49" name="组 48"/>
            <p:cNvGrpSpPr/>
            <p:nvPr/>
          </p:nvGrpSpPr>
          <p:grpSpPr>
            <a:xfrm>
              <a:off x="6264889" y="252055"/>
              <a:ext cx="1674602" cy="385222"/>
              <a:chOff x="187997" y="3587412"/>
              <a:chExt cx="1674602" cy="38522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187997" y="3587412"/>
                <a:ext cx="1355052" cy="3852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000" b="1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工作经历</a:t>
                </a:r>
                <a:endParaRPr kumimoji="1" lang="zh-CN" altLang="en-US" sz="20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596142" y="3587412"/>
                <a:ext cx="106682" cy="3852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755917" y="3587412"/>
                <a:ext cx="106682" cy="3852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grpSp>
          <p:nvGrpSpPr>
            <p:cNvPr id="63" name="组 62"/>
            <p:cNvGrpSpPr/>
            <p:nvPr/>
          </p:nvGrpSpPr>
          <p:grpSpPr>
            <a:xfrm>
              <a:off x="6223834" y="724576"/>
              <a:ext cx="5968166" cy="1025281"/>
              <a:chOff x="6223834" y="753152"/>
              <a:chExt cx="5968166" cy="1025281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6223834" y="753152"/>
                <a:ext cx="59681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  <a:hlinkClick r:id="rId9"/>
                  </a:rPr>
                  <a:t>杭州画客科技有限公司</a:t>
                </a:r>
                <a:r>
                  <a:rPr kumimoji="1"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／项目管理兼交互设计／</a:t>
                </a:r>
                <a:r>
                  <a:rPr kumimoji="1" lang="en-US" altLang="zh-CN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2016.5-2017.2</a:t>
                </a:r>
                <a:endPara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6223834" y="993603"/>
                <a:ext cx="5968166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b="1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公司性质：</a:t>
                </a: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运营自己的</a:t>
                </a:r>
                <a:r>
                  <a:rPr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网站</a:t>
                </a:r>
                <a:r>
                  <a:rPr lang="en-US" altLang="zh-CN" sz="1000" dirty="0" smtClean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—</a:t>
                </a:r>
                <a:r>
                  <a:rPr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画客</a:t>
                </a: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网，同时提供设计、开发等外包</a:t>
                </a:r>
                <a:r>
                  <a:rPr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服务</a:t>
                </a: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000" b="1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工作内容：</a:t>
                </a: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负责一个外包项目的从始至终：与甲方沟通需求，再提案竞标，得标后出交互方案，甲方认可后完善</a:t>
                </a:r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UI</a:t>
                </a: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界面，最后协调技术人员跟进项目，在规定的时间里完成，并提交相应产物</a:t>
                </a:r>
                <a:r>
                  <a:rPr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。</a:t>
                </a: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grpSp>
          <p:nvGrpSpPr>
            <p:cNvPr id="64" name="组 63"/>
            <p:cNvGrpSpPr/>
            <p:nvPr/>
          </p:nvGrpSpPr>
          <p:grpSpPr>
            <a:xfrm>
              <a:off x="6223834" y="1788826"/>
              <a:ext cx="5968166" cy="1268814"/>
              <a:chOff x="6223834" y="773602"/>
              <a:chExt cx="5968166" cy="1268814"/>
            </a:xfrm>
          </p:grpSpPr>
          <p:sp>
            <p:nvSpPr>
              <p:cNvPr id="65" name="文本框 64"/>
              <p:cNvSpPr txBox="1"/>
              <p:nvPr/>
            </p:nvSpPr>
            <p:spPr>
              <a:xfrm>
                <a:off x="6223834" y="773602"/>
                <a:ext cx="59681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  <a:hlinkClick r:id="rId10"/>
                  </a:rPr>
                  <a:t>安徽讯飞联创信息科技有限公司</a:t>
                </a:r>
                <a:r>
                  <a:rPr kumimoji="1"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／交互设计／</a:t>
                </a:r>
                <a:r>
                  <a:rPr kumimoji="1" lang="en-US" altLang="zh-CN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2015.9-2016.5</a:t>
                </a:r>
                <a:endPara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6223834" y="1026753"/>
                <a:ext cx="59681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公司</a:t>
                </a:r>
                <a:r>
                  <a:rPr lang="zh-CN" altLang="en-US" sz="1000" b="1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性质：</a:t>
                </a: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由科大讯飞和芜湖市政府联合创立，主要为市民和企业提供便捷的政府服务</a:t>
                </a:r>
                <a:r>
                  <a:rPr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工作</a:t>
                </a:r>
                <a:r>
                  <a:rPr lang="zh-CN" altLang="en-US" sz="1000" b="1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内容：</a:t>
                </a: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参与两大网站的改版，具体负责首页和个人中心的内容</a:t>
                </a:r>
                <a:r>
                  <a:rPr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。沟通需求，</a:t>
                </a: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划分优先级，</a:t>
                </a:r>
                <a:r>
                  <a:rPr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制定功能</a:t>
                </a: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逻辑，并独自绘制交互原型；与视觉设计和开发沟通，保证方案最大程度的实现；产品上线后去查看用户反馈</a:t>
                </a:r>
                <a:r>
                  <a:rPr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和数据，记录问题以便</a:t>
                </a: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下次迭代更新。此外，还参与制定了公司的交互规范和视觉规范。</a:t>
                </a:r>
              </a:p>
            </p:txBody>
          </p:sp>
        </p:grpSp>
        <p:grpSp>
          <p:nvGrpSpPr>
            <p:cNvPr id="71" name="组 70"/>
            <p:cNvGrpSpPr/>
            <p:nvPr/>
          </p:nvGrpSpPr>
          <p:grpSpPr>
            <a:xfrm>
              <a:off x="6223834" y="3094063"/>
              <a:ext cx="5968166" cy="1037981"/>
              <a:chOff x="6223834" y="570328"/>
              <a:chExt cx="5968166" cy="1037981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6223834" y="570328"/>
                <a:ext cx="59681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  <a:hlinkClick r:id="rId11"/>
                  </a:rPr>
                  <a:t>安徽悦玺文化发展有限公司</a:t>
                </a:r>
                <a:r>
                  <a:rPr kumimoji="1"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／产品设计助理／</a:t>
                </a:r>
                <a:r>
                  <a:rPr kumimoji="1" lang="en-US" altLang="zh-CN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2015.1-2015.9</a:t>
                </a:r>
                <a:endPara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6223834" y="823479"/>
                <a:ext cx="5968166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b="1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公司性质：</a:t>
                </a: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以文创商品的设计、生产与销售为一体的文化创意公司</a:t>
                </a:r>
                <a:r>
                  <a:rPr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。</a:t>
                </a: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000" b="1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工作内容</a:t>
                </a:r>
                <a:r>
                  <a:rPr lang="zh-CN" alt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：</a:t>
                </a:r>
                <a:r>
                  <a:rPr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参与</a:t>
                </a: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创意铁画、黄山纪念品等文创产品的开发设计。此外，还参与运营公司的微信公众号、淘宝店和线下精品店。</a:t>
                </a:r>
              </a:p>
            </p:txBody>
          </p:sp>
        </p:grpSp>
      </p:grpSp>
      <p:grpSp>
        <p:nvGrpSpPr>
          <p:cNvPr id="85" name="组 84"/>
          <p:cNvGrpSpPr/>
          <p:nvPr/>
        </p:nvGrpSpPr>
        <p:grpSpPr>
          <a:xfrm>
            <a:off x="6248348" y="4459275"/>
            <a:ext cx="5716619" cy="338554"/>
            <a:chOff x="6248348" y="4230675"/>
            <a:chExt cx="5716619" cy="338554"/>
          </a:xfrm>
        </p:grpSpPr>
        <p:sp>
          <p:nvSpPr>
            <p:cNvPr id="78" name="文本框 77"/>
            <p:cNvSpPr txBox="1"/>
            <p:nvPr/>
          </p:nvSpPr>
          <p:spPr>
            <a:xfrm>
              <a:off x="6248348" y="4230675"/>
              <a:ext cx="11264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CS</a:t>
              </a:r>
              <a:r>
                <a:rPr kumimoji="1"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软件</a:t>
              </a:r>
              <a:r>
                <a:rPr kumimoji="1"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：</a:t>
              </a:r>
              <a:endPara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202299" y="4253389"/>
              <a:ext cx="4762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数据质量检测系统 ／ 馆藏档案查档登记平台</a:t>
              </a: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6248348" y="4913350"/>
            <a:ext cx="5716619" cy="338554"/>
            <a:chOff x="6248348" y="4749044"/>
            <a:chExt cx="5716619" cy="338554"/>
          </a:xfrm>
        </p:grpSpPr>
        <p:sp>
          <p:nvSpPr>
            <p:cNvPr id="77" name="文本框 76"/>
            <p:cNvSpPr txBox="1"/>
            <p:nvPr/>
          </p:nvSpPr>
          <p:spPr>
            <a:xfrm>
              <a:off x="6248348" y="4749044"/>
              <a:ext cx="11264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BS</a:t>
              </a:r>
              <a:r>
                <a:rPr kumimoji="1"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软件</a:t>
              </a:r>
              <a:r>
                <a:rPr kumimoji="1"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：</a:t>
              </a:r>
              <a:endPara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202299" y="4762733"/>
              <a:ext cx="4762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情报信息报送平台 ／ 智能粮库业务管理系统</a:t>
              </a: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6248348" y="5367425"/>
            <a:ext cx="5716619" cy="338554"/>
            <a:chOff x="6248348" y="5267413"/>
            <a:chExt cx="5716619" cy="338554"/>
          </a:xfrm>
        </p:grpSpPr>
        <p:sp>
          <p:nvSpPr>
            <p:cNvPr id="75" name="文本框 74"/>
            <p:cNvSpPr txBox="1"/>
            <p:nvPr/>
          </p:nvSpPr>
          <p:spPr>
            <a:xfrm>
              <a:off x="6248348" y="5267413"/>
              <a:ext cx="11264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APP</a:t>
              </a:r>
              <a:r>
                <a:rPr kumimoji="1"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：</a:t>
              </a:r>
              <a:endPara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7202299" y="5289165"/>
              <a:ext cx="4762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康迪智慧出行 ／ 如</a:t>
              </a:r>
              <a:r>
                <a:rPr kumimoji="1"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e</a:t>
              </a:r>
              <a:r>
                <a:rPr kumimoji="1"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行 ／ 学术葩</a:t>
              </a: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6248348" y="5821500"/>
            <a:ext cx="5716619" cy="338554"/>
            <a:chOff x="6248348" y="5785782"/>
            <a:chExt cx="5716619" cy="338554"/>
          </a:xfrm>
        </p:grpSpPr>
        <p:sp>
          <p:nvSpPr>
            <p:cNvPr id="74" name="文本框 73"/>
            <p:cNvSpPr txBox="1"/>
            <p:nvPr/>
          </p:nvSpPr>
          <p:spPr>
            <a:xfrm>
              <a:off x="6248348" y="5785782"/>
              <a:ext cx="11264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网站</a:t>
              </a:r>
              <a:r>
                <a:rPr kumimoji="1" lang="zh-CN" alt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：</a:t>
              </a:r>
              <a:endPara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7202299" y="5796658"/>
              <a:ext cx="4762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电匠科技官网 ／ 华创视讯官网 ／ 画客网</a:t>
              </a: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6248348" y="6275575"/>
            <a:ext cx="5716619" cy="338554"/>
            <a:chOff x="6248348" y="6304151"/>
            <a:chExt cx="5716619" cy="338554"/>
          </a:xfrm>
        </p:grpSpPr>
        <p:sp>
          <p:nvSpPr>
            <p:cNvPr id="79" name="文本框 78"/>
            <p:cNvSpPr txBox="1"/>
            <p:nvPr/>
          </p:nvSpPr>
          <p:spPr>
            <a:xfrm>
              <a:off x="6248348" y="6304151"/>
              <a:ext cx="11264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其他</a:t>
              </a:r>
              <a:r>
                <a:rPr kumimoji="1"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：</a:t>
              </a:r>
              <a:endPara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7202299" y="6319540"/>
              <a:ext cx="4762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个人创意图集作品</a:t>
              </a: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1138</TotalTime>
  <Words>515</Words>
  <Application>Microsoft Macintosh PowerPoint</Application>
  <PresentationFormat>宽屏</PresentationFormat>
  <Paragraphs>41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Microsoft YaHei</vt:lpstr>
      <vt:lpstr>宋体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 Office 用户</cp:lastModifiedBy>
  <cp:revision>140</cp:revision>
  <dcterms:created xsi:type="dcterms:W3CDTF">2015-12-02T02:54:00Z</dcterms:created>
  <dcterms:modified xsi:type="dcterms:W3CDTF">2017-02-05T16:53:36Z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