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313" r:id="rId2"/>
    <p:sldId id="370" r:id="rId3"/>
  </p:sldIdLst>
  <p:sldSz cx="9144000" cy="5143500" type="screen16x9"/>
  <p:notesSz cx="7104063" cy="10234613"/>
  <p:embeddedFontLst>
    <p:embeddedFont>
      <p:font typeface="Roboto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53" autoAdjust="0"/>
  </p:normalViewPr>
  <p:slideViewPr>
    <p:cSldViewPr snapToGrid="0">
      <p:cViewPr varScale="1">
        <p:scale>
          <a:sx n="145" d="100"/>
          <a:sy n="145" d="100"/>
        </p:scale>
        <p:origin x="-6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686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79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Trans-</a:t>
            </a:r>
            <a:r>
              <a:rPr lang="en-US" dirty="0" err="1" smtClean="0"/>
              <a:t>CycleGAN</a:t>
            </a:r>
            <a:r>
              <a:rPr lang="en-US" dirty="0" smtClean="0"/>
              <a:t>: </a:t>
            </a:r>
            <a:r>
              <a:rPr lang="en-US" altLang="zh-CN" dirty="0" smtClean="0"/>
              <a:t>(Unpaired </a:t>
            </a:r>
            <a:r>
              <a:rPr lang="en-US" altLang="zh-CN" dirty="0"/>
              <a:t>Image Super-Resolution using Pseudo-Supervision)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50" y="4589562"/>
            <a:ext cx="5343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000" dirty="0" smtClean="0"/>
              <a:t>Noise Correction </a:t>
            </a:r>
            <a:r>
              <a:rPr lang="en-US" altLang="zh-CN" sz="1000" dirty="0"/>
              <a:t>network</a:t>
            </a:r>
            <a:r>
              <a:rPr lang="zh-CN" altLang="en-US" sz="1000" dirty="0" smtClean="0"/>
              <a:t>：</a:t>
            </a:r>
            <a:r>
              <a:rPr lang="en-US" altLang="zh-CN" sz="1000" dirty="0" err="1"/>
              <a:t>CycleGAN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-based 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unpaired LR ↔ clean LR translation</a:t>
            </a:r>
            <a:r>
              <a:rPr lang="en-US" altLang="zh-CN" sz="10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000" dirty="0" smtClean="0"/>
              <a:t>The </a:t>
            </a:r>
            <a:r>
              <a:rPr lang="en-US" altLang="zh-CN" sz="1000" dirty="0"/>
              <a:t>SR network is a 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paired clean LR → HR </a:t>
            </a:r>
            <a:r>
              <a:rPr lang="en-US" altLang="zh-CN" sz="1000" b="1" dirty="0" smtClean="0">
                <a:solidFill>
                  <a:schemeClr val="bg2">
                    <a:lumMod val="50000"/>
                  </a:schemeClr>
                </a:solidFill>
              </a:rPr>
              <a:t>mapping</a:t>
            </a:r>
            <a:endParaRPr lang="en-US" altLang="zh-CN" sz="1000" dirty="0"/>
          </a:p>
        </p:txBody>
      </p:sp>
      <p:sp>
        <p:nvSpPr>
          <p:cNvPr id="13" name="Rectangle 12"/>
          <p:cNvSpPr/>
          <p:nvPr/>
        </p:nvSpPr>
        <p:spPr>
          <a:xfrm>
            <a:off x="190891" y="4335646"/>
            <a:ext cx="86197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T</a:t>
            </a:r>
            <a:r>
              <a:rPr lang="en-US" altLang="zh-CN" sz="1050" dirty="0" smtClean="0"/>
              <a:t>he </a:t>
            </a:r>
            <a:r>
              <a:rPr lang="en-US" altLang="zh-CN" sz="1050" dirty="0"/>
              <a:t>entire network </a:t>
            </a:r>
            <a:r>
              <a:rPr lang="en-US" altLang="zh-CN" sz="1050" dirty="0" smtClean="0"/>
              <a:t>consists of  an </a:t>
            </a:r>
            <a:r>
              <a:rPr lang="en-US" altLang="zh-CN" sz="1050" dirty="0"/>
              <a:t>unpaired kernel/noise </a:t>
            </a:r>
            <a:r>
              <a:rPr lang="en-US" altLang="zh-CN" sz="1050" dirty="0">
                <a:solidFill>
                  <a:srgbClr val="FF0000"/>
                </a:solidFill>
              </a:rPr>
              <a:t>correction network </a:t>
            </a:r>
            <a:r>
              <a:rPr lang="en-US" altLang="zh-CN" sz="1050" dirty="0"/>
              <a:t>and a pseudo-paired </a:t>
            </a:r>
            <a:r>
              <a:rPr lang="en-US" altLang="zh-CN" sz="1050" dirty="0">
                <a:solidFill>
                  <a:srgbClr val="FF0000"/>
                </a:solidFill>
              </a:rPr>
              <a:t>SR network</a:t>
            </a:r>
            <a:endParaRPr lang="zh-CN" altLang="en-US" sz="1050" dirty="0"/>
          </a:p>
        </p:txBody>
      </p:sp>
      <p:pic>
        <p:nvPicPr>
          <p:cNvPr id="1026" name="Picture 2" descr="C:\Users\zhail\Desktop\ICIP\Paper_Figure\2023ICIP\TranGAN_figure1_page-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25" y="884855"/>
            <a:ext cx="6424613" cy="28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dirty="0"/>
              <a:t>generator architecture uses Transposed SA-based Transformer with multi-scale local-global representation learning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94" y="836030"/>
            <a:ext cx="6144264" cy="229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5670" y="3706408"/>
            <a:ext cx="7293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pply Transposed SA </a:t>
            </a:r>
            <a:r>
              <a:rPr lang="en-US" sz="1000" dirty="0"/>
              <a:t>across channels rather than the spatial dimension, i.e., to compute cross-covariance across channels to generate an attention map encoding the global context implicitly.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062" y="3327914"/>
            <a:ext cx="8028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In </a:t>
            </a:r>
            <a:r>
              <a:rPr lang="en-US" sz="1000" dirty="0" err="1" smtClean="0"/>
              <a:t>conventinal</a:t>
            </a:r>
            <a:r>
              <a:rPr lang="en-US" sz="1000" dirty="0" smtClean="0"/>
              <a:t> SA, the complexity </a:t>
            </a:r>
            <a:r>
              <a:rPr lang="en-US" sz="1000" dirty="0"/>
              <a:t>grows </a:t>
            </a:r>
            <a:r>
              <a:rPr lang="en-US" sz="1000" dirty="0" err="1"/>
              <a:t>quadratically</a:t>
            </a:r>
            <a:r>
              <a:rPr lang="en-US" sz="1000" dirty="0"/>
              <a:t> with the spatial resolution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02" y="3366047"/>
            <a:ext cx="2329458" cy="19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413" y="3896874"/>
            <a:ext cx="2568643" cy="18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8264" y="4264076"/>
            <a:ext cx="7228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in </a:t>
            </a:r>
            <a:r>
              <a:rPr lang="en-US" sz="1000" dirty="0"/>
              <a:t>MDTA, </a:t>
            </a:r>
            <a:r>
              <a:rPr lang="en-US" sz="1000" dirty="0" smtClean="0"/>
              <a:t>we introduce </a:t>
            </a:r>
            <a:r>
              <a:rPr lang="en-US" sz="1000" dirty="0"/>
              <a:t>depth-wise convolutions to emphasize on the local context before computing feature covariance to </a:t>
            </a:r>
            <a:r>
              <a:rPr lang="en-US" sz="1000" dirty="0" smtClean="0"/>
              <a:t>produce the </a:t>
            </a:r>
            <a:r>
              <a:rPr lang="en-US" sz="1000" dirty="0"/>
              <a:t>global attention map.</a:t>
            </a:r>
          </a:p>
        </p:txBody>
      </p:sp>
    </p:spTree>
    <p:extLst>
      <p:ext uri="{BB962C8B-B14F-4D97-AF65-F5344CB8AC3E}">
        <p14:creationId xmlns:p14="http://schemas.microsoft.com/office/powerpoint/2010/main" val="402010480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61651</TotalTime>
  <Words>126</Words>
  <Application>Microsoft Office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Roboto</vt:lpstr>
      <vt:lpstr>Material</vt:lpstr>
      <vt:lpstr>Trans-CycleGAN: (Unpaired Image Super-Resolution using Pseudo-Supervision) </vt:lpstr>
      <vt:lpstr>The generator architecture uses Transposed SA-based Transformer with multi-scale local-global representation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LENOVO</dc:creator>
  <cp:lastModifiedBy>Lujun Zhai</cp:lastModifiedBy>
  <cp:revision>498</cp:revision>
  <cp:lastPrinted>2021-07-06T20:53:20Z</cp:lastPrinted>
  <dcterms:modified xsi:type="dcterms:W3CDTF">2023-03-25T05:32:00Z</dcterms:modified>
</cp:coreProperties>
</file>