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1" r:id="rId2"/>
    <p:sldId id="781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3" r:id="rId12"/>
    <p:sldId id="790" r:id="rId13"/>
    <p:sldId id="791" r:id="rId14"/>
    <p:sldId id="792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1" r:id="rId43"/>
    <p:sldId id="822" r:id="rId44"/>
    <p:sldId id="823" r:id="rId45"/>
    <p:sldId id="769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FEEDEF-134F-4CDC-8D60-955B19497497}">
          <p14:sldIdLst>
            <p14:sldId id="261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3"/>
            <p14:sldId id="790"/>
            <p14:sldId id="791"/>
            <p14:sldId id="792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</p14:sldIdLst>
        </p14:section>
        <p14:section name="无标题节" id="{B6DBD87B-A852-4814-AA63-91CD8A71A42F}">
          <p14:sldIdLst>
            <p14:sldId id="7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3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D53"/>
    <a:srgbClr val="3365E8"/>
    <a:srgbClr val="FE8F00"/>
    <a:srgbClr val="2E4F98"/>
    <a:srgbClr val="33CCFF"/>
    <a:srgbClr val="F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/>
    <p:restoredTop sz="96366" autoAdjust="0"/>
  </p:normalViewPr>
  <p:slideViewPr>
    <p:cSldViewPr showGuides="1">
      <p:cViewPr varScale="1">
        <p:scale>
          <a:sx n="114" d="100"/>
          <a:sy n="114" d="100"/>
        </p:scale>
        <p:origin x="1392" y="108"/>
      </p:cViewPr>
      <p:guideLst>
        <p:guide orient="horz" pos="2263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B46C28-47CD-4224-8EC8-BC2F4432F6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知道了什么是</a:t>
            </a:r>
            <a:r>
              <a:rPr lang="en-US" altLang="zh-CN" dirty="0"/>
              <a:t>HTML</a:t>
            </a:r>
            <a:r>
              <a:rPr lang="zh-CN" altLang="en-US" dirty="0"/>
              <a:t>语言，那么怎样使用该语言了创建网页呢？我们先了新建一个网页。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8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我们在这里使用</a:t>
            </a:r>
            <a:r>
              <a:rPr lang="en-US" altLang="zh-CN" dirty="0"/>
              <a:t>Sublime</a:t>
            </a:r>
          </a:p>
          <a:p>
            <a:r>
              <a:rPr lang="zh-CN" altLang="en-US" dirty="0"/>
              <a:t>再页面中输入 以下</a:t>
            </a:r>
            <a:r>
              <a:rPr lang="en-US" altLang="zh-CN" dirty="0"/>
              <a:t>2</a:t>
            </a:r>
            <a:r>
              <a:rPr lang="zh-CN" altLang="en-US" dirty="0"/>
              <a:t>个单词</a:t>
            </a:r>
          </a:p>
          <a:p>
            <a:endParaRPr lang="zh-CN" altLang="en-US" dirty="0"/>
          </a:p>
          <a:p>
            <a:r>
              <a:rPr lang="en-US" altLang="zh-CN" dirty="0"/>
              <a:t>1. html: 5   </a:t>
            </a:r>
          </a:p>
          <a:p>
            <a:r>
              <a:rPr lang="en-US" altLang="zh-CN" dirty="0"/>
              <a:t>2. !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在</a:t>
            </a:r>
            <a:r>
              <a:rPr lang="en-US" altLang="zh-CN" dirty="0"/>
              <a:t>sublime</a:t>
            </a:r>
            <a:r>
              <a:rPr lang="zh-CN" altLang="en-US" dirty="0"/>
              <a:t>里面然后按下</a:t>
            </a:r>
            <a:r>
              <a:rPr lang="en-US" altLang="zh-CN" dirty="0"/>
              <a:t>tab</a:t>
            </a:r>
            <a:r>
              <a:rPr lang="zh-CN" altLang="en-US" dirty="0"/>
              <a:t>键盘即可生成</a:t>
            </a:r>
            <a:r>
              <a:rPr lang="en-US" altLang="zh-CN" dirty="0"/>
              <a:t>HTML</a:t>
            </a:r>
            <a:r>
              <a:rPr lang="zh-CN" altLang="en-US" dirty="0"/>
              <a:t>骨架</a:t>
            </a:r>
          </a:p>
        </p:txBody>
      </p:sp>
    </p:spTree>
    <p:extLst>
      <p:ext uri="{BB962C8B-B14F-4D97-AF65-F5344CB8AC3E}">
        <p14:creationId xmlns:p14="http://schemas.microsoft.com/office/powerpoint/2010/main" val="223001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下面，我们再看一个单标签的案例。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8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9465E0-FE80-48A7-8749-4D7552FB124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C8B0FC-681B-4095-8F97-FB3B8B1D23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4941E5-CC67-4B02-BEBD-51AFCE48696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9A681D-CA19-462B-BDD4-15833451ED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04131C0-A3D8-45D9-868F-B681786405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742B46-88F1-456A-BF1B-1E17B440938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A9D6C5-BF48-4BF6-ADE8-070B4A2AEE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62CEAB-B13B-414C-B882-2FA86109A8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2E0044-989E-4E09-ABD9-C283FCC7BF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1EFDDD-C61E-45DB-9E45-3181F9FC4E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D26CEE-9BE8-4DEA-B403-5ABD3C638C7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eaLnBrk="1" fontAlgn="base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AA6B81-E798-4774-8603-CD62555A93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E1C0D-9DF0-4B05-A81A-B5EAA55939DE}"/>
              </a:ext>
            </a:extLst>
          </p:cNvPr>
          <p:cNvSpPr txBox="1"/>
          <p:nvPr/>
        </p:nvSpPr>
        <p:spPr>
          <a:xfrm>
            <a:off x="741609" y="2035087"/>
            <a:ext cx="746710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常用标签与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常用属性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712D47-3D72-46F4-9C66-F8EAFB388792}"/>
              </a:ext>
            </a:extLst>
          </p:cNvPr>
          <p:cNvSpPr txBox="1"/>
          <p:nvPr/>
        </p:nvSpPr>
        <p:spPr>
          <a:xfrm>
            <a:off x="1402080" y="2879090"/>
            <a:ext cx="558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天入门训练营（一）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978618-DFE8-4795-BB54-7575E34B7EE8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D3067B-6ED7-43CB-845A-578D1EC9B37B}"/>
              </a:ext>
            </a:extLst>
          </p:cNvPr>
          <p:cNvSpPr/>
          <p:nvPr/>
        </p:nvSpPr>
        <p:spPr>
          <a:xfrm>
            <a:off x="755576" y="170632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253099-DB24-4953-9B6C-AD56A7CAE9DC}"/>
              </a:ext>
            </a:extLst>
          </p:cNvPr>
          <p:cNvSpPr txBox="1"/>
          <p:nvPr/>
        </p:nvSpPr>
        <p:spPr>
          <a:xfrm>
            <a:off x="435914" y="2394041"/>
            <a:ext cx="86633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是目前最常用的字符集编码方式，常用的字符集编码方式还有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gb2312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简单中文  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6763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个汉字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BIG5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繁体中文 港澳台等用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包含全部中文字符    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的扩展，加入对繁体字的支持，兼容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GB2312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则包含全世界所有国家需要用到的字符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854EB1-E924-4358-973A-26B9E8753053}"/>
              </a:ext>
            </a:extLst>
          </p:cNvPr>
          <p:cNvSpPr txBox="1"/>
          <p:nvPr/>
        </p:nvSpPr>
        <p:spPr>
          <a:xfrm>
            <a:off x="435914" y="5266971"/>
            <a:ext cx="894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记住一点，以后我们统统使用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这样就避免出现字符集不统一而引起乱码的情况了。</a:t>
            </a:r>
          </a:p>
        </p:txBody>
      </p:sp>
    </p:spTree>
    <p:extLst>
      <p:ext uri="{BB962C8B-B14F-4D97-AF65-F5344CB8AC3E}">
        <p14:creationId xmlns:p14="http://schemas.microsoft.com/office/powerpoint/2010/main" val="5411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9875EC-3B07-4DA9-978C-8A68D3F299B1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D002-E588-40C7-ADAB-292F80D6DB7D}"/>
              </a:ext>
            </a:extLst>
          </p:cNvPr>
          <p:cNvSpPr txBox="1"/>
          <p:nvPr/>
        </p:nvSpPr>
        <p:spPr>
          <a:xfrm>
            <a:off x="1475656" y="18448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EC1CCF-C96B-4BA2-A406-5B86DC5FA923}"/>
              </a:ext>
            </a:extLst>
          </p:cNvPr>
          <p:cNvSpPr txBox="1"/>
          <p:nvPr/>
        </p:nvSpPr>
        <p:spPr>
          <a:xfrm>
            <a:off x="1979712" y="251142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6F0837-25A7-4D75-916C-CC76355FB793}"/>
              </a:ext>
            </a:extLst>
          </p:cNvPr>
          <p:cNvSpPr txBox="1"/>
          <p:nvPr/>
        </p:nvSpPr>
        <p:spPr>
          <a:xfrm>
            <a:off x="2062438" y="302245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DBE68-4F33-4E68-BC22-EB1343FA8AF1}"/>
              </a:ext>
            </a:extLst>
          </p:cNvPr>
          <p:cNvSpPr txBox="1"/>
          <p:nvPr/>
        </p:nvSpPr>
        <p:spPr>
          <a:xfrm>
            <a:off x="2699792" y="3620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4D0F38-9691-45EC-8D03-2C2A98E56089}"/>
              </a:ext>
            </a:extLst>
          </p:cNvPr>
          <p:cNvSpPr/>
          <p:nvPr/>
        </p:nvSpPr>
        <p:spPr>
          <a:xfrm>
            <a:off x="2699792" y="4213548"/>
            <a:ext cx="2584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37A1BB-B2F9-4772-98C2-6172E4C27A51}"/>
              </a:ext>
            </a:extLst>
          </p:cNvPr>
          <p:cNvSpPr/>
          <p:nvPr/>
        </p:nvSpPr>
        <p:spPr>
          <a:xfrm>
            <a:off x="2699792" y="47762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</a:p>
        </p:txBody>
      </p:sp>
    </p:spTree>
    <p:extLst>
      <p:ext uri="{BB962C8B-B14F-4D97-AF65-F5344CB8AC3E}">
        <p14:creationId xmlns:p14="http://schemas.microsoft.com/office/powerpoint/2010/main" val="8174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B0BCA5-17C8-4793-9D04-24AD35153057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21661-E903-4796-84E9-46639BD5C575}"/>
              </a:ext>
            </a:extLst>
          </p:cNvPr>
          <p:cNvSpPr txBox="1"/>
          <p:nvPr/>
        </p:nvSpPr>
        <p:spPr>
          <a:xfrm>
            <a:off x="971600" y="1844824"/>
            <a:ext cx="19383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270276-DF6D-4766-85D3-EB91FD8B3F8C}"/>
              </a:ext>
            </a:extLst>
          </p:cNvPr>
          <p:cNvSpPr/>
          <p:nvPr/>
        </p:nvSpPr>
        <p:spPr>
          <a:xfrm>
            <a:off x="2909951" y="233726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 标题标签 (熟记)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E13C4-E760-4FDB-9BD4-6B40FC100DC7}"/>
              </a:ext>
            </a:extLst>
          </p:cNvPr>
          <p:cNvSpPr txBox="1"/>
          <p:nvPr/>
        </p:nvSpPr>
        <p:spPr>
          <a:xfrm>
            <a:off x="2917725" y="293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、段落标签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57721-BA8D-42D0-829F-05975FE1C24F}"/>
              </a:ext>
            </a:extLst>
          </p:cNvPr>
          <p:cNvSpPr txBox="1"/>
          <p:nvPr/>
        </p:nvSpPr>
        <p:spPr>
          <a:xfrm>
            <a:off x="2909951" y="353352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、水平线标签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51FED1-4A06-41E1-9AC2-8CFBE2CAFBAA}"/>
              </a:ext>
            </a:extLst>
          </p:cNvPr>
          <p:cNvSpPr txBox="1"/>
          <p:nvPr/>
        </p:nvSpPr>
        <p:spPr>
          <a:xfrm>
            <a:off x="2909951" y="413165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、换行标签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B46F10-6FBA-46BA-A694-FDB2DC4A4376}"/>
              </a:ext>
            </a:extLst>
          </p:cNvPr>
          <p:cNvSpPr txBox="1"/>
          <p:nvPr/>
        </p:nvSpPr>
        <p:spPr>
          <a:xfrm>
            <a:off x="2909951" y="4729790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span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10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2FD427-DB72-4A23-991F-596D6D0A2B87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13D550-B445-4EB3-A519-F8776EB84D84}"/>
              </a:ext>
            </a:extLst>
          </p:cNvPr>
          <p:cNvSpPr/>
          <p:nvPr/>
        </p:nvSpPr>
        <p:spPr>
          <a:xfrm>
            <a:off x="1115616" y="184482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标题标签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E163C2-1FA0-4A74-8321-986BA377D451}"/>
              </a:ext>
            </a:extLst>
          </p:cNvPr>
          <p:cNvSpPr txBox="1"/>
          <p:nvPr/>
        </p:nvSpPr>
        <p:spPr>
          <a:xfrm>
            <a:off x="1715706" y="2636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794933-FAAA-4832-AE8A-358427E1562D}"/>
              </a:ext>
            </a:extLst>
          </p:cNvPr>
          <p:cNvSpPr/>
          <p:nvPr/>
        </p:nvSpPr>
        <p:spPr>
          <a:xfrm>
            <a:off x="2532279" y="3140968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&lt;hn&gt;   标题文本   &lt;/hn&gt;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DFE086-66F1-4190-AB04-BDB6345B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&lt;h1&gt;、&lt;h2&gt;、&lt;h3&gt;、&lt;h4&gt;、&lt;h5&gt;和&lt;h6&gt;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1956E-4769-4CC1-9C3B-B6F327FF5A88}"/>
              </a:ext>
            </a:extLst>
          </p:cNvPr>
          <p:cNvSpPr/>
          <p:nvPr/>
        </p:nvSpPr>
        <p:spPr>
          <a:xfrm>
            <a:off x="2392063" y="3892406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&lt;h1&gt;、&lt;h2&gt;、&lt;h3&gt;、&lt;h4&gt;、&lt;h5&gt;和&lt;h6&gt;</a:t>
            </a:r>
          </a:p>
        </p:txBody>
      </p:sp>
    </p:spTree>
    <p:extLst>
      <p:ext uri="{BB962C8B-B14F-4D97-AF65-F5344CB8AC3E}">
        <p14:creationId xmlns:p14="http://schemas.microsoft.com/office/powerpoint/2010/main" val="225616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37DBD5-427C-4150-851F-A4CDB0A5BCAB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B03C23-3D25-43F8-856D-F603A3E66693}"/>
              </a:ext>
            </a:extLst>
          </p:cNvPr>
          <p:cNvSpPr/>
          <p:nvPr/>
        </p:nvSpPr>
        <p:spPr>
          <a:xfrm>
            <a:off x="966625" y="19888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段落标签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37DD2-AA59-4445-8422-F2B261D82126}"/>
              </a:ext>
            </a:extLst>
          </p:cNvPr>
          <p:cNvSpPr txBox="1"/>
          <p:nvPr/>
        </p:nvSpPr>
        <p:spPr>
          <a:xfrm>
            <a:off x="3460157" y="3244334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文本内容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49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C2EAEC-0A28-4741-8734-368C0694A7ED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AA3DBD-3957-4400-974C-F63BFB0FF8AB}"/>
              </a:ext>
            </a:extLst>
          </p:cNvPr>
          <p:cNvSpPr/>
          <p:nvPr/>
        </p:nvSpPr>
        <p:spPr>
          <a:xfrm>
            <a:off x="966625" y="1988840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水平线标签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CB4775-F950-459C-91F8-B48C1452378E}"/>
              </a:ext>
            </a:extLst>
          </p:cNvPr>
          <p:cNvSpPr txBox="1"/>
          <p:nvPr/>
        </p:nvSpPr>
        <p:spPr>
          <a:xfrm>
            <a:off x="3707904" y="3429000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&lt;</a:t>
            </a:r>
            <a:r>
              <a:rPr lang="en-US" altLang="zh-CN" sz="2800" dirty="0" err="1"/>
              <a:t>hr</a:t>
            </a:r>
            <a:r>
              <a:rPr lang="en-US" altLang="zh-CN" sz="2800" dirty="0"/>
              <a:t> /&gt;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527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080B0E-13D6-4DD2-8896-2B7D246B9D7C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3B8ABD-5736-4629-BB2C-DC93EEA13713}"/>
              </a:ext>
            </a:extLst>
          </p:cNvPr>
          <p:cNvSpPr/>
          <p:nvPr/>
        </p:nvSpPr>
        <p:spPr>
          <a:xfrm>
            <a:off x="966625" y="19888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5FAD8-9CCE-47FA-9865-F8F79BD0F6CD}"/>
              </a:ext>
            </a:extLst>
          </p:cNvPr>
          <p:cNvSpPr txBox="1"/>
          <p:nvPr/>
        </p:nvSpPr>
        <p:spPr>
          <a:xfrm>
            <a:off x="1270455" y="3043719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 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1"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2" …&gt;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09A6E0-0AA3-4C93-9140-C27088C9A1AD}"/>
              </a:ext>
            </a:extLst>
          </p:cNvPr>
          <p:cNvSpPr txBox="1"/>
          <p:nvPr/>
        </p:nvSpPr>
        <p:spPr>
          <a:xfrm>
            <a:off x="1187624" y="3856713"/>
            <a:ext cx="62183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标签可以拥有多个属性，必须写在开始标签中，位于标签名后面。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属性之间不分先后顺序，标签名与属性、属性与属性之间均以空格分开。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任何标签的属性都有默认值，省略该属性则取默认值。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87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E95F20-5062-483B-9A82-C4A8F1930F61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A22A64-2635-4FCB-A7C7-0D9A79A328FD}"/>
              </a:ext>
            </a:extLst>
          </p:cNvPr>
          <p:cNvSpPr txBox="1"/>
          <p:nvPr/>
        </p:nvSpPr>
        <p:spPr>
          <a:xfrm>
            <a:off x="971600" y="1772816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4A0EF-2414-4A4A-92AF-8A2C3E497A67}"/>
              </a:ext>
            </a:extLst>
          </p:cNvPr>
          <p:cNvSpPr txBox="1"/>
          <p:nvPr/>
        </p:nvSpPr>
        <p:spPr>
          <a:xfrm>
            <a:off x="2051720" y="2780928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、双标签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792D13-D908-4432-B184-1F794209CD6C}"/>
              </a:ext>
            </a:extLst>
          </p:cNvPr>
          <p:cNvSpPr txBox="1"/>
          <p:nvPr/>
        </p:nvSpPr>
        <p:spPr>
          <a:xfrm>
            <a:off x="2123728" y="364502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、单标签</a:t>
            </a:r>
          </a:p>
        </p:txBody>
      </p:sp>
    </p:spTree>
    <p:extLst>
      <p:ext uri="{BB962C8B-B14F-4D97-AF65-F5344CB8AC3E}">
        <p14:creationId xmlns:p14="http://schemas.microsoft.com/office/powerpoint/2010/main" val="207352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C7F355-EEA6-4F8E-B8DE-00EF34CC7943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485277-6CCB-4AFF-8E67-9F29B75DC8F5}"/>
              </a:ext>
            </a:extLst>
          </p:cNvPr>
          <p:cNvSpPr txBox="1"/>
          <p:nvPr/>
        </p:nvSpPr>
        <p:spPr>
          <a:xfrm>
            <a:off x="1043608" y="1772816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换行标签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FB4A5-8D54-440E-8752-40D3D262F4F3}"/>
              </a:ext>
            </a:extLst>
          </p:cNvPr>
          <p:cNvSpPr txBox="1"/>
          <p:nvPr/>
        </p:nvSpPr>
        <p:spPr>
          <a:xfrm>
            <a:off x="827584" y="2760784"/>
            <a:ext cx="8226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中，一个段落中的文字会从左到右依次排列，直到浏览器窗口的右端，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然后自动换行。如果希望某段文本强制换行显示，就需要使用换行标签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DF4706-F3A8-47CA-8E97-5839D198A793}"/>
              </a:ext>
            </a:extLst>
          </p:cNvPr>
          <p:cNvSpPr txBox="1"/>
          <p:nvPr/>
        </p:nvSpPr>
        <p:spPr>
          <a:xfrm>
            <a:off x="1066011" y="4071917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68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11A6E5-8B2D-4BCA-980D-D561FF7D90F9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02D06D-4E9E-4F67-A748-2D2AFB3F447E}"/>
              </a:ext>
            </a:extLst>
          </p:cNvPr>
          <p:cNvSpPr txBox="1"/>
          <p:nvPr/>
        </p:nvSpPr>
        <p:spPr>
          <a:xfrm>
            <a:off x="971600" y="1844824"/>
            <a:ext cx="2401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span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3744C6-60F0-4FF2-ADE0-101F5A9735C5}"/>
              </a:ext>
            </a:extLst>
          </p:cNvPr>
          <p:cNvSpPr txBox="1"/>
          <p:nvPr/>
        </p:nvSpPr>
        <p:spPr>
          <a:xfrm>
            <a:off x="1187624" y="2546634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   分割， 分区的意思  其实有很多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来组合网页。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96FBB2-54FE-4CC9-B1F9-0CD8B05F3578}"/>
              </a:ext>
            </a:extLst>
          </p:cNvPr>
          <p:cNvSpPr txBox="1"/>
          <p:nvPr/>
        </p:nvSpPr>
        <p:spPr>
          <a:xfrm>
            <a:off x="1187624" y="3033000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是块级元素，都是独占一行。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E4D246-9FCC-4EAB-8B17-08D66595E298}"/>
              </a:ext>
            </a:extLst>
          </p:cNvPr>
          <p:cNvSpPr txBox="1"/>
          <p:nvPr/>
        </p:nvSpPr>
        <p:spPr>
          <a:xfrm>
            <a:off x="1148857" y="375736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跨度，跨距；范围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77E0B2-769E-4EE3-B1BA-38AAB54B13A0}"/>
              </a:ext>
            </a:extLst>
          </p:cNvPr>
          <p:cNvSpPr txBox="1"/>
          <p:nvPr/>
        </p:nvSpPr>
        <p:spPr>
          <a:xfrm>
            <a:off x="1148857" y="4297072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都是行内元素，都是在一行，主要用来展示文本。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C75771-C82F-4EED-9CCD-FA95DC12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18" y="4836775"/>
            <a:ext cx="58777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B0C989-1CC2-4E16-A99F-CE543CCFEF87}"/>
              </a:ext>
            </a:extLst>
          </p:cNvPr>
          <p:cNvSpPr/>
          <p:nvPr/>
        </p:nvSpPr>
        <p:spPr>
          <a:xfrm>
            <a:off x="683568" y="1124744"/>
            <a:ext cx="748883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能够说出什么是HTML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能够写成HTML的基本结构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能够使用HMTL常用标签编写网页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能够说出什么是CSS样式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能够熟练使用CSS选择器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14B59F-AC86-48AE-9E59-2E7C25ACAEE5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F1D363-B3D4-441A-87FC-F55306B02D00}"/>
              </a:ext>
            </a:extLst>
          </p:cNvPr>
          <p:cNvSpPr txBox="1"/>
          <p:nvPr/>
        </p:nvSpPr>
        <p:spPr>
          <a:xfrm>
            <a:off x="1115616" y="1700808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图像标签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A4C3E-AEA0-40B1-8288-02E218452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83597"/>
            <a:ext cx="6258798" cy="695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E7A4F8-3F99-4BA6-8AA3-69797CF8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92477"/>
            <a:ext cx="7848872" cy="31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BC4CFA-58C0-4D4E-9311-94E07C6D47D7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1427F9-EF10-40D4-8D5A-EDF38E266BD7}"/>
              </a:ext>
            </a:extLst>
          </p:cNvPr>
          <p:cNvSpPr txBox="1"/>
          <p:nvPr/>
        </p:nvSpPr>
        <p:spPr>
          <a:xfrm>
            <a:off x="899592" y="1700808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重点、难点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4C1B80-DF60-4EDA-AA56-73854A0AF063}"/>
              </a:ext>
            </a:extLst>
          </p:cNvPr>
          <p:cNvSpPr txBox="1"/>
          <p:nvPr/>
        </p:nvSpPr>
        <p:spPr>
          <a:xfrm>
            <a:off x="753654" y="24754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0EE1B0-0BCF-4A31-ADF5-41D46CC0740E}"/>
              </a:ext>
            </a:extLst>
          </p:cNvPr>
          <p:cNvSpPr txBox="1"/>
          <p:nvPr/>
        </p:nvSpPr>
        <p:spPr>
          <a:xfrm>
            <a:off x="753654" y="4706058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242F50-23AF-466E-B54C-D002BF28CBC7}"/>
              </a:ext>
            </a:extLst>
          </p:cNvPr>
          <p:cNvSpPr txBox="1"/>
          <p:nvPr/>
        </p:nvSpPr>
        <p:spPr>
          <a:xfrm>
            <a:off x="971600" y="3012923"/>
            <a:ext cx="76934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图像文件和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文件位于同一文件夹：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只需输入图像文件的名称即可，如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="logo.gif" 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图像文件位于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文件的下一级文件夹：输入文件夹名和文件名，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隔开，如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/img01/logo.gif" 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图像文件位于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文件的上一级文件夹：在文件名之前加入“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../”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如果是上两级，则需要使用 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../ ../”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，以此类推，如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="../logo.gif" 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0C8D58-487B-451F-A715-CB632088DFEB}"/>
              </a:ext>
            </a:extLst>
          </p:cNvPr>
          <p:cNvSpPr txBox="1"/>
          <p:nvPr/>
        </p:nvSpPr>
        <p:spPr>
          <a:xfrm>
            <a:off x="1115616" y="5166688"/>
            <a:ext cx="645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“D:\web\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\logo.gif”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完整的网络地址，例如“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http://www.itcast.cn/images/logo.gif”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424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8785D8-8263-4F82-B7BD-27C6A5A6C71C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8E53B3-F1CF-430E-AFB7-D2093CCB35F1}"/>
              </a:ext>
            </a:extLst>
          </p:cNvPr>
          <p:cNvSpPr txBox="1"/>
          <p:nvPr/>
        </p:nvSpPr>
        <p:spPr>
          <a:xfrm>
            <a:off x="899592" y="177281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3FB562-3C4E-4FDD-8CA7-5B23584104BF}"/>
              </a:ext>
            </a:extLst>
          </p:cNvPr>
          <p:cNvSpPr txBox="1"/>
          <p:nvPr/>
        </p:nvSpPr>
        <p:spPr>
          <a:xfrm>
            <a:off x="1223105" y="23390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631B1-2824-44C7-83EF-E245329C92C5}"/>
              </a:ext>
            </a:extLst>
          </p:cNvPr>
          <p:cNvSpPr txBox="1"/>
          <p:nvPr/>
        </p:nvSpPr>
        <p:spPr>
          <a:xfrm>
            <a:off x="546712" y="3030325"/>
            <a:ext cx="737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跳转目标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target="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目标窗口的弹出方式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文本或图像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1AF4AE-E291-47AC-ACFA-AB1C7D65B944}"/>
              </a:ext>
            </a:extLst>
          </p:cNvPr>
          <p:cNvSpPr txBox="1"/>
          <p:nvPr/>
        </p:nvSpPr>
        <p:spPr>
          <a:xfrm>
            <a:off x="610127" y="3627295"/>
            <a:ext cx="72439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：用于指定链接目标的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地址，当为标签应用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属性时，它就具有了超链接的功能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：用于指定链接页面的打开方式，其取值有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blank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两种，其中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为默认值，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blank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为在新窗口中打开方式。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45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DCE93-4203-4BB1-9AD1-B3E49AF38730}"/>
              </a:ext>
            </a:extLst>
          </p:cNvPr>
          <p:cNvSpPr/>
          <p:nvPr/>
        </p:nvSpPr>
        <p:spPr>
          <a:xfrm>
            <a:off x="971600" y="1700808"/>
            <a:ext cx="2311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锚点定位 （难点）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9CBBE8-4474-4779-AB7F-DDD8560202CA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F87DEE-FC2E-4276-A633-0A689F405C9A}"/>
              </a:ext>
            </a:extLst>
          </p:cNvPr>
          <p:cNvSpPr txBox="1"/>
          <p:nvPr/>
        </p:nvSpPr>
        <p:spPr>
          <a:xfrm>
            <a:off x="971600" y="2551837"/>
            <a:ext cx="63064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创建锚点链接分为两步：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=”#id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链接文本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"&lt;/a&gt;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创建链接文本。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名标注跳转目标的位置。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30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60A72-9770-40DB-81C6-DB096098A5EA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88334-4495-46E4-89E7-CA1DA21CF410}"/>
              </a:ext>
            </a:extLst>
          </p:cNvPr>
          <p:cNvSpPr txBox="1"/>
          <p:nvPr/>
        </p:nvSpPr>
        <p:spPr>
          <a:xfrm>
            <a:off x="2699792" y="2708920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41F6B-F32D-491D-90A7-16CDDEE171CC}"/>
              </a:ext>
            </a:extLst>
          </p:cNvPr>
          <p:cNvSpPr txBox="1"/>
          <p:nvPr/>
        </p:nvSpPr>
        <p:spPr>
          <a:xfrm>
            <a:off x="2699792" y="336703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EDCD1-9083-4BFF-BED2-407A5033CCF2}"/>
              </a:ext>
            </a:extLst>
          </p:cNvPr>
          <p:cNvSpPr txBox="1"/>
          <p:nvPr/>
        </p:nvSpPr>
        <p:spPr>
          <a:xfrm>
            <a:off x="2699792" y="402515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1907C8-026E-4581-B5A2-2308C23DD9D8}"/>
              </a:ext>
            </a:extLst>
          </p:cNvPr>
          <p:cNvSpPr txBox="1"/>
          <p:nvPr/>
        </p:nvSpPr>
        <p:spPr>
          <a:xfrm>
            <a:off x="2699792" y="468326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块级标签显示模式</a:t>
            </a:r>
          </a:p>
        </p:txBody>
      </p:sp>
    </p:spTree>
    <p:extLst>
      <p:ext uri="{BB962C8B-B14F-4D97-AF65-F5344CB8AC3E}">
        <p14:creationId xmlns:p14="http://schemas.microsoft.com/office/powerpoint/2010/main" val="2118046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26148-B36F-4947-856D-CBEFE94E5812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8B062B-CF3E-40E4-B7CB-D26532E52D3E}"/>
              </a:ext>
            </a:extLst>
          </p:cNvPr>
          <p:cNvSpPr txBox="1"/>
          <p:nvPr/>
        </p:nvSpPr>
        <p:spPr>
          <a:xfrm>
            <a:off x="827584" y="1978387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C3DA10-EFD8-45D2-8BCC-7E2C93368D89}"/>
              </a:ext>
            </a:extLst>
          </p:cNvPr>
          <p:cNvSpPr txBox="1"/>
          <p:nvPr/>
        </p:nvSpPr>
        <p:spPr>
          <a:xfrm>
            <a:off x="827584" y="2636912"/>
            <a:ext cx="83920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CSS(Cascading Style Sheets)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样式表或层叠样式表（级联样式表），主要用于设置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的文本内容（字体、大小、对齐方式等）、图片的外形（宽高、边框样式、边距等）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以及版面的布局等外观显示样式。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为基础，提供了丰富的功能，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如字体、颜色、背景的控制及整体排版等，而且还可以针对不同的浏览器设置不同的样式。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6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278C41-2907-4DCE-A26F-C4E89C487D0B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FC6FC0-C072-48CE-B4B5-C023EB42FA5B}"/>
              </a:ext>
            </a:extLst>
          </p:cNvPr>
          <p:cNvSpPr txBox="1"/>
          <p:nvPr/>
        </p:nvSpPr>
        <p:spPr>
          <a:xfrm>
            <a:off x="755576" y="191683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网页的美容师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036E3-ADC9-458C-9CD5-43C3899C8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86164"/>
            <a:ext cx="3817315" cy="39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4F7733-81CC-44E4-AC37-B0221041C35D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BC6187-D7ED-40AE-8D8B-AC38ADA3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7020272" cy="39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4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175FF4-39C5-40F2-A72D-91B2EC96D6C8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30C5C-8045-4E34-A9B3-40727F5B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7020272" cy="37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0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83A600-67E9-4C8E-AB89-D8774C6C6DD4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7BC7-24EA-4CB8-8A4D-0A11574BB8F0}"/>
              </a:ext>
            </a:extLst>
          </p:cNvPr>
          <p:cNvSpPr txBox="1"/>
          <p:nvPr/>
        </p:nvSpPr>
        <p:spPr>
          <a:xfrm>
            <a:off x="971600" y="19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8BC8E-B411-4A08-8232-EC5FB0E9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86" y="2780928"/>
            <a:ext cx="6804248" cy="2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F6DA34-6CB2-4141-B9DC-56B9267A9A6F}"/>
              </a:ext>
            </a:extLst>
          </p:cNvPr>
          <p:cNvSpPr txBox="1"/>
          <p:nvPr/>
        </p:nvSpPr>
        <p:spPr>
          <a:xfrm>
            <a:off x="683568" y="764704"/>
            <a:ext cx="777686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课程重点内容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段落标签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99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184189-1064-4265-8BA2-E4166F9B2B49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91EB2-67D9-4BDC-8DBC-70F6B0B16625}"/>
              </a:ext>
            </a:extLst>
          </p:cNvPr>
          <p:cNvSpPr/>
          <p:nvPr/>
        </p:nvSpPr>
        <p:spPr>
          <a:xfrm>
            <a:off x="971600" y="19888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ED2CF0-6CBC-4B00-B56F-2CACD13E9C1B}"/>
              </a:ext>
            </a:extLst>
          </p:cNvPr>
          <p:cNvSpPr txBox="1"/>
          <p:nvPr/>
        </p:nvSpPr>
        <p:spPr>
          <a:xfrm>
            <a:off x="2483768" y="270892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标签选择器（元素选择器）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EB4B3F-8B35-4F22-8215-E29843DD7673}"/>
              </a:ext>
            </a:extLst>
          </p:cNvPr>
          <p:cNvSpPr txBox="1"/>
          <p:nvPr/>
        </p:nvSpPr>
        <p:spPr>
          <a:xfrm>
            <a:off x="2483768" y="324433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DD2FB3-2575-4901-995B-31A8A004950B}"/>
              </a:ext>
            </a:extLst>
          </p:cNvPr>
          <p:cNvSpPr txBox="1"/>
          <p:nvPr/>
        </p:nvSpPr>
        <p:spPr>
          <a:xfrm>
            <a:off x="2483768" y="382121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CA62E4-C0C7-4226-8F41-BCD9EC673790}"/>
              </a:ext>
            </a:extLst>
          </p:cNvPr>
          <p:cNvSpPr txBox="1"/>
          <p:nvPr/>
        </p:nvSpPr>
        <p:spPr>
          <a:xfrm>
            <a:off x="2483768" y="443629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通配符选择器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FD8B3F-3E77-473D-AC9A-8BB5F80C4519}"/>
              </a:ext>
            </a:extLst>
          </p:cNvPr>
          <p:cNvSpPr txBox="1"/>
          <p:nvPr/>
        </p:nvSpPr>
        <p:spPr>
          <a:xfrm>
            <a:off x="2483768" y="497170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</a:p>
        </p:txBody>
      </p:sp>
    </p:spTree>
    <p:extLst>
      <p:ext uri="{BB962C8B-B14F-4D97-AF65-F5344CB8AC3E}">
        <p14:creationId xmlns:p14="http://schemas.microsoft.com/office/powerpoint/2010/main" val="163086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4520C6-8DE6-435C-A1C0-4997636D0C31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29A5F-9CD0-495F-9722-8A56C2932EF5}"/>
              </a:ext>
            </a:extLst>
          </p:cNvPr>
          <p:cNvSpPr txBox="1"/>
          <p:nvPr/>
        </p:nvSpPr>
        <p:spPr>
          <a:xfrm>
            <a:off x="971600" y="20608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标签选择器（元素选择器）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1BBA17-9DA3-4D48-AAF0-1529ED585FBD}"/>
              </a:ext>
            </a:extLst>
          </p:cNvPr>
          <p:cNvSpPr txBox="1"/>
          <p:nvPr/>
        </p:nvSpPr>
        <p:spPr>
          <a:xfrm>
            <a:off x="971600" y="2586390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标签选择器是指用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标签名称作为选择器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ADBBC9-E4A2-4D12-90F1-ABCC1370B1BA}"/>
              </a:ext>
            </a:extLst>
          </p:cNvPr>
          <p:cNvSpPr txBox="1"/>
          <p:nvPr/>
        </p:nvSpPr>
        <p:spPr>
          <a:xfrm>
            <a:off x="970942" y="3244334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3; 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03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58A8DF-EB09-49AE-BF31-E3C192DBA2B0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43D4F-4014-421A-96B3-C9F0DFC4E222}"/>
              </a:ext>
            </a:extLst>
          </p:cNvPr>
          <p:cNvSpPr txBox="1"/>
          <p:nvPr/>
        </p:nvSpPr>
        <p:spPr>
          <a:xfrm>
            <a:off x="856692" y="192660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A09D2-6986-4B62-8012-64ECF6FFE4B2}"/>
              </a:ext>
            </a:extLst>
          </p:cNvPr>
          <p:cNvSpPr txBox="1"/>
          <p:nvPr/>
        </p:nvSpPr>
        <p:spPr>
          <a:xfrm>
            <a:off x="856692" y="2636912"/>
            <a:ext cx="852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类选择器使用“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（英文点号）进行标识，后面紧跟类名，其基本语法格式如下：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A3789-6154-49C4-9FF2-CDE8C383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2" y="3223300"/>
            <a:ext cx="6611273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30C71F-CB38-4C22-912D-6E80B8F4D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2" y="4221088"/>
            <a:ext cx="497274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95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54960F-810A-4F18-A0ED-57C69658684B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8433E6-CB3A-43D7-8D18-4B6413F2BA1A}"/>
              </a:ext>
            </a:extLst>
          </p:cNvPr>
          <p:cNvSpPr txBox="1"/>
          <p:nvPr/>
        </p:nvSpPr>
        <p:spPr>
          <a:xfrm>
            <a:off x="899592" y="1988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选择器命名规范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68EA51-2DEC-4C6F-81D1-07A982F64A46}"/>
              </a:ext>
            </a:extLst>
          </p:cNvPr>
          <p:cNvSpPr txBox="1"/>
          <p:nvPr/>
        </p:nvSpPr>
        <p:spPr>
          <a:xfrm>
            <a:off x="1187624" y="2708920"/>
            <a:ext cx="69215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长名称或词组可以使用中横线来为选择器命名。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下划线来命名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能良好区分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变量命名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变量命名是用“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_”)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不要纯数字、中文等命名， 尽量使用英文字母来表示。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147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C843C2-10E0-4A94-8282-5BE7905DC715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B19F5F-D593-4DF8-BFE1-56E395B21DD9}"/>
              </a:ext>
            </a:extLst>
          </p:cNvPr>
          <p:cNvSpPr/>
          <p:nvPr/>
        </p:nvSpPr>
        <p:spPr>
          <a:xfrm>
            <a:off x="901576" y="191683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ID选择器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BEACC-AFAD-4190-BFE0-DE80F9C62531}"/>
              </a:ext>
            </a:extLst>
          </p:cNvPr>
          <p:cNvSpPr txBox="1"/>
          <p:nvPr/>
        </p:nvSpPr>
        <p:spPr>
          <a:xfrm>
            <a:off x="965884" y="2483024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选择器使用“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进行标识，后面紧跟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名，其基本语法格式如下：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640476-FA5B-43BA-95B3-DB108C96C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496957" cy="6287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D5F385-6EE2-4F54-947C-D9E628C40FAD}"/>
              </a:ext>
            </a:extLst>
          </p:cNvPr>
          <p:cNvSpPr txBox="1"/>
          <p:nvPr/>
        </p:nvSpPr>
        <p:spPr>
          <a:xfrm>
            <a:off x="1115616" y="4221941"/>
            <a:ext cx="56525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该语法中，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名即为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元素都可以定义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属性，元素的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值是唯一的，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只能对应于文档中某一个具体的元素。</a:t>
            </a:r>
          </a:p>
        </p:txBody>
      </p:sp>
    </p:spTree>
    <p:extLst>
      <p:ext uri="{BB962C8B-B14F-4D97-AF65-F5344CB8AC3E}">
        <p14:creationId xmlns:p14="http://schemas.microsoft.com/office/powerpoint/2010/main" val="3157849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E5D55A-4551-4E8C-9F62-0331C6DD5094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E9CAC6-0A17-481C-AD2A-C1216F6A9936}"/>
              </a:ext>
            </a:extLst>
          </p:cNvPr>
          <p:cNvSpPr txBox="1"/>
          <p:nvPr/>
        </p:nvSpPr>
        <p:spPr>
          <a:xfrm>
            <a:off x="971600" y="198884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类选择器与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6D3A45-B471-48CF-9075-82FBACFEEF23}"/>
              </a:ext>
            </a:extLst>
          </p:cNvPr>
          <p:cNvSpPr txBox="1"/>
          <p:nvPr/>
        </p:nvSpPr>
        <p:spPr>
          <a:xfrm>
            <a:off x="958972" y="2657818"/>
            <a:ext cx="827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在同一个页面内，不允许有相同名字的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对象出现，但是允许相同名字的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468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776F10-692A-442A-B104-B371BA4BE6B1}"/>
              </a:ext>
            </a:extLst>
          </p:cNvPr>
          <p:cNvSpPr/>
          <p:nvPr/>
        </p:nvSpPr>
        <p:spPr>
          <a:xfrm>
            <a:off x="971600" y="191683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通配符选择器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07B01F-8A68-46C3-9601-7FB0D7828C27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2A25E-99CA-43EB-BA22-8DEB8FAB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0209"/>
            <a:ext cx="6639852" cy="828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AECD5E-AC7C-4715-995C-39E8EA015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47890"/>
            <a:ext cx="778301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5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8B3B8D-FCEC-419D-AC01-4844485BB1CE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790F79-203D-4E20-B2C7-75360601440A}"/>
              </a:ext>
            </a:extLst>
          </p:cNvPr>
          <p:cNvSpPr txBox="1"/>
          <p:nvPr/>
        </p:nvSpPr>
        <p:spPr>
          <a:xfrm>
            <a:off x="683568" y="1891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A7CBC9-A2F2-468C-945A-5738C0ABC500}"/>
              </a:ext>
            </a:extLst>
          </p:cNvPr>
          <p:cNvSpPr txBox="1"/>
          <p:nvPr/>
        </p:nvSpPr>
        <p:spPr>
          <a:xfrm>
            <a:off x="899592" y="2520321"/>
            <a:ext cx="6750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后代选择器又称为包含选择器，用来选择元素或元素组的后代，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其写法就是把外层标签写在前面，内层标签写在后面，中间用空格分隔。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当标签发生嵌套时，内层标签就成为外层标签的后代。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7CE56C-D589-46D8-9014-E64891D6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98" y="4031785"/>
            <a:ext cx="592537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5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3F7A3E-3A88-4D66-987C-205D057DA596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1665AD-DA06-46F1-BF74-263BA7E2DDCA}"/>
              </a:ext>
            </a:extLst>
          </p:cNvPr>
          <p:cNvSpPr txBox="1"/>
          <p:nvPr/>
        </p:nvSpPr>
        <p:spPr>
          <a:xfrm>
            <a:off x="899592" y="19168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选择器的优先级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2E0D10-9B52-4F7D-9DBB-9413EBE43D46}"/>
              </a:ext>
            </a:extLst>
          </p:cNvPr>
          <p:cNvSpPr txBox="1"/>
          <p:nvPr/>
        </p:nvSpPr>
        <p:spPr>
          <a:xfrm>
            <a:off x="859949" y="2569630"/>
            <a:ext cx="64540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、类选择器优先级高于标签选择器。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选择器优先级高于类选择器，也高于标签选择器。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、后代选择器，要根据情况确定，与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选择器结合使用优先级要高于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与类选择器结合使用优先级</a:t>
            </a:r>
          </a:p>
        </p:txBody>
      </p:sp>
    </p:spTree>
    <p:extLst>
      <p:ext uri="{BB962C8B-B14F-4D97-AF65-F5344CB8AC3E}">
        <p14:creationId xmlns:p14="http://schemas.microsoft.com/office/powerpoint/2010/main" val="122828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992AC9-3B4F-4693-8FB2-D87D3FB52BE2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1A2DB9-CDD9-40F3-B13F-1C385213E7C8}"/>
              </a:ext>
            </a:extLst>
          </p:cNvPr>
          <p:cNvSpPr txBox="1"/>
          <p:nvPr/>
        </p:nvSpPr>
        <p:spPr>
          <a:xfrm>
            <a:off x="899592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块级标签显示模式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22F8ED-DBEB-48CE-8E4D-AA640F790463}"/>
              </a:ext>
            </a:extLst>
          </p:cNvPr>
          <p:cNvSpPr/>
          <p:nvPr/>
        </p:nvSpPr>
        <p:spPr>
          <a:xfrm>
            <a:off x="2627784" y="2780928"/>
            <a:ext cx="365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块级元素(block-level)（重点）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9EFB41-FD7A-44FF-AE13-4FF8FCF92982}"/>
              </a:ext>
            </a:extLst>
          </p:cNvPr>
          <p:cNvSpPr/>
          <p:nvPr/>
        </p:nvSpPr>
        <p:spPr>
          <a:xfrm>
            <a:off x="2627784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行内元素(inline-level)（重点）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8B3B0-D793-4DF2-9843-D94C9AA0F20F}"/>
              </a:ext>
            </a:extLst>
          </p:cNvPr>
          <p:cNvSpPr txBox="1"/>
          <p:nvPr/>
        </p:nvSpPr>
        <p:spPr>
          <a:xfrm>
            <a:off x="2627784" y="400961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行内块元素（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）（了解）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EC81E0-75AB-4B7A-A47F-D4C585811DB3}"/>
              </a:ext>
            </a:extLst>
          </p:cNvPr>
          <p:cNvSpPr/>
          <p:nvPr/>
        </p:nvSpPr>
        <p:spPr>
          <a:xfrm>
            <a:off x="2627784" y="4581128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标签显示模式转换 display</a:t>
            </a:r>
          </a:p>
        </p:txBody>
      </p:sp>
    </p:spTree>
    <p:extLst>
      <p:ext uri="{BB962C8B-B14F-4D97-AF65-F5344CB8AC3E}">
        <p14:creationId xmlns:p14="http://schemas.microsoft.com/office/powerpoint/2010/main" val="34938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2165D0-9B0A-4009-9759-61AF0CC3691E}"/>
              </a:ext>
            </a:extLst>
          </p:cNvPr>
          <p:cNvSpPr txBox="1"/>
          <p:nvPr/>
        </p:nvSpPr>
        <p:spPr>
          <a:xfrm>
            <a:off x="3369631" y="241246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52DB8-91B3-45ED-BA29-000C9CC0FB6A}"/>
              </a:ext>
            </a:extLst>
          </p:cNvPr>
          <p:cNvSpPr txBox="1"/>
          <p:nvPr/>
        </p:nvSpPr>
        <p:spPr>
          <a:xfrm>
            <a:off x="3369631" y="3090446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59836C-475E-4C54-961C-AEC29A9F94D1}"/>
              </a:ext>
            </a:extLst>
          </p:cNvPr>
          <p:cNvSpPr txBox="1"/>
          <p:nvPr/>
        </p:nvSpPr>
        <p:spPr>
          <a:xfrm>
            <a:off x="3369631" y="370774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常用标签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B871F-87BD-465D-97BD-70B06A77FBA2}"/>
              </a:ext>
            </a:extLst>
          </p:cNvPr>
          <p:cNvSpPr txBox="1"/>
          <p:nvPr/>
        </p:nvSpPr>
        <p:spPr>
          <a:xfrm>
            <a:off x="827584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1018500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AFE3C2-B0C0-4B41-A9BE-2E909106F6E7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23209-4E78-451D-ACCB-4DBDACF2071D}"/>
              </a:ext>
            </a:extLst>
          </p:cNvPr>
          <p:cNvSpPr/>
          <p:nvPr/>
        </p:nvSpPr>
        <p:spPr>
          <a:xfrm>
            <a:off x="931831" y="1988840"/>
            <a:ext cx="3369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块级元素(block-level)（重点）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78599-386D-4AB7-92B3-1D9E5B317A00}"/>
              </a:ext>
            </a:extLst>
          </p:cNvPr>
          <p:cNvSpPr/>
          <p:nvPr/>
        </p:nvSpPr>
        <p:spPr>
          <a:xfrm>
            <a:off x="827584" y="2505670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每个块元素通常都会独自占据一整行或多整行，可以对其设置宽度、高度、对齐等属性，常用于网页布局和网页结构的搭建。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B7E2D-2289-4E3F-81D3-A31B2235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8" y="3099581"/>
            <a:ext cx="8316486" cy="7716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C752B1D-81AE-49EA-B2F4-E451339EB939}"/>
              </a:ext>
            </a:extLst>
          </p:cNvPr>
          <p:cNvSpPr/>
          <p:nvPr/>
        </p:nvSpPr>
        <p:spPr>
          <a:xfrm>
            <a:off x="931831" y="4030483"/>
            <a:ext cx="78194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块级元素的特点：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（1）总是从新行开始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（2）高度，行高、外边距以及内边距都可以控制。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（3）宽度默认是容器的100%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（4）可以容纳内联元素（行内元素）和其他块元素。</a:t>
            </a:r>
          </a:p>
        </p:txBody>
      </p:sp>
    </p:spTree>
    <p:extLst>
      <p:ext uri="{BB962C8B-B14F-4D97-AF65-F5344CB8AC3E}">
        <p14:creationId xmlns:p14="http://schemas.microsoft.com/office/powerpoint/2010/main" val="435453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B92916-105F-44B5-AB62-2E9ADC17FF7C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50467B-0558-481D-B1E9-43C700D949E5}"/>
              </a:ext>
            </a:extLst>
          </p:cNvPr>
          <p:cNvSpPr txBox="1"/>
          <p:nvPr/>
        </p:nvSpPr>
        <p:spPr>
          <a:xfrm>
            <a:off x="827584" y="1916832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(inline-level)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（重点）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14211E-E25E-4EB1-83C7-C914D0356512}"/>
              </a:ext>
            </a:extLst>
          </p:cNvPr>
          <p:cNvSpPr txBox="1"/>
          <p:nvPr/>
        </p:nvSpPr>
        <p:spPr>
          <a:xfrm>
            <a:off x="786182" y="24208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行内元素（内联元素）不占有独立的区域，仅仅靠自身的字体大小和图像尺寸来支撑结构，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一般不可以设置宽度、高度、对齐等属性，常用于控制页面中文本的样式。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415A8F-08E7-4BDC-8B6D-E64CB04D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0" y="3020657"/>
            <a:ext cx="8676456" cy="85774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E7C0A4-FDA0-4BFB-9BD3-2832F41ACFEB}"/>
              </a:ext>
            </a:extLst>
          </p:cNvPr>
          <p:cNvSpPr/>
          <p:nvPr/>
        </p:nvSpPr>
        <p:spPr>
          <a:xfrm>
            <a:off x="496950" y="4005064"/>
            <a:ext cx="7827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行内元素的特点：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（1）和相邻行内元素在一行上。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（2）高、宽无效，但水平方向的padding和margin可以设置，垂直方向的无效。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（3）默认宽度就是它本身内容的宽度。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（4）行内元素只能容纳文本或则其他行内元素。（a特殊）</a:t>
            </a:r>
          </a:p>
        </p:txBody>
      </p:sp>
    </p:spTree>
    <p:extLst>
      <p:ext uri="{BB962C8B-B14F-4D97-AF65-F5344CB8AC3E}">
        <p14:creationId xmlns:p14="http://schemas.microsoft.com/office/powerpoint/2010/main" val="1602991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16684C-9B29-48D7-B827-DFF7D5E17346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53CA05-CD7C-4BE9-B8FE-7AA06C9ECF13}"/>
              </a:ext>
            </a:extLst>
          </p:cNvPr>
          <p:cNvSpPr/>
          <p:nvPr/>
        </p:nvSpPr>
        <p:spPr>
          <a:xfrm>
            <a:off x="899592" y="184482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块级元素和行内元素区别（重点）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57E5E-0293-48D4-9303-83C022122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2369786"/>
            <a:ext cx="7668344" cy="36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3EACE7-1E39-46CF-8FEA-D78C34298560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8F837A-1893-4C58-B15B-B263805D6B19}"/>
              </a:ext>
            </a:extLst>
          </p:cNvPr>
          <p:cNvSpPr/>
          <p:nvPr/>
        </p:nvSpPr>
        <p:spPr>
          <a:xfrm>
            <a:off x="899592" y="2060848"/>
            <a:ext cx="4450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行内块元素（inline-block）（了解）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121939-8E4B-4CFC-929F-55F12C80C803}"/>
              </a:ext>
            </a:extLst>
          </p:cNvPr>
          <p:cNvSpPr/>
          <p:nvPr/>
        </p:nvSpPr>
        <p:spPr>
          <a:xfrm>
            <a:off x="827584" y="2708920"/>
            <a:ext cx="7837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在行内元素中有几个特殊的标签——&lt;img /&gt;、&lt;input /&gt;、&lt;td&gt;，可以对它们设置宽高和对齐属性，有些资料可能会称它们为行内块元素。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行内块元素的特点：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（1）和相邻行内元素（行内块）在一行上,但是之间会有空白缝隙。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（2）默认宽度就是它本身内容的宽度。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（3）高度，行高、外边距以及内边距都可以控制。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行内块元素既有块级元素的特点，又有行内元素的特定。</a:t>
            </a:r>
          </a:p>
        </p:txBody>
      </p:sp>
    </p:spTree>
    <p:extLst>
      <p:ext uri="{BB962C8B-B14F-4D97-AF65-F5344CB8AC3E}">
        <p14:creationId xmlns:p14="http://schemas.microsoft.com/office/powerpoint/2010/main" val="639475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00E59-7ECE-4C0C-8CE7-FF994012E706}"/>
              </a:ext>
            </a:extLst>
          </p:cNvPr>
          <p:cNvSpPr txBox="1"/>
          <p:nvPr/>
        </p:nvSpPr>
        <p:spPr>
          <a:xfrm>
            <a:off x="683568" y="119675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D42709-B883-4352-B762-64B95F0D58FE}"/>
              </a:ext>
            </a:extLst>
          </p:cNvPr>
          <p:cNvSpPr/>
          <p:nvPr/>
        </p:nvSpPr>
        <p:spPr>
          <a:xfrm>
            <a:off x="833608" y="1916832"/>
            <a:ext cx="3172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标签显示模式转换 display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C179E-BCC7-4CD5-BC24-50AB843E1E2B}"/>
              </a:ext>
            </a:extLst>
          </p:cNvPr>
          <p:cNvSpPr/>
          <p:nvPr/>
        </p:nvSpPr>
        <p:spPr>
          <a:xfrm>
            <a:off x="1115616" y="2708920"/>
            <a:ext cx="56166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块转行内：display:inline;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行内转块：display:block;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块、行内元素转换为行内块： display: inline-block;</a:t>
            </a:r>
          </a:p>
        </p:txBody>
      </p:sp>
    </p:spTree>
    <p:extLst>
      <p:ext uri="{BB962C8B-B14F-4D97-AF65-F5344CB8AC3E}">
        <p14:creationId xmlns:p14="http://schemas.microsoft.com/office/powerpoint/2010/main" val="398916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9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1ED80A-97AE-4D78-A1A2-510E827D2521}"/>
              </a:ext>
            </a:extLst>
          </p:cNvPr>
          <p:cNvSpPr txBox="1"/>
          <p:nvPr/>
        </p:nvSpPr>
        <p:spPr>
          <a:xfrm>
            <a:off x="827584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227156-9E73-4A8E-B275-387ECDBC5DFE}"/>
              </a:ext>
            </a:extLst>
          </p:cNvPr>
          <p:cNvSpPr txBox="1"/>
          <p:nvPr/>
        </p:nvSpPr>
        <p:spPr>
          <a:xfrm>
            <a:off x="461110" y="2132856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6BB7D1-0BFD-4221-B18E-63B80D8990DF}"/>
              </a:ext>
            </a:extLst>
          </p:cNvPr>
          <p:cNvSpPr txBox="1"/>
          <p:nvPr/>
        </p:nvSpPr>
        <p:spPr>
          <a:xfrm>
            <a:off x="461110" y="2967335"/>
            <a:ext cx="894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（英文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Hyper Text Markup 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的缩写）中文译为“超文本标签语言”，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标签对网页中的文本、图片、声音等内容进行描述。</a:t>
            </a:r>
          </a:p>
        </p:txBody>
      </p:sp>
    </p:spTree>
    <p:extLst>
      <p:ext uri="{BB962C8B-B14F-4D97-AF65-F5344CB8AC3E}">
        <p14:creationId xmlns:p14="http://schemas.microsoft.com/office/powerpoint/2010/main" val="21982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D014CC-4B5D-4BEE-A8B2-8B908B281DFB}"/>
              </a:ext>
            </a:extLst>
          </p:cNvPr>
          <p:cNvSpPr txBox="1"/>
          <p:nvPr/>
        </p:nvSpPr>
        <p:spPr>
          <a:xfrm>
            <a:off x="899592" y="170080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7999B4-E0A7-4DA4-900B-4B4CF9846B5E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FBE8A-E895-4E10-8EB1-DB570D580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508"/>
            <a:ext cx="4215683" cy="24145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609CB5-8F1F-46A4-AB89-1C4013630EA3}"/>
              </a:ext>
            </a:extLst>
          </p:cNvPr>
          <p:cNvSpPr/>
          <p:nvPr/>
        </p:nvSpPr>
        <p:spPr>
          <a:xfrm>
            <a:off x="955240" y="4725144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1、&lt;html&gt;标签的作用是所有HTML中标签的一个根节点。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2、&lt;head&gt; 头部标签，在头部标签中我们必须设置的标签是&lt;title&gt;标签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3、&lt;title&gt; 标签设置网页的标题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4、&lt;body&gt; 页面在的主体部分，用于存放所有的HTML标签</a:t>
            </a:r>
          </a:p>
        </p:txBody>
      </p:sp>
    </p:spTree>
    <p:extLst>
      <p:ext uri="{BB962C8B-B14F-4D97-AF65-F5344CB8AC3E}">
        <p14:creationId xmlns:p14="http://schemas.microsoft.com/office/powerpoint/2010/main" val="272363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E16B86-A7EF-4D56-AC31-4FF32C17EB9B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59570-4019-4778-B26F-67F156B6FC5A}"/>
              </a:ext>
            </a:extLst>
          </p:cNvPr>
          <p:cNvSpPr txBox="1"/>
          <p:nvPr/>
        </p:nvSpPr>
        <p:spPr>
          <a:xfrm>
            <a:off x="899592" y="18448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2820BC-C301-494A-A5F5-87938C0FF09B}"/>
              </a:ext>
            </a:extLst>
          </p:cNvPr>
          <p:cNvSpPr txBox="1"/>
          <p:nvPr/>
        </p:nvSpPr>
        <p:spPr>
          <a:xfrm>
            <a:off x="914282" y="252014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、嵌套关系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2B4CE6-D950-4FA4-B7C3-5DBA9E1211C4}"/>
              </a:ext>
            </a:extLst>
          </p:cNvPr>
          <p:cNvSpPr txBox="1"/>
          <p:nvPr/>
        </p:nvSpPr>
        <p:spPr>
          <a:xfrm>
            <a:off x="914282" y="41193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、并列关系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FAEDCE-2978-4558-A586-B3EBE72F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62200"/>
            <a:ext cx="8280919" cy="724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72C4C5-C8BA-4B7C-847B-8A834B175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1" y="4721731"/>
            <a:ext cx="695422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85B903-C946-4A55-8F75-7A4FE99EBB55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EE2B9C-C8DF-46EC-966A-8DCD1976B542}"/>
              </a:ext>
            </a:extLst>
          </p:cNvPr>
          <p:cNvSpPr/>
          <p:nvPr/>
        </p:nvSpPr>
        <p:spPr>
          <a:xfrm>
            <a:off x="1017921" y="177281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常用工具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ECEE2-6F9E-4AEA-BF36-33C1E4C21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6300192" cy="37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584963-90E9-450D-96DD-198C605398C0}"/>
              </a:ext>
            </a:extLst>
          </p:cNvPr>
          <p:cNvSpPr txBox="1"/>
          <p:nvPr/>
        </p:nvSpPr>
        <p:spPr>
          <a:xfrm>
            <a:off x="611560" y="1052736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10CC54-574B-4BBB-9CC0-771E090CBB29}"/>
              </a:ext>
            </a:extLst>
          </p:cNvPr>
          <p:cNvSpPr txBox="1"/>
          <p:nvPr/>
        </p:nvSpPr>
        <p:spPr>
          <a:xfrm>
            <a:off x="1105894" y="1933275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A5740D-9423-40BC-8463-01FECAB86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11110"/>
            <a:ext cx="6363588" cy="67636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AE7B243-F665-40F1-9A38-686D2111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这句话就是告诉我们使用哪个html版本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62E5B0-41DF-4123-A257-6BB67B739D4F}"/>
              </a:ext>
            </a:extLst>
          </p:cNvPr>
          <p:cNvSpPr/>
          <p:nvPr/>
        </p:nvSpPr>
        <p:spPr>
          <a:xfrm>
            <a:off x="1105894" y="3871317"/>
            <a:ext cx="415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这句话就是告诉我们使用哪个html版本</a:t>
            </a:r>
          </a:p>
        </p:txBody>
      </p:sp>
    </p:spTree>
    <p:extLst>
      <p:ext uri="{BB962C8B-B14F-4D97-AF65-F5344CB8AC3E}">
        <p14:creationId xmlns:p14="http://schemas.microsoft.com/office/powerpoint/2010/main" val="72621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2031</Words>
  <Application>Microsoft Office PowerPoint</Application>
  <PresentationFormat>全屏显示(4:3)</PresentationFormat>
  <Paragraphs>281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微软雅黑</vt:lpstr>
      <vt:lpstr>Arial</vt:lpstr>
      <vt:lpstr>Calibri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 </cp:lastModifiedBy>
  <cp:revision>1631</cp:revision>
  <dcterms:created xsi:type="dcterms:W3CDTF">2015-06-29T07:19:00Z</dcterms:created>
  <dcterms:modified xsi:type="dcterms:W3CDTF">2019-03-18T08:13:03Z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