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4" r:id="rId2"/>
  </p:sldMasterIdLst>
  <p:notesMasterIdLst>
    <p:notesMasterId r:id="rId33"/>
  </p:notesMasterIdLst>
  <p:sldIdLst>
    <p:sldId id="257" r:id="rId3"/>
    <p:sldId id="291" r:id="rId4"/>
    <p:sldId id="259" r:id="rId5"/>
    <p:sldId id="260" r:id="rId6"/>
    <p:sldId id="261" r:id="rId7"/>
    <p:sldId id="262" r:id="rId8"/>
    <p:sldId id="292" r:id="rId9"/>
    <p:sldId id="263" r:id="rId10"/>
    <p:sldId id="264" r:id="rId11"/>
    <p:sldId id="266" r:id="rId12"/>
    <p:sldId id="270" r:id="rId13"/>
    <p:sldId id="269" r:id="rId14"/>
    <p:sldId id="271" r:id="rId15"/>
    <p:sldId id="272" r:id="rId16"/>
    <p:sldId id="275" r:id="rId17"/>
    <p:sldId id="282" r:id="rId18"/>
    <p:sldId id="284" r:id="rId19"/>
    <p:sldId id="283" r:id="rId20"/>
    <p:sldId id="290" r:id="rId21"/>
    <p:sldId id="294" r:id="rId22"/>
    <p:sldId id="295" r:id="rId23"/>
    <p:sldId id="276" r:id="rId24"/>
    <p:sldId id="285" r:id="rId25"/>
    <p:sldId id="280" r:id="rId26"/>
    <p:sldId id="286" r:id="rId27"/>
    <p:sldId id="287" r:id="rId28"/>
    <p:sldId id="288" r:id="rId29"/>
    <p:sldId id="273" r:id="rId30"/>
    <p:sldId id="274" r:id="rId31"/>
    <p:sldId id="29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DC34"/>
    <a:srgbClr val="D6F6E3"/>
    <a:srgbClr val="51EDB2"/>
    <a:srgbClr val="3AEAA7"/>
    <a:srgbClr val="F034C8"/>
    <a:srgbClr val="E63D08"/>
    <a:srgbClr val="5D5D5D"/>
    <a:srgbClr val="3B69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2A0082-4402-4A43-9739-ED8B2E9AC476}" type="datetimeFigureOut">
              <a:rPr lang="zh-CN" altLang="en-US" smtClean="0"/>
              <a:t>2023/6/22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DB9F6-A05F-431A-AB98-50623737AD41}" type="slidenum">
              <a:rPr lang="zh-CN" altLang="en-US" smtClean="0"/>
              <a:t>‹#›</a:t>
            </a:fld>
            <a:endParaRPr lang="zh-CN" altLang="en-US"/>
          </a:p>
        </p:txBody>
      </p:sp>
    </p:spTree>
    <p:extLst>
      <p:ext uri="{BB962C8B-B14F-4D97-AF65-F5344CB8AC3E}">
        <p14:creationId xmlns:p14="http://schemas.microsoft.com/office/powerpoint/2010/main" val="338427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7DB9F6-A05F-431A-AB98-50623737AD41}" type="slidenum">
              <a:rPr lang="zh-CN" altLang="en-US" smtClean="0"/>
              <a:t>7</a:t>
            </a:fld>
            <a:endParaRPr lang="zh-CN" altLang="en-US"/>
          </a:p>
        </p:txBody>
      </p:sp>
    </p:spTree>
    <p:extLst>
      <p:ext uri="{BB962C8B-B14F-4D97-AF65-F5344CB8AC3E}">
        <p14:creationId xmlns:p14="http://schemas.microsoft.com/office/powerpoint/2010/main" val="3404594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7DB9F6-A05F-431A-AB98-50623737AD41}" type="slidenum">
              <a:rPr lang="zh-CN" altLang="en-US" smtClean="0"/>
              <a:t>10</a:t>
            </a:fld>
            <a:endParaRPr lang="zh-CN" altLang="en-US"/>
          </a:p>
        </p:txBody>
      </p:sp>
    </p:spTree>
    <p:extLst>
      <p:ext uri="{BB962C8B-B14F-4D97-AF65-F5344CB8AC3E}">
        <p14:creationId xmlns:p14="http://schemas.microsoft.com/office/powerpoint/2010/main" val="309295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7DB9F6-A05F-431A-AB98-50623737AD41}" type="slidenum">
              <a:rPr lang="zh-CN" altLang="en-US" smtClean="0"/>
              <a:t>11</a:t>
            </a:fld>
            <a:endParaRPr lang="zh-CN" altLang="en-US"/>
          </a:p>
        </p:txBody>
      </p:sp>
    </p:spTree>
    <p:extLst>
      <p:ext uri="{BB962C8B-B14F-4D97-AF65-F5344CB8AC3E}">
        <p14:creationId xmlns:p14="http://schemas.microsoft.com/office/powerpoint/2010/main" val="1024333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7DB9F6-A05F-431A-AB98-50623737AD41}" type="slidenum">
              <a:rPr lang="zh-CN" altLang="en-US" smtClean="0"/>
              <a:t>15</a:t>
            </a:fld>
            <a:endParaRPr lang="zh-CN" altLang="en-US"/>
          </a:p>
        </p:txBody>
      </p:sp>
    </p:spTree>
    <p:extLst>
      <p:ext uri="{BB962C8B-B14F-4D97-AF65-F5344CB8AC3E}">
        <p14:creationId xmlns:p14="http://schemas.microsoft.com/office/powerpoint/2010/main" val="2119072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7DB9F6-A05F-431A-AB98-50623737AD41}" type="slidenum">
              <a:rPr lang="zh-CN" altLang="en-US" smtClean="0"/>
              <a:t>22</a:t>
            </a:fld>
            <a:endParaRPr lang="zh-CN" altLang="en-US"/>
          </a:p>
        </p:txBody>
      </p:sp>
    </p:spTree>
    <p:extLst>
      <p:ext uri="{BB962C8B-B14F-4D97-AF65-F5344CB8AC3E}">
        <p14:creationId xmlns:p14="http://schemas.microsoft.com/office/powerpoint/2010/main" val="1865528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7DB9F6-A05F-431A-AB98-50623737AD41}" type="slidenum">
              <a:rPr lang="zh-CN" altLang="en-US" smtClean="0"/>
              <a:t>28</a:t>
            </a:fld>
            <a:endParaRPr lang="zh-CN" altLang="en-US"/>
          </a:p>
        </p:txBody>
      </p:sp>
    </p:spTree>
    <p:extLst>
      <p:ext uri="{BB962C8B-B14F-4D97-AF65-F5344CB8AC3E}">
        <p14:creationId xmlns:p14="http://schemas.microsoft.com/office/powerpoint/2010/main" val="1162790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7DB9F6-A05F-431A-AB98-50623737AD41}" type="slidenum">
              <a:rPr lang="zh-CN" altLang="en-US" smtClean="0"/>
              <a:t>29</a:t>
            </a:fld>
            <a:endParaRPr lang="zh-CN" altLang="en-US"/>
          </a:p>
        </p:txBody>
      </p:sp>
    </p:spTree>
    <p:extLst>
      <p:ext uri="{BB962C8B-B14F-4D97-AF65-F5344CB8AC3E}">
        <p14:creationId xmlns:p14="http://schemas.microsoft.com/office/powerpoint/2010/main" val="1938325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7DB9F6-A05F-431A-AB98-50623737AD41}" type="slidenum">
              <a:rPr lang="zh-CN" altLang="en-US" smtClean="0"/>
              <a:t>30</a:t>
            </a:fld>
            <a:endParaRPr lang="zh-CN" altLang="en-US"/>
          </a:p>
        </p:txBody>
      </p:sp>
    </p:spTree>
    <p:extLst>
      <p:ext uri="{BB962C8B-B14F-4D97-AF65-F5344CB8AC3E}">
        <p14:creationId xmlns:p14="http://schemas.microsoft.com/office/powerpoint/2010/main" val="2050813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42012-9D93-71AA-9C56-A9679A05C4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364FA86-22BD-2008-FC46-DC3B7E02D6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29A39E0-079C-90CD-BDAC-68E1B23E9C24}"/>
              </a:ext>
            </a:extLst>
          </p:cNvPr>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D3DFB162-07C4-688A-ACB2-84BB6141AD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B7FD38-50EF-48C7-8C2D-36003C0CEBFF}"/>
              </a:ext>
            </a:extLst>
          </p:cNvPr>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968508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73FF6-8F74-8224-8501-92270CA4D02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194538-7AE0-A4AD-296F-2D6557F4CB5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94CAB7-27F0-9D2F-BE94-77BFF1CFC768}"/>
              </a:ext>
            </a:extLst>
          </p:cNvPr>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B483FF79-E92F-49B8-9CC1-616F5E8C45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AA5B1B-1141-6E46-5348-45669364C622}"/>
              </a:ext>
            </a:extLst>
          </p:cNvPr>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2739338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DD27A8-52D2-BF8A-3853-C76413C661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5906FE-570A-4E4C-AA79-52D2995BF34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343FED-ED07-5618-0DC4-F86514C71290}"/>
              </a:ext>
            </a:extLst>
          </p:cNvPr>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F1391029-3C50-C8D8-01D4-0E9B583DF9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92D6C7-BDD7-115B-A189-11A5BEA5945C}"/>
              </a:ext>
            </a:extLst>
          </p:cNvPr>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253760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3134232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3786137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2908926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3011001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470181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14486843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1308289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426860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FEFBC-2967-9248-4498-A101E78AF5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E19417-18A0-F773-14E8-14C2DC6073B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7C4B5B-C5BD-C352-6FCA-084ADC871E14}"/>
              </a:ext>
            </a:extLst>
          </p:cNvPr>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20F59297-7DAB-03D1-56DA-EAF2BBB826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1AEDC2-6F53-E457-3BA6-78D05C71C601}"/>
              </a:ext>
            </a:extLst>
          </p:cNvPr>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12845316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DDF8CF1-640D-4451-AB7B-6F7A52CB87FE}" type="slidenum">
              <a:rPr lang="zh-CN" altLang="en-US" smtClean="0"/>
              <a:t>‹#›</a:t>
            </a:fld>
            <a:endParaRPr lang="zh-CN" altLang="en-US"/>
          </a:p>
        </p:txBody>
      </p:sp>
      <p:sp>
        <p:nvSpPr>
          <p:cNvPr id="5" name="Date Placeholder 4"/>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Tree>
    <p:extLst>
      <p:ext uri="{BB962C8B-B14F-4D97-AF65-F5344CB8AC3E}">
        <p14:creationId xmlns:p14="http://schemas.microsoft.com/office/powerpoint/2010/main" val="236957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232609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DF8CF1-640D-4451-AB7B-6F7A52CB87FE}"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08274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4309395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DF8CF1-640D-4451-AB7B-6F7A52CB87FE}"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7067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18770819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1958266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2492036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1F997-8142-DFCF-3D50-DD87447DB38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37B9CB-AC7A-19D6-AE7D-D15DBC513E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FBCFA0A-705D-90FC-A0BA-1FFBA437F182}"/>
              </a:ext>
            </a:extLst>
          </p:cNvPr>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CAC8FB31-53B8-3A83-E602-838F646236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9C90F5-13DC-B033-9137-0FFA2D67D0C5}"/>
              </a:ext>
            </a:extLst>
          </p:cNvPr>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393713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A8A692-9D0A-2EDF-6E6F-162D6B7A2C0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F71005B-D780-8435-7E5D-62428130ED6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61472F8-BA41-A951-2615-89CFE814D03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104E5CF-B858-7BEA-E36D-8816305F4D9F}"/>
              </a:ext>
            </a:extLst>
          </p:cNvPr>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6" name="页脚占位符 5">
            <a:extLst>
              <a:ext uri="{FF2B5EF4-FFF2-40B4-BE49-F238E27FC236}">
                <a16:creationId xmlns:a16="http://schemas.microsoft.com/office/drawing/2014/main" id="{32D2C3CB-D9F6-BC76-6CC0-D402D237F7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8A3355-97AB-4F57-E99D-99DE5EEAF584}"/>
              </a:ext>
            </a:extLst>
          </p:cNvPr>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384617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1234A-0660-493F-7A72-8CA79E5C9B0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FE42BA6-4F9B-8F21-E522-2FAFCC4674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7306EB9-0E34-3D10-0303-B5FD24127F7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D803F54-B7F9-FB2A-2893-3E87440D0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F9FDEE9-C880-2544-C506-D98041A0C0C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DE4C646-F576-DBDA-3468-F67B8603221E}"/>
              </a:ext>
            </a:extLst>
          </p:cNvPr>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8" name="页脚占位符 7">
            <a:extLst>
              <a:ext uri="{FF2B5EF4-FFF2-40B4-BE49-F238E27FC236}">
                <a16:creationId xmlns:a16="http://schemas.microsoft.com/office/drawing/2014/main" id="{0DCD97B8-E834-0339-B321-4ADF51881C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924EF22-942E-970B-285F-3513D1D51472}"/>
              </a:ext>
            </a:extLst>
          </p:cNvPr>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128782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023C1-2FB4-17DF-6D7A-95A47E1213D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A71BA2-5CE3-F4D3-9AE8-8793728DED95}"/>
              </a:ext>
            </a:extLst>
          </p:cNvPr>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4" name="页脚占位符 3">
            <a:extLst>
              <a:ext uri="{FF2B5EF4-FFF2-40B4-BE49-F238E27FC236}">
                <a16:creationId xmlns:a16="http://schemas.microsoft.com/office/drawing/2014/main" id="{A8942E92-2ECC-CBFE-58D6-FC42A02D85A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8156422-E566-7EF1-161D-11A48FD68B8E}"/>
              </a:ext>
            </a:extLst>
          </p:cNvPr>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213615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C4141A-7016-8C77-3A7D-6F1A5492AA23}"/>
              </a:ext>
            </a:extLst>
          </p:cNvPr>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3" name="页脚占位符 2">
            <a:extLst>
              <a:ext uri="{FF2B5EF4-FFF2-40B4-BE49-F238E27FC236}">
                <a16:creationId xmlns:a16="http://schemas.microsoft.com/office/drawing/2014/main" id="{B9D6C546-8125-5DE3-3A21-6F29FF7C8F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482F860-4578-DB14-7B52-A2FD6BE9F5E8}"/>
              </a:ext>
            </a:extLst>
          </p:cNvPr>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271303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4BD8CD-ABDB-4A81-6017-7F4F2E1B0D0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3A8711-9D66-2C66-9AC5-61B308D1DA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5DA35C7-8047-D43A-C343-2E5CD0C7E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B2CDD6-B031-322F-7B39-8B5AFBD69E34}"/>
              </a:ext>
            </a:extLst>
          </p:cNvPr>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6" name="页脚占位符 5">
            <a:extLst>
              <a:ext uri="{FF2B5EF4-FFF2-40B4-BE49-F238E27FC236}">
                <a16:creationId xmlns:a16="http://schemas.microsoft.com/office/drawing/2014/main" id="{85224A24-DA90-CE73-B165-BD6E956613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565CB1-6D3E-583B-A1FE-BCE5F206E229}"/>
              </a:ext>
            </a:extLst>
          </p:cNvPr>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337107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BE1B7-15AC-8116-764B-CC47A87DB2C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C93D58-05FD-7E50-5812-CAB90330C6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CAF7BC8-DE5C-7201-96A5-F58769B2A3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FC178A0-6395-3D37-609A-1E98DAD3084B}"/>
              </a:ext>
            </a:extLst>
          </p:cNvPr>
          <p:cNvSpPr>
            <a:spLocks noGrp="1"/>
          </p:cNvSpPr>
          <p:nvPr>
            <p:ph type="dt" sz="half" idx="10"/>
          </p:nvPr>
        </p:nvSpPr>
        <p:spPr/>
        <p:txBody>
          <a:bodyPr/>
          <a:lstStyle/>
          <a:p>
            <a:fld id="{821DF5A8-1DAD-4B3B-AABC-8B6463F17353}" type="datetimeFigureOut">
              <a:rPr lang="zh-CN" altLang="en-US" smtClean="0"/>
              <a:t>2023/6/22</a:t>
            </a:fld>
            <a:endParaRPr lang="zh-CN" altLang="en-US"/>
          </a:p>
        </p:txBody>
      </p:sp>
      <p:sp>
        <p:nvSpPr>
          <p:cNvPr id="6" name="页脚占位符 5">
            <a:extLst>
              <a:ext uri="{FF2B5EF4-FFF2-40B4-BE49-F238E27FC236}">
                <a16:creationId xmlns:a16="http://schemas.microsoft.com/office/drawing/2014/main" id="{591F43F0-2ABA-6C68-0F46-604D40308A5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55F1AFF-F968-7729-8E83-0ECC37F078A2}"/>
              </a:ext>
            </a:extLst>
          </p:cNvPr>
          <p:cNvSpPr>
            <a:spLocks noGrp="1"/>
          </p:cNvSpPr>
          <p:nvPr>
            <p:ph type="sldNum" sz="quarter" idx="12"/>
          </p:nvPr>
        </p:nvSpPr>
        <p:spPr/>
        <p:txBody>
          <a:body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3824359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8944B3-FE4F-AA28-F2B6-E64ECFF67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BD038E3-CCE4-F41A-9043-F158D97ADE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98A98A-FE33-89C7-E992-DDC747385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DF5A8-1DAD-4B3B-AABC-8B6463F17353}" type="datetimeFigureOut">
              <a:rPr lang="zh-CN" altLang="en-US" smtClean="0"/>
              <a:t>2023/6/22</a:t>
            </a:fld>
            <a:endParaRPr lang="zh-CN" altLang="en-US"/>
          </a:p>
        </p:txBody>
      </p:sp>
      <p:sp>
        <p:nvSpPr>
          <p:cNvPr id="5" name="页脚占位符 4">
            <a:extLst>
              <a:ext uri="{FF2B5EF4-FFF2-40B4-BE49-F238E27FC236}">
                <a16:creationId xmlns:a16="http://schemas.microsoft.com/office/drawing/2014/main" id="{4D4476EA-1B26-B724-EC47-9BB61F1BCA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BD66071-54ED-D94E-C094-1937BDC782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944270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1DF5A8-1DAD-4B3B-AABC-8B6463F17353}" type="datetimeFigureOut">
              <a:rPr lang="zh-CN" altLang="en-US" smtClean="0"/>
              <a:t>2023/6/22</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DF8CF1-640D-4451-AB7B-6F7A52CB87FE}" type="slidenum">
              <a:rPr lang="zh-CN" altLang="en-US" smtClean="0"/>
              <a:t>‹#›</a:t>
            </a:fld>
            <a:endParaRPr lang="zh-CN" altLang="en-US"/>
          </a:p>
        </p:txBody>
      </p:sp>
    </p:spTree>
    <p:extLst>
      <p:ext uri="{BB962C8B-B14F-4D97-AF65-F5344CB8AC3E}">
        <p14:creationId xmlns:p14="http://schemas.microsoft.com/office/powerpoint/2010/main" val="428170901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2.xml"/></Relationships>
</file>

<file path=ppt/slides/_rels/slide1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16.xml"/><Relationship Id="rId7" Type="http://schemas.openxmlformats.org/officeDocument/2006/relationships/slide" Target="slide20.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9.xml"/><Relationship Id="rId5" Type="http://schemas.openxmlformats.org/officeDocument/2006/relationships/slide" Target="slide18.xml"/><Relationship Id="rId4" Type="http://schemas.openxmlformats.org/officeDocument/2006/relationships/slide" Target="slide1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7" Type="http://schemas.openxmlformats.org/officeDocument/2006/relationships/slide" Target="slide2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25.xml"/><Relationship Id="rId4" Type="http://schemas.openxmlformats.org/officeDocument/2006/relationships/slide" Target="slide24.xml"/></Relationships>
</file>

<file path=ppt/slides/_rels/slide23.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9.xml"/><Relationship Id="rId2" Type="http://schemas.openxmlformats.org/officeDocument/2006/relationships/slide" Target="slide4.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学术类</a:t>
            </a:r>
            <a:r>
              <a:rPr lang="en-US" altLang="zh-CN" sz="4000" b="1" dirty="0">
                <a:solidFill>
                  <a:schemeClr val="accent1"/>
                </a:solidFill>
                <a:latin typeface="黑体" panose="02010609060101010101" pitchFamily="49" charset="-122"/>
                <a:ea typeface="黑体" panose="02010609060101010101" pitchFamily="49" charset="-122"/>
              </a:rPr>
              <a:t>PPT</a:t>
            </a:r>
            <a:r>
              <a:rPr lang="zh-CN" altLang="en-US" sz="4000" b="1" dirty="0">
                <a:solidFill>
                  <a:schemeClr val="accent1"/>
                </a:solidFill>
                <a:latin typeface="黑体" panose="02010609060101010101" pitchFamily="49" charset="-122"/>
                <a:ea typeface="黑体" panose="02010609060101010101" pitchFamily="49" charset="-122"/>
              </a:rPr>
              <a:t>制作及演示建议</a:t>
            </a:r>
            <a:endParaRPr lang="zh-CN" altLang="en-US" sz="4000" b="1" dirty="0">
              <a:solidFill>
                <a:srgbClr val="FF0000"/>
              </a:solidFill>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2479964" y="1745672"/>
            <a:ext cx="3373580" cy="3851562"/>
          </a:xfrm>
        </p:spPr>
        <p:txBody>
          <a:bodyPr numCol="2" anchor="ctr">
            <a:noAutofit/>
          </a:bodyPr>
          <a:lstStyle/>
          <a:p>
            <a:pPr marL="432000" indent="-432000">
              <a:lnSpc>
                <a:spcPct val="150000"/>
              </a:lnSpc>
              <a:buFont typeface="Wingdings" panose="05000000000000000000" pitchFamily="2" charset="2"/>
              <a:buChar char="n"/>
            </a:pPr>
            <a:r>
              <a:rPr lang="zh-CN" altLang="en-US" sz="3600" b="1" spc="20" dirty="0">
                <a:latin typeface="黑体" panose="02010609060101010101" pitchFamily="49" charset="-122"/>
                <a:ea typeface="黑体" panose="02010609060101010101" pitchFamily="49" charset="-122"/>
              </a:rPr>
              <a:t>内容</a:t>
            </a:r>
            <a:endParaRPr lang="en-US" altLang="zh-CN" sz="3600"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sz="3600" b="1" spc="20" dirty="0">
                <a:latin typeface="黑体" panose="02010609060101010101" pitchFamily="49" charset="-122"/>
                <a:ea typeface="黑体" panose="02010609060101010101" pitchFamily="49" charset="-122"/>
              </a:rPr>
              <a:t>文字</a:t>
            </a:r>
            <a:endParaRPr lang="en-US" altLang="zh-CN" sz="3600"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sz="3600" b="1" spc="20" dirty="0">
                <a:latin typeface="黑体" panose="02010609060101010101" pitchFamily="49" charset="-122"/>
                <a:ea typeface="黑体" panose="02010609060101010101" pitchFamily="49" charset="-122"/>
              </a:rPr>
              <a:t>颜色</a:t>
            </a:r>
            <a:endParaRPr lang="en-US" altLang="zh-CN" sz="3600"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sz="3600" b="1" spc="20" dirty="0">
                <a:latin typeface="黑体" panose="02010609060101010101" pitchFamily="49" charset="-122"/>
                <a:ea typeface="黑体" panose="02010609060101010101" pitchFamily="49" charset="-122"/>
              </a:rPr>
              <a:t>图片</a:t>
            </a:r>
            <a:endParaRPr lang="en-US" altLang="zh-CN" sz="3200" b="1" spc="2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6" name="内容占位符 2">
            <a:extLst>
              <a:ext uri="{FF2B5EF4-FFF2-40B4-BE49-F238E27FC236}">
                <a16:creationId xmlns:a16="http://schemas.microsoft.com/office/drawing/2014/main" id="{8B4F7C9E-DC1E-8205-6574-8AC72CDF02DB}"/>
              </a:ext>
            </a:extLst>
          </p:cNvPr>
          <p:cNvSpPr txBox="1">
            <a:spLocks/>
          </p:cNvSpPr>
          <p:nvPr/>
        </p:nvSpPr>
        <p:spPr>
          <a:xfrm>
            <a:off x="6580909" y="1620945"/>
            <a:ext cx="3699164" cy="3851562"/>
          </a:xfrm>
          <a:prstGeom prst="rect">
            <a:avLst/>
          </a:prstGeom>
        </p:spPr>
        <p:txBody>
          <a:bodyPr vert="horz" lIns="91440" tIns="45720" rIns="91440" bIns="45720" numCol="1"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32000" indent="-432000">
              <a:lnSpc>
                <a:spcPct val="150000"/>
              </a:lnSpc>
              <a:buFont typeface="Wingdings" panose="05000000000000000000" pitchFamily="2" charset="2"/>
              <a:buChar char="n"/>
            </a:pPr>
            <a:r>
              <a:rPr lang="zh-CN" altLang="en-US" sz="3600" b="1" spc="20" dirty="0">
                <a:latin typeface="黑体" panose="02010609060101010101" pitchFamily="49" charset="-122"/>
                <a:ea typeface="黑体" panose="02010609060101010101" pitchFamily="49" charset="-122"/>
              </a:rPr>
              <a:t>布局</a:t>
            </a:r>
            <a:endParaRPr lang="en-US" altLang="zh-CN" sz="3600"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sz="3600" b="1" spc="20" dirty="0">
                <a:latin typeface="黑体" panose="02010609060101010101" pitchFamily="49" charset="-122"/>
                <a:ea typeface="黑体" panose="02010609060101010101" pitchFamily="49" charset="-122"/>
              </a:rPr>
              <a:t>其他</a:t>
            </a:r>
            <a:endParaRPr lang="en-US" altLang="zh-CN" sz="3600"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sz="3600" b="1" spc="20" dirty="0">
                <a:latin typeface="黑体" panose="02010609060101010101" pitchFamily="49" charset="-122"/>
                <a:ea typeface="黑体" panose="02010609060101010101" pitchFamily="49" charset="-122"/>
              </a:rPr>
              <a:t>工作汇报要求</a:t>
            </a:r>
            <a:endParaRPr lang="en-US" altLang="zh-CN" sz="3600"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en-US" altLang="zh-CN" sz="3600" b="1" spc="20" dirty="0">
                <a:latin typeface="黑体" panose="02010609060101010101" pitchFamily="49" charset="-122"/>
                <a:ea typeface="黑体" panose="02010609060101010101" pitchFamily="49" charset="-122"/>
              </a:rPr>
              <a:t>PPT</a:t>
            </a:r>
            <a:r>
              <a:rPr lang="zh-CN" altLang="en-US" sz="3600" b="1" spc="20" dirty="0">
                <a:latin typeface="黑体" panose="02010609060101010101" pitchFamily="49" charset="-122"/>
                <a:ea typeface="黑体" panose="02010609060101010101" pitchFamily="49" charset="-122"/>
              </a:rPr>
              <a:t>演示建议</a:t>
            </a:r>
            <a:endParaRPr lang="en-US" altLang="zh-CN" sz="3600" b="1" spc="2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0243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en-US" altLang="zh-CN" sz="4000" b="1" dirty="0">
                <a:solidFill>
                  <a:schemeClr val="accent1"/>
                </a:solidFill>
                <a:latin typeface="黑体" panose="02010609060101010101" pitchFamily="49" charset="-122"/>
                <a:ea typeface="黑体" panose="02010609060101010101" pitchFamily="49" charset="-122"/>
              </a:rPr>
              <a:t>PPT</a:t>
            </a:r>
            <a:r>
              <a:rPr lang="zh-CN" altLang="en-US" sz="4000" b="1" dirty="0">
                <a:solidFill>
                  <a:schemeClr val="accent1"/>
                </a:solidFill>
                <a:latin typeface="黑体" panose="02010609060101010101" pitchFamily="49" charset="-122"/>
                <a:ea typeface="黑体" panose="02010609060101010101" pitchFamily="49" charset="-122"/>
              </a:rPr>
              <a:t>制作建议：</a:t>
            </a:r>
            <a:r>
              <a:rPr lang="zh-CN" altLang="en-US" sz="4000" b="1" dirty="0">
                <a:solidFill>
                  <a:srgbClr val="FF0000"/>
                </a:solidFill>
                <a:latin typeface="黑体" panose="02010609060101010101" pitchFamily="49" charset="-122"/>
                <a:ea typeface="黑体" panose="02010609060101010101" pitchFamily="49" charset="-122"/>
              </a:rPr>
              <a:t>颜色</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3"/>
          </a:xfrm>
        </p:spPr>
        <p:txBody>
          <a:bodyPr anchor="ctr">
            <a:normAutofit/>
          </a:bodyPr>
          <a:lstStyle/>
          <a:p>
            <a:pPr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3" action="ppaction://hlinksldjump"/>
              </a:rPr>
              <a:t>单张幻灯片内色彩不宜过多</a:t>
            </a:r>
            <a:r>
              <a:rPr lang="zh-CN" altLang="en-US" b="1" spc="20" dirty="0">
                <a:latin typeface="黑体" panose="02010609060101010101" pitchFamily="49" charset="-122"/>
                <a:ea typeface="黑体" panose="02010609060101010101" pitchFamily="49" charset="-122"/>
              </a:rPr>
              <a:t>：一般不超过</a:t>
            </a:r>
            <a:r>
              <a:rPr lang="en-US" altLang="zh-CN" b="1" spc="20" dirty="0">
                <a:latin typeface="黑体" panose="02010609060101010101" pitchFamily="49" charset="-122"/>
                <a:ea typeface="黑体" panose="02010609060101010101" pitchFamily="49" charset="-122"/>
              </a:rPr>
              <a:t>5</a:t>
            </a:r>
            <a:r>
              <a:rPr lang="zh-CN" altLang="en-US" b="1" spc="20" dirty="0">
                <a:latin typeface="黑体" panose="02010609060101010101" pitchFamily="49" charset="-122"/>
                <a:ea typeface="黑体" panose="02010609060101010101" pitchFamily="49" charset="-122"/>
              </a:rPr>
              <a:t>种</a:t>
            </a:r>
            <a:endParaRPr lang="en-US" altLang="zh-CN" b="1" spc="20" dirty="0">
              <a:latin typeface="黑体" panose="02010609060101010101" pitchFamily="49" charset="-122"/>
              <a:ea typeface="黑体" panose="02010609060101010101" pitchFamily="49" charset="-122"/>
            </a:endParaRPr>
          </a:p>
          <a:p>
            <a:pPr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4" action="ppaction://hlinksldjump"/>
              </a:rPr>
              <a:t>同类型内容尽量采用相同的颜色</a:t>
            </a:r>
            <a:endParaRPr lang="en-US" altLang="zh-CN" b="1" spc="20" dirty="0">
              <a:solidFill>
                <a:schemeClr val="accent1"/>
              </a:solidFill>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5" action="ppaction://hlinksldjump"/>
              </a:rPr>
              <a:t>文字颜色要与背景形成鲜明对比</a:t>
            </a:r>
            <a:r>
              <a:rPr lang="en-US" altLang="zh-CN" b="1" spc="20" dirty="0">
                <a:latin typeface="黑体" panose="02010609060101010101" pitchFamily="49" charset="-122"/>
                <a:ea typeface="黑体" panose="02010609060101010101" pitchFamily="49" charset="-122"/>
              </a:rPr>
              <a:t>:</a:t>
            </a:r>
            <a:r>
              <a:rPr lang="zh-CN" altLang="en-US" b="1" spc="20" dirty="0">
                <a:latin typeface="黑体" panose="02010609060101010101" pitchFamily="49" charset="-122"/>
                <a:ea typeface="黑体" panose="02010609060101010101" pitchFamily="49" charset="-122"/>
              </a:rPr>
              <a:t>背景深色时文字用浅色、背景浅色时文字用深色</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6" action="ppaction://hlinksldjump"/>
              </a:rPr>
              <a:t>背景不宜用亮色</a:t>
            </a:r>
            <a:r>
              <a:rPr lang="zh-CN" altLang="en-US" b="1" spc="20" dirty="0">
                <a:latin typeface="黑体" panose="02010609060101010101" pitchFamily="49" charset="-122"/>
                <a:ea typeface="黑体" panose="02010609060101010101" pitchFamily="49" charset="-122"/>
              </a:rPr>
              <a:t>（非深色或浅色）</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indent="-432000">
              <a:lnSpc>
                <a:spcPct val="150000"/>
              </a:lnSpc>
              <a:buFont typeface="Wingdings" panose="05000000000000000000" pitchFamily="2" charset="2"/>
              <a:buChar char="n"/>
            </a:pPr>
            <a:endParaRPr lang="en-US" altLang="zh-CN" b="1" spc="20" dirty="0">
              <a:solidFill>
                <a:schemeClr val="accent1"/>
              </a:solidFill>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3532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单张幻灯片颜色不宜过多</a:t>
            </a: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3"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内容占位符 2">
            <a:extLst>
              <a:ext uri="{FF2B5EF4-FFF2-40B4-BE49-F238E27FC236}">
                <a16:creationId xmlns:a16="http://schemas.microsoft.com/office/drawing/2014/main" id="{BE68F209-991D-0C87-57A9-0F48E9C5BFCC}"/>
              </a:ext>
            </a:extLst>
          </p:cNvPr>
          <p:cNvSpPr txBox="1">
            <a:spLocks/>
          </p:cNvSpPr>
          <p:nvPr/>
        </p:nvSpPr>
        <p:spPr>
          <a:xfrm>
            <a:off x="606136" y="1270899"/>
            <a:ext cx="10979727" cy="558710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540000" algn="just">
              <a:lnSpc>
                <a:spcPct val="100000"/>
              </a:lnSpc>
              <a:spcBef>
                <a:spcPts val="1500"/>
              </a:spcBef>
              <a:buFont typeface="Wingdings" panose="05000000000000000000" pitchFamily="2" charset="2"/>
              <a:buChar char="n"/>
            </a:pPr>
            <a:r>
              <a:rPr lang="en-US" altLang="zh-CN" sz="3600" b="1" spc="20" dirty="0">
                <a:latin typeface="黑体" panose="02010609060101010101" pitchFamily="49" charset="-122"/>
                <a:ea typeface="黑体" panose="02010609060101010101" pitchFamily="49" charset="-122"/>
              </a:rPr>
              <a:t>PPT</a:t>
            </a:r>
            <a:r>
              <a:rPr lang="zh-CN" altLang="en-US" sz="3600" b="1" spc="20" dirty="0">
                <a:latin typeface="黑体" panose="02010609060101010101" pitchFamily="49" charset="-122"/>
                <a:ea typeface="黑体" panose="02010609060101010101" pitchFamily="49" charset="-122"/>
              </a:rPr>
              <a:t>使用箴言</a:t>
            </a:r>
            <a:endParaRPr lang="en-US" altLang="zh-CN" sz="3600" b="1" spc="20" dirty="0">
              <a:latin typeface="黑体" panose="02010609060101010101" pitchFamily="49" charset="-122"/>
              <a:ea typeface="黑体" panose="02010609060101010101" pitchFamily="49" charset="-122"/>
            </a:endParaRPr>
          </a:p>
          <a:p>
            <a:pPr lvl="2" indent="-540000" algn="just">
              <a:lnSpc>
                <a:spcPct val="100000"/>
              </a:lnSpc>
              <a:spcBef>
                <a:spcPts val="1500"/>
              </a:spcBef>
              <a:buFont typeface="Wingdings" panose="05000000000000000000" pitchFamily="2" charset="2"/>
              <a:buChar char="l"/>
            </a:pPr>
            <a:r>
              <a:rPr lang="en-US" altLang="zh-CN" sz="2800" b="1" spc="20" dirty="0">
                <a:solidFill>
                  <a:srgbClr val="C00000"/>
                </a:solidFill>
                <a:latin typeface="黑体" panose="02010609060101010101" pitchFamily="49" charset="-122"/>
                <a:ea typeface="黑体" panose="02010609060101010101" pitchFamily="49" charset="-122"/>
              </a:rPr>
              <a:t>PowerPoint </a:t>
            </a:r>
            <a:r>
              <a:rPr lang="zh-CN" altLang="en-US" sz="2800" b="1" spc="20" dirty="0">
                <a:solidFill>
                  <a:srgbClr val="C00000"/>
                </a:solidFill>
                <a:latin typeface="黑体" panose="02010609060101010101" pitchFamily="49" charset="-122"/>
                <a:ea typeface="黑体" panose="02010609060101010101" pitchFamily="49" charset="-122"/>
              </a:rPr>
              <a:t>不是字处理软件</a:t>
            </a:r>
            <a:endParaRPr lang="en-US" altLang="zh-CN" sz="2800" b="1" spc="20" dirty="0">
              <a:solidFill>
                <a:srgbClr val="C00000"/>
              </a:solidFill>
              <a:latin typeface="黑体" panose="02010609060101010101" pitchFamily="49" charset="-122"/>
              <a:ea typeface="黑体" panose="02010609060101010101" pitchFamily="49" charset="-122"/>
            </a:endParaRPr>
          </a:p>
          <a:p>
            <a:pPr lvl="2" indent="-540000" algn="just">
              <a:lnSpc>
                <a:spcPct val="100000"/>
              </a:lnSpc>
              <a:spcBef>
                <a:spcPts val="1500"/>
              </a:spcBef>
              <a:buFont typeface="Wingdings" panose="05000000000000000000" pitchFamily="2" charset="2"/>
              <a:buChar char="l"/>
            </a:pPr>
            <a:r>
              <a:rPr lang="zh-CN" altLang="en-US" sz="2800" b="1" spc="20" dirty="0">
                <a:solidFill>
                  <a:schemeClr val="accent2"/>
                </a:solidFill>
                <a:latin typeface="黑体" panose="02010609060101010101" pitchFamily="49" charset="-122"/>
                <a:ea typeface="黑体" panose="02010609060101010101" pitchFamily="49" charset="-122"/>
              </a:rPr>
              <a:t>避免逐字逐句读幻灯片</a:t>
            </a:r>
            <a:endParaRPr lang="en-US" altLang="zh-CN" sz="2800" b="1" spc="20" dirty="0">
              <a:solidFill>
                <a:schemeClr val="accent2"/>
              </a:solidFill>
              <a:latin typeface="黑体" panose="02010609060101010101" pitchFamily="49" charset="-122"/>
              <a:ea typeface="黑体" panose="02010609060101010101" pitchFamily="49" charset="-122"/>
            </a:endParaRPr>
          </a:p>
          <a:p>
            <a:pPr lvl="2" indent="-540000" algn="just">
              <a:lnSpc>
                <a:spcPct val="100000"/>
              </a:lnSpc>
              <a:spcBef>
                <a:spcPts val="1500"/>
              </a:spcBef>
              <a:buFont typeface="Wingdings" panose="05000000000000000000" pitchFamily="2" charset="2"/>
              <a:buChar char="l"/>
            </a:pPr>
            <a:r>
              <a:rPr lang="zh-CN" altLang="en-US" sz="2800" b="1" spc="20" dirty="0">
                <a:solidFill>
                  <a:srgbClr val="002060"/>
                </a:solidFill>
                <a:latin typeface="黑体" panose="02010609060101010101" pitchFamily="49" charset="-122"/>
                <a:ea typeface="黑体" panose="02010609060101010101" pitchFamily="49" charset="-122"/>
              </a:rPr>
              <a:t>图片比文字表达效果更好</a:t>
            </a:r>
            <a:endParaRPr lang="en-US" altLang="zh-CN" sz="2800" b="1" spc="20" dirty="0">
              <a:solidFill>
                <a:srgbClr val="002060"/>
              </a:solidFill>
              <a:latin typeface="黑体" panose="02010609060101010101" pitchFamily="49" charset="-122"/>
              <a:ea typeface="黑体" panose="02010609060101010101" pitchFamily="49" charset="-122"/>
            </a:endParaRPr>
          </a:p>
          <a:p>
            <a:pPr lvl="2" indent="-540000" algn="just">
              <a:lnSpc>
                <a:spcPct val="100000"/>
              </a:lnSpc>
              <a:spcBef>
                <a:spcPts val="1500"/>
              </a:spcBef>
              <a:buFont typeface="Wingdings" panose="05000000000000000000" pitchFamily="2" charset="2"/>
              <a:buChar char="l"/>
            </a:pPr>
            <a:r>
              <a:rPr lang="zh-CN" altLang="en-US" sz="2800" b="1" spc="20" dirty="0">
                <a:solidFill>
                  <a:schemeClr val="accent6"/>
                </a:solidFill>
                <a:latin typeface="黑体" panose="02010609060101010101" pitchFamily="49" charset="-122"/>
                <a:ea typeface="黑体" panose="02010609060101010101" pitchFamily="49" charset="-122"/>
              </a:rPr>
              <a:t>充分了解你的演讲稿</a:t>
            </a:r>
            <a:endParaRPr lang="en-US" altLang="zh-CN" sz="2800" b="1" spc="20" dirty="0">
              <a:solidFill>
                <a:schemeClr val="accent6"/>
              </a:solidFill>
              <a:latin typeface="黑体" panose="02010609060101010101" pitchFamily="49" charset="-122"/>
              <a:ea typeface="黑体" panose="02010609060101010101" pitchFamily="49" charset="-122"/>
            </a:endParaRPr>
          </a:p>
          <a:p>
            <a:pPr lvl="2" indent="-540000" algn="just">
              <a:lnSpc>
                <a:spcPct val="100000"/>
              </a:lnSpc>
              <a:spcBef>
                <a:spcPts val="1500"/>
              </a:spcBef>
              <a:buFont typeface="Wingdings" panose="05000000000000000000" pitchFamily="2" charset="2"/>
              <a:buChar char="l"/>
            </a:pPr>
            <a:r>
              <a:rPr lang="zh-CN" altLang="en-US" sz="2800" b="1" spc="20" dirty="0">
                <a:solidFill>
                  <a:schemeClr val="accent1"/>
                </a:solidFill>
                <a:latin typeface="黑体" panose="02010609060101010101" pitchFamily="49" charset="-122"/>
                <a:ea typeface="黑体" panose="02010609060101010101" pitchFamily="49" charset="-122"/>
              </a:rPr>
              <a:t>板书并不好，精彩的故事才吸引人</a:t>
            </a:r>
            <a:endParaRPr lang="en-US" altLang="zh-CN" sz="2800" b="1" spc="20" dirty="0">
              <a:solidFill>
                <a:schemeClr val="accent1"/>
              </a:solidFill>
              <a:latin typeface="黑体" panose="02010609060101010101" pitchFamily="49" charset="-122"/>
              <a:ea typeface="黑体" panose="02010609060101010101" pitchFamily="49" charset="-122"/>
            </a:endParaRPr>
          </a:p>
          <a:p>
            <a:pPr lvl="2" indent="-540000" algn="just">
              <a:lnSpc>
                <a:spcPct val="100000"/>
              </a:lnSpc>
              <a:spcBef>
                <a:spcPts val="1500"/>
              </a:spcBef>
              <a:buFont typeface="Wingdings" panose="05000000000000000000" pitchFamily="2" charset="2"/>
              <a:buChar char="l"/>
            </a:pPr>
            <a:r>
              <a:rPr lang="zh-CN" altLang="en-US" sz="2800" b="1" spc="20" dirty="0">
                <a:solidFill>
                  <a:srgbClr val="7030A0"/>
                </a:solidFill>
                <a:latin typeface="黑体" panose="02010609060101010101" pitchFamily="49" charset="-122"/>
                <a:ea typeface="黑体" panose="02010609060101010101" pitchFamily="49" charset="-122"/>
              </a:rPr>
              <a:t>陈述的内容比幻灯片模板的选择重要得多</a:t>
            </a:r>
            <a:endParaRPr lang="en-US" altLang="zh-CN" sz="2800" b="1" spc="20" dirty="0">
              <a:solidFill>
                <a:srgbClr val="7030A0"/>
              </a:solidFill>
              <a:latin typeface="黑体" panose="02010609060101010101" pitchFamily="49" charset="-122"/>
              <a:ea typeface="黑体" panose="02010609060101010101" pitchFamily="49" charset="-122"/>
            </a:endParaRPr>
          </a:p>
          <a:p>
            <a:pPr lvl="2" indent="-540000" algn="just">
              <a:lnSpc>
                <a:spcPct val="100000"/>
              </a:lnSpc>
              <a:spcBef>
                <a:spcPts val="1500"/>
              </a:spcBef>
              <a:buFont typeface="Wingdings" panose="05000000000000000000" pitchFamily="2" charset="2"/>
              <a:buChar char="l"/>
            </a:pPr>
            <a:r>
              <a:rPr lang="zh-CN" altLang="en-US" sz="2800" b="1" spc="20" dirty="0">
                <a:solidFill>
                  <a:schemeClr val="accent2">
                    <a:lumMod val="60000"/>
                    <a:lumOff val="40000"/>
                  </a:schemeClr>
                </a:solidFill>
                <a:latin typeface="黑体" panose="02010609060101010101" pitchFamily="49" charset="-122"/>
                <a:ea typeface="黑体" panose="02010609060101010101" pitchFamily="49" charset="-122"/>
              </a:rPr>
              <a:t>选择合适的色彩</a:t>
            </a:r>
            <a:endParaRPr lang="en-US" altLang="zh-CN" sz="2800" b="1" spc="20" dirty="0">
              <a:solidFill>
                <a:schemeClr val="accent2">
                  <a:lumMod val="60000"/>
                  <a:lumOff val="4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29386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同类型内容尽量采用相同的颜色</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indent="-540000" algn="just">
              <a:lnSpc>
                <a:spcPct val="150000"/>
              </a:lnSpc>
              <a:spcBef>
                <a:spcPts val="1500"/>
              </a:spcBef>
              <a:buFont typeface="Wingdings" panose="05000000000000000000" pitchFamily="2" charset="2"/>
              <a:buChar char="n"/>
            </a:pPr>
            <a:r>
              <a:rPr lang="en-US" altLang="zh-CN" sz="3200" b="1" spc="20" dirty="0">
                <a:solidFill>
                  <a:srgbClr val="E63D08"/>
                </a:solidFill>
                <a:latin typeface="黑体" panose="02010609060101010101" pitchFamily="49" charset="-122"/>
                <a:ea typeface="黑体" panose="02010609060101010101" pitchFamily="49" charset="-122"/>
              </a:rPr>
              <a:t>PowerPoint</a:t>
            </a:r>
            <a:r>
              <a:rPr lang="zh-CN" altLang="en-US" sz="3200" b="1" spc="20" dirty="0">
                <a:solidFill>
                  <a:srgbClr val="E63D08"/>
                </a:solidFill>
                <a:latin typeface="黑体" panose="02010609060101010101" pitchFamily="49" charset="-122"/>
                <a:ea typeface="黑体" panose="02010609060101010101" pitchFamily="49" charset="-122"/>
              </a:rPr>
              <a:t>不是字处理软件</a:t>
            </a:r>
            <a:endParaRPr lang="en-US" altLang="zh-CN" sz="3200" b="1" spc="20" dirty="0">
              <a:solidFill>
                <a:srgbClr val="E63D08"/>
              </a:solidFill>
              <a:latin typeface="黑体" panose="02010609060101010101" pitchFamily="49" charset="-122"/>
              <a:ea typeface="黑体" panose="02010609060101010101" pitchFamily="49" charset="-122"/>
            </a:endParaRPr>
          </a:p>
          <a:p>
            <a:pPr lvl="2" indent="-540000" algn="just">
              <a:lnSpc>
                <a:spcPct val="150000"/>
              </a:lnSpc>
              <a:spcBef>
                <a:spcPts val="1500"/>
              </a:spcBef>
              <a:buFont typeface="Wingdings" panose="05000000000000000000" pitchFamily="2" charset="2"/>
              <a:buChar char="l"/>
            </a:pPr>
            <a:r>
              <a:rPr lang="zh-CN" altLang="en-US" sz="2400" b="1" spc="20" dirty="0">
                <a:latin typeface="黑体" panose="02010609060101010101" pitchFamily="49" charset="-122"/>
                <a:ea typeface="黑体" panose="02010609060101010101" pitchFamily="49" charset="-122"/>
              </a:rPr>
              <a:t>幻灯片是为了在听众记忆里留下印象，引发人思考的。这意味着你甚至不用在上面写完整的句子，简单的描述就很好了。</a:t>
            </a:r>
            <a:endParaRPr lang="en-US" altLang="zh-CN" sz="24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r>
              <a:rPr lang="zh-CN" altLang="en-US" sz="3200" b="1" spc="20" dirty="0">
                <a:solidFill>
                  <a:schemeClr val="accent6"/>
                </a:solidFill>
                <a:latin typeface="黑体" panose="02010609060101010101" pitchFamily="49" charset="-122"/>
                <a:ea typeface="黑体" panose="02010609060101010101" pitchFamily="49" charset="-122"/>
              </a:rPr>
              <a:t>避免逐字逐句读幻灯片</a:t>
            </a:r>
            <a:endParaRPr lang="en-US" altLang="zh-CN" sz="3200" b="1" spc="20" dirty="0">
              <a:solidFill>
                <a:schemeClr val="accent6"/>
              </a:solidFill>
              <a:latin typeface="黑体" panose="02010609060101010101" pitchFamily="49" charset="-122"/>
              <a:ea typeface="黑体" panose="02010609060101010101" pitchFamily="49" charset="-122"/>
            </a:endParaRPr>
          </a:p>
          <a:p>
            <a:pPr lvl="2" indent="-540000" algn="just">
              <a:lnSpc>
                <a:spcPct val="150000"/>
              </a:lnSpc>
              <a:spcBef>
                <a:spcPts val="1500"/>
              </a:spcBef>
              <a:buFont typeface="Wingdings" panose="05000000000000000000" pitchFamily="2" charset="2"/>
              <a:buChar char="l"/>
            </a:pPr>
            <a:r>
              <a:rPr lang="zh-CN" altLang="en-US" sz="2400" b="1" spc="20" dirty="0">
                <a:latin typeface="黑体" panose="02010609060101010101" pitchFamily="49" charset="-122"/>
                <a:ea typeface="黑体" panose="02010609060101010101" pitchFamily="49" charset="-122"/>
              </a:rPr>
              <a:t>陈述的目的是为了向听众解释那些他们不能够从幻灯片中了解的内容。如果不是这样，他们完全可以把你的幻灯片带回去，在他们自己的办公室、家里舒舒服服地阅读。</a:t>
            </a:r>
            <a:endParaRPr lang="en-US" altLang="zh-CN" sz="24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l"/>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3696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文字颜色要与背景形成鲜明对比</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marL="0" indent="0" algn="just">
              <a:lnSpc>
                <a:spcPct val="150000"/>
              </a:lnSpc>
              <a:spcBef>
                <a:spcPts val="1500"/>
              </a:spcBef>
              <a:buNone/>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l"/>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1CA7EC6-8BCF-2F9C-F85D-49D3570E4C43}"/>
              </a:ext>
            </a:extLst>
          </p:cNvPr>
          <p:cNvSpPr txBox="1"/>
          <p:nvPr/>
        </p:nvSpPr>
        <p:spPr>
          <a:xfrm>
            <a:off x="897491" y="1750143"/>
            <a:ext cx="5021180" cy="1762021"/>
          </a:xfrm>
          <a:prstGeom prst="rect">
            <a:avLst/>
          </a:prstGeom>
          <a:noFill/>
        </p:spPr>
        <p:txBody>
          <a:bodyPr wrap="square" rtlCol="0">
            <a:spAutoFit/>
          </a:bodyPr>
          <a:lstStyle/>
          <a:p>
            <a:pPr marL="432000" indent="-432000" algn="just">
              <a:spcBef>
                <a:spcPts val="1500"/>
              </a:spcBef>
              <a:buFont typeface="Wingdings" panose="05000000000000000000" pitchFamily="2" charset="2"/>
              <a:buChar char="n"/>
            </a:pPr>
            <a:r>
              <a:rPr lang="en-US" altLang="zh-CN" sz="2400" b="1" spc="20" dirty="0">
                <a:solidFill>
                  <a:schemeClr val="accent5">
                    <a:lumMod val="40000"/>
                    <a:lumOff val="60000"/>
                  </a:schemeClr>
                </a:solidFill>
                <a:latin typeface="黑体" panose="02010609060101010101" pitchFamily="49" charset="-122"/>
                <a:ea typeface="黑体" panose="02010609060101010101" pitchFamily="49" charset="-122"/>
              </a:rPr>
              <a:t>PowerPoint</a:t>
            </a:r>
            <a:r>
              <a:rPr lang="zh-CN" altLang="en-US" sz="2400" b="1" spc="20" dirty="0">
                <a:solidFill>
                  <a:schemeClr val="accent5">
                    <a:lumMod val="40000"/>
                    <a:lumOff val="60000"/>
                  </a:schemeClr>
                </a:solidFill>
                <a:latin typeface="黑体" panose="02010609060101010101" pitchFamily="49" charset="-122"/>
                <a:ea typeface="黑体" panose="02010609060101010101" pitchFamily="49" charset="-122"/>
              </a:rPr>
              <a:t>不是字处理软件</a:t>
            </a:r>
            <a:endParaRPr lang="en-US" altLang="zh-CN" sz="2400" b="1" spc="20" dirty="0">
              <a:solidFill>
                <a:schemeClr val="accent5">
                  <a:lumMod val="40000"/>
                  <a:lumOff val="60000"/>
                </a:schemeClr>
              </a:solidFill>
              <a:latin typeface="黑体" panose="02010609060101010101" pitchFamily="49" charset="-122"/>
              <a:ea typeface="黑体" panose="02010609060101010101" pitchFamily="49" charset="-122"/>
            </a:endParaRPr>
          </a:p>
          <a:p>
            <a:pPr marL="889200" lvl="1" indent="-432000" algn="just">
              <a:spcBef>
                <a:spcPts val="1500"/>
              </a:spcBef>
              <a:buFont typeface="Wingdings" panose="05000000000000000000" pitchFamily="2" charset="2"/>
              <a:buChar char="l"/>
            </a:pPr>
            <a:r>
              <a:rPr lang="zh-CN" altLang="en-US" b="1" spc="20" dirty="0">
                <a:solidFill>
                  <a:schemeClr val="bg2">
                    <a:lumMod val="90000"/>
                  </a:schemeClr>
                </a:solidFill>
                <a:latin typeface="黑体" panose="02010609060101010101" pitchFamily="49" charset="-122"/>
                <a:ea typeface="黑体" panose="02010609060101010101" pitchFamily="49" charset="-122"/>
              </a:rPr>
              <a:t>幻灯片是为了在听众记忆里留下印象，引发人思考的。这意味着你甚至不用在上面写完整的句子，简单的描述就很好了。</a:t>
            </a:r>
          </a:p>
        </p:txBody>
      </p:sp>
      <p:sp>
        <p:nvSpPr>
          <p:cNvPr id="6" name="文本框 5">
            <a:extLst>
              <a:ext uri="{FF2B5EF4-FFF2-40B4-BE49-F238E27FC236}">
                <a16:creationId xmlns:a16="http://schemas.microsoft.com/office/drawing/2014/main" id="{88FD6EAF-C718-7FAF-FECB-50921B38098C}"/>
              </a:ext>
            </a:extLst>
          </p:cNvPr>
          <p:cNvSpPr txBox="1"/>
          <p:nvPr/>
        </p:nvSpPr>
        <p:spPr>
          <a:xfrm>
            <a:off x="6241677" y="1750142"/>
            <a:ext cx="5021180" cy="1762021"/>
          </a:xfrm>
          <a:prstGeom prst="rect">
            <a:avLst/>
          </a:prstGeom>
          <a:noFill/>
        </p:spPr>
        <p:txBody>
          <a:bodyPr wrap="square" rtlCol="0">
            <a:spAutoFit/>
          </a:bodyPr>
          <a:lstStyle/>
          <a:p>
            <a:pPr marL="432000" indent="-432000" algn="just">
              <a:spcBef>
                <a:spcPts val="1500"/>
              </a:spcBef>
              <a:buFont typeface="Wingdings" panose="05000000000000000000" pitchFamily="2" charset="2"/>
              <a:buChar char="n"/>
            </a:pPr>
            <a:r>
              <a:rPr lang="en-US" altLang="zh-CN" sz="2400" b="1" spc="20" dirty="0">
                <a:solidFill>
                  <a:schemeClr val="accent1"/>
                </a:solidFill>
                <a:latin typeface="黑体" panose="02010609060101010101" pitchFamily="49" charset="-122"/>
                <a:ea typeface="黑体" panose="02010609060101010101" pitchFamily="49" charset="-122"/>
              </a:rPr>
              <a:t>PowerPoint</a:t>
            </a:r>
            <a:r>
              <a:rPr lang="zh-CN" altLang="en-US" sz="2400" b="1" spc="20" dirty="0">
                <a:solidFill>
                  <a:schemeClr val="accent1"/>
                </a:solidFill>
                <a:latin typeface="黑体" panose="02010609060101010101" pitchFamily="49" charset="-122"/>
                <a:ea typeface="黑体" panose="02010609060101010101" pitchFamily="49" charset="-122"/>
              </a:rPr>
              <a:t>不是字处理软件</a:t>
            </a:r>
            <a:endParaRPr lang="en-US" altLang="zh-CN" sz="2400" b="1" spc="20" dirty="0">
              <a:solidFill>
                <a:schemeClr val="accent1"/>
              </a:solidFill>
              <a:latin typeface="黑体" panose="02010609060101010101" pitchFamily="49" charset="-122"/>
              <a:ea typeface="黑体" panose="02010609060101010101" pitchFamily="49" charset="-122"/>
            </a:endParaRPr>
          </a:p>
          <a:p>
            <a:pPr marL="889200" lvl="1" indent="-432000" algn="just">
              <a:spcBef>
                <a:spcPts val="1500"/>
              </a:spcBef>
              <a:buFont typeface="Wingdings" panose="05000000000000000000" pitchFamily="2" charset="2"/>
              <a:buChar char="l"/>
            </a:pPr>
            <a:r>
              <a:rPr lang="zh-CN" altLang="en-US" b="1" spc="20" dirty="0">
                <a:latin typeface="黑体" panose="02010609060101010101" pitchFamily="49" charset="-122"/>
                <a:ea typeface="黑体" panose="02010609060101010101" pitchFamily="49" charset="-122"/>
              </a:rPr>
              <a:t>幻灯片是为了在听众记忆里留下印象，引发人思考的。这意味着你甚至不用在上面写完整的句子，简单的描述就很好了。</a:t>
            </a:r>
          </a:p>
        </p:txBody>
      </p:sp>
      <p:sp>
        <p:nvSpPr>
          <p:cNvPr id="7" name="文本框 6">
            <a:extLst>
              <a:ext uri="{FF2B5EF4-FFF2-40B4-BE49-F238E27FC236}">
                <a16:creationId xmlns:a16="http://schemas.microsoft.com/office/drawing/2014/main" id="{CED24D5F-A454-549F-3FDC-0A8C2E0674FB}"/>
              </a:ext>
            </a:extLst>
          </p:cNvPr>
          <p:cNvSpPr txBox="1"/>
          <p:nvPr/>
        </p:nvSpPr>
        <p:spPr>
          <a:xfrm>
            <a:off x="897491" y="4304071"/>
            <a:ext cx="5021180" cy="1762021"/>
          </a:xfrm>
          <a:prstGeom prst="rect">
            <a:avLst/>
          </a:prstGeom>
          <a:solidFill>
            <a:schemeClr val="accent2">
              <a:lumMod val="75000"/>
            </a:schemeClr>
          </a:solidFill>
        </p:spPr>
        <p:txBody>
          <a:bodyPr wrap="square" rtlCol="0">
            <a:spAutoFit/>
          </a:bodyPr>
          <a:lstStyle/>
          <a:p>
            <a:pPr marL="432000" indent="-432000" algn="just">
              <a:spcBef>
                <a:spcPts val="1500"/>
              </a:spcBef>
              <a:buFont typeface="Wingdings" panose="05000000000000000000" pitchFamily="2" charset="2"/>
              <a:buChar char="n"/>
            </a:pPr>
            <a:r>
              <a:rPr lang="en-US" altLang="zh-CN" sz="2400" b="1" spc="20" dirty="0">
                <a:solidFill>
                  <a:schemeClr val="accent4">
                    <a:lumMod val="75000"/>
                  </a:schemeClr>
                </a:solidFill>
                <a:latin typeface="黑体" panose="02010609060101010101" pitchFamily="49" charset="-122"/>
                <a:ea typeface="黑体" panose="02010609060101010101" pitchFamily="49" charset="-122"/>
              </a:rPr>
              <a:t>PowerPoint</a:t>
            </a:r>
            <a:r>
              <a:rPr lang="zh-CN" altLang="en-US" sz="2400" b="1" spc="20" dirty="0">
                <a:solidFill>
                  <a:schemeClr val="accent4">
                    <a:lumMod val="75000"/>
                  </a:schemeClr>
                </a:solidFill>
                <a:latin typeface="黑体" panose="02010609060101010101" pitchFamily="49" charset="-122"/>
                <a:ea typeface="黑体" panose="02010609060101010101" pitchFamily="49" charset="-122"/>
              </a:rPr>
              <a:t>不是字处理软件</a:t>
            </a:r>
            <a:endParaRPr lang="en-US" altLang="zh-CN" sz="2400" b="1" spc="20" dirty="0">
              <a:solidFill>
                <a:schemeClr val="accent4">
                  <a:lumMod val="75000"/>
                </a:schemeClr>
              </a:solidFill>
              <a:latin typeface="黑体" panose="02010609060101010101" pitchFamily="49" charset="-122"/>
              <a:ea typeface="黑体" panose="02010609060101010101" pitchFamily="49" charset="-122"/>
            </a:endParaRPr>
          </a:p>
          <a:p>
            <a:pPr marL="889200" lvl="1" indent="-432000" algn="just">
              <a:spcBef>
                <a:spcPts val="1500"/>
              </a:spcBef>
              <a:buFont typeface="Wingdings" panose="05000000000000000000" pitchFamily="2" charset="2"/>
              <a:buChar char="l"/>
            </a:pPr>
            <a:r>
              <a:rPr lang="zh-CN" altLang="en-US" b="1" spc="20" dirty="0">
                <a:solidFill>
                  <a:schemeClr val="tx1">
                    <a:lumMod val="75000"/>
                    <a:lumOff val="25000"/>
                  </a:schemeClr>
                </a:solidFill>
                <a:latin typeface="黑体" panose="02010609060101010101" pitchFamily="49" charset="-122"/>
                <a:ea typeface="黑体" panose="02010609060101010101" pitchFamily="49" charset="-122"/>
              </a:rPr>
              <a:t>幻灯片是为了在听众记忆里留下印象，引发人思考的。这意味着你甚至不用在上面写完整的句子，简单的描述就很好了。</a:t>
            </a:r>
          </a:p>
        </p:txBody>
      </p:sp>
      <p:sp>
        <p:nvSpPr>
          <p:cNvPr id="8" name="文本框 7">
            <a:extLst>
              <a:ext uri="{FF2B5EF4-FFF2-40B4-BE49-F238E27FC236}">
                <a16:creationId xmlns:a16="http://schemas.microsoft.com/office/drawing/2014/main" id="{B037E232-4179-8DFC-5F6B-53DDF2909D56}"/>
              </a:ext>
            </a:extLst>
          </p:cNvPr>
          <p:cNvSpPr txBox="1"/>
          <p:nvPr/>
        </p:nvSpPr>
        <p:spPr>
          <a:xfrm>
            <a:off x="6273331" y="4304070"/>
            <a:ext cx="5021180" cy="1762021"/>
          </a:xfrm>
          <a:prstGeom prst="rect">
            <a:avLst/>
          </a:prstGeom>
          <a:solidFill>
            <a:schemeClr val="accent2">
              <a:lumMod val="75000"/>
            </a:schemeClr>
          </a:solidFill>
        </p:spPr>
        <p:txBody>
          <a:bodyPr wrap="square" rtlCol="0">
            <a:spAutoFit/>
          </a:bodyPr>
          <a:lstStyle/>
          <a:p>
            <a:pPr marL="432000" indent="-432000" algn="just">
              <a:spcBef>
                <a:spcPts val="1500"/>
              </a:spcBef>
              <a:buFont typeface="Wingdings" panose="05000000000000000000" pitchFamily="2" charset="2"/>
              <a:buChar char="n"/>
            </a:pPr>
            <a:r>
              <a:rPr lang="en-US" altLang="zh-CN" sz="2400" b="1" spc="20" dirty="0">
                <a:solidFill>
                  <a:schemeClr val="bg1"/>
                </a:solidFill>
                <a:latin typeface="黑体" panose="02010609060101010101" pitchFamily="49" charset="-122"/>
                <a:ea typeface="黑体" panose="02010609060101010101" pitchFamily="49" charset="-122"/>
              </a:rPr>
              <a:t>PowerPoint</a:t>
            </a:r>
            <a:r>
              <a:rPr lang="zh-CN" altLang="en-US" sz="2400" b="1" spc="20" dirty="0">
                <a:solidFill>
                  <a:schemeClr val="bg1"/>
                </a:solidFill>
                <a:latin typeface="黑体" panose="02010609060101010101" pitchFamily="49" charset="-122"/>
                <a:ea typeface="黑体" panose="02010609060101010101" pitchFamily="49" charset="-122"/>
              </a:rPr>
              <a:t>不是字处理软件</a:t>
            </a:r>
            <a:endParaRPr lang="en-US" altLang="zh-CN" sz="2400" b="1" spc="20" dirty="0">
              <a:solidFill>
                <a:schemeClr val="bg1"/>
              </a:solidFill>
              <a:latin typeface="黑体" panose="02010609060101010101" pitchFamily="49" charset="-122"/>
              <a:ea typeface="黑体" panose="02010609060101010101" pitchFamily="49" charset="-122"/>
            </a:endParaRPr>
          </a:p>
          <a:p>
            <a:pPr marL="889200" lvl="1" indent="-432000" algn="just">
              <a:spcBef>
                <a:spcPts val="1500"/>
              </a:spcBef>
              <a:buFont typeface="Wingdings" panose="05000000000000000000" pitchFamily="2" charset="2"/>
              <a:buChar char="l"/>
            </a:pPr>
            <a:r>
              <a:rPr lang="zh-CN" altLang="en-US" b="1" spc="20" dirty="0">
                <a:solidFill>
                  <a:schemeClr val="bg1"/>
                </a:solidFill>
                <a:latin typeface="黑体" panose="02010609060101010101" pitchFamily="49" charset="-122"/>
                <a:ea typeface="黑体" panose="02010609060101010101" pitchFamily="49" charset="-122"/>
              </a:rPr>
              <a:t>幻灯片是为了在听众记忆里留下印象，引发人思考的。这意味着你甚至不用在上面写完整的句子，简单的描述就很好了。</a:t>
            </a:r>
          </a:p>
        </p:txBody>
      </p:sp>
    </p:spTree>
    <p:extLst>
      <p:ext uri="{BB962C8B-B14F-4D97-AF65-F5344CB8AC3E}">
        <p14:creationId xmlns:p14="http://schemas.microsoft.com/office/powerpoint/2010/main" val="4096856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背景不宜用亮色</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marL="0" indent="0" algn="just">
              <a:lnSpc>
                <a:spcPct val="150000"/>
              </a:lnSpc>
              <a:spcBef>
                <a:spcPts val="1500"/>
              </a:spcBef>
              <a:buNone/>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l"/>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5" name="文本框 4">
            <a:extLst>
              <a:ext uri="{FF2B5EF4-FFF2-40B4-BE49-F238E27FC236}">
                <a16:creationId xmlns:a16="http://schemas.microsoft.com/office/drawing/2014/main" id="{F1CA7EC6-8BCF-2F9C-F85D-49D3570E4C43}"/>
              </a:ext>
            </a:extLst>
          </p:cNvPr>
          <p:cNvSpPr txBox="1"/>
          <p:nvPr/>
        </p:nvSpPr>
        <p:spPr>
          <a:xfrm>
            <a:off x="897491" y="1750143"/>
            <a:ext cx="5021180" cy="1762021"/>
          </a:xfrm>
          <a:prstGeom prst="rect">
            <a:avLst/>
          </a:prstGeom>
          <a:solidFill>
            <a:srgbClr val="FFFF00"/>
          </a:solidFill>
        </p:spPr>
        <p:txBody>
          <a:bodyPr wrap="square" rtlCol="0">
            <a:spAutoFit/>
          </a:bodyPr>
          <a:lstStyle/>
          <a:p>
            <a:pPr marL="432000" indent="-432000" algn="just">
              <a:spcBef>
                <a:spcPts val="1500"/>
              </a:spcBef>
              <a:buFont typeface="Wingdings" panose="05000000000000000000" pitchFamily="2" charset="2"/>
              <a:buChar char="n"/>
            </a:pPr>
            <a:r>
              <a:rPr lang="en-US" altLang="zh-CN" sz="2400" b="1" spc="20" dirty="0">
                <a:latin typeface="黑体" panose="02010609060101010101" pitchFamily="49" charset="-122"/>
                <a:ea typeface="黑体" panose="02010609060101010101" pitchFamily="49" charset="-122"/>
              </a:rPr>
              <a:t>PowerPoint</a:t>
            </a:r>
            <a:r>
              <a:rPr lang="zh-CN" altLang="en-US" sz="2400" b="1" spc="20" dirty="0">
                <a:latin typeface="黑体" panose="02010609060101010101" pitchFamily="49" charset="-122"/>
                <a:ea typeface="黑体" panose="02010609060101010101" pitchFamily="49" charset="-122"/>
              </a:rPr>
              <a:t>不是字处理软件</a:t>
            </a:r>
            <a:endParaRPr lang="en-US" altLang="zh-CN" sz="2400" b="1" spc="20" dirty="0">
              <a:latin typeface="黑体" panose="02010609060101010101" pitchFamily="49" charset="-122"/>
              <a:ea typeface="黑体" panose="02010609060101010101" pitchFamily="49" charset="-122"/>
            </a:endParaRPr>
          </a:p>
          <a:p>
            <a:pPr marL="889200" lvl="1" indent="-432000" algn="just">
              <a:spcBef>
                <a:spcPts val="1500"/>
              </a:spcBef>
              <a:buFont typeface="Wingdings" panose="05000000000000000000" pitchFamily="2" charset="2"/>
              <a:buChar char="l"/>
            </a:pPr>
            <a:r>
              <a:rPr lang="zh-CN" altLang="en-US" b="1" spc="20" dirty="0">
                <a:latin typeface="黑体" panose="02010609060101010101" pitchFamily="49" charset="-122"/>
                <a:ea typeface="黑体" panose="02010609060101010101" pitchFamily="49" charset="-122"/>
              </a:rPr>
              <a:t>幻灯片是为了在听众记忆里留下印象，引发人思考的。这意味着你甚至不用在上面写完整的句子，简单的描述就很好了。</a:t>
            </a:r>
          </a:p>
        </p:txBody>
      </p:sp>
      <p:sp>
        <p:nvSpPr>
          <p:cNvPr id="6" name="文本框 5">
            <a:extLst>
              <a:ext uri="{FF2B5EF4-FFF2-40B4-BE49-F238E27FC236}">
                <a16:creationId xmlns:a16="http://schemas.microsoft.com/office/drawing/2014/main" id="{88FD6EAF-C718-7FAF-FECB-50921B38098C}"/>
              </a:ext>
            </a:extLst>
          </p:cNvPr>
          <p:cNvSpPr txBox="1"/>
          <p:nvPr/>
        </p:nvSpPr>
        <p:spPr>
          <a:xfrm>
            <a:off x="6241677" y="1750142"/>
            <a:ext cx="5021180" cy="1762021"/>
          </a:xfrm>
          <a:prstGeom prst="rect">
            <a:avLst/>
          </a:prstGeom>
          <a:solidFill>
            <a:srgbClr val="FFC000"/>
          </a:solidFill>
        </p:spPr>
        <p:txBody>
          <a:bodyPr wrap="square" rtlCol="0">
            <a:spAutoFit/>
          </a:bodyPr>
          <a:lstStyle/>
          <a:p>
            <a:pPr marL="432000" indent="-432000" algn="just">
              <a:spcBef>
                <a:spcPts val="1500"/>
              </a:spcBef>
              <a:buFont typeface="Wingdings" panose="05000000000000000000" pitchFamily="2" charset="2"/>
              <a:buChar char="n"/>
            </a:pPr>
            <a:r>
              <a:rPr lang="en-US" altLang="zh-CN" sz="2400" b="1" spc="20" dirty="0">
                <a:latin typeface="黑体" panose="02010609060101010101" pitchFamily="49" charset="-122"/>
                <a:ea typeface="黑体" panose="02010609060101010101" pitchFamily="49" charset="-122"/>
              </a:rPr>
              <a:t>PowerPoint</a:t>
            </a:r>
            <a:r>
              <a:rPr lang="zh-CN" altLang="en-US" sz="2400" b="1" spc="20" dirty="0">
                <a:latin typeface="黑体" panose="02010609060101010101" pitchFamily="49" charset="-122"/>
                <a:ea typeface="黑体" panose="02010609060101010101" pitchFamily="49" charset="-122"/>
              </a:rPr>
              <a:t>不是字处理软件</a:t>
            </a:r>
            <a:endParaRPr lang="en-US" altLang="zh-CN" sz="2400" b="1" spc="20" dirty="0">
              <a:latin typeface="黑体" panose="02010609060101010101" pitchFamily="49" charset="-122"/>
              <a:ea typeface="黑体" panose="02010609060101010101" pitchFamily="49" charset="-122"/>
            </a:endParaRPr>
          </a:p>
          <a:p>
            <a:pPr marL="889200" lvl="1" indent="-432000" algn="just">
              <a:spcBef>
                <a:spcPts val="1500"/>
              </a:spcBef>
              <a:buFont typeface="Wingdings" panose="05000000000000000000" pitchFamily="2" charset="2"/>
              <a:buChar char="l"/>
            </a:pPr>
            <a:r>
              <a:rPr lang="zh-CN" altLang="en-US" b="1" spc="20" dirty="0">
                <a:latin typeface="黑体" panose="02010609060101010101" pitchFamily="49" charset="-122"/>
                <a:ea typeface="黑体" panose="02010609060101010101" pitchFamily="49" charset="-122"/>
              </a:rPr>
              <a:t>幻灯片是为了在听众记忆里留下印象，引发人思考的。这意味着你甚至不用在上面写完整的句子，简单的描述就很好了。</a:t>
            </a:r>
          </a:p>
        </p:txBody>
      </p:sp>
      <p:sp>
        <p:nvSpPr>
          <p:cNvPr id="7" name="文本框 6">
            <a:extLst>
              <a:ext uri="{FF2B5EF4-FFF2-40B4-BE49-F238E27FC236}">
                <a16:creationId xmlns:a16="http://schemas.microsoft.com/office/drawing/2014/main" id="{CED24D5F-A454-549F-3FDC-0A8C2E0674FB}"/>
              </a:ext>
            </a:extLst>
          </p:cNvPr>
          <p:cNvSpPr txBox="1"/>
          <p:nvPr/>
        </p:nvSpPr>
        <p:spPr>
          <a:xfrm>
            <a:off x="897491" y="4304071"/>
            <a:ext cx="5021180" cy="1762021"/>
          </a:xfrm>
          <a:prstGeom prst="rect">
            <a:avLst/>
          </a:prstGeom>
          <a:solidFill>
            <a:srgbClr val="F034C8"/>
          </a:solidFill>
        </p:spPr>
        <p:txBody>
          <a:bodyPr wrap="square" rtlCol="0">
            <a:spAutoFit/>
          </a:bodyPr>
          <a:lstStyle/>
          <a:p>
            <a:pPr marL="432000" indent="-432000" algn="just">
              <a:spcBef>
                <a:spcPts val="1500"/>
              </a:spcBef>
              <a:buFont typeface="Wingdings" panose="05000000000000000000" pitchFamily="2" charset="2"/>
              <a:buChar char="n"/>
            </a:pPr>
            <a:r>
              <a:rPr lang="en-US" altLang="zh-CN" sz="2400" b="1" spc="20" dirty="0">
                <a:latin typeface="黑体" panose="02010609060101010101" pitchFamily="49" charset="-122"/>
                <a:ea typeface="黑体" panose="02010609060101010101" pitchFamily="49" charset="-122"/>
              </a:rPr>
              <a:t>PowerPoint</a:t>
            </a:r>
            <a:r>
              <a:rPr lang="zh-CN" altLang="en-US" sz="2400" b="1" spc="20" dirty="0">
                <a:latin typeface="黑体" panose="02010609060101010101" pitchFamily="49" charset="-122"/>
                <a:ea typeface="黑体" panose="02010609060101010101" pitchFamily="49" charset="-122"/>
              </a:rPr>
              <a:t>不是字处理软件</a:t>
            </a:r>
            <a:endParaRPr lang="en-US" altLang="zh-CN" sz="2400" b="1" spc="20" dirty="0">
              <a:latin typeface="黑体" panose="02010609060101010101" pitchFamily="49" charset="-122"/>
              <a:ea typeface="黑体" panose="02010609060101010101" pitchFamily="49" charset="-122"/>
            </a:endParaRPr>
          </a:p>
          <a:p>
            <a:pPr marL="889200" lvl="1" indent="-432000" algn="just">
              <a:spcBef>
                <a:spcPts val="1500"/>
              </a:spcBef>
              <a:buFont typeface="Wingdings" panose="05000000000000000000" pitchFamily="2" charset="2"/>
              <a:buChar char="l"/>
            </a:pPr>
            <a:r>
              <a:rPr lang="zh-CN" altLang="en-US" b="1" spc="20" dirty="0">
                <a:latin typeface="黑体" panose="02010609060101010101" pitchFamily="49" charset="-122"/>
                <a:ea typeface="黑体" panose="02010609060101010101" pitchFamily="49" charset="-122"/>
              </a:rPr>
              <a:t>幻灯片是为了在听众记忆里留下印象，引发人思考的。这意味着你甚至不用在上面写完整的句子，简单的描述就很好了。</a:t>
            </a:r>
          </a:p>
        </p:txBody>
      </p:sp>
      <p:sp>
        <p:nvSpPr>
          <p:cNvPr id="8" name="文本框 7">
            <a:extLst>
              <a:ext uri="{FF2B5EF4-FFF2-40B4-BE49-F238E27FC236}">
                <a16:creationId xmlns:a16="http://schemas.microsoft.com/office/drawing/2014/main" id="{B037E232-4179-8DFC-5F6B-53DDF2909D56}"/>
              </a:ext>
            </a:extLst>
          </p:cNvPr>
          <p:cNvSpPr txBox="1"/>
          <p:nvPr/>
        </p:nvSpPr>
        <p:spPr>
          <a:xfrm>
            <a:off x="6273331" y="4304070"/>
            <a:ext cx="5021180" cy="1762021"/>
          </a:xfrm>
          <a:prstGeom prst="rect">
            <a:avLst/>
          </a:prstGeom>
          <a:solidFill>
            <a:srgbClr val="51EDB2"/>
          </a:solidFill>
        </p:spPr>
        <p:txBody>
          <a:bodyPr wrap="square" rtlCol="0">
            <a:spAutoFit/>
          </a:bodyPr>
          <a:lstStyle/>
          <a:p>
            <a:pPr marL="432000" indent="-432000" algn="just">
              <a:spcBef>
                <a:spcPts val="1500"/>
              </a:spcBef>
              <a:buFont typeface="Wingdings" panose="05000000000000000000" pitchFamily="2" charset="2"/>
              <a:buChar char="n"/>
            </a:pPr>
            <a:r>
              <a:rPr lang="en-US" altLang="zh-CN" sz="2400" b="1" spc="20" dirty="0">
                <a:latin typeface="黑体" panose="02010609060101010101" pitchFamily="49" charset="-122"/>
                <a:ea typeface="黑体" panose="02010609060101010101" pitchFamily="49" charset="-122"/>
              </a:rPr>
              <a:t>PowerPoint</a:t>
            </a:r>
            <a:r>
              <a:rPr lang="zh-CN" altLang="en-US" sz="2400" b="1" spc="20" dirty="0">
                <a:latin typeface="黑体" panose="02010609060101010101" pitchFamily="49" charset="-122"/>
                <a:ea typeface="黑体" panose="02010609060101010101" pitchFamily="49" charset="-122"/>
              </a:rPr>
              <a:t>不是字处理软件</a:t>
            </a:r>
            <a:endParaRPr lang="en-US" altLang="zh-CN" sz="2400" b="1" spc="20" dirty="0">
              <a:latin typeface="黑体" panose="02010609060101010101" pitchFamily="49" charset="-122"/>
              <a:ea typeface="黑体" panose="02010609060101010101" pitchFamily="49" charset="-122"/>
            </a:endParaRPr>
          </a:p>
          <a:p>
            <a:pPr marL="889200" lvl="1" indent="-432000" algn="just">
              <a:spcBef>
                <a:spcPts val="1500"/>
              </a:spcBef>
              <a:buFont typeface="Wingdings" panose="05000000000000000000" pitchFamily="2" charset="2"/>
              <a:buChar char="l"/>
            </a:pPr>
            <a:r>
              <a:rPr lang="zh-CN" altLang="en-US" b="1" spc="20" dirty="0">
                <a:latin typeface="黑体" panose="02010609060101010101" pitchFamily="49" charset="-122"/>
                <a:ea typeface="黑体" panose="02010609060101010101" pitchFamily="49" charset="-122"/>
              </a:rPr>
              <a:t>幻灯片是为了在听众记忆里留下印象，引发人思考的。这意味着你甚至不用在上面写完整的句子，简单的描述就很好了。</a:t>
            </a:r>
          </a:p>
        </p:txBody>
      </p:sp>
    </p:spTree>
    <p:extLst>
      <p:ext uri="{BB962C8B-B14F-4D97-AF65-F5344CB8AC3E}">
        <p14:creationId xmlns:p14="http://schemas.microsoft.com/office/powerpoint/2010/main" val="920072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en-US" altLang="zh-CN" sz="4000" b="1" dirty="0">
                <a:solidFill>
                  <a:schemeClr val="accent1"/>
                </a:solidFill>
                <a:latin typeface="黑体" panose="02010609060101010101" pitchFamily="49" charset="-122"/>
                <a:ea typeface="黑体" panose="02010609060101010101" pitchFamily="49" charset="-122"/>
              </a:rPr>
              <a:t>PPT</a:t>
            </a:r>
            <a:r>
              <a:rPr lang="zh-CN" altLang="en-US" sz="4000" b="1" dirty="0">
                <a:solidFill>
                  <a:schemeClr val="accent1"/>
                </a:solidFill>
                <a:latin typeface="黑体" panose="02010609060101010101" pitchFamily="49" charset="-122"/>
                <a:ea typeface="黑体" panose="02010609060101010101" pitchFamily="49" charset="-122"/>
              </a:rPr>
              <a:t>制作建议：</a:t>
            </a:r>
            <a:r>
              <a:rPr lang="zh-CN" altLang="en-US" sz="4000" b="1" dirty="0">
                <a:solidFill>
                  <a:srgbClr val="FF0000"/>
                </a:solidFill>
                <a:latin typeface="黑体" panose="02010609060101010101" pitchFamily="49" charset="-122"/>
                <a:ea typeface="黑体" panose="02010609060101010101" pitchFamily="49" charset="-122"/>
              </a:rPr>
              <a:t>图片</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149893"/>
            <a:ext cx="11585864" cy="5624943"/>
          </a:xfrm>
        </p:spPr>
        <p:txBody>
          <a:bodyPr anchor="ctr">
            <a:normAutofit/>
          </a:bodyPr>
          <a:lstStyle/>
          <a:p>
            <a:pPr indent="-432000">
              <a:lnSpc>
                <a:spcPct val="14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文不如表，表不如图</a:t>
            </a:r>
            <a:endParaRPr lang="en-US" altLang="zh-CN" b="1" spc="20" dirty="0">
              <a:latin typeface="黑体" panose="02010609060101010101" pitchFamily="49" charset="-122"/>
              <a:ea typeface="黑体" panose="02010609060101010101" pitchFamily="49" charset="-122"/>
              <a:hlinkClick r:id="rId3" action="ppaction://hlinksldjump">
                <a:extLst>
                  <a:ext uri="{A12FA001-AC4F-418D-AE19-62706E023703}">
                    <ahyp:hlinkClr xmlns:ahyp="http://schemas.microsoft.com/office/drawing/2018/hyperlinkcolor" val="tx"/>
                  </a:ext>
                </a:extLst>
              </a:hlinkClick>
            </a:endParaRPr>
          </a:p>
          <a:p>
            <a:pPr indent="-432000">
              <a:lnSpc>
                <a:spcPct val="140000"/>
              </a:lnSpc>
              <a:buFont typeface="Wingdings" panose="05000000000000000000" pitchFamily="2" charset="2"/>
              <a:buChar char="n"/>
            </a:pPr>
            <a:r>
              <a:rPr lang="zh-CN" altLang="en-US" b="1" spc="20" dirty="0">
                <a:solidFill>
                  <a:srgbClr val="0563C1"/>
                </a:solidFill>
                <a:latin typeface="黑体" panose="02010609060101010101" pitchFamily="49" charset="-122"/>
                <a:ea typeface="黑体" panose="02010609060101010101" pitchFamily="49" charset="-122"/>
                <a:hlinkClick r:id="rId3" action="ppaction://hlinksldjump"/>
              </a:rPr>
              <a:t>避免使用模糊不清、带有较大</a:t>
            </a:r>
            <a:r>
              <a:rPr lang="en-US" altLang="zh-CN" b="1" spc="20" dirty="0">
                <a:solidFill>
                  <a:srgbClr val="0563C1"/>
                </a:solidFill>
                <a:latin typeface="黑体" panose="02010609060101010101" pitchFamily="49" charset="-122"/>
                <a:ea typeface="黑体" panose="02010609060101010101" pitchFamily="49" charset="-122"/>
                <a:hlinkClick r:id="rId3" action="ppaction://hlinksldjump"/>
              </a:rPr>
              <a:t>logo</a:t>
            </a:r>
            <a:r>
              <a:rPr lang="zh-CN" altLang="en-US" b="1" spc="20" dirty="0">
                <a:solidFill>
                  <a:srgbClr val="0563C1"/>
                </a:solidFill>
                <a:latin typeface="黑体" panose="02010609060101010101" pitchFamily="49" charset="-122"/>
                <a:ea typeface="黑体" panose="02010609060101010101" pitchFamily="49" charset="-122"/>
                <a:hlinkClick r:id="rId3" action="ppaction://hlinksldjump"/>
              </a:rPr>
              <a:t>的图片</a:t>
            </a:r>
            <a:endParaRPr lang="en-US" altLang="zh-CN" b="1" spc="20" dirty="0">
              <a:solidFill>
                <a:schemeClr val="accent1"/>
              </a:solidFill>
              <a:latin typeface="黑体" panose="02010609060101010101" pitchFamily="49" charset="-122"/>
              <a:ea typeface="黑体" panose="02010609060101010101" pitchFamily="49" charset="-122"/>
            </a:endParaRPr>
          </a:p>
          <a:p>
            <a:pPr indent="-432000">
              <a:lnSpc>
                <a:spcPct val="14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4" action="ppaction://hlinksldjump"/>
              </a:rPr>
              <a:t>插图中的文字需足够大且可辨认</a:t>
            </a:r>
            <a:r>
              <a:rPr lang="zh-CN" altLang="en-US" b="1" spc="20" dirty="0">
                <a:latin typeface="黑体" panose="02010609060101010101" pitchFamily="49" charset="-122"/>
                <a:ea typeface="黑体" panose="02010609060101010101" pitchFamily="49" charset="-122"/>
              </a:rPr>
              <a:t>：尤其注意坐标轴、图例、图名等</a:t>
            </a:r>
            <a:endParaRPr lang="en-US" altLang="zh-CN" b="1" spc="20" dirty="0">
              <a:latin typeface="黑体" panose="02010609060101010101" pitchFamily="49" charset="-122"/>
              <a:ea typeface="黑体" panose="02010609060101010101" pitchFamily="49" charset="-122"/>
            </a:endParaRPr>
          </a:p>
          <a:p>
            <a:pPr indent="-432000">
              <a:lnSpc>
                <a:spcPct val="14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5" action="ppaction://hlinksldjump"/>
              </a:rPr>
              <a:t>图片尽可能与背景融合</a:t>
            </a:r>
            <a:endParaRPr lang="en-US" altLang="zh-CN" b="1" spc="20" dirty="0">
              <a:solidFill>
                <a:schemeClr val="accent1"/>
              </a:solidFill>
              <a:latin typeface="黑体" panose="02010609060101010101" pitchFamily="49" charset="-122"/>
              <a:ea typeface="黑体" panose="02010609060101010101" pitchFamily="49" charset="-122"/>
            </a:endParaRPr>
          </a:p>
          <a:p>
            <a:pPr indent="-432000">
              <a:lnSpc>
                <a:spcPct val="14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6" action="ppaction://hlinksldjump"/>
              </a:rPr>
              <a:t>学术类汇报不使用与主题无关的图片</a:t>
            </a:r>
            <a:endParaRPr lang="en-US" altLang="zh-CN" b="1" spc="20" dirty="0">
              <a:solidFill>
                <a:schemeClr val="accent1"/>
              </a:solidFill>
              <a:latin typeface="黑体" panose="02010609060101010101" pitchFamily="49" charset="-122"/>
              <a:ea typeface="黑体" panose="02010609060101010101" pitchFamily="49" charset="-122"/>
            </a:endParaRPr>
          </a:p>
          <a:p>
            <a:pPr indent="-432000">
              <a:lnSpc>
                <a:spcPct val="14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7" action="ppaction://hlinksldjump"/>
              </a:rPr>
              <a:t>尽量避免出现代码截图</a:t>
            </a:r>
            <a:endParaRPr lang="en-US" altLang="zh-CN" b="1" spc="20" dirty="0">
              <a:solidFill>
                <a:schemeClr val="accent1"/>
              </a:solidFill>
              <a:latin typeface="黑体" panose="02010609060101010101" pitchFamily="49" charset="-122"/>
              <a:ea typeface="黑体" panose="02010609060101010101" pitchFamily="49" charset="-122"/>
            </a:endParaRPr>
          </a:p>
          <a:p>
            <a:pPr marL="432000" indent="-432000">
              <a:lnSpc>
                <a:spcPct val="14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8" action="ppaction://hlinksldjump"/>
              </a:rPr>
              <a:t>不要滥用模板</a:t>
            </a:r>
            <a:r>
              <a:rPr lang="zh-CN" altLang="en-US" b="1" spc="20" dirty="0">
                <a:latin typeface="黑体" panose="02010609060101010101" pitchFamily="49" charset="-122"/>
                <a:ea typeface="黑体" panose="02010609060101010101" pitchFamily="49" charset="-122"/>
              </a:rPr>
              <a:t>：模板可参考</a:t>
            </a:r>
            <a:r>
              <a:rPr lang="en-US" altLang="zh-CN" b="1" spc="20" dirty="0">
                <a:latin typeface="黑体" panose="02010609060101010101" pitchFamily="49" charset="-122"/>
                <a:ea typeface="黑体" panose="02010609060101010101" pitchFamily="49" charset="-122"/>
              </a:rPr>
              <a:t>https://www.kdocs.cn/l/cnxACpvu58l8</a:t>
            </a:r>
            <a:r>
              <a:rPr lang="zh-CN" altLang="en-US" b="1" spc="20" dirty="0">
                <a:latin typeface="黑体" panose="02010609060101010101" pitchFamily="49" charset="-122"/>
                <a:ea typeface="黑体" panose="02010609060101010101" pitchFamily="49" charset="-122"/>
              </a:rPr>
              <a:t>但不限于此模板</a:t>
            </a:r>
            <a:endParaRPr lang="en-US" altLang="zh-CN" b="1" spc="2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699990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fontScale="90000"/>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避免使用模糊不清、带有较大</a:t>
            </a:r>
            <a:r>
              <a:rPr lang="en-US" altLang="zh-CN" sz="40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logo</a:t>
            </a:r>
            <a:r>
              <a:rPr lang="zh-CN" altLang="en-US" sz="4000" b="1" dirty="0">
                <a:solidFill>
                  <a:srgbClr val="FF0000"/>
                </a:solidFill>
                <a:latin typeface="黑体" panose="02010609060101010101" pitchFamily="49" charset="-122"/>
                <a:ea typeface="黑体" panose="02010609060101010101" pitchFamily="49" charset="-122"/>
              </a:rPr>
              <a:t>的图片</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marL="0" indent="0" algn="just">
              <a:lnSpc>
                <a:spcPct val="150000"/>
              </a:lnSpc>
              <a:spcBef>
                <a:spcPts val="1500"/>
              </a:spcBef>
              <a:buNone/>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l"/>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95995E08-40F8-AA7F-C78D-8F2FC276A8A4}"/>
              </a:ext>
            </a:extLst>
          </p:cNvPr>
          <p:cNvPicPr>
            <a:picLocks noChangeAspect="1"/>
          </p:cNvPicPr>
          <p:nvPr/>
        </p:nvPicPr>
        <p:blipFill>
          <a:blip r:embed="rId3"/>
          <a:stretch>
            <a:fillRect/>
          </a:stretch>
        </p:blipFill>
        <p:spPr>
          <a:xfrm>
            <a:off x="730791" y="2198725"/>
            <a:ext cx="5387145" cy="3089402"/>
          </a:xfrm>
          <a:prstGeom prst="rect">
            <a:avLst/>
          </a:prstGeom>
        </p:spPr>
      </p:pic>
      <p:pic>
        <p:nvPicPr>
          <p:cNvPr id="5" name="图片 4">
            <a:extLst>
              <a:ext uri="{FF2B5EF4-FFF2-40B4-BE49-F238E27FC236}">
                <a16:creationId xmlns:a16="http://schemas.microsoft.com/office/drawing/2014/main" id="{02CA0228-04E1-AAA4-EF45-3A354CB9E172}"/>
              </a:ext>
            </a:extLst>
          </p:cNvPr>
          <p:cNvPicPr>
            <a:picLocks noChangeAspect="1"/>
          </p:cNvPicPr>
          <p:nvPr/>
        </p:nvPicPr>
        <p:blipFill>
          <a:blip r:embed="rId4"/>
          <a:stretch>
            <a:fillRect/>
          </a:stretch>
        </p:blipFill>
        <p:spPr>
          <a:xfrm>
            <a:off x="6724073" y="2215053"/>
            <a:ext cx="4861790" cy="3073074"/>
          </a:xfrm>
          <a:prstGeom prst="rect">
            <a:avLst/>
          </a:prstGeom>
        </p:spPr>
      </p:pic>
      <p:sp>
        <p:nvSpPr>
          <p:cNvPr id="6" name="文本框 5">
            <a:extLst>
              <a:ext uri="{FF2B5EF4-FFF2-40B4-BE49-F238E27FC236}">
                <a16:creationId xmlns:a16="http://schemas.microsoft.com/office/drawing/2014/main" id="{9115E614-9AB1-097C-D0ED-E7CFD2170BC3}"/>
              </a:ext>
            </a:extLst>
          </p:cNvPr>
          <p:cNvSpPr txBox="1"/>
          <p:nvPr/>
        </p:nvSpPr>
        <p:spPr>
          <a:xfrm>
            <a:off x="2828617" y="5420177"/>
            <a:ext cx="1191491" cy="369332"/>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模糊不清</a:t>
            </a:r>
          </a:p>
        </p:txBody>
      </p:sp>
      <p:sp>
        <p:nvSpPr>
          <p:cNvPr id="7" name="文本框 6">
            <a:extLst>
              <a:ext uri="{FF2B5EF4-FFF2-40B4-BE49-F238E27FC236}">
                <a16:creationId xmlns:a16="http://schemas.microsoft.com/office/drawing/2014/main" id="{7BEA70F4-9A17-8AEA-0282-4B1E87A96972}"/>
              </a:ext>
            </a:extLst>
          </p:cNvPr>
          <p:cNvSpPr txBox="1"/>
          <p:nvPr/>
        </p:nvSpPr>
        <p:spPr>
          <a:xfrm>
            <a:off x="8379113" y="5420177"/>
            <a:ext cx="1551709" cy="369332"/>
          </a:xfrm>
          <a:prstGeom prst="rect">
            <a:avLst/>
          </a:prstGeom>
          <a:noFill/>
        </p:spPr>
        <p:txBody>
          <a:bodyPr wrap="square" rtlCol="0">
            <a:spAutoFit/>
          </a:bodyPr>
          <a:lstStyle/>
          <a:p>
            <a:r>
              <a:rPr lang="zh-CN" altLang="en-US" b="1" dirty="0">
                <a:latin typeface="黑体" panose="02010609060101010101" pitchFamily="49" charset="-122"/>
                <a:ea typeface="黑体" panose="02010609060101010101" pitchFamily="49" charset="-122"/>
              </a:rPr>
              <a:t>带有较大</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logo</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1786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插图中的文字需足够大且可辨认</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marL="0" indent="0" algn="just">
              <a:lnSpc>
                <a:spcPct val="150000"/>
              </a:lnSpc>
              <a:spcBef>
                <a:spcPts val="1500"/>
              </a:spcBef>
              <a:buNone/>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l"/>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9C125D8-74DB-56C4-FC5C-49308C166950}"/>
              </a:ext>
            </a:extLst>
          </p:cNvPr>
          <p:cNvPicPr>
            <a:picLocks noChangeAspect="1"/>
          </p:cNvPicPr>
          <p:nvPr/>
        </p:nvPicPr>
        <p:blipFill>
          <a:blip r:embed="rId3"/>
          <a:stretch>
            <a:fillRect/>
          </a:stretch>
        </p:blipFill>
        <p:spPr>
          <a:xfrm>
            <a:off x="2476282" y="1544516"/>
            <a:ext cx="7239433" cy="5002024"/>
          </a:xfrm>
          <a:prstGeom prst="rect">
            <a:avLst/>
          </a:prstGeom>
        </p:spPr>
      </p:pic>
    </p:spTree>
    <p:extLst>
      <p:ext uri="{BB962C8B-B14F-4D97-AF65-F5344CB8AC3E}">
        <p14:creationId xmlns:p14="http://schemas.microsoft.com/office/powerpoint/2010/main" val="1118227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图片尽可能与背景融合</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marL="0" indent="0" algn="just">
              <a:lnSpc>
                <a:spcPct val="150000"/>
              </a:lnSpc>
              <a:spcBef>
                <a:spcPts val="1500"/>
              </a:spcBef>
              <a:buNone/>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l"/>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6D82DE0C-583E-DA23-63C9-F07BC9FF13E5}"/>
              </a:ext>
            </a:extLst>
          </p:cNvPr>
          <p:cNvPicPr>
            <a:picLocks noChangeAspect="1"/>
          </p:cNvPicPr>
          <p:nvPr/>
        </p:nvPicPr>
        <p:blipFill>
          <a:blip r:embed="rId3"/>
          <a:stretch>
            <a:fillRect/>
          </a:stretch>
        </p:blipFill>
        <p:spPr>
          <a:xfrm>
            <a:off x="4029263" y="1911743"/>
            <a:ext cx="4438273" cy="4267570"/>
          </a:xfrm>
          <a:prstGeom prst="rect">
            <a:avLst/>
          </a:prstGeom>
        </p:spPr>
      </p:pic>
    </p:spTree>
    <p:extLst>
      <p:ext uri="{BB962C8B-B14F-4D97-AF65-F5344CB8AC3E}">
        <p14:creationId xmlns:p14="http://schemas.microsoft.com/office/powerpoint/2010/main" val="1166602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不使用与主题无关的图片</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marL="0" indent="0" algn="just">
              <a:lnSpc>
                <a:spcPct val="150000"/>
              </a:lnSpc>
              <a:spcBef>
                <a:spcPts val="1500"/>
              </a:spcBef>
              <a:buNone/>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l"/>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53E1F53-6DFE-7A27-50A2-CB033C16D2A8}"/>
              </a:ext>
            </a:extLst>
          </p:cNvPr>
          <p:cNvSpPr txBox="1"/>
          <p:nvPr/>
        </p:nvSpPr>
        <p:spPr>
          <a:xfrm>
            <a:off x="606136" y="1587117"/>
            <a:ext cx="6438033" cy="4855175"/>
          </a:xfrm>
          <a:prstGeom prst="rect">
            <a:avLst/>
          </a:prstGeom>
          <a:noFill/>
        </p:spPr>
        <p:txBody>
          <a:bodyPr wrap="square" rtlCol="0">
            <a:spAutoFit/>
          </a:bodyPr>
          <a:lstStyle/>
          <a:p>
            <a:pPr marL="228600" marR="0" lvl="0" indent="-540000" algn="just" defTabSz="914400" rtl="0" eaLnBrk="1" fontAlgn="auto" latinLnBrk="0" hangingPunct="1">
              <a:spcBef>
                <a:spcPts val="1500"/>
              </a:spcBef>
              <a:spcAft>
                <a:spcPts val="0"/>
              </a:spcAft>
              <a:buClrTx/>
              <a:buSzTx/>
              <a:buFont typeface="Wingdings" panose="05000000000000000000" pitchFamily="2" charset="2"/>
              <a:buChar char="n"/>
              <a:tabLst/>
              <a:defRPr/>
            </a:pPr>
            <a:r>
              <a:rPr kumimoji="0" lang="en-US" altLang="zh-CN" sz="2800" b="1" i="0" u="none" strike="noStrike" kern="1200" cap="none" spc="2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PowerPoint</a:t>
            </a:r>
            <a:r>
              <a:rPr kumimoji="0" lang="zh-CN" altLang="en-US" sz="2800" b="1" i="0" u="none" strike="noStrike" kern="1200" cap="none" spc="2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不是字处理软件</a:t>
            </a:r>
            <a:endParaRPr kumimoji="0" lang="en-US" altLang="zh-CN" sz="2800" b="1" i="0" u="none" strike="noStrike" kern="1200" cap="none" spc="2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endParaRPr>
          </a:p>
          <a:p>
            <a:pPr marL="1143000" marR="0" lvl="2" indent="-540000" algn="just" defTabSz="914400" rtl="0" eaLnBrk="1" fontAlgn="auto" latinLnBrk="0" hangingPunct="1">
              <a:spcBef>
                <a:spcPts val="1500"/>
              </a:spcBef>
              <a:spcAft>
                <a:spcPts val="0"/>
              </a:spcAft>
              <a:buClrTx/>
              <a:buSzTx/>
              <a:buFont typeface="Wingdings" panose="05000000000000000000" pitchFamily="2" charset="2"/>
              <a:buChar char="l"/>
              <a:tabLst/>
              <a:defRPr/>
            </a:pPr>
            <a:r>
              <a:rPr kumimoji="0" lang="zh-CN" altLang="en-US" sz="2400"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mn-cs"/>
              </a:rPr>
              <a:t>幻灯片是为了在听众记忆里留下印象，引发人思考的。这意味着你甚至不用在上面写完整的句子，简单的描述就很好了。</a:t>
            </a:r>
            <a:endParaRPr kumimoji="0" lang="en-US" altLang="zh-CN" sz="2400"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mn-cs"/>
            </a:endParaRPr>
          </a:p>
          <a:p>
            <a:pPr marL="228600" marR="0" lvl="0" indent="-540000" algn="just" defTabSz="914400" rtl="0" eaLnBrk="1" fontAlgn="auto" latinLnBrk="0" hangingPunct="1">
              <a:spcBef>
                <a:spcPts val="1500"/>
              </a:spcBef>
              <a:spcAft>
                <a:spcPts val="0"/>
              </a:spcAft>
              <a:buClrTx/>
              <a:buSzTx/>
              <a:buFont typeface="Wingdings" panose="05000000000000000000" pitchFamily="2" charset="2"/>
              <a:buChar char="n"/>
              <a:tabLst/>
              <a:defRPr/>
            </a:pPr>
            <a:r>
              <a:rPr kumimoji="0" lang="zh-CN" altLang="en-US" sz="2800" b="1" i="0" u="none" strike="noStrike" kern="1200" cap="none" spc="2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避免逐字逐句读幻灯片</a:t>
            </a:r>
            <a:endParaRPr kumimoji="0" lang="en-US" altLang="zh-CN" sz="2800" b="1" i="0" u="none" strike="noStrike" kern="1200" cap="none" spc="2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endParaRPr>
          </a:p>
          <a:p>
            <a:pPr marL="1143000" marR="0" lvl="2" indent="-540000" algn="just" defTabSz="914400" rtl="0" eaLnBrk="1" fontAlgn="auto" latinLnBrk="0" hangingPunct="1">
              <a:spcBef>
                <a:spcPts val="1500"/>
              </a:spcBef>
              <a:spcAft>
                <a:spcPts val="0"/>
              </a:spcAft>
              <a:buClrTx/>
              <a:buSzTx/>
              <a:buFont typeface="Wingdings" panose="05000000000000000000" pitchFamily="2" charset="2"/>
              <a:buChar char="l"/>
              <a:tabLst/>
              <a:defRPr/>
            </a:pPr>
            <a:r>
              <a:rPr kumimoji="0" lang="zh-CN" altLang="en-US" sz="2400"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mn-cs"/>
              </a:rPr>
              <a:t>陈述的目的是为了向听众解释那些他们不能够从幻灯片中了解的内容。如果不是这样，他们完全可以把你的幻灯片带回去，在他们自己的办公室、家里舒舒服服地阅读</a:t>
            </a:r>
            <a:endParaRPr lang="zh-CN" altLang="en-US" sz="2400" dirty="0"/>
          </a:p>
        </p:txBody>
      </p:sp>
      <p:pic>
        <p:nvPicPr>
          <p:cNvPr id="5" name="图片 4">
            <a:extLst>
              <a:ext uri="{FF2B5EF4-FFF2-40B4-BE49-F238E27FC236}">
                <a16:creationId xmlns:a16="http://schemas.microsoft.com/office/drawing/2014/main" id="{12C2EC35-7729-507F-F1EC-ECFC01841F39}"/>
              </a:ext>
            </a:extLst>
          </p:cNvPr>
          <p:cNvPicPr>
            <a:picLocks noChangeAspect="1"/>
          </p:cNvPicPr>
          <p:nvPr/>
        </p:nvPicPr>
        <p:blipFill>
          <a:blip r:embed="rId3"/>
          <a:stretch>
            <a:fillRect/>
          </a:stretch>
        </p:blipFill>
        <p:spPr>
          <a:xfrm>
            <a:off x="7174054" y="1931262"/>
            <a:ext cx="4160695" cy="4228532"/>
          </a:xfrm>
          <a:prstGeom prst="rect">
            <a:avLst/>
          </a:prstGeom>
        </p:spPr>
      </p:pic>
    </p:spTree>
    <p:extLst>
      <p:ext uri="{BB962C8B-B14F-4D97-AF65-F5344CB8AC3E}">
        <p14:creationId xmlns:p14="http://schemas.microsoft.com/office/powerpoint/2010/main" val="201129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en-US" altLang="zh-CN" sz="4000" b="1" dirty="0">
                <a:solidFill>
                  <a:schemeClr val="accent1"/>
                </a:solidFill>
                <a:latin typeface="黑体" panose="02010609060101010101" pitchFamily="49" charset="-122"/>
                <a:ea typeface="黑体" panose="02010609060101010101" pitchFamily="49" charset="-122"/>
              </a:rPr>
              <a:t>PPT</a:t>
            </a:r>
            <a:r>
              <a:rPr lang="zh-CN" altLang="en-US" sz="4000" b="1" dirty="0">
                <a:solidFill>
                  <a:schemeClr val="accent1"/>
                </a:solidFill>
                <a:latin typeface="黑体" panose="02010609060101010101" pitchFamily="49" charset="-122"/>
                <a:ea typeface="黑体" panose="02010609060101010101" pitchFamily="49" charset="-122"/>
              </a:rPr>
              <a:t>制作建议：</a:t>
            </a:r>
            <a:r>
              <a:rPr lang="zh-CN" altLang="en-US" sz="4000" b="1" dirty="0">
                <a:solidFill>
                  <a:srgbClr val="FF0000"/>
                </a:solidFill>
                <a:latin typeface="黑体" panose="02010609060101010101" pitchFamily="49" charset="-122"/>
                <a:ea typeface="黑体" panose="02010609060101010101" pitchFamily="49" charset="-122"/>
              </a:rPr>
              <a:t>内容</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620773"/>
            <a:ext cx="10979727" cy="4351338"/>
          </a:xfrm>
        </p:spPr>
        <p:txBody>
          <a:bodyPr anchor="ctr">
            <a:normAutofit fontScale="92500" lnSpcReduction="20000"/>
          </a:bodyPr>
          <a:lstStyle/>
          <a:p>
            <a:pPr marL="432000" indent="-432000">
              <a:lnSpc>
                <a:spcPct val="15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根据</a:t>
            </a:r>
            <a:r>
              <a:rPr lang="zh-CN" altLang="en-US" b="1" spc="20" dirty="0">
                <a:solidFill>
                  <a:schemeClr val="accent1"/>
                </a:solidFill>
                <a:latin typeface="黑体" panose="02010609060101010101" pitchFamily="49" charset="-122"/>
                <a:ea typeface="黑体" panose="02010609060101010101" pitchFamily="49" charset="-122"/>
              </a:rPr>
              <a:t>目标和观众</a:t>
            </a:r>
            <a:r>
              <a:rPr lang="zh-CN" altLang="en-US" b="1" spc="20" dirty="0">
                <a:latin typeface="黑体" panose="02010609060101010101" pitchFamily="49" charset="-122"/>
                <a:ea typeface="黑体" panose="02010609060101010101" pitchFamily="49" charset="-122"/>
              </a:rPr>
              <a:t>组织</a:t>
            </a:r>
            <a:r>
              <a:rPr lang="en-US" altLang="zh-CN" b="1" spc="20" dirty="0">
                <a:latin typeface="黑体" panose="02010609060101010101" pitchFamily="49" charset="-122"/>
                <a:ea typeface="黑体" panose="02010609060101010101" pitchFamily="49" charset="-122"/>
              </a:rPr>
              <a:t>PPT</a:t>
            </a:r>
            <a:r>
              <a:rPr lang="zh-CN" altLang="en-US" b="1" spc="20" dirty="0">
                <a:latin typeface="黑体" panose="02010609060101010101" pitchFamily="49" charset="-122"/>
                <a:ea typeface="黑体" panose="02010609060101010101" pitchFamily="49" charset="-122"/>
              </a:rPr>
              <a:t>的内容</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rPr>
              <a:t>层次性</a:t>
            </a:r>
            <a:r>
              <a:rPr lang="zh-CN" altLang="en-US" b="1" spc="20" dirty="0">
                <a:latin typeface="宋体" panose="02010600030101010101" pitchFamily="2" charset="-122"/>
                <a:ea typeface="宋体" panose="02010600030101010101" pitchFamily="2" charset="-122"/>
              </a:rPr>
              <a:t>：</a:t>
            </a:r>
            <a:r>
              <a:rPr lang="zh-CN" altLang="en-US" b="1" spc="20" dirty="0">
                <a:latin typeface="黑体" panose="02010609060101010101" pitchFamily="49" charset="-122"/>
                <a:ea typeface="黑体" panose="02010609060101010101" pitchFamily="49" charset="-122"/>
              </a:rPr>
              <a:t>整个</a:t>
            </a:r>
            <a:r>
              <a:rPr lang="en-US" altLang="zh-CN" b="1" spc="20" dirty="0">
                <a:latin typeface="黑体" panose="02010609060101010101" pitchFamily="49" charset="-122"/>
                <a:ea typeface="黑体" panose="02010609060101010101" pitchFamily="49" charset="-122"/>
              </a:rPr>
              <a:t>PPT</a:t>
            </a:r>
            <a:r>
              <a:rPr lang="zh-CN" altLang="en-US" b="1" spc="20" dirty="0">
                <a:latin typeface="黑体" panose="02010609060101010101" pitchFamily="49" charset="-122"/>
                <a:ea typeface="黑体" panose="02010609060101010101" pitchFamily="49" charset="-122"/>
              </a:rPr>
              <a:t>有层次性，单张幻灯片也需要考虑</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rPr>
              <a:t>逻辑性</a:t>
            </a:r>
            <a:r>
              <a:rPr lang="zh-CN" altLang="en-US" b="1" spc="20" dirty="0">
                <a:latin typeface="宋体" panose="02010600030101010101" pitchFamily="2" charset="-122"/>
                <a:ea typeface="宋体" panose="02010600030101010101" pitchFamily="2" charset="-122"/>
              </a:rPr>
              <a:t>：</a:t>
            </a:r>
            <a:r>
              <a:rPr lang="zh-CN" altLang="en-US" b="1" spc="20" dirty="0">
                <a:latin typeface="黑体" panose="02010609060101010101" pitchFamily="49" charset="-122"/>
                <a:ea typeface="黑体" panose="02010609060101010101" pitchFamily="49" charset="-122"/>
              </a:rPr>
              <a:t>起承转合，有导入、有收尾</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rPr>
              <a:t>数量</a:t>
            </a:r>
            <a:r>
              <a:rPr lang="zh-CN" altLang="en-US" b="1" spc="20" dirty="0">
                <a:latin typeface="宋体" panose="02010600030101010101" pitchFamily="2" charset="-122"/>
                <a:ea typeface="宋体" panose="02010600030101010101" pitchFamily="2" charset="-122"/>
              </a:rPr>
              <a:t>：</a:t>
            </a:r>
            <a:r>
              <a:rPr lang="zh-CN" altLang="en-US" b="1" spc="20" dirty="0">
                <a:latin typeface="黑体" panose="02010609060101010101" pitchFamily="49" charset="-122"/>
                <a:ea typeface="黑体" panose="02010609060101010101" pitchFamily="49" charset="-122"/>
              </a:rPr>
              <a:t>根据演讲时间确定幻灯片数量，一般来说，每张有内容的幻灯片</a:t>
            </a:r>
            <a:br>
              <a:rPr lang="en-US" altLang="zh-CN" b="1" spc="20" dirty="0">
                <a:latin typeface="黑体" panose="02010609060101010101" pitchFamily="49" charset="-122"/>
                <a:ea typeface="黑体" panose="02010609060101010101" pitchFamily="49" charset="-122"/>
              </a:rPr>
            </a:br>
            <a:r>
              <a:rPr lang="zh-CN" altLang="en-US" b="1" spc="20" dirty="0">
                <a:latin typeface="黑体" panose="02010609060101010101" pitchFamily="49" charset="-122"/>
                <a:ea typeface="黑体" panose="02010609060101010101" pitchFamily="49" charset="-122"/>
              </a:rPr>
              <a:t>大概需要一分钟 </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en-US" altLang="zh-CN" b="1" spc="20" dirty="0">
                <a:solidFill>
                  <a:schemeClr val="accent1"/>
                </a:solidFill>
                <a:latin typeface="黑体" panose="02010609060101010101" pitchFamily="49" charset="-122"/>
                <a:ea typeface="黑体" panose="02010609060101010101" pitchFamily="49" charset="-122"/>
              </a:rPr>
              <a:t>PPT</a:t>
            </a:r>
            <a:r>
              <a:rPr lang="zh-CN" altLang="en-US" b="1" spc="20" dirty="0">
                <a:solidFill>
                  <a:schemeClr val="accent1"/>
                </a:solidFill>
                <a:latin typeface="黑体" panose="02010609060101010101" pitchFamily="49" charset="-122"/>
                <a:ea typeface="黑体" panose="02010609060101010101" pitchFamily="49" charset="-122"/>
              </a:rPr>
              <a:t>不是讲稿，是提纲</a:t>
            </a:r>
            <a:r>
              <a:rPr lang="en-US" altLang="zh-CN" b="1" spc="20" dirty="0">
                <a:solidFill>
                  <a:schemeClr val="accent1"/>
                </a:solidFill>
                <a:latin typeface="宋体" panose="02010600030101010101" pitchFamily="2" charset="-122"/>
                <a:ea typeface="宋体" panose="02010600030101010101" pitchFamily="2" charset="-122"/>
              </a:rPr>
              <a:t>!</a:t>
            </a:r>
          </a:p>
          <a:p>
            <a:pPr marL="432000" indent="-432000">
              <a:lnSpc>
                <a:spcPct val="15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一般来说，</a:t>
            </a:r>
            <a:r>
              <a:rPr lang="zh-CN" altLang="en-US" b="1" spc="20" dirty="0">
                <a:solidFill>
                  <a:schemeClr val="accent1"/>
                </a:solidFill>
                <a:latin typeface="黑体" panose="02010609060101010101" pitchFamily="49" charset="-122"/>
                <a:ea typeface="黑体" panose="02010609060101010101" pitchFamily="49" charset="-122"/>
              </a:rPr>
              <a:t>不讲的内容最好不要放在幻灯片上</a:t>
            </a: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147747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尽量避免出现代码截图</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marL="0" indent="0" algn="just">
              <a:lnSpc>
                <a:spcPct val="150000"/>
              </a:lnSpc>
              <a:spcBef>
                <a:spcPts val="1500"/>
              </a:spcBef>
              <a:buNone/>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l"/>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7EEABD07-3266-310F-AA78-FDF51597056A}"/>
              </a:ext>
            </a:extLst>
          </p:cNvPr>
          <p:cNvPicPr>
            <a:picLocks noChangeAspect="1"/>
          </p:cNvPicPr>
          <p:nvPr/>
        </p:nvPicPr>
        <p:blipFill>
          <a:blip r:embed="rId3"/>
          <a:stretch>
            <a:fillRect/>
          </a:stretch>
        </p:blipFill>
        <p:spPr>
          <a:xfrm>
            <a:off x="2132043" y="1505545"/>
            <a:ext cx="7927913" cy="5130782"/>
          </a:xfrm>
          <a:prstGeom prst="rect">
            <a:avLst/>
          </a:prstGeom>
        </p:spPr>
      </p:pic>
    </p:spTree>
    <p:extLst>
      <p:ext uri="{BB962C8B-B14F-4D97-AF65-F5344CB8AC3E}">
        <p14:creationId xmlns:p14="http://schemas.microsoft.com/office/powerpoint/2010/main" val="3781198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不要滥用模板</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marL="0" indent="0" algn="just">
              <a:lnSpc>
                <a:spcPct val="150000"/>
              </a:lnSpc>
              <a:spcBef>
                <a:spcPts val="1500"/>
              </a:spcBef>
              <a:buNone/>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l"/>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pic>
        <p:nvPicPr>
          <p:cNvPr id="6" name="图片 5">
            <a:extLst>
              <a:ext uri="{FF2B5EF4-FFF2-40B4-BE49-F238E27FC236}">
                <a16:creationId xmlns:a16="http://schemas.microsoft.com/office/drawing/2014/main" id="{71E66CF3-3930-CEC9-135B-1223547794CB}"/>
              </a:ext>
            </a:extLst>
          </p:cNvPr>
          <p:cNvPicPr>
            <a:picLocks noChangeAspect="1"/>
          </p:cNvPicPr>
          <p:nvPr/>
        </p:nvPicPr>
        <p:blipFill>
          <a:blip r:embed="rId2"/>
          <a:stretch>
            <a:fillRect/>
          </a:stretch>
        </p:blipFill>
        <p:spPr>
          <a:xfrm>
            <a:off x="1304127" y="1347814"/>
            <a:ext cx="9583743" cy="5395428"/>
          </a:xfrm>
          <a:prstGeom prst="rect">
            <a:avLst/>
          </a:prstGeom>
        </p:spPr>
      </p:pic>
    </p:spTree>
    <p:extLst>
      <p:ext uri="{BB962C8B-B14F-4D97-AF65-F5344CB8AC3E}">
        <p14:creationId xmlns:p14="http://schemas.microsoft.com/office/powerpoint/2010/main" val="1418832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en-US" altLang="zh-CN" sz="4000" b="1" dirty="0">
                <a:solidFill>
                  <a:schemeClr val="accent1"/>
                </a:solidFill>
                <a:latin typeface="黑体" panose="02010609060101010101" pitchFamily="49" charset="-122"/>
                <a:ea typeface="黑体" panose="02010609060101010101" pitchFamily="49" charset="-122"/>
              </a:rPr>
              <a:t>PPT</a:t>
            </a:r>
            <a:r>
              <a:rPr lang="zh-CN" altLang="en-US" sz="4000" b="1" dirty="0">
                <a:solidFill>
                  <a:schemeClr val="accent1"/>
                </a:solidFill>
                <a:latin typeface="黑体" panose="02010609060101010101" pitchFamily="49" charset="-122"/>
                <a:ea typeface="黑体" panose="02010609060101010101" pitchFamily="49" charset="-122"/>
              </a:rPr>
              <a:t>制作建议：</a:t>
            </a:r>
            <a:r>
              <a:rPr lang="zh-CN" altLang="en-US" sz="4000" b="1" dirty="0">
                <a:solidFill>
                  <a:srgbClr val="FF0000"/>
                </a:solidFill>
                <a:latin typeface="黑体" panose="02010609060101010101" pitchFamily="49" charset="-122"/>
                <a:ea typeface="黑体" panose="02010609060101010101" pitchFamily="49" charset="-122"/>
              </a:rPr>
              <a:t>布局</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579417"/>
            <a:ext cx="10979727" cy="5278581"/>
          </a:xfrm>
        </p:spPr>
        <p:txBody>
          <a:bodyPr anchor="ctr">
            <a:normAutofit/>
          </a:bodyPr>
          <a:lstStyle/>
          <a:p>
            <a:pPr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3" action="ppaction://hlinksldjump"/>
              </a:rPr>
              <a:t>不要使用太过花哨的背景</a:t>
            </a:r>
            <a:endParaRPr lang="en-US" altLang="zh-CN" b="1" spc="20" dirty="0">
              <a:solidFill>
                <a:schemeClr val="accent1"/>
              </a:solidFill>
              <a:latin typeface="黑体" panose="02010609060101010101" pitchFamily="49" charset="-122"/>
              <a:ea typeface="黑体" panose="02010609060101010101" pitchFamily="49" charset="-122"/>
            </a:endParaRPr>
          </a:p>
          <a:p>
            <a:pPr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4" action="ppaction://hlinksldjump"/>
              </a:rPr>
              <a:t>不要让内容挤在一个角落</a:t>
            </a:r>
            <a:endParaRPr lang="en-US" altLang="zh-CN" b="1" spc="20" dirty="0">
              <a:solidFill>
                <a:schemeClr val="accent1"/>
              </a:solidFill>
              <a:latin typeface="黑体" panose="02010609060101010101" pitchFamily="49" charset="-122"/>
              <a:ea typeface="黑体" panose="02010609060101010101" pitchFamily="49" charset="-122"/>
            </a:endParaRPr>
          </a:p>
          <a:p>
            <a:pPr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5" action="ppaction://hlinksldjump"/>
              </a:rPr>
              <a:t>不要在同一页</a:t>
            </a:r>
            <a:r>
              <a:rPr lang="en-US" altLang="zh-CN" b="1" spc="20" dirty="0">
                <a:solidFill>
                  <a:schemeClr val="accent1"/>
                </a:solidFill>
                <a:latin typeface="黑体" panose="02010609060101010101" pitchFamily="49" charset="-122"/>
                <a:ea typeface="黑体" panose="02010609060101010101" pitchFamily="49" charset="-122"/>
                <a:hlinkClick r:id="rId5" action="ppaction://hlinksldjump"/>
              </a:rPr>
              <a:t>PPT</a:t>
            </a:r>
            <a:r>
              <a:rPr lang="zh-CN" altLang="en-US" b="1" spc="20" dirty="0">
                <a:solidFill>
                  <a:schemeClr val="accent1"/>
                </a:solidFill>
                <a:latin typeface="黑体" panose="02010609060101010101" pitchFamily="49" charset="-122"/>
                <a:ea typeface="黑体" panose="02010609060101010101" pitchFamily="49" charset="-122"/>
                <a:hlinkClick r:id="rId5" action="ppaction://hlinksldjump"/>
              </a:rPr>
              <a:t>中出现过多文字</a:t>
            </a:r>
            <a:r>
              <a:rPr lang="zh-CN" altLang="en-US" b="1" spc="20" dirty="0">
                <a:latin typeface="黑体" panose="02010609060101010101" pitchFamily="49" charset="-122"/>
                <a:ea typeface="黑体" panose="02010609060101010101" pitchFamily="49" charset="-122"/>
              </a:rPr>
              <a:t>：适当留些空白</a:t>
            </a:r>
            <a:endParaRPr lang="en-US" altLang="zh-CN" b="1" spc="20" dirty="0">
              <a:latin typeface="黑体" panose="02010609060101010101" pitchFamily="49" charset="-122"/>
              <a:ea typeface="黑体" panose="02010609060101010101" pitchFamily="49" charset="-122"/>
            </a:endParaRPr>
          </a:p>
          <a:p>
            <a:pPr indent="-432000">
              <a:lnSpc>
                <a:spcPct val="150000"/>
              </a:lnSpc>
              <a:buFont typeface="Wingdings" panose="05000000000000000000" pitchFamily="2" charset="2"/>
              <a:buChar char="n"/>
            </a:pPr>
            <a:r>
              <a:rPr lang="zh-CN" altLang="en-US" b="1" spc="20" dirty="0">
                <a:solidFill>
                  <a:srgbClr val="0563C1"/>
                </a:solidFill>
                <a:latin typeface="黑体" panose="02010609060101010101" pitchFamily="49" charset="-122"/>
                <a:ea typeface="黑体" panose="02010609060101010101" pitchFamily="49" charset="-122"/>
                <a:hlinkClick r:id="rId6" action="ppaction://hlinksldjump"/>
              </a:rPr>
              <a:t>不要在同一页</a:t>
            </a:r>
            <a:r>
              <a:rPr lang="en-US" altLang="zh-CN" b="1" spc="20" dirty="0">
                <a:solidFill>
                  <a:srgbClr val="0563C1"/>
                </a:solidFill>
                <a:latin typeface="黑体" panose="02010609060101010101" pitchFamily="49" charset="-122"/>
                <a:ea typeface="黑体" panose="02010609060101010101" pitchFamily="49" charset="-122"/>
                <a:hlinkClick r:id="rId6" action="ppaction://hlinksldjump"/>
              </a:rPr>
              <a:t>PPT</a:t>
            </a:r>
            <a:r>
              <a:rPr lang="zh-CN" altLang="en-US" b="1" spc="20" dirty="0">
                <a:solidFill>
                  <a:srgbClr val="0563C1"/>
                </a:solidFill>
                <a:latin typeface="黑体" panose="02010609060101010101" pitchFamily="49" charset="-122"/>
                <a:ea typeface="黑体" panose="02010609060101010101" pitchFamily="49" charset="-122"/>
                <a:hlinkClick r:id="rId6" action="ppaction://hlinksldjump"/>
              </a:rPr>
              <a:t>中出现过多空白</a:t>
            </a:r>
            <a:r>
              <a:rPr lang="zh-CN" altLang="en-US" b="1" spc="20" dirty="0">
                <a:latin typeface="黑体" panose="02010609060101010101" pitchFamily="49" charset="-122"/>
                <a:ea typeface="黑体" panose="02010609060101010101" pitchFamily="49" charset="-122"/>
              </a:rPr>
              <a:t>：留白尽量要匀称</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需突出强调的内容请用</a:t>
            </a:r>
            <a:r>
              <a:rPr lang="zh-CN" altLang="en-US" b="1" spc="20" dirty="0">
                <a:solidFill>
                  <a:schemeClr val="accent1"/>
                </a:solidFill>
                <a:latin typeface="黑体" panose="02010609060101010101" pitchFamily="49" charset="-122"/>
                <a:ea typeface="黑体" panose="02010609060101010101" pitchFamily="49" charset="-122"/>
              </a:rPr>
              <a:t>加粗、标红、下划线</a:t>
            </a:r>
            <a:r>
              <a:rPr lang="zh-CN" altLang="en-US" b="1" spc="20" dirty="0">
                <a:latin typeface="黑体" panose="02010609060101010101" pitchFamily="49" charset="-122"/>
                <a:ea typeface="黑体" panose="02010609060101010101" pitchFamily="49" charset="-122"/>
              </a:rPr>
              <a:t>等方式突出，尽量避免一整页较多文字无任何突出强调的地方</a:t>
            </a:r>
            <a:endParaRPr lang="en-US" altLang="zh-CN" b="1" spc="20" dirty="0">
              <a:latin typeface="黑体" panose="02010609060101010101" pitchFamily="49" charset="-122"/>
              <a:ea typeface="黑体" panose="02010609060101010101" pitchFamily="49" charset="-122"/>
            </a:endParaRPr>
          </a:p>
          <a:p>
            <a:pPr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7" action="ppaction://hlinksldjump"/>
              </a:rPr>
              <a:t>不同元素之间要布局合理</a:t>
            </a:r>
            <a:endParaRPr lang="en-US" altLang="zh-CN" b="1" spc="20" dirty="0">
              <a:latin typeface="黑体" panose="02010609060101010101" pitchFamily="49" charset="-122"/>
              <a:ea typeface="黑体" panose="02010609060101010101" pitchFamily="49" charset="-122"/>
            </a:endParaRPr>
          </a:p>
          <a:p>
            <a:pPr indent="-432000">
              <a:lnSpc>
                <a:spcPct val="150000"/>
              </a:lnSpc>
              <a:buFont typeface="Wingdings" panose="05000000000000000000" pitchFamily="2" charset="2"/>
              <a:buChar char="n"/>
            </a:pPr>
            <a:endParaRPr lang="en-US" altLang="zh-CN" b="1" spc="20" dirty="0">
              <a:solidFill>
                <a:schemeClr val="accent1"/>
              </a:solidFill>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693042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使用太过花哨的背景</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indent="-540000" algn="just">
              <a:lnSpc>
                <a:spcPct val="150000"/>
              </a:lnSpc>
              <a:spcBef>
                <a:spcPts val="1500"/>
              </a:spcBef>
              <a:buFont typeface="Wingdings" panose="05000000000000000000" pitchFamily="2" charset="2"/>
              <a:buChar char="n"/>
            </a:pPr>
            <a:r>
              <a:rPr lang="en-US" altLang="zh-CN" sz="3200" b="1" spc="20" dirty="0">
                <a:solidFill>
                  <a:schemeClr val="accent1"/>
                </a:solidFill>
                <a:latin typeface="黑体" panose="02010609060101010101" pitchFamily="49" charset="-122"/>
                <a:ea typeface="黑体" panose="02010609060101010101" pitchFamily="49" charset="-122"/>
              </a:rPr>
              <a:t>PowerPoint</a:t>
            </a:r>
            <a:r>
              <a:rPr lang="zh-CN" altLang="en-US" sz="3200" b="1" spc="20" dirty="0">
                <a:solidFill>
                  <a:schemeClr val="accent1"/>
                </a:solidFill>
                <a:latin typeface="黑体" panose="02010609060101010101" pitchFamily="49" charset="-122"/>
                <a:ea typeface="黑体" panose="02010609060101010101" pitchFamily="49" charset="-122"/>
              </a:rPr>
              <a:t>不是字处理软件</a:t>
            </a:r>
            <a:endParaRPr lang="en-US" altLang="zh-CN" sz="3200" b="1" spc="20" dirty="0">
              <a:solidFill>
                <a:schemeClr val="accent1"/>
              </a:solidFill>
              <a:latin typeface="黑体" panose="02010609060101010101" pitchFamily="49" charset="-122"/>
              <a:ea typeface="黑体" panose="02010609060101010101" pitchFamily="49" charset="-122"/>
            </a:endParaRPr>
          </a:p>
          <a:p>
            <a:pPr lvl="2" indent="-540000" algn="just">
              <a:lnSpc>
                <a:spcPct val="150000"/>
              </a:lnSpc>
              <a:spcBef>
                <a:spcPts val="1500"/>
              </a:spcBef>
              <a:buFont typeface="Wingdings" panose="05000000000000000000" pitchFamily="2" charset="2"/>
              <a:buChar char="l"/>
            </a:pPr>
            <a:r>
              <a:rPr lang="zh-CN" altLang="en-US" sz="2400" b="1" spc="20" dirty="0">
                <a:latin typeface="黑体" panose="02010609060101010101" pitchFamily="49" charset="-122"/>
                <a:ea typeface="黑体" panose="02010609060101010101" pitchFamily="49" charset="-122"/>
              </a:rPr>
              <a:t>幻灯片是为了在听众记忆里留下印象，引发人思考的。这意味着你甚至不用在上面写完整的句子，简单的描述就很好了。</a:t>
            </a:r>
            <a:endParaRPr lang="en-US" altLang="zh-CN" sz="24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r>
              <a:rPr lang="zh-CN" altLang="en-US" sz="3200" b="1" spc="20" dirty="0">
                <a:solidFill>
                  <a:schemeClr val="accent1"/>
                </a:solidFill>
                <a:latin typeface="黑体" panose="02010609060101010101" pitchFamily="49" charset="-122"/>
                <a:ea typeface="黑体" panose="02010609060101010101" pitchFamily="49" charset="-122"/>
              </a:rPr>
              <a:t>避免逐字逐句读幻灯片</a:t>
            </a:r>
            <a:endParaRPr lang="en-US" altLang="zh-CN" sz="3200" b="1" spc="20" dirty="0">
              <a:solidFill>
                <a:schemeClr val="accent1"/>
              </a:solidFill>
              <a:latin typeface="黑体" panose="02010609060101010101" pitchFamily="49" charset="-122"/>
              <a:ea typeface="黑体" panose="02010609060101010101" pitchFamily="49" charset="-122"/>
            </a:endParaRPr>
          </a:p>
          <a:p>
            <a:pPr lvl="2" indent="-540000" algn="just">
              <a:lnSpc>
                <a:spcPct val="150000"/>
              </a:lnSpc>
              <a:spcBef>
                <a:spcPts val="1500"/>
              </a:spcBef>
              <a:buFont typeface="Wingdings" panose="05000000000000000000" pitchFamily="2" charset="2"/>
              <a:buChar char="l"/>
            </a:pPr>
            <a:r>
              <a:rPr lang="zh-CN" altLang="en-US" sz="2400" b="1" spc="20" dirty="0">
                <a:latin typeface="黑体" panose="02010609060101010101" pitchFamily="49" charset="-122"/>
                <a:ea typeface="黑体" panose="02010609060101010101" pitchFamily="49" charset="-122"/>
              </a:rPr>
              <a:t>陈述的目的是为了向听众解释那些他们不能够从幻灯片中了解的内容。如果不是这样，他们完全可以把你的幻灯片带回去，在他们自己的办公室、家里舒舒服服地阅读。</a:t>
            </a:r>
            <a:endParaRPr lang="en-US" altLang="zh-CN" sz="24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l"/>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62783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内容挤在一个角落</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marL="0" indent="0" algn="just">
              <a:lnSpc>
                <a:spcPct val="150000"/>
              </a:lnSpc>
              <a:spcBef>
                <a:spcPts val="1500"/>
              </a:spcBef>
              <a:buNone/>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l"/>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53E1F53-6DFE-7A27-50A2-CB033C16D2A8}"/>
              </a:ext>
            </a:extLst>
          </p:cNvPr>
          <p:cNvSpPr txBox="1"/>
          <p:nvPr/>
        </p:nvSpPr>
        <p:spPr>
          <a:xfrm>
            <a:off x="484908" y="1537855"/>
            <a:ext cx="6438033" cy="4855175"/>
          </a:xfrm>
          <a:prstGeom prst="rect">
            <a:avLst/>
          </a:prstGeom>
          <a:noFill/>
        </p:spPr>
        <p:txBody>
          <a:bodyPr wrap="square" rtlCol="0">
            <a:spAutoFit/>
          </a:bodyPr>
          <a:lstStyle/>
          <a:p>
            <a:pPr marL="228600" marR="0" lvl="0" indent="-540000" algn="just" defTabSz="914400" rtl="0" eaLnBrk="1" fontAlgn="auto" latinLnBrk="0" hangingPunct="1">
              <a:spcBef>
                <a:spcPts val="1500"/>
              </a:spcBef>
              <a:spcAft>
                <a:spcPts val="0"/>
              </a:spcAft>
              <a:buClrTx/>
              <a:buSzTx/>
              <a:buFont typeface="Wingdings" panose="05000000000000000000" pitchFamily="2" charset="2"/>
              <a:buChar char="n"/>
              <a:tabLst/>
              <a:defRPr/>
            </a:pPr>
            <a:r>
              <a:rPr kumimoji="0" lang="en-US" altLang="zh-CN" sz="2800" b="1" i="0" u="none" strike="noStrike" kern="1200" cap="none" spc="2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PowerPoint</a:t>
            </a:r>
            <a:r>
              <a:rPr kumimoji="0" lang="zh-CN" altLang="en-US" sz="2800" b="1" i="0" u="none" strike="noStrike" kern="1200" cap="none" spc="2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不是字处理软件</a:t>
            </a:r>
            <a:endParaRPr kumimoji="0" lang="en-US" altLang="zh-CN" sz="2800" b="1" i="0" u="none" strike="noStrike" kern="1200" cap="none" spc="2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endParaRPr>
          </a:p>
          <a:p>
            <a:pPr marL="1143000" marR="0" lvl="2" indent="-540000" algn="just" defTabSz="914400" rtl="0" eaLnBrk="1" fontAlgn="auto" latinLnBrk="0" hangingPunct="1">
              <a:spcBef>
                <a:spcPts val="1500"/>
              </a:spcBef>
              <a:spcAft>
                <a:spcPts val="0"/>
              </a:spcAft>
              <a:buClrTx/>
              <a:buSzTx/>
              <a:buFont typeface="Wingdings" panose="05000000000000000000" pitchFamily="2" charset="2"/>
              <a:buChar char="l"/>
              <a:tabLst/>
              <a:defRPr/>
            </a:pPr>
            <a:r>
              <a:rPr kumimoji="0" lang="zh-CN" altLang="en-US" sz="2400"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mn-cs"/>
              </a:rPr>
              <a:t>幻灯片是为了在听众记忆里留下印象，引发人思考的。这意味着你甚至不用在上面写完整的句子，简单的描述就很好了。</a:t>
            </a:r>
            <a:endParaRPr kumimoji="0" lang="en-US" altLang="zh-CN" sz="2400"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mn-cs"/>
            </a:endParaRPr>
          </a:p>
          <a:p>
            <a:pPr marL="228600" marR="0" lvl="0" indent="-540000" algn="just" defTabSz="914400" rtl="0" eaLnBrk="1" fontAlgn="auto" latinLnBrk="0" hangingPunct="1">
              <a:spcBef>
                <a:spcPts val="1500"/>
              </a:spcBef>
              <a:spcAft>
                <a:spcPts val="0"/>
              </a:spcAft>
              <a:buClrTx/>
              <a:buSzTx/>
              <a:buFont typeface="Wingdings" panose="05000000000000000000" pitchFamily="2" charset="2"/>
              <a:buChar char="n"/>
              <a:tabLst/>
              <a:defRPr/>
            </a:pPr>
            <a:r>
              <a:rPr kumimoji="0" lang="zh-CN" altLang="en-US" sz="2800" b="1" i="0" u="none" strike="noStrike" kern="1200" cap="none" spc="2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避免逐字逐句读幻灯片</a:t>
            </a:r>
            <a:endParaRPr kumimoji="0" lang="en-US" altLang="zh-CN" sz="2800" b="1" i="0" u="none" strike="noStrike" kern="1200" cap="none" spc="2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endParaRPr>
          </a:p>
          <a:p>
            <a:pPr marL="1143000" marR="0" lvl="2" indent="-540000" algn="just" defTabSz="914400" rtl="0" eaLnBrk="1" fontAlgn="auto" latinLnBrk="0" hangingPunct="1">
              <a:spcBef>
                <a:spcPts val="1500"/>
              </a:spcBef>
              <a:spcAft>
                <a:spcPts val="0"/>
              </a:spcAft>
              <a:buClrTx/>
              <a:buSzTx/>
              <a:buFont typeface="Wingdings" panose="05000000000000000000" pitchFamily="2" charset="2"/>
              <a:buChar char="l"/>
              <a:tabLst/>
              <a:defRPr/>
            </a:pPr>
            <a:r>
              <a:rPr kumimoji="0" lang="zh-CN" altLang="en-US" sz="2400"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mn-cs"/>
              </a:rPr>
              <a:t>陈述的目的是为了向听众解释那些他们不能够从幻灯片中了解的内容。如果不是这样，他们完全可以把你的幻灯片带回去，在他们自己的办公室、家里舒舒服服地阅读</a:t>
            </a:r>
            <a:endParaRPr lang="zh-CN" altLang="en-US" sz="2400" dirty="0"/>
          </a:p>
        </p:txBody>
      </p:sp>
    </p:spTree>
    <p:extLst>
      <p:ext uri="{BB962C8B-B14F-4D97-AF65-F5344CB8AC3E}">
        <p14:creationId xmlns:p14="http://schemas.microsoft.com/office/powerpoint/2010/main" val="4285317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在同一页</a:t>
            </a:r>
            <a:r>
              <a:rPr lang="en-US" altLang="zh-CN" sz="4000" b="1" dirty="0">
                <a:solidFill>
                  <a:srgbClr val="FF0000"/>
                </a:solidFill>
                <a:latin typeface="黑体" panose="02010609060101010101" pitchFamily="49" charset="-122"/>
                <a:ea typeface="黑体" panose="02010609060101010101" pitchFamily="49" charset="-122"/>
              </a:rPr>
              <a:t>PPT</a:t>
            </a:r>
            <a:r>
              <a:rPr lang="zh-CN" altLang="en-US" sz="4000" b="1" dirty="0">
                <a:solidFill>
                  <a:srgbClr val="FF0000"/>
                </a:solidFill>
                <a:latin typeface="黑体" panose="02010609060101010101" pitchFamily="49" charset="-122"/>
                <a:ea typeface="黑体" panose="02010609060101010101" pitchFamily="49" charset="-122"/>
              </a:rPr>
              <a:t>中出现过多文字</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343892"/>
            <a:ext cx="10979727" cy="5328165"/>
          </a:xfrm>
        </p:spPr>
        <p:txBody>
          <a:bodyPr anchor="t">
            <a:noAutofit/>
          </a:bodyPr>
          <a:lstStyle/>
          <a:p>
            <a:pPr marL="0" indent="0" algn="just">
              <a:lnSpc>
                <a:spcPct val="120000"/>
              </a:lnSpc>
              <a:buNone/>
            </a:pPr>
            <a:r>
              <a:rPr lang="en-US" altLang="zh-CN" b="1" dirty="0">
                <a:latin typeface="黑体" panose="02010609060101010101" pitchFamily="49" charset="-122"/>
                <a:ea typeface="黑体" panose="02010609060101010101" pitchFamily="49" charset="-122"/>
              </a:rPr>
              <a:t>Microsoft Office PowerPoint</a:t>
            </a:r>
            <a:r>
              <a:rPr lang="zh-CN" altLang="en-US" b="1" dirty="0">
                <a:latin typeface="黑体" panose="02010609060101010101" pitchFamily="49" charset="-122"/>
                <a:ea typeface="黑体" panose="02010609060101010101" pitchFamily="49" charset="-122"/>
              </a:rPr>
              <a:t>是指微软公司的演示文稿软件。用户可以在投影仪或者计算机上进行演示，也可以将演示文稿打印出来，制作成胶片，以便应用到更广泛的领域中。</a:t>
            </a:r>
            <a:endParaRPr lang="en-US" altLang="zh-CN" b="1" dirty="0">
              <a:latin typeface="黑体" panose="02010609060101010101" pitchFamily="49" charset="-122"/>
              <a:ea typeface="黑体" panose="02010609060101010101" pitchFamily="49" charset="-122"/>
            </a:endParaRPr>
          </a:p>
          <a:p>
            <a:pPr marL="432000" indent="-432000" algn="just">
              <a:lnSpc>
                <a:spcPct val="120000"/>
              </a:lnSpc>
              <a:buFont typeface="Wingdings" panose="05000000000000000000" pitchFamily="2" charset="2"/>
              <a:buChar char="n"/>
            </a:pPr>
            <a:r>
              <a:rPr lang="en-US" altLang="zh-CN" b="1" dirty="0">
                <a:solidFill>
                  <a:schemeClr val="accent1"/>
                </a:solidFill>
                <a:latin typeface="黑体" panose="02010609060101010101" pitchFamily="49" charset="-122"/>
                <a:ea typeface="黑体" panose="02010609060101010101" pitchFamily="49" charset="-122"/>
              </a:rPr>
              <a:t>PowerPoint</a:t>
            </a:r>
            <a:r>
              <a:rPr lang="zh-CN" altLang="en-US" b="1" dirty="0">
                <a:solidFill>
                  <a:schemeClr val="accent1"/>
                </a:solidFill>
                <a:latin typeface="黑体" panose="02010609060101010101" pitchFamily="49" charset="-122"/>
                <a:ea typeface="黑体" panose="02010609060101010101" pitchFamily="49" charset="-122"/>
              </a:rPr>
              <a:t>不是字处理软件</a:t>
            </a:r>
          </a:p>
          <a:p>
            <a:pPr marL="889200" lvl="2" indent="-432000" algn="just">
              <a:lnSpc>
                <a:spcPct val="120000"/>
              </a:lnSpc>
              <a:buFont typeface="Wingdings" panose="05000000000000000000" pitchFamily="2" charset="2"/>
              <a:buChar char="l"/>
            </a:pPr>
            <a:r>
              <a:rPr lang="zh-CN" altLang="en-US" sz="2400" b="1" dirty="0">
                <a:latin typeface="黑体" panose="02010609060101010101" pitchFamily="49" charset="-122"/>
                <a:ea typeface="黑体" panose="02010609060101010101" pitchFamily="49" charset="-122"/>
              </a:rPr>
              <a:t>幻灯片是为了在听众记忆里留下印象，引发人思考的。这意味着你甚至不用在上面写完整的句子，简单的描述就很好了。</a:t>
            </a:r>
          </a:p>
          <a:p>
            <a:pPr marL="432000" indent="-432000" algn="just">
              <a:lnSpc>
                <a:spcPct val="120000"/>
              </a:lnSpc>
              <a:buFont typeface="Wingdings" panose="05000000000000000000" pitchFamily="2" charset="2"/>
              <a:buChar char="n"/>
            </a:pPr>
            <a:r>
              <a:rPr lang="zh-CN" altLang="en-US" b="1" dirty="0">
                <a:solidFill>
                  <a:schemeClr val="accent1"/>
                </a:solidFill>
                <a:latin typeface="黑体" panose="02010609060101010101" pitchFamily="49" charset="-122"/>
                <a:ea typeface="黑体" panose="02010609060101010101" pitchFamily="49" charset="-122"/>
              </a:rPr>
              <a:t>避免逐字逐句读幻灯片</a:t>
            </a:r>
          </a:p>
          <a:p>
            <a:pPr marL="889200" lvl="2" indent="-432000" algn="just">
              <a:lnSpc>
                <a:spcPct val="120000"/>
              </a:lnSpc>
              <a:buFont typeface="Wingdings" panose="05000000000000000000" pitchFamily="2" charset="2"/>
              <a:buChar char="l"/>
            </a:pPr>
            <a:r>
              <a:rPr lang="zh-CN" altLang="en-US" sz="2400" b="1" dirty="0">
                <a:latin typeface="黑体" panose="02010609060101010101" pitchFamily="49" charset="-122"/>
                <a:ea typeface="黑体" panose="02010609060101010101" pitchFamily="49" charset="-122"/>
              </a:rPr>
              <a:t>陈述的目的是为了向听众解释那些他们不能够从幻灯片中了解的内容。如果不是这样，他们完全可以把你的幻灯片带回去，在他们自己的办公室、家里舒舒服服地阅读。</a:t>
            </a:r>
          </a:p>
          <a:p>
            <a:pPr marL="0" indent="0" algn="just">
              <a:lnSpc>
                <a:spcPct val="100000"/>
              </a:lnSpc>
              <a:buNone/>
            </a:pPr>
            <a:endParaRPr lang="en-US" altLang="zh-CN"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394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在同一页</a:t>
            </a:r>
            <a:r>
              <a:rPr lang="en-US" altLang="zh-CN" sz="4000" b="1" dirty="0">
                <a:solidFill>
                  <a:srgbClr val="FF0000"/>
                </a:solidFill>
                <a:latin typeface="黑体" panose="02010609060101010101" pitchFamily="49" charset="-122"/>
                <a:ea typeface="黑体" panose="02010609060101010101" pitchFamily="49" charset="-122"/>
              </a:rPr>
              <a:t>PPT</a:t>
            </a:r>
            <a:r>
              <a:rPr lang="zh-CN" altLang="en-US" sz="4000" b="1" dirty="0">
                <a:solidFill>
                  <a:srgbClr val="FF0000"/>
                </a:solidFill>
                <a:latin typeface="黑体" panose="02010609060101010101" pitchFamily="49" charset="-122"/>
                <a:ea typeface="黑体" panose="02010609060101010101" pitchFamily="49" charset="-122"/>
              </a:rPr>
              <a:t>中出现过多空白</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343892"/>
            <a:ext cx="10979727" cy="5328165"/>
          </a:xfrm>
        </p:spPr>
        <p:txBody>
          <a:bodyPr anchor="t">
            <a:noAutofit/>
          </a:bodyPr>
          <a:lstStyle/>
          <a:p>
            <a:pPr marL="432000" indent="-432000" algn="just">
              <a:lnSpc>
                <a:spcPct val="120000"/>
              </a:lnSpc>
              <a:buFont typeface="Wingdings" panose="05000000000000000000" pitchFamily="2" charset="2"/>
              <a:buChar char="n"/>
            </a:pPr>
            <a:r>
              <a:rPr lang="en-US" altLang="zh-CN" sz="3200" b="1" dirty="0">
                <a:solidFill>
                  <a:schemeClr val="accent1"/>
                </a:solidFill>
                <a:latin typeface="黑体" panose="02010609060101010101" pitchFamily="49" charset="-122"/>
                <a:ea typeface="黑体" panose="02010609060101010101" pitchFamily="49" charset="-122"/>
              </a:rPr>
              <a:t>PowerPoint</a:t>
            </a:r>
            <a:r>
              <a:rPr lang="zh-CN" altLang="en-US" sz="3200" b="1" dirty="0">
                <a:solidFill>
                  <a:schemeClr val="accent1"/>
                </a:solidFill>
                <a:latin typeface="黑体" panose="02010609060101010101" pitchFamily="49" charset="-122"/>
                <a:ea typeface="黑体" panose="02010609060101010101" pitchFamily="49" charset="-122"/>
              </a:rPr>
              <a:t>不是字处理软件</a:t>
            </a:r>
          </a:p>
          <a:p>
            <a:pPr marL="889200" lvl="2" indent="-432000" algn="just">
              <a:lnSpc>
                <a:spcPct val="120000"/>
              </a:lnSpc>
              <a:buFont typeface="Wingdings" panose="05000000000000000000" pitchFamily="2" charset="2"/>
              <a:buChar char="l"/>
            </a:pPr>
            <a:r>
              <a:rPr lang="zh-CN" altLang="en-US" sz="2800" b="1" dirty="0">
                <a:latin typeface="黑体" panose="02010609060101010101" pitchFamily="49" charset="-122"/>
                <a:ea typeface="黑体" panose="02010609060101010101" pitchFamily="49" charset="-122"/>
              </a:rPr>
              <a:t>幻灯片是为了在听众记忆里留下印象，引发人思考的。这意味着你甚至不用在上面写完整的句子，简单的描述就很好了。</a:t>
            </a:r>
          </a:p>
          <a:p>
            <a:pPr marL="0" indent="0" algn="just">
              <a:lnSpc>
                <a:spcPct val="100000"/>
              </a:lnSpc>
              <a:buNone/>
            </a:pPr>
            <a:endParaRPr lang="en-US" altLang="zh-CN"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99366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不同元素之间要布局合理</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6438033" cy="2497707"/>
          </a:xfrm>
        </p:spPr>
        <p:txBody>
          <a:bodyPr anchor="t">
            <a:noAutofit/>
          </a:bodyPr>
          <a:lstStyle/>
          <a:p>
            <a:pPr marL="0" indent="0" algn="just">
              <a:lnSpc>
                <a:spcPct val="150000"/>
              </a:lnSpc>
              <a:spcBef>
                <a:spcPts val="1500"/>
              </a:spcBef>
              <a:buNone/>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l"/>
            </a:pPr>
            <a:endParaRPr lang="en-US" altLang="zh-CN" sz="3200" b="1" spc="20" dirty="0">
              <a:latin typeface="黑体" panose="02010609060101010101" pitchFamily="49" charset="-122"/>
              <a:ea typeface="黑体" panose="02010609060101010101" pitchFamily="49" charset="-122"/>
            </a:endParaRPr>
          </a:p>
          <a:p>
            <a:pPr indent="-540000" algn="just">
              <a:lnSpc>
                <a:spcPct val="150000"/>
              </a:lnSpc>
              <a:spcBef>
                <a:spcPts val="1500"/>
              </a:spcBef>
              <a:buFont typeface="Wingdings" panose="05000000000000000000" pitchFamily="2" charset="2"/>
              <a:buChar char="n"/>
            </a:pP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1" name="文本框 10">
            <a:extLst>
              <a:ext uri="{FF2B5EF4-FFF2-40B4-BE49-F238E27FC236}">
                <a16:creationId xmlns:a16="http://schemas.microsoft.com/office/drawing/2014/main" id="{B53E1F53-6DFE-7A27-50A2-CB033C16D2A8}"/>
              </a:ext>
            </a:extLst>
          </p:cNvPr>
          <p:cNvSpPr txBox="1"/>
          <p:nvPr/>
        </p:nvSpPr>
        <p:spPr>
          <a:xfrm>
            <a:off x="484908" y="1537855"/>
            <a:ext cx="6438033" cy="2192908"/>
          </a:xfrm>
          <a:prstGeom prst="rect">
            <a:avLst/>
          </a:prstGeom>
          <a:noFill/>
        </p:spPr>
        <p:txBody>
          <a:bodyPr wrap="square" rtlCol="0">
            <a:spAutoFit/>
          </a:bodyPr>
          <a:lstStyle/>
          <a:p>
            <a:pPr marL="432000" marR="0" lvl="0" indent="-432000" algn="just" defTabSz="914400" rtl="0" eaLnBrk="1" fontAlgn="auto" latinLnBrk="0" hangingPunct="1">
              <a:spcBef>
                <a:spcPts val="1500"/>
              </a:spcBef>
              <a:spcAft>
                <a:spcPts val="0"/>
              </a:spcAft>
              <a:buClrTx/>
              <a:buSzTx/>
              <a:buFont typeface="Wingdings" panose="05000000000000000000" pitchFamily="2" charset="2"/>
              <a:buChar char="n"/>
              <a:tabLst/>
              <a:defRPr/>
            </a:pPr>
            <a:r>
              <a:rPr kumimoji="0" lang="zh-CN" altLang="en-US" sz="2800" b="1" i="0" u="none" strike="noStrike" kern="1200" cap="none" spc="2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rPr>
              <a:t>使用一致并且适当的样式</a:t>
            </a:r>
            <a:endParaRPr kumimoji="0" lang="en-US" altLang="zh-CN" sz="2800" b="1" i="0" u="none" strike="noStrike" kern="1200" cap="none" spc="20" normalizeH="0" baseline="0" noProof="0" dirty="0">
              <a:ln>
                <a:noFill/>
              </a:ln>
              <a:solidFill>
                <a:schemeClr val="accent1"/>
              </a:solidFill>
              <a:effectLst/>
              <a:uLnTx/>
              <a:uFillTx/>
              <a:latin typeface="黑体" panose="02010609060101010101" pitchFamily="49" charset="-122"/>
              <a:ea typeface="黑体" panose="02010609060101010101" pitchFamily="49" charset="-122"/>
              <a:cs typeface="+mn-cs"/>
            </a:endParaRPr>
          </a:p>
          <a:p>
            <a:pPr marL="817200" lvl="1" indent="-360000" algn="just">
              <a:spcBef>
                <a:spcPts val="1500"/>
              </a:spcBef>
              <a:buFont typeface="Wingdings" panose="05000000000000000000" pitchFamily="2" charset="2"/>
              <a:buChar char="l"/>
              <a:defRPr/>
            </a:pPr>
            <a:r>
              <a:rPr kumimoji="0" lang="zh-CN" altLang="en-US" sz="2400" b="1" i="0" u="none" strike="noStrike" kern="1200" cap="none" spc="20" normalizeH="0" baseline="0" noProof="0" dirty="0">
                <a:ln>
                  <a:noFill/>
                </a:ln>
                <a:effectLst/>
                <a:uLnTx/>
                <a:uFillTx/>
                <a:latin typeface="黑体" panose="02010609060101010101" pitchFamily="49" charset="-122"/>
                <a:ea typeface="黑体" panose="02010609060101010101" pitchFamily="49" charset="-122"/>
                <a:cs typeface="+mn-cs"/>
              </a:rPr>
              <a:t>在一份演示文档中，字体、颜色、图标、插图等样式应该始终保持一致。定义合适的幻灯片主题可以快速帮你建立统一的样式规范，但是很多人会忽视这一点。</a:t>
            </a:r>
            <a:endParaRPr lang="zh-CN" altLang="en-US" sz="2400" dirty="0"/>
          </a:p>
        </p:txBody>
      </p:sp>
      <p:pic>
        <p:nvPicPr>
          <p:cNvPr id="7" name="图片 6">
            <a:extLst>
              <a:ext uri="{FF2B5EF4-FFF2-40B4-BE49-F238E27FC236}">
                <a16:creationId xmlns:a16="http://schemas.microsoft.com/office/drawing/2014/main" id="{47C78E89-0B68-E7C8-3B8E-DC9746B88A40}"/>
              </a:ext>
            </a:extLst>
          </p:cNvPr>
          <p:cNvPicPr>
            <a:picLocks noChangeAspect="1"/>
          </p:cNvPicPr>
          <p:nvPr/>
        </p:nvPicPr>
        <p:blipFill>
          <a:blip r:embed="rId2"/>
          <a:stretch>
            <a:fillRect/>
          </a:stretch>
        </p:blipFill>
        <p:spPr>
          <a:xfrm>
            <a:off x="7480588" y="2163913"/>
            <a:ext cx="4105275" cy="2981325"/>
          </a:xfrm>
          <a:prstGeom prst="rect">
            <a:avLst/>
          </a:prstGeom>
        </p:spPr>
      </p:pic>
      <p:pic>
        <p:nvPicPr>
          <p:cNvPr id="9" name="图片 8">
            <a:extLst>
              <a:ext uri="{FF2B5EF4-FFF2-40B4-BE49-F238E27FC236}">
                <a16:creationId xmlns:a16="http://schemas.microsoft.com/office/drawing/2014/main" id="{A6DA4655-0319-4327-22DC-6E6B57BB6E14}"/>
              </a:ext>
            </a:extLst>
          </p:cNvPr>
          <p:cNvPicPr>
            <a:picLocks noChangeAspect="1"/>
          </p:cNvPicPr>
          <p:nvPr/>
        </p:nvPicPr>
        <p:blipFill>
          <a:blip r:embed="rId3"/>
          <a:stretch>
            <a:fillRect/>
          </a:stretch>
        </p:blipFill>
        <p:spPr>
          <a:xfrm>
            <a:off x="1399741" y="3897090"/>
            <a:ext cx="5153025" cy="2390775"/>
          </a:xfrm>
          <a:prstGeom prst="rect">
            <a:avLst/>
          </a:prstGeom>
        </p:spPr>
      </p:pic>
    </p:spTree>
    <p:extLst>
      <p:ext uri="{BB962C8B-B14F-4D97-AF65-F5344CB8AC3E}">
        <p14:creationId xmlns:p14="http://schemas.microsoft.com/office/powerpoint/2010/main" val="575143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en-US" altLang="zh-CN" sz="4000" b="1" dirty="0">
                <a:solidFill>
                  <a:schemeClr val="accent1"/>
                </a:solidFill>
                <a:latin typeface="黑体" panose="02010609060101010101" pitchFamily="49" charset="-122"/>
                <a:ea typeface="黑体" panose="02010609060101010101" pitchFamily="49" charset="-122"/>
              </a:rPr>
              <a:t>PPT</a:t>
            </a:r>
            <a:r>
              <a:rPr lang="zh-CN" altLang="en-US" sz="4000" b="1" dirty="0">
                <a:solidFill>
                  <a:schemeClr val="accent1"/>
                </a:solidFill>
                <a:latin typeface="黑体" panose="02010609060101010101" pitchFamily="49" charset="-122"/>
                <a:ea typeface="黑体" panose="02010609060101010101" pitchFamily="49" charset="-122"/>
              </a:rPr>
              <a:t>制作建议：</a:t>
            </a:r>
            <a:r>
              <a:rPr lang="zh-CN" altLang="en-US" sz="4000" b="1" dirty="0">
                <a:solidFill>
                  <a:srgbClr val="FF0000"/>
                </a:solidFill>
                <a:latin typeface="黑体" panose="02010609060101010101" pitchFamily="49" charset="-122"/>
                <a:ea typeface="黑体" panose="02010609060101010101" pitchFamily="49" charset="-122"/>
              </a:rPr>
              <a:t>其他</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1212273" y="1233057"/>
            <a:ext cx="10979727" cy="5624943"/>
          </a:xfrm>
        </p:spPr>
        <p:txBody>
          <a:bodyPr anchor="ctr">
            <a:normAutofit/>
          </a:bodyPr>
          <a:lstStyle/>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rPr>
              <a:t>尽量不要</a:t>
            </a:r>
            <a:r>
              <a:rPr lang="zh-CN" altLang="en-US" b="1" spc="20" dirty="0">
                <a:latin typeface="黑体" panose="02010609060101010101" pitchFamily="49" charset="-122"/>
                <a:ea typeface="黑体" panose="02010609060101010101" pitchFamily="49" charset="-122"/>
              </a:rPr>
              <a:t>使用太炫的动画效果</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rPr>
              <a:t>尽量不要</a:t>
            </a:r>
            <a:r>
              <a:rPr lang="zh-CN" altLang="en-US" b="1" spc="20" dirty="0">
                <a:latin typeface="黑体" panose="02010609060101010101" pitchFamily="49" charset="-122"/>
                <a:ea typeface="黑体" panose="02010609060101010101" pitchFamily="49" charset="-122"/>
              </a:rPr>
              <a:t>使用太炫的切换效果</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rPr>
              <a:t>尽量不要</a:t>
            </a:r>
            <a:r>
              <a:rPr lang="zh-CN" altLang="en-US" b="1" spc="20" dirty="0">
                <a:latin typeface="黑体" panose="02010609060101010101" pitchFamily="49" charset="-122"/>
                <a:ea typeface="黑体" panose="02010609060101010101" pitchFamily="49" charset="-122"/>
              </a:rPr>
              <a:t>使用音效</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谨慎插入音频和视频</a:t>
            </a:r>
            <a:r>
              <a:rPr lang="en-US" altLang="zh-CN" b="1" spc="20" dirty="0">
                <a:latin typeface="黑体" panose="02010609060101010101" pitchFamily="49" charset="-122"/>
                <a:ea typeface="黑体" panose="02010609060101010101" pitchFamily="49" charset="-122"/>
              </a:rPr>
              <a:t>(</a:t>
            </a:r>
            <a:r>
              <a:rPr lang="zh-CN" altLang="en-US" b="1" spc="20" dirty="0">
                <a:latin typeface="黑体" panose="02010609060101010101" pitchFamily="49" charset="-122"/>
                <a:ea typeface="黑体" panose="02010609060101010101" pitchFamily="49" charset="-122"/>
              </a:rPr>
              <a:t>考虑到软件兼容性</a:t>
            </a:r>
            <a:r>
              <a:rPr lang="en-US" altLang="zh-CN" b="1" spc="20" dirty="0">
                <a:latin typeface="黑体" panose="02010609060101010101" pitchFamily="49" charset="-122"/>
                <a:ea typeface="黑体" panose="02010609060101010101" pitchFamily="49" charset="-122"/>
              </a:rPr>
              <a:t>)</a:t>
            </a:r>
            <a:r>
              <a:rPr lang="zh-CN" altLang="en-US" b="1" spc="20" dirty="0">
                <a:latin typeface="黑体" panose="02010609060101010101" pitchFamily="49" charset="-122"/>
                <a:ea typeface="黑体" panose="02010609060101010101" pitchFamily="49" charset="-122"/>
              </a:rPr>
              <a:t>和艺术字</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幻灯片之间使用超链接要注意播放顺序</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善用备注功能</a:t>
            </a:r>
            <a:endParaRPr lang="en-US" altLang="zh-CN" b="1" spc="20" dirty="0">
              <a:latin typeface="黑体" panose="02010609060101010101" pitchFamily="49" charset="-122"/>
              <a:ea typeface="黑体" panose="02010609060101010101" pitchFamily="49" charset="-122"/>
            </a:endParaRPr>
          </a:p>
          <a:p>
            <a:pPr indent="-432000">
              <a:lnSpc>
                <a:spcPct val="150000"/>
              </a:lnSpc>
              <a:buFont typeface="Wingdings" panose="05000000000000000000" pitchFamily="2" charset="2"/>
              <a:buChar char="n"/>
            </a:pPr>
            <a:endParaRPr lang="en-US" altLang="zh-CN" b="1" spc="20" dirty="0">
              <a:solidFill>
                <a:schemeClr val="accent1"/>
              </a:solidFill>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6247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工作汇报要求</a:t>
            </a:r>
            <a:endParaRPr lang="zh-CN" altLang="en-US" sz="4000" b="1" dirty="0">
              <a:solidFill>
                <a:srgbClr val="FF0000"/>
              </a:solidFill>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357747"/>
            <a:ext cx="10979727" cy="5237746"/>
          </a:xfrm>
        </p:spPr>
        <p:txBody>
          <a:bodyPr anchor="ctr">
            <a:normAutofit/>
          </a:bodyPr>
          <a:lstStyle/>
          <a:p>
            <a:pPr marL="432000" indent="-432000">
              <a:lnSpc>
                <a:spcPct val="15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在比较正式地汇报研究工作时，务必记得</a:t>
            </a:r>
            <a:r>
              <a:rPr lang="zh-CN" altLang="en-US" b="1" spc="20" dirty="0">
                <a:solidFill>
                  <a:schemeClr val="accent1"/>
                </a:solidFill>
                <a:latin typeface="黑体" panose="02010609060101010101" pitchFamily="49" charset="-122"/>
                <a:ea typeface="黑体" panose="02010609060101010101" pitchFamily="49" charset="-122"/>
              </a:rPr>
              <a:t>明确研究目标和已有研究不足</a:t>
            </a:r>
            <a:r>
              <a:rPr lang="zh-CN" altLang="en-US" b="1" spc="20" dirty="0">
                <a:latin typeface="黑体" panose="02010609060101010101" pitchFamily="49" charset="-122"/>
                <a:ea typeface="黑体" panose="02010609060101010101" pitchFamily="49" charset="-122"/>
              </a:rPr>
              <a:t>，在这些都讲清楚之后再去讲自己打算怎么做</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页数较多时，需在最开始讲明白</a:t>
            </a:r>
            <a:r>
              <a:rPr lang="zh-CN" altLang="en-US" b="1" spc="20" dirty="0">
                <a:solidFill>
                  <a:schemeClr val="accent1"/>
                </a:solidFill>
                <a:latin typeface="黑体" panose="02010609060101010101" pitchFamily="49" charset="-122"/>
                <a:ea typeface="黑体" panose="02010609060101010101" pitchFamily="49" charset="-122"/>
              </a:rPr>
              <a:t>此次汇报工作的目的、背景，以及上次汇报的情况</a:t>
            </a:r>
            <a:r>
              <a:rPr lang="zh-CN" altLang="en-US" b="1" spc="20" dirty="0">
                <a:latin typeface="黑体" panose="02010609060101010101" pitchFamily="49" charset="-122"/>
                <a:ea typeface="黑体" panose="02010609060101010101" pitchFamily="49" charset="-122"/>
              </a:rPr>
              <a:t>，不要直接就讲技术细节</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鼓励用</a:t>
            </a:r>
            <a:r>
              <a:rPr lang="en-US" altLang="zh-CN" b="1" spc="20" dirty="0">
                <a:solidFill>
                  <a:schemeClr val="accent1"/>
                </a:solidFill>
                <a:latin typeface="Times New Roman" panose="02020603050405020304" pitchFamily="18" charset="0"/>
                <a:ea typeface="黑体" panose="02010609060101010101" pitchFamily="49" charset="-122"/>
                <a:cs typeface="Times New Roman" panose="02020603050405020304" pitchFamily="18" charset="0"/>
              </a:rPr>
              <a:t>Latex beamer</a:t>
            </a:r>
            <a:r>
              <a:rPr lang="zh-CN" altLang="en-US" b="1" spc="20" dirty="0">
                <a:solidFill>
                  <a:schemeClr val="accent1"/>
                </a:solidFill>
                <a:latin typeface="黑体" panose="02010609060101010101" pitchFamily="49" charset="-122"/>
                <a:ea typeface="黑体" panose="02010609060101010101" pitchFamily="49" charset="-122"/>
              </a:rPr>
              <a:t>等其他方式</a:t>
            </a:r>
            <a:r>
              <a:rPr lang="zh-CN" altLang="en-US" b="1" spc="20" dirty="0">
                <a:latin typeface="黑体" panose="02010609060101010101" pitchFamily="49" charset="-122"/>
                <a:ea typeface="黑体" panose="02010609060101010101" pitchFamily="49" charset="-122"/>
              </a:rPr>
              <a:t>进行汇报</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在进行开题、中期检查、预答辩、答辩等正式汇报时，需主动用</a:t>
            </a:r>
            <a:r>
              <a:rPr lang="zh-CN" altLang="en-US" b="1" spc="20" dirty="0">
                <a:solidFill>
                  <a:schemeClr val="accent1"/>
                </a:solidFill>
                <a:latin typeface="黑体" panose="02010609060101010101" pitchFamily="49" charset="-122"/>
                <a:ea typeface="黑体" panose="02010609060101010101" pitchFamily="49" charset="-122"/>
              </a:rPr>
              <a:t>“排练计时”模式</a:t>
            </a:r>
            <a:r>
              <a:rPr lang="zh-CN" altLang="en-US" b="1" spc="20" dirty="0">
                <a:latin typeface="黑体" panose="02010609060101010101" pitchFamily="49" charset="-122"/>
                <a:ea typeface="黑体" panose="02010609060101010101" pitchFamily="49" charset="-122"/>
              </a:rPr>
              <a:t>，把握好时间</a:t>
            </a:r>
            <a:endParaRPr lang="en-US" altLang="zh-CN" b="1" spc="2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466258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en-US" altLang="zh-CN" sz="4000" b="1" dirty="0">
                <a:solidFill>
                  <a:schemeClr val="accent1"/>
                </a:solidFill>
                <a:latin typeface="黑体" panose="02010609060101010101" pitchFamily="49" charset="-122"/>
                <a:ea typeface="黑体" panose="02010609060101010101" pitchFamily="49" charset="-122"/>
              </a:rPr>
              <a:t>PPT</a:t>
            </a:r>
            <a:r>
              <a:rPr lang="zh-CN" altLang="en-US" sz="4000" b="1" dirty="0">
                <a:solidFill>
                  <a:schemeClr val="accent1"/>
                </a:solidFill>
                <a:latin typeface="黑体" panose="02010609060101010101" pitchFamily="49" charset="-122"/>
                <a:ea typeface="黑体" panose="02010609060101010101" pitchFamily="49" charset="-122"/>
              </a:rPr>
              <a:t>制作建议：</a:t>
            </a:r>
            <a:r>
              <a:rPr lang="zh-CN" altLang="en-US" sz="4000" b="1" dirty="0">
                <a:solidFill>
                  <a:srgbClr val="FF0000"/>
                </a:solidFill>
                <a:latin typeface="黑体" panose="02010609060101010101" pitchFamily="49" charset="-122"/>
                <a:ea typeface="黑体" panose="02010609060101010101" pitchFamily="49" charset="-122"/>
              </a:rPr>
              <a:t>文字</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503959" y="1233056"/>
            <a:ext cx="11184082" cy="5472545"/>
          </a:xfrm>
        </p:spPr>
        <p:txBody>
          <a:bodyPr anchor="ctr">
            <a:normAutofit/>
          </a:bodyPr>
          <a:lstStyle/>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2" action="ppaction://hlinksldjump"/>
              </a:rPr>
              <a:t>字数不宜过多</a:t>
            </a:r>
            <a:r>
              <a:rPr lang="zh-CN" altLang="en-US" b="1" spc="20" dirty="0">
                <a:latin typeface="黑体" panose="02010609060101010101" pitchFamily="49" charset="-122"/>
                <a:ea typeface="黑体" panose="02010609060101010101" pitchFamily="49" charset="-122"/>
              </a:rPr>
              <a:t>：单张幻灯片最好不要超过</a:t>
            </a:r>
            <a:r>
              <a:rPr lang="en-US" altLang="zh-CN" b="1" spc="20" dirty="0">
                <a:latin typeface="黑体" panose="02010609060101010101" pitchFamily="49" charset="-122"/>
                <a:ea typeface="黑体" panose="02010609060101010101" pitchFamily="49" charset="-122"/>
              </a:rPr>
              <a:t>200</a:t>
            </a:r>
            <a:r>
              <a:rPr lang="zh-CN" altLang="en-US" b="1" spc="20" dirty="0">
                <a:latin typeface="黑体" panose="02010609060101010101" pitchFamily="49" charset="-122"/>
                <a:ea typeface="黑体" panose="02010609060101010101" pitchFamily="49" charset="-122"/>
              </a:rPr>
              <a:t>字</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3" action="ppaction://hlinksldjump"/>
              </a:rPr>
              <a:t>字号不宜太小</a:t>
            </a:r>
            <a:r>
              <a:rPr lang="zh-CN" altLang="en-US" b="1" spc="20" dirty="0">
                <a:latin typeface="黑体" panose="02010609060101010101" pitchFamily="49" charset="-122"/>
                <a:ea typeface="黑体" panose="02010609060101010101" pitchFamily="49" charset="-122"/>
              </a:rPr>
              <a:t>：一般不小于</a:t>
            </a:r>
            <a:r>
              <a:rPr lang="en-US" altLang="zh-CN" b="1" spc="20" dirty="0">
                <a:latin typeface="黑体" panose="02010609060101010101" pitchFamily="49" charset="-122"/>
                <a:ea typeface="黑体" panose="02010609060101010101" pitchFamily="49" charset="-122"/>
              </a:rPr>
              <a:t>18</a:t>
            </a:r>
            <a:r>
              <a:rPr lang="zh-CN" altLang="en-US" b="1" spc="20" dirty="0">
                <a:latin typeface="黑体" panose="02010609060101010101" pitchFamily="49" charset="-122"/>
                <a:ea typeface="黑体" panose="02010609060101010101" pitchFamily="49" charset="-122"/>
              </a:rPr>
              <a:t>号字</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4" action="ppaction://hlinksldjump"/>
              </a:rPr>
              <a:t>字号也不宜太大</a:t>
            </a:r>
            <a:r>
              <a:rPr lang="zh-CN" altLang="en-US" b="1" spc="20" dirty="0">
                <a:latin typeface="黑体" panose="02010609060101010101" pitchFamily="49" charset="-122"/>
                <a:ea typeface="黑体" panose="02010609060101010101" pitchFamily="49" charset="-122"/>
              </a:rPr>
              <a:t>：正文一般不超过</a:t>
            </a:r>
            <a:r>
              <a:rPr lang="en-US" altLang="zh-CN" b="1" spc="20" dirty="0">
                <a:latin typeface="黑体" panose="02010609060101010101" pitchFamily="49" charset="-122"/>
                <a:ea typeface="黑体" panose="02010609060101010101" pitchFamily="49" charset="-122"/>
              </a:rPr>
              <a:t>36</a:t>
            </a:r>
            <a:r>
              <a:rPr lang="zh-CN" altLang="en-US" b="1" spc="20" dirty="0">
                <a:latin typeface="黑体" panose="02010609060101010101" pitchFamily="49" charset="-122"/>
                <a:ea typeface="黑体" panose="02010609060101010101" pitchFamily="49" charset="-122"/>
              </a:rPr>
              <a:t>号</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5" action="ppaction://hlinksldjump"/>
              </a:rPr>
              <a:t>尽量使用容易分辨的字体</a:t>
            </a:r>
            <a:r>
              <a:rPr lang="zh-CN" altLang="en-US" b="1" spc="20" dirty="0">
                <a:latin typeface="黑体" panose="02010609060101010101" pitchFamily="49" charset="-122"/>
                <a:ea typeface="黑体" panose="02010609060101010101" pitchFamily="49" charset="-122"/>
              </a:rPr>
              <a:t>：如黑体、微软雅黑等，一般不用草体字</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en-US" altLang="zh-CN" b="1" spc="20" dirty="0">
                <a:latin typeface="黑体" panose="02010609060101010101" pitchFamily="49" charset="-122"/>
                <a:ea typeface="黑体" panose="02010609060101010101" pitchFamily="49" charset="-122"/>
              </a:rPr>
              <a:t>PPT</a:t>
            </a:r>
            <a:r>
              <a:rPr lang="zh-CN" altLang="en-US" b="1" spc="20" dirty="0">
                <a:latin typeface="黑体" panose="02010609060101010101" pitchFamily="49" charset="-122"/>
                <a:ea typeface="黑体" panose="02010609060101010101" pitchFamily="49" charset="-122"/>
              </a:rPr>
              <a:t>整体的字体、字号需</a:t>
            </a:r>
            <a:r>
              <a:rPr lang="zh-CN" altLang="en-US" b="1" spc="20" dirty="0">
                <a:solidFill>
                  <a:schemeClr val="accent1"/>
                </a:solidFill>
                <a:latin typeface="黑体" panose="02010609060101010101" pitchFamily="49" charset="-122"/>
                <a:ea typeface="黑体" panose="02010609060101010101" pitchFamily="49" charset="-122"/>
              </a:rPr>
              <a:t>前后统一</a:t>
            </a:r>
            <a:endParaRPr lang="en-US" altLang="zh-CN" b="1" spc="20" dirty="0">
              <a:solidFill>
                <a:schemeClr val="accent1"/>
              </a:solidFill>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6" action="ppaction://hlinksldjump"/>
              </a:rPr>
              <a:t>字号注意层级关系</a:t>
            </a:r>
            <a:r>
              <a:rPr lang="zh-CN" altLang="en-US" b="1" spc="20" dirty="0">
                <a:latin typeface="黑体" panose="02010609060101010101" pitchFamily="49" charset="-122"/>
                <a:ea typeface="黑体" panose="02010609060101010101" pitchFamily="49" charset="-122"/>
              </a:rPr>
              <a:t>：级别越高，字号越大</a:t>
            </a:r>
            <a:endParaRPr lang="en-US" altLang="zh-CN" b="1" spc="20" dirty="0">
              <a:latin typeface="黑体" panose="02010609060101010101" pitchFamily="49" charset="-122"/>
              <a:ea typeface="黑体" panose="02010609060101010101" pitchFamily="49" charset="-122"/>
            </a:endParaRPr>
          </a:p>
          <a:p>
            <a:pPr marL="432000"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hlinkClick r:id="rId7" action="ppaction://hlinksldjump"/>
              </a:rPr>
              <a:t>行间距合理</a:t>
            </a:r>
            <a:r>
              <a:rPr lang="zh-CN" altLang="en-US" b="1" spc="20" dirty="0">
                <a:latin typeface="黑体" panose="02010609060101010101" pitchFamily="49" charset="-122"/>
                <a:ea typeface="黑体" panose="02010609060101010101" pitchFamily="49" charset="-122"/>
              </a:rPr>
              <a:t>：行间距一般在</a:t>
            </a:r>
            <a:r>
              <a:rPr lang="en-US" altLang="zh-CN" b="1" spc="20" dirty="0">
                <a:latin typeface="黑体" panose="02010609060101010101" pitchFamily="49" charset="-122"/>
                <a:ea typeface="黑体" panose="02010609060101010101" pitchFamily="49" charset="-122"/>
              </a:rPr>
              <a:t>0.9</a:t>
            </a:r>
            <a:r>
              <a:rPr lang="zh-CN" altLang="en-US" b="1" spc="20" dirty="0">
                <a:latin typeface="黑体" panose="02010609060101010101" pitchFamily="49" charset="-122"/>
                <a:ea typeface="黑体" panose="02010609060101010101" pitchFamily="49" charset="-122"/>
              </a:rPr>
              <a:t>～</a:t>
            </a:r>
            <a:r>
              <a:rPr lang="en-US" altLang="zh-CN" b="1" spc="20" dirty="0">
                <a:latin typeface="黑体" panose="02010609060101010101" pitchFamily="49" charset="-122"/>
                <a:ea typeface="黑体" panose="02010609060101010101" pitchFamily="49" charset="-122"/>
              </a:rPr>
              <a:t>1.5</a:t>
            </a:r>
            <a:r>
              <a:rPr lang="zh-CN" altLang="en-US" b="1" spc="20" dirty="0">
                <a:latin typeface="黑体" panose="02010609060101010101" pitchFamily="49" charset="-122"/>
                <a:ea typeface="黑体" panose="02010609060101010101" pitchFamily="49" charset="-122"/>
              </a:rPr>
              <a:t>倍</a:t>
            </a:r>
            <a:endParaRPr lang="en-US" altLang="zh-CN" b="1" spc="2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01583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en-US" altLang="zh-CN" sz="4000" b="1" dirty="0">
                <a:solidFill>
                  <a:schemeClr val="accent1"/>
                </a:solidFill>
                <a:latin typeface="黑体" panose="02010609060101010101" pitchFamily="49" charset="-122"/>
                <a:ea typeface="黑体" panose="02010609060101010101" pitchFamily="49" charset="-122"/>
              </a:rPr>
              <a:t>PPT</a:t>
            </a:r>
            <a:r>
              <a:rPr lang="zh-CN" altLang="en-US" sz="4000" b="1" dirty="0">
                <a:solidFill>
                  <a:schemeClr val="accent1"/>
                </a:solidFill>
                <a:latin typeface="黑体" panose="02010609060101010101" pitchFamily="49" charset="-122"/>
                <a:ea typeface="黑体" panose="02010609060101010101" pitchFamily="49" charset="-122"/>
              </a:rPr>
              <a:t>演示建议</a:t>
            </a:r>
            <a:endParaRPr lang="zh-CN" altLang="en-US" sz="4000" b="1" dirty="0">
              <a:solidFill>
                <a:srgbClr val="FF0000"/>
              </a:solidFill>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357747"/>
            <a:ext cx="10979727" cy="5237746"/>
          </a:xfrm>
        </p:spPr>
        <p:txBody>
          <a:bodyPr anchor="ctr">
            <a:normAutofit/>
          </a:bodyPr>
          <a:lstStyle/>
          <a:p>
            <a:pPr marL="432000" indent="-432000">
              <a:lnSpc>
                <a:spcPct val="15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面对观众，而不是幻灯片</a:t>
            </a:r>
            <a:endParaRPr lang="en-US" altLang="zh-CN" b="1" spc="20" dirty="0">
              <a:latin typeface="黑体" panose="02010609060101010101" pitchFamily="49" charset="-122"/>
              <a:ea typeface="黑体" panose="02010609060101010101" pitchFamily="49" charset="-122"/>
            </a:endParaRPr>
          </a:p>
          <a:p>
            <a:pPr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rPr>
              <a:t>不要</a:t>
            </a:r>
            <a:r>
              <a:rPr lang="zh-CN" altLang="en-US" b="1" spc="20" dirty="0">
                <a:latin typeface="黑体" panose="02010609060101010101" pitchFamily="49" charset="-122"/>
                <a:ea typeface="黑体" panose="02010609060101010101" pitchFamily="49" charset="-122"/>
              </a:rPr>
              <a:t>照着幻灯片上的文字念，特别是大段文字</a:t>
            </a:r>
            <a:endParaRPr lang="en-US" altLang="zh-CN" b="1" spc="20" dirty="0">
              <a:latin typeface="黑体" panose="02010609060101010101" pitchFamily="49" charset="-122"/>
              <a:ea typeface="黑体" panose="02010609060101010101" pitchFamily="49" charset="-122"/>
            </a:endParaRPr>
          </a:p>
          <a:p>
            <a:pPr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rPr>
              <a:t>不要</a:t>
            </a:r>
            <a:r>
              <a:rPr lang="zh-CN" altLang="en-US" b="1" spc="20" dirty="0">
                <a:latin typeface="黑体" panose="02010609060101010101" pitchFamily="49" charset="-122"/>
                <a:ea typeface="黑体" panose="02010609060101010101" pitchFamily="49" charset="-122"/>
              </a:rPr>
              <a:t>只翻页、不说话或少说话</a:t>
            </a:r>
            <a:endParaRPr lang="en-US" altLang="zh-CN" b="1" spc="20" dirty="0">
              <a:latin typeface="黑体" panose="02010609060101010101" pitchFamily="49" charset="-122"/>
              <a:ea typeface="黑体" panose="02010609060101010101" pitchFamily="49" charset="-122"/>
            </a:endParaRPr>
          </a:p>
          <a:p>
            <a:pPr indent="-432000">
              <a:lnSpc>
                <a:spcPct val="150000"/>
              </a:lnSpc>
              <a:buFont typeface="Wingdings" panose="05000000000000000000" pitchFamily="2" charset="2"/>
              <a:buChar char="n"/>
            </a:pPr>
            <a:r>
              <a:rPr lang="zh-CN" altLang="en-US" b="1" spc="20" dirty="0">
                <a:solidFill>
                  <a:schemeClr val="accent1"/>
                </a:solidFill>
                <a:latin typeface="黑体" panose="02010609060101010101" pitchFamily="49" charset="-122"/>
                <a:ea typeface="黑体" panose="02010609060101010101" pitchFamily="49" charset="-122"/>
              </a:rPr>
              <a:t>不要</a:t>
            </a:r>
            <a:r>
              <a:rPr lang="zh-CN" altLang="en-US" b="1" spc="20" dirty="0">
                <a:latin typeface="黑体" panose="02010609060101010101" pitchFamily="49" charset="-122"/>
                <a:ea typeface="黑体" panose="02010609060101010101" pitchFamily="49" charset="-122"/>
              </a:rPr>
              <a:t>在一页幻灯片上停留太长时间，也不要翻得太快</a:t>
            </a:r>
            <a:endParaRPr lang="en-US" altLang="zh-CN" b="1" spc="20" dirty="0">
              <a:latin typeface="黑体" panose="02010609060101010101" pitchFamily="49" charset="-122"/>
              <a:ea typeface="黑体" panose="02010609060101010101" pitchFamily="49" charset="-122"/>
            </a:endParaRPr>
          </a:p>
          <a:p>
            <a:pPr indent="-432000">
              <a:lnSpc>
                <a:spcPct val="150000"/>
              </a:lnSpc>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幻灯片上的内容在演讲中最好都要提到</a:t>
            </a:r>
            <a:endParaRPr lang="en-US" altLang="zh-CN" b="1" spc="20" dirty="0">
              <a:latin typeface="黑体" panose="02010609060101010101" pitchFamily="49" charset="-122"/>
              <a:ea typeface="黑体" panose="02010609060101010101" pitchFamily="49" charset="-122"/>
            </a:endParaRPr>
          </a:p>
          <a:p>
            <a:pPr marL="0" indent="0">
              <a:lnSpc>
                <a:spcPct val="150000"/>
              </a:lnSpc>
              <a:buNone/>
            </a:pPr>
            <a:endParaRPr lang="en-US" altLang="zh-CN" b="1" spc="2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968242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文字太多</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343892"/>
            <a:ext cx="10979727" cy="5328165"/>
          </a:xfrm>
        </p:spPr>
        <p:txBody>
          <a:bodyPr anchor="t">
            <a:noAutofit/>
          </a:bodyPr>
          <a:lstStyle/>
          <a:p>
            <a:pPr marL="0" indent="0" algn="just">
              <a:lnSpc>
                <a:spcPct val="150000"/>
              </a:lnSpc>
              <a:buNone/>
            </a:pPr>
            <a:r>
              <a:rPr lang="en-US" altLang="zh-CN" sz="2000" b="1" dirty="0">
                <a:latin typeface="黑体" panose="02010609060101010101" pitchFamily="49" charset="-122"/>
                <a:ea typeface="黑体" panose="02010609060101010101" pitchFamily="49" charset="-122"/>
              </a:rPr>
              <a:t>Microsoft Office PowerPoint</a:t>
            </a:r>
            <a:r>
              <a:rPr lang="zh-CN" altLang="en-US" sz="2000" b="1" dirty="0">
                <a:latin typeface="黑体" panose="02010609060101010101" pitchFamily="49" charset="-122"/>
                <a:ea typeface="黑体" panose="02010609060101010101" pitchFamily="49" charset="-122"/>
              </a:rPr>
              <a:t>是指微软公司的演示文稿软件。用户可以在投影仪或者计算机上进行演示，也可以将演示文稿打印出来，制作成胶片，以便应用到更广泛的领域中。利用</a:t>
            </a:r>
            <a:r>
              <a:rPr lang="en-US" altLang="zh-CN" sz="2000" b="1" dirty="0">
                <a:latin typeface="黑体" panose="02010609060101010101" pitchFamily="49" charset="-122"/>
                <a:ea typeface="黑体" panose="02010609060101010101" pitchFamily="49" charset="-122"/>
              </a:rPr>
              <a:t>Microsoft Office PowerPoint</a:t>
            </a:r>
            <a:r>
              <a:rPr lang="zh-CN" altLang="en-US" sz="2000" b="1" dirty="0">
                <a:latin typeface="黑体" panose="02010609060101010101" pitchFamily="49" charset="-122"/>
                <a:ea typeface="黑体" panose="02010609060101010101" pitchFamily="49" charset="-122"/>
              </a:rPr>
              <a:t>不仅可以创建演示文稿，还可以在互联网上召开面对面会议、远程会议或在网上给观众展示演示文稿。</a:t>
            </a:r>
            <a:r>
              <a:rPr lang="en-US" altLang="zh-CN" sz="2000" b="1" dirty="0">
                <a:latin typeface="黑体" panose="02010609060101010101" pitchFamily="49" charset="-122"/>
                <a:ea typeface="黑体" panose="02010609060101010101" pitchFamily="49" charset="-122"/>
              </a:rPr>
              <a:t>Microsoft Office PowerPoint</a:t>
            </a:r>
            <a:r>
              <a:rPr lang="zh-CN" altLang="en-US" sz="2000" b="1" dirty="0">
                <a:latin typeface="黑体" panose="02010609060101010101" pitchFamily="49" charset="-122"/>
                <a:ea typeface="黑体" panose="02010609060101010101" pitchFamily="49" charset="-122"/>
              </a:rPr>
              <a:t>做出来的东西叫演示文稿，其格式后缀名为：</a:t>
            </a:r>
            <a:r>
              <a:rPr lang="en-US" altLang="zh-CN" sz="2000" b="1" dirty="0">
                <a:latin typeface="黑体" panose="02010609060101010101" pitchFamily="49" charset="-122"/>
                <a:ea typeface="黑体" panose="02010609060101010101" pitchFamily="49" charset="-122"/>
              </a:rPr>
              <a:t>ppt</a:t>
            </a: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pptx</a:t>
            </a:r>
            <a:r>
              <a:rPr lang="zh-CN" altLang="en-US" sz="2000" b="1" dirty="0">
                <a:latin typeface="黑体" panose="02010609060101010101" pitchFamily="49" charset="-122"/>
                <a:ea typeface="黑体" panose="02010609060101010101" pitchFamily="49" charset="-122"/>
              </a:rPr>
              <a:t>；或者也可以保存为：</a:t>
            </a:r>
            <a:r>
              <a:rPr lang="en-US" altLang="zh-CN" sz="2000" b="1" dirty="0">
                <a:latin typeface="黑体" panose="02010609060101010101" pitchFamily="49" charset="-122"/>
                <a:ea typeface="黑体" panose="02010609060101010101" pitchFamily="49" charset="-122"/>
              </a:rPr>
              <a:t>pdf</a:t>
            </a:r>
            <a:r>
              <a:rPr lang="zh-CN" altLang="en-US" sz="2000" b="1" dirty="0">
                <a:latin typeface="黑体" panose="02010609060101010101" pitchFamily="49" charset="-122"/>
                <a:ea typeface="黑体" panose="02010609060101010101" pitchFamily="49" charset="-122"/>
              </a:rPr>
              <a:t>、图片格式等。</a:t>
            </a:r>
            <a:r>
              <a:rPr lang="en-US" altLang="zh-CN" sz="2000" b="1" dirty="0">
                <a:latin typeface="黑体" panose="02010609060101010101" pitchFamily="49" charset="-122"/>
                <a:ea typeface="黑体" panose="02010609060101010101" pitchFamily="49" charset="-122"/>
              </a:rPr>
              <a:t>2010</a:t>
            </a:r>
            <a:r>
              <a:rPr lang="zh-CN" altLang="en-US" sz="2000" b="1" dirty="0">
                <a:latin typeface="黑体" panose="02010609060101010101" pitchFamily="49" charset="-122"/>
                <a:ea typeface="黑体" panose="02010609060101010101" pitchFamily="49" charset="-122"/>
              </a:rPr>
              <a:t>及以上版本中可保存为视频格式。演示文稿中的每一页就叫幻灯片。一套完整的</a:t>
            </a:r>
            <a:r>
              <a:rPr lang="en-US" altLang="zh-CN" sz="2000" b="1" dirty="0">
                <a:latin typeface="黑体" panose="02010609060101010101" pitchFamily="49" charset="-122"/>
                <a:ea typeface="黑体" panose="02010609060101010101" pitchFamily="49" charset="-122"/>
              </a:rPr>
              <a:t>PPT</a:t>
            </a:r>
            <a:r>
              <a:rPr lang="zh-CN" altLang="en-US" sz="2000" b="1" dirty="0">
                <a:latin typeface="黑体" panose="02010609060101010101" pitchFamily="49" charset="-122"/>
                <a:ea typeface="黑体" panose="02010609060101010101" pitchFamily="49" charset="-122"/>
              </a:rPr>
              <a:t>文件一般包含：片头、动画、</a:t>
            </a:r>
            <a:r>
              <a:rPr lang="en-US" altLang="zh-CN" sz="2000" b="1" dirty="0">
                <a:latin typeface="黑体" panose="02010609060101010101" pitchFamily="49" charset="-122"/>
                <a:ea typeface="黑体" panose="02010609060101010101" pitchFamily="49" charset="-122"/>
              </a:rPr>
              <a:t>PPT</a:t>
            </a:r>
            <a:r>
              <a:rPr lang="zh-CN" altLang="en-US" sz="2000" b="1" dirty="0">
                <a:latin typeface="黑体" panose="02010609060101010101" pitchFamily="49" charset="-122"/>
                <a:ea typeface="黑体" panose="02010609060101010101" pitchFamily="49" charset="-122"/>
              </a:rPr>
              <a:t>封面、前言、目录、过渡页、图表页、图片页、文字页、封底、片尾动画等；所采用的素材有：文字、图片、图表、动画、声音、影片等；国际领先的</a:t>
            </a:r>
            <a:r>
              <a:rPr lang="en-US" altLang="zh-CN" sz="2000" b="1" dirty="0">
                <a:latin typeface="黑体" panose="02010609060101010101" pitchFamily="49" charset="-122"/>
                <a:ea typeface="黑体" panose="02010609060101010101" pitchFamily="49" charset="-122"/>
              </a:rPr>
              <a:t>PPT</a:t>
            </a:r>
            <a:r>
              <a:rPr lang="zh-CN" altLang="en-US" sz="2000" b="1" dirty="0">
                <a:latin typeface="黑体" panose="02010609060101010101" pitchFamily="49" charset="-122"/>
                <a:ea typeface="黑体" panose="02010609060101010101" pitchFamily="49" charset="-122"/>
              </a:rPr>
              <a:t>设计公司有：</a:t>
            </a:r>
            <a:r>
              <a:rPr lang="en-US" altLang="zh-CN" sz="2000" b="1" dirty="0" err="1">
                <a:latin typeface="黑体" panose="02010609060101010101" pitchFamily="49" charset="-122"/>
                <a:ea typeface="黑体" panose="02010609060101010101" pitchFamily="49" charset="-122"/>
              </a:rPr>
              <a:t>themegallery</a:t>
            </a:r>
            <a:r>
              <a:rPr lang="zh-CN" altLang="en-US" sz="2000" b="1" dirty="0">
                <a:latin typeface="黑体" panose="02010609060101010101" pitchFamily="49" charset="-122"/>
                <a:ea typeface="黑体" panose="02010609060101010101" pitchFamily="49" charset="-122"/>
              </a:rPr>
              <a:t>、</a:t>
            </a:r>
            <a:r>
              <a:rPr lang="en-US" altLang="zh-CN" sz="2000" b="1" dirty="0" err="1">
                <a:latin typeface="黑体" panose="02010609060101010101" pitchFamily="49" charset="-122"/>
                <a:ea typeface="黑体" panose="02010609060101010101" pitchFamily="49" charset="-122"/>
              </a:rPr>
              <a:t>poweredtemplates</a:t>
            </a:r>
            <a:r>
              <a:rPr lang="zh-CN" altLang="en-US" sz="2000" b="1" dirty="0">
                <a:latin typeface="黑体" panose="02010609060101010101" pitchFamily="49" charset="-122"/>
                <a:ea typeface="黑体" panose="02010609060101010101" pitchFamily="49" charset="-122"/>
              </a:rPr>
              <a:t>、</a:t>
            </a:r>
            <a:r>
              <a:rPr lang="en-US" altLang="zh-CN" sz="2000" b="1" dirty="0" err="1">
                <a:latin typeface="黑体" panose="02010609060101010101" pitchFamily="49" charset="-122"/>
                <a:ea typeface="黑体" panose="02010609060101010101" pitchFamily="49" charset="-122"/>
              </a:rPr>
              <a:t>presentationload</a:t>
            </a:r>
            <a:r>
              <a:rPr lang="zh-CN" altLang="en-US" sz="2000" b="1" dirty="0">
                <a:latin typeface="黑体" panose="02010609060101010101" pitchFamily="49" charset="-122"/>
                <a:ea typeface="黑体" panose="02010609060101010101" pitchFamily="49" charset="-122"/>
              </a:rPr>
              <a:t>等；中国的</a:t>
            </a:r>
            <a:r>
              <a:rPr lang="en-US" altLang="zh-CN" sz="2000" b="1" dirty="0">
                <a:latin typeface="黑体" panose="02010609060101010101" pitchFamily="49" charset="-122"/>
                <a:ea typeface="黑体" panose="02010609060101010101" pitchFamily="49" charset="-122"/>
              </a:rPr>
              <a:t>PPT</a:t>
            </a:r>
            <a:r>
              <a:rPr lang="zh-CN" altLang="en-US" sz="2000" b="1" dirty="0">
                <a:latin typeface="黑体" panose="02010609060101010101" pitchFamily="49" charset="-122"/>
                <a:ea typeface="黑体" panose="02010609060101010101" pitchFamily="49" charset="-122"/>
              </a:rPr>
              <a:t>应用水平逐步提高，应用领域越来越广；</a:t>
            </a:r>
            <a:r>
              <a:rPr lang="en-US" altLang="zh-CN" sz="2000" b="1" dirty="0">
                <a:latin typeface="黑体" panose="02010609060101010101" pitchFamily="49" charset="-122"/>
                <a:ea typeface="黑体" panose="02010609060101010101" pitchFamily="49" charset="-122"/>
              </a:rPr>
              <a:t>PPT</a:t>
            </a:r>
            <a:r>
              <a:rPr lang="zh-CN" altLang="en-US" sz="2000" b="1" dirty="0">
                <a:latin typeface="黑体" panose="02010609060101010101" pitchFamily="49" charset="-122"/>
                <a:ea typeface="黑体" panose="02010609060101010101" pitchFamily="49" charset="-122"/>
              </a:rPr>
              <a:t>正成为人们工作生活的重要组成部分，在工作汇报、企业宣传、产品推介、婚礼庆典、项目竞标、管理咨询、教育培训等领域占着举足轻重的地位。</a:t>
            </a: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470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字号太小</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marL="0" indent="0" algn="just">
              <a:lnSpc>
                <a:spcPct val="150000"/>
              </a:lnSpc>
              <a:spcBef>
                <a:spcPts val="1500"/>
              </a:spcBef>
              <a:buNone/>
            </a:pPr>
            <a:r>
              <a:rPr lang="en-US" altLang="zh-CN" sz="1400" b="1" dirty="0">
                <a:latin typeface="黑体" panose="02010609060101010101" pitchFamily="49" charset="-122"/>
                <a:ea typeface="黑体" panose="02010609060101010101" pitchFamily="49" charset="-122"/>
              </a:rPr>
              <a:t>(14</a:t>
            </a:r>
            <a:r>
              <a:rPr lang="zh-CN" altLang="en-US" sz="1400" b="1" dirty="0">
                <a:latin typeface="黑体" panose="02010609060101010101" pitchFamily="49" charset="-122"/>
                <a:ea typeface="黑体" panose="02010609060101010101" pitchFamily="49" charset="-122"/>
              </a:rPr>
              <a:t>号字</a:t>
            </a:r>
            <a:r>
              <a:rPr lang="en-US" altLang="zh-CN" sz="1400" b="1" dirty="0">
                <a:latin typeface="黑体" panose="02010609060101010101" pitchFamily="49" charset="-122"/>
                <a:ea typeface="黑体" panose="02010609060101010101" pitchFamily="49" charset="-122"/>
              </a:rPr>
              <a:t>)Microsoft Office PowerPoint</a:t>
            </a:r>
            <a:r>
              <a:rPr lang="zh-CN" altLang="en-US" sz="1400" b="1" dirty="0">
                <a:latin typeface="黑体" panose="02010609060101010101" pitchFamily="49" charset="-122"/>
                <a:ea typeface="黑体" panose="02010609060101010101" pitchFamily="49" charset="-122"/>
              </a:rPr>
              <a:t>是指微软公司的演示文稿软件。用户可以在投影仪或者计算机上进行演示，也可以将演示文稿打印出来，制作成胶片，以便应用到更广泛的领域中。</a:t>
            </a:r>
            <a:endParaRPr lang="en-US" altLang="zh-CN" sz="1400" b="1" dirty="0">
              <a:latin typeface="黑体" panose="02010609060101010101" pitchFamily="49" charset="-122"/>
              <a:ea typeface="黑体" panose="02010609060101010101" pitchFamily="49" charset="-122"/>
            </a:endParaRPr>
          </a:p>
          <a:p>
            <a:pPr marL="0" indent="0" algn="just">
              <a:lnSpc>
                <a:spcPct val="150000"/>
              </a:lnSpc>
              <a:spcBef>
                <a:spcPts val="1500"/>
              </a:spcBef>
              <a:buNone/>
            </a:pPr>
            <a:r>
              <a:rPr lang="en-US" altLang="zh-CN" sz="1600" b="1" dirty="0">
                <a:latin typeface="黑体" panose="02010609060101010101" pitchFamily="49" charset="-122"/>
                <a:ea typeface="黑体" panose="02010609060101010101" pitchFamily="49" charset="-122"/>
              </a:rPr>
              <a:t>(16</a:t>
            </a:r>
            <a:r>
              <a:rPr lang="zh-CN" altLang="en-US" sz="1600" b="1" dirty="0">
                <a:latin typeface="黑体" panose="02010609060101010101" pitchFamily="49" charset="-122"/>
                <a:ea typeface="黑体" panose="02010609060101010101" pitchFamily="49" charset="-122"/>
              </a:rPr>
              <a:t>号字</a:t>
            </a:r>
            <a:r>
              <a:rPr lang="en-US" altLang="zh-CN" sz="1600" b="1" dirty="0">
                <a:latin typeface="黑体" panose="02010609060101010101" pitchFamily="49" charset="-122"/>
                <a:ea typeface="黑体" panose="02010609060101010101" pitchFamily="49" charset="-122"/>
              </a:rPr>
              <a:t>)Microsoft Office PowerPoint</a:t>
            </a:r>
            <a:r>
              <a:rPr lang="zh-CN" altLang="en-US" sz="1600" b="1" dirty="0">
                <a:latin typeface="黑体" panose="02010609060101010101" pitchFamily="49" charset="-122"/>
                <a:ea typeface="黑体" panose="02010609060101010101" pitchFamily="49" charset="-122"/>
              </a:rPr>
              <a:t>是指微软公司的演示文稿软件。用户可以在投影仪或者计算机上进行演示，也可以将演示文稿打印出来，制作成胶片，以便应用到更广泛的领域中。</a:t>
            </a:r>
            <a:endParaRPr lang="en-US" altLang="zh-CN" sz="1600" b="1" dirty="0">
              <a:latin typeface="黑体" panose="02010609060101010101" pitchFamily="49" charset="-122"/>
              <a:ea typeface="黑体" panose="02010609060101010101" pitchFamily="49" charset="-122"/>
            </a:endParaRPr>
          </a:p>
          <a:p>
            <a:pPr marL="0" indent="0" algn="just">
              <a:lnSpc>
                <a:spcPct val="150000"/>
              </a:lnSpc>
              <a:spcBef>
                <a:spcPts val="1500"/>
              </a:spcBef>
              <a:buNone/>
            </a:pPr>
            <a:r>
              <a:rPr lang="en-US" altLang="zh-CN" sz="1800" b="1" dirty="0">
                <a:latin typeface="黑体" panose="02010609060101010101" pitchFamily="49" charset="-122"/>
                <a:ea typeface="黑体" panose="02010609060101010101" pitchFamily="49" charset="-122"/>
              </a:rPr>
              <a:t>(18</a:t>
            </a:r>
            <a:r>
              <a:rPr lang="zh-CN" altLang="en-US" sz="1800" b="1" dirty="0">
                <a:latin typeface="黑体" panose="02010609060101010101" pitchFamily="49" charset="-122"/>
                <a:ea typeface="黑体" panose="02010609060101010101" pitchFamily="49" charset="-122"/>
              </a:rPr>
              <a:t>号字</a:t>
            </a:r>
            <a:r>
              <a:rPr lang="en-US" altLang="zh-CN" sz="1800" b="1" dirty="0">
                <a:latin typeface="黑体" panose="02010609060101010101" pitchFamily="49" charset="-122"/>
                <a:ea typeface="黑体" panose="02010609060101010101" pitchFamily="49" charset="-122"/>
              </a:rPr>
              <a:t>)Microsoft Office PowerPoint</a:t>
            </a:r>
            <a:r>
              <a:rPr lang="zh-CN" altLang="en-US" sz="1800" b="1" dirty="0">
                <a:latin typeface="黑体" panose="02010609060101010101" pitchFamily="49" charset="-122"/>
                <a:ea typeface="黑体" panose="02010609060101010101" pitchFamily="49" charset="-122"/>
              </a:rPr>
              <a:t>是指微软公司的演示文稿软件。用户可以在投影仪或者计算机上进行演示，也可以将演示文稿打印出来，制作成胶片，以便应用到更广泛的领域中。</a:t>
            </a:r>
            <a:endParaRPr lang="en-US" altLang="zh-CN" sz="1800" b="1" dirty="0">
              <a:latin typeface="黑体" panose="02010609060101010101" pitchFamily="49" charset="-122"/>
              <a:ea typeface="黑体" panose="02010609060101010101" pitchFamily="49" charset="-122"/>
            </a:endParaRPr>
          </a:p>
          <a:p>
            <a:pPr marL="0" indent="0" algn="just">
              <a:lnSpc>
                <a:spcPct val="150000"/>
              </a:lnSpc>
              <a:spcBef>
                <a:spcPts val="1500"/>
              </a:spcBef>
              <a:buNone/>
            </a:pPr>
            <a:r>
              <a:rPr lang="en-US" altLang="zh-CN" sz="2000" b="1" dirty="0">
                <a:latin typeface="黑体" panose="02010609060101010101" pitchFamily="49" charset="-122"/>
                <a:ea typeface="黑体" panose="02010609060101010101" pitchFamily="49" charset="-122"/>
              </a:rPr>
              <a:t>(20</a:t>
            </a:r>
            <a:r>
              <a:rPr lang="zh-CN" altLang="en-US" sz="2000" b="1" dirty="0">
                <a:latin typeface="黑体" panose="02010609060101010101" pitchFamily="49" charset="-122"/>
                <a:ea typeface="黑体" panose="02010609060101010101" pitchFamily="49" charset="-122"/>
              </a:rPr>
              <a:t>号字</a:t>
            </a:r>
            <a:r>
              <a:rPr lang="en-US" altLang="zh-CN" sz="2000" b="1" dirty="0">
                <a:latin typeface="黑体" panose="02010609060101010101" pitchFamily="49" charset="-122"/>
                <a:ea typeface="黑体" panose="02010609060101010101" pitchFamily="49" charset="-122"/>
              </a:rPr>
              <a:t>)Microsoft Office PowerPoint</a:t>
            </a:r>
            <a:r>
              <a:rPr lang="zh-CN" altLang="en-US" sz="2000" b="1" dirty="0">
                <a:latin typeface="黑体" panose="02010609060101010101" pitchFamily="49" charset="-122"/>
                <a:ea typeface="黑体" panose="02010609060101010101" pitchFamily="49" charset="-122"/>
              </a:rPr>
              <a:t>是指微软公司的演示文稿软件。用户可以在投影仪或者计算机上进行演示，也可以将演示文稿打印出来，制作成胶片，以便应用到更广泛的领域中。</a:t>
            </a:r>
            <a:endParaRPr lang="en-US" altLang="zh-CN" sz="2000" b="1" dirty="0">
              <a:latin typeface="黑体" panose="02010609060101010101" pitchFamily="49" charset="-122"/>
              <a:ea typeface="黑体" panose="02010609060101010101" pitchFamily="49" charset="-122"/>
            </a:endParaRPr>
          </a:p>
          <a:p>
            <a:pPr marL="0" indent="0" algn="just">
              <a:lnSpc>
                <a:spcPct val="150000"/>
              </a:lnSpc>
              <a:spcBef>
                <a:spcPts val="1500"/>
              </a:spcBef>
              <a:buNone/>
            </a:pPr>
            <a:r>
              <a:rPr lang="en-US" altLang="zh-CN" sz="2400" b="1" dirty="0">
                <a:latin typeface="黑体" panose="02010609060101010101" pitchFamily="49" charset="-122"/>
                <a:ea typeface="黑体" panose="02010609060101010101" pitchFamily="49" charset="-122"/>
              </a:rPr>
              <a:t>(24</a:t>
            </a:r>
            <a:r>
              <a:rPr lang="zh-CN" altLang="en-US" sz="2400" b="1" dirty="0">
                <a:latin typeface="黑体" panose="02010609060101010101" pitchFamily="49" charset="-122"/>
                <a:ea typeface="黑体" panose="02010609060101010101" pitchFamily="49" charset="-122"/>
              </a:rPr>
              <a:t>号字</a:t>
            </a:r>
            <a:r>
              <a:rPr lang="en-US" altLang="zh-CN" sz="2400" b="1" dirty="0">
                <a:latin typeface="黑体" panose="02010609060101010101" pitchFamily="49" charset="-122"/>
                <a:ea typeface="黑体" panose="02010609060101010101" pitchFamily="49" charset="-122"/>
              </a:rPr>
              <a:t>)Microsoft Office PowerPoint</a:t>
            </a:r>
            <a:r>
              <a:rPr lang="zh-CN" altLang="en-US" sz="2400" b="1" dirty="0">
                <a:latin typeface="黑体" panose="02010609060101010101" pitchFamily="49" charset="-122"/>
                <a:ea typeface="黑体" panose="02010609060101010101" pitchFamily="49" charset="-122"/>
              </a:rPr>
              <a:t>是指微软公司的演示文稿软件。用户可以在投影仪或者计算机上进行演示，也可以将演示文稿打印出来，制作成胶片，以便应用到更广泛的领域中。</a:t>
            </a:r>
            <a:endParaRPr lang="en-US" altLang="zh-CN" sz="2400" b="1" dirty="0">
              <a:latin typeface="黑体" panose="02010609060101010101" pitchFamily="49" charset="-122"/>
              <a:ea typeface="黑体" panose="02010609060101010101" pitchFamily="49" charset="-122"/>
            </a:endParaRP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49897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字号太大</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ctr">
            <a:noAutofit/>
          </a:bodyPr>
          <a:lstStyle/>
          <a:p>
            <a:pPr marL="0" indent="0" algn="just">
              <a:lnSpc>
                <a:spcPct val="150000"/>
              </a:lnSpc>
              <a:spcBef>
                <a:spcPts val="1500"/>
              </a:spcBef>
              <a:buNone/>
            </a:pPr>
            <a:r>
              <a:rPr lang="en-US" altLang="zh-CN" sz="4000" b="1" dirty="0">
                <a:latin typeface="黑体" panose="02010609060101010101" pitchFamily="49" charset="-122"/>
                <a:ea typeface="黑体" panose="02010609060101010101" pitchFamily="49" charset="-122"/>
              </a:rPr>
              <a:t>Microsoft Office PowerPoint</a:t>
            </a:r>
            <a:r>
              <a:rPr lang="zh-CN" altLang="en-US" sz="4000" b="1" dirty="0">
                <a:latin typeface="黑体" panose="02010609060101010101" pitchFamily="49" charset="-122"/>
                <a:ea typeface="黑体" panose="02010609060101010101" pitchFamily="49" charset="-122"/>
              </a:rPr>
              <a:t>是指微软公司的演示文稿软件。用户可以在投影仪或者计算机上进行演示，也可以将演示文稿打印出来，制作成胶片，以便应用到更广泛的领域中。</a:t>
            </a:r>
            <a:r>
              <a:rPr lang="en-US" altLang="zh-CN" sz="4000" b="1" dirty="0">
                <a:latin typeface="黑体" panose="02010609060101010101" pitchFamily="49" charset="-122"/>
                <a:ea typeface="黑体" panose="02010609060101010101" pitchFamily="49" charset="-122"/>
              </a:rPr>
              <a:t>(40</a:t>
            </a:r>
            <a:r>
              <a:rPr lang="zh-CN" altLang="en-US" sz="4000" b="1" dirty="0">
                <a:latin typeface="黑体" panose="02010609060101010101" pitchFamily="49" charset="-122"/>
                <a:ea typeface="黑体" panose="02010609060101010101" pitchFamily="49" charset="-122"/>
              </a:rPr>
              <a:t>号字</a:t>
            </a:r>
            <a:r>
              <a:rPr lang="en-US" altLang="zh-CN" sz="4000" b="1" dirty="0">
                <a:latin typeface="黑体" panose="02010609060101010101" pitchFamily="49" charset="-122"/>
                <a:ea typeface="黑体" panose="02010609060101010101" pitchFamily="49" charset="-122"/>
              </a:rPr>
              <a:t>)</a:t>
            </a:r>
          </a:p>
          <a:p>
            <a:pPr marL="0" indent="0">
              <a:lnSpc>
                <a:spcPct val="150000"/>
              </a:lnSpc>
              <a:buNone/>
            </a:pPr>
            <a:endParaRPr lang="en-US" altLang="zh-CN" sz="2000" b="1"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540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使用容易分辨的字体</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357744"/>
            <a:ext cx="10979727" cy="5500255"/>
          </a:xfrm>
        </p:spPr>
        <p:txBody>
          <a:bodyPr anchor="t">
            <a:noAutofit/>
          </a:bodyPr>
          <a:lstStyle/>
          <a:p>
            <a:pPr marL="432000" indent="-432000" algn="just">
              <a:lnSpc>
                <a:spcPct val="150000"/>
              </a:lnSpc>
              <a:spcBef>
                <a:spcPts val="1500"/>
              </a:spcBef>
              <a:buFont typeface="Wingdings" panose="05000000000000000000" pitchFamily="2" charset="2"/>
              <a:buChar char="n"/>
            </a:pPr>
            <a:r>
              <a:rPr lang="zh-CN" altLang="en-US" spc="20" dirty="0">
                <a:latin typeface="方正舒体" panose="02010601030101010101" pitchFamily="2" charset="-122"/>
                <a:ea typeface="方正舒体" panose="02010601030101010101" pitchFamily="2" charset="-122"/>
              </a:rPr>
              <a:t>（方正舒体）避免逐字逐句读约灯片（</a:t>
            </a:r>
            <a:r>
              <a:rPr lang="en-US" altLang="zh-CN" spc="20" dirty="0">
                <a:latin typeface="方正舒体" panose="02010601030101010101" pitchFamily="2" charset="-122"/>
                <a:ea typeface="方正舒体" panose="02010601030101010101" pitchFamily="2" charset="-122"/>
              </a:rPr>
              <a:t>×</a:t>
            </a:r>
            <a:r>
              <a:rPr lang="zh-CN" altLang="en-US" spc="20" dirty="0">
                <a:latin typeface="方正舒体" panose="02010601030101010101" pitchFamily="2" charset="-122"/>
                <a:ea typeface="方正舒体" panose="02010601030101010101" pitchFamily="2" charset="-122"/>
              </a:rPr>
              <a:t>）</a:t>
            </a:r>
            <a:endParaRPr lang="en-US" altLang="zh-CN" spc="20" dirty="0">
              <a:latin typeface="方正舒体" panose="02010601030101010101" pitchFamily="2" charset="-122"/>
              <a:ea typeface="方正舒体" panose="02010601030101010101" pitchFamily="2" charset="-122"/>
            </a:endParaRPr>
          </a:p>
          <a:p>
            <a:pPr marL="432000" indent="-432000" algn="just">
              <a:lnSpc>
                <a:spcPct val="150000"/>
              </a:lnSpc>
              <a:spcBef>
                <a:spcPts val="1500"/>
              </a:spcBef>
              <a:buFont typeface="Wingdings" panose="05000000000000000000" pitchFamily="2" charset="2"/>
              <a:buChar char="n"/>
            </a:pPr>
            <a:r>
              <a:rPr lang="zh-CN" altLang="en-US" spc="20" dirty="0">
                <a:latin typeface="华文彩云" panose="02010800040101010101" pitchFamily="2" charset="-122"/>
                <a:ea typeface="华文彩云" panose="02010800040101010101" pitchFamily="2" charset="-122"/>
              </a:rPr>
              <a:t>（华文彩云）避免逐字逐句读幻灯片（</a:t>
            </a:r>
            <a:r>
              <a:rPr lang="en-US" altLang="zh-CN" spc="20" dirty="0">
                <a:latin typeface="华文彩云" panose="02010800040101010101" pitchFamily="2" charset="-122"/>
                <a:ea typeface="华文彩云" panose="02010800040101010101" pitchFamily="2" charset="-122"/>
              </a:rPr>
              <a:t>×</a:t>
            </a:r>
            <a:r>
              <a:rPr lang="zh-CN" altLang="en-US" spc="20" dirty="0">
                <a:latin typeface="华文彩云" panose="02010800040101010101" pitchFamily="2" charset="-122"/>
                <a:ea typeface="华文彩云" panose="02010800040101010101" pitchFamily="2" charset="-122"/>
              </a:rPr>
              <a:t>）</a:t>
            </a:r>
            <a:endParaRPr lang="en-US" altLang="zh-CN" spc="20" dirty="0">
              <a:latin typeface="华文彩云" panose="02010800040101010101" pitchFamily="2" charset="-122"/>
              <a:ea typeface="华文彩云" panose="02010800040101010101" pitchFamily="2" charset="-122"/>
            </a:endParaRPr>
          </a:p>
          <a:p>
            <a:pPr marL="432000" indent="-432000" algn="just">
              <a:lnSpc>
                <a:spcPct val="150000"/>
              </a:lnSpc>
              <a:spcBef>
                <a:spcPts val="1500"/>
              </a:spcBef>
              <a:buFont typeface="Wingdings" panose="05000000000000000000" pitchFamily="2" charset="2"/>
              <a:buChar char="n"/>
            </a:pPr>
            <a:r>
              <a:rPr lang="zh-CN" altLang="en-US" spc="20" dirty="0">
                <a:latin typeface="华文隶书" panose="02010800040101010101" pitchFamily="2" charset="-122"/>
                <a:ea typeface="华文隶书" panose="02010800040101010101" pitchFamily="2" charset="-122"/>
              </a:rPr>
              <a:t>（华文隶书）避免逐字逐句读幻灯片（</a:t>
            </a:r>
            <a:r>
              <a:rPr lang="en-US" altLang="zh-CN" spc="20" dirty="0">
                <a:latin typeface="华文隶书" panose="02010800040101010101" pitchFamily="2" charset="-122"/>
                <a:ea typeface="华文隶书" panose="02010800040101010101" pitchFamily="2" charset="-122"/>
              </a:rPr>
              <a:t>×</a:t>
            </a:r>
            <a:r>
              <a:rPr lang="zh-CN" altLang="en-US" spc="20" dirty="0">
                <a:latin typeface="华文隶书" panose="02010800040101010101" pitchFamily="2" charset="-122"/>
                <a:ea typeface="华文隶书" panose="02010800040101010101" pitchFamily="2" charset="-122"/>
              </a:rPr>
              <a:t>）</a:t>
            </a:r>
            <a:endParaRPr lang="en-US" altLang="zh-CN" spc="20" dirty="0">
              <a:latin typeface="华文隶书" panose="02010800040101010101" pitchFamily="2" charset="-122"/>
              <a:ea typeface="华文隶书" panose="02010800040101010101" pitchFamily="2" charset="-122"/>
            </a:endParaRPr>
          </a:p>
          <a:p>
            <a:pPr marL="432000" indent="-432000" algn="just">
              <a:lnSpc>
                <a:spcPct val="150000"/>
              </a:lnSpc>
              <a:spcBef>
                <a:spcPts val="1500"/>
              </a:spcBef>
              <a:buFont typeface="Wingdings" panose="05000000000000000000" pitchFamily="2" charset="2"/>
              <a:buChar char="n"/>
            </a:pPr>
            <a:r>
              <a:rPr lang="zh-CN" altLang="en-US" spc="20" dirty="0">
                <a:latin typeface="楷体" panose="02010609060101010101" pitchFamily="49" charset="-122"/>
                <a:ea typeface="楷体" panose="02010609060101010101" pitchFamily="49" charset="-122"/>
              </a:rPr>
              <a:t>（楷体）避免逐字逐句读幻灯片（√）</a:t>
            </a:r>
            <a:endParaRPr lang="en-US" altLang="zh-CN" spc="20" dirty="0">
              <a:latin typeface="楷体" panose="02010609060101010101" pitchFamily="49" charset="-122"/>
              <a:ea typeface="楷体" panose="02010609060101010101" pitchFamily="49" charset="-122"/>
            </a:endParaRPr>
          </a:p>
          <a:p>
            <a:pPr marL="432000" indent="-432000" algn="just">
              <a:lnSpc>
                <a:spcPct val="150000"/>
              </a:lnSpc>
              <a:spcBef>
                <a:spcPts val="1500"/>
              </a:spcBef>
              <a:buFont typeface="Wingdings" panose="05000000000000000000" pitchFamily="2" charset="2"/>
              <a:buChar char="n"/>
            </a:pPr>
            <a:r>
              <a:rPr lang="zh-CN" altLang="en-US" spc="20" dirty="0">
                <a:latin typeface="黑体" panose="02010609060101010101" pitchFamily="49" charset="-122"/>
                <a:ea typeface="黑体" panose="02010609060101010101" pitchFamily="49" charset="-122"/>
              </a:rPr>
              <a:t>（黑体）避免逐字逐句读幻灯片（√）</a:t>
            </a:r>
            <a:endParaRPr lang="en-US" altLang="zh-CN" spc="20" dirty="0">
              <a:latin typeface="黑体" panose="02010609060101010101" pitchFamily="49" charset="-122"/>
              <a:ea typeface="黑体" panose="02010609060101010101" pitchFamily="49" charset="-122"/>
            </a:endParaRPr>
          </a:p>
          <a:p>
            <a:pPr marL="432000" indent="-432000" algn="just">
              <a:lnSpc>
                <a:spcPct val="150000"/>
              </a:lnSpc>
              <a:spcBef>
                <a:spcPts val="1500"/>
              </a:spcBef>
              <a:buFont typeface="Wingdings" panose="05000000000000000000" pitchFamily="2" charset="2"/>
              <a:buChar char="n"/>
            </a:pPr>
            <a:r>
              <a:rPr lang="zh-CN" altLang="en-US" spc="20" dirty="0">
                <a:latin typeface="微软雅黑" panose="020B0503020204020204" pitchFamily="34" charset="-122"/>
                <a:ea typeface="微软雅黑" panose="020B0503020204020204" pitchFamily="34" charset="-122"/>
              </a:rPr>
              <a:t>（微软雅黑）避免逐字逐句读幻灯片（√）</a:t>
            </a:r>
            <a:endParaRPr lang="en-US" altLang="zh-CN" spc="20"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3"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589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字号层级关系</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t">
            <a:noAutofit/>
          </a:bodyPr>
          <a:lstStyle/>
          <a:p>
            <a:pPr marL="432000" indent="-432000" algn="just">
              <a:lnSpc>
                <a:spcPct val="150000"/>
              </a:lnSpc>
              <a:spcBef>
                <a:spcPts val="1500"/>
              </a:spcBef>
              <a:buFont typeface="Wingdings" panose="05000000000000000000" pitchFamily="2" charset="2"/>
              <a:buChar char="n"/>
            </a:pPr>
            <a:r>
              <a:rPr lang="en-US" altLang="zh-CN" sz="2400" b="1" spc="20" dirty="0">
                <a:latin typeface="黑体" panose="02010609060101010101" pitchFamily="49" charset="-122"/>
                <a:ea typeface="黑体" panose="02010609060101010101" pitchFamily="49" charset="-122"/>
              </a:rPr>
              <a:t>PowerPoint</a:t>
            </a:r>
            <a:r>
              <a:rPr lang="zh-CN" altLang="en-US" sz="2400" b="1" spc="20" dirty="0">
                <a:latin typeface="黑体" panose="02010609060101010101" pitchFamily="49" charset="-122"/>
                <a:ea typeface="黑体" panose="02010609060101010101" pitchFamily="49" charset="-122"/>
              </a:rPr>
              <a:t>不是字处理软件</a:t>
            </a:r>
            <a:endParaRPr lang="en-US" altLang="zh-CN" sz="2400" b="1" spc="20" dirty="0">
              <a:latin typeface="黑体" panose="02010609060101010101" pitchFamily="49" charset="-122"/>
              <a:ea typeface="黑体" panose="02010609060101010101" pitchFamily="49" charset="-122"/>
            </a:endParaRPr>
          </a:p>
          <a:p>
            <a:pPr marL="889200" lvl="3" indent="-432000" algn="just">
              <a:lnSpc>
                <a:spcPct val="100000"/>
              </a:lnSpc>
              <a:spcBef>
                <a:spcPts val="1500"/>
              </a:spcBef>
              <a:buFont typeface="Wingdings" panose="05000000000000000000" pitchFamily="2" charset="2"/>
              <a:buChar char="l"/>
            </a:pPr>
            <a:r>
              <a:rPr lang="zh-CN" altLang="en-US" sz="2800" b="1" spc="20" dirty="0">
                <a:latin typeface="黑体" panose="02010609060101010101" pitchFamily="49" charset="-122"/>
                <a:ea typeface="黑体" panose="02010609060101010101" pitchFamily="49" charset="-122"/>
              </a:rPr>
              <a:t>制作幻灯片并不是要在一张幻灯片上塞进尽可能多的内容。幻灯片是为了在听众记忆里留下印象，引发人思考的。这意味着你甚至不用在上面写完整的句子，简单的描述就很好了。</a:t>
            </a:r>
            <a:endParaRPr lang="en-US" altLang="zh-CN" sz="2800" b="1" spc="20" dirty="0">
              <a:latin typeface="黑体" panose="02010609060101010101" pitchFamily="49" charset="-122"/>
              <a:ea typeface="黑体" panose="02010609060101010101" pitchFamily="49" charset="-122"/>
            </a:endParaRPr>
          </a:p>
          <a:p>
            <a:pPr marL="432000" indent="-432000" algn="just">
              <a:lnSpc>
                <a:spcPct val="100000"/>
              </a:lnSpc>
              <a:spcBef>
                <a:spcPts val="1500"/>
              </a:spcBef>
              <a:buFont typeface="Wingdings" panose="05000000000000000000" pitchFamily="2" charset="2"/>
              <a:buChar char="n"/>
            </a:pPr>
            <a:r>
              <a:rPr lang="zh-CN" altLang="en-US" sz="2400" b="1" spc="20" dirty="0">
                <a:latin typeface="黑体" panose="02010609060101010101" pitchFamily="49" charset="-122"/>
                <a:ea typeface="黑体" panose="02010609060101010101" pitchFamily="49" charset="-122"/>
              </a:rPr>
              <a:t>避免逐字逐句读幻灯片</a:t>
            </a:r>
            <a:endParaRPr lang="en-US" altLang="zh-CN" sz="2400" b="1" spc="20" dirty="0">
              <a:latin typeface="黑体" panose="02010609060101010101" pitchFamily="49" charset="-122"/>
              <a:ea typeface="黑体" panose="02010609060101010101" pitchFamily="49" charset="-122"/>
            </a:endParaRPr>
          </a:p>
          <a:p>
            <a:pPr marL="889200" lvl="3" indent="-432000" algn="just">
              <a:lnSpc>
                <a:spcPct val="100000"/>
              </a:lnSpc>
              <a:spcBef>
                <a:spcPts val="1500"/>
              </a:spcBef>
              <a:buFont typeface="Wingdings" panose="05000000000000000000" pitchFamily="2" charset="2"/>
              <a:buChar char="l"/>
            </a:pPr>
            <a:r>
              <a:rPr lang="zh-CN" altLang="en-US" sz="2800" b="1" spc="20" dirty="0">
                <a:latin typeface="黑体" panose="02010609060101010101" pitchFamily="49" charset="-122"/>
                <a:ea typeface="黑体" panose="02010609060101010101" pitchFamily="49" charset="-122"/>
              </a:rPr>
              <a:t>把</a:t>
            </a:r>
            <a:r>
              <a:rPr lang="en-US" altLang="zh-CN" sz="2800" b="1" spc="20" dirty="0">
                <a:latin typeface="黑体" panose="02010609060101010101" pitchFamily="49" charset="-122"/>
                <a:ea typeface="黑体" panose="02010609060101010101" pitchFamily="49" charset="-122"/>
              </a:rPr>
              <a:t>PowerPoint</a:t>
            </a:r>
            <a:r>
              <a:rPr lang="zh-CN" altLang="en-US" sz="2800" b="1" spc="20" dirty="0">
                <a:latin typeface="黑体" panose="02010609060101010101" pitchFamily="49" charset="-122"/>
                <a:ea typeface="黑体" panose="02010609060101010101" pitchFamily="49" charset="-122"/>
              </a:rPr>
              <a:t>当作字处理软件的一个必然后果就是太多的演讲者站在那里，读幻灯片上的内容。陈述的目的是为了向听众解释那些他们不能够从幻灯片中了解的内容。如果不是这样，他们完全可以把你的幻灯片带回去，在他们自己的办公室、家里、船上、甚至盥洗室里舒舒服服地阅读。</a:t>
            </a:r>
            <a:endParaRPr lang="en-US" altLang="zh-CN" sz="2800" b="1" spc="2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
        <p:nvSpPr>
          <p:cNvPr id="13" name="箭头: 左 12">
            <a:hlinkClick r:id="rId2" action="ppaction://hlinksldjump"/>
            <a:extLst>
              <a:ext uri="{FF2B5EF4-FFF2-40B4-BE49-F238E27FC236}">
                <a16:creationId xmlns:a16="http://schemas.microsoft.com/office/drawing/2014/main" id="{84256637-32B8-94E7-DFD2-E8483640E6E0}"/>
              </a:ext>
            </a:extLst>
          </p:cNvPr>
          <p:cNvSpPr/>
          <p:nvPr/>
        </p:nvSpPr>
        <p:spPr>
          <a:xfrm>
            <a:off x="11585863" y="6408749"/>
            <a:ext cx="384465" cy="340529"/>
          </a:xfrm>
          <a:prstGeom prst="leftArrow">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8719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8ABC1-8A4D-038C-9F4F-0FA32A9E06FD}"/>
              </a:ext>
            </a:extLst>
          </p:cNvPr>
          <p:cNvSpPr>
            <a:spLocks noGrp="1"/>
          </p:cNvSpPr>
          <p:nvPr>
            <p:ph type="title"/>
          </p:nvPr>
        </p:nvSpPr>
        <p:spPr>
          <a:xfrm>
            <a:off x="0" y="1"/>
            <a:ext cx="12192000" cy="1066728"/>
          </a:xfrm>
        </p:spPr>
        <p:txBody>
          <a:bodyPr>
            <a:normAutofit/>
          </a:bodyPr>
          <a:lstStyle/>
          <a:p>
            <a:pPr algn="ctr"/>
            <a:r>
              <a:rPr lang="zh-CN" altLang="en-US" sz="4000" b="1" dirty="0">
                <a:solidFill>
                  <a:schemeClr val="accent1"/>
                </a:solidFill>
                <a:latin typeface="黑体" panose="02010609060101010101" pitchFamily="49" charset="-122"/>
                <a:ea typeface="黑体" panose="02010609060101010101" pitchFamily="49" charset="-122"/>
              </a:rPr>
              <a:t>问题幻灯片：</a:t>
            </a:r>
            <a:r>
              <a:rPr lang="zh-CN" altLang="en-US" sz="4000" b="1" dirty="0">
                <a:solidFill>
                  <a:srgbClr val="FF0000"/>
                </a:solidFill>
                <a:latin typeface="黑体" panose="02010609060101010101" pitchFamily="49" charset="-122"/>
                <a:ea typeface="黑体" panose="02010609060101010101" pitchFamily="49" charset="-122"/>
              </a:rPr>
              <a:t>行间距合理</a:t>
            </a:r>
          </a:p>
        </p:txBody>
      </p:sp>
      <p:sp>
        <p:nvSpPr>
          <p:cNvPr id="3" name="内容占位符 2">
            <a:extLst>
              <a:ext uri="{FF2B5EF4-FFF2-40B4-BE49-F238E27FC236}">
                <a16:creationId xmlns:a16="http://schemas.microsoft.com/office/drawing/2014/main" id="{AD3A5A51-5A57-C8F5-BC88-E1BFD5BB0B8E}"/>
              </a:ext>
            </a:extLst>
          </p:cNvPr>
          <p:cNvSpPr>
            <a:spLocks noGrp="1"/>
          </p:cNvSpPr>
          <p:nvPr>
            <p:ph idx="1"/>
          </p:nvPr>
        </p:nvSpPr>
        <p:spPr>
          <a:xfrm>
            <a:off x="606136" y="1233056"/>
            <a:ext cx="10979727" cy="5624944"/>
          </a:xfrm>
        </p:spPr>
        <p:txBody>
          <a:bodyPr anchor="ctr">
            <a:noAutofit/>
          </a:bodyPr>
          <a:lstStyle/>
          <a:p>
            <a:pPr marL="432000" indent="-432000" algn="just">
              <a:lnSpc>
                <a:spcPct val="70000"/>
              </a:lnSpc>
              <a:spcBef>
                <a:spcPts val="1500"/>
              </a:spcBef>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a:t>
            </a:r>
            <a:r>
              <a:rPr lang="en-US" altLang="zh-CN" b="1" spc="20" dirty="0">
                <a:latin typeface="黑体" panose="02010609060101010101" pitchFamily="49" charset="-122"/>
                <a:ea typeface="黑体" panose="02010609060101010101" pitchFamily="49" charset="-122"/>
              </a:rPr>
              <a:t>0.7</a:t>
            </a:r>
            <a:r>
              <a:rPr lang="zh-CN" altLang="en-US" b="1" spc="20" dirty="0">
                <a:latin typeface="黑体" panose="02010609060101010101" pitchFamily="49" charset="-122"/>
                <a:ea typeface="黑体" panose="02010609060101010101" pitchFamily="49" charset="-122"/>
              </a:rPr>
              <a:t>倍行间距）制作幻灯片并不是要在一张幻灯片上塞进尽可能多的内容。幻灯片是为了在听众记忆里留下印象，引发人思考的。这意味着你甚至不用在上面写完整的句子，简单的描述就很好了。</a:t>
            </a:r>
            <a:endParaRPr lang="en-US" altLang="zh-CN" b="1" spc="20" dirty="0">
              <a:latin typeface="黑体" panose="02010609060101010101" pitchFamily="49" charset="-122"/>
              <a:ea typeface="黑体" panose="02010609060101010101" pitchFamily="49" charset="-122"/>
            </a:endParaRPr>
          </a:p>
          <a:p>
            <a:pPr marL="432000" indent="-432000" algn="just">
              <a:lnSpc>
                <a:spcPct val="200000"/>
              </a:lnSpc>
              <a:spcBef>
                <a:spcPts val="1500"/>
              </a:spcBef>
              <a:buFont typeface="Wingdings" panose="05000000000000000000" pitchFamily="2" charset="2"/>
              <a:buChar char="n"/>
            </a:pPr>
            <a:r>
              <a:rPr lang="zh-CN" altLang="en-US" b="1" spc="20" dirty="0">
                <a:latin typeface="黑体" panose="02010609060101010101" pitchFamily="49" charset="-122"/>
                <a:ea typeface="黑体" panose="02010609060101010101" pitchFamily="49" charset="-122"/>
              </a:rPr>
              <a:t>（</a:t>
            </a:r>
            <a:r>
              <a:rPr lang="en-US" altLang="zh-CN" b="1" spc="20" dirty="0">
                <a:latin typeface="黑体" panose="02010609060101010101" pitchFamily="49" charset="-122"/>
                <a:ea typeface="黑体" panose="02010609060101010101" pitchFamily="49" charset="-122"/>
              </a:rPr>
              <a:t>2.0</a:t>
            </a:r>
            <a:r>
              <a:rPr lang="zh-CN" altLang="en-US" b="1" spc="20" dirty="0">
                <a:latin typeface="黑体" panose="02010609060101010101" pitchFamily="49" charset="-122"/>
                <a:ea typeface="黑体" panose="02010609060101010101" pitchFamily="49" charset="-122"/>
              </a:rPr>
              <a:t>倍行间距）制作幻灯片并不是要在一张幻灯片上塞进尽可能多的内容。幻灯片是为了在听众记忆里留下印象，引发人思考的。这意味着你甚至不用在上面写完整的句子，简单的描述就很好了。</a:t>
            </a:r>
            <a:endParaRPr lang="en-US" altLang="zh-CN" b="1" spc="2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C3E729F2-8358-3873-5264-24A833A5050D}"/>
              </a:ext>
            </a:extLst>
          </p:cNvPr>
          <p:cNvSpPr/>
          <p:nvPr/>
        </p:nvSpPr>
        <p:spPr>
          <a:xfrm>
            <a:off x="0" y="1066728"/>
            <a:ext cx="12192000" cy="166328"/>
          </a:xfrm>
          <a:prstGeom prst="rect">
            <a:avLst/>
          </a:prstGeom>
          <a:solidFill>
            <a:schemeClr val="accent1"/>
          </a:solidFill>
          <a:ln>
            <a:solidFill>
              <a:schemeClr val="accent1"/>
            </a:solidFill>
          </a:ln>
          <a:scene3d>
            <a:camera prst="orthographicFront"/>
            <a:lightRig rig="threePt" dir="t"/>
          </a:scene3d>
          <a:sp3d>
            <a:bevelT/>
          </a:sp3d>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963144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609</TotalTime>
  <Words>2574</Words>
  <Application>Microsoft Office PowerPoint</Application>
  <PresentationFormat>宽屏</PresentationFormat>
  <Paragraphs>185</Paragraphs>
  <Slides>30</Slides>
  <Notes>8</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30</vt:i4>
      </vt:variant>
    </vt:vector>
  </HeadingPairs>
  <TitlesOfParts>
    <vt:vector size="46" baseType="lpstr">
      <vt:lpstr>等线</vt:lpstr>
      <vt:lpstr>等线 Light</vt:lpstr>
      <vt:lpstr>方正舒体</vt:lpstr>
      <vt:lpstr>黑体</vt:lpstr>
      <vt:lpstr>华文彩云</vt:lpstr>
      <vt:lpstr>华文隶书</vt:lpstr>
      <vt:lpstr>楷体</vt:lpstr>
      <vt:lpstr>宋体</vt:lpstr>
      <vt:lpstr>微软雅黑</vt:lpstr>
      <vt:lpstr>Arial</vt:lpstr>
      <vt:lpstr>Times New Roman</vt:lpstr>
      <vt:lpstr>Trebuchet MS</vt:lpstr>
      <vt:lpstr>Wingdings</vt:lpstr>
      <vt:lpstr>Wingdings 3</vt:lpstr>
      <vt:lpstr>Office 主题​​</vt:lpstr>
      <vt:lpstr>平面</vt:lpstr>
      <vt:lpstr>学术类PPT制作及演示建议</vt:lpstr>
      <vt:lpstr>PPT制作建议：内容</vt:lpstr>
      <vt:lpstr>PPT制作建议：文字</vt:lpstr>
      <vt:lpstr>问题幻灯片：文字太多</vt:lpstr>
      <vt:lpstr>问题幻灯片：字号太小</vt:lpstr>
      <vt:lpstr>问题幻灯片：字号太大</vt:lpstr>
      <vt:lpstr>问题幻灯片：使用容易分辨的字体</vt:lpstr>
      <vt:lpstr>问题幻灯片：字号层级关系</vt:lpstr>
      <vt:lpstr>问题幻灯片：行间距合理</vt:lpstr>
      <vt:lpstr>PPT制作建议：颜色</vt:lpstr>
      <vt:lpstr>问题幻灯片：单张幻灯片颜色不宜过多</vt:lpstr>
      <vt:lpstr>问题幻灯片：同类型内容尽量采用相同的颜色</vt:lpstr>
      <vt:lpstr>问题幻灯片：文字颜色要与背景形成鲜明对比</vt:lpstr>
      <vt:lpstr>问题幻灯片：背景不宜用亮色</vt:lpstr>
      <vt:lpstr>PPT制作建议：图片</vt:lpstr>
      <vt:lpstr>问题幻灯片：避免使用模糊不清、带有较大logo的图片</vt:lpstr>
      <vt:lpstr>问题幻灯片：插图中的文字需足够大且可辨认</vt:lpstr>
      <vt:lpstr>问题幻灯片：图片尽可能与背景融合</vt:lpstr>
      <vt:lpstr>问题幻灯片：不使用与主题无关的图片</vt:lpstr>
      <vt:lpstr>问题幻灯片：尽量避免出现代码截图</vt:lpstr>
      <vt:lpstr>问题幻灯片：不要滥用模板</vt:lpstr>
      <vt:lpstr>PPT制作建议：布局</vt:lpstr>
      <vt:lpstr>问题幻灯片：使用太过花哨的背景</vt:lpstr>
      <vt:lpstr>问题幻灯片：内容挤在一个角落</vt:lpstr>
      <vt:lpstr>问题幻灯片：在同一页PPT中出现过多文字</vt:lpstr>
      <vt:lpstr>问题幻灯片：在同一页PPT中出现过多空白</vt:lpstr>
      <vt:lpstr>问题幻灯片：不同元素之间要布局合理</vt:lpstr>
      <vt:lpstr>PPT制作建议：其他</vt:lpstr>
      <vt:lpstr>工作汇报要求</vt:lpstr>
      <vt:lpstr>PPT演示建议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PPT制作建议：内容</dc:title>
  <dc:creator>1714280490@qq.com</dc:creator>
  <cp:lastModifiedBy>1714280490@qq.com</cp:lastModifiedBy>
  <cp:revision>13</cp:revision>
  <dcterms:created xsi:type="dcterms:W3CDTF">2023-06-19T05:17:53Z</dcterms:created>
  <dcterms:modified xsi:type="dcterms:W3CDTF">2023-06-22T13:00:46Z</dcterms:modified>
</cp:coreProperties>
</file>