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0" r:id="rId3"/>
    <p:sldId id="267" r:id="rId4"/>
    <p:sldId id="272" r:id="rId5"/>
    <p:sldId id="329" r:id="rId6"/>
    <p:sldId id="351" r:id="rId7"/>
    <p:sldId id="330" r:id="rId8"/>
    <p:sldId id="340" r:id="rId9"/>
    <p:sldId id="274" r:id="rId10"/>
    <p:sldId id="328" r:id="rId11"/>
    <p:sldId id="331" r:id="rId12"/>
    <p:sldId id="342" r:id="rId13"/>
    <p:sldId id="276" r:id="rId14"/>
    <p:sldId id="343" r:id="rId15"/>
    <p:sldId id="277" r:id="rId16"/>
    <p:sldId id="345" r:id="rId17"/>
    <p:sldId id="278" r:id="rId18"/>
    <p:sldId id="338" r:id="rId19"/>
    <p:sldId id="339" r:id="rId20"/>
    <p:sldId id="346" r:id="rId21"/>
    <p:sldId id="347" r:id="rId22"/>
    <p:sldId id="348" r:id="rId23"/>
    <p:sldId id="349" r:id="rId24"/>
    <p:sldId id="350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74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>
            <a:extLst>
              <a:ext uri="{FF2B5EF4-FFF2-40B4-BE49-F238E27FC236}">
                <a16:creationId xmlns:a16="http://schemas.microsoft.com/office/drawing/2014/main" id="{5EA2BBD8-7915-478D-8F41-6CC6207926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id="{16A9D71B-509B-438E-B8AC-47E69FB324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1028">
            <a:extLst>
              <a:ext uri="{FF2B5EF4-FFF2-40B4-BE49-F238E27FC236}">
                <a16:creationId xmlns:a16="http://schemas.microsoft.com/office/drawing/2014/main" id="{7D1C7BDE-67E7-4D92-9D56-663AFF22EB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1029">
            <a:extLst>
              <a:ext uri="{FF2B5EF4-FFF2-40B4-BE49-F238E27FC236}">
                <a16:creationId xmlns:a16="http://schemas.microsoft.com/office/drawing/2014/main" id="{0EDFAA7E-140D-45C1-A0C1-746026D287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E778BC-D0DA-477C-A014-FD8AAD72E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874C4AA-3421-4E8C-9341-8E5BFA0165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3A66C38-C2CB-4964-B7FF-4F5F77CA0A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C6C893E-18A8-4A6E-83A3-636D43D9D0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62423D13-7061-4D29-B9A2-0624545C01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470150" cy="1227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7BC83476-7791-4EDC-98BD-89EED07A4D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BDA5D870-4EEE-46E2-A4A0-2A6320882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6011C0-1EBF-47A8-B3A0-3EB0258DBD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8037288A-0B37-4CE1-B5AE-53C00226C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C33F309-8385-493F-ACAA-960D250D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4AF023C-347E-43EF-A83A-DDE2E3F31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B44B2F-187A-40EA-9D43-A56A3AC6B201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8C977FB-0B0C-4BDD-B0F3-11F24D6FC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AC94AA9-08DD-4CC9-A03B-44B78608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1DA4087-9ECF-4042-98B9-1710AF1EF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0C7B61-D47F-4468-B92E-C1B35E046DDD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6011C0-1EBF-47A8-B3A0-3EB0258DBD0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71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程序设计</a:t>
            </a:r>
            <a:r>
              <a:rPr lang="en-US" altLang="zh-CN" b="1" dirty="0">
                <a:solidFill>
                  <a:schemeClr val="accent3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endParaRPr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8975" y="1628800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日期占位符 29">
            <a:extLst>
              <a:ext uri="{FF2B5EF4-FFF2-40B4-BE49-F238E27FC236}">
                <a16:creationId xmlns:a16="http://schemas.microsoft.com/office/drawing/2014/main" id="{46F5C107-3D59-4CD2-BC91-0757FAFC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58C8A52-D785-4B75-8B15-8BA5E298ACAB}" type="datetimeFigureOut">
              <a:rPr lang="zh-CN" altLang="en-US"/>
              <a:pPr>
                <a:defRPr/>
              </a:pPr>
              <a:t>2022/9/7</a:t>
            </a:fld>
            <a:endParaRPr lang="zh-CN" altLang="en-US" dirty="0"/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FF0C24-543F-41D0-B61E-E4AAA74DE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D2C0-6307-49DB-AF5D-40169649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FBBAFB99-EE7B-44BF-8EBD-2A004A66A9D5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9D05F-E06A-4F59-8053-AACC820F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DC2C8-8F94-417A-BB76-B309CD88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84AC78-95B5-4D61-8078-431AF091B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92684-A74F-4BFC-91CE-B24DA25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28F49087-B09E-4824-82CA-779DC994924A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EE964-6C0D-4CAB-A771-FE1278F3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609E4-C80F-4059-9723-EF64856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E9504-6994-4902-9136-2F5A184DF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sz="360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7648-3932-4891-833B-AB30290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5A548B65-0AE5-4561-B1F9-4C2E1CEA8D2F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D521A-E262-453D-B619-9EAA382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E4A95-0C7B-4093-9BDC-47255E1D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947D8D-28C2-4D5F-9BDD-A0BC2A5357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0">
            <a:extLst>
              <a:ext uri="{FF2B5EF4-FFF2-40B4-BE49-F238E27FC236}">
                <a16:creationId xmlns:a16="http://schemas.microsoft.com/office/drawing/2014/main" id="{C7FCFFFE-FF9D-4B9B-81D1-EEDC0CBADB03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51302264-BA6C-477B-84B6-422BCDE552A6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25CC7EF-8B5C-471A-8858-A30874CA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43EC09F6-812F-4257-B95B-B178CFE64250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51B60E4-81C8-4A41-8683-D7E80C73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BA5969E-C810-4144-ABDD-128D4AAC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7C5F08-094E-47F1-A92B-12BA4405B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4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87CF6-E1B5-4672-AD28-F9BF3B2F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364D77F4-9549-40D8-931D-5EA2CC56323D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76681-42F1-4514-BEBC-23FF249B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E285C-E504-4116-8F90-94CBCDEB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1F5380-AB13-44E9-9C8B-9F8ADF1CB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0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B959C2-0E7C-478F-B538-2DB3D754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83082720-E750-4577-ADE3-FF5AD452D137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F2E08F-1A10-4B11-B110-6D003EE2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9DEB8A-AB99-43A2-8104-48AB41A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59192E-E1D1-4364-8D7B-A54F36086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2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7B92C-C360-4EB3-AE6E-28A832EE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484F70BB-845C-4746-A67C-ADDD149D8EB2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C422B-30B5-4C34-9EB2-9C12450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7824D-FB99-4A9B-8261-1E087F6F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5D6E6C-F3A8-4DCB-84C9-1D7A3FBC73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8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B3AB0-21B6-4E99-90F5-79512752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6A17FEB1-5F3C-4DF7-98DA-1C4A1D252A3A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40387-6FA9-462F-A107-3D4998EE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65BE9-9011-45B1-9DAD-0F39F07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EA2C6D-6691-493C-B0C5-DEC7F49C7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C4013-BF5A-4A4C-809D-5F4801E5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6B7CB5FB-DD66-48DC-89A2-CD3D323E883A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986D3-BD2D-406B-A838-23F3F9D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24A7-A5E3-4D6E-81A2-4166B3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3FCD2F-8AF5-4924-B067-0FACBB598D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30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E0F181D8-AE9E-42E4-AD49-E797D5167D8D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ea typeface="黑体"/>
            </a:endParaRPr>
          </a:p>
        </p:txBody>
      </p:sp>
      <p:sp>
        <p:nvSpPr>
          <p:cNvPr id="6" name="任意多边形 11">
            <a:extLst>
              <a:ext uri="{FF2B5EF4-FFF2-40B4-BE49-F238E27FC236}">
                <a16:creationId xmlns:a16="http://schemas.microsoft.com/office/drawing/2014/main" id="{DBD1AC88-465E-4D6E-9AA1-3596045DFA8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9E91A69-6334-4BD0-AB65-A26A79560A1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3FB8804-F267-4A2F-AD79-9509AEC8E0B7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4">
            <a:extLst>
              <a:ext uri="{FF2B5EF4-FFF2-40B4-BE49-F238E27FC236}">
                <a16:creationId xmlns:a16="http://schemas.microsoft.com/office/drawing/2014/main" id="{86ED2486-C417-4271-8D71-9E0BDC78A836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燕尾形 15">
            <a:extLst>
              <a:ext uri="{FF2B5EF4-FFF2-40B4-BE49-F238E27FC236}">
                <a16:creationId xmlns:a16="http://schemas.microsoft.com/office/drawing/2014/main" id="{A1B1499D-1B30-4C03-9DFA-02CD63D6EF9A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5E07EE28-AFB8-4D88-A7E7-14F342C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6548DB1-2A86-4F99-BFAA-BAEF82F95D95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6496EA83-42D2-4FDA-8C9E-1216DA6A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3C852566-F62F-41C2-8EC1-585AF0C4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B34A89-5A6A-4194-8810-A5B486188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0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fld id="{C6DC1870-BEEA-4E54-A34C-B4C994516604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26EA1FD-1F5D-4737-BBA9-A824F407B9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  <a:endParaRPr lang="en-US" altLang="zh-CN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defRPr/>
            </a:pPr>
            <a:endParaRPr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4CF33AB-C069-4070-A427-10B17231E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    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4148197-8C10-45F1-A4A4-FCFD5BEE8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68563"/>
            <a:ext cx="7467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4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程序设计案例教程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D3E2CA-9C18-42EC-AED0-6D3FE0AF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663" y="3716338"/>
            <a:ext cx="7772400" cy="874712"/>
          </a:xfrm>
        </p:spPr>
        <p:txBody>
          <a:bodyPr/>
          <a:lstStyle/>
          <a:p>
            <a:pPr marR="0" algn="ctr" eaLnBrk="1" hangingPunct="1"/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3200">
                <a:solidFill>
                  <a:srgbClr val="000066"/>
                </a:solidFill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章 </a:t>
            </a:r>
            <a:r>
              <a:rPr lang="zh-CN" altLang="zh-CN" sz="3200">
                <a:solidFill>
                  <a:srgbClr val="000066"/>
                </a:solidFill>
              </a:rPr>
              <a:t>计算机程序设计算法</a:t>
            </a:r>
            <a:r>
              <a:rPr lang="zh-CN" altLang="en-US" sz="3200">
                <a:solidFill>
                  <a:srgbClr val="000066"/>
                </a:solidFill>
              </a:rPr>
              <a:t>与</a:t>
            </a:r>
            <a:r>
              <a:rPr lang="zh-CN" altLang="zh-CN" sz="3200">
                <a:solidFill>
                  <a:srgbClr val="000066"/>
                </a:solidFill>
              </a:rPr>
              <a:t>实现</a:t>
            </a:r>
            <a:endParaRPr lang="zh-CN" altLang="en-US" sz="320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7BDE79EF-C350-4C8E-AC2B-165F318B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1268413"/>
            <a:ext cx="8496300" cy="4924425"/>
          </a:xfrm>
        </p:spPr>
        <p:txBody>
          <a:bodyPr/>
          <a:lstStyle/>
          <a:p>
            <a:pPr marR="0" algn="l" eaLnBrk="1" hangingPunct="1">
              <a:spcBef>
                <a:spcPct val="0"/>
              </a:spcBef>
            </a:pPr>
            <a:r>
              <a:rPr lang="zh-CN" altLang="zh-CN" sz="2400" dirty="0">
                <a:solidFill>
                  <a:srgbClr val="000066"/>
                </a:solidFill>
              </a:rPr>
              <a:t>例</a:t>
            </a:r>
            <a:r>
              <a:rPr lang="en-US" altLang="zh-CN" sz="2400" dirty="0">
                <a:solidFill>
                  <a:srgbClr val="000066"/>
                </a:solidFill>
              </a:rPr>
              <a:t>1  </a:t>
            </a:r>
            <a:r>
              <a:rPr lang="zh-CN" altLang="zh-CN" sz="2400" dirty="0">
                <a:solidFill>
                  <a:srgbClr val="000066"/>
                </a:solidFill>
              </a:rPr>
              <a:t>编程实现计算任意圆半径和高度的圆柱体体积。</a:t>
            </a: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#include "</a:t>
            </a:r>
            <a:r>
              <a:rPr lang="en-US" altLang="zh-CN" sz="2400" dirty="0" err="1">
                <a:solidFill>
                  <a:srgbClr val="000066"/>
                </a:solidFill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</a:rPr>
              <a:t>"                  /*</a:t>
            </a:r>
            <a:r>
              <a:rPr lang="zh-CN" altLang="zh-CN" sz="2400" dirty="0">
                <a:solidFill>
                  <a:srgbClr val="000066"/>
                </a:solidFill>
              </a:rPr>
              <a:t>宏定义说明使用输入输出函数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#define  PI  3.14159              /*</a:t>
            </a:r>
            <a:r>
              <a:rPr lang="zh-CN" altLang="zh-CN" sz="2400" dirty="0">
                <a:solidFill>
                  <a:srgbClr val="000066"/>
                </a:solidFill>
              </a:rPr>
              <a:t>宏定义</a:t>
            </a:r>
            <a:r>
              <a:rPr lang="en-US" altLang="zh-CN" sz="2400" dirty="0">
                <a:solidFill>
                  <a:srgbClr val="000066"/>
                </a:solidFill>
              </a:rPr>
              <a:t>PI</a:t>
            </a:r>
            <a:r>
              <a:rPr lang="zh-CN" altLang="zh-CN" sz="2400" dirty="0">
                <a:solidFill>
                  <a:srgbClr val="000066"/>
                </a:solidFill>
              </a:rPr>
              <a:t>宏代换常量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int main()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{</a:t>
            </a: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float </a:t>
            </a:r>
            <a:r>
              <a:rPr lang="en-US" altLang="zh-CN" sz="2400" dirty="0" err="1">
                <a:solidFill>
                  <a:srgbClr val="000066"/>
                </a:solidFill>
              </a:rPr>
              <a:t>r,h,v</a:t>
            </a:r>
            <a:r>
              <a:rPr lang="en-US" altLang="zh-CN" sz="2400" dirty="0">
                <a:solidFill>
                  <a:srgbClr val="000066"/>
                </a:solidFill>
              </a:rPr>
              <a:t>;                               /*</a:t>
            </a:r>
            <a:r>
              <a:rPr lang="zh-CN" altLang="zh-CN" sz="2400" dirty="0">
                <a:solidFill>
                  <a:srgbClr val="000066"/>
                </a:solidFill>
              </a:rPr>
              <a:t>定义</a:t>
            </a:r>
            <a:r>
              <a:rPr lang="en-US" altLang="zh-CN" sz="2400" dirty="0">
                <a:solidFill>
                  <a:srgbClr val="000066"/>
                </a:solidFill>
              </a:rPr>
              <a:t>3</a:t>
            </a:r>
            <a:r>
              <a:rPr lang="zh-CN" altLang="zh-CN" sz="2400" dirty="0">
                <a:solidFill>
                  <a:srgbClr val="000066"/>
                </a:solidFill>
              </a:rPr>
              <a:t>个</a:t>
            </a:r>
            <a:r>
              <a:rPr lang="zh-CN" altLang="en-US" sz="2400" dirty="0">
                <a:solidFill>
                  <a:srgbClr val="000066"/>
                </a:solidFill>
              </a:rPr>
              <a:t>浮点</a:t>
            </a:r>
            <a:r>
              <a:rPr lang="zh-CN" altLang="zh-CN" sz="2400" dirty="0">
                <a:solidFill>
                  <a:srgbClr val="000066"/>
                </a:solidFill>
              </a:rPr>
              <a:t>型数值变量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</a:rPr>
              <a:t>("Please input the radius");     /*</a:t>
            </a:r>
            <a:r>
              <a:rPr lang="zh-CN" altLang="zh-CN" sz="2400" dirty="0">
                <a:solidFill>
                  <a:srgbClr val="000066"/>
                </a:solidFill>
              </a:rPr>
              <a:t>输出显示提示信息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scanf</a:t>
            </a:r>
            <a:r>
              <a:rPr lang="en-US" altLang="zh-CN" sz="2400" dirty="0">
                <a:solidFill>
                  <a:srgbClr val="000066"/>
                </a:solidFill>
              </a:rPr>
              <a:t>("%</a:t>
            </a:r>
            <a:r>
              <a:rPr lang="en-US" altLang="zh-CN" sz="2400" dirty="0" err="1">
                <a:solidFill>
                  <a:srgbClr val="000066"/>
                </a:solidFill>
              </a:rPr>
              <a:t>f",&amp;r</a:t>
            </a:r>
            <a:r>
              <a:rPr lang="en-US" altLang="zh-CN" sz="2400" dirty="0">
                <a:solidFill>
                  <a:srgbClr val="000066"/>
                </a:solidFill>
              </a:rPr>
              <a:t>);                  /*</a:t>
            </a:r>
            <a:r>
              <a:rPr lang="zh-CN" altLang="zh-CN" sz="2400" dirty="0">
                <a:solidFill>
                  <a:srgbClr val="000066"/>
                </a:solidFill>
              </a:rPr>
              <a:t>程序运行时从键盘输入半径值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</a:rPr>
              <a:t>("Please input the height");    /*</a:t>
            </a:r>
            <a:r>
              <a:rPr lang="zh-CN" altLang="zh-CN" sz="2400" dirty="0">
                <a:solidFill>
                  <a:srgbClr val="000066"/>
                </a:solidFill>
              </a:rPr>
              <a:t>输出显示提示信息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scanf</a:t>
            </a:r>
            <a:r>
              <a:rPr lang="en-US" altLang="zh-CN" sz="2400" dirty="0">
                <a:solidFill>
                  <a:srgbClr val="000066"/>
                </a:solidFill>
              </a:rPr>
              <a:t>("%</a:t>
            </a:r>
            <a:r>
              <a:rPr lang="en-US" altLang="zh-CN" sz="2400" dirty="0" err="1">
                <a:solidFill>
                  <a:srgbClr val="000066"/>
                </a:solidFill>
              </a:rPr>
              <a:t>f",&amp;h</a:t>
            </a:r>
            <a:r>
              <a:rPr lang="en-US" altLang="zh-CN" sz="2400" dirty="0">
                <a:solidFill>
                  <a:srgbClr val="000066"/>
                </a:solidFill>
              </a:rPr>
              <a:t>);                 /*</a:t>
            </a:r>
            <a:r>
              <a:rPr lang="zh-CN" altLang="zh-CN" sz="2400" dirty="0">
                <a:solidFill>
                  <a:srgbClr val="000066"/>
                </a:solidFill>
              </a:rPr>
              <a:t>程序运行时从键盘输入高度值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v= PI*r*r*h;                         /*</a:t>
            </a:r>
            <a:r>
              <a:rPr lang="zh-CN" altLang="zh-CN" sz="2400" dirty="0">
                <a:solidFill>
                  <a:srgbClr val="000066"/>
                </a:solidFill>
              </a:rPr>
              <a:t>计算体积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</a:t>
            </a:r>
            <a:r>
              <a:rPr lang="en-US" altLang="zh-CN" sz="2400" dirty="0" err="1">
                <a:solidFill>
                  <a:srgbClr val="000066"/>
                </a:solidFill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</a:rPr>
              <a:t>("\</a:t>
            </a:r>
            <a:r>
              <a:rPr lang="en-US" altLang="zh-CN" sz="2400" dirty="0" err="1">
                <a:solidFill>
                  <a:srgbClr val="000066"/>
                </a:solidFill>
              </a:rPr>
              <a:t>nThe</a:t>
            </a:r>
            <a:r>
              <a:rPr lang="en-US" altLang="zh-CN" sz="2400" dirty="0">
                <a:solidFill>
                  <a:srgbClr val="000066"/>
                </a:solidFill>
              </a:rPr>
              <a:t> volume is %f\</a:t>
            </a:r>
            <a:r>
              <a:rPr lang="en-US" altLang="zh-CN" sz="2400" dirty="0" err="1">
                <a:solidFill>
                  <a:srgbClr val="000066"/>
                </a:solidFill>
              </a:rPr>
              <a:t>n",v</a:t>
            </a:r>
            <a:r>
              <a:rPr lang="en-US" altLang="zh-CN" sz="2400" dirty="0">
                <a:solidFill>
                  <a:srgbClr val="000066"/>
                </a:solidFill>
              </a:rPr>
              <a:t>);   /*</a:t>
            </a:r>
            <a:r>
              <a:rPr lang="zh-CN" altLang="zh-CN" sz="2400" dirty="0">
                <a:solidFill>
                  <a:srgbClr val="000066"/>
                </a:solidFill>
              </a:rPr>
              <a:t>输出圆柱体积计算结果</a:t>
            </a:r>
            <a:r>
              <a:rPr lang="en-US" altLang="zh-CN" sz="2400" dirty="0">
                <a:solidFill>
                  <a:srgbClr val="000066"/>
                </a:solidFill>
              </a:rPr>
              <a:t>*/</a:t>
            </a: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  return 0;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 }</a:t>
            </a:r>
            <a:endParaRPr lang="zh-CN" altLang="zh-CN" sz="2400" dirty="0">
              <a:solidFill>
                <a:srgbClr val="000066"/>
              </a:solidFill>
            </a:endParaRPr>
          </a:p>
          <a:p>
            <a:pPr marR="0" eaLnBrk="1" hangingPunct="1">
              <a:spcBef>
                <a:spcPct val="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副标题 4">
            <a:extLst>
              <a:ext uri="{FF2B5EF4-FFF2-40B4-BE49-F238E27FC236}">
                <a16:creationId xmlns:a16="http://schemas.microsoft.com/office/drawing/2014/main" id="{6627C606-3EF6-4AD5-A0AD-5D16BB0E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484313"/>
            <a:ext cx="7924800" cy="5068887"/>
          </a:xfrm>
        </p:spPr>
        <p:txBody>
          <a:bodyPr/>
          <a:lstStyle/>
          <a:p>
            <a:pPr marR="0" algn="l" eaLnBrk="1" hangingPunct="1"/>
            <a:r>
              <a:rPr lang="en-US" altLang="zh-CN" dirty="0"/>
              <a:t>       </a:t>
            </a:r>
            <a:r>
              <a:rPr lang="zh-CN" altLang="en-US" dirty="0">
                <a:solidFill>
                  <a:srgbClr val="000066"/>
                </a:solidFill>
              </a:rPr>
              <a:t>源程序</a:t>
            </a:r>
            <a:r>
              <a:rPr lang="zh-CN" altLang="zh-CN" dirty="0">
                <a:solidFill>
                  <a:srgbClr val="000066"/>
                </a:solidFill>
              </a:rPr>
              <a:t>分别在</a:t>
            </a:r>
            <a:r>
              <a:rPr lang="en-US" altLang="zh-CN" dirty="0">
                <a:solidFill>
                  <a:srgbClr val="000066"/>
                </a:solidFill>
              </a:rPr>
              <a:t>Dev C++</a:t>
            </a:r>
            <a:r>
              <a:rPr lang="zh-CN" altLang="zh-CN" dirty="0">
                <a:solidFill>
                  <a:srgbClr val="000066"/>
                </a:solidFill>
              </a:rPr>
              <a:t>环境下载入程序运行、输入数据及输出结果如图</a:t>
            </a:r>
            <a:r>
              <a:rPr lang="en-US" altLang="zh-CN" dirty="0">
                <a:solidFill>
                  <a:srgbClr val="000066"/>
                </a:solidFill>
              </a:rPr>
              <a:t>1.2</a:t>
            </a:r>
            <a:r>
              <a:rPr lang="zh-CN" altLang="zh-CN" dirty="0">
                <a:solidFill>
                  <a:srgbClr val="000066"/>
                </a:solidFill>
              </a:rPr>
              <a:t>所示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</a:p>
          <a:p>
            <a:pPr marR="0" algn="l" eaLnBrk="1" hangingPunct="1"/>
            <a:endParaRPr lang="zh-CN" altLang="zh-CN" dirty="0">
              <a:solidFill>
                <a:srgbClr val="000066"/>
              </a:solidFill>
            </a:endParaRPr>
          </a:p>
          <a:p>
            <a:pPr marR="0" eaLnBrk="1" hangingPunct="1"/>
            <a:r>
              <a:rPr lang="en-US" altLang="zh-CN" dirty="0"/>
              <a:t>   </a:t>
            </a:r>
            <a:endParaRPr lang="zh-CN" altLang="zh-CN" dirty="0"/>
          </a:p>
          <a:p>
            <a:pPr marR="0" eaLnBrk="1" hangingPunct="1"/>
            <a:endParaRPr lang="en-US" altLang="zh-CN" dirty="0"/>
          </a:p>
          <a:p>
            <a:pPr marR="0" eaLnBrk="1" hangingPunct="1"/>
            <a:endParaRPr lang="en-US" altLang="zh-CN" dirty="0"/>
          </a:p>
          <a:p>
            <a:pPr marR="0" eaLnBrk="1" hangingPunct="1"/>
            <a:endParaRPr lang="en-US" altLang="zh-CN" dirty="0"/>
          </a:p>
          <a:p>
            <a:pPr marR="0"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143175-CE14-4994-A23E-9514E2B6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7092280" cy="3731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4E020F-DA94-4811-A02A-247210A994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1.3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计算机算法的表示      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E398AF6-507C-45FC-B09A-AEC05074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773238"/>
            <a:ext cx="7924800" cy="3384550"/>
          </a:xfrm>
        </p:spPr>
        <p:txBody>
          <a:bodyPr/>
          <a:lstStyle/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Arial" panose="020B0604020202020204" pitchFamily="34" charset="0"/>
              </a:rPr>
              <a:t>自然语言表示</a:t>
            </a: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latin typeface="Arial" panose="020B0604020202020204" pitchFamily="34" charset="0"/>
              </a:rPr>
              <a:t>易懂，文字冗长，易歧义性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Arial" panose="020B0604020202020204" pitchFamily="34" charset="0"/>
              </a:rPr>
              <a:t>流程图表示</a:t>
            </a: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latin typeface="Arial" panose="020B0604020202020204" pitchFamily="34" charset="0"/>
              </a:rPr>
              <a:t>用流程图符号构成，直观，易懂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600">
                <a:latin typeface="Arial" panose="020B0604020202020204" pitchFamily="34" charset="0"/>
              </a:rPr>
              <a:t> </a:t>
            </a:r>
            <a:r>
              <a:rPr lang="en-US" altLang="zh-CN" sz="2600">
                <a:latin typeface="Arial" panose="020B0604020202020204" pitchFamily="34" charset="0"/>
              </a:rPr>
              <a:t>N-S</a:t>
            </a:r>
            <a:r>
              <a:rPr lang="zh-CN" altLang="en-US" sz="2800">
                <a:latin typeface="Arial" panose="020B0604020202020204" pitchFamily="34" charset="0"/>
              </a:rPr>
              <a:t>流程图表示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Arial" panose="020B0604020202020204" pitchFamily="34" charset="0"/>
              </a:rPr>
              <a:t>伪代码表示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Arial" panose="020B0604020202020204" pitchFamily="34" charset="0"/>
              </a:rPr>
              <a:t>计算机语言表示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45E28476-48CC-4841-97C1-494957F6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809CE0F-C53A-46D6-8451-7500879401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1.3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计算机算法的表示      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845B8B8-A8A8-492F-9616-A3CFDAB9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412875"/>
            <a:ext cx="7924800" cy="4683125"/>
          </a:xfrm>
        </p:spPr>
        <p:txBody>
          <a:bodyPr/>
          <a:lstStyle/>
          <a:p>
            <a:pPr marR="0" algn="l" eaLnBrk="1" hangingPunct="1"/>
            <a:r>
              <a:rPr lang="en-US" altLang="zh-CN" sz="3200">
                <a:solidFill>
                  <a:srgbClr val="800000"/>
                </a:solidFill>
              </a:rPr>
              <a:t>1.3.1 </a:t>
            </a:r>
            <a:r>
              <a:rPr lang="zh-CN" altLang="en-US" sz="3200">
                <a:solidFill>
                  <a:srgbClr val="800000"/>
                </a:solidFill>
                <a:latin typeface="宋体" panose="02010600030101010101" pitchFamily="2" charset="-122"/>
              </a:rPr>
              <a:t>自然语言描述</a:t>
            </a:r>
            <a:r>
              <a:rPr lang="zh-CN" altLang="en-US" sz="3200">
                <a:solidFill>
                  <a:srgbClr val="800000"/>
                </a:solidFill>
              </a:rPr>
              <a:t>  </a:t>
            </a:r>
            <a:endParaRPr lang="en-US" altLang="zh-CN" sz="3200">
              <a:solidFill>
                <a:srgbClr val="800000"/>
              </a:solidFill>
            </a:endParaRPr>
          </a:p>
          <a:p>
            <a:pPr marR="0" algn="l" eaLnBrk="1" hangingPunct="1"/>
            <a:r>
              <a:rPr lang="zh-CN" altLang="en-US"/>
              <a:t>     </a:t>
            </a:r>
            <a:r>
              <a:rPr lang="zh-CN" altLang="en-US">
                <a:solidFill>
                  <a:srgbClr val="000066"/>
                </a:solidFill>
              </a:rPr>
              <a:t>例如，执行求和运算；完成按班级排序的数据操作；执行按人名检索数据等。</a:t>
            </a:r>
          </a:p>
          <a:p>
            <a:pPr marR="0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zh-CN" altLang="en-US" sz="4000"/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2420D4F2-72D7-42D3-A900-B32E7ED8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844529-E19A-47E1-A3F2-C8BBBEB9B2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1.3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计算机算法的表示      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A230DA-B835-477B-AB76-6E46F3ACD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412875"/>
            <a:ext cx="7924800" cy="4683125"/>
          </a:xfrm>
        </p:spPr>
        <p:txBody>
          <a:bodyPr/>
          <a:lstStyle/>
          <a:p>
            <a:pPr marR="0" algn="l" eaLnBrk="1" hangingPunct="1"/>
            <a:r>
              <a:rPr lang="en-US" altLang="zh-CN" sz="3200">
                <a:solidFill>
                  <a:srgbClr val="800000"/>
                </a:solidFill>
              </a:rPr>
              <a:t>1.3.2 </a:t>
            </a:r>
            <a:r>
              <a:rPr lang="zh-CN" altLang="en-US" sz="3200">
                <a:solidFill>
                  <a:srgbClr val="800000"/>
                </a:solidFill>
                <a:latin typeface="宋体" panose="02010600030101010101" pitchFamily="2" charset="-122"/>
              </a:rPr>
              <a:t>程序流程图描述</a:t>
            </a:r>
            <a:r>
              <a:rPr lang="zh-CN" altLang="en-US" sz="3200">
                <a:solidFill>
                  <a:srgbClr val="800000"/>
                </a:solidFill>
              </a:rPr>
              <a:t> </a:t>
            </a:r>
          </a:p>
          <a:p>
            <a:pPr marR="0" algn="l" eaLnBrk="1" hangingPunct="1"/>
            <a:endParaRPr lang="zh-CN" altLang="en-US"/>
          </a:p>
          <a:p>
            <a:pPr marR="0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zh-CN" altLang="en-US" sz="4000"/>
          </a:p>
        </p:txBody>
      </p:sp>
      <p:graphicFrame>
        <p:nvGraphicFramePr>
          <p:cNvPr id="30724" name="Object 5">
            <a:extLst>
              <a:ext uri="{FF2B5EF4-FFF2-40B4-BE49-F238E27FC236}">
                <a16:creationId xmlns:a16="http://schemas.microsoft.com/office/drawing/2014/main" id="{E513642B-D470-4451-B93D-6D5ABB3EE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3941762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524742" imgH="4048690" progId="Paint.Picture">
                  <p:embed/>
                </p:oleObj>
              </mc:Choice>
              <mc:Fallback>
                <p:oleObj name="位图图像" r:id="rId2" imgW="3524742" imgH="40486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3941762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7">
            <a:extLst>
              <a:ext uri="{FF2B5EF4-FFF2-40B4-BE49-F238E27FC236}">
                <a16:creationId xmlns:a16="http://schemas.microsoft.com/office/drawing/2014/main" id="{C1CB623A-A077-41A1-A759-C6584DFA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70EF4E3E-9CD0-4ADC-92B8-BBB5E6B82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989138"/>
          <a:ext cx="2952750" cy="423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43636" imgH="5095238" progId="Paint.Picture">
                  <p:embed/>
                </p:oleObj>
              </mc:Choice>
              <mc:Fallback>
                <p:oleObj r:id="rId4" imgW="2943636" imgH="509523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9138"/>
                        <a:ext cx="2952750" cy="423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9BB300-FEDE-4775-A215-F1B6D4D8B0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     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A65C0A0-5DBA-4687-B33A-6A2676EF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6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9590CAC5-B734-4D9C-95B0-2E62393E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BAE2162A-C834-4792-A69C-9A9DB1C5F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679575"/>
          <a:ext cx="59039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47619" imgH="3696216" progId="Paint.Picture">
                  <p:embed/>
                </p:oleObj>
              </mc:Choice>
              <mc:Fallback>
                <p:oleObj r:id="rId2" imgW="6447619" imgH="369621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79575"/>
                        <a:ext cx="5903912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8">
            <a:extLst>
              <a:ext uri="{FF2B5EF4-FFF2-40B4-BE49-F238E27FC236}">
                <a16:creationId xmlns:a16="http://schemas.microsoft.com/office/drawing/2014/main" id="{55EFCFB7-6991-48A9-BC6C-5B8C3136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6C8D747D-BB1F-4E61-9F6D-B1379386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D2E1BFD8-4C4A-4E90-97FC-A18952821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860800"/>
            <a:ext cx="788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1.4 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表示复杂的算法看似乱麻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53" name="Rectangle 15">
            <a:extLst>
              <a:ext uri="{FF2B5EF4-FFF2-40B4-BE49-F238E27FC236}">
                <a16:creationId xmlns:a16="http://schemas.microsoft.com/office/drawing/2014/main" id="{20165541-6BBF-4C9A-9003-21ECF4A0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4" name="矩形 1">
            <a:extLst>
              <a:ext uri="{FF2B5EF4-FFF2-40B4-BE49-F238E27FC236}">
                <a16:creationId xmlns:a16="http://schemas.microsoft.com/office/drawing/2014/main" id="{D9A190DA-D0FC-4ACC-A197-44F828D2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11250"/>
            <a:ext cx="4083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1.3.2 </a:t>
            </a:r>
            <a:r>
              <a:rPr lang="zh-CN" altLang="en-US" sz="3200" b="1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程序流程图描述</a:t>
            </a:r>
            <a:r>
              <a:rPr lang="zh-CN" altLang="en-US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55" name="Rectangle 8">
            <a:extLst>
              <a:ext uri="{FF2B5EF4-FFF2-40B4-BE49-F238E27FC236}">
                <a16:creationId xmlns:a16="http://schemas.microsoft.com/office/drawing/2014/main" id="{0F9F3F59-8AEF-4083-A531-9B1B957F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3820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ea typeface="隶书" panose="02010509060101010101" pitchFamily="49" charset="-122"/>
              </a:rPr>
              <a:t>传统流程图流向混乱、可读性差，所以应该采用结构化流程图。 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结构化程序设计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基本思想：任何程序都可以用三种基本结构表示，限制使用无条件转移语句（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结构化程序：由三种基本结构反复嵌套构成的程序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优点：结构清晰，易读，提高程序设计质量和效率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680896E-EF3D-4157-B9D2-8469BB62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6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00034F35-D120-495C-97DC-F226E580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AD031181-13CC-4D68-940A-D7B1500D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Object 7">
            <a:extLst>
              <a:ext uri="{FF2B5EF4-FFF2-40B4-BE49-F238E27FC236}">
                <a16:creationId xmlns:a16="http://schemas.microsoft.com/office/drawing/2014/main" id="{05DC004F-AA19-4762-8601-DCEEAA281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20925"/>
          <a:ext cx="131445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4686" imgH="1609524" progId="Paint.Picture">
                  <p:embed/>
                </p:oleObj>
              </mc:Choice>
              <mc:Fallback>
                <p:oleObj r:id="rId2" imgW="1514686" imgH="160952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20925"/>
                        <a:ext cx="131445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0">
            <a:extLst>
              <a:ext uri="{FF2B5EF4-FFF2-40B4-BE49-F238E27FC236}">
                <a16:creationId xmlns:a16="http://schemas.microsoft.com/office/drawing/2014/main" id="{FAB8C90A-6575-426D-9BCE-ACC60246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728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5" name="Object 9">
            <a:extLst>
              <a:ext uri="{FF2B5EF4-FFF2-40B4-BE49-F238E27FC236}">
                <a16:creationId xmlns:a16="http://schemas.microsoft.com/office/drawing/2014/main" id="{13B7ED4A-3CEB-4165-8584-2A6DA6BFA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39975"/>
          <a:ext cx="42291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8571" imgH="1600000" progId="Paint.Picture">
                  <p:embed/>
                </p:oleObj>
              </mc:Choice>
              <mc:Fallback>
                <p:oleObj r:id="rId4" imgW="4828571" imgH="160000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39975"/>
                        <a:ext cx="4229100" cy="274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11">
            <a:extLst>
              <a:ext uri="{FF2B5EF4-FFF2-40B4-BE49-F238E27FC236}">
                <a16:creationId xmlns:a16="http://schemas.microsoft.com/office/drawing/2014/main" id="{4DF25344-F520-4CE1-918C-A3D90608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45125"/>
            <a:ext cx="871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顺序结构           条件判断分支结构                循环控制结构</a:t>
            </a:r>
            <a:r>
              <a:rPr lang="zh-CN" altLang="en-US" sz="11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7" name="Rectangle 15">
            <a:extLst>
              <a:ext uri="{FF2B5EF4-FFF2-40B4-BE49-F238E27FC236}">
                <a16:creationId xmlns:a16="http://schemas.microsoft.com/office/drawing/2014/main" id="{8B55FCF3-1101-4B30-ABD3-3D30A67D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8" name="Object 14">
            <a:extLst>
              <a:ext uri="{FF2B5EF4-FFF2-40B4-BE49-F238E27FC236}">
                <a16:creationId xmlns:a16="http://schemas.microsoft.com/office/drawing/2014/main" id="{3FB8007D-B8A5-4B1D-BD04-411056530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2813" y="2205038"/>
          <a:ext cx="31511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05954" imgH="2390476" progId="Paint.Picture">
                  <p:embed/>
                </p:oleObj>
              </mc:Choice>
              <mc:Fallback>
                <p:oleObj r:id="rId6" imgW="4505954" imgH="239047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2205038"/>
                        <a:ext cx="31511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矩形 1">
            <a:extLst>
              <a:ext uri="{FF2B5EF4-FFF2-40B4-BE49-F238E27FC236}">
                <a16:creationId xmlns:a16="http://schemas.microsoft.com/office/drawing/2014/main" id="{19E73243-635F-4FA9-BD19-F2E3E94D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11250"/>
            <a:ext cx="4083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1.3.2 </a:t>
            </a:r>
            <a:r>
              <a:rPr lang="zh-CN" altLang="en-US" sz="3200" b="1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程序流程图描述</a:t>
            </a:r>
            <a:r>
              <a:rPr lang="zh-CN" altLang="en-US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B68BD8-AD7C-4836-90F2-EEE687B01C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     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01F9066-49DD-44D5-8441-E339CAB9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7924800" cy="4267200"/>
          </a:xfrm>
        </p:spPr>
        <p:txBody>
          <a:bodyPr/>
          <a:lstStyle/>
          <a:p>
            <a:pPr marR="0" eaLnBrk="1" hangingPunct="1"/>
            <a:r>
              <a:rPr lang="en-US" altLang="zh-CN"/>
              <a:t>    </a:t>
            </a:r>
          </a:p>
          <a:p>
            <a:pPr marR="0" eaLnBrk="1" hangingPunct="1"/>
            <a:endParaRPr lang="en-US" altLang="zh-CN"/>
          </a:p>
          <a:p>
            <a:pPr marR="0" eaLnBrk="1" hangingPunct="1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AD0F4BD-807B-468D-BA8E-F58FF3F6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6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5508BEB8-8BC6-4FB0-B9E6-79B30BC5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52513"/>
            <a:ext cx="4584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1.3.3 N-S</a:t>
            </a:r>
            <a:r>
              <a:rPr lang="zh-CN" altLang="en-US" sz="320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图描述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id="{71BC7026-D877-4CC8-B333-B6C7ABD44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B8FFB8A0-F403-4F21-856C-D653CA5E8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597025"/>
          <a:ext cx="49688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20058" imgH="1838095" progId="Paint.Picture">
                  <p:embed/>
                </p:oleObj>
              </mc:Choice>
              <mc:Fallback>
                <p:oleObj r:id="rId2" imgW="3820058" imgH="183809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97025"/>
                        <a:ext cx="49688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10">
            <a:extLst>
              <a:ext uri="{FF2B5EF4-FFF2-40B4-BE49-F238E27FC236}">
                <a16:creationId xmlns:a16="http://schemas.microsoft.com/office/drawing/2014/main" id="{69F9CE13-0877-4D5B-B850-530D8B24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089BF9EE-6C9C-49D9-9F87-F350F80FF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511550"/>
          <a:ext cx="57610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58269" imgH="1952898" progId="Paint.Picture">
                  <p:embed/>
                </p:oleObj>
              </mc:Choice>
              <mc:Fallback>
                <p:oleObj r:id="rId4" imgW="4258269" imgH="195289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11550"/>
                        <a:ext cx="57610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1">
            <a:extLst>
              <a:ext uri="{FF2B5EF4-FFF2-40B4-BE49-F238E27FC236}">
                <a16:creationId xmlns:a16="http://schemas.microsoft.com/office/drawing/2014/main" id="{41346917-7966-49AC-AB8A-04EA3945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 N-S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图表示三种基本结构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FE0740-077E-472D-BC9D-E16F18193D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99592" y="908720"/>
            <a:ext cx="7772400" cy="665956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en-US" altLang="zh-CN" sz="3200" dirty="0">
                <a:solidFill>
                  <a:srgbClr val="800000"/>
                </a:solidFill>
                <a:latin typeface="Times New Roman" pitchFamily="18" charset="0"/>
                <a:cs typeface="+mn-cs"/>
              </a:rPr>
              <a:t>1.3.4 </a:t>
            </a:r>
            <a:r>
              <a:rPr kumimoji="1" lang="zh-CN" altLang="zh-CN" sz="3200" dirty="0">
                <a:solidFill>
                  <a:srgbClr val="800000"/>
                </a:solidFill>
                <a:latin typeface="Times New Roman" pitchFamily="18" charset="0"/>
                <a:cs typeface="+mn-cs"/>
              </a:rPr>
              <a:t>结构化程序设计</a:t>
            </a:r>
            <a:r>
              <a:rPr kumimoji="1" lang="zh-CN" altLang="en-US" sz="3200" dirty="0">
                <a:solidFill>
                  <a:srgbClr val="800000"/>
                </a:solidFill>
                <a:latin typeface="Times New Roman" pitchFamily="18" charset="0"/>
                <a:cs typeface="+mn-cs"/>
              </a:rPr>
              <a:t>方法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971B5E-7AF1-44D2-868B-E909B873E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1773238"/>
            <a:ext cx="8547100" cy="4267200"/>
          </a:xfrm>
        </p:spPr>
        <p:txBody>
          <a:bodyPr/>
          <a:lstStyle/>
          <a:p>
            <a:pPr marR="0" algn="l" eaLnBrk="1" hangingPunct="1"/>
            <a:r>
              <a:rPr lang="en-US" altLang="zh-CN" dirty="0">
                <a:solidFill>
                  <a:srgbClr val="000066"/>
                </a:solidFill>
              </a:rPr>
              <a:t>1.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800000"/>
                </a:solidFill>
              </a:rPr>
              <a:t>三种基本结构的共同特点：</a:t>
            </a:r>
          </a:p>
          <a:p>
            <a:pPr lvl="1" algn="l">
              <a:lnSpc>
                <a:spcPct val="90000"/>
              </a:lnSpc>
            </a:pPr>
            <a:r>
              <a:rPr lang="en-US" altLang="zh-CN" sz="2200" dirty="0"/>
              <a:t>(1) </a:t>
            </a:r>
            <a:r>
              <a:rPr lang="zh-CN" altLang="en-US" sz="2200" dirty="0"/>
              <a:t>只有一个入口。</a:t>
            </a:r>
          </a:p>
          <a:p>
            <a:pPr lvl="1" algn="l">
              <a:lnSpc>
                <a:spcPct val="90000"/>
              </a:lnSpc>
            </a:pPr>
            <a:r>
              <a:rPr lang="en-US" altLang="zh-CN" sz="2200" dirty="0"/>
              <a:t>(2) </a:t>
            </a:r>
            <a:r>
              <a:rPr lang="zh-CN" altLang="en-US" sz="2200" dirty="0"/>
              <a:t>只有一个出口。请注意，一个菱形判断框有两个出口，而一个选择结构只有一个出口。不要将菱形框的出口和选择结构的出口混淆。</a:t>
            </a:r>
          </a:p>
          <a:p>
            <a:pPr lvl="1" algn="l">
              <a:lnSpc>
                <a:spcPct val="90000"/>
              </a:lnSpc>
            </a:pPr>
            <a:r>
              <a:rPr lang="en-US" altLang="zh-CN" sz="2200" dirty="0"/>
              <a:t>(3) </a:t>
            </a:r>
            <a:r>
              <a:rPr lang="zh-CN" altLang="en-US" sz="2200" dirty="0"/>
              <a:t>结构内的每一部分都有机会被执行到。对每一个框来说，都应有一条从入口到出口的路径通过它。 </a:t>
            </a:r>
            <a:endParaRPr lang="en-US" altLang="zh-CN" sz="2200"/>
          </a:p>
          <a:p>
            <a:pPr lvl="1" algn="l">
              <a:lnSpc>
                <a:spcPct val="90000"/>
              </a:lnSpc>
            </a:pPr>
            <a:r>
              <a:rPr lang="en-US" altLang="zh-CN" sz="2200"/>
              <a:t>(</a:t>
            </a:r>
            <a:r>
              <a:rPr lang="en-US" altLang="zh-CN" sz="2200" dirty="0"/>
              <a:t>4) </a:t>
            </a:r>
            <a:r>
              <a:rPr lang="zh-CN" altLang="en-US" sz="2200" dirty="0"/>
              <a:t>结构内不存在“死循环”</a:t>
            </a:r>
            <a:r>
              <a:rPr lang="en-US" altLang="zh-CN" sz="2200" dirty="0"/>
              <a:t>(</a:t>
            </a:r>
            <a:r>
              <a:rPr lang="zh-CN" altLang="en-US" sz="2200" dirty="0"/>
              <a:t>无终止的循环</a:t>
            </a:r>
            <a:r>
              <a:rPr lang="en-US" altLang="zh-CN" sz="2200" dirty="0"/>
              <a:t>)</a:t>
            </a:r>
            <a:r>
              <a:rPr lang="zh-CN" altLang="en-US" sz="2200" dirty="0"/>
              <a:t>。图</a:t>
            </a:r>
            <a:r>
              <a:rPr lang="en-US" altLang="zh-CN" sz="2200" dirty="0"/>
              <a:t>1.16</a:t>
            </a:r>
            <a:r>
              <a:rPr lang="zh-CN" altLang="en-US" sz="2200" dirty="0"/>
              <a:t>就是一个死循环。</a:t>
            </a:r>
            <a:endParaRPr lang="en-US" altLang="zh-CN" sz="2200" dirty="0"/>
          </a:p>
          <a:p>
            <a:pPr lvl="1" algn="l">
              <a:lnSpc>
                <a:spcPct val="90000"/>
              </a:lnSpc>
            </a:pPr>
            <a:endParaRPr lang="zh-CN" altLang="en-US" sz="2200" dirty="0"/>
          </a:p>
          <a:p>
            <a:pPr marR="0" algn="l">
              <a:lnSpc>
                <a:spcPct val="90000"/>
              </a:lnSpc>
            </a:pPr>
            <a:r>
              <a:rPr lang="zh-CN" altLang="en-US" sz="2200" dirty="0"/>
              <a:t>       其实，基本结构不一定只限于上面三种，只要具有上述</a:t>
            </a:r>
            <a:r>
              <a:rPr lang="en-US" altLang="zh-CN" sz="2200" dirty="0"/>
              <a:t>4</a:t>
            </a:r>
            <a:r>
              <a:rPr lang="zh-CN" altLang="en-US" sz="2200" dirty="0"/>
              <a:t>个特点的都可以作为基本结构。人们可以自己定义基本结构，并由这些基本结构组成结构化程序。</a:t>
            </a:r>
            <a:endParaRPr lang="en-US" altLang="zh-CN" sz="2200" dirty="0"/>
          </a:p>
          <a:p>
            <a:pPr marR="0" algn="l">
              <a:lnSpc>
                <a:spcPct val="90000"/>
              </a:lnSpc>
            </a:pPr>
            <a:r>
              <a:rPr lang="zh-CN" altLang="en-US" sz="2200" dirty="0"/>
              <a:t>     但是，人们都普遍认为最基本的是本节介绍的三种基本结构。</a:t>
            </a:r>
          </a:p>
          <a:p>
            <a:pPr marR="0" algn="l" eaLnBrk="1" hangingPunct="1"/>
            <a:endParaRPr lang="zh-CN" altLang="en-US" sz="2000" dirty="0"/>
          </a:p>
          <a:p>
            <a:pPr marR="0" eaLnBrk="1" hangingPunct="1"/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4B477F3-8D5D-46F9-A22D-29CAD24EE9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99592" y="908720"/>
            <a:ext cx="7772400" cy="665956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en-US" altLang="zh-CN" sz="3200" dirty="0">
                <a:solidFill>
                  <a:srgbClr val="800000"/>
                </a:solidFill>
                <a:latin typeface="Times New Roman" pitchFamily="18" charset="0"/>
                <a:cs typeface="+mn-cs"/>
              </a:rPr>
              <a:t>1.3.4 </a:t>
            </a:r>
            <a:r>
              <a:rPr kumimoji="1" lang="zh-CN" altLang="en-US" sz="3200" dirty="0">
                <a:solidFill>
                  <a:srgbClr val="800000"/>
                </a:solidFill>
                <a:latin typeface="Times New Roman" pitchFamily="18" charset="0"/>
                <a:cs typeface="+mn-cs"/>
              </a:rPr>
              <a:t>结构化程序设计方法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0374E7F-35FE-45AB-B505-F0CD123F61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1628775"/>
            <a:ext cx="8259763" cy="4267200"/>
          </a:xfrm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/>
              <a:t>结构化程序：</a:t>
            </a:r>
            <a:endParaRPr lang="en-US" altLang="zh-CN" sz="2800" dirty="0"/>
          </a:p>
          <a:p>
            <a:pPr marL="1200150" lvl="2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600" dirty="0"/>
              <a:t>用三种基本结构组成的程序</a:t>
            </a:r>
            <a:endParaRPr lang="en-US" altLang="zh-CN" sz="2600" dirty="0"/>
          </a:p>
          <a:p>
            <a:pPr marL="1200150" lvl="2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>
                <a:solidFill>
                  <a:srgbClr val="000066"/>
                </a:solidFill>
              </a:rPr>
              <a:t>已经证明，由以上三种基本结构顺序组成的算法结构，可以解决任何复杂的问题。</a:t>
            </a:r>
            <a:endParaRPr lang="zh-CN" altLang="en-US" sz="2600" dirty="0"/>
          </a:p>
          <a:p>
            <a:pPr marL="742950" lvl="1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/>
              <a:t>基本设计思路：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  <a:defRPr/>
            </a:pPr>
            <a:r>
              <a:rPr lang="zh-CN" altLang="en-US" sz="2400" dirty="0"/>
              <a:t>复杂问题分解成 几个最基本问题，再分别处理。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itchFamily="2" charset="2"/>
              <a:buChar char="«"/>
              <a:defRPr/>
            </a:pPr>
            <a:r>
              <a:rPr lang="zh-CN" altLang="en-US" sz="2800" dirty="0"/>
              <a:t>采用的方法：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  <a:defRPr/>
            </a:pPr>
            <a:r>
              <a:rPr lang="zh-CN" altLang="en-US" sz="2400" dirty="0"/>
              <a:t>自顶向下；逐步细化；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  <a:defRPr/>
            </a:pPr>
            <a:r>
              <a:rPr lang="zh-CN" altLang="en-US" sz="2400" dirty="0"/>
              <a:t>模块化设计：复杂问题按功能分成多个子模块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v"/>
              <a:defRPr/>
            </a:pPr>
            <a:r>
              <a:rPr lang="zh-CN" altLang="en-US" sz="2400" dirty="0"/>
              <a:t>结构化编码：正确采用三种基本结构实现</a:t>
            </a:r>
          </a:p>
          <a:p>
            <a:pPr lvl="1" algn="l">
              <a:defRPr/>
            </a:pPr>
            <a:endParaRPr lang="zh-CN" altLang="en-US" sz="2700" dirty="0">
              <a:solidFill>
                <a:srgbClr val="000066"/>
              </a:solidFill>
            </a:endParaRPr>
          </a:p>
          <a:p>
            <a:pPr marR="0" algn="l" eaLnBrk="1" hangingPunct="1">
              <a:defRPr/>
            </a:pPr>
            <a:endParaRPr lang="zh-CN" altLang="en-US" dirty="0">
              <a:solidFill>
                <a:srgbClr val="000066"/>
              </a:solidFill>
            </a:endParaRPr>
          </a:p>
          <a:p>
            <a:pPr marR="0" algn="l" eaLnBrk="1" hangingPunct="1">
              <a:defRPr/>
            </a:pPr>
            <a:r>
              <a:rPr lang="zh-CN" altLang="en-US" sz="1800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CC819AD-2D6E-45CD-8534-B9B01EC34F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620688"/>
            <a:ext cx="77724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>
                <a:solidFill>
                  <a:srgbClr val="800000"/>
                </a:solidFill>
              </a:rPr>
              <a:t>本章主要内容有</a:t>
            </a:r>
            <a:endParaRPr lang="zh-CN" altLang="en-US" sz="360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D476982-2A4C-4AE6-A50A-D6E862804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zh-CN"/>
              <a:t>    </a:t>
            </a:r>
          </a:p>
          <a:p>
            <a:pPr marR="0" eaLnBrk="1" hangingPunct="1"/>
            <a:endParaRPr lang="en-US" altLang="zh-CN"/>
          </a:p>
          <a:p>
            <a:pPr marR="0" eaLnBrk="1" hangingPunct="1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en-US" altLang="zh-CN" sz="4000"/>
          </a:p>
        </p:txBody>
      </p:sp>
      <p:sp>
        <p:nvSpPr>
          <p:cNvPr id="289797" name="Text Box 5">
            <a:extLst>
              <a:ext uri="{FF2B5EF4-FFF2-40B4-BE49-F238E27FC236}">
                <a16:creationId xmlns:a16="http://schemas.microsoft.com/office/drawing/2014/main" id="{C02520E3-0CCB-49A8-97F3-27A20093B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00213"/>
            <a:ext cx="7924800" cy="4708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zh-CN" sz="3200" b="1" dirty="0">
                <a:solidFill>
                  <a:srgbClr val="000066"/>
                </a:solidFill>
              </a:rPr>
              <a:t>程序设计语言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zh-CN" sz="3200" b="1" dirty="0">
                <a:solidFill>
                  <a:srgbClr val="000066"/>
                </a:solidFill>
              </a:rPr>
              <a:t>程序设计过程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zh-CN" sz="3200" b="1" dirty="0">
                <a:solidFill>
                  <a:srgbClr val="000066"/>
                </a:solidFill>
              </a:rPr>
              <a:t>程序设计</a:t>
            </a:r>
            <a:r>
              <a:rPr lang="zh-CN" altLang="zh-CN" sz="3200" b="1">
                <a:solidFill>
                  <a:srgbClr val="000066"/>
                </a:solidFill>
              </a:rPr>
              <a:t>算法与</a:t>
            </a:r>
            <a:endParaRPr lang="zh-CN" altLang="zh-CN" sz="3200" b="1" dirty="0">
              <a:solidFill>
                <a:srgbClr val="000066"/>
              </a:solidFill>
            </a:endParaRP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zh-CN" sz="3200" b="1" dirty="0">
                <a:solidFill>
                  <a:srgbClr val="000066"/>
                </a:solidFill>
              </a:rPr>
              <a:t>计算机程序算法的表示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66"/>
                </a:solidFill>
              </a:rPr>
              <a:t>       -</a:t>
            </a:r>
            <a:r>
              <a:rPr lang="zh-CN" altLang="zh-CN" sz="2800" b="1" dirty="0">
                <a:solidFill>
                  <a:srgbClr val="000066"/>
                </a:solidFill>
              </a:rPr>
              <a:t>自然语言描述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66"/>
                </a:solidFill>
              </a:rPr>
              <a:t>       -</a:t>
            </a:r>
            <a:r>
              <a:rPr lang="zh-CN" altLang="zh-CN" sz="2800" b="1" dirty="0">
                <a:solidFill>
                  <a:srgbClr val="000066"/>
                </a:solidFill>
              </a:rPr>
              <a:t>程序流程图描述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66"/>
                </a:solidFill>
              </a:rPr>
              <a:t>       -N-S</a:t>
            </a:r>
            <a:r>
              <a:rPr lang="zh-CN" altLang="zh-CN" sz="2800" b="1" dirty="0">
                <a:solidFill>
                  <a:srgbClr val="000066"/>
                </a:solidFill>
              </a:rPr>
              <a:t>图描述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66"/>
                </a:solidFill>
              </a:rPr>
              <a:t>       -</a:t>
            </a:r>
            <a:r>
              <a:rPr lang="zh-CN" altLang="zh-CN" sz="2800" b="1" dirty="0">
                <a:solidFill>
                  <a:srgbClr val="000066"/>
                </a:solidFill>
              </a:rPr>
              <a:t>结构化程序设计和模块化结构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66"/>
                </a:solidFill>
              </a:rPr>
              <a:t>       -</a:t>
            </a:r>
            <a:r>
              <a:rPr lang="zh-CN" altLang="zh-CN" sz="2800" b="1" dirty="0">
                <a:solidFill>
                  <a:srgbClr val="000066"/>
                </a:solidFill>
              </a:rPr>
              <a:t>程序设计语言描述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zh-CN" altLang="zh-CN" sz="3200" b="1" dirty="0">
                <a:solidFill>
                  <a:srgbClr val="000066"/>
                </a:solidFill>
              </a:rPr>
              <a:t>程序算法实现案例分析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27C055C1-3E85-4741-A2FB-D2085A96CC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1971" y="836712"/>
            <a:ext cx="9073008" cy="821649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800000"/>
                </a:solidFill>
                <a:effectLst/>
              </a:rPr>
              <a:t>算法举例</a:t>
            </a:r>
            <a:r>
              <a:rPr lang="zh-CN" altLang="en-US" sz="3600" dirty="0">
                <a:solidFill>
                  <a:srgbClr val="800000"/>
                </a:solidFill>
                <a:effectLst/>
                <a:latin typeface="宋体" pitchFamily="2" charset="-122"/>
              </a:rPr>
              <a:t>      </a:t>
            </a:r>
          </a:p>
        </p:txBody>
      </p:sp>
      <p:sp>
        <p:nvSpPr>
          <p:cNvPr id="36867" name="副标题 4">
            <a:extLst>
              <a:ext uri="{FF2B5EF4-FFF2-40B4-BE49-F238E27FC236}">
                <a16:creationId xmlns:a16="http://schemas.microsoft.com/office/drawing/2014/main" id="{2CCBC69F-1580-4B5C-9A96-5FD60575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1773238"/>
            <a:ext cx="7924800" cy="4708525"/>
          </a:xfrm>
        </p:spPr>
        <p:txBody>
          <a:bodyPr/>
          <a:lstStyle/>
          <a:p>
            <a:pPr marR="0" algn="l" eaLnBrk="1" hangingPunct="1"/>
            <a:r>
              <a:rPr lang="en-US" altLang="zh-CN"/>
              <a:t>     </a:t>
            </a:r>
            <a:r>
              <a:rPr lang="zh-CN" altLang="zh-CN">
                <a:solidFill>
                  <a:srgbClr val="000066"/>
                </a:solidFill>
              </a:rPr>
              <a:t>计算</a:t>
            </a:r>
            <a:r>
              <a:rPr lang="en-US" altLang="zh-CN">
                <a:solidFill>
                  <a:srgbClr val="000066"/>
                </a:solidFill>
              </a:rPr>
              <a:t>1+2+3+4+5+……+100</a:t>
            </a:r>
            <a:r>
              <a:rPr lang="zh-CN" altLang="zh-CN">
                <a:solidFill>
                  <a:srgbClr val="000066"/>
                </a:solidFill>
              </a:rPr>
              <a:t>之和，可表示为</a:t>
            </a:r>
            <a:endParaRPr lang="en-US" altLang="zh-CN">
              <a:solidFill>
                <a:srgbClr val="000066"/>
              </a:solidFill>
            </a:endParaRPr>
          </a:p>
          <a:p>
            <a:pPr marR="0" algn="l" eaLnBrk="1" hangingPunct="1"/>
            <a:endParaRPr lang="en-US" altLang="zh-CN">
              <a:solidFill>
                <a:srgbClr val="000066"/>
              </a:solidFill>
            </a:endParaRPr>
          </a:p>
          <a:p>
            <a:pPr marR="0" algn="l" eaLnBrk="1" hangingPunct="1"/>
            <a:endParaRPr lang="zh-CN" altLang="zh-CN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>
                <a:solidFill>
                  <a:srgbClr val="000066"/>
                </a:solidFill>
              </a:rPr>
              <a:t>        </a:t>
            </a:r>
          </a:p>
          <a:p>
            <a:pPr marR="0" algn="l" eaLnBrk="1" hangingPunct="1"/>
            <a:endParaRPr lang="en-US" altLang="zh-CN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>
                <a:solidFill>
                  <a:srgbClr val="000066"/>
                </a:solidFill>
              </a:rPr>
              <a:t>      </a:t>
            </a:r>
            <a:r>
              <a:rPr lang="zh-CN" altLang="zh-CN">
                <a:solidFill>
                  <a:srgbClr val="000066"/>
                </a:solidFill>
              </a:rPr>
              <a:t>分析：这是一个自然数升序连续加法运算问题，设一个变量</a:t>
            </a:r>
            <a:r>
              <a:rPr lang="en-US" altLang="zh-CN">
                <a:solidFill>
                  <a:srgbClr val="000066"/>
                </a:solidFill>
              </a:rPr>
              <a:t>i</a:t>
            </a:r>
            <a:r>
              <a:rPr lang="zh-CN" altLang="zh-CN">
                <a:solidFill>
                  <a:srgbClr val="000066"/>
                </a:solidFill>
              </a:rPr>
              <a:t>作为存放加数的变量，同时可用来累计加法运算的次数，再设一个变量</a:t>
            </a:r>
            <a:r>
              <a:rPr lang="en-US" altLang="zh-CN">
                <a:solidFill>
                  <a:srgbClr val="000066"/>
                </a:solidFill>
              </a:rPr>
              <a:t>sum</a:t>
            </a:r>
            <a:r>
              <a:rPr lang="zh-CN" altLang="zh-CN">
                <a:solidFill>
                  <a:srgbClr val="000066"/>
                </a:solidFill>
              </a:rPr>
              <a:t>用来存放连续加法运算的累加值。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09E74E77-B087-4B95-A14C-50BED5E8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65400"/>
            <a:ext cx="39878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1">
            <a:extLst>
              <a:ext uri="{FF2B5EF4-FFF2-40B4-BE49-F238E27FC236}">
                <a16:creationId xmlns:a16="http://schemas.microsoft.com/office/drawing/2014/main" id="{1936AFD2-ECB0-4FE8-961C-565765D2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    </a:t>
            </a:r>
            <a:endParaRPr lang="zh-CN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012A4E-92D2-4206-8AA0-59341BC65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981075"/>
            <a:ext cx="8458200" cy="5486400"/>
          </a:xfrm>
        </p:spPr>
        <p:txBody>
          <a:bodyPr/>
          <a:lstStyle/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算法步骤分析： 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S1: </a:t>
            </a:r>
            <a:r>
              <a:rPr lang="zh-CN" altLang="en-US" sz="1800" dirty="0">
                <a:solidFill>
                  <a:srgbClr val="000066"/>
                </a:solidFill>
              </a:rPr>
              <a:t>累加器变量</a:t>
            </a:r>
            <a:r>
              <a:rPr lang="en-US" altLang="zh-CN" sz="1800" dirty="0">
                <a:solidFill>
                  <a:srgbClr val="000066"/>
                </a:solidFill>
              </a:rPr>
              <a:t>sum </a:t>
            </a:r>
            <a:r>
              <a:rPr lang="zh-CN" altLang="en-US" sz="1800" dirty="0">
                <a:solidFill>
                  <a:srgbClr val="000066"/>
                </a:solidFill>
              </a:rPr>
              <a:t>赋初值</a:t>
            </a:r>
            <a:r>
              <a:rPr lang="en-US" altLang="zh-CN" sz="1800" dirty="0">
                <a:solidFill>
                  <a:srgbClr val="000066"/>
                </a:solidFill>
              </a:rPr>
              <a:t>0 </a:t>
            </a:r>
            <a:r>
              <a:rPr lang="zh-CN" altLang="en-US" sz="1800" dirty="0">
                <a:solidFill>
                  <a:srgbClr val="000066"/>
                </a:solidFill>
              </a:rPr>
              <a:t>，即</a:t>
            </a:r>
            <a:r>
              <a:rPr lang="en-US" altLang="zh-CN" sz="1800" dirty="0">
                <a:solidFill>
                  <a:srgbClr val="000066"/>
                </a:solidFill>
              </a:rPr>
              <a:t>sum=0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S2: </a:t>
            </a:r>
            <a:r>
              <a:rPr lang="zh-CN" altLang="en-US" sz="1800" dirty="0">
                <a:solidFill>
                  <a:srgbClr val="000066"/>
                </a:solidFill>
              </a:rPr>
              <a:t>计数器变量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 </a:t>
            </a:r>
            <a:r>
              <a:rPr lang="zh-CN" altLang="en-US" sz="1800" dirty="0">
                <a:solidFill>
                  <a:srgbClr val="000066"/>
                </a:solidFill>
              </a:rPr>
              <a:t>赋初值</a:t>
            </a:r>
            <a:r>
              <a:rPr lang="en-US" altLang="zh-CN" sz="1800" dirty="0">
                <a:solidFill>
                  <a:srgbClr val="000066"/>
                </a:solidFill>
              </a:rPr>
              <a:t>1 </a:t>
            </a:r>
            <a:r>
              <a:rPr lang="zh-CN" altLang="en-US" sz="1800" dirty="0">
                <a:solidFill>
                  <a:srgbClr val="000066"/>
                </a:solidFill>
              </a:rPr>
              <a:t>，即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=1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S3: </a:t>
            </a:r>
            <a:r>
              <a:rPr lang="zh-CN" altLang="en-US" sz="1800" dirty="0">
                <a:solidFill>
                  <a:srgbClr val="000066"/>
                </a:solidFill>
              </a:rPr>
              <a:t>使累加器变量值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加计数器变量值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即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值为    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=0+1=1    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S4: </a:t>
            </a:r>
            <a:r>
              <a:rPr lang="zh-CN" altLang="en-US" sz="1800" dirty="0">
                <a:solidFill>
                  <a:srgbClr val="000066"/>
                </a:solidFill>
              </a:rPr>
              <a:t>使计数器变量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加</a:t>
            </a:r>
            <a:r>
              <a:rPr lang="en-US" altLang="zh-CN" sz="1800" dirty="0">
                <a:solidFill>
                  <a:srgbClr val="000066"/>
                </a:solidFill>
              </a:rPr>
              <a:t>1,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即 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值为</a:t>
            </a:r>
          </a:p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               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=i+1=1+1=2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S5: </a:t>
            </a:r>
            <a:r>
              <a:rPr lang="zh-CN" altLang="en-US" sz="1800" dirty="0">
                <a:solidFill>
                  <a:srgbClr val="000066"/>
                </a:solidFill>
              </a:rPr>
              <a:t>使累加器变量值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加计数器变量值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,,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 </a:t>
            </a:r>
            <a:r>
              <a:rPr lang="zh-CN" altLang="en-US" sz="1800" dirty="0">
                <a:solidFill>
                  <a:srgbClr val="000066"/>
                </a:solidFill>
              </a:rPr>
              <a:t>即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值为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=1+2=3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S6: </a:t>
            </a:r>
            <a:r>
              <a:rPr lang="zh-CN" altLang="en-US" sz="1800" dirty="0">
                <a:solidFill>
                  <a:srgbClr val="000066"/>
                </a:solidFill>
              </a:rPr>
              <a:t>使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加</a:t>
            </a:r>
            <a:r>
              <a:rPr lang="en-US" altLang="zh-CN" sz="1800" dirty="0">
                <a:solidFill>
                  <a:srgbClr val="000066"/>
                </a:solidFill>
              </a:rPr>
              <a:t>1,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即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值为</a:t>
            </a:r>
          </a:p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               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=i+1=2+1=3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S7: </a:t>
            </a:r>
            <a:r>
              <a:rPr lang="zh-CN" altLang="en-US" sz="1800" dirty="0">
                <a:solidFill>
                  <a:srgbClr val="000066"/>
                </a:solidFill>
              </a:rPr>
              <a:t>使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加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  </a:t>
            </a:r>
            <a:r>
              <a:rPr lang="zh-CN" altLang="en-US" sz="1800" dirty="0">
                <a:solidFill>
                  <a:srgbClr val="000066"/>
                </a:solidFill>
              </a:rPr>
              <a:t>可表示为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值为       </a:t>
            </a:r>
          </a:p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              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=3+3=6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S8:  </a:t>
            </a:r>
            <a:r>
              <a:rPr lang="zh-CN" altLang="en-US" sz="1800" dirty="0">
                <a:solidFill>
                  <a:srgbClr val="000066"/>
                </a:solidFill>
              </a:rPr>
              <a:t>使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加</a:t>
            </a:r>
            <a:r>
              <a:rPr lang="en-US" altLang="zh-CN" sz="1800" dirty="0">
                <a:solidFill>
                  <a:srgbClr val="000066"/>
                </a:solidFill>
              </a:rPr>
              <a:t>1,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,   </a:t>
            </a:r>
            <a:r>
              <a:rPr lang="zh-CN" altLang="en-US" sz="1800" dirty="0">
                <a:solidFill>
                  <a:srgbClr val="000066"/>
                </a:solidFill>
              </a:rPr>
              <a:t>可表示为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zh-CN" altLang="en-US" sz="1800" dirty="0">
                <a:solidFill>
                  <a:srgbClr val="000066"/>
                </a:solidFill>
              </a:rPr>
              <a:t>值为</a:t>
            </a:r>
          </a:p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               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=i+1=3+1=4                                            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S9:  </a:t>
            </a:r>
            <a:r>
              <a:rPr lang="zh-CN" altLang="en-US" sz="1800" dirty="0">
                <a:solidFill>
                  <a:srgbClr val="000066"/>
                </a:solidFill>
              </a:rPr>
              <a:t>使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加</a:t>
            </a:r>
            <a:r>
              <a:rPr lang="en-US" altLang="zh-CN" sz="1800" dirty="0" err="1">
                <a:solidFill>
                  <a:srgbClr val="000066"/>
                </a:solidFill>
              </a:rPr>
              <a:t>i</a:t>
            </a:r>
            <a:r>
              <a:rPr lang="en-US" altLang="zh-CN" sz="1800" dirty="0">
                <a:solidFill>
                  <a:srgbClr val="000066"/>
                </a:solidFill>
              </a:rPr>
              <a:t>,</a:t>
            </a:r>
            <a:r>
              <a:rPr lang="zh-CN" altLang="en-US" sz="1800" dirty="0">
                <a:solidFill>
                  <a:srgbClr val="000066"/>
                </a:solidFill>
              </a:rPr>
              <a:t>结果仍放在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中</a:t>
            </a:r>
            <a:r>
              <a:rPr lang="en-US" altLang="zh-CN" sz="1800" dirty="0">
                <a:solidFill>
                  <a:srgbClr val="000066"/>
                </a:solidFill>
              </a:rPr>
              <a:t>.,   </a:t>
            </a:r>
            <a:r>
              <a:rPr lang="zh-CN" altLang="en-US" sz="1800" dirty="0">
                <a:solidFill>
                  <a:srgbClr val="000066"/>
                </a:solidFill>
              </a:rPr>
              <a:t>可表示为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, </a:t>
            </a:r>
            <a:r>
              <a:rPr lang="zh-CN" altLang="en-US" sz="1800" dirty="0">
                <a:solidFill>
                  <a:srgbClr val="000066"/>
                </a:solidFill>
              </a:rPr>
              <a:t>此时</a:t>
            </a:r>
            <a:r>
              <a:rPr lang="en-US" altLang="zh-CN" sz="1800" dirty="0">
                <a:solidFill>
                  <a:srgbClr val="000066"/>
                </a:solidFill>
              </a:rPr>
              <a:t>sum</a:t>
            </a:r>
            <a:r>
              <a:rPr lang="zh-CN" altLang="en-US" sz="1800" dirty="0">
                <a:solidFill>
                  <a:srgbClr val="000066"/>
                </a:solidFill>
              </a:rPr>
              <a:t>值为</a:t>
            </a:r>
          </a:p>
          <a:p>
            <a:pPr marR="0" algn="just" eaLnBrk="1" hangingPunct="1"/>
            <a:r>
              <a:rPr lang="zh-CN" altLang="en-US" sz="1800" dirty="0">
                <a:solidFill>
                  <a:srgbClr val="000066"/>
                </a:solidFill>
              </a:rPr>
              <a:t>              </a:t>
            </a:r>
            <a:r>
              <a:rPr lang="en-US" altLang="zh-CN" sz="1800" dirty="0">
                <a:solidFill>
                  <a:srgbClr val="000066"/>
                </a:solidFill>
              </a:rPr>
              <a:t>sum=</a:t>
            </a:r>
            <a:r>
              <a:rPr lang="en-US" altLang="zh-CN" sz="1800" dirty="0" err="1">
                <a:solidFill>
                  <a:srgbClr val="000066"/>
                </a:solidFill>
              </a:rPr>
              <a:t>sum+i</a:t>
            </a:r>
            <a:r>
              <a:rPr lang="en-US" altLang="zh-CN" sz="1800" dirty="0">
                <a:solidFill>
                  <a:srgbClr val="000066"/>
                </a:solidFill>
              </a:rPr>
              <a:t>=6+4=10</a:t>
            </a:r>
          </a:p>
          <a:p>
            <a:pPr marR="0" algn="just" eaLnBrk="1" hangingPunct="1"/>
            <a:r>
              <a:rPr lang="en-US" altLang="zh-CN" sz="1800" dirty="0">
                <a:solidFill>
                  <a:srgbClr val="000066"/>
                </a:solidFill>
              </a:rPr>
              <a:t>……</a:t>
            </a:r>
          </a:p>
          <a:p>
            <a:pPr marR="0" algn="just" eaLnBrk="1" hangingPunct="1"/>
            <a:r>
              <a:rPr lang="en-US" altLang="zh-CN" sz="1600" dirty="0"/>
              <a:t>   </a:t>
            </a:r>
          </a:p>
          <a:p>
            <a:pPr marR="0" eaLnBrk="1" hangingPunct="1"/>
            <a:endParaRPr lang="en-US" altLang="zh-CN" sz="1600" dirty="0"/>
          </a:p>
          <a:p>
            <a:pPr marR="0" eaLnBrk="1" hangingPunct="1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CC6CE18-4E82-4EC1-9CF5-99C2B40D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6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86B518-23C7-4F18-86B3-D8DFD9BFA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50863" y="961080"/>
            <a:ext cx="7772400" cy="5857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</a:rPr>
              <a:t>程序流程图如图</a:t>
            </a:r>
            <a:r>
              <a:rPr lang="en-US" altLang="zh-CN" sz="2800" dirty="0">
                <a:solidFill>
                  <a:srgbClr val="000066"/>
                </a:solidFill>
                <a:latin typeface="宋体" pitchFamily="2" charset="-122"/>
              </a:rPr>
              <a:t>1.4</a:t>
            </a: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</a:rPr>
              <a:t>所示，</a:t>
            </a:r>
            <a:r>
              <a:rPr lang="en-US" altLang="zh-CN" sz="2800" dirty="0">
                <a:solidFill>
                  <a:srgbClr val="000066"/>
                </a:solidFill>
                <a:latin typeface="宋体" pitchFamily="2" charset="-122"/>
              </a:rPr>
              <a:t>N-S</a:t>
            </a: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</a:rPr>
              <a:t>图如图</a:t>
            </a:r>
            <a:r>
              <a:rPr lang="en-US" altLang="zh-CN" sz="2800" dirty="0">
                <a:solidFill>
                  <a:srgbClr val="000066"/>
                </a:solidFill>
                <a:latin typeface="宋体" pitchFamily="2" charset="-122"/>
              </a:rPr>
              <a:t>1.5</a:t>
            </a:r>
            <a:r>
              <a:rPr lang="zh-CN" altLang="en-US" sz="2800" dirty="0">
                <a:solidFill>
                  <a:srgbClr val="000066"/>
                </a:solidFill>
                <a:latin typeface="宋体" pitchFamily="2" charset="-122"/>
              </a:rPr>
              <a:t>所示。       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8E7CCFAE-B612-4B96-9310-D1E3DEC80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18" y="1246036"/>
            <a:ext cx="746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6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21E34DAA-40D3-4F5B-B5A9-D40C79CF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1166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Rectangle 9">
            <a:extLst>
              <a:ext uri="{FF2B5EF4-FFF2-40B4-BE49-F238E27FC236}">
                <a16:creationId xmlns:a16="http://schemas.microsoft.com/office/drawing/2014/main" id="{1C66E8F1-9769-4C43-AEBE-4F4728D5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2452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18" name="Object 8">
            <a:extLst>
              <a:ext uri="{FF2B5EF4-FFF2-40B4-BE49-F238E27FC236}">
                <a16:creationId xmlns:a16="http://schemas.microsoft.com/office/drawing/2014/main" id="{730DB85B-C988-4501-9DD2-63E18ED12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628775"/>
          <a:ext cx="281781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38095" imgH="2152951" progId="Paint.Picture">
                  <p:embed/>
                </p:oleObj>
              </mc:Choice>
              <mc:Fallback>
                <p:oleObj r:id="rId3" imgW="2438095" imgH="215295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28775"/>
                        <a:ext cx="2817813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10">
            <a:extLst>
              <a:ext uri="{FF2B5EF4-FFF2-40B4-BE49-F238E27FC236}">
                <a16:creationId xmlns:a16="http://schemas.microsoft.com/office/drawing/2014/main" id="{F459CABA-7495-4D0B-8FB1-1C1984C5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1980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1.4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累加运算程序流程图</a:t>
            </a:r>
            <a:r>
              <a:rPr lang="zh-CN" altLang="en-US" sz="1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 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累加运算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8920" name="Group 11">
            <a:extLst>
              <a:ext uri="{FF2B5EF4-FFF2-40B4-BE49-F238E27FC236}">
                <a16:creationId xmlns:a16="http://schemas.microsoft.com/office/drawing/2014/main" id="{4155CD84-0BA3-4220-8CFD-39A6D62583E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484313"/>
            <a:ext cx="3443288" cy="4460875"/>
            <a:chOff x="3763" y="7364"/>
            <a:chExt cx="3628" cy="7024"/>
          </a:xfrm>
        </p:grpSpPr>
        <p:sp>
          <p:nvSpPr>
            <p:cNvPr id="38921" name="Line 12">
              <a:extLst>
                <a:ext uri="{FF2B5EF4-FFF2-40B4-BE49-F238E27FC236}">
                  <a16:creationId xmlns:a16="http://schemas.microsoft.com/office/drawing/2014/main" id="{A61E8DC9-EC08-4966-A953-010808A64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7" y="1190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13">
              <a:extLst>
                <a:ext uri="{FF2B5EF4-FFF2-40B4-BE49-F238E27FC236}">
                  <a16:creationId xmlns:a16="http://schemas.microsoft.com/office/drawing/2014/main" id="{E105A201-98F6-41D8-8521-F4C25F36F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139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4">
              <a:extLst>
                <a:ext uri="{FF2B5EF4-FFF2-40B4-BE49-F238E27FC236}">
                  <a16:creationId xmlns:a16="http://schemas.microsoft.com/office/drawing/2014/main" id="{822B90CC-F9D6-4465-8BE5-F7D49BA8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7" y="90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5">
              <a:extLst>
                <a:ext uri="{FF2B5EF4-FFF2-40B4-BE49-F238E27FC236}">
                  <a16:creationId xmlns:a16="http://schemas.microsoft.com/office/drawing/2014/main" id="{71ACFB4B-98ED-4086-830E-A314B5882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7" y="10106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6">
              <a:extLst>
                <a:ext uri="{FF2B5EF4-FFF2-40B4-BE49-F238E27FC236}">
                  <a16:creationId xmlns:a16="http://schemas.microsoft.com/office/drawing/2014/main" id="{F3ADA59E-8934-47A5-ACE5-3BA5EC63E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1" y="107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AutoShape 17">
              <a:extLst>
                <a:ext uri="{FF2B5EF4-FFF2-40B4-BE49-F238E27FC236}">
                  <a16:creationId xmlns:a16="http://schemas.microsoft.com/office/drawing/2014/main" id="{0ECF091C-963E-4945-BC55-D358272F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7704"/>
              <a:ext cx="1575" cy="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Text Box 18">
              <a:extLst>
                <a:ext uri="{FF2B5EF4-FFF2-40B4-BE49-F238E27FC236}">
                  <a16:creationId xmlns:a16="http://schemas.microsoft.com/office/drawing/2014/main" id="{7B1A1D0F-EE2D-4CF2-97F4-FD0E3606D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7818"/>
              <a:ext cx="900" cy="4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latin typeface="Times New Roman" panose="02020603050405020304" pitchFamily="18" charset="0"/>
                  <a:ea typeface="宋体" panose="02010600030101010101" pitchFamily="2" charset="-122"/>
                </a:rPr>
                <a:t>开 始</a:t>
              </a:r>
            </a:p>
          </p:txBody>
        </p:sp>
        <p:sp>
          <p:nvSpPr>
            <p:cNvPr id="38928" name="Text Box 19">
              <a:extLst>
                <a:ext uri="{FF2B5EF4-FFF2-40B4-BE49-F238E27FC236}">
                  <a16:creationId xmlns:a16="http://schemas.microsoft.com/office/drawing/2014/main" id="{ED240B38-A6CD-4340-932E-4E90F6F16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8616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sum=0</a:t>
              </a:r>
            </a:p>
          </p:txBody>
        </p:sp>
        <p:sp>
          <p:nvSpPr>
            <p:cNvPr id="38929" name="Text Box 20">
              <a:extLst>
                <a:ext uri="{FF2B5EF4-FFF2-40B4-BE49-F238E27FC236}">
                  <a16:creationId xmlns:a16="http://schemas.microsoft.com/office/drawing/2014/main" id="{8AECC260-A705-4EA4-B05A-475204EC3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9396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i=0</a:t>
              </a:r>
            </a:p>
          </p:txBody>
        </p:sp>
        <p:sp>
          <p:nvSpPr>
            <p:cNvPr id="38930" name="Text Box 21">
              <a:extLst>
                <a:ext uri="{FF2B5EF4-FFF2-40B4-BE49-F238E27FC236}">
                  <a16:creationId xmlns:a16="http://schemas.microsoft.com/office/drawing/2014/main" id="{40E69AE6-5637-437F-9E64-42DDF41CB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11452"/>
              <a:ext cx="1732" cy="4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sum=sum+i</a:t>
              </a:r>
            </a:p>
          </p:txBody>
        </p:sp>
        <p:sp>
          <p:nvSpPr>
            <p:cNvPr id="38931" name="Text Box 22">
              <a:extLst>
                <a:ext uri="{FF2B5EF4-FFF2-40B4-BE49-F238E27FC236}">
                  <a16:creationId xmlns:a16="http://schemas.microsoft.com/office/drawing/2014/main" id="{45BDF4C9-DD2A-47E8-8751-6F3F95A0F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9" y="12231"/>
              <a:ext cx="1634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i=i+1</a:t>
              </a:r>
            </a:p>
          </p:txBody>
        </p:sp>
        <p:sp>
          <p:nvSpPr>
            <p:cNvPr id="38932" name="AutoShape 23">
              <a:extLst>
                <a:ext uri="{FF2B5EF4-FFF2-40B4-BE49-F238E27FC236}">
                  <a16:creationId xmlns:a16="http://schemas.microsoft.com/office/drawing/2014/main" id="{2D87374E-2541-4A91-8E2F-32654DF1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0302"/>
              <a:ext cx="2116" cy="83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Text Box 24">
              <a:extLst>
                <a:ext uri="{FF2B5EF4-FFF2-40B4-BE49-F238E27FC236}">
                  <a16:creationId xmlns:a16="http://schemas.microsoft.com/office/drawing/2014/main" id="{6097139A-36AE-45D7-94AA-2704E8651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" y="10529"/>
              <a:ext cx="1004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i&lt;=100</a:t>
              </a:r>
            </a:p>
          </p:txBody>
        </p:sp>
        <p:sp>
          <p:nvSpPr>
            <p:cNvPr id="38934" name="Line 25">
              <a:extLst>
                <a:ext uri="{FF2B5EF4-FFF2-40B4-BE49-F238E27FC236}">
                  <a16:creationId xmlns:a16="http://schemas.microsoft.com/office/drawing/2014/main" id="{39480BD6-E513-452A-8618-6187A3834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12861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26">
              <a:extLst>
                <a:ext uri="{FF2B5EF4-FFF2-40B4-BE49-F238E27FC236}">
                  <a16:creationId xmlns:a16="http://schemas.microsoft.com/office/drawing/2014/main" id="{06B66FAF-987B-491A-B7C6-D9028BAD3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10101"/>
              <a:ext cx="0" cy="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7">
              <a:extLst>
                <a:ext uri="{FF2B5EF4-FFF2-40B4-BE49-F238E27FC236}">
                  <a16:creationId xmlns:a16="http://schemas.microsoft.com/office/drawing/2014/main" id="{E1BF093C-5E59-4683-A192-79FA3CBF8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2" y="73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8">
              <a:extLst>
                <a:ext uri="{FF2B5EF4-FFF2-40B4-BE49-F238E27FC236}">
                  <a16:creationId xmlns:a16="http://schemas.microsoft.com/office/drawing/2014/main" id="{BC11E682-A34D-4DA1-B8EC-829BD1C61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5" y="10730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AutoShape 29">
              <a:extLst>
                <a:ext uri="{FF2B5EF4-FFF2-40B4-BE49-F238E27FC236}">
                  <a16:creationId xmlns:a16="http://schemas.microsoft.com/office/drawing/2014/main" id="{17C7559E-BCCE-4F33-BBCF-9B095D9A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" y="13524"/>
              <a:ext cx="1620" cy="864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Text Box 30">
              <a:extLst>
                <a:ext uri="{FF2B5EF4-FFF2-40B4-BE49-F238E27FC236}">
                  <a16:creationId xmlns:a16="http://schemas.microsoft.com/office/drawing/2014/main" id="{D472602F-2C22-406D-B531-FE27F838B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13722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latin typeface="Times New Roman" panose="02020603050405020304" pitchFamily="18" charset="0"/>
                  <a:ea typeface="宋体" panose="02010600030101010101" pitchFamily="2" charset="-122"/>
                </a:rPr>
                <a:t>打 印</a:t>
              </a:r>
            </a:p>
          </p:txBody>
        </p:sp>
        <p:sp>
          <p:nvSpPr>
            <p:cNvPr id="38940" name="Line 31">
              <a:extLst>
                <a:ext uri="{FF2B5EF4-FFF2-40B4-BE49-F238E27FC236}">
                  <a16:creationId xmlns:a16="http://schemas.microsoft.com/office/drawing/2014/main" id="{A2C46A23-ACD2-4C17-A05F-2280D0C6A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7" y="8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32">
              <a:extLst>
                <a:ext uri="{FF2B5EF4-FFF2-40B4-BE49-F238E27FC236}">
                  <a16:creationId xmlns:a16="http://schemas.microsoft.com/office/drawing/2014/main" id="{B26A0CC7-6B80-45B2-9B62-2D4442226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3" y="9892"/>
              <a:ext cx="2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3">
              <a:extLst>
                <a:ext uri="{FF2B5EF4-FFF2-40B4-BE49-F238E27FC236}">
                  <a16:creationId xmlns:a16="http://schemas.microsoft.com/office/drawing/2014/main" id="{AE6367C4-B3D4-4A7D-864E-AEFB6414C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1" y="13069"/>
              <a:ext cx="2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34">
              <a:extLst>
                <a:ext uri="{FF2B5EF4-FFF2-40B4-BE49-F238E27FC236}">
                  <a16:creationId xmlns:a16="http://schemas.microsoft.com/office/drawing/2014/main" id="{E4AFD015-B854-4A44-BF1E-B51029D9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13083"/>
              <a:ext cx="1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35">
              <a:extLst>
                <a:ext uri="{FF2B5EF4-FFF2-40B4-BE49-F238E27FC236}">
                  <a16:creationId xmlns:a16="http://schemas.microsoft.com/office/drawing/2014/main" id="{E3652CEC-6B7B-4F04-BB59-86D2009F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12662"/>
              <a:ext cx="0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Text Box 36">
              <a:extLst>
                <a:ext uri="{FF2B5EF4-FFF2-40B4-BE49-F238E27FC236}">
                  <a16:creationId xmlns:a16="http://schemas.microsoft.com/office/drawing/2014/main" id="{B1A09AA9-6054-4886-9296-5982629A2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5" y="10269"/>
              <a:ext cx="476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8946" name="Text Box 37">
              <a:extLst>
                <a:ext uri="{FF2B5EF4-FFF2-40B4-BE49-F238E27FC236}">
                  <a16:creationId xmlns:a16="http://schemas.microsoft.com/office/drawing/2014/main" id="{A9FB44C1-8F14-438A-A250-B703150B7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" y="10998"/>
              <a:ext cx="476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8A8C0B5-4A8E-41FE-B9CE-30CD7B586D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764704"/>
            <a:ext cx="7772400" cy="8271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000066"/>
                </a:solidFill>
                <a:effectLst/>
              </a:rPr>
              <a:t>C</a:t>
            </a:r>
            <a:r>
              <a:rPr lang="zh-CN" altLang="en-US" sz="3200" dirty="0">
                <a:solidFill>
                  <a:srgbClr val="000066"/>
                </a:solidFill>
                <a:effectLst/>
              </a:rPr>
              <a:t>语言程序算法如下</a:t>
            </a:r>
            <a:r>
              <a:rPr lang="zh-CN" altLang="en-US" dirty="0">
                <a:solidFill>
                  <a:srgbClr val="000066"/>
                </a:solidFill>
                <a:effectLst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DF87FF-3550-4CD2-9FB1-DC5ED825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1557338"/>
            <a:ext cx="7924800" cy="4267200"/>
          </a:xfrm>
        </p:spPr>
        <p:txBody>
          <a:bodyPr/>
          <a:lstStyle/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#include "</a:t>
            </a:r>
            <a:r>
              <a:rPr lang="en-US" altLang="zh-CN" sz="2400" dirty="0" err="1">
                <a:solidFill>
                  <a:srgbClr val="000066"/>
                </a:solidFill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</a:rPr>
              <a:t>"  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int main()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{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     int </a:t>
            </a:r>
            <a:r>
              <a:rPr lang="en-US" altLang="zh-CN" sz="2400" dirty="0" err="1">
                <a:solidFill>
                  <a:srgbClr val="000066"/>
                </a:solidFill>
              </a:rPr>
              <a:t>i</a:t>
            </a:r>
            <a:r>
              <a:rPr lang="en-US" altLang="zh-CN" sz="2400" dirty="0">
                <a:solidFill>
                  <a:srgbClr val="000066"/>
                </a:solidFill>
              </a:rPr>
              <a:t>=1,sum=0;           /*</a:t>
            </a:r>
            <a:r>
              <a:rPr lang="zh-CN" altLang="en-US" sz="2400" dirty="0">
                <a:solidFill>
                  <a:srgbClr val="000066"/>
                </a:solidFill>
              </a:rPr>
              <a:t>定义变量及其数据类型*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     while(</a:t>
            </a:r>
            <a:r>
              <a:rPr lang="en-US" altLang="zh-CN" sz="2400" dirty="0" err="1">
                <a:solidFill>
                  <a:srgbClr val="000066"/>
                </a:solidFill>
              </a:rPr>
              <a:t>i</a:t>
            </a:r>
            <a:r>
              <a:rPr lang="en-US" altLang="zh-CN" sz="2400" dirty="0">
                <a:solidFill>
                  <a:srgbClr val="000066"/>
                </a:solidFill>
              </a:rPr>
              <a:t>&lt;=100)           /*</a:t>
            </a:r>
            <a:r>
              <a:rPr lang="zh-CN" altLang="en-US" sz="2400" dirty="0">
                <a:solidFill>
                  <a:srgbClr val="000066"/>
                </a:solidFill>
              </a:rPr>
              <a:t>循环控制结构*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	     {sum+=</a:t>
            </a:r>
            <a:r>
              <a:rPr lang="en-US" altLang="zh-CN" sz="2400" dirty="0" err="1">
                <a:solidFill>
                  <a:srgbClr val="000066"/>
                </a:solidFill>
              </a:rPr>
              <a:t>i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	      </a:t>
            </a:r>
            <a:r>
              <a:rPr lang="en-US" altLang="zh-CN" sz="2400" dirty="0" err="1">
                <a:solidFill>
                  <a:srgbClr val="000066"/>
                </a:solidFill>
              </a:rPr>
              <a:t>i</a:t>
            </a:r>
            <a:r>
              <a:rPr lang="en-US" altLang="zh-CN" sz="2400" dirty="0">
                <a:solidFill>
                  <a:srgbClr val="000066"/>
                </a:solidFill>
              </a:rPr>
              <a:t>=i+1;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	      }                   /*</a:t>
            </a:r>
            <a:r>
              <a:rPr lang="zh-CN" altLang="en-US" sz="2400" dirty="0">
                <a:solidFill>
                  <a:srgbClr val="000066"/>
                </a:solidFill>
              </a:rPr>
              <a:t>循环体结束*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     </a:t>
            </a:r>
            <a:r>
              <a:rPr lang="en-US" altLang="zh-CN" sz="2400" dirty="0" err="1">
                <a:solidFill>
                  <a:srgbClr val="000066"/>
                </a:solidFill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</a:rPr>
              <a:t>("sum=%d\</a:t>
            </a:r>
            <a:r>
              <a:rPr lang="en-US" altLang="zh-CN" sz="2400" dirty="0" err="1">
                <a:solidFill>
                  <a:srgbClr val="000066"/>
                </a:solidFill>
              </a:rPr>
              <a:t>n",sum</a:t>
            </a:r>
            <a:r>
              <a:rPr lang="en-US" altLang="zh-CN" sz="2400" dirty="0">
                <a:solidFill>
                  <a:srgbClr val="000066"/>
                </a:solidFill>
              </a:rPr>
              <a:t>);   /*</a:t>
            </a:r>
            <a:r>
              <a:rPr lang="zh-CN" altLang="en-US" sz="2400" dirty="0">
                <a:solidFill>
                  <a:srgbClr val="000066"/>
                </a:solidFill>
              </a:rPr>
              <a:t>输出累加结果*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     return 0;</a:t>
            </a:r>
          </a:p>
          <a:p>
            <a:pPr marR="0" algn="just" eaLnBrk="1" hangingPunct="1"/>
            <a:r>
              <a:rPr lang="en-US" altLang="zh-CN" sz="2400" dirty="0">
                <a:solidFill>
                  <a:srgbClr val="000066"/>
                </a:solidFill>
              </a:rPr>
              <a:t>  }</a:t>
            </a:r>
          </a:p>
          <a:p>
            <a:pPr marR="0" algn="just" eaLnBrk="1" hangingPunct="1"/>
            <a:r>
              <a:rPr lang="zh-CN" altLang="en-US" sz="2400" dirty="0">
                <a:solidFill>
                  <a:srgbClr val="000066"/>
                </a:solidFill>
              </a:rPr>
              <a:t>       程序算法不是唯一的，对这个问题求解还有其它的算法</a:t>
            </a:r>
          </a:p>
          <a:p>
            <a:pPr marR="0" eaLnBrk="1" hangingPunct="1"/>
            <a:r>
              <a:rPr lang="zh-CN" altLang="en-US" sz="2400" dirty="0"/>
              <a:t>    </a:t>
            </a:r>
          </a:p>
          <a:p>
            <a:pPr marR="0" eaLnBrk="1" hangingPunct="1"/>
            <a:endParaRPr lang="zh-CN" altLang="en-US" sz="2400" dirty="0"/>
          </a:p>
          <a:p>
            <a:pPr marR="0"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>
            <a:extLst>
              <a:ext uri="{FF2B5EF4-FFF2-40B4-BE49-F238E27FC236}">
                <a16:creationId xmlns:a16="http://schemas.microsoft.com/office/drawing/2014/main" id="{04FE19B1-FBF3-49F2-8943-805BCC33F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rgbClr val="800000"/>
                </a:solidFill>
              </a:rPr>
              <a:t>程序算法不是唯一的：</a:t>
            </a:r>
          </a:p>
        </p:txBody>
      </p:sp>
      <p:sp>
        <p:nvSpPr>
          <p:cNvPr id="40963" name="副标题 4">
            <a:extLst>
              <a:ext uri="{FF2B5EF4-FFF2-40B4-BE49-F238E27FC236}">
                <a16:creationId xmlns:a16="http://schemas.microsoft.com/office/drawing/2014/main" id="{1A36B895-8104-4023-819A-6A0430FD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" y="1438275"/>
            <a:ext cx="4679950" cy="4151313"/>
          </a:xfrm>
          <a:ln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marR="0" algn="l" eaLnBrk="1" hangingPunct="1"/>
            <a:r>
              <a:rPr lang="zh-CN" altLang="zh-CN" sz="2200" b="1" dirty="0">
                <a:solidFill>
                  <a:srgbClr val="000066"/>
                </a:solidFill>
              </a:rPr>
              <a:t>算法</a:t>
            </a:r>
            <a:r>
              <a:rPr lang="en-US" altLang="zh-CN" sz="2200" b="1" dirty="0">
                <a:solidFill>
                  <a:srgbClr val="000066"/>
                </a:solidFill>
              </a:rPr>
              <a:t>1</a:t>
            </a:r>
            <a:r>
              <a:rPr lang="zh-CN" altLang="zh-CN" sz="2200" b="1" dirty="0">
                <a:solidFill>
                  <a:srgbClr val="000066"/>
                </a:solidFill>
              </a:rPr>
              <a:t>：</a:t>
            </a:r>
          </a:p>
          <a:p>
            <a:pPr marR="0" algn="just" eaLnBrk="1" hangingPunct="1"/>
            <a:r>
              <a:rPr lang="en-US" altLang="zh-CN" sz="2400" b="1" dirty="0">
                <a:solidFill>
                  <a:srgbClr val="000066"/>
                </a:solidFill>
              </a:rPr>
              <a:t>#include "</a:t>
            </a:r>
            <a:r>
              <a:rPr lang="en-US" altLang="zh-CN" sz="2400" b="1" dirty="0" err="1">
                <a:solidFill>
                  <a:srgbClr val="000066"/>
                </a:solidFill>
              </a:rPr>
              <a:t>stdio.h</a:t>
            </a:r>
            <a:r>
              <a:rPr lang="en-US" altLang="zh-CN" sz="2400" b="1" dirty="0">
                <a:solidFill>
                  <a:srgbClr val="000066"/>
                </a:solidFill>
              </a:rPr>
              <a:t>"  </a:t>
            </a: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int main()</a:t>
            </a:r>
            <a:endParaRPr lang="zh-CN" altLang="zh-CN" sz="2200" b="1" dirty="0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{int </a:t>
            </a:r>
            <a:r>
              <a:rPr lang="en-US" altLang="zh-CN" sz="2200" b="1" dirty="0" err="1">
                <a:solidFill>
                  <a:srgbClr val="000066"/>
                </a:solidFill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</a:rPr>
              <a:t>=1,sum=0; </a:t>
            </a:r>
            <a:endParaRPr lang="zh-CN" altLang="zh-CN" sz="2200" b="1" dirty="0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   while (</a:t>
            </a:r>
            <a:r>
              <a:rPr lang="en-US" altLang="zh-CN" sz="2200" b="1" dirty="0" err="1">
                <a:solidFill>
                  <a:srgbClr val="000066"/>
                </a:solidFill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</a:rPr>
              <a:t>&lt;=100)</a:t>
            </a:r>
            <a:endParaRPr lang="zh-CN" altLang="zh-CN" sz="2200" b="1" dirty="0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        {sum=</a:t>
            </a:r>
            <a:r>
              <a:rPr lang="en-US" altLang="zh-CN" sz="2200" b="1" dirty="0" err="1">
                <a:solidFill>
                  <a:srgbClr val="000066"/>
                </a:solidFill>
              </a:rPr>
              <a:t>sum+i</a:t>
            </a:r>
            <a:r>
              <a:rPr lang="en-US" altLang="zh-CN" sz="2200" b="1" dirty="0">
                <a:solidFill>
                  <a:srgbClr val="000066"/>
                </a:solidFill>
              </a:rPr>
              <a:t> ;</a:t>
            </a:r>
            <a:endParaRPr lang="zh-CN" altLang="zh-CN" sz="2200" b="1" dirty="0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	</a:t>
            </a:r>
            <a:r>
              <a:rPr lang="en-US" altLang="zh-CN" sz="2200" b="1" dirty="0" err="1">
                <a:solidFill>
                  <a:srgbClr val="000066"/>
                </a:solidFill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</a:rPr>
              <a:t>++;</a:t>
            </a:r>
            <a:endParaRPr lang="zh-CN" altLang="zh-CN" sz="2200" b="1" dirty="0">
              <a:solidFill>
                <a:srgbClr val="000066"/>
              </a:solidFill>
            </a:endParaRP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         }</a:t>
            </a:r>
          </a:p>
          <a:p>
            <a:pPr marR="0" algn="l" eaLnBrk="1" hangingPunct="1"/>
            <a:r>
              <a:rPr lang="en-US" altLang="zh-CN" sz="2200" b="1" dirty="0" err="1">
                <a:solidFill>
                  <a:srgbClr val="000066"/>
                </a:solidFill>
              </a:rPr>
              <a:t>printf</a:t>
            </a:r>
            <a:r>
              <a:rPr lang="en-US" altLang="zh-CN" sz="2200" b="1" dirty="0">
                <a:solidFill>
                  <a:srgbClr val="000066"/>
                </a:solidFill>
              </a:rPr>
              <a:t>("the sum is %</a:t>
            </a:r>
            <a:r>
              <a:rPr lang="en-US" altLang="zh-CN" sz="2200" b="1" dirty="0" err="1">
                <a:solidFill>
                  <a:srgbClr val="000066"/>
                </a:solidFill>
              </a:rPr>
              <a:t>d",sum</a:t>
            </a:r>
            <a:r>
              <a:rPr lang="en-US" altLang="zh-CN" sz="2200" b="1" dirty="0">
                <a:solidFill>
                  <a:srgbClr val="000066"/>
                </a:solidFill>
              </a:rPr>
              <a:t>);</a:t>
            </a:r>
          </a:p>
          <a:p>
            <a:pPr marR="0" algn="l" eaLnBrk="1" hangingPunct="1"/>
            <a:r>
              <a:rPr lang="en-US" altLang="zh-CN" sz="2200" b="1" dirty="0">
                <a:solidFill>
                  <a:srgbClr val="000066"/>
                </a:solidFill>
              </a:rPr>
              <a:t>return 0;}	</a:t>
            </a:r>
            <a:r>
              <a:rPr lang="en-US" altLang="zh-CN" sz="2000" b="1" dirty="0">
                <a:solidFill>
                  <a:srgbClr val="000066"/>
                </a:solidFill>
              </a:rPr>
              <a:t>	     </a:t>
            </a:r>
            <a:endParaRPr lang="zh-CN" altLang="zh-CN" sz="2000" b="1" dirty="0">
              <a:solidFill>
                <a:srgbClr val="000066"/>
              </a:solidFill>
            </a:endParaRPr>
          </a:p>
          <a:p>
            <a:pPr marR="0" algn="l" eaLnBrk="1" hangingPunct="1"/>
            <a:endParaRPr lang="zh-CN" altLang="en-US" b="1" dirty="0">
              <a:solidFill>
                <a:srgbClr val="0000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EF3A-2E33-435A-ACD2-8B4DA3E884B8}"/>
              </a:ext>
            </a:extLst>
          </p:cNvPr>
          <p:cNvSpPr txBox="1"/>
          <p:nvPr/>
        </p:nvSpPr>
        <p:spPr>
          <a:xfrm>
            <a:off x="4787900" y="1477963"/>
            <a:ext cx="4240213" cy="4111625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zh-CN" altLang="zh-CN" sz="2200" b="1" dirty="0">
                <a:solidFill>
                  <a:srgbClr val="000066"/>
                </a:solidFill>
                <a:latin typeface="+mn-lt"/>
                <a:ea typeface="+mn-ea"/>
              </a:rPr>
              <a:t>算法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2</a:t>
            </a:r>
            <a:r>
              <a:rPr lang="zh-CN" altLang="zh-CN" sz="2200" b="1" dirty="0">
                <a:solidFill>
                  <a:srgbClr val="000066"/>
                </a:solidFill>
                <a:latin typeface="+mn-lt"/>
                <a:ea typeface="+mn-ea"/>
              </a:rPr>
              <a:t>：</a:t>
            </a:r>
            <a:endParaRPr lang="en-US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 marR="0" algn="just" eaLnBrk="1" hangingPunct="1"/>
            <a:r>
              <a:rPr lang="en-US" altLang="zh-CN" b="1" dirty="0">
                <a:solidFill>
                  <a:srgbClr val="000066"/>
                </a:solidFill>
                <a:latin typeface="+mn-lt"/>
              </a:rPr>
              <a:t>#include "</a:t>
            </a:r>
            <a:r>
              <a:rPr lang="en-US" altLang="zh-CN" b="1" dirty="0" err="1">
                <a:solidFill>
                  <a:srgbClr val="000066"/>
                </a:solidFill>
                <a:latin typeface="+mn-lt"/>
              </a:rPr>
              <a:t>stdio.h</a:t>
            </a:r>
            <a:r>
              <a:rPr lang="en-US" altLang="zh-CN" b="1" dirty="0">
                <a:solidFill>
                  <a:srgbClr val="000066"/>
                </a:solidFill>
                <a:latin typeface="+mn-lt"/>
              </a:rPr>
              <a:t>"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int main()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{ </a:t>
            </a:r>
            <a:r>
              <a:rPr lang="en-US" altLang="zh-CN" sz="2200" b="1" dirty="0" err="1">
                <a:solidFill>
                  <a:srgbClr val="000066"/>
                </a:solidFill>
                <a:latin typeface="+mn-lt"/>
                <a:ea typeface="+mn-ea"/>
              </a:rPr>
              <a:t>int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i=1,sum=0;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 do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  {sum=</a:t>
            </a:r>
            <a:r>
              <a:rPr lang="en-US" altLang="zh-CN" sz="2200" b="1" dirty="0" err="1">
                <a:solidFill>
                  <a:srgbClr val="000066"/>
                </a:solidFill>
                <a:latin typeface="+mn-lt"/>
                <a:ea typeface="+mn-ea"/>
              </a:rPr>
              <a:t>sum+i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;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        i=i+1;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     } while(i&lt;=100);</a:t>
            </a:r>
            <a:endParaRPr lang="zh-CN" altLang="zh-CN" sz="2200" b="1" dirty="0">
              <a:solidFill>
                <a:srgbClr val="000066"/>
              </a:solidFill>
              <a:latin typeface="+mn-lt"/>
              <a:ea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 err="1">
                <a:solidFill>
                  <a:srgbClr val="000066"/>
                </a:solidFill>
                <a:latin typeface="+mn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("the sum is %</a:t>
            </a:r>
            <a:r>
              <a:rPr lang="en-US" altLang="zh-CN" sz="2200" b="1" dirty="0" err="1">
                <a:solidFill>
                  <a:srgbClr val="000066"/>
                </a:solidFill>
                <a:latin typeface="+mn-lt"/>
                <a:ea typeface="+mn-ea"/>
              </a:rPr>
              <a:t>d",sum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200" b="1" dirty="0">
                <a:solidFill>
                  <a:srgbClr val="000066"/>
                </a:solidFill>
                <a:latin typeface="+mn-lt"/>
              </a:rPr>
              <a:t>return 0;</a:t>
            </a:r>
            <a:r>
              <a:rPr lang="en-US" altLang="zh-CN" sz="2200" b="1" dirty="0">
                <a:solidFill>
                  <a:srgbClr val="000066"/>
                </a:solidFill>
                <a:latin typeface="+mn-lt"/>
                <a:ea typeface="+mn-ea"/>
              </a:rPr>
              <a:t>}</a:t>
            </a:r>
            <a:endParaRPr lang="zh-CN" altLang="en-US" dirty="0">
              <a:latin typeface="+mn-lt"/>
            </a:endParaRPr>
          </a:p>
        </p:txBody>
      </p:sp>
      <p:sp>
        <p:nvSpPr>
          <p:cNvPr id="40965" name="TextBox 6">
            <a:extLst>
              <a:ext uri="{FF2B5EF4-FFF2-40B4-BE49-F238E27FC236}">
                <a16:creationId xmlns:a16="http://schemas.microsoft.com/office/drawing/2014/main" id="{5055AF4A-91E2-4487-846B-B7736AC1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805488"/>
            <a:ext cx="7561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以此类推，可以很容易表示出计算之和的算法</a:t>
            </a:r>
            <a:endParaRPr lang="zh-CN" altLang="en-US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6" name="Picture 2">
            <a:extLst>
              <a:ext uri="{FF2B5EF4-FFF2-40B4-BE49-F238E27FC236}">
                <a16:creationId xmlns:a16="http://schemas.microsoft.com/office/drawing/2014/main" id="{623F95B1-255D-416F-BD47-62A0DF9C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6165850"/>
            <a:ext cx="45100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AA7205-9745-4BD7-9402-D4220D6009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980728"/>
            <a:ext cx="7772400" cy="6056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latin typeface="宋体" pitchFamily="2" charset="-122"/>
              </a:rPr>
              <a:t> </a:t>
            </a:r>
            <a:r>
              <a:rPr lang="en-US" altLang="zh-CN" sz="4000" dirty="0">
                <a:solidFill>
                  <a:srgbClr val="800000"/>
                </a:solidFill>
              </a:rPr>
              <a:t>1.1</a:t>
            </a:r>
            <a:r>
              <a:rPr lang="zh-CN" altLang="zh-CN" sz="4000" dirty="0">
                <a:solidFill>
                  <a:srgbClr val="800000"/>
                </a:solidFill>
              </a:rPr>
              <a:t>程序设计概述</a:t>
            </a:r>
            <a:endParaRPr lang="zh-CN" altLang="en-US" sz="40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FABACA-7CF0-46BA-B00D-BA89B5783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4554537"/>
          </a:xfrm>
        </p:spPr>
        <p:txBody>
          <a:bodyPr/>
          <a:lstStyle/>
          <a:p>
            <a:pPr marR="0" algn="just"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rgbClr val="000066"/>
                </a:solidFill>
              </a:rPr>
              <a:t>     计算机技术应用领域博大广泛，程序设计算法实现是基础</a:t>
            </a:r>
            <a:endParaRPr lang="en-US" altLang="zh-CN" sz="3200" dirty="0">
              <a:solidFill>
                <a:srgbClr val="000066"/>
              </a:solidFill>
            </a:endParaRPr>
          </a:p>
          <a:p>
            <a:pPr marR="0" algn="just"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rgbClr val="000066"/>
                </a:solidFill>
              </a:rPr>
              <a:t>     </a:t>
            </a:r>
            <a:r>
              <a:rPr lang="zh-CN" altLang="en-US" sz="3200" dirty="0">
                <a:solidFill>
                  <a:srgbClr val="000066"/>
                </a:solidFill>
              </a:rPr>
              <a:t>程序设计不仅是学习计算机语言的语义语法规则本身，更重要的是</a:t>
            </a:r>
            <a:endParaRPr lang="en-US" altLang="zh-CN" sz="3200" dirty="0">
              <a:solidFill>
                <a:srgbClr val="000066"/>
              </a:solidFill>
            </a:endParaRPr>
          </a:p>
          <a:p>
            <a:pPr marR="0" algn="just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rgbClr val="000066"/>
                </a:solidFill>
              </a:rPr>
              <a:t>     </a:t>
            </a:r>
            <a:r>
              <a:rPr lang="zh-CN" altLang="en-US" sz="3200" b="1" dirty="0">
                <a:solidFill>
                  <a:srgbClr val="000066"/>
                </a:solidFill>
              </a:rPr>
              <a:t>学会用计算机程序设计语言解决实际问题的过程，即程序算法分析与实现过程。</a:t>
            </a:r>
            <a:endParaRPr lang="en-US" altLang="zh-CN" sz="3200" b="1" dirty="0">
              <a:solidFill>
                <a:srgbClr val="000066"/>
              </a:solidFill>
            </a:endParaRPr>
          </a:p>
          <a:p>
            <a:pPr marR="0" algn="just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rgbClr val="000066"/>
                </a:solidFill>
              </a:rPr>
              <a:t>    </a:t>
            </a:r>
            <a:r>
              <a:rPr lang="zh-CN" altLang="en-US" sz="3200" dirty="0">
                <a:solidFill>
                  <a:srgbClr val="000066"/>
                </a:solidFill>
              </a:rPr>
              <a:t>其</a:t>
            </a:r>
            <a:r>
              <a:rPr lang="zh-CN" altLang="en-US" sz="3200" b="1" dirty="0">
                <a:solidFill>
                  <a:srgbClr val="000066"/>
                </a:solidFill>
              </a:rPr>
              <a:t>核心</a:t>
            </a:r>
            <a:r>
              <a:rPr lang="zh-CN" altLang="en-US" sz="3200" dirty="0">
                <a:solidFill>
                  <a:srgbClr val="000066"/>
                </a:solidFill>
              </a:rPr>
              <a:t>是掌握用计算思维的方法。实现问题的求解的过程。</a:t>
            </a:r>
            <a:endParaRPr lang="en-US" altLang="zh-CN" sz="3200" dirty="0">
              <a:solidFill>
                <a:srgbClr val="000066"/>
              </a:solidFill>
            </a:endParaRPr>
          </a:p>
          <a:p>
            <a:pPr marR="0" algn="l" eaLnBrk="1" hangingPunct="1">
              <a:spcBef>
                <a:spcPct val="0"/>
              </a:spcBef>
            </a:pPr>
            <a:r>
              <a:rPr lang="en-US" altLang="zh-CN" sz="3600" dirty="0">
                <a:solidFill>
                  <a:srgbClr val="000066"/>
                </a:solidFill>
              </a:rPr>
              <a:t>       </a:t>
            </a:r>
            <a:endParaRPr lang="zh-CN" altLang="en-US" sz="3600" dirty="0">
              <a:solidFill>
                <a:srgbClr val="000066"/>
              </a:solidFill>
            </a:endParaRPr>
          </a:p>
          <a:p>
            <a:pPr marR="0" eaLnBrk="1" hangingPunct="1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64F618-E3D8-4076-8FAD-A431E1265D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476672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en-US" altLang="zh-CN" sz="3200" dirty="0">
                <a:solidFill>
                  <a:srgbClr val="800000"/>
                </a:solidFill>
              </a:rPr>
              <a:t>.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en-US" altLang="zh-CN" sz="3200" dirty="0">
                <a:solidFill>
                  <a:srgbClr val="800000"/>
                </a:solidFill>
              </a:rPr>
              <a:t>.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程序设计语言分类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DA798AF-9C32-4467-B558-76118063C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38" y="1557337"/>
            <a:ext cx="8534400" cy="5067300"/>
          </a:xfrm>
        </p:spPr>
        <p:txBody>
          <a:bodyPr/>
          <a:lstStyle/>
          <a:p>
            <a:pPr marR="0" algn="l" eaLnBrk="1" hangingPunct="1"/>
            <a:r>
              <a:rPr lang="en-US" altLang="zh-CN" sz="2000" dirty="0">
                <a:solidFill>
                  <a:srgbClr val="000066"/>
                </a:solidFill>
                <a:latin typeface="宋体" panose="02010600030101010101" pitchFamily="2" charset="-122"/>
              </a:rPr>
              <a:t>TIOBE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</a:rPr>
              <a:t>编程语言排行榜</a:t>
            </a:r>
            <a:endParaRPr lang="en-US" altLang="zh-CN" sz="20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R="0" algn="l" eaLnBrk="1" hangingPunct="1"/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66"/>
                </a:solidFill>
                <a:latin typeface="宋体" panose="02010600030101010101" pitchFamily="2" charset="-122"/>
              </a:rPr>
              <a:t>2021.09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</a:rPr>
              <a:t>）</a:t>
            </a:r>
          </a:p>
        </p:txBody>
      </p:sp>
      <p:pic>
        <p:nvPicPr>
          <p:cNvPr id="1026" name="Picture 2" descr="https://nimg.ws.126.net/?url=http%3A%2F%2Fdingyue.ws.126.net%2F2021%2F0914%2F5706aa84j00qzeihj0018c000hs00j7g.jpg&amp;thumbnail=650x2147483647&amp;quality=80&amp;type=jpg">
            <a:extLst>
              <a:ext uri="{FF2B5EF4-FFF2-40B4-BE49-F238E27FC236}">
                <a16:creationId xmlns:a16="http://schemas.microsoft.com/office/drawing/2014/main" id="{3CBF7C3B-08A0-4859-B9C7-C0239543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20039"/>
            <a:ext cx="5002244" cy="540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A36BD70-3E6B-4829-8764-67008CDF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576064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3200" dirty="0">
                <a:solidFill>
                  <a:srgbClr val="800000"/>
                </a:solidFill>
              </a:rPr>
              <a:t>1.1.2 </a:t>
            </a:r>
            <a:r>
              <a:rPr lang="zh-CN" altLang="en-US" sz="3200" dirty="0">
                <a:solidFill>
                  <a:srgbClr val="800000"/>
                </a:solidFill>
              </a:rPr>
              <a:t>算法实现</a:t>
            </a:r>
            <a:r>
              <a:rPr lang="en-US" altLang="zh-CN" sz="3200" dirty="0">
                <a:solidFill>
                  <a:srgbClr val="800000"/>
                </a:solidFill>
              </a:rPr>
              <a:t>-</a:t>
            </a:r>
            <a:r>
              <a:rPr lang="zh-CN" altLang="zh-CN" sz="3200" dirty="0">
                <a:solidFill>
                  <a:srgbClr val="800000"/>
                </a:solidFill>
              </a:rPr>
              <a:t>程序设计过程</a:t>
            </a:r>
            <a:endParaRPr lang="zh-CN" altLang="en-US" sz="3200" dirty="0">
              <a:solidFill>
                <a:srgbClr val="800000"/>
              </a:solidFill>
            </a:endParaRPr>
          </a:p>
        </p:txBody>
      </p:sp>
      <p:sp>
        <p:nvSpPr>
          <p:cNvPr id="21507" name="副标题 3">
            <a:extLst>
              <a:ext uri="{FF2B5EF4-FFF2-40B4-BE49-F238E27FC236}">
                <a16:creationId xmlns:a16="http://schemas.microsoft.com/office/drawing/2014/main" id="{2178CF93-6DF5-4ED9-9D1C-8F7D54911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1773238"/>
            <a:ext cx="7924800" cy="6896100"/>
          </a:xfrm>
        </p:spPr>
        <p:txBody>
          <a:bodyPr/>
          <a:lstStyle/>
          <a:p>
            <a:pPr marR="0" eaLnBrk="1" hangingPunct="1"/>
            <a:r>
              <a:rPr lang="zh-CN" altLang="zh-CN"/>
              <a:t>计算机解决实际问题的一般过程如图</a:t>
            </a:r>
            <a:r>
              <a:rPr lang="en-US" altLang="zh-CN"/>
              <a:t>1.1</a:t>
            </a:r>
            <a:r>
              <a:rPr lang="zh-CN" altLang="zh-CN"/>
              <a:t>所示</a:t>
            </a:r>
            <a:r>
              <a:rPr lang="zh-CN" altLang="en-US"/>
              <a:t>。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BEF4E12F-A794-4597-AC4D-D6E2908E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19338"/>
            <a:ext cx="7223125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4">
            <a:extLst>
              <a:ext uri="{FF2B5EF4-FFF2-40B4-BE49-F238E27FC236}">
                <a16:creationId xmlns:a16="http://schemas.microsoft.com/office/drawing/2014/main" id="{D9A0CE94-869C-4BCF-AB93-9F505498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24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分析问题及建立算法模型是实现具体算法的重要步骤，一般应有必要的专业基础与专业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背景，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</a:t>
            </a:r>
            <a:r>
              <a:rPr lang="zh-CN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还应具备一定的实际经验，因此常常由具有专业技术背景人员与程序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编写</a:t>
            </a:r>
            <a:r>
              <a:rPr lang="zh-CN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员共同协作完成</a:t>
            </a:r>
            <a:endParaRPr lang="zh-CN" altLang="en-US" sz="2400" b="1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33F620-8615-41BF-9B85-3BF6CBD1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  <a:p>
            <a:endParaRPr lang="en-US" dirty="0"/>
          </a:p>
          <a:p>
            <a:r>
              <a:rPr lang="en-US" altLang="zh-CN" sz="2400" b="1" dirty="0">
                <a:ea typeface="新宋体" panose="02010609030101010101" pitchFamily="49" charset="-122"/>
              </a:rPr>
              <a:t>#include "</a:t>
            </a:r>
            <a:r>
              <a:rPr lang="en-US" altLang="zh-CN" sz="2400" b="1" dirty="0" err="1">
                <a:ea typeface="新宋体" panose="02010609030101010101" pitchFamily="49" charset="-122"/>
              </a:rPr>
              <a:t>stdio.h</a:t>
            </a:r>
            <a:r>
              <a:rPr lang="en-US" altLang="zh-CN" sz="2400" b="1" dirty="0">
                <a:ea typeface="新宋体" panose="02010609030101010101" pitchFamily="49" charset="-122"/>
              </a:rPr>
              <a:t>"         </a:t>
            </a:r>
          </a:p>
          <a:p>
            <a:r>
              <a:rPr lang="en-US" altLang="zh-CN" sz="2400" b="1" dirty="0">
                <a:ea typeface="新宋体" panose="02010609030101010101" pitchFamily="49" charset="-122"/>
              </a:rPr>
              <a:t>int main()</a:t>
            </a:r>
          </a:p>
          <a:p>
            <a:r>
              <a:rPr lang="en-US" altLang="zh-CN" sz="2400" b="1" dirty="0"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>
                <a:ea typeface="新宋体" panose="02010609030101010101" pitchFamily="49" charset="-122"/>
              </a:rPr>
              <a:t>    </a:t>
            </a:r>
            <a:r>
              <a:rPr lang="en-US" altLang="zh-CN" sz="2400" b="1" dirty="0" err="1"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ea typeface="新宋体" panose="02010609030101010101" pitchFamily="49" charset="-122"/>
              </a:rPr>
              <a:t>("Hello world!");</a:t>
            </a:r>
          </a:p>
          <a:p>
            <a:r>
              <a:rPr lang="en-US" altLang="zh-CN" sz="2400" b="1" dirty="0">
                <a:ea typeface="新宋体" panose="02010609030101010101" pitchFamily="49" charset="-122"/>
              </a:rPr>
              <a:t>    return 0;</a:t>
            </a:r>
          </a:p>
          <a:p>
            <a:r>
              <a:rPr lang="en-US" altLang="zh-CN" sz="2400" b="1" dirty="0">
                <a:ea typeface="新宋体" panose="02010609030101010101" pitchFamily="49" charset="-122"/>
              </a:rPr>
              <a:t>}</a:t>
            </a:r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A4672D-34D9-4BA7-939E-5791FB9F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你的第一个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8966A2-00F6-44AE-998F-587E23363A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996752"/>
            <a:ext cx="7772400" cy="56004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cs typeface="Times New Roman" pitchFamily="18" charset="0"/>
              </a:rPr>
              <a:t>1.2</a:t>
            </a: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 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程序设计算法</a:t>
            </a: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结构与组成       </a:t>
            </a:r>
          </a:p>
        </p:txBody>
      </p:sp>
      <p:sp>
        <p:nvSpPr>
          <p:cNvPr id="22531" name="Rectangle 29">
            <a:extLst>
              <a:ext uri="{FF2B5EF4-FFF2-40B4-BE49-F238E27FC236}">
                <a16:creationId xmlns:a16="http://schemas.microsoft.com/office/drawing/2014/main" id="{CDC23173-6B12-4523-A367-AD9030DF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1500188"/>
            <a:ext cx="7772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程序包括的内容：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数据结构：数据的类型和组织形式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算法：操作步骤的描述</a:t>
            </a:r>
          </a:p>
        </p:txBody>
      </p:sp>
      <p:sp>
        <p:nvSpPr>
          <p:cNvPr id="17" name="AutoShape 31">
            <a:extLst>
              <a:ext uri="{FF2B5EF4-FFF2-40B4-BE49-F238E27FC236}">
                <a16:creationId xmlns:a16="http://schemas.microsoft.com/office/drawing/2014/main" id="{BAD2FCE5-ABDE-4C95-8E83-AEE34433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3038475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22533" name="Group 32">
            <a:extLst>
              <a:ext uri="{FF2B5EF4-FFF2-40B4-BE49-F238E27FC236}">
                <a16:creationId xmlns:a16="http://schemas.microsoft.com/office/drawing/2014/main" id="{EF0F95E3-1C75-41FE-B04E-5CB1C2A41946}"/>
              </a:ext>
            </a:extLst>
          </p:cNvPr>
          <p:cNvGrpSpPr>
            <a:grpSpLocks/>
          </p:cNvGrpSpPr>
          <p:nvPr/>
        </p:nvGrpSpPr>
        <p:grpSpPr bwMode="auto">
          <a:xfrm>
            <a:off x="2239963" y="3441700"/>
            <a:ext cx="3875087" cy="587375"/>
            <a:chOff x="1242" y="1042"/>
            <a:chExt cx="2191" cy="370"/>
          </a:xfrm>
        </p:grpSpPr>
        <p:sp>
          <p:nvSpPr>
            <p:cNvPr id="22542" name="Text Box 33">
              <a:extLst>
                <a:ext uri="{FF2B5EF4-FFF2-40B4-BE49-F238E27FC236}">
                  <a16:creationId xmlns:a16="http://schemas.microsoft.com/office/drawing/2014/main" id="{806996F0-06FC-42C1-821B-B5E853550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" y="1042"/>
              <a:ext cx="5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程序</a:t>
              </a:r>
            </a:p>
          </p:txBody>
        </p:sp>
        <p:sp>
          <p:nvSpPr>
            <p:cNvPr id="22543" name="Text Box 34">
              <a:extLst>
                <a:ext uri="{FF2B5EF4-FFF2-40B4-BE49-F238E27FC236}">
                  <a16:creationId xmlns:a16="http://schemas.microsoft.com/office/drawing/2014/main" id="{1E446AA6-94BE-41D0-970D-7F7116E59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" y="1047"/>
              <a:ext cx="14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= </a:t>
              </a:r>
              <a:r>
                <a:rPr lang="zh-CN" altLang="en-US" sz="2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数据结构</a:t>
              </a:r>
              <a:r>
                <a: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sz="2400">
                  <a:solidFill>
                    <a:srgbClr val="33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</p:grpSp>
      <p:sp>
        <p:nvSpPr>
          <p:cNvPr id="22534" name="Rectangle 35">
            <a:extLst>
              <a:ext uri="{FF2B5EF4-FFF2-40B4-BE49-F238E27FC236}">
                <a16:creationId xmlns:a16="http://schemas.microsoft.com/office/drawing/2014/main" id="{57EB16B5-D047-481C-879F-0106B49A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071938"/>
            <a:ext cx="2333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教材认为：</a:t>
            </a:r>
            <a:r>
              <a:rPr lang="zh-CN" altLang="en-US" sz="2800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ED28EA35-62BA-4EBB-A946-FFC558C0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4108450"/>
            <a:ext cx="381000" cy="3810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536" name="Text Box 37">
            <a:extLst>
              <a:ext uri="{FF2B5EF4-FFF2-40B4-BE49-F238E27FC236}">
                <a16:creationId xmlns:a16="http://schemas.microsoft.com/office/drawing/2014/main" id="{D10D10B5-8C05-468D-A76C-152B0078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700588"/>
            <a:ext cx="1090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程序</a:t>
            </a:r>
          </a:p>
        </p:txBody>
      </p:sp>
      <p:sp>
        <p:nvSpPr>
          <p:cNvPr id="22537" name="Text Box 38">
            <a:extLst>
              <a:ext uri="{FF2B5EF4-FFF2-40B4-BE49-F238E27FC236}">
                <a16:creationId xmlns:a16="http://schemas.microsoft.com/office/drawing/2014/main" id="{C0619CE6-3AA8-4AAF-9CA7-1B0C00C1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4708525"/>
            <a:ext cx="690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240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2400">
                <a:solidFill>
                  <a:srgbClr val="FF3300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r>
              <a:rPr lang="en-US" altLang="zh-CN" sz="2400">
                <a:solidFill>
                  <a:srgbClr val="FF3300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程序设计方法</a:t>
            </a:r>
            <a:r>
              <a:rPr lang="en-US" altLang="zh-CN" sz="2400">
                <a:solidFill>
                  <a:srgbClr val="FF3300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语言工具和环境</a:t>
            </a:r>
            <a:r>
              <a:rPr lang="zh-CN" altLang="en-US" sz="320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5" name="AutoShape 39">
            <a:extLst>
              <a:ext uri="{FF2B5EF4-FFF2-40B4-BE49-F238E27FC236}">
                <a16:creationId xmlns:a16="http://schemas.microsoft.com/office/drawing/2014/main" id="{6E93D76D-AAFA-4D21-B489-1FA5EF1E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595938"/>
            <a:ext cx="952500" cy="495300"/>
          </a:xfrm>
          <a:prstGeom prst="wedgeRectCallout">
            <a:avLst>
              <a:gd name="adj1" fmla="val 37667"/>
              <a:gd name="adj2" fmla="val -124037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灵魂</a:t>
            </a:r>
          </a:p>
        </p:txBody>
      </p:sp>
      <p:sp>
        <p:nvSpPr>
          <p:cNvPr id="26" name="AutoShape 40">
            <a:extLst>
              <a:ext uri="{FF2B5EF4-FFF2-40B4-BE49-F238E27FC236}">
                <a16:creationId xmlns:a16="http://schemas.microsoft.com/office/drawing/2014/main" id="{EBF28607-743F-46F1-B4DC-0431D4E5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5597525"/>
            <a:ext cx="1589087" cy="495300"/>
          </a:xfrm>
          <a:prstGeom prst="wedgeRectCallout">
            <a:avLst>
              <a:gd name="adj1" fmla="val -65986"/>
              <a:gd name="adj2" fmla="val -12788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加工对象</a:t>
            </a:r>
          </a:p>
        </p:txBody>
      </p:sp>
      <p:sp>
        <p:nvSpPr>
          <p:cNvPr id="27" name="AutoShape 41">
            <a:extLst>
              <a:ext uri="{FF2B5EF4-FFF2-40B4-BE49-F238E27FC236}">
                <a16:creationId xmlns:a16="http://schemas.microsoft.com/office/drawing/2014/main" id="{C5EC7F92-F51E-4728-9003-73F011B7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5597525"/>
            <a:ext cx="952500" cy="495300"/>
          </a:xfrm>
          <a:prstGeom prst="wedgeRectCallout">
            <a:avLst>
              <a:gd name="adj1" fmla="val 1833"/>
              <a:gd name="adj2" fmla="val -132370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工具</a:t>
            </a:r>
          </a:p>
        </p:txBody>
      </p:sp>
      <p:sp>
        <p:nvSpPr>
          <p:cNvPr id="22541" name="Rectangle 30">
            <a:extLst>
              <a:ext uri="{FF2B5EF4-FFF2-40B4-BE49-F238E27FC236}">
                <a16:creationId xmlns:a16="http://schemas.microsoft.com/office/drawing/2014/main" id="{4B720A75-3B4B-40F4-B0B6-79432A50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97200"/>
            <a:ext cx="3889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Nikiklaus Wirth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提出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CC0943-0795-461D-AAD3-00917882FA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908720"/>
            <a:ext cx="7772400" cy="710952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800000"/>
                </a:solidFill>
              </a:rPr>
              <a:t>算法的概念</a:t>
            </a:r>
            <a:endParaRPr lang="zh-CN" altLang="zh-CN" sz="3600" dirty="0">
              <a:solidFill>
                <a:srgbClr val="8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E82FE9-A26C-42FE-8B4D-181C88D8D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4267200"/>
          </a:xfrm>
        </p:spPr>
        <p:txBody>
          <a:bodyPr/>
          <a:lstStyle/>
          <a:p>
            <a:pPr marL="742950" lvl="1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为解决一个问题而采取的方法和步骤，就成为算法。例如：歌曲的乐谱，建造房子等。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算法核心是解决“做什么”和“怎么做”的问题。</a:t>
            </a:r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求</a:t>
            </a:r>
            <a:r>
              <a:rPr lang="en-US" altLang="zh-CN" sz="2400" dirty="0"/>
              <a:t>1……5</a:t>
            </a:r>
            <a:r>
              <a:rPr lang="zh-CN" altLang="en-US" sz="2400" dirty="0"/>
              <a:t>之和</a:t>
            </a:r>
            <a:endParaRPr lang="en-US" altLang="zh-CN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求</a:t>
            </a:r>
            <a:r>
              <a:rPr lang="en-US" altLang="zh-CN" sz="2400" dirty="0"/>
              <a:t>1……10000</a:t>
            </a:r>
            <a:r>
              <a:rPr lang="zh-CN" altLang="en-US" sz="2400" dirty="0"/>
              <a:t>之和</a:t>
            </a:r>
            <a:endParaRPr lang="en-US" altLang="zh-CN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判断一个数字是否是质数</a:t>
            </a:r>
            <a:endParaRPr lang="en-US" altLang="zh-CN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找到</a:t>
            </a:r>
            <a:r>
              <a:rPr lang="en-US" altLang="zh-CN" sz="2400" dirty="0"/>
              <a:t>100</a:t>
            </a:r>
            <a:r>
              <a:rPr lang="zh-CN" altLang="en-US" sz="2400" dirty="0"/>
              <a:t>以内的所有质数</a:t>
            </a:r>
            <a:endParaRPr lang="en-US" altLang="zh-CN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判断闰年</a:t>
            </a:r>
            <a:endParaRPr lang="en-US" altLang="zh-CN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zh-CN" altLang="en-US" sz="2400" dirty="0"/>
          </a:p>
          <a:p>
            <a:pPr marL="1143000" lvl="2" indent="-228600" algn="l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/>
              <a:t>可以有多种方法，一般采用简单和运算步骤少的。</a:t>
            </a:r>
            <a:r>
              <a:rPr lang="zh-CN" altLang="en-US" sz="2400" dirty="0">
                <a:solidFill>
                  <a:srgbClr val="FF0000"/>
                </a:solidFill>
              </a:rPr>
              <a:t>准确、高效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E45653-95CD-45CE-8C83-AA3529ABD4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476672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800000"/>
                </a:solidFill>
              </a:rPr>
              <a:t>简单程序设计案例</a:t>
            </a:r>
            <a:endParaRPr lang="zh-CN" altLang="zh-CN" sz="3600" dirty="0">
              <a:solidFill>
                <a:srgbClr val="80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1838363-266A-457E-BC6C-3824D38B1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4267200"/>
          </a:xfrm>
        </p:spPr>
        <p:txBody>
          <a:bodyPr/>
          <a:lstStyle/>
          <a:p>
            <a:pPr marR="0" algn="just" eaLnBrk="1" hangingPunct="1"/>
            <a:r>
              <a:rPr lang="zh-CN" altLang="en-US" sz="3200">
                <a:solidFill>
                  <a:srgbClr val="000066"/>
                </a:solidFill>
              </a:rPr>
              <a:t>例如，</a:t>
            </a:r>
            <a:r>
              <a:rPr lang="zh-CN" altLang="zh-CN" sz="3200">
                <a:solidFill>
                  <a:srgbClr val="000066"/>
                </a:solidFill>
              </a:rPr>
              <a:t>编程实现计算任意圆半径和高度的圆柱体体积。</a:t>
            </a:r>
            <a:endParaRPr lang="en-US" altLang="zh-CN" sz="3200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 sz="3200">
                <a:solidFill>
                  <a:srgbClr val="000066"/>
                </a:solidFill>
              </a:rPr>
              <a:t>    </a:t>
            </a:r>
            <a:r>
              <a:rPr lang="zh-CN" altLang="en-US" sz="3200">
                <a:solidFill>
                  <a:srgbClr val="000066"/>
                </a:solidFill>
              </a:rPr>
              <a:t>由数学模型（数学语言）</a:t>
            </a:r>
            <a:endParaRPr lang="en-US" altLang="zh-CN" sz="3200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 sz="3200">
                <a:solidFill>
                  <a:srgbClr val="000066"/>
                </a:solidFill>
              </a:rPr>
              <a:t>                         v=</a:t>
            </a:r>
            <a:r>
              <a:rPr lang="zh-CN" altLang="zh-CN" sz="3200">
                <a:solidFill>
                  <a:srgbClr val="000066"/>
                </a:solidFill>
              </a:rPr>
              <a:t>π×</a:t>
            </a:r>
            <a:r>
              <a:rPr lang="en-US" altLang="zh-CN" sz="3200">
                <a:solidFill>
                  <a:srgbClr val="000066"/>
                </a:solidFill>
              </a:rPr>
              <a:t>r</a:t>
            </a:r>
            <a:r>
              <a:rPr lang="en-US" altLang="zh-CN" sz="3200" baseline="30000">
                <a:solidFill>
                  <a:srgbClr val="000066"/>
                </a:solidFill>
              </a:rPr>
              <a:t>2</a:t>
            </a:r>
            <a:r>
              <a:rPr lang="zh-CN" altLang="zh-CN" sz="3200">
                <a:solidFill>
                  <a:srgbClr val="000066"/>
                </a:solidFill>
              </a:rPr>
              <a:t>×</a:t>
            </a:r>
            <a:r>
              <a:rPr lang="en-US" altLang="zh-CN" sz="3200">
                <a:solidFill>
                  <a:srgbClr val="000066"/>
                </a:solidFill>
              </a:rPr>
              <a:t>h</a:t>
            </a:r>
            <a:endParaRPr lang="zh-CN" altLang="zh-CN" sz="3200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 sz="3200">
                <a:solidFill>
                  <a:srgbClr val="000066"/>
                </a:solidFill>
              </a:rPr>
              <a:t>     </a:t>
            </a:r>
            <a:r>
              <a:rPr lang="zh-CN" altLang="zh-CN" sz="3200">
                <a:solidFill>
                  <a:srgbClr val="000066"/>
                </a:solidFill>
              </a:rPr>
              <a:t>计算得到圆柱体体积值，</a:t>
            </a:r>
            <a:r>
              <a:rPr lang="zh-CN" altLang="en-US" sz="3200">
                <a:solidFill>
                  <a:srgbClr val="000066"/>
                </a:solidFill>
              </a:rPr>
              <a:t>将</a:t>
            </a:r>
            <a:r>
              <a:rPr lang="zh-CN" altLang="zh-CN" sz="3200">
                <a:solidFill>
                  <a:srgbClr val="000066"/>
                </a:solidFill>
              </a:rPr>
              <a:t>数据存入变量</a:t>
            </a:r>
            <a:r>
              <a:rPr lang="en-US" altLang="zh-CN" sz="3200">
                <a:solidFill>
                  <a:srgbClr val="000066"/>
                </a:solidFill>
              </a:rPr>
              <a:t>v</a:t>
            </a:r>
            <a:r>
              <a:rPr lang="zh-CN" altLang="zh-CN" sz="3200">
                <a:solidFill>
                  <a:srgbClr val="000066"/>
                </a:solidFill>
              </a:rPr>
              <a:t>，</a:t>
            </a:r>
            <a:r>
              <a:rPr lang="zh-CN" altLang="en-US" sz="3200">
                <a:solidFill>
                  <a:srgbClr val="000066"/>
                </a:solidFill>
              </a:rPr>
              <a:t>获得</a:t>
            </a:r>
            <a:r>
              <a:rPr lang="zh-CN" altLang="zh-CN" sz="3200">
                <a:solidFill>
                  <a:srgbClr val="000066"/>
                </a:solidFill>
              </a:rPr>
              <a:t>体积</a:t>
            </a:r>
            <a:r>
              <a:rPr lang="en-US" altLang="zh-CN" sz="3200">
                <a:solidFill>
                  <a:srgbClr val="000066"/>
                </a:solidFill>
              </a:rPr>
              <a:t>v</a:t>
            </a:r>
            <a:r>
              <a:rPr lang="zh-CN" altLang="zh-CN" sz="3200">
                <a:solidFill>
                  <a:srgbClr val="000066"/>
                </a:solidFill>
              </a:rPr>
              <a:t>值。</a:t>
            </a:r>
            <a:r>
              <a:rPr lang="zh-CN" altLang="en-US" sz="3200">
                <a:solidFill>
                  <a:srgbClr val="000066"/>
                </a:solidFill>
              </a:rPr>
              <a:t>其中</a:t>
            </a:r>
            <a:r>
              <a:rPr lang="zh-CN" altLang="zh-CN" sz="3200">
                <a:solidFill>
                  <a:srgbClr val="000066"/>
                </a:solidFill>
              </a:rPr>
              <a:t>符号以字母标</a:t>
            </a:r>
            <a:r>
              <a:rPr lang="zh-CN" altLang="en-US" sz="3200">
                <a:solidFill>
                  <a:srgbClr val="000066"/>
                </a:solidFill>
              </a:rPr>
              <a:t>识</a:t>
            </a:r>
            <a:r>
              <a:rPr lang="zh-CN" altLang="zh-CN" sz="3200">
                <a:solidFill>
                  <a:srgbClr val="000066"/>
                </a:solidFill>
              </a:rPr>
              <a:t>。</a:t>
            </a:r>
            <a:endParaRPr lang="en-US" altLang="zh-CN" sz="3200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 sz="3200">
                <a:solidFill>
                  <a:srgbClr val="000066"/>
                </a:solidFill>
              </a:rPr>
              <a:t>    </a:t>
            </a:r>
            <a:r>
              <a:rPr lang="zh-CN" altLang="en-US" sz="3200">
                <a:solidFill>
                  <a:srgbClr val="000066"/>
                </a:solidFill>
              </a:rPr>
              <a:t>又如，若</a:t>
            </a:r>
            <a:r>
              <a:rPr lang="zh-CN" altLang="zh-CN" sz="3200">
                <a:solidFill>
                  <a:srgbClr val="000066"/>
                </a:solidFill>
              </a:rPr>
              <a:t>π值运算精度确定</a:t>
            </a:r>
            <a:r>
              <a:rPr lang="zh-CN" altLang="en-US" sz="3200">
                <a:solidFill>
                  <a:srgbClr val="000066"/>
                </a:solidFill>
              </a:rPr>
              <a:t>时</a:t>
            </a:r>
            <a:r>
              <a:rPr lang="zh-CN" altLang="zh-CN" sz="3200">
                <a:solidFill>
                  <a:srgbClr val="000066"/>
                </a:solidFill>
              </a:rPr>
              <a:t>，可用常量</a:t>
            </a:r>
            <a:r>
              <a:rPr lang="zh-CN" altLang="en-US" sz="3200">
                <a:solidFill>
                  <a:srgbClr val="000066"/>
                </a:solidFill>
              </a:rPr>
              <a:t>定义</a:t>
            </a:r>
            <a:r>
              <a:rPr lang="zh-CN" altLang="zh-CN" sz="3200">
                <a:solidFill>
                  <a:srgbClr val="000066"/>
                </a:solidFill>
              </a:rPr>
              <a:t>代换</a:t>
            </a:r>
            <a:r>
              <a:rPr lang="zh-CN" altLang="en-US" sz="3200">
                <a:solidFill>
                  <a:srgbClr val="000066"/>
                </a:solidFill>
              </a:rPr>
              <a:t>：</a:t>
            </a:r>
            <a:endParaRPr lang="zh-CN" altLang="zh-CN" sz="3200">
              <a:solidFill>
                <a:srgbClr val="000066"/>
              </a:solidFill>
            </a:endParaRPr>
          </a:p>
          <a:p>
            <a:pPr marR="0" algn="just" eaLnBrk="1" hangingPunct="1"/>
            <a:r>
              <a:rPr lang="en-US" altLang="zh-CN" sz="3200">
                <a:solidFill>
                  <a:srgbClr val="000066"/>
                </a:solidFill>
              </a:rPr>
              <a:t>                   #define  PI  3.14159</a:t>
            </a:r>
            <a:endParaRPr lang="zh-CN" altLang="zh-CN" sz="3200">
              <a:solidFill>
                <a:srgbClr val="000066"/>
              </a:solidFill>
            </a:endParaRPr>
          </a:p>
          <a:p>
            <a:pPr marR="0" algn="just" eaLnBrk="1" hangingPunct="1"/>
            <a:endParaRPr lang="zh-CN" altLang="en-US" sz="4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C语言公共基础模版OK</Template>
  <TotalTime>1063</TotalTime>
  <Words>1736</Words>
  <Application>Microsoft Office PowerPoint</Application>
  <PresentationFormat>全屏显示(4:3)</PresentationFormat>
  <Paragraphs>223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华文中宋</vt:lpstr>
      <vt:lpstr>楷体_GB2312</vt:lpstr>
      <vt:lpstr>隶书</vt:lpstr>
      <vt:lpstr>宋体</vt:lpstr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聚合</vt:lpstr>
      <vt:lpstr>位图图像</vt:lpstr>
      <vt:lpstr>Bitmap Image</vt:lpstr>
      <vt:lpstr>      </vt:lpstr>
      <vt:lpstr>本章主要内容有</vt:lpstr>
      <vt:lpstr> 1.1程序设计概述</vt:lpstr>
      <vt:lpstr>1.1.1程序设计语言分类</vt:lpstr>
      <vt:lpstr>1.1.2 算法实现-程序设计过程</vt:lpstr>
      <vt:lpstr>你的第一个C语言程序</vt:lpstr>
      <vt:lpstr>1.2 程序设计算法-结构与组成       </vt:lpstr>
      <vt:lpstr>算法的概念</vt:lpstr>
      <vt:lpstr>简单程序设计案例</vt:lpstr>
      <vt:lpstr>PowerPoint 演示文稿</vt:lpstr>
      <vt:lpstr>PowerPoint 演示文稿</vt:lpstr>
      <vt:lpstr>1.3计算机算法的表示       </vt:lpstr>
      <vt:lpstr>1.3计算机算法的表示       </vt:lpstr>
      <vt:lpstr>1.3计算机算法的表示       </vt:lpstr>
      <vt:lpstr>      </vt:lpstr>
      <vt:lpstr>PowerPoint 演示文稿</vt:lpstr>
      <vt:lpstr>      </vt:lpstr>
      <vt:lpstr>1.3.4 结构化程序设计方法</vt:lpstr>
      <vt:lpstr>1.3.4 结构化程序设计方法</vt:lpstr>
      <vt:lpstr>算法举例      </vt:lpstr>
      <vt:lpstr>     </vt:lpstr>
      <vt:lpstr>程序流程图如图1.4所示，N-S图如图1.5所示。       </vt:lpstr>
      <vt:lpstr>C语言程序算法如下： </vt:lpstr>
      <vt:lpstr>程序算法不是唯一的：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在Internet上传输文件</dc:title>
  <dc:creator>DEWEY</dc:creator>
  <cp:lastModifiedBy>ZWX</cp:lastModifiedBy>
  <cp:revision>977</cp:revision>
  <dcterms:created xsi:type="dcterms:W3CDTF">2003-06-06T13:05:51Z</dcterms:created>
  <dcterms:modified xsi:type="dcterms:W3CDTF">2022-09-07T05:16:24Z</dcterms:modified>
</cp:coreProperties>
</file>